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383" r:id="rId2"/>
    <p:sldId id="310" r:id="rId3"/>
    <p:sldId id="385" r:id="rId4"/>
    <p:sldId id="364" r:id="rId5"/>
    <p:sldId id="386" r:id="rId6"/>
    <p:sldId id="366" r:id="rId7"/>
    <p:sldId id="367" r:id="rId8"/>
    <p:sldId id="368" r:id="rId9"/>
    <p:sldId id="377" r:id="rId10"/>
    <p:sldId id="378" r:id="rId11"/>
    <p:sldId id="379" r:id="rId12"/>
    <p:sldId id="380" r:id="rId13"/>
    <p:sldId id="376" r:id="rId14"/>
    <p:sldId id="381" r:id="rId15"/>
    <p:sldId id="382" r:id="rId16"/>
    <p:sldId id="3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3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F09"/>
    <a:srgbClr val="A99752"/>
    <a:srgbClr val="BB8E2A"/>
    <a:srgbClr val="F7A40A"/>
    <a:srgbClr val="FB6808"/>
    <a:srgbClr val="FD6808"/>
    <a:srgbClr val="FEC109"/>
    <a:srgbClr val="FC7500"/>
    <a:srgbClr val="F25F29"/>
    <a:srgbClr val="91BED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4" autoAdjust="0"/>
    <p:restoredTop sz="87368" autoAdjust="0"/>
  </p:normalViewPr>
  <p:slideViewPr>
    <p:cSldViewPr>
      <p:cViewPr varScale="1">
        <p:scale>
          <a:sx n="68" d="100"/>
          <a:sy n="68" d="100"/>
        </p:scale>
        <p:origin x="72" y="330"/>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10/4/2019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326843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121983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extLst>
      <p:ext uri="{BB962C8B-B14F-4D97-AF65-F5344CB8AC3E}">
        <p14:creationId xmlns:p14="http://schemas.microsoft.com/office/powerpoint/2010/main" val="100103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10</a:t>
            </a:fld>
            <a:endParaRPr lang="en-US"/>
          </a:p>
        </p:txBody>
      </p:sp>
    </p:spTree>
    <p:extLst>
      <p:ext uri="{BB962C8B-B14F-4D97-AF65-F5344CB8AC3E}">
        <p14:creationId xmlns:p14="http://schemas.microsoft.com/office/powerpoint/2010/main" val="192310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11</a:t>
            </a:fld>
            <a:endParaRPr lang="en-US"/>
          </a:p>
        </p:txBody>
      </p:sp>
    </p:spTree>
    <p:extLst>
      <p:ext uri="{BB962C8B-B14F-4D97-AF65-F5344CB8AC3E}">
        <p14:creationId xmlns:p14="http://schemas.microsoft.com/office/powerpoint/2010/main" val="26719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12</a:t>
            </a:fld>
            <a:endParaRPr lang="en-US"/>
          </a:p>
        </p:txBody>
      </p:sp>
    </p:spTree>
    <p:extLst>
      <p:ext uri="{BB962C8B-B14F-4D97-AF65-F5344CB8AC3E}">
        <p14:creationId xmlns:p14="http://schemas.microsoft.com/office/powerpoint/2010/main" val="179845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13</a:t>
            </a:fld>
            <a:endParaRPr lang="en-US"/>
          </a:p>
        </p:txBody>
      </p:sp>
    </p:spTree>
    <p:extLst>
      <p:ext uri="{BB962C8B-B14F-4D97-AF65-F5344CB8AC3E}">
        <p14:creationId xmlns:p14="http://schemas.microsoft.com/office/powerpoint/2010/main" val="31940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14</a:t>
            </a:fld>
            <a:endParaRPr lang="en-US"/>
          </a:p>
        </p:txBody>
      </p:sp>
    </p:spTree>
    <p:extLst>
      <p:ext uri="{BB962C8B-B14F-4D97-AF65-F5344CB8AC3E}">
        <p14:creationId xmlns:p14="http://schemas.microsoft.com/office/powerpoint/2010/main" val="137757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15</a:t>
            </a:fld>
            <a:endParaRPr lang="en-US"/>
          </a:p>
        </p:txBody>
      </p:sp>
    </p:spTree>
    <p:extLst>
      <p:ext uri="{BB962C8B-B14F-4D97-AF65-F5344CB8AC3E}">
        <p14:creationId xmlns:p14="http://schemas.microsoft.com/office/powerpoint/2010/main" val="97423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fld id="{75D7C50C-4C63-6944-80B4-8219D4761223}" type="slidenum">
              <a:rPr lang="en-US" sz="1200">
                <a:solidFill>
                  <a:schemeClr val="tx1"/>
                </a:solidFill>
                <a:latin typeface="Times New Roman" charset="0"/>
              </a:rPr>
              <a:pPr/>
              <a:t>16</a:t>
            </a:fld>
            <a:endParaRPr lang="en-US" sz="1200">
              <a:solidFill>
                <a:schemeClr val="tx1"/>
              </a:solidFill>
              <a:latin typeface="Times New Roman" charset="0"/>
            </a:endParaRPr>
          </a:p>
        </p:txBody>
      </p:sp>
      <p:sp>
        <p:nvSpPr>
          <p:cNvPr id="27650" name="Rectangle 1026"/>
          <p:cNvSpPr>
            <a:spLocks noGrp="1" noRot="1" noChangeAspect="1" noChangeArrowheads="1" noTextEdit="1"/>
          </p:cNvSpPr>
          <p:nvPr>
            <p:ph type="sldImg"/>
          </p:nvPr>
        </p:nvSpPr>
        <p:spPr>
          <a:solidFill>
            <a:srgbClr val="FFFFFF"/>
          </a:solidFill>
          <a:ln/>
        </p:spPr>
      </p:sp>
      <p:sp>
        <p:nvSpPr>
          <p:cNvPr id="276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95910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extLst>
      <p:ext uri="{BB962C8B-B14F-4D97-AF65-F5344CB8AC3E}">
        <p14:creationId xmlns:p14="http://schemas.microsoft.com/office/powerpoint/2010/main" val="308894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3</a:t>
            </a:fld>
            <a:endParaRPr lang="en-US"/>
          </a:p>
        </p:txBody>
      </p:sp>
    </p:spTree>
    <p:extLst>
      <p:ext uri="{BB962C8B-B14F-4D97-AF65-F5344CB8AC3E}">
        <p14:creationId xmlns:p14="http://schemas.microsoft.com/office/powerpoint/2010/main" val="208785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fld id="{75D7C50C-4C63-6944-80B4-8219D4761223}" type="slidenum">
              <a:rPr lang="en-US" sz="1200">
                <a:solidFill>
                  <a:schemeClr val="tx1"/>
                </a:solidFill>
                <a:latin typeface="Times New Roman" charset="0"/>
              </a:rPr>
              <a:pPr/>
              <a:t>4</a:t>
            </a:fld>
            <a:endParaRPr lang="en-US" sz="1200">
              <a:solidFill>
                <a:schemeClr val="tx1"/>
              </a:solidFill>
              <a:latin typeface="Times New Roman" charset="0"/>
            </a:endParaRPr>
          </a:p>
        </p:txBody>
      </p:sp>
      <p:sp>
        <p:nvSpPr>
          <p:cNvPr id="27650" name="Rectangle 1026"/>
          <p:cNvSpPr>
            <a:spLocks noGrp="1" noRot="1" noChangeAspect="1" noChangeArrowheads="1" noTextEdit="1"/>
          </p:cNvSpPr>
          <p:nvPr>
            <p:ph type="sldImg"/>
          </p:nvPr>
        </p:nvSpPr>
        <p:spPr>
          <a:solidFill>
            <a:srgbClr val="FFFFFF"/>
          </a:solidFill>
          <a:ln/>
        </p:spPr>
      </p:sp>
      <p:sp>
        <p:nvSpPr>
          <p:cNvPr id="276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3570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fld id="{75D7C50C-4C63-6944-80B4-8219D4761223}" type="slidenum">
              <a:rPr lang="en-US" sz="1200">
                <a:solidFill>
                  <a:schemeClr val="tx1"/>
                </a:solidFill>
                <a:latin typeface="Times New Roman" charset="0"/>
              </a:rPr>
              <a:pPr/>
              <a:t>5</a:t>
            </a:fld>
            <a:endParaRPr lang="en-US" sz="1200">
              <a:solidFill>
                <a:schemeClr val="tx1"/>
              </a:solidFill>
              <a:latin typeface="Times New Roman" charset="0"/>
            </a:endParaRPr>
          </a:p>
        </p:txBody>
      </p:sp>
      <p:sp>
        <p:nvSpPr>
          <p:cNvPr id="27650" name="Rectangle 1026"/>
          <p:cNvSpPr>
            <a:spLocks noGrp="1" noRot="1" noChangeAspect="1" noChangeArrowheads="1" noTextEdit="1"/>
          </p:cNvSpPr>
          <p:nvPr>
            <p:ph type="sldImg"/>
          </p:nvPr>
        </p:nvSpPr>
        <p:spPr>
          <a:solidFill>
            <a:srgbClr val="FFFFFF"/>
          </a:solidFill>
          <a:ln/>
        </p:spPr>
      </p:sp>
      <p:sp>
        <p:nvSpPr>
          <p:cNvPr id="276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81900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6</a:t>
            </a:fld>
            <a:endParaRPr lang="en-US"/>
          </a:p>
        </p:txBody>
      </p:sp>
    </p:spTree>
    <p:extLst>
      <p:ext uri="{BB962C8B-B14F-4D97-AF65-F5344CB8AC3E}">
        <p14:creationId xmlns:p14="http://schemas.microsoft.com/office/powerpoint/2010/main" val="365463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7</a:t>
            </a:fld>
            <a:endParaRPr lang="en-US"/>
          </a:p>
        </p:txBody>
      </p:sp>
    </p:spTree>
    <p:extLst>
      <p:ext uri="{BB962C8B-B14F-4D97-AF65-F5344CB8AC3E}">
        <p14:creationId xmlns:p14="http://schemas.microsoft.com/office/powerpoint/2010/main" val="220317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8</a:t>
            </a:fld>
            <a:endParaRPr lang="en-US"/>
          </a:p>
        </p:txBody>
      </p:sp>
    </p:spTree>
    <p:extLst>
      <p:ext uri="{BB962C8B-B14F-4D97-AF65-F5344CB8AC3E}">
        <p14:creationId xmlns:p14="http://schemas.microsoft.com/office/powerpoint/2010/main" val="21697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9</a:t>
            </a:fld>
            <a:endParaRPr lang="en-US"/>
          </a:p>
        </p:txBody>
      </p:sp>
    </p:spTree>
    <p:extLst>
      <p:ext uri="{BB962C8B-B14F-4D97-AF65-F5344CB8AC3E}">
        <p14:creationId xmlns:p14="http://schemas.microsoft.com/office/powerpoint/2010/main" val="1913788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a:t>Click to add Master title</a:t>
            </a:r>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a:t>Click to add caption</a:t>
            </a:r>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a:t>Click to add caption</a:t>
            </a:r>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a:t>Drag picture to placeholder or click icon to add</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a:t>Click to add title</a:t>
            </a:r>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a:t>Drag picture to placeholder or click icon to add</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a:t>Click to add short caption</a:t>
            </a:r>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a:t>Drag picture to placeholder or click icon to add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a:t>Drag picture to placeholder or click icon to add</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a:t>Drag picture to placeholder or click icon to add</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a:t>Drag picture to placeholder or click icon to add</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a:t>Click to add caption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a:t>Drag picture to placeholder or click icon to add</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a:t>Drag picture to placeholder or click icon to add</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a:t>Drag picture to placeholder or click icon to add</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a:t>CLICK TO ADD TITLE</a:t>
            </a:r>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a:t>Click to add subtext</a:t>
            </a:r>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a:t>Click to add caption</a:t>
            </a:r>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a:t>Click to add caption</a:t>
            </a:r>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a:t>Click to add caption</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a:t>Click to add caption</a:t>
            </a:r>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a:t>Click to add caption</a:t>
            </a:r>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a:t>Click to add caption</a:t>
            </a:r>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a:t>Click to add caption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a:t>Click to add title style</a:t>
            </a:r>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a:t>Click to add caption text</a:t>
            </a:r>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left</a:t>
            </a:r>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left</a:t>
            </a:r>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a:t>CLICK TO ADD TITLE</a:t>
            </a:r>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right</a:t>
            </a:r>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a:t>CLICK TO ADD TITLE</a:t>
            </a:r>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right</a:t>
            </a:r>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left</a:t>
            </a:r>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a:t>CLICK TO ADD TITLE</a:t>
            </a:r>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a:t>Click to add text for the picture to the left</a:t>
            </a:r>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a:t>Drag picture to placeholder or click icon to add</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a:t>CLICK TO ADD TITLE</a:t>
            </a:r>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a:t>Click to add text for the picture to the right</a:t>
            </a:r>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a:t>Click to add caption</a:t>
            </a:r>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a:t>Click to add caption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a:t>Drag picture to placeholder or click icon to add</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a:t>Click to add caption</a:t>
            </a:r>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a:t>Drag picture to placeholder or click icon to add</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a:t>Drag picture to placeholder or click icon to add</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a:t>Click to add Title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a:t>Click to add section title</a:t>
            </a:r>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a:t>Click to add subtitle</a:t>
            </a:r>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a:t>Drag picture to placeholder or click icon to add</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a:t>Drag picture to placeholder or click icon to add</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a:t>Drag picture to placeholder or click icon to add</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3516D3D2-D921-D241-A289-137F95598BC5}" type="datetime1">
              <a:rPr lang="en-US"/>
              <a:pPr>
                <a:defRPr/>
              </a:pPr>
              <a:t>10/4/2019</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8485F563-6F5D-EE40-B640-7C66F1302BB3}" type="slidenum">
              <a:rPr lang="en-US"/>
              <a:pPr>
                <a:defRPr/>
              </a:pPr>
              <a:t>‹#›</a:t>
            </a:fld>
            <a:endParaRPr lang="en-US"/>
          </a:p>
        </p:txBody>
      </p:sp>
    </p:spTree>
    <p:extLst>
      <p:ext uri="{BB962C8B-B14F-4D97-AF65-F5344CB8AC3E}">
        <p14:creationId xmlns:p14="http://schemas.microsoft.com/office/powerpoint/2010/main" val="74997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a:t>Click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a:t>Click to add title</a:t>
            </a:r>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a:t>Click to add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10/4/2019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a:t>Click to add caption</a:t>
            </a:r>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10/4/2019</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10/4/2019</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 id="2147483686"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 y="152400"/>
            <a:ext cx="7468104" cy="614065"/>
          </a:xfrm>
          <a:prstGeom prst="rect">
            <a:avLst/>
          </a:prstGeom>
          <a:solidFill>
            <a:srgbClr val="B57E14"/>
          </a:solidFill>
        </p:spPr>
        <p:txBody>
          <a:bodyPr wrap="square" rtlCol="0" anchor="ctr" anchorCtr="0">
            <a:noAutofit/>
          </a:bodyPr>
          <a:lstStyle/>
          <a:p>
            <a:r>
              <a:rPr lang="en-US" sz="3600" dirty="0">
                <a:solidFill>
                  <a:schemeClr val="bg1"/>
                </a:solidFill>
                <a:effectLst>
                  <a:outerShdw blurRad="50800" dist="38100" dir="2700000" algn="tl" rotWithShape="0">
                    <a:prstClr val="black">
                      <a:alpha val="40000"/>
                    </a:prstClr>
                  </a:outerShdw>
                </a:effectLst>
                <a:latin typeface="Bernard MT Condensed"/>
                <a:cs typeface="Bernard MT Condensed"/>
              </a:rPr>
              <a:t>“Working Smart” </a:t>
            </a:r>
            <a:r>
              <a:rPr lang="en-US" sz="2800" dirty="0">
                <a:solidFill>
                  <a:schemeClr val="bg1"/>
                </a:solidFill>
                <a:effectLst>
                  <a:outerShdw blurRad="50800" dist="38100" dir="2700000" algn="tl" rotWithShape="0">
                    <a:prstClr val="black">
                      <a:alpha val="40000"/>
                    </a:prstClr>
                  </a:outerShdw>
                </a:effectLst>
                <a:latin typeface="Bernard MT Condensed"/>
                <a:cs typeface="Bernard MT Condensed"/>
              </a:rPr>
              <a:t>  Module 1: Self-Awareness</a:t>
            </a:r>
            <a:endParaRPr lang="en-US" sz="2800" b="1" dirty="0">
              <a:solidFill>
                <a:schemeClr val="bg1"/>
              </a:solidFill>
              <a:effectLst>
                <a:outerShdw blurRad="50800" dist="38100" dir="2700000" algn="tl" rotWithShape="0">
                  <a:prstClr val="black">
                    <a:alpha val="40000"/>
                  </a:prstClr>
                </a:outerShdw>
              </a:effectLst>
              <a:latin typeface="Bernard MT Condensed"/>
              <a:cs typeface="Bernard MT Condensed"/>
            </a:endParaRPr>
          </a:p>
        </p:txBody>
      </p:sp>
      <p:sp>
        <p:nvSpPr>
          <p:cNvPr id="5" name="Rectangle 4"/>
          <p:cNvSpPr/>
          <p:nvPr/>
        </p:nvSpPr>
        <p:spPr>
          <a:xfrm>
            <a:off x="3657600" y="1676400"/>
            <a:ext cx="4495800" cy="2954655"/>
          </a:xfrm>
          <a:prstGeom prst="rect">
            <a:avLst/>
          </a:prstGeom>
        </p:spPr>
        <p:txBody>
          <a:bodyPr wrap="square">
            <a:spAutoFit/>
          </a:bodyPr>
          <a:lstStyle/>
          <a:p>
            <a:pPr>
              <a:buNone/>
            </a:pPr>
            <a:r>
              <a:rPr lang="en-US" sz="2400" b="1" dirty="0">
                <a:solidFill>
                  <a:srgbClr val="B57E14"/>
                </a:solidFill>
              </a:rPr>
              <a:t>Lesson 3:</a:t>
            </a:r>
          </a:p>
          <a:p>
            <a:pPr>
              <a:buNone/>
            </a:pPr>
            <a:endParaRPr lang="en-US" b="1" dirty="0">
              <a:solidFill>
                <a:schemeClr val="tx1">
                  <a:lumMod val="50000"/>
                  <a:lumOff val="50000"/>
                </a:schemeClr>
              </a:solidFill>
            </a:endParaRPr>
          </a:p>
          <a:p>
            <a:pPr>
              <a:buNone/>
            </a:pPr>
            <a:r>
              <a:rPr lang="en-US" sz="7200" b="1" dirty="0">
                <a:solidFill>
                  <a:srgbClr val="404040"/>
                </a:solidFill>
                <a:effectLst>
                  <a:outerShdw blurRad="50800" dist="38100" dir="2700000" algn="tl" rotWithShape="0">
                    <a:prstClr val="black">
                      <a:alpha val="40000"/>
                    </a:prstClr>
                  </a:outerShdw>
                </a:effectLst>
              </a:rPr>
              <a:t>Cognitive Cycle</a:t>
            </a:r>
          </a:p>
        </p:txBody>
      </p:sp>
      <p:sp>
        <p:nvSpPr>
          <p:cNvPr id="6" name="Rectangle 5"/>
          <p:cNvSpPr/>
          <p:nvPr/>
        </p:nvSpPr>
        <p:spPr>
          <a:xfrm>
            <a:off x="3505200" y="1524000"/>
            <a:ext cx="4572000" cy="3962400"/>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229600" y="10695"/>
            <a:ext cx="914400" cy="6858000"/>
          </a:xfrm>
          <a:prstGeom prst="rect">
            <a:avLst/>
          </a:prstGeom>
          <a:solidFill>
            <a:srgbClr val="B57E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dirty="0"/>
          </a:p>
        </p:txBody>
      </p:sp>
      <p:cxnSp>
        <p:nvCxnSpPr>
          <p:cNvPr id="9" name="Straight Connector 8"/>
          <p:cNvCxnSpPr/>
          <p:nvPr/>
        </p:nvCxnSpPr>
        <p:spPr>
          <a:xfrm>
            <a:off x="8305800" y="0"/>
            <a:ext cx="0" cy="68580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0" y="6172200"/>
            <a:ext cx="8153400" cy="685800"/>
            <a:chOff x="0" y="6172200"/>
            <a:chExt cx="8153400" cy="685800"/>
          </a:xfrm>
        </p:grpSpPr>
        <p:sp>
          <p:nvSpPr>
            <p:cNvPr id="13" name="Rectangle 12"/>
            <p:cNvSpPr/>
            <p:nvPr/>
          </p:nvSpPr>
          <p:spPr>
            <a:xfrm>
              <a:off x="0" y="6172200"/>
              <a:ext cx="8153400"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2000" y="6172200"/>
              <a:ext cx="6934200" cy="533400"/>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chemeClr val="tx1">
                      <a:lumMod val="75000"/>
                      <a:lumOff val="25000"/>
                    </a:schemeClr>
                  </a:solidFill>
                </a:rPr>
                <a:t>“Working Smart: </a:t>
              </a:r>
              <a:r>
                <a:rPr lang="en-US" i="1" dirty="0">
                  <a:solidFill>
                    <a:schemeClr val="tx1">
                      <a:lumMod val="75000"/>
                      <a:lumOff val="25000"/>
                    </a:schemeClr>
                  </a:solidFill>
                </a:rPr>
                <a:t>Soft Skills for Workplace Success”</a:t>
              </a:r>
              <a:endParaRPr lang="en-US" sz="2000" i="1" dirty="0">
                <a:solidFill>
                  <a:schemeClr val="tx1">
                    <a:lumMod val="75000"/>
                    <a:lumOff val="25000"/>
                  </a:schemeClr>
                </a:solidFill>
              </a:endParaRPr>
            </a:p>
            <a:p>
              <a:pPr algn="ctr"/>
              <a:r>
                <a:rPr lang="en-US" sz="1200" dirty="0">
                  <a:solidFill>
                    <a:schemeClr val="tx1">
                      <a:lumMod val="50000"/>
                      <a:lumOff val="50000"/>
                    </a:schemeClr>
                  </a:solidFill>
                </a:rPr>
                <a:t>A product of Charlotte Mecklenburg Workforce Development Partners </a:t>
              </a:r>
              <a:r>
                <a:rPr lang="en-US" sz="1100" i="1" dirty="0">
                  <a:solidFill>
                    <a:schemeClr val="tx1">
                      <a:lumMod val="50000"/>
                      <a:lumOff val="50000"/>
                    </a:schemeClr>
                  </a:solidFill>
                </a:rPr>
                <a:t>by Steve Parese, </a:t>
              </a:r>
              <a:r>
                <a:rPr lang="en-US" sz="1100" i="1" dirty="0" err="1">
                  <a:solidFill>
                    <a:schemeClr val="tx1">
                      <a:lumMod val="50000"/>
                      <a:lumOff val="50000"/>
                    </a:schemeClr>
                  </a:solidFill>
                </a:rPr>
                <a:t>Ed.D</a:t>
              </a:r>
              <a:r>
                <a:rPr lang="en-US" sz="1100" i="1" dirty="0">
                  <a:solidFill>
                    <a:schemeClr val="tx1">
                      <a:lumMod val="50000"/>
                      <a:lumOff val="50000"/>
                    </a:schemeClr>
                  </a:solidFill>
                </a:rPr>
                <a:t>.</a:t>
              </a:r>
            </a:p>
          </p:txBody>
        </p:sp>
      </p:grpSp>
      <p:pic>
        <p:nvPicPr>
          <p:cNvPr id="3" name="Picture 2" descr="A person standing posing for the camera&#10;&#10;Description automatically generated">
            <a:extLst>
              <a:ext uri="{FF2B5EF4-FFF2-40B4-BE49-F238E27FC236}">
                <a16:creationId xmlns="" xmlns:a16="http://schemas.microsoft.com/office/drawing/2014/main" id="{081BB3F5-8514-45B3-A2E5-12834E0E1A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3314" y="854452"/>
            <a:ext cx="2884686" cy="5218011"/>
          </a:xfrm>
          <a:prstGeom prst="rect">
            <a:avLst/>
          </a:prstGeom>
        </p:spPr>
      </p:pic>
    </p:spTree>
    <p:extLst>
      <p:ext uri="{BB962C8B-B14F-4D97-AF65-F5344CB8AC3E}">
        <p14:creationId xmlns:p14="http://schemas.microsoft.com/office/powerpoint/2010/main" val="53209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t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 y="685801"/>
            <a:ext cx="9134642" cy="6172200"/>
          </a:xfrm>
          <a:prstGeom prst="rect">
            <a:avLst/>
          </a:prstGeom>
        </p:spPr>
      </p:pic>
      <p:sp>
        <p:nvSpPr>
          <p:cNvPr id="9" name="TextBox 8"/>
          <p:cNvSpPr txBox="1"/>
          <p:nvPr/>
        </p:nvSpPr>
        <p:spPr>
          <a:xfrm>
            <a:off x="5257799" y="914400"/>
            <a:ext cx="3200401" cy="2308324"/>
          </a:xfrm>
          <a:prstGeom prst="rect">
            <a:avLst/>
          </a:prstGeom>
          <a:noFill/>
        </p:spPr>
        <p:txBody>
          <a:bodyPr wrap="square" rtlCol="0">
            <a:spAutoFit/>
          </a:bodyPr>
          <a:lstStyle/>
          <a:p>
            <a:pPr algn="ctr"/>
            <a:r>
              <a:rPr lang="en-US" sz="3200" b="1" dirty="0">
                <a:solidFill>
                  <a:srgbClr val="FFFFFF"/>
                </a:solidFill>
              </a:rPr>
              <a:t>Watch your </a:t>
            </a:r>
            <a:r>
              <a:rPr lang="en-US" sz="3200" b="1" dirty="0">
                <a:solidFill>
                  <a:srgbClr val="FEC109"/>
                </a:solidFill>
              </a:rPr>
              <a:t>words</a:t>
            </a:r>
            <a:r>
              <a:rPr lang="en-US" sz="3200" b="1" dirty="0">
                <a:solidFill>
                  <a:srgbClr val="FFFFFF"/>
                </a:solidFill>
              </a:rPr>
              <a:t> for they become your </a:t>
            </a:r>
            <a:r>
              <a:rPr lang="en-US" sz="4800" b="1" dirty="0">
                <a:solidFill>
                  <a:srgbClr val="FEC109"/>
                </a:solidFill>
              </a:rPr>
              <a:t>ACTIONS...</a:t>
            </a:r>
            <a:endParaRPr lang="en-US" dirty="0">
              <a:solidFill>
                <a:srgbClr val="FEC109"/>
              </a:solidFill>
            </a:endParaRPr>
          </a:p>
        </p:txBody>
      </p:sp>
      <p:sp>
        <p:nvSpPr>
          <p:cNvPr id="8" name="Rectangle 7"/>
          <p:cNvSpPr/>
          <p:nvPr/>
        </p:nvSpPr>
        <p:spPr>
          <a:xfrm>
            <a:off x="0" y="-228600"/>
            <a:ext cx="9144000"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EC109"/>
                </a:solidFill>
                <a:effectLst>
                  <a:outerShdw blurRad="50800" dist="38100" dir="2700000" algn="tl" rotWithShape="0">
                    <a:prstClr val="black">
                      <a:alpha val="40000"/>
                    </a:prstClr>
                  </a:outerShdw>
                </a:effectLst>
              </a:rPr>
              <a:t> “Watch Your </a:t>
            </a:r>
            <a:r>
              <a:rPr lang="en-US" sz="4000" b="1" dirty="0">
                <a:solidFill>
                  <a:schemeClr val="bg1"/>
                </a:solidFill>
                <a:effectLst>
                  <a:outerShdw blurRad="50800" dist="38100" dir="2700000" algn="tl" rotWithShape="0">
                    <a:prstClr val="black">
                      <a:alpha val="40000"/>
                    </a:prstClr>
                  </a:outerShdw>
                </a:effectLst>
              </a:rPr>
              <a:t>Thoughts”</a:t>
            </a:r>
            <a:endParaRPr lang="en-US" sz="4000" dirty="0"/>
          </a:p>
        </p:txBody>
      </p:sp>
    </p:spTree>
    <p:extLst>
      <p:ext uri="{BB962C8B-B14F-4D97-AF65-F5344CB8AC3E}">
        <p14:creationId xmlns:p14="http://schemas.microsoft.com/office/powerpoint/2010/main" val="204962624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ay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 y="685800"/>
            <a:ext cx="9146674" cy="6172200"/>
          </a:xfrm>
          <a:prstGeom prst="rect">
            <a:avLst/>
          </a:prstGeom>
        </p:spPr>
      </p:pic>
      <p:sp>
        <p:nvSpPr>
          <p:cNvPr id="7" name="Rectangle 6"/>
          <p:cNvSpPr/>
          <p:nvPr/>
        </p:nvSpPr>
        <p:spPr>
          <a:xfrm>
            <a:off x="0" y="-228600"/>
            <a:ext cx="9144000"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EC109"/>
                </a:solidFill>
                <a:effectLst>
                  <a:outerShdw blurRad="50800" dist="38100" dir="2700000" algn="tl" rotWithShape="0">
                    <a:prstClr val="black">
                      <a:alpha val="40000"/>
                    </a:prstClr>
                  </a:outerShdw>
                </a:effectLst>
              </a:rPr>
              <a:t> “Watch Your </a:t>
            </a:r>
            <a:r>
              <a:rPr lang="en-US" sz="4000" b="1" dirty="0">
                <a:solidFill>
                  <a:schemeClr val="bg1"/>
                </a:solidFill>
                <a:effectLst>
                  <a:outerShdw blurRad="50800" dist="38100" dir="2700000" algn="tl" rotWithShape="0">
                    <a:prstClr val="black">
                      <a:alpha val="40000"/>
                    </a:prstClr>
                  </a:outerShdw>
                </a:effectLst>
              </a:rPr>
              <a:t>Thoughts”</a:t>
            </a:r>
            <a:endParaRPr lang="en-US" sz="4000" dirty="0"/>
          </a:p>
        </p:txBody>
      </p:sp>
      <p:sp>
        <p:nvSpPr>
          <p:cNvPr id="3" name="Rounded Rectangle 2"/>
          <p:cNvSpPr/>
          <p:nvPr/>
        </p:nvSpPr>
        <p:spPr>
          <a:xfrm>
            <a:off x="457200" y="990600"/>
            <a:ext cx="3048000" cy="2362200"/>
          </a:xfrm>
          <a:prstGeom prst="roundRect">
            <a:avLst/>
          </a:prstGeom>
          <a:solidFill>
            <a:srgbClr val="FFFFFF">
              <a:alpha val="5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1000" y="990600"/>
            <a:ext cx="3200401" cy="2308324"/>
          </a:xfrm>
          <a:prstGeom prst="rect">
            <a:avLst/>
          </a:prstGeom>
          <a:noFill/>
        </p:spPr>
        <p:txBody>
          <a:bodyPr wrap="square" rtlCol="0">
            <a:spAutoFit/>
          </a:bodyPr>
          <a:lstStyle/>
          <a:p>
            <a:pPr algn="ctr"/>
            <a:r>
              <a:rPr lang="en-US" sz="3200" b="1" dirty="0">
                <a:solidFill>
                  <a:srgbClr val="800000"/>
                </a:solidFill>
                <a:effectLst>
                  <a:outerShdw blurRad="50800" dist="38100" dir="2700000" algn="tl" rotWithShape="0">
                    <a:prstClr val="black">
                      <a:alpha val="40000"/>
                    </a:prstClr>
                  </a:outerShdw>
                </a:effectLst>
              </a:rPr>
              <a:t>Watch your </a:t>
            </a:r>
            <a:r>
              <a:rPr lang="en-US" sz="3200" b="1" dirty="0">
                <a:effectLst>
                  <a:outerShdw blurRad="50800" dist="38100" dir="2700000" algn="tl" rotWithShape="0">
                    <a:prstClr val="black">
                      <a:alpha val="40000"/>
                    </a:prstClr>
                  </a:outerShdw>
                </a:effectLst>
              </a:rPr>
              <a:t>actions </a:t>
            </a:r>
            <a:r>
              <a:rPr lang="en-US" sz="3200" b="1" dirty="0">
                <a:solidFill>
                  <a:srgbClr val="800000"/>
                </a:solidFill>
                <a:effectLst>
                  <a:outerShdw blurRad="50800" dist="38100" dir="2700000" algn="tl" rotWithShape="0">
                    <a:prstClr val="black">
                      <a:alpha val="40000"/>
                    </a:prstClr>
                  </a:outerShdw>
                </a:effectLst>
              </a:rPr>
              <a:t>for they become your </a:t>
            </a:r>
            <a:r>
              <a:rPr lang="en-US" sz="4800" b="1" dirty="0">
                <a:solidFill>
                  <a:srgbClr val="000000"/>
                </a:solidFill>
                <a:effectLst>
                  <a:outerShdw blurRad="50800" dist="38100" dir="2700000" algn="tl" rotWithShape="0">
                    <a:prstClr val="black">
                      <a:alpha val="40000"/>
                    </a:prstClr>
                  </a:outerShdw>
                </a:effectLst>
              </a:rPr>
              <a:t>HABITS...</a:t>
            </a:r>
            <a:endParaRPr lang="en-US" sz="3200" dirty="0">
              <a:solidFill>
                <a:srgbClr val="0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2787627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ropl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799"/>
            <a:ext cx="9144000" cy="6172201"/>
          </a:xfrm>
          <a:prstGeom prst="rect">
            <a:avLst/>
          </a:prstGeom>
        </p:spPr>
      </p:pic>
      <p:sp>
        <p:nvSpPr>
          <p:cNvPr id="9" name="TextBox 8"/>
          <p:cNvSpPr txBox="1"/>
          <p:nvPr/>
        </p:nvSpPr>
        <p:spPr>
          <a:xfrm>
            <a:off x="228600" y="3810000"/>
            <a:ext cx="3429000" cy="2246769"/>
          </a:xfrm>
          <a:prstGeom prst="rect">
            <a:avLst/>
          </a:prstGeom>
          <a:noFill/>
        </p:spPr>
        <p:txBody>
          <a:bodyPr wrap="square" rtlCol="0">
            <a:spAutoFit/>
          </a:bodyPr>
          <a:lstStyle/>
          <a:p>
            <a:pPr algn="ctr"/>
            <a:r>
              <a:rPr lang="en-US" sz="3200" b="1" dirty="0">
                <a:solidFill>
                  <a:srgbClr val="FFFFFF"/>
                </a:solidFill>
              </a:rPr>
              <a:t>Watch your </a:t>
            </a:r>
            <a:r>
              <a:rPr lang="en-US" sz="3200" b="1" dirty="0">
                <a:solidFill>
                  <a:srgbClr val="91BED4"/>
                </a:solidFill>
              </a:rPr>
              <a:t>habits</a:t>
            </a:r>
            <a:r>
              <a:rPr lang="en-US" sz="3200" b="1" dirty="0">
                <a:solidFill>
                  <a:srgbClr val="FFFFFF"/>
                </a:solidFill>
              </a:rPr>
              <a:t> for they become your </a:t>
            </a:r>
            <a:r>
              <a:rPr lang="en-US" sz="4400" b="1" dirty="0">
                <a:solidFill>
                  <a:srgbClr val="91BED4"/>
                </a:solidFill>
              </a:rPr>
              <a:t>CHARACTER...</a:t>
            </a:r>
            <a:endParaRPr lang="en-US" sz="2800" dirty="0">
              <a:solidFill>
                <a:srgbClr val="91BED4"/>
              </a:solidFill>
            </a:endParaRPr>
          </a:p>
        </p:txBody>
      </p:sp>
      <p:sp>
        <p:nvSpPr>
          <p:cNvPr id="7" name="Rectangle 6"/>
          <p:cNvSpPr/>
          <p:nvPr/>
        </p:nvSpPr>
        <p:spPr>
          <a:xfrm>
            <a:off x="0" y="-228600"/>
            <a:ext cx="9144000"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EC109"/>
                </a:solidFill>
                <a:effectLst>
                  <a:outerShdw blurRad="50800" dist="38100" dir="2700000" algn="tl" rotWithShape="0">
                    <a:prstClr val="black">
                      <a:alpha val="40000"/>
                    </a:prstClr>
                  </a:outerShdw>
                </a:effectLst>
              </a:rPr>
              <a:t> “Watch Your </a:t>
            </a:r>
            <a:r>
              <a:rPr lang="en-US" sz="4000" b="1" dirty="0">
                <a:solidFill>
                  <a:schemeClr val="bg1"/>
                </a:solidFill>
                <a:effectLst>
                  <a:outerShdw blurRad="50800" dist="38100" dir="2700000" algn="tl" rotWithShape="0">
                    <a:prstClr val="black">
                      <a:alpha val="40000"/>
                    </a:prstClr>
                  </a:outerShdw>
                </a:effectLst>
              </a:rPr>
              <a:t>Thoughts”</a:t>
            </a:r>
            <a:endParaRPr lang="en-US" sz="4000" dirty="0"/>
          </a:p>
        </p:txBody>
      </p:sp>
    </p:spTree>
    <p:extLst>
      <p:ext uri="{BB962C8B-B14F-4D97-AF65-F5344CB8AC3E}">
        <p14:creationId xmlns:p14="http://schemas.microsoft.com/office/powerpoint/2010/main" val="284533246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ountain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799"/>
            <a:ext cx="9144000" cy="6462463"/>
          </a:xfrm>
          <a:prstGeom prst="rect">
            <a:avLst/>
          </a:prstGeom>
        </p:spPr>
      </p:pic>
      <p:sp>
        <p:nvSpPr>
          <p:cNvPr id="9" name="TextBox 8"/>
          <p:cNvSpPr txBox="1"/>
          <p:nvPr/>
        </p:nvSpPr>
        <p:spPr>
          <a:xfrm>
            <a:off x="2743199" y="1905000"/>
            <a:ext cx="3200401" cy="2862322"/>
          </a:xfrm>
          <a:prstGeom prst="rect">
            <a:avLst/>
          </a:prstGeom>
          <a:noFill/>
        </p:spPr>
        <p:txBody>
          <a:bodyPr wrap="square" rtlCol="0">
            <a:spAutoFit/>
          </a:bodyPr>
          <a:lstStyle/>
          <a:p>
            <a:pPr algn="ctr"/>
            <a:r>
              <a:rPr lang="en-US" sz="3400" b="1" dirty="0">
                <a:solidFill>
                  <a:schemeClr val="bg1"/>
                </a:solidFill>
                <a:effectLst>
                  <a:outerShdw blurRad="50800" dist="38100" dir="2700000" algn="tl" rotWithShape="0">
                    <a:prstClr val="black">
                      <a:alpha val="40000"/>
                    </a:prstClr>
                  </a:outerShdw>
                </a:effectLst>
              </a:rPr>
              <a:t>Watch your character </a:t>
            </a:r>
          </a:p>
          <a:p>
            <a:pPr algn="ctr"/>
            <a:r>
              <a:rPr lang="en-US" sz="3200" b="1" dirty="0">
                <a:solidFill>
                  <a:srgbClr val="000090"/>
                </a:solidFill>
              </a:rPr>
              <a:t>for it becomes your </a:t>
            </a:r>
            <a:r>
              <a:rPr lang="en-US" sz="4800" b="1" dirty="0">
                <a:solidFill>
                  <a:srgbClr val="000090"/>
                </a:solidFill>
              </a:rPr>
              <a:t>DESTINY.</a:t>
            </a:r>
            <a:endParaRPr lang="en-US" sz="3200" dirty="0">
              <a:solidFill>
                <a:srgbClr val="000090"/>
              </a:solidFill>
            </a:endParaRPr>
          </a:p>
        </p:txBody>
      </p:sp>
      <p:sp>
        <p:nvSpPr>
          <p:cNvPr id="8" name="Rectangle 7"/>
          <p:cNvSpPr/>
          <p:nvPr/>
        </p:nvSpPr>
        <p:spPr>
          <a:xfrm>
            <a:off x="0" y="-228600"/>
            <a:ext cx="9144000"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EC109"/>
                </a:solidFill>
                <a:effectLst>
                  <a:outerShdw blurRad="50800" dist="38100" dir="2700000" algn="tl" rotWithShape="0">
                    <a:prstClr val="black">
                      <a:alpha val="40000"/>
                    </a:prstClr>
                  </a:outerShdw>
                </a:effectLst>
              </a:rPr>
              <a:t> “Watch Your </a:t>
            </a:r>
            <a:r>
              <a:rPr lang="en-US" sz="4000" b="1" dirty="0">
                <a:solidFill>
                  <a:schemeClr val="bg1"/>
                </a:solidFill>
                <a:effectLst>
                  <a:outerShdw blurRad="50800" dist="38100" dir="2700000" algn="tl" rotWithShape="0">
                    <a:prstClr val="black">
                      <a:alpha val="40000"/>
                    </a:prstClr>
                  </a:outerShdw>
                </a:effectLst>
              </a:rPr>
              <a:t>Thoughts”</a:t>
            </a:r>
            <a:endParaRPr lang="en-US" sz="4000" dirty="0"/>
          </a:p>
        </p:txBody>
      </p:sp>
    </p:spTree>
    <p:extLst>
      <p:ext uri="{BB962C8B-B14F-4D97-AF65-F5344CB8AC3E}">
        <p14:creationId xmlns:p14="http://schemas.microsoft.com/office/powerpoint/2010/main" val="355097042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267200" y="1143000"/>
            <a:ext cx="4038600" cy="4524315"/>
          </a:xfrm>
          <a:prstGeom prst="rect">
            <a:avLst/>
          </a:prstGeom>
        </p:spPr>
        <p:txBody>
          <a:bodyPr wrap="square">
            <a:spAutoFit/>
          </a:bodyPr>
          <a:lstStyle/>
          <a:p>
            <a:pPr algn="r"/>
            <a:r>
              <a:rPr lang="en-US" sz="2400" b="1" dirty="0"/>
              <a:t>1. The Cognitive Cycle shows how our perceptions (especially our attitudes and beliefs) influence the way we react to stressful situations.</a:t>
            </a:r>
          </a:p>
          <a:p>
            <a:pPr algn="r"/>
            <a:r>
              <a:rPr lang="en-US" sz="2400" b="1" dirty="0"/>
              <a:t>  </a:t>
            </a:r>
          </a:p>
          <a:p>
            <a:pPr algn="r"/>
            <a:r>
              <a:rPr lang="en-US" sz="2400" b="1" dirty="0">
                <a:solidFill>
                  <a:srgbClr val="FB6808"/>
                </a:solidFill>
              </a:rPr>
              <a:t>Helpful beliefs are like compasses, guiding us toward our goals. Harmful beliefs are like volcanoes, leading us to make poor choices that may harm us and others.</a:t>
            </a:r>
          </a:p>
        </p:txBody>
      </p:sp>
      <p:sp>
        <p:nvSpPr>
          <p:cNvPr id="25" name="TextBox 24"/>
          <p:cNvSpPr txBox="1"/>
          <p:nvPr/>
        </p:nvSpPr>
        <p:spPr>
          <a:xfrm>
            <a:off x="4191000" y="304800"/>
            <a:ext cx="4343400" cy="461665"/>
          </a:xfrm>
          <a:prstGeom prst="rect">
            <a:avLst/>
          </a:prstGeom>
          <a:solidFill>
            <a:schemeClr val="tx1">
              <a:lumMod val="95000"/>
              <a:lumOff val="5000"/>
              <a:alpha val="55000"/>
            </a:schemeClr>
          </a:solidFill>
        </p:spPr>
        <p:txBody>
          <a:bodyPr wrap="square" rtlCol="0" anchor="ctr" anchorCtr="0">
            <a:noAutofit/>
          </a:bodyPr>
          <a:lstStyle/>
          <a:p>
            <a:r>
              <a:rPr lang="en-US" sz="2800" dirty="0">
                <a:solidFill>
                  <a:schemeClr val="bg1"/>
                </a:solidFill>
                <a:effectLst>
                  <a:outerShdw blurRad="50800" dist="38100" dir="2700000" algn="tl" rotWithShape="0">
                    <a:prstClr val="black">
                      <a:alpha val="40000"/>
                    </a:prstClr>
                  </a:outerShdw>
                </a:effectLst>
              </a:rPr>
              <a:t>Key Points for this Lesson</a:t>
            </a:r>
            <a:endParaRPr lang="en-US" sz="2800" b="1" dirty="0">
              <a:solidFill>
                <a:schemeClr val="bg1"/>
              </a:solidFill>
              <a:effectLst>
                <a:outerShdw blurRad="50800" dist="38100" dir="2700000" algn="tl" rotWithShape="0">
                  <a:prstClr val="black">
                    <a:alpha val="40000"/>
                  </a:prstClr>
                </a:outerShdw>
              </a:effectLst>
            </a:endParaRPr>
          </a:p>
        </p:txBody>
      </p:sp>
      <p:pic>
        <p:nvPicPr>
          <p:cNvPr id="6" name="Picture 5"/>
          <p:cNvPicPr>
            <a:picLocks noChangeAspect="1"/>
          </p:cNvPicPr>
          <p:nvPr/>
        </p:nvPicPr>
        <p:blipFill>
          <a:blip r:embed="rId3"/>
          <a:stretch>
            <a:fillRect/>
          </a:stretch>
        </p:blipFill>
        <p:spPr>
          <a:xfrm flipH="1">
            <a:off x="0" y="1392558"/>
            <a:ext cx="3962400" cy="5465442"/>
          </a:xfrm>
          <a:prstGeom prst="rect">
            <a:avLst/>
          </a:prstGeom>
        </p:spPr>
      </p:pic>
    </p:spTree>
    <p:extLst>
      <p:ext uri="{BB962C8B-B14F-4D97-AF65-F5344CB8AC3E}">
        <p14:creationId xmlns:p14="http://schemas.microsoft.com/office/powerpoint/2010/main" val="12343820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960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14400" y="1066800"/>
            <a:ext cx="4114800" cy="4524315"/>
          </a:xfrm>
          <a:prstGeom prst="rect">
            <a:avLst/>
          </a:prstGeom>
        </p:spPr>
        <p:txBody>
          <a:bodyPr wrap="square">
            <a:spAutoFit/>
          </a:bodyPr>
          <a:lstStyle/>
          <a:p>
            <a:r>
              <a:rPr lang="en-US" sz="2400" b="1" dirty="0">
                <a:solidFill>
                  <a:srgbClr val="FB6808"/>
                </a:solidFill>
              </a:rPr>
              <a:t>2. Our internal reactions to a problem (thoughts, feelings and physical signs) will sometimes escalate us, making stressful situations worse. </a:t>
            </a:r>
          </a:p>
          <a:p>
            <a:endParaRPr lang="en-US" sz="2400" b="1" dirty="0"/>
          </a:p>
          <a:p>
            <a:r>
              <a:rPr lang="en-US" sz="2400" b="1" dirty="0"/>
              <a:t>As we gain greater self-awareness, we can deliberately choose to clear our minds, calm our emotions, and relax </a:t>
            </a:r>
            <a:r>
              <a:rPr lang="en-US" sz="2400" b="1"/>
              <a:t>our bodies during tough </a:t>
            </a:r>
            <a:r>
              <a:rPr lang="en-US" sz="2400" b="1" dirty="0"/>
              <a:t>problems.</a:t>
            </a:r>
          </a:p>
        </p:txBody>
      </p:sp>
      <p:sp>
        <p:nvSpPr>
          <p:cNvPr id="25" name="TextBox 24"/>
          <p:cNvSpPr txBox="1"/>
          <p:nvPr/>
        </p:nvSpPr>
        <p:spPr>
          <a:xfrm>
            <a:off x="609600" y="304800"/>
            <a:ext cx="4343400" cy="461665"/>
          </a:xfrm>
          <a:prstGeom prst="rect">
            <a:avLst/>
          </a:prstGeom>
          <a:solidFill>
            <a:schemeClr val="tx1">
              <a:lumMod val="95000"/>
              <a:lumOff val="5000"/>
              <a:alpha val="55000"/>
            </a:schemeClr>
          </a:solidFill>
        </p:spPr>
        <p:txBody>
          <a:bodyPr wrap="square" rtlCol="0" anchor="ctr" anchorCtr="0">
            <a:noAutofit/>
          </a:bodyPr>
          <a:lstStyle/>
          <a:p>
            <a:r>
              <a:rPr lang="en-US" sz="2800" dirty="0">
                <a:solidFill>
                  <a:schemeClr val="bg1"/>
                </a:solidFill>
                <a:effectLst>
                  <a:outerShdw blurRad="50800" dist="38100" dir="2700000" algn="tl" rotWithShape="0">
                    <a:prstClr val="black">
                      <a:alpha val="40000"/>
                    </a:prstClr>
                  </a:outerShdw>
                </a:effectLst>
              </a:rPr>
              <a:t>Key Points for this Lesson</a:t>
            </a:r>
            <a:endParaRPr lang="en-US" sz="2800" b="1" dirty="0">
              <a:solidFill>
                <a:schemeClr val="bg1"/>
              </a:solidFill>
              <a:effectLst>
                <a:outerShdw blurRad="50800" dist="38100" dir="2700000" algn="tl" rotWithShape="0">
                  <a:prstClr val="black">
                    <a:alpha val="40000"/>
                  </a:prstClr>
                </a:outerShdw>
              </a:effectLst>
            </a:endParaRPr>
          </a:p>
        </p:txBody>
      </p:sp>
      <p:grpSp>
        <p:nvGrpSpPr>
          <p:cNvPr id="6" name="Group 5"/>
          <p:cNvGrpSpPr/>
          <p:nvPr/>
        </p:nvGrpSpPr>
        <p:grpSpPr>
          <a:xfrm>
            <a:off x="0" y="0"/>
            <a:ext cx="609600" cy="6858000"/>
            <a:chOff x="0" y="0"/>
            <a:chExt cx="609600" cy="6858000"/>
          </a:xfrm>
        </p:grpSpPr>
        <p:sp>
          <p:nvSpPr>
            <p:cNvPr id="7" name="Rectangle 6"/>
            <p:cNvSpPr/>
            <p:nvPr/>
          </p:nvSpPr>
          <p:spPr>
            <a:xfrm>
              <a:off x="0" y="0"/>
              <a:ext cx="609600" cy="6858000"/>
            </a:xfrm>
            <a:prstGeom prst="rect">
              <a:avLst/>
            </a:prstGeom>
            <a:solidFill>
              <a:srgbClr val="FB68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6200" y="0"/>
              <a:ext cx="0" cy="68580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a:stretch>
            <a:fillRect/>
          </a:stretch>
        </p:blipFill>
        <p:spPr>
          <a:xfrm>
            <a:off x="5181600" y="1392559"/>
            <a:ext cx="3962400" cy="5465442"/>
          </a:xfrm>
          <a:prstGeom prst="rect">
            <a:avLst/>
          </a:prstGeom>
        </p:spPr>
      </p:pic>
    </p:spTree>
    <p:extLst>
      <p:ext uri="{BB962C8B-B14F-4D97-AF65-F5344CB8AC3E}">
        <p14:creationId xmlns:p14="http://schemas.microsoft.com/office/powerpoint/2010/main" val="376203532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eaLnBrk="1" hangingPunct="1"/>
            <a:fld id="{912860AD-D8CD-6244-BB77-D5D1D4FD3A6F}" type="datetime1">
              <a:rPr lang="en-US" sz="1200">
                <a:solidFill>
                  <a:schemeClr val="tx1"/>
                </a:solidFill>
                <a:latin typeface="Arial" charset="0"/>
              </a:rPr>
              <a:pPr eaLnBrk="1" hangingPunct="1"/>
              <a:t>10/4/2019</a:t>
            </a:fld>
            <a:endParaRPr lang="en-US" sz="1200">
              <a:solidFill>
                <a:schemeClr val="tx1"/>
              </a:solidFill>
              <a:latin typeface="Arial" charset="0"/>
            </a:endParaRPr>
          </a:p>
        </p:txBody>
      </p:sp>
      <p:sp>
        <p:nvSpPr>
          <p:cNvPr id="26626" name="Rectangle 2"/>
          <p:cNvSpPr>
            <a:spLocks noChangeArrowheads="1"/>
          </p:cNvSpPr>
          <p:nvPr/>
        </p:nvSpPr>
        <p:spPr bwMode="auto">
          <a:xfrm>
            <a:off x="0" y="0"/>
            <a:ext cx="9144000" cy="6858000"/>
          </a:xfrm>
          <a:prstGeom prst="rect">
            <a:avLst/>
          </a:prstGeom>
          <a:solidFill>
            <a:schemeClr val="bg1"/>
          </a:solidFill>
          <a:ln>
            <a:noFill/>
          </a:ln>
        </p:spPr>
        <p:txBody>
          <a:bodyPr wrap="none" lIns="92075" tIns="46038" rIns="92075" bIns="46038" anchor="ctr"/>
          <a:lstStyle/>
          <a:p>
            <a:endParaRPr lang="en-US"/>
          </a:p>
        </p:txBody>
      </p:sp>
      <p:grpSp>
        <p:nvGrpSpPr>
          <p:cNvPr id="26630" name="Group 8"/>
          <p:cNvGrpSpPr>
            <a:grpSpLocks/>
          </p:cNvGrpSpPr>
          <p:nvPr/>
        </p:nvGrpSpPr>
        <p:grpSpPr bwMode="auto">
          <a:xfrm>
            <a:off x="1981200" y="838651"/>
            <a:ext cx="5029200" cy="2571299"/>
            <a:chOff x="1392" y="897"/>
            <a:chExt cx="3024" cy="1251"/>
          </a:xfrm>
        </p:grpSpPr>
        <p:sp>
          <p:nvSpPr>
            <p:cNvPr id="26645" name="Rectangle 9"/>
            <p:cNvSpPr>
              <a:spLocks noChangeArrowheads="1"/>
            </p:cNvSpPr>
            <p:nvPr/>
          </p:nvSpPr>
          <p:spPr bwMode="auto">
            <a:xfrm>
              <a:off x="1392" y="897"/>
              <a:ext cx="3024" cy="1251"/>
            </a:xfrm>
            <a:prstGeom prst="rect">
              <a:avLst/>
            </a:prstGeom>
            <a:solidFill>
              <a:schemeClr val="tx1"/>
            </a:solidFill>
            <a:ln w="12700">
              <a:noFill/>
              <a:miter lim="800000"/>
              <a:headEnd/>
              <a:tailEnd/>
            </a:ln>
          </p:spPr>
          <p:txBody>
            <a:bodyPr wrap="none" anchor="ctr"/>
            <a:lstStyle/>
            <a:p>
              <a:pPr algn="ctr" eaLnBrk="0" hangingPunct="0">
                <a:lnSpc>
                  <a:spcPct val="100000"/>
                </a:lnSpc>
                <a:spcBef>
                  <a:spcPct val="50000"/>
                </a:spcBef>
                <a:buClrTx/>
                <a:buSzTx/>
              </a:pPr>
              <a:endParaRPr lang="en-US" sz="2000">
                <a:solidFill>
                  <a:schemeClr val="tx1"/>
                </a:solidFill>
                <a:latin typeface="Impact" charset="0"/>
              </a:endParaRPr>
            </a:p>
          </p:txBody>
        </p:sp>
        <p:sp>
          <p:nvSpPr>
            <p:cNvPr id="26646" name="Text Box 10"/>
            <p:cNvSpPr txBox="1">
              <a:spLocks noChangeArrowheads="1"/>
            </p:cNvSpPr>
            <p:nvPr/>
          </p:nvSpPr>
          <p:spPr bwMode="auto">
            <a:xfrm>
              <a:off x="1392" y="934"/>
              <a:ext cx="2969" cy="40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800" dirty="0">
                  <a:solidFill>
                    <a:schemeClr val="bg1"/>
                  </a:solidFill>
                  <a:latin typeface="Impact" charset="0"/>
                </a:rPr>
                <a:t> Beliefs</a:t>
              </a:r>
              <a:endParaRPr lang="en-US" sz="4800" dirty="0">
                <a:solidFill>
                  <a:schemeClr val="bg1"/>
                </a:solidFill>
              </a:endParaRPr>
            </a:p>
          </p:txBody>
        </p:sp>
      </p:grpSp>
      <p:grpSp>
        <p:nvGrpSpPr>
          <p:cNvPr id="3" name="Group 2"/>
          <p:cNvGrpSpPr/>
          <p:nvPr/>
        </p:nvGrpSpPr>
        <p:grpSpPr>
          <a:xfrm>
            <a:off x="2781300" y="1905000"/>
            <a:ext cx="3581400" cy="2324100"/>
            <a:chOff x="2781300" y="1905000"/>
            <a:chExt cx="3581400" cy="2324100"/>
          </a:xfrm>
        </p:grpSpPr>
        <p:sp>
          <p:nvSpPr>
            <p:cNvPr id="26643" name="Rectangle 12"/>
            <p:cNvSpPr>
              <a:spLocks noChangeArrowheads="1"/>
            </p:cNvSpPr>
            <p:nvPr/>
          </p:nvSpPr>
          <p:spPr bwMode="auto">
            <a:xfrm>
              <a:off x="2781300" y="1905000"/>
              <a:ext cx="3581400" cy="2324100"/>
            </a:xfrm>
            <a:prstGeom prst="rect">
              <a:avLst/>
            </a:prstGeom>
            <a:solidFill>
              <a:schemeClr val="hlink"/>
            </a:solidFill>
            <a:ln w="12700">
              <a:noFill/>
              <a:miter lim="800000"/>
              <a:headEnd/>
              <a:tailEnd/>
            </a:ln>
          </p:spPr>
          <p:txBody>
            <a:bodyPr wrap="none" anchor="ctr"/>
            <a:lstStyle/>
            <a:p>
              <a:pPr algn="ctr" eaLnBrk="0" hangingPunct="0">
                <a:lnSpc>
                  <a:spcPct val="100000"/>
                </a:lnSpc>
                <a:spcBef>
                  <a:spcPct val="50000"/>
                </a:spcBef>
                <a:buClrTx/>
                <a:buSzTx/>
              </a:pPr>
              <a:endParaRPr lang="en-US" sz="2000">
                <a:solidFill>
                  <a:schemeClr val="tx1"/>
                </a:solidFill>
                <a:latin typeface="Impact" charset="0"/>
              </a:endParaRPr>
            </a:p>
          </p:txBody>
        </p:sp>
        <p:sp>
          <p:nvSpPr>
            <p:cNvPr id="26644" name="Text Box 13"/>
            <p:cNvSpPr txBox="1">
              <a:spLocks noChangeArrowheads="1"/>
            </p:cNvSpPr>
            <p:nvPr/>
          </p:nvSpPr>
          <p:spPr bwMode="auto">
            <a:xfrm>
              <a:off x="2895600" y="1905000"/>
              <a:ext cx="3352800" cy="132473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000" dirty="0">
                  <a:solidFill>
                    <a:schemeClr val="bg2"/>
                  </a:solidFill>
                  <a:effectLst>
                    <a:outerShdw blurRad="50800" dist="38100" dir="2700000" algn="tl" rotWithShape="0">
                      <a:prstClr val="black">
                        <a:alpha val="40000"/>
                      </a:prstClr>
                    </a:outerShdw>
                  </a:effectLst>
                  <a:latin typeface="Impact" charset="0"/>
                </a:rPr>
                <a:t>Stressful Situation</a:t>
              </a:r>
            </a:p>
          </p:txBody>
        </p:sp>
      </p:grpSp>
      <p:grpSp>
        <p:nvGrpSpPr>
          <p:cNvPr id="4" name="Group 3"/>
          <p:cNvGrpSpPr/>
          <p:nvPr/>
        </p:nvGrpSpPr>
        <p:grpSpPr>
          <a:xfrm>
            <a:off x="4800600" y="3429000"/>
            <a:ext cx="3581400" cy="1905000"/>
            <a:chOff x="4800600" y="3429000"/>
            <a:chExt cx="3581400" cy="1905000"/>
          </a:xfrm>
        </p:grpSpPr>
        <p:sp>
          <p:nvSpPr>
            <p:cNvPr id="380943" name="Rectangle 15"/>
            <p:cNvSpPr>
              <a:spLocks noChangeArrowheads="1"/>
            </p:cNvSpPr>
            <p:nvPr/>
          </p:nvSpPr>
          <p:spPr bwMode="auto">
            <a:xfrm>
              <a:off x="4800600" y="3429000"/>
              <a:ext cx="3581400" cy="1905000"/>
            </a:xfrm>
            <a:prstGeom prst="rect">
              <a:avLst/>
            </a:prstGeom>
            <a:solidFill>
              <a:srgbClr val="FF9900"/>
            </a:solidFill>
            <a:ln w="12700">
              <a:noFill/>
              <a:miter lim="800000"/>
              <a:headEnd/>
              <a:tailEnd/>
            </a:ln>
            <a:effectLst>
              <a:outerShdw dist="35921" dir="2700000" algn="ctr" rotWithShape="0">
                <a:schemeClr val="bg2">
                  <a:alpha val="75000"/>
                </a:schemeClr>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42" name="Text Box 16"/>
            <p:cNvSpPr txBox="1">
              <a:spLocks noChangeArrowheads="1"/>
            </p:cNvSpPr>
            <p:nvPr/>
          </p:nvSpPr>
          <p:spPr bwMode="auto">
            <a:xfrm>
              <a:off x="5029200" y="3581400"/>
              <a:ext cx="3135313" cy="132397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000" dirty="0">
                  <a:solidFill>
                    <a:schemeClr val="tx1"/>
                  </a:solidFill>
                  <a:latin typeface="Impact" charset="0"/>
                </a:rPr>
                <a:t>Internal Reactions</a:t>
              </a:r>
            </a:p>
          </p:txBody>
        </p:sp>
      </p:grpSp>
      <p:grpSp>
        <p:nvGrpSpPr>
          <p:cNvPr id="5" name="Group 4"/>
          <p:cNvGrpSpPr/>
          <p:nvPr/>
        </p:nvGrpSpPr>
        <p:grpSpPr>
          <a:xfrm>
            <a:off x="2781300" y="4800600"/>
            <a:ext cx="3581400" cy="1905000"/>
            <a:chOff x="2781300" y="4800600"/>
            <a:chExt cx="3581400" cy="1905000"/>
          </a:xfrm>
        </p:grpSpPr>
        <p:sp>
          <p:nvSpPr>
            <p:cNvPr id="380946" name="Rectangle 18"/>
            <p:cNvSpPr>
              <a:spLocks noChangeArrowheads="1"/>
            </p:cNvSpPr>
            <p:nvPr/>
          </p:nvSpPr>
          <p:spPr bwMode="auto">
            <a:xfrm>
              <a:off x="2781300" y="4800600"/>
              <a:ext cx="3581400" cy="1905000"/>
            </a:xfrm>
            <a:prstGeom prst="rect">
              <a:avLst/>
            </a:prstGeom>
            <a:solidFill>
              <a:srgbClr val="FF6600"/>
            </a:solidFill>
            <a:ln w="12700">
              <a:noFill/>
              <a:miter lim="800000"/>
              <a:headEnd/>
              <a:tailEnd/>
            </a:ln>
            <a:effectLst>
              <a:outerShdw dist="35921" dir="2700000" algn="ctr" rotWithShape="0">
                <a:schemeClr val="bg2">
                  <a:alpha val="75000"/>
                </a:schemeClr>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40" name="Text Box 19"/>
            <p:cNvSpPr txBox="1">
              <a:spLocks noChangeArrowheads="1"/>
            </p:cNvSpPr>
            <p:nvPr/>
          </p:nvSpPr>
          <p:spPr bwMode="auto">
            <a:xfrm>
              <a:off x="2887663" y="5340350"/>
              <a:ext cx="3368675" cy="76993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400" dirty="0">
                  <a:solidFill>
                    <a:schemeClr val="bg2"/>
                  </a:solidFill>
                  <a:effectLst>
                    <a:outerShdw blurRad="50800" dist="38100" dir="2700000" algn="tl" rotWithShape="0">
                      <a:prstClr val="black">
                        <a:alpha val="40000"/>
                      </a:prstClr>
                    </a:outerShdw>
                  </a:effectLst>
                  <a:latin typeface="Impact" charset="0"/>
                </a:rPr>
                <a:t>Behavior</a:t>
              </a:r>
              <a:endParaRPr lang="en-US" sz="4400" dirty="0">
                <a:solidFill>
                  <a:schemeClr val="tx1"/>
                </a:solidFill>
                <a:effectLst>
                  <a:outerShdw blurRad="50800" dist="38100" dir="2700000" algn="tl" rotWithShape="0">
                    <a:prstClr val="black">
                      <a:alpha val="40000"/>
                    </a:prstClr>
                  </a:outerShdw>
                </a:effectLst>
                <a:latin typeface="Impact" charset="0"/>
              </a:endParaRPr>
            </a:p>
          </p:txBody>
        </p:sp>
      </p:grpSp>
      <p:grpSp>
        <p:nvGrpSpPr>
          <p:cNvPr id="6" name="Group 5"/>
          <p:cNvGrpSpPr/>
          <p:nvPr/>
        </p:nvGrpSpPr>
        <p:grpSpPr>
          <a:xfrm>
            <a:off x="533400" y="3429000"/>
            <a:ext cx="3962400" cy="1905000"/>
            <a:chOff x="533400" y="3429000"/>
            <a:chExt cx="3962400" cy="1905000"/>
          </a:xfrm>
        </p:grpSpPr>
        <p:sp>
          <p:nvSpPr>
            <p:cNvPr id="380949" name="Rectangle 21"/>
            <p:cNvSpPr>
              <a:spLocks noChangeArrowheads="1"/>
            </p:cNvSpPr>
            <p:nvPr/>
          </p:nvSpPr>
          <p:spPr bwMode="auto">
            <a:xfrm>
              <a:off x="609600" y="3429000"/>
              <a:ext cx="3733800" cy="1905000"/>
            </a:xfrm>
            <a:prstGeom prst="rect">
              <a:avLst/>
            </a:prstGeom>
            <a:solidFill>
              <a:srgbClr val="FF0000"/>
            </a:solidFill>
            <a:ln w="12700">
              <a:noFill/>
              <a:miter lim="800000"/>
              <a:headEnd/>
              <a:tailEnd/>
            </a:ln>
            <a:effectLst>
              <a:outerShdw dist="107763" dir="2700000" algn="ctr" rotWithShape="0">
                <a:schemeClr val="bg2"/>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38" name="Text Box 22"/>
            <p:cNvSpPr txBox="1">
              <a:spLocks noChangeArrowheads="1"/>
            </p:cNvSpPr>
            <p:nvPr/>
          </p:nvSpPr>
          <p:spPr bwMode="auto">
            <a:xfrm>
              <a:off x="533400" y="3733800"/>
              <a:ext cx="3962400" cy="70802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a:lnSpc>
                  <a:spcPct val="100000"/>
                </a:lnSpc>
                <a:buClrTx/>
                <a:buSzTx/>
              </a:pPr>
              <a:r>
                <a:rPr lang="en-US" sz="4000" dirty="0">
                  <a:solidFill>
                    <a:schemeClr val="bg2"/>
                  </a:solidFill>
                  <a:effectLst>
                    <a:outerShdw blurRad="50800" dist="38100" dir="2700000" algn="tl" rotWithShape="0">
                      <a:prstClr val="black">
                        <a:alpha val="40000"/>
                      </a:prstClr>
                    </a:outerShdw>
                  </a:effectLst>
                  <a:latin typeface="Impact" charset="0"/>
                </a:rPr>
                <a:t>Outcomes</a:t>
              </a:r>
              <a:endParaRPr lang="en-US" sz="4000" dirty="0">
                <a:solidFill>
                  <a:schemeClr val="bg2"/>
                </a:solidFill>
                <a:effectLst>
                  <a:outerShdw blurRad="50800" dist="38100" dir="2700000" algn="tl" rotWithShape="0">
                    <a:prstClr val="black">
                      <a:alpha val="40000"/>
                    </a:prstClr>
                  </a:outerShdw>
                </a:effectLst>
              </a:endParaRPr>
            </a:p>
          </p:txBody>
        </p:sp>
      </p:grpSp>
      <p:sp>
        <p:nvSpPr>
          <p:cNvPr id="26635" name="Text Box 25"/>
          <p:cNvSpPr txBox="1">
            <a:spLocks noChangeArrowheads="1"/>
          </p:cNvSpPr>
          <p:nvPr/>
        </p:nvSpPr>
        <p:spPr bwMode="auto">
          <a:xfrm>
            <a:off x="457200" y="0"/>
            <a:ext cx="8534400"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800" dirty="0">
                <a:solidFill>
                  <a:srgbClr val="3366FF"/>
                </a:solidFill>
                <a:latin typeface="Impact" charset="0"/>
              </a:rPr>
              <a:t>Overview of Cognitive Cycle</a:t>
            </a:r>
          </a:p>
        </p:txBody>
      </p:sp>
      <p:sp>
        <p:nvSpPr>
          <p:cNvPr id="2" name="Striped Right Arrow 1"/>
          <p:cNvSpPr/>
          <p:nvPr/>
        </p:nvSpPr>
        <p:spPr>
          <a:xfrm rot="2899266">
            <a:off x="6138136" y="2637350"/>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rot="8527939">
            <a:off x="6223958" y="4922156"/>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rot="13685796">
            <a:off x="2167944" y="4922786"/>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rot="19528544">
            <a:off x="2203192" y="2636594"/>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7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024187"/>
            <a:ext cx="7772400" cy="1362075"/>
          </a:xfrm>
        </p:spPr>
        <p:txBody>
          <a:bodyPr>
            <a:normAutofit/>
          </a:bodyPr>
          <a:lstStyle/>
          <a:p>
            <a:pPr algn="l"/>
            <a:r>
              <a:rPr lang="en-US" b="1" dirty="0">
                <a:solidFill>
                  <a:srgbClr val="FB6808"/>
                </a:solidFill>
              </a:rPr>
              <a:t>COGNITIVE CYCLE</a:t>
            </a:r>
          </a:p>
        </p:txBody>
      </p:sp>
      <p:sp>
        <p:nvSpPr>
          <p:cNvPr id="3" name="Text Placeholder 2"/>
          <p:cNvSpPr>
            <a:spLocks noGrp="1"/>
          </p:cNvSpPr>
          <p:nvPr>
            <p:ph type="body" idx="1"/>
          </p:nvPr>
        </p:nvSpPr>
        <p:spPr>
          <a:xfrm>
            <a:off x="609600" y="1524000"/>
            <a:ext cx="7772400" cy="1500187"/>
          </a:xfrm>
        </p:spPr>
        <p:txBody>
          <a:bodyPr>
            <a:normAutofit/>
          </a:bodyPr>
          <a:lstStyle/>
          <a:p>
            <a:pPr>
              <a:buNone/>
            </a:pPr>
            <a:r>
              <a:rPr lang="en-US" sz="2800" b="1" dirty="0">
                <a:solidFill>
                  <a:schemeClr val="tx1">
                    <a:lumMod val="50000"/>
                    <a:lumOff val="50000"/>
                  </a:schemeClr>
                </a:solidFill>
              </a:rPr>
              <a:t>Lesson 3  Objectives</a:t>
            </a:r>
          </a:p>
        </p:txBody>
      </p:sp>
      <p:sp>
        <p:nvSpPr>
          <p:cNvPr id="5" name="TextBox 4"/>
          <p:cNvSpPr txBox="1"/>
          <p:nvPr/>
        </p:nvSpPr>
        <p:spPr>
          <a:xfrm>
            <a:off x="0" y="304800"/>
            <a:ext cx="6096000" cy="838200"/>
          </a:xfrm>
          <a:prstGeom prst="rect">
            <a:avLst/>
          </a:prstGeom>
          <a:solidFill>
            <a:schemeClr val="tx1">
              <a:lumMod val="95000"/>
              <a:lumOff val="5000"/>
              <a:alpha val="55000"/>
            </a:schemeClr>
          </a:solidFill>
        </p:spPr>
        <p:txBody>
          <a:bodyPr wrap="square" rtlCol="0" anchor="ctr" anchorCtr="0">
            <a:noAutofit/>
          </a:bodyPr>
          <a:lstStyle/>
          <a:p>
            <a:r>
              <a:rPr lang="en-US" sz="3600" dirty="0">
                <a:solidFill>
                  <a:schemeClr val="bg1"/>
                </a:solidFill>
                <a:effectLst>
                  <a:outerShdw blurRad="50800" dist="38100" dir="2700000" algn="tl" rotWithShape="0">
                    <a:prstClr val="black">
                      <a:alpha val="40000"/>
                    </a:prstClr>
                  </a:outerShdw>
                </a:effectLst>
                <a:latin typeface="Bernard MT Condensed"/>
                <a:cs typeface="Bernard MT Condensed"/>
              </a:rPr>
              <a:t>“Working Smart” Program</a:t>
            </a:r>
            <a:endParaRPr lang="en-US" sz="3600" b="1" dirty="0">
              <a:solidFill>
                <a:schemeClr val="bg1"/>
              </a:solidFill>
              <a:effectLst>
                <a:outerShdw blurRad="50800" dist="38100" dir="2700000" algn="tl" rotWithShape="0">
                  <a:prstClr val="black">
                    <a:alpha val="40000"/>
                  </a:prstClr>
                </a:outerShdw>
              </a:effectLst>
              <a:latin typeface="Bernard MT Condensed"/>
              <a:cs typeface="Bernard MT Condensed"/>
            </a:endParaRPr>
          </a:p>
        </p:txBody>
      </p:sp>
      <p:sp>
        <p:nvSpPr>
          <p:cNvPr id="4" name="TextBox 3"/>
          <p:cNvSpPr txBox="1"/>
          <p:nvPr/>
        </p:nvSpPr>
        <p:spPr>
          <a:xfrm>
            <a:off x="0" y="3860664"/>
            <a:ext cx="8458200" cy="1292662"/>
          </a:xfrm>
          <a:prstGeom prst="rect">
            <a:avLst/>
          </a:prstGeom>
          <a:noFill/>
        </p:spPr>
        <p:txBody>
          <a:bodyPr wrap="square" rtlCol="0">
            <a:spAutoFit/>
          </a:bodyPr>
          <a:lstStyle/>
          <a:p>
            <a:r>
              <a:rPr lang="en-US" sz="2400" u="sng" dirty="0"/>
              <a:t>In this lesson, we will: </a:t>
            </a:r>
          </a:p>
          <a:p>
            <a:r>
              <a:rPr lang="en-US" dirty="0"/>
              <a:t>√  Learn how the “Cognitive Cycle” works</a:t>
            </a:r>
          </a:p>
          <a:p>
            <a:r>
              <a:rPr lang="en-US" dirty="0"/>
              <a:t>√  Understand how beliefs and behaviors are connected</a:t>
            </a:r>
          </a:p>
          <a:p>
            <a:r>
              <a:rPr lang="en-US" dirty="0"/>
              <a:t>√  Separate helpful beliefs from harmful </a:t>
            </a:r>
            <a:r>
              <a:rPr lang="en-US" dirty="0" smtClean="0"/>
              <a:t>beliefs</a:t>
            </a:r>
            <a:endParaRPr lang="en-US" sz="2400" dirty="0"/>
          </a:p>
        </p:txBody>
      </p:sp>
    </p:spTree>
    <p:extLst>
      <p:ext uri="{BB962C8B-B14F-4D97-AF65-F5344CB8AC3E}">
        <p14:creationId xmlns:p14="http://schemas.microsoft.com/office/powerpoint/2010/main" val="2029062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grpId="0" nodeType="withEffect">
                                  <p:stCondLst>
                                    <p:cond delay="1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6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80514"/>
            <a:ext cx="7772400" cy="1362075"/>
          </a:xfrm>
        </p:spPr>
        <p:txBody>
          <a:bodyPr>
            <a:normAutofit/>
          </a:bodyPr>
          <a:lstStyle/>
          <a:p>
            <a:pPr algn="l"/>
            <a:r>
              <a:rPr lang="en-US" b="1" dirty="0">
                <a:solidFill>
                  <a:srgbClr val="FB6808"/>
                </a:solidFill>
              </a:rPr>
              <a:t>COGNITIVE CYCLE</a:t>
            </a:r>
          </a:p>
        </p:txBody>
      </p:sp>
      <p:sp>
        <p:nvSpPr>
          <p:cNvPr id="5" name="TextBox 4"/>
          <p:cNvSpPr txBox="1"/>
          <p:nvPr/>
        </p:nvSpPr>
        <p:spPr>
          <a:xfrm>
            <a:off x="0" y="304800"/>
            <a:ext cx="6096000" cy="838200"/>
          </a:xfrm>
          <a:prstGeom prst="rect">
            <a:avLst/>
          </a:prstGeom>
          <a:solidFill>
            <a:schemeClr val="tx1">
              <a:lumMod val="95000"/>
              <a:lumOff val="5000"/>
              <a:alpha val="55000"/>
            </a:schemeClr>
          </a:solidFill>
        </p:spPr>
        <p:txBody>
          <a:bodyPr wrap="square" rtlCol="0" anchor="ctr" anchorCtr="0">
            <a:noAutofit/>
          </a:bodyPr>
          <a:lstStyle/>
          <a:p>
            <a:r>
              <a:rPr lang="en-US" sz="3600" dirty="0">
                <a:solidFill>
                  <a:schemeClr val="bg1"/>
                </a:solidFill>
                <a:effectLst>
                  <a:outerShdw blurRad="50800" dist="38100" dir="2700000" algn="tl" rotWithShape="0">
                    <a:prstClr val="black">
                      <a:alpha val="40000"/>
                    </a:prstClr>
                  </a:outerShdw>
                </a:effectLst>
                <a:latin typeface="Bernard MT Condensed"/>
                <a:cs typeface="Bernard MT Condensed"/>
              </a:rPr>
              <a:t>“Working Smart” Program</a:t>
            </a:r>
            <a:endParaRPr lang="en-US" sz="3600" b="1" dirty="0">
              <a:solidFill>
                <a:schemeClr val="bg1"/>
              </a:solidFill>
              <a:effectLst>
                <a:outerShdw blurRad="50800" dist="38100" dir="2700000" algn="tl" rotWithShape="0">
                  <a:prstClr val="black">
                    <a:alpha val="40000"/>
                  </a:prstClr>
                </a:outerShdw>
              </a:effectLst>
              <a:latin typeface="Bernard MT Condensed"/>
              <a:cs typeface="Bernard MT Condensed"/>
            </a:endParaRPr>
          </a:p>
        </p:txBody>
      </p:sp>
      <p:sp>
        <p:nvSpPr>
          <p:cNvPr id="4" name="TextBox 3"/>
          <p:cNvSpPr txBox="1"/>
          <p:nvPr/>
        </p:nvSpPr>
        <p:spPr>
          <a:xfrm>
            <a:off x="0" y="1981200"/>
            <a:ext cx="8458200" cy="3785652"/>
          </a:xfrm>
          <a:prstGeom prst="rect">
            <a:avLst/>
          </a:prstGeom>
          <a:noFill/>
        </p:spPr>
        <p:txBody>
          <a:bodyPr wrap="square" rtlCol="0">
            <a:spAutoFit/>
          </a:bodyPr>
          <a:lstStyle/>
          <a:p>
            <a:r>
              <a:rPr lang="en-US" sz="2400" u="sng" dirty="0"/>
              <a:t>Overview of Cognitive Cycle:</a:t>
            </a:r>
          </a:p>
          <a:p>
            <a:endParaRPr lang="en-US" sz="2400" u="sng" dirty="0"/>
          </a:p>
          <a:p>
            <a:r>
              <a:rPr lang="en-US" sz="2400" u="sng" dirty="0"/>
              <a:t>The Cognitive Cycle shows how what goes on inside of us drives our choices, and these influence our outcomes. Deeply held BELIEFS may be triggered by stressful situations, leading to strong feelings and impulsive behaviors.</a:t>
            </a:r>
          </a:p>
          <a:p>
            <a:endParaRPr lang="en-US" sz="2400" u="sng" dirty="0"/>
          </a:p>
          <a:p>
            <a:r>
              <a:rPr lang="en-US" sz="2400" u="sng" dirty="0"/>
              <a:t>Thus our beliefs, our values, impact our reaction to things. By changing our values or beliefs, we can best manage our reaction to things.</a:t>
            </a:r>
          </a:p>
        </p:txBody>
      </p:sp>
    </p:spTree>
    <p:extLst>
      <p:ext uri="{BB962C8B-B14F-4D97-AF65-F5344CB8AC3E}">
        <p14:creationId xmlns:p14="http://schemas.microsoft.com/office/powerpoint/2010/main" val="4033555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eaLnBrk="1" hangingPunct="1"/>
            <a:fld id="{912860AD-D8CD-6244-BB77-D5D1D4FD3A6F}" type="datetime1">
              <a:rPr lang="en-US" sz="1200">
                <a:solidFill>
                  <a:schemeClr val="tx1"/>
                </a:solidFill>
                <a:latin typeface="Arial" charset="0"/>
              </a:rPr>
              <a:pPr eaLnBrk="1" hangingPunct="1"/>
              <a:t>10/4/2019</a:t>
            </a:fld>
            <a:endParaRPr lang="en-US" sz="1200">
              <a:solidFill>
                <a:schemeClr val="tx1"/>
              </a:solidFill>
              <a:latin typeface="Arial" charset="0"/>
            </a:endParaRPr>
          </a:p>
        </p:txBody>
      </p:sp>
      <p:sp>
        <p:nvSpPr>
          <p:cNvPr id="26626" name="Rectangle 2"/>
          <p:cNvSpPr>
            <a:spLocks noChangeArrowheads="1"/>
          </p:cNvSpPr>
          <p:nvPr/>
        </p:nvSpPr>
        <p:spPr bwMode="auto">
          <a:xfrm>
            <a:off x="0" y="0"/>
            <a:ext cx="9144000" cy="6858000"/>
          </a:xfrm>
          <a:prstGeom prst="rect">
            <a:avLst/>
          </a:prstGeom>
          <a:solidFill>
            <a:schemeClr val="bg1"/>
          </a:solidFill>
          <a:ln>
            <a:noFill/>
          </a:ln>
        </p:spPr>
        <p:txBody>
          <a:bodyPr wrap="none" lIns="92075" tIns="46038" rIns="92075" bIns="46038" anchor="ctr"/>
          <a:lstStyle/>
          <a:p>
            <a:endParaRPr lang="en-US"/>
          </a:p>
        </p:txBody>
      </p:sp>
      <p:grpSp>
        <p:nvGrpSpPr>
          <p:cNvPr id="26630" name="Group 8"/>
          <p:cNvGrpSpPr>
            <a:grpSpLocks/>
          </p:cNvGrpSpPr>
          <p:nvPr/>
        </p:nvGrpSpPr>
        <p:grpSpPr bwMode="auto">
          <a:xfrm>
            <a:off x="1981200" y="838651"/>
            <a:ext cx="5029200" cy="2571299"/>
            <a:chOff x="1392" y="897"/>
            <a:chExt cx="3024" cy="1251"/>
          </a:xfrm>
        </p:grpSpPr>
        <p:sp>
          <p:nvSpPr>
            <p:cNvPr id="26645" name="Rectangle 9"/>
            <p:cNvSpPr>
              <a:spLocks noChangeArrowheads="1"/>
            </p:cNvSpPr>
            <p:nvPr/>
          </p:nvSpPr>
          <p:spPr bwMode="auto">
            <a:xfrm>
              <a:off x="1392" y="897"/>
              <a:ext cx="3024" cy="1251"/>
            </a:xfrm>
            <a:prstGeom prst="rect">
              <a:avLst/>
            </a:prstGeom>
            <a:solidFill>
              <a:schemeClr val="tx1"/>
            </a:solidFill>
            <a:ln w="12700">
              <a:noFill/>
              <a:miter lim="800000"/>
              <a:headEnd/>
              <a:tailEnd/>
            </a:ln>
          </p:spPr>
          <p:txBody>
            <a:bodyPr wrap="none" anchor="ctr"/>
            <a:lstStyle/>
            <a:p>
              <a:pPr algn="ctr" eaLnBrk="0" hangingPunct="0">
                <a:lnSpc>
                  <a:spcPct val="100000"/>
                </a:lnSpc>
                <a:spcBef>
                  <a:spcPct val="50000"/>
                </a:spcBef>
                <a:buClrTx/>
                <a:buSzTx/>
              </a:pPr>
              <a:endParaRPr lang="en-US" sz="2000">
                <a:solidFill>
                  <a:schemeClr val="tx1"/>
                </a:solidFill>
                <a:latin typeface="Impact" charset="0"/>
              </a:endParaRPr>
            </a:p>
          </p:txBody>
        </p:sp>
        <p:sp>
          <p:nvSpPr>
            <p:cNvPr id="26646" name="Text Box 10"/>
            <p:cNvSpPr txBox="1">
              <a:spLocks noChangeArrowheads="1"/>
            </p:cNvSpPr>
            <p:nvPr/>
          </p:nvSpPr>
          <p:spPr bwMode="auto">
            <a:xfrm>
              <a:off x="1392" y="934"/>
              <a:ext cx="2969" cy="40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800" dirty="0">
                  <a:solidFill>
                    <a:schemeClr val="bg1"/>
                  </a:solidFill>
                  <a:latin typeface="Impact" charset="0"/>
                </a:rPr>
                <a:t> Beliefs</a:t>
              </a:r>
              <a:endParaRPr lang="en-US" sz="4800" dirty="0">
                <a:solidFill>
                  <a:schemeClr val="bg1"/>
                </a:solidFill>
              </a:endParaRPr>
            </a:p>
          </p:txBody>
        </p:sp>
      </p:grpSp>
      <p:grpSp>
        <p:nvGrpSpPr>
          <p:cNvPr id="3" name="Group 2"/>
          <p:cNvGrpSpPr/>
          <p:nvPr/>
        </p:nvGrpSpPr>
        <p:grpSpPr>
          <a:xfrm>
            <a:off x="2781300" y="1905000"/>
            <a:ext cx="3581400" cy="2324100"/>
            <a:chOff x="2781300" y="1905000"/>
            <a:chExt cx="3581400" cy="2324100"/>
          </a:xfrm>
        </p:grpSpPr>
        <p:sp>
          <p:nvSpPr>
            <p:cNvPr id="26643" name="Rectangle 12"/>
            <p:cNvSpPr>
              <a:spLocks noChangeArrowheads="1"/>
            </p:cNvSpPr>
            <p:nvPr/>
          </p:nvSpPr>
          <p:spPr bwMode="auto">
            <a:xfrm>
              <a:off x="2781300" y="1905000"/>
              <a:ext cx="3581400" cy="2324100"/>
            </a:xfrm>
            <a:prstGeom prst="rect">
              <a:avLst/>
            </a:prstGeom>
            <a:solidFill>
              <a:schemeClr val="hlink"/>
            </a:solidFill>
            <a:ln w="12700">
              <a:noFill/>
              <a:miter lim="800000"/>
              <a:headEnd/>
              <a:tailEnd/>
            </a:ln>
          </p:spPr>
          <p:txBody>
            <a:bodyPr wrap="none" anchor="ctr"/>
            <a:lstStyle/>
            <a:p>
              <a:pPr algn="ctr" eaLnBrk="0" hangingPunct="0">
                <a:lnSpc>
                  <a:spcPct val="100000"/>
                </a:lnSpc>
                <a:spcBef>
                  <a:spcPct val="50000"/>
                </a:spcBef>
                <a:buClrTx/>
                <a:buSzTx/>
              </a:pPr>
              <a:endParaRPr lang="en-US" sz="2000">
                <a:solidFill>
                  <a:schemeClr val="tx1"/>
                </a:solidFill>
                <a:latin typeface="Impact" charset="0"/>
              </a:endParaRPr>
            </a:p>
          </p:txBody>
        </p:sp>
        <p:sp>
          <p:nvSpPr>
            <p:cNvPr id="26644" name="Text Box 13"/>
            <p:cNvSpPr txBox="1">
              <a:spLocks noChangeArrowheads="1"/>
            </p:cNvSpPr>
            <p:nvPr/>
          </p:nvSpPr>
          <p:spPr bwMode="auto">
            <a:xfrm>
              <a:off x="2895600" y="1905000"/>
              <a:ext cx="3352800" cy="132473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000" dirty="0">
                  <a:solidFill>
                    <a:schemeClr val="bg2"/>
                  </a:solidFill>
                  <a:effectLst>
                    <a:outerShdw blurRad="50800" dist="38100" dir="2700000" algn="tl" rotWithShape="0">
                      <a:prstClr val="black">
                        <a:alpha val="40000"/>
                      </a:prstClr>
                    </a:outerShdw>
                  </a:effectLst>
                  <a:latin typeface="Impact" charset="0"/>
                </a:rPr>
                <a:t>Stressful Situation</a:t>
              </a:r>
            </a:p>
          </p:txBody>
        </p:sp>
      </p:grpSp>
      <p:grpSp>
        <p:nvGrpSpPr>
          <p:cNvPr id="4" name="Group 3"/>
          <p:cNvGrpSpPr/>
          <p:nvPr/>
        </p:nvGrpSpPr>
        <p:grpSpPr>
          <a:xfrm>
            <a:off x="4800600" y="3429000"/>
            <a:ext cx="3581400" cy="1905000"/>
            <a:chOff x="4800600" y="3429000"/>
            <a:chExt cx="3581400" cy="1905000"/>
          </a:xfrm>
        </p:grpSpPr>
        <p:sp>
          <p:nvSpPr>
            <p:cNvPr id="380943" name="Rectangle 15"/>
            <p:cNvSpPr>
              <a:spLocks noChangeArrowheads="1"/>
            </p:cNvSpPr>
            <p:nvPr/>
          </p:nvSpPr>
          <p:spPr bwMode="auto">
            <a:xfrm>
              <a:off x="4800600" y="3429000"/>
              <a:ext cx="3581400" cy="1905000"/>
            </a:xfrm>
            <a:prstGeom prst="rect">
              <a:avLst/>
            </a:prstGeom>
            <a:solidFill>
              <a:srgbClr val="FF9900"/>
            </a:solidFill>
            <a:ln w="12700">
              <a:noFill/>
              <a:miter lim="800000"/>
              <a:headEnd/>
              <a:tailEnd/>
            </a:ln>
            <a:effectLst>
              <a:outerShdw dist="35921" dir="2700000" algn="ctr" rotWithShape="0">
                <a:schemeClr val="bg2">
                  <a:alpha val="75000"/>
                </a:schemeClr>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42" name="Text Box 16"/>
            <p:cNvSpPr txBox="1">
              <a:spLocks noChangeArrowheads="1"/>
            </p:cNvSpPr>
            <p:nvPr/>
          </p:nvSpPr>
          <p:spPr bwMode="auto">
            <a:xfrm>
              <a:off x="5029200" y="3581400"/>
              <a:ext cx="3135313" cy="132397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000" dirty="0">
                  <a:solidFill>
                    <a:schemeClr val="tx1"/>
                  </a:solidFill>
                  <a:latin typeface="Impact" charset="0"/>
                </a:rPr>
                <a:t>Internal </a:t>
              </a:r>
              <a:r>
                <a:rPr lang="en-US" sz="4000" dirty="0" smtClean="0">
                  <a:solidFill>
                    <a:schemeClr val="tx1"/>
                  </a:solidFill>
                  <a:latin typeface="Impact" charset="0"/>
                </a:rPr>
                <a:t>Reactions</a:t>
              </a:r>
              <a:endParaRPr lang="en-US" sz="4000" dirty="0">
                <a:solidFill>
                  <a:schemeClr val="tx1"/>
                </a:solidFill>
                <a:latin typeface="Impact" charset="0"/>
              </a:endParaRPr>
            </a:p>
          </p:txBody>
        </p:sp>
      </p:grpSp>
      <p:grpSp>
        <p:nvGrpSpPr>
          <p:cNvPr id="5" name="Group 4"/>
          <p:cNvGrpSpPr/>
          <p:nvPr/>
        </p:nvGrpSpPr>
        <p:grpSpPr>
          <a:xfrm>
            <a:off x="2781300" y="4800600"/>
            <a:ext cx="3581400" cy="1905000"/>
            <a:chOff x="2781300" y="4800600"/>
            <a:chExt cx="3581400" cy="1905000"/>
          </a:xfrm>
        </p:grpSpPr>
        <p:sp>
          <p:nvSpPr>
            <p:cNvPr id="380946" name="Rectangle 18"/>
            <p:cNvSpPr>
              <a:spLocks noChangeArrowheads="1"/>
            </p:cNvSpPr>
            <p:nvPr/>
          </p:nvSpPr>
          <p:spPr bwMode="auto">
            <a:xfrm>
              <a:off x="2781300" y="4800600"/>
              <a:ext cx="3581400" cy="1905000"/>
            </a:xfrm>
            <a:prstGeom prst="rect">
              <a:avLst/>
            </a:prstGeom>
            <a:solidFill>
              <a:srgbClr val="FF6600"/>
            </a:solidFill>
            <a:ln w="12700">
              <a:noFill/>
              <a:miter lim="800000"/>
              <a:headEnd/>
              <a:tailEnd/>
            </a:ln>
            <a:effectLst>
              <a:outerShdw dist="35921" dir="2700000" algn="ctr" rotWithShape="0">
                <a:schemeClr val="bg2">
                  <a:alpha val="75000"/>
                </a:schemeClr>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40" name="Text Box 19"/>
            <p:cNvSpPr txBox="1">
              <a:spLocks noChangeArrowheads="1"/>
            </p:cNvSpPr>
            <p:nvPr/>
          </p:nvSpPr>
          <p:spPr bwMode="auto">
            <a:xfrm>
              <a:off x="2887663" y="5340350"/>
              <a:ext cx="3368675" cy="76993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400" dirty="0">
                  <a:solidFill>
                    <a:schemeClr val="bg2"/>
                  </a:solidFill>
                  <a:effectLst>
                    <a:outerShdw blurRad="50800" dist="38100" dir="2700000" algn="tl" rotWithShape="0">
                      <a:prstClr val="black">
                        <a:alpha val="40000"/>
                      </a:prstClr>
                    </a:outerShdw>
                  </a:effectLst>
                  <a:latin typeface="Impact" charset="0"/>
                </a:rPr>
                <a:t>Behavior</a:t>
              </a:r>
              <a:endParaRPr lang="en-US" sz="4400" dirty="0">
                <a:solidFill>
                  <a:schemeClr val="tx1"/>
                </a:solidFill>
                <a:effectLst>
                  <a:outerShdw blurRad="50800" dist="38100" dir="2700000" algn="tl" rotWithShape="0">
                    <a:prstClr val="black">
                      <a:alpha val="40000"/>
                    </a:prstClr>
                  </a:outerShdw>
                </a:effectLst>
                <a:latin typeface="Impact" charset="0"/>
              </a:endParaRPr>
            </a:p>
          </p:txBody>
        </p:sp>
      </p:grpSp>
      <p:grpSp>
        <p:nvGrpSpPr>
          <p:cNvPr id="6" name="Group 5"/>
          <p:cNvGrpSpPr/>
          <p:nvPr/>
        </p:nvGrpSpPr>
        <p:grpSpPr>
          <a:xfrm>
            <a:off x="533400" y="3429000"/>
            <a:ext cx="3962400" cy="1905000"/>
            <a:chOff x="533400" y="3429000"/>
            <a:chExt cx="3962400" cy="1905000"/>
          </a:xfrm>
        </p:grpSpPr>
        <p:sp>
          <p:nvSpPr>
            <p:cNvPr id="380949" name="Rectangle 21"/>
            <p:cNvSpPr>
              <a:spLocks noChangeArrowheads="1"/>
            </p:cNvSpPr>
            <p:nvPr/>
          </p:nvSpPr>
          <p:spPr bwMode="auto">
            <a:xfrm>
              <a:off x="609600" y="3429000"/>
              <a:ext cx="3733800" cy="1905000"/>
            </a:xfrm>
            <a:prstGeom prst="rect">
              <a:avLst/>
            </a:prstGeom>
            <a:solidFill>
              <a:srgbClr val="FF0000"/>
            </a:solidFill>
            <a:ln w="12700">
              <a:noFill/>
              <a:miter lim="800000"/>
              <a:headEnd/>
              <a:tailEnd/>
            </a:ln>
            <a:effectLst>
              <a:outerShdw dist="107763" dir="2700000" algn="ctr" rotWithShape="0">
                <a:schemeClr val="bg2"/>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38" name="Text Box 22"/>
            <p:cNvSpPr txBox="1">
              <a:spLocks noChangeArrowheads="1"/>
            </p:cNvSpPr>
            <p:nvPr/>
          </p:nvSpPr>
          <p:spPr bwMode="auto">
            <a:xfrm>
              <a:off x="533400" y="3733800"/>
              <a:ext cx="3962400" cy="70802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a:lnSpc>
                  <a:spcPct val="100000"/>
                </a:lnSpc>
                <a:buClrTx/>
                <a:buSzTx/>
              </a:pPr>
              <a:r>
                <a:rPr lang="en-US" sz="4000" dirty="0">
                  <a:solidFill>
                    <a:schemeClr val="bg2"/>
                  </a:solidFill>
                  <a:effectLst>
                    <a:outerShdw blurRad="50800" dist="38100" dir="2700000" algn="tl" rotWithShape="0">
                      <a:prstClr val="black">
                        <a:alpha val="40000"/>
                      </a:prstClr>
                    </a:outerShdw>
                  </a:effectLst>
                  <a:latin typeface="Impact" charset="0"/>
                </a:rPr>
                <a:t>Outcomes</a:t>
              </a:r>
              <a:endParaRPr lang="en-US" sz="4000" dirty="0">
                <a:solidFill>
                  <a:schemeClr val="bg2"/>
                </a:solidFill>
                <a:effectLst>
                  <a:outerShdw blurRad="50800" dist="38100" dir="2700000" algn="tl" rotWithShape="0">
                    <a:prstClr val="black">
                      <a:alpha val="40000"/>
                    </a:prstClr>
                  </a:outerShdw>
                </a:effectLst>
              </a:endParaRPr>
            </a:p>
          </p:txBody>
        </p:sp>
      </p:grpSp>
      <p:sp>
        <p:nvSpPr>
          <p:cNvPr id="26635" name="Text Box 25"/>
          <p:cNvSpPr txBox="1">
            <a:spLocks noChangeArrowheads="1"/>
          </p:cNvSpPr>
          <p:nvPr/>
        </p:nvSpPr>
        <p:spPr bwMode="auto">
          <a:xfrm>
            <a:off x="457200" y="0"/>
            <a:ext cx="8534400"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800" dirty="0">
                <a:solidFill>
                  <a:srgbClr val="3366FF"/>
                </a:solidFill>
                <a:latin typeface="Impact" charset="0"/>
              </a:rPr>
              <a:t>Overview of Cognitive Cycle</a:t>
            </a:r>
          </a:p>
        </p:txBody>
      </p:sp>
      <p:sp>
        <p:nvSpPr>
          <p:cNvPr id="2" name="Striped Right Arrow 1"/>
          <p:cNvSpPr/>
          <p:nvPr/>
        </p:nvSpPr>
        <p:spPr>
          <a:xfrm rot="2899266">
            <a:off x="6138136" y="2637350"/>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rot="8527939">
            <a:off x="6223958" y="4922156"/>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rot="13685796">
            <a:off x="2167944" y="4922786"/>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rot="19528544">
            <a:off x="2203192" y="2636594"/>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1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eaLnBrk="1" hangingPunct="1"/>
            <a:fld id="{912860AD-D8CD-6244-BB77-D5D1D4FD3A6F}" type="datetime1">
              <a:rPr lang="en-US" sz="1200">
                <a:solidFill>
                  <a:schemeClr val="tx1"/>
                </a:solidFill>
                <a:latin typeface="Arial" charset="0"/>
              </a:rPr>
              <a:pPr eaLnBrk="1" hangingPunct="1"/>
              <a:t>10/4/2019</a:t>
            </a:fld>
            <a:endParaRPr lang="en-US" sz="1200">
              <a:solidFill>
                <a:schemeClr val="tx1"/>
              </a:solidFill>
              <a:latin typeface="Arial" charset="0"/>
            </a:endParaRPr>
          </a:p>
        </p:txBody>
      </p:sp>
      <p:sp>
        <p:nvSpPr>
          <p:cNvPr id="26626" name="Rectangle 2"/>
          <p:cNvSpPr>
            <a:spLocks noChangeArrowheads="1"/>
          </p:cNvSpPr>
          <p:nvPr/>
        </p:nvSpPr>
        <p:spPr bwMode="auto">
          <a:xfrm>
            <a:off x="0" y="0"/>
            <a:ext cx="9144000" cy="6858000"/>
          </a:xfrm>
          <a:prstGeom prst="rect">
            <a:avLst/>
          </a:prstGeom>
          <a:solidFill>
            <a:schemeClr val="bg1"/>
          </a:solidFill>
          <a:ln>
            <a:noFill/>
          </a:ln>
        </p:spPr>
        <p:txBody>
          <a:bodyPr wrap="none" lIns="92075" tIns="46038" rIns="92075" bIns="46038" anchor="ctr"/>
          <a:lstStyle/>
          <a:p>
            <a:endParaRPr lang="en-US"/>
          </a:p>
        </p:txBody>
      </p:sp>
      <p:grpSp>
        <p:nvGrpSpPr>
          <p:cNvPr id="26630" name="Group 8"/>
          <p:cNvGrpSpPr>
            <a:grpSpLocks/>
          </p:cNvGrpSpPr>
          <p:nvPr/>
        </p:nvGrpSpPr>
        <p:grpSpPr bwMode="auto">
          <a:xfrm>
            <a:off x="1944621" y="724351"/>
            <a:ext cx="5029200" cy="2571299"/>
            <a:chOff x="1392" y="897"/>
            <a:chExt cx="3024" cy="1251"/>
          </a:xfrm>
        </p:grpSpPr>
        <p:sp>
          <p:nvSpPr>
            <p:cNvPr id="26645" name="Rectangle 9"/>
            <p:cNvSpPr>
              <a:spLocks noChangeArrowheads="1"/>
            </p:cNvSpPr>
            <p:nvPr/>
          </p:nvSpPr>
          <p:spPr bwMode="auto">
            <a:xfrm>
              <a:off x="1392" y="897"/>
              <a:ext cx="3024" cy="1251"/>
            </a:xfrm>
            <a:prstGeom prst="rect">
              <a:avLst/>
            </a:prstGeom>
            <a:solidFill>
              <a:schemeClr val="tx1"/>
            </a:solidFill>
            <a:ln w="12700">
              <a:noFill/>
              <a:miter lim="800000"/>
              <a:headEnd/>
              <a:tailEnd/>
            </a:ln>
          </p:spPr>
          <p:txBody>
            <a:bodyPr wrap="none" anchor="ctr"/>
            <a:lstStyle/>
            <a:p>
              <a:pPr algn="ctr" eaLnBrk="0" hangingPunct="0">
                <a:lnSpc>
                  <a:spcPct val="100000"/>
                </a:lnSpc>
                <a:spcBef>
                  <a:spcPct val="50000"/>
                </a:spcBef>
                <a:buClrTx/>
                <a:buSzTx/>
              </a:pPr>
              <a:endParaRPr lang="en-US" sz="2000">
                <a:solidFill>
                  <a:schemeClr val="tx1"/>
                </a:solidFill>
                <a:latin typeface="Impact" charset="0"/>
              </a:endParaRPr>
            </a:p>
          </p:txBody>
        </p:sp>
        <p:sp>
          <p:nvSpPr>
            <p:cNvPr id="26646" name="Text Box 10"/>
            <p:cNvSpPr txBox="1">
              <a:spLocks noChangeArrowheads="1"/>
            </p:cNvSpPr>
            <p:nvPr/>
          </p:nvSpPr>
          <p:spPr bwMode="auto">
            <a:xfrm>
              <a:off x="1392" y="934"/>
              <a:ext cx="2969" cy="40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800" dirty="0" smtClean="0">
                  <a:solidFill>
                    <a:schemeClr val="bg1"/>
                  </a:solidFill>
                  <a:latin typeface="Impact" charset="0"/>
                </a:rPr>
                <a:t>Beliefs-</a:t>
              </a:r>
              <a:r>
                <a:rPr lang="en-US" sz="2400" dirty="0" smtClean="0">
                  <a:solidFill>
                    <a:schemeClr val="bg1"/>
                  </a:solidFill>
                  <a:latin typeface="Impact" charset="0"/>
                </a:rPr>
                <a:t>how we see the world</a:t>
              </a:r>
              <a:endParaRPr lang="en-US" sz="2400" dirty="0">
                <a:solidFill>
                  <a:schemeClr val="bg1"/>
                </a:solidFill>
              </a:endParaRPr>
            </a:p>
          </p:txBody>
        </p:sp>
      </p:grpSp>
      <p:grpSp>
        <p:nvGrpSpPr>
          <p:cNvPr id="3" name="Group 2"/>
          <p:cNvGrpSpPr/>
          <p:nvPr/>
        </p:nvGrpSpPr>
        <p:grpSpPr>
          <a:xfrm>
            <a:off x="2743200" y="1752711"/>
            <a:ext cx="3638550" cy="2324100"/>
            <a:chOff x="2724150" y="1905000"/>
            <a:chExt cx="3638550" cy="2324100"/>
          </a:xfrm>
        </p:grpSpPr>
        <p:sp>
          <p:nvSpPr>
            <p:cNvPr id="26643" name="Rectangle 12"/>
            <p:cNvSpPr>
              <a:spLocks noChangeArrowheads="1"/>
            </p:cNvSpPr>
            <p:nvPr/>
          </p:nvSpPr>
          <p:spPr bwMode="auto">
            <a:xfrm>
              <a:off x="2781300" y="1905000"/>
              <a:ext cx="3581400" cy="2324100"/>
            </a:xfrm>
            <a:prstGeom prst="rect">
              <a:avLst/>
            </a:prstGeom>
            <a:solidFill>
              <a:schemeClr val="hlink"/>
            </a:solidFill>
            <a:ln w="12700">
              <a:noFill/>
              <a:miter lim="800000"/>
              <a:headEnd/>
              <a:tailEnd/>
            </a:ln>
          </p:spPr>
          <p:txBody>
            <a:bodyPr wrap="none" anchor="ctr"/>
            <a:lstStyle/>
            <a:p>
              <a:pPr algn="ctr" eaLnBrk="0" hangingPunct="0">
                <a:lnSpc>
                  <a:spcPct val="100000"/>
                </a:lnSpc>
                <a:spcBef>
                  <a:spcPct val="50000"/>
                </a:spcBef>
                <a:buClrTx/>
                <a:buSzTx/>
              </a:pPr>
              <a:endParaRPr lang="en-US" sz="2000">
                <a:solidFill>
                  <a:schemeClr val="tx1"/>
                </a:solidFill>
                <a:latin typeface="Impact" charset="0"/>
              </a:endParaRPr>
            </a:p>
          </p:txBody>
        </p:sp>
        <p:sp>
          <p:nvSpPr>
            <p:cNvPr id="26644" name="Text Box 13"/>
            <p:cNvSpPr txBox="1">
              <a:spLocks noChangeArrowheads="1"/>
            </p:cNvSpPr>
            <p:nvPr/>
          </p:nvSpPr>
          <p:spPr bwMode="auto">
            <a:xfrm>
              <a:off x="2724150" y="1947800"/>
              <a:ext cx="3352800" cy="169341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000" dirty="0" smtClean="0">
                  <a:solidFill>
                    <a:schemeClr val="bg2"/>
                  </a:solidFill>
                  <a:effectLst>
                    <a:outerShdw blurRad="50800" dist="38100" dir="2700000" algn="tl" rotWithShape="0">
                      <a:prstClr val="black">
                        <a:alpha val="40000"/>
                      </a:prstClr>
                    </a:outerShdw>
                  </a:effectLst>
                  <a:latin typeface="Impact" charset="0"/>
                </a:rPr>
                <a:t>Stressful Situation </a:t>
              </a:r>
              <a:r>
                <a:rPr lang="en-US" sz="2400" dirty="0" smtClean="0">
                  <a:solidFill>
                    <a:schemeClr val="bg2"/>
                  </a:solidFill>
                  <a:effectLst>
                    <a:outerShdw blurRad="50800" dist="38100" dir="2700000" algn="tl" rotWithShape="0">
                      <a:prstClr val="black">
                        <a:alpha val="40000"/>
                      </a:prstClr>
                    </a:outerShdw>
                  </a:effectLst>
                  <a:latin typeface="Impact" charset="0"/>
                </a:rPr>
                <a:t>– What is happening</a:t>
              </a:r>
              <a:endParaRPr lang="en-US" sz="2400" dirty="0">
                <a:solidFill>
                  <a:schemeClr val="bg2"/>
                </a:solidFill>
                <a:effectLst>
                  <a:outerShdw blurRad="50800" dist="38100" dir="2700000" algn="tl" rotWithShape="0">
                    <a:prstClr val="black">
                      <a:alpha val="40000"/>
                    </a:prstClr>
                  </a:outerShdw>
                </a:effectLst>
                <a:latin typeface="Impact" charset="0"/>
              </a:endParaRPr>
            </a:p>
          </p:txBody>
        </p:sp>
      </p:grpSp>
      <p:grpSp>
        <p:nvGrpSpPr>
          <p:cNvPr id="4" name="Group 3"/>
          <p:cNvGrpSpPr/>
          <p:nvPr/>
        </p:nvGrpSpPr>
        <p:grpSpPr>
          <a:xfrm>
            <a:off x="5583171" y="2992564"/>
            <a:ext cx="3581400" cy="1905000"/>
            <a:chOff x="4800600" y="3429000"/>
            <a:chExt cx="3581400" cy="1905000"/>
          </a:xfrm>
        </p:grpSpPr>
        <p:sp>
          <p:nvSpPr>
            <p:cNvPr id="380943" name="Rectangle 15"/>
            <p:cNvSpPr>
              <a:spLocks noChangeArrowheads="1"/>
            </p:cNvSpPr>
            <p:nvPr/>
          </p:nvSpPr>
          <p:spPr bwMode="auto">
            <a:xfrm>
              <a:off x="4800600" y="3429000"/>
              <a:ext cx="3581400" cy="1905000"/>
            </a:xfrm>
            <a:prstGeom prst="rect">
              <a:avLst/>
            </a:prstGeom>
            <a:solidFill>
              <a:srgbClr val="FF9900"/>
            </a:solidFill>
            <a:ln w="12700">
              <a:noFill/>
              <a:miter lim="800000"/>
              <a:headEnd/>
              <a:tailEnd/>
            </a:ln>
            <a:effectLst>
              <a:outerShdw dist="35921" dir="2700000" algn="ctr" rotWithShape="0">
                <a:schemeClr val="bg2">
                  <a:alpha val="75000"/>
                </a:schemeClr>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42" name="Text Box 16"/>
            <p:cNvSpPr txBox="1">
              <a:spLocks noChangeArrowheads="1"/>
            </p:cNvSpPr>
            <p:nvPr/>
          </p:nvSpPr>
          <p:spPr bwMode="auto">
            <a:xfrm>
              <a:off x="5029200" y="3581400"/>
              <a:ext cx="3135313" cy="169341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000" dirty="0">
                  <a:solidFill>
                    <a:schemeClr val="tx1"/>
                  </a:solidFill>
                  <a:latin typeface="Impact" charset="0"/>
                </a:rPr>
                <a:t>Internal </a:t>
              </a:r>
              <a:r>
                <a:rPr lang="en-US" sz="4000" dirty="0" smtClean="0">
                  <a:solidFill>
                    <a:schemeClr val="tx1"/>
                  </a:solidFill>
                  <a:latin typeface="Impact" charset="0"/>
                </a:rPr>
                <a:t>Reactions </a:t>
              </a:r>
              <a:r>
                <a:rPr lang="en-US" sz="2400" dirty="0" smtClean="0">
                  <a:solidFill>
                    <a:schemeClr val="tx1"/>
                  </a:solidFill>
                  <a:latin typeface="Impact" charset="0"/>
                </a:rPr>
                <a:t>– our emotional  response </a:t>
              </a:r>
              <a:endParaRPr lang="en-US" sz="2400" dirty="0">
                <a:solidFill>
                  <a:schemeClr val="tx1"/>
                </a:solidFill>
                <a:latin typeface="Impact" charset="0"/>
              </a:endParaRPr>
            </a:p>
          </p:txBody>
        </p:sp>
      </p:grpSp>
      <p:grpSp>
        <p:nvGrpSpPr>
          <p:cNvPr id="5" name="Group 4"/>
          <p:cNvGrpSpPr/>
          <p:nvPr/>
        </p:nvGrpSpPr>
        <p:grpSpPr>
          <a:xfrm>
            <a:off x="2781300" y="4800600"/>
            <a:ext cx="3581400" cy="1905000"/>
            <a:chOff x="2781300" y="4800600"/>
            <a:chExt cx="3581400" cy="1905000"/>
          </a:xfrm>
        </p:grpSpPr>
        <p:sp>
          <p:nvSpPr>
            <p:cNvPr id="380946" name="Rectangle 18"/>
            <p:cNvSpPr>
              <a:spLocks noChangeArrowheads="1"/>
            </p:cNvSpPr>
            <p:nvPr/>
          </p:nvSpPr>
          <p:spPr bwMode="auto">
            <a:xfrm>
              <a:off x="2781300" y="4800600"/>
              <a:ext cx="3581400" cy="1905000"/>
            </a:xfrm>
            <a:prstGeom prst="rect">
              <a:avLst/>
            </a:prstGeom>
            <a:solidFill>
              <a:srgbClr val="FF6600"/>
            </a:solidFill>
            <a:ln w="12700">
              <a:noFill/>
              <a:miter lim="800000"/>
              <a:headEnd/>
              <a:tailEnd/>
            </a:ln>
            <a:effectLst>
              <a:outerShdw dist="35921" dir="2700000" algn="ctr" rotWithShape="0">
                <a:schemeClr val="bg2">
                  <a:alpha val="75000"/>
                </a:schemeClr>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40" name="Text Box 19"/>
            <p:cNvSpPr txBox="1">
              <a:spLocks noChangeArrowheads="1"/>
            </p:cNvSpPr>
            <p:nvPr/>
          </p:nvSpPr>
          <p:spPr bwMode="auto">
            <a:xfrm>
              <a:off x="2887663" y="5340350"/>
              <a:ext cx="3368675" cy="107786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400" dirty="0" smtClean="0">
                  <a:solidFill>
                    <a:schemeClr val="bg2"/>
                  </a:solidFill>
                  <a:effectLst>
                    <a:outerShdw blurRad="50800" dist="38100" dir="2700000" algn="tl" rotWithShape="0">
                      <a:prstClr val="black">
                        <a:alpha val="40000"/>
                      </a:prstClr>
                    </a:outerShdw>
                  </a:effectLst>
                  <a:latin typeface="Impact" charset="0"/>
                </a:rPr>
                <a:t>Behavior – </a:t>
              </a:r>
              <a:r>
                <a:rPr lang="en-US" sz="2000" dirty="0" smtClean="0">
                  <a:solidFill>
                    <a:schemeClr val="bg2"/>
                  </a:solidFill>
                  <a:effectLst>
                    <a:outerShdw blurRad="50800" dist="38100" dir="2700000" algn="tl" rotWithShape="0">
                      <a:prstClr val="black">
                        <a:alpha val="40000"/>
                      </a:prstClr>
                    </a:outerShdw>
                  </a:effectLst>
                  <a:latin typeface="Impact" charset="0"/>
                </a:rPr>
                <a:t>how we react, words/actions</a:t>
              </a:r>
              <a:endParaRPr lang="en-US" sz="2000" dirty="0">
                <a:solidFill>
                  <a:schemeClr val="tx1"/>
                </a:solidFill>
                <a:effectLst>
                  <a:outerShdw blurRad="50800" dist="38100" dir="2700000" algn="tl" rotWithShape="0">
                    <a:prstClr val="black">
                      <a:alpha val="40000"/>
                    </a:prstClr>
                  </a:outerShdw>
                </a:effectLst>
                <a:latin typeface="Impact" charset="0"/>
              </a:endParaRPr>
            </a:p>
          </p:txBody>
        </p:sp>
      </p:grpSp>
      <p:grpSp>
        <p:nvGrpSpPr>
          <p:cNvPr id="6" name="Group 5"/>
          <p:cNvGrpSpPr/>
          <p:nvPr/>
        </p:nvGrpSpPr>
        <p:grpSpPr>
          <a:xfrm>
            <a:off x="480646" y="3429000"/>
            <a:ext cx="3962400" cy="1905000"/>
            <a:chOff x="480646" y="3429000"/>
            <a:chExt cx="3962400" cy="1905000"/>
          </a:xfrm>
        </p:grpSpPr>
        <p:sp>
          <p:nvSpPr>
            <p:cNvPr id="380949" name="Rectangle 21"/>
            <p:cNvSpPr>
              <a:spLocks noChangeArrowheads="1"/>
            </p:cNvSpPr>
            <p:nvPr/>
          </p:nvSpPr>
          <p:spPr bwMode="auto">
            <a:xfrm>
              <a:off x="609600" y="3429000"/>
              <a:ext cx="3733800" cy="1905000"/>
            </a:xfrm>
            <a:prstGeom prst="rect">
              <a:avLst/>
            </a:prstGeom>
            <a:solidFill>
              <a:srgbClr val="FF0000"/>
            </a:solidFill>
            <a:ln w="12700">
              <a:noFill/>
              <a:miter lim="800000"/>
              <a:headEnd/>
              <a:tailEnd/>
            </a:ln>
            <a:effectLst>
              <a:outerShdw dist="107763" dir="2700000" algn="ctr" rotWithShape="0">
                <a:schemeClr val="bg2"/>
              </a:outerShdw>
            </a:effectLst>
          </p:spPr>
          <p:txBody>
            <a:bodyPr wrap="none" anchor="ctr"/>
            <a:lstStyle/>
            <a:p>
              <a:pPr algn="ctr" eaLnBrk="0" hangingPunct="0">
                <a:lnSpc>
                  <a:spcPct val="100000"/>
                </a:lnSpc>
                <a:spcBef>
                  <a:spcPct val="50000"/>
                </a:spcBef>
                <a:buClrTx/>
                <a:buSzTx/>
                <a:defRPr/>
              </a:pPr>
              <a:endParaRPr lang="en-US" sz="2000">
                <a:solidFill>
                  <a:schemeClr val="tx1"/>
                </a:solidFill>
                <a:latin typeface="Impact" charset="0"/>
                <a:ea typeface="+mn-ea"/>
                <a:cs typeface="+mn-cs"/>
              </a:endParaRPr>
            </a:p>
          </p:txBody>
        </p:sp>
        <p:sp>
          <p:nvSpPr>
            <p:cNvPr id="26638" name="Text Box 22"/>
            <p:cNvSpPr txBox="1">
              <a:spLocks noChangeArrowheads="1"/>
            </p:cNvSpPr>
            <p:nvPr/>
          </p:nvSpPr>
          <p:spPr bwMode="auto">
            <a:xfrm>
              <a:off x="480646" y="3722044"/>
              <a:ext cx="3962400" cy="101630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a:lnSpc>
                  <a:spcPct val="100000"/>
                </a:lnSpc>
                <a:buClrTx/>
                <a:buSzTx/>
              </a:pPr>
              <a:r>
                <a:rPr lang="en-US" sz="4000" dirty="0" smtClean="0">
                  <a:solidFill>
                    <a:schemeClr val="bg2"/>
                  </a:solidFill>
                  <a:effectLst>
                    <a:outerShdw blurRad="50800" dist="38100" dir="2700000" algn="tl" rotWithShape="0">
                      <a:prstClr val="black">
                        <a:alpha val="40000"/>
                      </a:prstClr>
                    </a:outerShdw>
                  </a:effectLst>
                  <a:latin typeface="Impact" charset="0"/>
                </a:rPr>
                <a:t>Outcomes </a:t>
              </a:r>
              <a:r>
                <a:rPr lang="en-US" sz="2000" dirty="0" smtClean="0">
                  <a:solidFill>
                    <a:schemeClr val="bg2"/>
                  </a:solidFill>
                  <a:effectLst>
                    <a:outerShdw blurRad="50800" dist="38100" dir="2700000" algn="tl" rotWithShape="0">
                      <a:prstClr val="black">
                        <a:alpha val="40000"/>
                      </a:prstClr>
                    </a:outerShdw>
                  </a:effectLst>
                  <a:latin typeface="Impact" charset="0"/>
                </a:rPr>
                <a:t>– the results of our actions/response</a:t>
              </a:r>
              <a:endParaRPr lang="en-US" sz="2000" dirty="0">
                <a:solidFill>
                  <a:schemeClr val="bg2"/>
                </a:solidFill>
                <a:effectLst>
                  <a:outerShdw blurRad="50800" dist="38100" dir="2700000" algn="tl" rotWithShape="0">
                    <a:prstClr val="black">
                      <a:alpha val="40000"/>
                    </a:prstClr>
                  </a:outerShdw>
                </a:effectLst>
              </a:endParaRPr>
            </a:p>
          </p:txBody>
        </p:sp>
      </p:grpSp>
      <p:sp>
        <p:nvSpPr>
          <p:cNvPr id="26635" name="Text Box 25"/>
          <p:cNvSpPr txBox="1">
            <a:spLocks noChangeArrowheads="1"/>
          </p:cNvSpPr>
          <p:nvPr/>
        </p:nvSpPr>
        <p:spPr bwMode="auto">
          <a:xfrm>
            <a:off x="457200" y="0"/>
            <a:ext cx="8534400"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3200">
                <a:solidFill>
                  <a:srgbClr val="FFAF18"/>
                </a:solidFill>
                <a:latin typeface="Skia" charset="0"/>
                <a:ea typeface="ＭＳ Ｐゴシック" charset="0"/>
                <a:cs typeface="ＭＳ Ｐゴシック" charset="0"/>
              </a:defRPr>
            </a:lvl1pPr>
            <a:lvl2pPr marL="742950" indent="-285750" eaLnBrk="0" hangingPunct="0">
              <a:defRPr sz="3200">
                <a:solidFill>
                  <a:srgbClr val="FFAF18"/>
                </a:solidFill>
                <a:latin typeface="Skia" charset="0"/>
                <a:ea typeface="ＭＳ Ｐゴシック" charset="0"/>
              </a:defRPr>
            </a:lvl2pPr>
            <a:lvl3pPr marL="1143000" indent="-228600" eaLnBrk="0" hangingPunct="0">
              <a:defRPr sz="3200">
                <a:solidFill>
                  <a:srgbClr val="FFAF18"/>
                </a:solidFill>
                <a:latin typeface="Skia" charset="0"/>
                <a:ea typeface="ＭＳ Ｐゴシック" charset="0"/>
              </a:defRPr>
            </a:lvl3pPr>
            <a:lvl4pPr marL="1600200" indent="-228600" eaLnBrk="0" hangingPunct="0">
              <a:defRPr sz="3200">
                <a:solidFill>
                  <a:srgbClr val="FFAF18"/>
                </a:solidFill>
                <a:latin typeface="Skia" charset="0"/>
                <a:ea typeface="ＭＳ Ｐゴシック" charset="0"/>
              </a:defRPr>
            </a:lvl4pPr>
            <a:lvl5pPr marL="2057400" indent="-228600" eaLnBrk="0" hangingPunct="0">
              <a:defRPr sz="3200">
                <a:solidFill>
                  <a:srgbClr val="FFAF18"/>
                </a:solidFill>
                <a:latin typeface="Skia" charset="0"/>
                <a:ea typeface="ＭＳ Ｐゴシック" charset="0"/>
              </a:defRPr>
            </a:lvl5pPr>
            <a:lvl6pPr marL="25146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6pPr>
            <a:lvl7pPr marL="29718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7pPr>
            <a:lvl8pPr marL="34290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8pPr>
            <a:lvl9pPr marL="3886200" indent="-228600" eaLnBrk="0" fontAlgn="base" hangingPunct="0">
              <a:lnSpc>
                <a:spcPct val="90000"/>
              </a:lnSpc>
              <a:spcBef>
                <a:spcPct val="0"/>
              </a:spcBef>
              <a:spcAft>
                <a:spcPct val="0"/>
              </a:spcAft>
              <a:buClr>
                <a:srgbClr val="FFAF18"/>
              </a:buClr>
              <a:buSzPct val="60000"/>
              <a:defRPr sz="3200">
                <a:solidFill>
                  <a:srgbClr val="FFAF18"/>
                </a:solidFill>
                <a:latin typeface="Skia" charset="0"/>
                <a:ea typeface="ＭＳ Ｐゴシック" charset="0"/>
              </a:defRPr>
            </a:lvl9pPr>
          </a:lstStyle>
          <a:p>
            <a:pPr algn="ctr" eaLnBrk="1" hangingPunct="1">
              <a:spcBef>
                <a:spcPct val="50000"/>
              </a:spcBef>
            </a:pPr>
            <a:r>
              <a:rPr lang="en-US" sz="4800" dirty="0">
                <a:solidFill>
                  <a:srgbClr val="3366FF"/>
                </a:solidFill>
                <a:latin typeface="Impact" charset="0"/>
              </a:rPr>
              <a:t>Overview of Cognitive Cycle</a:t>
            </a:r>
          </a:p>
        </p:txBody>
      </p:sp>
      <p:sp>
        <p:nvSpPr>
          <p:cNvPr id="2" name="Striped Right Arrow 1"/>
          <p:cNvSpPr/>
          <p:nvPr/>
        </p:nvSpPr>
        <p:spPr>
          <a:xfrm rot="2899266">
            <a:off x="6131584" y="2048625"/>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rot="8527939">
            <a:off x="6223958" y="4922156"/>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rot="13685796">
            <a:off x="2167944" y="4922786"/>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rot="19528544">
            <a:off x="2203192" y="2636594"/>
            <a:ext cx="762000" cy="1066800"/>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58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09600" y="0"/>
            <a:ext cx="8534400" cy="995065"/>
          </a:xfrm>
          <a:prstGeom prst="rect">
            <a:avLst/>
          </a:prstGeom>
          <a:solidFill>
            <a:schemeClr val="tx1">
              <a:lumMod val="95000"/>
              <a:lumOff val="5000"/>
              <a:alpha val="55000"/>
            </a:schemeClr>
          </a:solidFill>
        </p:spPr>
        <p:txBody>
          <a:bodyPr wrap="square" rtlCol="0" anchor="ctr" anchorCtr="0">
            <a:normAutofit/>
          </a:bodyPr>
          <a:lstStyle/>
          <a:p>
            <a:r>
              <a:rPr lang="en-US" sz="5400" b="1" dirty="0">
                <a:solidFill>
                  <a:srgbClr val="FEC109"/>
                </a:solidFill>
                <a:effectLst>
                  <a:outerShdw blurRad="50800" dist="38100" dir="2700000" algn="tl" rotWithShape="0">
                    <a:prstClr val="black">
                      <a:alpha val="40000"/>
                    </a:prstClr>
                  </a:outerShdw>
                </a:effectLst>
              </a:rPr>
              <a:t>  Helpful </a:t>
            </a:r>
            <a:r>
              <a:rPr lang="en-US" sz="5400" b="1" dirty="0">
                <a:solidFill>
                  <a:schemeClr val="bg1"/>
                </a:solidFill>
                <a:effectLst>
                  <a:outerShdw blurRad="50800" dist="38100" dir="2700000" algn="tl" rotWithShape="0">
                    <a:prstClr val="black">
                      <a:alpha val="40000"/>
                    </a:prstClr>
                  </a:outerShdw>
                </a:effectLst>
              </a:rPr>
              <a:t>vs. </a:t>
            </a:r>
            <a:r>
              <a:rPr lang="en-US" sz="5400" b="1" dirty="0">
                <a:solidFill>
                  <a:srgbClr val="FEC109"/>
                </a:solidFill>
                <a:effectLst>
                  <a:outerShdw blurRad="50800" dist="38100" dir="2700000" algn="tl" rotWithShape="0">
                    <a:prstClr val="black">
                      <a:alpha val="40000"/>
                    </a:prstClr>
                  </a:outerShdw>
                </a:effectLst>
              </a:rPr>
              <a:t>Harmful </a:t>
            </a:r>
            <a:r>
              <a:rPr lang="en-US" sz="5400" b="1" dirty="0">
                <a:solidFill>
                  <a:schemeClr val="bg1"/>
                </a:solidFill>
                <a:effectLst>
                  <a:outerShdw blurRad="50800" dist="38100" dir="2700000" algn="tl" rotWithShape="0">
                    <a:prstClr val="black">
                      <a:alpha val="40000"/>
                    </a:prstClr>
                  </a:outerShdw>
                </a:effectLst>
              </a:rPr>
              <a:t>Beliefs</a:t>
            </a:r>
            <a:endParaRPr lang="en-US" sz="4800" b="1" dirty="0">
              <a:solidFill>
                <a:schemeClr val="bg1"/>
              </a:solidFill>
              <a:effectLst>
                <a:outerShdw blurRad="50800" dist="38100" dir="2700000" algn="tl" rotWithShape="0">
                  <a:prstClr val="black">
                    <a:alpha val="40000"/>
                  </a:prstClr>
                </a:outerShdw>
              </a:effectLst>
            </a:endParaRPr>
          </a:p>
        </p:txBody>
      </p:sp>
      <p:grpSp>
        <p:nvGrpSpPr>
          <p:cNvPr id="16" name="Group 15"/>
          <p:cNvGrpSpPr/>
          <p:nvPr/>
        </p:nvGrpSpPr>
        <p:grpSpPr>
          <a:xfrm>
            <a:off x="0" y="0"/>
            <a:ext cx="609600" cy="6858000"/>
            <a:chOff x="0" y="0"/>
            <a:chExt cx="609600" cy="6858000"/>
          </a:xfrm>
        </p:grpSpPr>
        <p:sp>
          <p:nvSpPr>
            <p:cNvPr id="3" name="Rectangle 2"/>
            <p:cNvSpPr/>
            <p:nvPr/>
          </p:nvSpPr>
          <p:spPr>
            <a:xfrm>
              <a:off x="0" y="0"/>
              <a:ext cx="609600" cy="6858000"/>
            </a:xfrm>
            <a:prstGeom prst="rect">
              <a:avLst/>
            </a:prstGeom>
            <a:solidFill>
              <a:srgbClr val="FB68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76200" y="0"/>
              <a:ext cx="0" cy="68580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295400" y="2971800"/>
            <a:ext cx="5638800" cy="2743200"/>
            <a:chOff x="304800" y="1905000"/>
            <a:chExt cx="5638800" cy="2743200"/>
          </a:xfrm>
        </p:grpSpPr>
        <p:sp>
          <p:nvSpPr>
            <p:cNvPr id="7" name="Rectangle 6"/>
            <p:cNvSpPr/>
            <p:nvPr/>
          </p:nvSpPr>
          <p:spPr>
            <a:xfrm>
              <a:off x="762000" y="2133600"/>
              <a:ext cx="4746565" cy="1815882"/>
            </a:xfrm>
            <a:prstGeom prst="rect">
              <a:avLst/>
            </a:prstGeom>
          </p:spPr>
          <p:txBody>
            <a:bodyPr wrap="square">
              <a:spAutoFit/>
            </a:bodyPr>
            <a:lstStyle/>
            <a:p>
              <a:pPr algn="ctr"/>
              <a:r>
                <a:rPr lang="en-US" sz="2800" b="1" dirty="0"/>
                <a:t>Imagine that each of us is wearing a pair of</a:t>
              </a:r>
              <a:r>
                <a:rPr lang="en-US" sz="2800" b="1" dirty="0">
                  <a:solidFill>
                    <a:srgbClr val="FB6808"/>
                  </a:solidFill>
                </a:rPr>
                <a:t> “belief sunglasses,”</a:t>
              </a:r>
              <a:r>
                <a:rPr lang="en-US" sz="2800" b="1" dirty="0"/>
                <a:t> created by our life experiences. </a:t>
              </a:r>
              <a:endParaRPr lang="en-US" sz="2800" dirty="0">
                <a:solidFill>
                  <a:srgbClr val="FC7500"/>
                </a:solidFill>
              </a:endParaRPr>
            </a:p>
          </p:txBody>
        </p:sp>
        <p:sp>
          <p:nvSpPr>
            <p:cNvPr id="10" name="Rectangle 9"/>
            <p:cNvSpPr/>
            <p:nvPr/>
          </p:nvSpPr>
          <p:spPr>
            <a:xfrm>
              <a:off x="304800" y="1905000"/>
              <a:ext cx="5638800" cy="2743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Sunglasses.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38600" y="457200"/>
            <a:ext cx="5410200" cy="3716807"/>
          </a:xfrm>
          <a:prstGeom prst="rect">
            <a:avLst/>
          </a:prstGeom>
        </p:spPr>
      </p:pic>
    </p:spTree>
    <p:extLst>
      <p:ext uri="{BB962C8B-B14F-4D97-AF65-F5344CB8AC3E}">
        <p14:creationId xmlns:p14="http://schemas.microsoft.com/office/powerpoint/2010/main" val="4205782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200" y="0"/>
            <a:ext cx="8534400" cy="995065"/>
          </a:xfrm>
          <a:prstGeom prst="rect">
            <a:avLst/>
          </a:prstGeom>
          <a:solidFill>
            <a:schemeClr val="tx1">
              <a:lumMod val="95000"/>
              <a:lumOff val="5000"/>
              <a:alpha val="55000"/>
            </a:schemeClr>
          </a:solidFill>
        </p:spPr>
        <p:txBody>
          <a:bodyPr wrap="square" rtlCol="0" anchor="ctr" anchorCtr="0">
            <a:normAutofit/>
          </a:bodyPr>
          <a:lstStyle/>
          <a:p>
            <a:r>
              <a:rPr lang="en-US" sz="5400" b="1" dirty="0">
                <a:solidFill>
                  <a:srgbClr val="FEC109"/>
                </a:solidFill>
                <a:effectLst>
                  <a:outerShdw blurRad="50800" dist="38100" dir="2700000" algn="tl" rotWithShape="0">
                    <a:prstClr val="black">
                      <a:alpha val="40000"/>
                    </a:prstClr>
                  </a:outerShdw>
                </a:effectLst>
              </a:rPr>
              <a:t>  Helpful </a:t>
            </a:r>
            <a:r>
              <a:rPr lang="en-US" sz="5400" b="1" dirty="0">
                <a:solidFill>
                  <a:schemeClr val="bg1"/>
                </a:solidFill>
                <a:effectLst>
                  <a:outerShdw blurRad="50800" dist="38100" dir="2700000" algn="tl" rotWithShape="0">
                    <a:prstClr val="black">
                      <a:alpha val="40000"/>
                    </a:prstClr>
                  </a:outerShdw>
                </a:effectLst>
              </a:rPr>
              <a:t>Beliefs</a:t>
            </a:r>
            <a:endParaRPr lang="en-US" sz="4800" b="1" dirty="0">
              <a:solidFill>
                <a:schemeClr val="bg1"/>
              </a:solidFill>
              <a:effectLst>
                <a:outerShdw blurRad="50800" dist="38100" dir="2700000" algn="tl" rotWithShape="0">
                  <a:prstClr val="black">
                    <a:alpha val="40000"/>
                  </a:prstClr>
                </a:outerShdw>
              </a:effectLst>
            </a:endParaRPr>
          </a:p>
        </p:txBody>
      </p:sp>
      <p:pic>
        <p:nvPicPr>
          <p:cNvPr id="9" name="Picture 8" descr="Compa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19200"/>
            <a:ext cx="4685437" cy="4343400"/>
          </a:xfrm>
          <a:prstGeom prst="rect">
            <a:avLst/>
          </a:prstGeom>
        </p:spPr>
      </p:pic>
      <p:sp>
        <p:nvSpPr>
          <p:cNvPr id="11" name="TextBox 10"/>
          <p:cNvSpPr txBox="1"/>
          <p:nvPr/>
        </p:nvSpPr>
        <p:spPr>
          <a:xfrm>
            <a:off x="4495800" y="1524000"/>
            <a:ext cx="3733800" cy="3108544"/>
          </a:xfrm>
          <a:prstGeom prst="rect">
            <a:avLst/>
          </a:prstGeom>
          <a:noFill/>
        </p:spPr>
        <p:txBody>
          <a:bodyPr wrap="square" rtlCol="0">
            <a:spAutoFit/>
          </a:bodyPr>
          <a:lstStyle/>
          <a:p>
            <a:r>
              <a:rPr lang="en-US" sz="2800" b="1" dirty="0"/>
              <a:t>A helpful belief is like a compass.</a:t>
            </a:r>
          </a:p>
          <a:p>
            <a:endParaRPr lang="en-US" sz="2800" b="1" dirty="0"/>
          </a:p>
          <a:p>
            <a:r>
              <a:rPr lang="en-US" sz="2800" dirty="0"/>
              <a:t>Helpful beliefs guide us toward our goals, helping us live according to our values. </a:t>
            </a:r>
          </a:p>
        </p:txBody>
      </p:sp>
    </p:spTree>
    <p:extLst>
      <p:ext uri="{BB962C8B-B14F-4D97-AF65-F5344CB8AC3E}">
        <p14:creationId xmlns:p14="http://schemas.microsoft.com/office/powerpoint/2010/main" val="319809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09600" y="0"/>
            <a:ext cx="8534400" cy="995065"/>
          </a:xfrm>
          <a:prstGeom prst="rect">
            <a:avLst/>
          </a:prstGeom>
          <a:solidFill>
            <a:schemeClr val="tx1">
              <a:lumMod val="95000"/>
              <a:lumOff val="5000"/>
              <a:alpha val="55000"/>
            </a:schemeClr>
          </a:solidFill>
        </p:spPr>
        <p:txBody>
          <a:bodyPr wrap="square" rtlCol="0" anchor="ctr" anchorCtr="0">
            <a:normAutofit/>
          </a:bodyPr>
          <a:lstStyle/>
          <a:p>
            <a:pPr algn="r"/>
            <a:r>
              <a:rPr lang="en-US" sz="5400" b="1" dirty="0">
                <a:solidFill>
                  <a:srgbClr val="FEC109"/>
                </a:solidFill>
                <a:effectLst>
                  <a:outerShdw blurRad="50800" dist="38100" dir="2700000" algn="tl" rotWithShape="0">
                    <a:prstClr val="black">
                      <a:alpha val="40000"/>
                    </a:prstClr>
                  </a:outerShdw>
                </a:effectLst>
              </a:rPr>
              <a:t>   Harmful </a:t>
            </a:r>
            <a:r>
              <a:rPr lang="en-US" sz="5400" b="1" dirty="0">
                <a:solidFill>
                  <a:schemeClr val="bg1"/>
                </a:solidFill>
                <a:effectLst>
                  <a:outerShdw blurRad="50800" dist="38100" dir="2700000" algn="tl" rotWithShape="0">
                    <a:prstClr val="black">
                      <a:alpha val="40000"/>
                    </a:prstClr>
                  </a:outerShdw>
                </a:effectLst>
              </a:rPr>
              <a:t>Beliefs </a:t>
            </a:r>
            <a:endParaRPr lang="en-US" sz="4800" b="1" dirty="0">
              <a:solidFill>
                <a:schemeClr val="bg1"/>
              </a:solidFill>
              <a:effectLst>
                <a:outerShdw blurRad="50800" dist="38100" dir="2700000" algn="tl" rotWithShape="0">
                  <a:prstClr val="black">
                    <a:alpha val="40000"/>
                  </a:prstClr>
                </a:outerShdw>
              </a:effectLst>
            </a:endParaRPr>
          </a:p>
        </p:txBody>
      </p:sp>
      <p:grpSp>
        <p:nvGrpSpPr>
          <p:cNvPr id="16" name="Group 15"/>
          <p:cNvGrpSpPr/>
          <p:nvPr/>
        </p:nvGrpSpPr>
        <p:grpSpPr>
          <a:xfrm>
            <a:off x="0" y="0"/>
            <a:ext cx="609600" cy="6858000"/>
            <a:chOff x="0" y="0"/>
            <a:chExt cx="609600" cy="6858000"/>
          </a:xfrm>
        </p:grpSpPr>
        <p:sp>
          <p:nvSpPr>
            <p:cNvPr id="3" name="Rectangle 2"/>
            <p:cNvSpPr/>
            <p:nvPr/>
          </p:nvSpPr>
          <p:spPr>
            <a:xfrm>
              <a:off x="0" y="0"/>
              <a:ext cx="609600" cy="6858000"/>
            </a:xfrm>
            <a:prstGeom prst="rect">
              <a:avLst/>
            </a:prstGeom>
            <a:solidFill>
              <a:srgbClr val="FB68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76200" y="0"/>
              <a:ext cx="0" cy="68580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990600" y="1524000"/>
            <a:ext cx="3962400" cy="3539431"/>
          </a:xfrm>
          <a:prstGeom prst="rect">
            <a:avLst/>
          </a:prstGeom>
          <a:noFill/>
        </p:spPr>
        <p:txBody>
          <a:bodyPr wrap="square" rtlCol="0">
            <a:spAutoFit/>
          </a:bodyPr>
          <a:lstStyle/>
          <a:p>
            <a:r>
              <a:rPr lang="en-US" sz="2800" b="1" dirty="0"/>
              <a:t>A harmful or unhealthy belief is like an explosive volcano. </a:t>
            </a:r>
          </a:p>
          <a:p>
            <a:endParaRPr lang="en-US" sz="2800" b="1" dirty="0"/>
          </a:p>
          <a:p>
            <a:r>
              <a:rPr lang="en-US" sz="2800" dirty="0"/>
              <a:t>Harmful beliefs justify choices that hurt others, and keeping us from our goals. </a:t>
            </a:r>
          </a:p>
        </p:txBody>
      </p:sp>
      <p:pic>
        <p:nvPicPr>
          <p:cNvPr id="4" name="Picture 3" descr="Volcan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990599"/>
            <a:ext cx="3962400" cy="5940629"/>
          </a:xfrm>
          <a:prstGeom prst="rect">
            <a:avLst/>
          </a:prstGeom>
        </p:spPr>
      </p:pic>
    </p:spTree>
    <p:extLst>
      <p:ext uri="{BB962C8B-B14F-4D97-AF65-F5344CB8AC3E}">
        <p14:creationId xmlns:p14="http://schemas.microsoft.com/office/powerpoint/2010/main" val="51869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85344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urta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
        <p:nvSpPr>
          <p:cNvPr id="9" name="TextBox 8"/>
          <p:cNvSpPr txBox="1"/>
          <p:nvPr/>
        </p:nvSpPr>
        <p:spPr>
          <a:xfrm>
            <a:off x="5638799" y="3886200"/>
            <a:ext cx="3200401" cy="2308324"/>
          </a:xfrm>
          <a:prstGeom prst="rect">
            <a:avLst/>
          </a:prstGeom>
          <a:noFill/>
        </p:spPr>
        <p:txBody>
          <a:bodyPr wrap="square" rtlCol="0">
            <a:spAutoFit/>
          </a:bodyPr>
          <a:lstStyle/>
          <a:p>
            <a:pPr algn="ctr"/>
            <a:r>
              <a:rPr lang="en-US" sz="3200" b="1" dirty="0">
                <a:solidFill>
                  <a:schemeClr val="bg1"/>
                </a:solidFill>
              </a:rPr>
              <a:t>Watch your </a:t>
            </a:r>
            <a:r>
              <a:rPr lang="en-US" sz="3200" b="1" dirty="0">
                <a:solidFill>
                  <a:srgbClr val="F7A40A"/>
                </a:solidFill>
              </a:rPr>
              <a:t>thoughts</a:t>
            </a:r>
            <a:r>
              <a:rPr lang="en-US" sz="3200" b="1" dirty="0">
                <a:solidFill>
                  <a:schemeClr val="bg1"/>
                </a:solidFill>
              </a:rPr>
              <a:t> for they become your </a:t>
            </a:r>
            <a:r>
              <a:rPr lang="en-US" sz="4800" b="1" dirty="0">
                <a:solidFill>
                  <a:srgbClr val="F7A40A"/>
                </a:solidFill>
              </a:rPr>
              <a:t>WORDS...</a:t>
            </a:r>
            <a:endParaRPr lang="en-US" dirty="0">
              <a:solidFill>
                <a:srgbClr val="F7A40A"/>
              </a:solidFill>
            </a:endParaRPr>
          </a:p>
        </p:txBody>
      </p:sp>
      <p:sp>
        <p:nvSpPr>
          <p:cNvPr id="7" name="Rectangle 6"/>
          <p:cNvSpPr/>
          <p:nvPr/>
        </p:nvSpPr>
        <p:spPr>
          <a:xfrm>
            <a:off x="0" y="-228600"/>
            <a:ext cx="9144000" cy="914400"/>
          </a:xfrm>
          <a:prstGeom prst="rect">
            <a:avLst/>
          </a:prstGeom>
          <a:solidFill>
            <a:srgbClr val="110F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EC109"/>
                </a:solidFill>
                <a:effectLst>
                  <a:outerShdw blurRad="50800" dist="38100" dir="2700000" algn="tl" rotWithShape="0">
                    <a:prstClr val="black">
                      <a:alpha val="40000"/>
                    </a:prstClr>
                  </a:outerShdw>
                </a:effectLst>
              </a:rPr>
              <a:t> “Watch Your </a:t>
            </a:r>
            <a:r>
              <a:rPr lang="en-US" sz="4000" b="1" dirty="0">
                <a:solidFill>
                  <a:schemeClr val="bg1"/>
                </a:solidFill>
                <a:effectLst>
                  <a:outerShdw blurRad="50800" dist="38100" dir="2700000" algn="tl" rotWithShape="0">
                    <a:prstClr val="black">
                      <a:alpha val="40000"/>
                    </a:prstClr>
                  </a:outerShdw>
                </a:effectLst>
              </a:rPr>
              <a:t>Thoughts”</a:t>
            </a:r>
            <a:endParaRPr lang="en-US" sz="4000" dirty="0"/>
          </a:p>
        </p:txBody>
      </p:sp>
    </p:spTree>
    <p:extLst>
      <p:ext uri="{BB962C8B-B14F-4D97-AF65-F5344CB8AC3E}">
        <p14:creationId xmlns:p14="http://schemas.microsoft.com/office/powerpoint/2010/main" val="1715171088"/>
      </p:ext>
    </p:extLst>
  </p:cSld>
  <p:clrMapOvr>
    <a:masterClrMapping/>
  </p:clrMapOvr>
  <p:transition spd="slow">
    <p:fade/>
  </p:transition>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Photo Album.potx</Template>
  <TotalTime>0</TotalTime>
  <Words>513</Words>
  <Application>Microsoft Office PowerPoint</Application>
  <PresentationFormat>On-screen Show (4:3)</PresentationFormat>
  <Paragraphs>86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Bernard MT Condensed</vt:lpstr>
      <vt:lpstr>Calibri</vt:lpstr>
      <vt:lpstr>Impact</vt:lpstr>
      <vt:lpstr>Skia</vt:lpstr>
      <vt:lpstr>Times New Roman</vt:lpstr>
      <vt:lpstr>Urban Photo Album</vt:lpstr>
      <vt:lpstr>PowerPoint Presentation</vt:lpstr>
      <vt:lpstr>COGNITIVE CYCLE</vt:lpstr>
      <vt:lpstr>COGNITIVE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2010-02-01T21:14:06Z</dcterms:created>
  <dcterms:modified xsi:type="dcterms:W3CDTF">2019-10-04T14:26:56Z</dcterms:modified>
</cp:coreProperties>
</file>