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73" r:id="rId2"/>
    <p:sldId id="275" r:id="rId3"/>
    <p:sldId id="276" r:id="rId4"/>
    <p:sldId id="277" r:id="rId5"/>
    <p:sldId id="278" r:id="rId6"/>
    <p:sldId id="279" r:id="rId7"/>
    <p:sldId id="280" r:id="rId8"/>
    <p:sldId id="281" r:id="rId9"/>
    <p:sldId id="257" r:id="rId10"/>
    <p:sldId id="258" r:id="rId11"/>
    <p:sldId id="284" r:id="rId12"/>
    <p:sldId id="267" r:id="rId13"/>
    <p:sldId id="282" r:id="rId14"/>
    <p:sldId id="259" r:id="rId15"/>
    <p:sldId id="274" r:id="rId16"/>
    <p:sldId id="285" r:id="rId17"/>
    <p:sldId id="271" r:id="rId18"/>
    <p:sldId id="260" r:id="rId19"/>
    <p:sldId id="283" r:id="rId2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14" y="-29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52227"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0148FD5C-9511-4B4B-8B29-32C093991BF4}" type="datetimeFigureOut">
              <a:rPr lang="en-US"/>
              <a:pPr/>
              <a:t>8/1/2012</a:t>
            </a:fld>
            <a:endParaRPr lang="en-US"/>
          </a:p>
        </p:txBody>
      </p:sp>
      <p:sp>
        <p:nvSpPr>
          <p:cNvPr id="52228"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52229"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234D87C5-0C6B-48B9-A939-E0A0E1141C5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Calibri" pitchFamily="34" charset="0"/>
              </a:defRPr>
            </a:lvl1pPr>
          </a:lstStyle>
          <a:p>
            <a:endParaRPr lang="en-US"/>
          </a:p>
        </p:txBody>
      </p:sp>
      <p:sp>
        <p:nvSpPr>
          <p:cNvPr id="3" name="Date Placeholder 2"/>
          <p:cNvSpPr>
            <a:spLocks noGrp="1"/>
          </p:cNvSpPr>
          <p:nvPr>
            <p:ph type="dt"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Calibri" pitchFamily="34" charset="0"/>
              </a:defRPr>
            </a:lvl1pPr>
          </a:lstStyle>
          <a:p>
            <a:fld id="{467FE85D-095F-4A37-B4F6-EA3BADE9CE0A}" type="datetimeFigureOut">
              <a:rPr lang="en-US"/>
              <a:pPr/>
              <a:t>8/1/2012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Calibri" pitchFamily="34" charset="0"/>
              </a:defRPr>
            </a:lvl1pPr>
          </a:lstStyle>
          <a:p>
            <a:endParaRPr lang="en-US"/>
          </a:p>
        </p:txBody>
      </p:sp>
      <p:sp>
        <p:nvSpPr>
          <p:cNvPr id="7" name="Slide Number Placeholder 6"/>
          <p:cNvSpPr>
            <a:spLocks noGrp="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atin typeface="Calibri" pitchFamily="34" charset="0"/>
              </a:defRPr>
            </a:lvl1pPr>
          </a:lstStyle>
          <a:p>
            <a:fld id="{93D7A5D8-440B-412F-808A-C1F61D46077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a:fld id="{0D668C4A-EDF2-427A-B3A6-9B875F99DF2F}" type="slidenum">
              <a:rPr lang="en-US" sz="1200"/>
              <a:pPr algn="r" defTabSz="931863"/>
              <a:t>3</a:t>
            </a:fld>
            <a:endParaRPr lang="en-US" sz="1200"/>
          </a:p>
        </p:txBody>
      </p:sp>
      <p:sp>
        <p:nvSpPr>
          <p:cNvPr id="378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7892"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a:fld id="{8B113FD2-CA19-4A34-B754-B3DE31853196}" type="slidenum">
              <a:rPr lang="en-US" sz="1200"/>
              <a:pPr algn="r" defTabSz="931863"/>
              <a:t>4</a:t>
            </a:fld>
            <a:endParaRPr lang="en-US" sz="1200"/>
          </a:p>
        </p:txBody>
      </p:sp>
      <p:sp>
        <p:nvSpPr>
          <p:cNvPr id="399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9940"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a:fld id="{E451A2FA-FB36-47C8-AC5C-18BAF45E61C3}" type="slidenum">
              <a:rPr lang="en-US" sz="1200"/>
              <a:pPr algn="r" defTabSz="931863"/>
              <a:t>5</a:t>
            </a:fld>
            <a:endParaRPr lang="en-US" sz="1200"/>
          </a:p>
        </p:txBody>
      </p:sp>
      <p:sp>
        <p:nvSpPr>
          <p:cNvPr id="419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1988"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a:fld id="{BD50AB58-0032-417A-85A7-106C007F1A88}" type="slidenum">
              <a:rPr lang="en-US" sz="1200"/>
              <a:pPr algn="r" defTabSz="931863"/>
              <a:t>6</a:t>
            </a:fld>
            <a:endParaRPr lang="en-US" sz="1200"/>
          </a:p>
        </p:txBody>
      </p:sp>
      <p:sp>
        <p:nvSpPr>
          <p:cNvPr id="440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4036"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949BAD1-A038-4371-B6F9-A9E104A85EB1}" type="datetimeFigureOut">
              <a:rPr lang="en-US"/>
              <a:pPr>
                <a:defRPr/>
              </a:pPr>
              <a:t>8/1/2012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72A36F0-278C-48A4-8A02-9FDD00057CF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17F3B16-D770-4B0D-9381-443589E0C182}" type="datetimeFigureOut">
              <a:rPr lang="en-US"/>
              <a:pPr>
                <a:defRPr/>
              </a:pPr>
              <a:t>8/1/2012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8598326-F926-4C77-8C6B-6A02E60981F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F673041-BA2E-4A67-A423-714865196FFD}" type="datetimeFigureOut">
              <a:rPr lang="en-US"/>
              <a:pPr>
                <a:defRPr/>
              </a:pPr>
              <a:t>8/1/2012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2F0A997-805E-4B41-A956-E69ACE0DFBD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F3ADA45-08F6-475C-97EE-E3E33B559DF7}" type="datetimeFigureOut">
              <a:rPr lang="en-US"/>
              <a:pPr>
                <a:defRPr/>
              </a:pPr>
              <a:t>8/1/2012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75514A-E8B7-4941-84E5-522BB9F0587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0B9186-465E-48E3-BE8B-7ED415DCEE93}" type="datetimeFigureOut">
              <a:rPr lang="en-US"/>
              <a:pPr>
                <a:defRPr/>
              </a:pPr>
              <a:t>8/1/2012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422A4D5-D0CC-460C-AFDD-A84139D62F6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E62C3B4-3CA3-45D9-8BF6-77154FE4E50C}" type="datetimeFigureOut">
              <a:rPr lang="en-US"/>
              <a:pPr>
                <a:defRPr/>
              </a:pPr>
              <a:t>8/1/2012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A29A8C7-DDCC-4EB7-8A16-1C15C96108C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C9BF88D-77F0-422A-A533-8F73E2D4A37F}" type="datetimeFigureOut">
              <a:rPr lang="en-US"/>
              <a:pPr>
                <a:defRPr/>
              </a:pPr>
              <a:t>8/1/2012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707E97E-CF60-4111-AC07-C5A3BC76159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B03D41D-B537-4BA3-A8CE-61CEB4D9A923}" type="datetimeFigureOut">
              <a:rPr lang="en-US"/>
              <a:pPr>
                <a:defRPr/>
              </a:pPr>
              <a:t>8/1/2012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42676A6-B712-4ACA-BFF8-088E8B15729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70A4B8-2D8A-4E30-AEE4-F9D0EECF7613}" type="datetimeFigureOut">
              <a:rPr lang="en-US"/>
              <a:pPr>
                <a:defRPr/>
              </a:pPr>
              <a:t>8/1/2012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8483EBB-F8DB-4EAD-B796-EF00942AEF4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42EBC88-FF07-421A-93D6-97F489BE4A9A}" type="datetimeFigureOut">
              <a:rPr lang="en-US"/>
              <a:pPr>
                <a:defRPr/>
              </a:pPr>
              <a:t>8/1/2012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505B166-933A-4D78-9EBA-CF78B487E49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A6885B9-96A5-401D-A5C0-50E9A3456D6A}" type="datetimeFigureOut">
              <a:rPr lang="en-US"/>
              <a:pPr>
                <a:defRPr/>
              </a:pPr>
              <a:t>8/1/2012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8C0E845-922D-444C-B50F-E4B6CB87286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3B8AC56E-06C6-4EC4-81C8-C560852FC5C8}" type="datetimeFigureOut">
              <a:rPr lang="en-US"/>
              <a:pPr>
                <a:defRPr/>
              </a:pPr>
              <a:t>8/1/2012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B1AEC8D-FEBE-4A88-B125-F42E91EA017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idx="4294967295"/>
          </p:nvPr>
        </p:nvSpPr>
        <p:spPr>
          <a:xfrm>
            <a:off x="685800" y="2130425"/>
            <a:ext cx="7772400" cy="1470025"/>
          </a:xfrm>
        </p:spPr>
        <p:txBody>
          <a:bodyPr/>
          <a:lstStyle/>
          <a:p>
            <a:pPr>
              <a:lnSpc>
                <a:spcPct val="90000"/>
              </a:lnSpc>
            </a:pPr>
            <a:endParaRPr lang="en-US" smtClean="0"/>
          </a:p>
        </p:txBody>
      </p:sp>
      <p:sp>
        <p:nvSpPr>
          <p:cNvPr id="14338" name="Subtitle 2"/>
          <p:cNvSpPr>
            <a:spLocks noGrp="1"/>
          </p:cNvSpPr>
          <p:nvPr>
            <p:ph type="subTitle" idx="4294967295"/>
          </p:nvPr>
        </p:nvSpPr>
        <p:spPr>
          <a:xfrm>
            <a:off x="2082800" y="4513263"/>
            <a:ext cx="5511800" cy="1298575"/>
          </a:xfrm>
        </p:spPr>
        <p:txBody>
          <a:bodyPr/>
          <a:lstStyle/>
          <a:p>
            <a:pPr marL="0" indent="0" algn="ctr">
              <a:lnSpc>
                <a:spcPct val="80000"/>
              </a:lnSpc>
              <a:buFont typeface="Wingdings" pitchFamily="2" charset="2"/>
              <a:buNone/>
            </a:pPr>
            <a:endParaRPr lang="en-US" sz="2400" smtClean="0">
              <a:solidFill>
                <a:schemeClr val="tx2"/>
              </a:solidFill>
            </a:endParaRPr>
          </a:p>
        </p:txBody>
      </p:sp>
      <p:graphicFrame>
        <p:nvGraphicFramePr>
          <p:cNvPr id="14360" name="Group 24"/>
          <p:cNvGraphicFramePr>
            <a:graphicFrameLocks noGrp="1"/>
          </p:cNvGraphicFramePr>
          <p:nvPr/>
        </p:nvGraphicFramePr>
        <p:xfrm>
          <a:off x="0" y="0"/>
          <a:ext cx="9144000" cy="6249988"/>
        </p:xfrm>
        <a:graphic>
          <a:graphicData uri="http://schemas.openxmlformats.org/drawingml/2006/table">
            <a:tbl>
              <a:tblPr/>
              <a:tblGrid>
                <a:gridCol w="1066800"/>
                <a:gridCol w="8077200"/>
              </a:tblGrid>
              <a:tr h="962025">
                <a:tc>
                  <a:txBody>
                    <a:bodyPr/>
                    <a:lstStyle/>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200" b="1" i="0" u="none" strike="noStrike" cap="none" normalizeH="0" baseline="0" smtClean="0">
                          <a:ln>
                            <a:noFill/>
                          </a:ln>
                          <a:solidFill>
                            <a:srgbClr val="0D0A10"/>
                          </a:solidFill>
                          <a:effectLst/>
                          <a:latin typeface="Tahoma" pitchFamily="34" charset="0"/>
                        </a:rPr>
                        <a:t>Essential Question</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200" b="1" i="0" u="none" strike="noStrike" cap="none" normalizeH="0" baseline="0" smtClean="0">
                          <a:ln>
                            <a:noFill/>
                          </a:ln>
                          <a:solidFill>
                            <a:srgbClr val="0D0A10"/>
                          </a:solidFill>
                          <a:effectLst/>
                          <a:latin typeface="Tahoma" pitchFamily="34" charset="0"/>
                        </a:rPr>
                        <a:t>How do you determine what time it is based on a location? </a:t>
                      </a:r>
                    </a:p>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000" b="1" i="0" u="none" strike="noStrike" cap="none" normalizeH="0" baseline="0" smtClean="0">
                          <a:ln>
                            <a:noFill/>
                          </a:ln>
                          <a:solidFill>
                            <a:srgbClr val="0D0A10"/>
                          </a:solidFill>
                          <a:effectLst/>
                          <a:latin typeface="Tahoma" pitchFamily="34" charset="0"/>
                        </a:rPr>
                        <a:t>7.3.spi.17. read and interpret a time zone map.</a:t>
                      </a:r>
                    </a:p>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000" b="1" i="0" u="none" strike="noStrike" cap="none" normalizeH="0" baseline="0" smtClean="0">
                          <a:ln>
                            <a:noFill/>
                          </a:ln>
                          <a:solidFill>
                            <a:srgbClr val="0D0A10"/>
                          </a:solidFill>
                          <a:effectLst/>
                          <a:latin typeface="Tahoma" pitchFamily="34" charset="0"/>
                        </a:rPr>
                        <a:t>(Bloom’s Taxonomy level 6)</a:t>
                      </a:r>
                    </a:p>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000" b="1" i="0" u="none" strike="noStrike" cap="none" normalizeH="0" baseline="0" smtClean="0">
                          <a:ln>
                            <a:noFill/>
                          </a:ln>
                          <a:solidFill>
                            <a:srgbClr val="0D0A10"/>
                          </a:solidFill>
                          <a:effectLst/>
                          <a:latin typeface="Tahoma" pitchFamily="34" charset="0"/>
                        </a:rPr>
                        <a:t>Estimated Lesson Length: 1 day</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solidFill>
                  </a:tcPr>
                </a:tc>
              </a:tr>
              <a:tr h="481013">
                <a:tc>
                  <a:txBody>
                    <a:bodyPr/>
                    <a:lstStyle/>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Activating Strategy</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Students will discuss with a partner why we see the Olympics at a different time then they do in London?</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E7F3F4"/>
                    </a:solidFill>
                  </a:tcPr>
                </a:tc>
              </a:tr>
              <a:tr h="3844925">
                <a:tc>
                  <a:txBody>
                    <a:bodyPr/>
                    <a:lstStyle/>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Teaching Strategies</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Char char="n"/>
                        <a:tabLst/>
                      </a:pPr>
                      <a:r>
                        <a:rPr kumimoji="0" lang="en-US" sz="1200" b="0" i="0" u="none" strike="noStrike" cap="none" normalizeH="0" baseline="0" smtClean="0">
                          <a:ln>
                            <a:noFill/>
                          </a:ln>
                          <a:solidFill>
                            <a:schemeClr val="tx1"/>
                          </a:solidFill>
                          <a:effectLst/>
                          <a:latin typeface="Tahoma" pitchFamily="34" charset="0"/>
                        </a:rPr>
                        <a:t>  Show students the images of sunlight going across the globe. Discuss how this can affect the flow day, “What would happen if every place on the earth was at 1:00 pm at the same time?”</a:t>
                      </a:r>
                    </a:p>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Char char="n"/>
                        <a:tabLst/>
                      </a:pPr>
                      <a:r>
                        <a:rPr kumimoji="0" lang="en-US" sz="1200" b="0" i="0" u="none" strike="noStrike" cap="none" normalizeH="0" baseline="0" smtClean="0">
                          <a:ln>
                            <a:noFill/>
                          </a:ln>
                          <a:solidFill>
                            <a:schemeClr val="tx1"/>
                          </a:solidFill>
                          <a:effectLst/>
                          <a:latin typeface="Tahoma" pitchFamily="34" charset="0"/>
                        </a:rPr>
                        <a:t> </a:t>
                      </a:r>
                      <a:r>
                        <a:rPr kumimoji="0" lang="en-US" sz="1200" b="0" i="0" u="sng" strike="noStrike" cap="none" normalizeH="0" baseline="0" smtClean="0">
                          <a:ln>
                            <a:noFill/>
                          </a:ln>
                          <a:solidFill>
                            <a:schemeClr val="tx1"/>
                          </a:solidFill>
                          <a:effectLst/>
                          <a:latin typeface="Tahoma" pitchFamily="34" charset="0"/>
                        </a:rPr>
                        <a:t>AP#1- Pair/Share: Each pair will come up with 2 answers  to the following question, “Why would it be important to be aware of the differences in time?”</a:t>
                      </a:r>
                    </a:p>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Char char="n"/>
                        <a:tabLst/>
                      </a:pPr>
                      <a:r>
                        <a:rPr kumimoji="0" lang="en-US" sz="1200" b="0" i="0" u="none" strike="noStrike" cap="none" normalizeH="0" baseline="0" smtClean="0">
                          <a:ln>
                            <a:noFill/>
                          </a:ln>
                          <a:solidFill>
                            <a:schemeClr val="tx1"/>
                          </a:solidFill>
                          <a:effectLst/>
                          <a:latin typeface="Tahoma" pitchFamily="34" charset="0"/>
                        </a:rPr>
                        <a:t>Students will discuss how many degrees are in a sphere/circle and how many hours are in the day. Lead the students to realize that in order to equally divide up the day and the degrees on the globe we can determine divide </a:t>
                      </a:r>
                      <a:r>
                        <a:rPr kumimoji="0" lang="en-US" sz="1200" b="0" i="0" u="none" strike="noStrike" cap="none" normalizeH="0" baseline="0" smtClean="0">
                          <a:ln>
                            <a:noFill/>
                          </a:ln>
                          <a:solidFill>
                            <a:schemeClr val="tx1"/>
                          </a:solidFill>
                          <a:effectLst/>
                          <a:latin typeface="Tahoma" pitchFamily="34" charset="0"/>
                          <a:cs typeface="Tahoma" pitchFamily="34" charset="0"/>
                        </a:rPr>
                        <a:t>̊</a:t>
                      </a:r>
                      <a:r>
                        <a:rPr kumimoji="0" lang="en-US" sz="1200" b="0" i="0" u="none" strike="noStrike" cap="none" normalizeH="0" baseline="0" smtClean="0">
                          <a:ln>
                            <a:noFill/>
                          </a:ln>
                          <a:solidFill>
                            <a:schemeClr val="tx1"/>
                          </a:solidFill>
                          <a:effectLst/>
                          <a:latin typeface="Tahoma" pitchFamily="34" charset="0"/>
                        </a:rPr>
                        <a:t>the amount of degrees by days. 360</a:t>
                      </a:r>
                      <a:r>
                        <a:rPr kumimoji="0" lang="en-US" sz="1200" b="0" i="0" u="none" strike="noStrike" cap="none" normalizeH="0" baseline="0" smtClean="0">
                          <a:ln>
                            <a:noFill/>
                          </a:ln>
                          <a:solidFill>
                            <a:schemeClr val="tx1"/>
                          </a:solidFill>
                          <a:effectLst/>
                          <a:latin typeface="Tahoma" pitchFamily="34" charset="0"/>
                          <a:cs typeface="Tahoma" pitchFamily="34" charset="0"/>
                        </a:rPr>
                        <a:t>̊</a:t>
                      </a:r>
                      <a:r>
                        <a:rPr kumimoji="0" lang="en-US" sz="1200" b="0" i="0" u="none" strike="noStrike" cap="none" normalizeH="0" baseline="0" smtClean="0">
                          <a:ln>
                            <a:noFill/>
                          </a:ln>
                          <a:solidFill>
                            <a:schemeClr val="tx1"/>
                          </a:solidFill>
                          <a:effectLst/>
                          <a:latin typeface="Tahoma" pitchFamily="34" charset="0"/>
                        </a:rPr>
                        <a:t>/24= 15</a:t>
                      </a:r>
                      <a:r>
                        <a:rPr kumimoji="0" lang="en-US" sz="1200" b="0" i="0" u="none" strike="noStrike" cap="none" normalizeH="0" baseline="0" smtClean="0">
                          <a:ln>
                            <a:noFill/>
                          </a:ln>
                          <a:solidFill>
                            <a:schemeClr val="tx1"/>
                          </a:solidFill>
                          <a:effectLst/>
                          <a:latin typeface="Tahoma" pitchFamily="34" charset="0"/>
                          <a:cs typeface="Tahoma" pitchFamily="34" charset="0"/>
                        </a:rPr>
                        <a:t>̊  Each time zone will be</a:t>
                      </a:r>
                      <a:r>
                        <a:rPr kumimoji="0" lang="en-US" sz="1200" b="0" i="0" u="none" strike="noStrike" cap="none" normalizeH="0" baseline="0" smtClean="0">
                          <a:ln>
                            <a:noFill/>
                          </a:ln>
                          <a:solidFill>
                            <a:schemeClr val="tx1"/>
                          </a:solidFill>
                          <a:effectLst/>
                          <a:latin typeface="Tahoma" pitchFamily="34" charset="0"/>
                        </a:rPr>
                        <a:t> 15</a:t>
                      </a:r>
                      <a:r>
                        <a:rPr kumimoji="0" lang="en-US" sz="1200" b="0" i="0" u="none" strike="noStrike" cap="none" normalizeH="0" baseline="0" smtClean="0">
                          <a:ln>
                            <a:noFill/>
                          </a:ln>
                          <a:solidFill>
                            <a:schemeClr val="tx1"/>
                          </a:solidFill>
                          <a:effectLst/>
                          <a:latin typeface="Tahoma" pitchFamily="34" charset="0"/>
                          <a:cs typeface="Tahoma" pitchFamily="34" charset="0"/>
                        </a:rPr>
                        <a:t>̊.</a:t>
                      </a:r>
                    </a:p>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Char char="n"/>
                        <a:tabLst/>
                      </a:pPr>
                      <a:r>
                        <a:rPr kumimoji="0" lang="en-US" sz="1200" b="0" i="0" u="none" strike="noStrike" cap="none" normalizeH="0" baseline="0" smtClean="0">
                          <a:ln>
                            <a:noFill/>
                          </a:ln>
                          <a:solidFill>
                            <a:schemeClr val="tx1"/>
                          </a:solidFill>
                          <a:effectLst/>
                          <a:latin typeface="Tahoma" pitchFamily="34" charset="0"/>
                          <a:cs typeface="Tahoma" pitchFamily="34" charset="0"/>
                        </a:rPr>
                        <a:t>Compare time zones to a number line. Moving to the right adds to the time and moving to the left decreases it.</a:t>
                      </a:r>
                    </a:p>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Char char="n"/>
                        <a:tabLst/>
                      </a:pPr>
                      <a:r>
                        <a:rPr kumimoji="0" lang="en-US" sz="1200" b="0" i="0" u="none" strike="noStrike" cap="none" normalizeH="0" baseline="0" smtClean="0">
                          <a:ln>
                            <a:noFill/>
                          </a:ln>
                          <a:solidFill>
                            <a:schemeClr val="tx1"/>
                          </a:solidFill>
                          <a:effectLst/>
                          <a:latin typeface="Tahoma" pitchFamily="34" charset="0"/>
                          <a:cs typeface="Tahoma" pitchFamily="34" charset="0"/>
                        </a:rPr>
                        <a:t>Graphic/Organizer: Time Zone Chart</a:t>
                      </a:r>
                      <a:endParaRPr kumimoji="0" lang="en-US" sz="1200" b="0" i="0" u="none" strike="noStrike" cap="none" normalizeH="0" baseline="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Char char="n"/>
                        <a:tabLst/>
                      </a:pPr>
                      <a:r>
                        <a:rPr kumimoji="0" lang="en-US" sz="1200" b="0" i="0" u="none" strike="noStrike" cap="none" normalizeH="0" baseline="0" smtClean="0">
                          <a:ln>
                            <a:noFill/>
                          </a:ln>
                          <a:solidFill>
                            <a:schemeClr val="tx1"/>
                          </a:solidFill>
                          <a:effectLst/>
                          <a:latin typeface="Tahoma" pitchFamily="34" charset="0"/>
                        </a:rPr>
                        <a:t>. </a:t>
                      </a:r>
                      <a:r>
                        <a:rPr kumimoji="0" lang="en-US" sz="1200" b="0" i="0" u="sng" strike="noStrike" cap="none" normalizeH="0" baseline="0" smtClean="0">
                          <a:ln>
                            <a:noFill/>
                          </a:ln>
                          <a:solidFill>
                            <a:schemeClr val="tx1"/>
                          </a:solidFill>
                          <a:effectLst/>
                          <a:latin typeface="Tahoma" pitchFamily="34" charset="0"/>
                        </a:rPr>
                        <a:t>AP#2 –What time is it? Ask individual students to pick a time and place on the map. On their dry erase board, have them write down what time it is in one of the stared location. </a:t>
                      </a:r>
                    </a:p>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Char char="n"/>
                        <a:tabLst/>
                      </a:pPr>
                      <a:r>
                        <a:rPr kumimoji="0" lang="en-US" sz="1200" b="0" i="0" u="none" strike="noStrike" cap="none" normalizeH="0" baseline="0" smtClean="0">
                          <a:ln>
                            <a:noFill/>
                          </a:ln>
                          <a:solidFill>
                            <a:schemeClr val="tx1"/>
                          </a:solidFill>
                          <a:effectLst/>
                          <a:latin typeface="Tahoma" pitchFamily="34" charset="0"/>
                        </a:rPr>
                        <a:t>Show students the maps where the lines are not straight. Have them brainstorm ideas about why the lines bend.</a:t>
                      </a:r>
                    </a:p>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Char char="n"/>
                        <a:tabLst/>
                      </a:pPr>
                      <a:r>
                        <a:rPr kumimoji="0" lang="en-US" sz="1200" b="0" i="0" u="sng" strike="noStrike" cap="none" normalizeH="0" baseline="0" smtClean="0">
                          <a:ln>
                            <a:noFill/>
                          </a:ln>
                          <a:solidFill>
                            <a:schemeClr val="tx1"/>
                          </a:solidFill>
                          <a:effectLst/>
                          <a:latin typeface="Tahoma" pitchFamily="34" charset="0"/>
                        </a:rPr>
                        <a:t>  AP#3 – In groups, students will write a  computation problem using time zones and share with the class. The class will solve their problem.</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3F9FA"/>
                    </a:solidFill>
                  </a:tcPr>
                </a:tc>
              </a:tr>
              <a:tr h="481013">
                <a:tc>
                  <a:txBody>
                    <a:bodyPr/>
                    <a:lstStyle/>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Summary</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Students will finish the statement, “The reason we use time zones is…..”</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E7F3F4"/>
                    </a:solidFill>
                  </a:tcPr>
                </a:tc>
              </a:tr>
              <a:tr h="481013">
                <a:tc>
                  <a:txBody>
                    <a:bodyPr/>
                    <a:lstStyle/>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Homework Options</a:t>
                      </a: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Complete Time Zone worksheet/What Time Is It?</a:t>
                      </a:r>
                    </a:p>
                    <a:p>
                      <a:pPr marL="0" marR="0" lvl="0" indent="0" algn="l" defTabSz="914400" rtl="0" eaLnBrk="1" fontAlgn="base" latinLnBrk="0" hangingPunct="1">
                        <a:lnSpc>
                          <a:spcPct val="100000"/>
                        </a:lnSpc>
                        <a:spcBef>
                          <a:spcPct val="0"/>
                        </a:spcBef>
                        <a:spcAft>
                          <a:spcPct val="0"/>
                        </a:spcAft>
                        <a:buClr>
                          <a:schemeClr val="accent2"/>
                        </a:buClr>
                        <a:buSzPct val="75000"/>
                        <a:buFont typeface="Wingdings" pitchFamily="2" charset="2"/>
                        <a:buNone/>
                        <a:tabLst/>
                      </a:pPr>
                      <a:endParaRPr kumimoji="0" lang="en-US" sz="1200" b="0" i="0" u="none" strike="noStrike" cap="none" normalizeH="0" baseline="0" smtClean="0">
                        <a:ln>
                          <a:noFill/>
                        </a:ln>
                        <a:solidFill>
                          <a:schemeClr val="tx1"/>
                        </a:solidFill>
                        <a:effectLst/>
                        <a:latin typeface="Tahoma" pitchFamily="34" charset="0"/>
                      </a:endParaRPr>
                    </a:p>
                  </a:txBody>
                  <a:tcP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3F9FA"/>
                    </a:solidFill>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solidFill>
            <a:srgbClr val="FFFF00"/>
          </a:solidFill>
        </p:spPr>
        <p:txBody>
          <a:bodyPr rtlCol="0">
            <a:normAutofit fontScale="90000"/>
          </a:bodyPr>
          <a:lstStyle/>
          <a:p>
            <a:pPr fontAlgn="auto">
              <a:spcAft>
                <a:spcPts val="0"/>
              </a:spcAft>
              <a:defRPr/>
            </a:pPr>
            <a:r>
              <a:rPr lang="en-US" sz="4000" smtClean="0">
                <a:solidFill>
                  <a:srgbClr val="0000FF"/>
                </a:solidFill>
              </a:rPr>
              <a:t>Greenwich, England is the logical starting point for time zones</a:t>
            </a:r>
          </a:p>
        </p:txBody>
      </p:sp>
      <p:sp>
        <p:nvSpPr>
          <p:cNvPr id="17410" name="Rectangle 3"/>
          <p:cNvSpPr>
            <a:spLocks noGrp="1" noChangeArrowheads="1"/>
          </p:cNvSpPr>
          <p:nvPr>
            <p:ph type="body" idx="1"/>
          </p:nvPr>
        </p:nvSpPr>
        <p:spPr>
          <a:xfrm>
            <a:off x="457200" y="1447800"/>
            <a:ext cx="8229600" cy="4525963"/>
          </a:xfrm>
        </p:spPr>
        <p:txBody>
          <a:bodyPr/>
          <a:lstStyle/>
          <a:p>
            <a:r>
              <a:rPr lang="en-US" smtClean="0"/>
              <a:t>The world rotates west to east (counterclockwise), time zones to the east are ahead of the those time zones to the west</a:t>
            </a:r>
          </a:p>
        </p:txBody>
      </p:sp>
      <p:pic>
        <p:nvPicPr>
          <p:cNvPr id="17411" name="Picture 5" descr="longitude"/>
          <p:cNvPicPr>
            <a:picLocks noChangeAspect="1" noChangeArrowheads="1"/>
          </p:cNvPicPr>
          <p:nvPr/>
        </p:nvPicPr>
        <p:blipFill>
          <a:blip r:embed="rId2"/>
          <a:srcRect/>
          <a:stretch>
            <a:fillRect/>
          </a:stretch>
        </p:blipFill>
        <p:spPr bwMode="auto">
          <a:xfrm>
            <a:off x="2590800" y="3048000"/>
            <a:ext cx="3641725" cy="3570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solidFill>
            <a:srgbClr val="FFFF00"/>
          </a:solidFill>
        </p:spPr>
        <p:txBody>
          <a:bodyPr>
            <a:normAutofit/>
          </a:bodyPr>
          <a:lstStyle/>
          <a:p>
            <a:r>
              <a:rPr lang="en-US" sz="3600" smtClean="0">
                <a:solidFill>
                  <a:srgbClr val="0000FF"/>
                </a:solidFill>
              </a:rPr>
              <a:t>Think of it as a giant number line.</a:t>
            </a:r>
          </a:p>
        </p:txBody>
      </p:sp>
      <p:sp>
        <p:nvSpPr>
          <p:cNvPr id="50179" name="Rectangle 3"/>
          <p:cNvSpPr>
            <a:spLocks noGrp="1" noChangeArrowheads="1"/>
          </p:cNvSpPr>
          <p:nvPr>
            <p:ph type="body" idx="4294967295"/>
          </p:nvPr>
        </p:nvSpPr>
        <p:spPr>
          <a:xfrm>
            <a:off x="457200" y="1447800"/>
            <a:ext cx="8229600" cy="4525963"/>
          </a:xfrm>
        </p:spPr>
        <p:txBody>
          <a:bodyPr/>
          <a:lstStyle/>
          <a:p>
            <a:r>
              <a:rPr lang="en-US" smtClean="0"/>
              <a:t>Greenwich, England is at 0 on the number line. As you move to the left you add, as you move to the right you subtract. </a:t>
            </a:r>
          </a:p>
        </p:txBody>
      </p:sp>
      <p:sp>
        <p:nvSpPr>
          <p:cNvPr id="50181" name="Line 5"/>
          <p:cNvSpPr>
            <a:spLocks noChangeShapeType="1"/>
          </p:cNvSpPr>
          <p:nvPr/>
        </p:nvSpPr>
        <p:spPr bwMode="auto">
          <a:xfrm>
            <a:off x="609600" y="3810000"/>
            <a:ext cx="7924800" cy="0"/>
          </a:xfrm>
          <a:prstGeom prst="line">
            <a:avLst/>
          </a:prstGeom>
          <a:noFill/>
          <a:ln w="63500">
            <a:solidFill>
              <a:schemeClr val="tx1"/>
            </a:solidFill>
            <a:round/>
            <a:headEnd type="triangle" w="med" len="med"/>
            <a:tailEnd type="triangle" w="med" len="med"/>
          </a:ln>
          <a:effectLst/>
        </p:spPr>
        <p:txBody>
          <a:bodyPr/>
          <a:lstStyle/>
          <a:p>
            <a:endParaRPr lang="en-US"/>
          </a:p>
        </p:txBody>
      </p:sp>
      <p:sp>
        <p:nvSpPr>
          <p:cNvPr id="50182" name="Line 6"/>
          <p:cNvSpPr>
            <a:spLocks noChangeShapeType="1"/>
          </p:cNvSpPr>
          <p:nvPr/>
        </p:nvSpPr>
        <p:spPr bwMode="auto">
          <a:xfrm>
            <a:off x="4495800" y="3581400"/>
            <a:ext cx="0" cy="533400"/>
          </a:xfrm>
          <a:prstGeom prst="line">
            <a:avLst/>
          </a:prstGeom>
          <a:noFill/>
          <a:ln w="50800">
            <a:solidFill>
              <a:schemeClr val="tx1"/>
            </a:solidFill>
            <a:round/>
            <a:headEnd/>
            <a:tailEnd/>
          </a:ln>
          <a:effectLst/>
        </p:spPr>
        <p:txBody>
          <a:bodyPr/>
          <a:lstStyle/>
          <a:p>
            <a:endParaRPr lang="en-US"/>
          </a:p>
        </p:txBody>
      </p:sp>
      <p:sp>
        <p:nvSpPr>
          <p:cNvPr id="50183" name="Line 7"/>
          <p:cNvSpPr>
            <a:spLocks noChangeShapeType="1"/>
          </p:cNvSpPr>
          <p:nvPr/>
        </p:nvSpPr>
        <p:spPr bwMode="auto">
          <a:xfrm>
            <a:off x="1524000" y="3581400"/>
            <a:ext cx="0" cy="533400"/>
          </a:xfrm>
          <a:prstGeom prst="line">
            <a:avLst/>
          </a:prstGeom>
          <a:noFill/>
          <a:ln w="50800">
            <a:solidFill>
              <a:schemeClr val="tx1"/>
            </a:solidFill>
            <a:round/>
            <a:headEnd/>
            <a:tailEnd/>
          </a:ln>
          <a:effectLst/>
        </p:spPr>
        <p:txBody>
          <a:bodyPr/>
          <a:lstStyle/>
          <a:p>
            <a:endParaRPr lang="en-US"/>
          </a:p>
        </p:txBody>
      </p:sp>
      <p:sp>
        <p:nvSpPr>
          <p:cNvPr id="50184" name="Line 8"/>
          <p:cNvSpPr>
            <a:spLocks noChangeShapeType="1"/>
          </p:cNvSpPr>
          <p:nvPr/>
        </p:nvSpPr>
        <p:spPr bwMode="auto">
          <a:xfrm>
            <a:off x="2895600" y="3581400"/>
            <a:ext cx="0" cy="533400"/>
          </a:xfrm>
          <a:prstGeom prst="line">
            <a:avLst/>
          </a:prstGeom>
          <a:noFill/>
          <a:ln w="50800">
            <a:solidFill>
              <a:schemeClr val="tx1"/>
            </a:solidFill>
            <a:round/>
            <a:headEnd/>
            <a:tailEnd/>
          </a:ln>
          <a:effectLst/>
        </p:spPr>
        <p:txBody>
          <a:bodyPr/>
          <a:lstStyle/>
          <a:p>
            <a:endParaRPr lang="en-US"/>
          </a:p>
        </p:txBody>
      </p:sp>
      <p:sp>
        <p:nvSpPr>
          <p:cNvPr id="50185" name="Line 9"/>
          <p:cNvSpPr>
            <a:spLocks noChangeShapeType="1"/>
          </p:cNvSpPr>
          <p:nvPr/>
        </p:nvSpPr>
        <p:spPr bwMode="auto">
          <a:xfrm>
            <a:off x="5867400" y="3581400"/>
            <a:ext cx="0" cy="533400"/>
          </a:xfrm>
          <a:prstGeom prst="line">
            <a:avLst/>
          </a:prstGeom>
          <a:noFill/>
          <a:ln w="50800">
            <a:solidFill>
              <a:schemeClr val="tx1"/>
            </a:solidFill>
            <a:round/>
            <a:headEnd/>
            <a:tailEnd/>
          </a:ln>
          <a:effectLst/>
        </p:spPr>
        <p:txBody>
          <a:bodyPr/>
          <a:lstStyle/>
          <a:p>
            <a:endParaRPr lang="en-US"/>
          </a:p>
        </p:txBody>
      </p:sp>
      <p:sp>
        <p:nvSpPr>
          <p:cNvPr id="50186" name="Line 10"/>
          <p:cNvSpPr>
            <a:spLocks noChangeShapeType="1"/>
          </p:cNvSpPr>
          <p:nvPr/>
        </p:nvSpPr>
        <p:spPr bwMode="auto">
          <a:xfrm>
            <a:off x="7239000" y="3581400"/>
            <a:ext cx="0" cy="533400"/>
          </a:xfrm>
          <a:prstGeom prst="line">
            <a:avLst/>
          </a:prstGeom>
          <a:noFill/>
          <a:ln w="50800">
            <a:solidFill>
              <a:schemeClr val="tx1"/>
            </a:solidFill>
            <a:round/>
            <a:headEnd/>
            <a:tailEnd/>
          </a:ln>
          <a:effectLst/>
        </p:spPr>
        <p:txBody>
          <a:bodyPr/>
          <a:lstStyle/>
          <a:p>
            <a:endParaRPr lang="en-US"/>
          </a:p>
        </p:txBody>
      </p:sp>
      <p:sp>
        <p:nvSpPr>
          <p:cNvPr id="50189" name="Text Box 13"/>
          <p:cNvSpPr txBox="1">
            <a:spLocks noChangeArrowheads="1"/>
          </p:cNvSpPr>
          <p:nvPr/>
        </p:nvSpPr>
        <p:spPr bwMode="auto">
          <a:xfrm>
            <a:off x="3429000" y="4191000"/>
            <a:ext cx="2133600" cy="1311275"/>
          </a:xfrm>
          <a:prstGeom prst="rect">
            <a:avLst/>
          </a:prstGeom>
          <a:noFill/>
          <a:ln w="9525">
            <a:noFill/>
            <a:miter lim="800000"/>
            <a:headEnd/>
            <a:tailEnd/>
          </a:ln>
          <a:effectLst/>
        </p:spPr>
        <p:txBody>
          <a:bodyPr>
            <a:spAutoFit/>
          </a:bodyPr>
          <a:lstStyle/>
          <a:p>
            <a:pPr algn="ctr">
              <a:spcBef>
                <a:spcPct val="50000"/>
              </a:spcBef>
            </a:pPr>
            <a:r>
              <a:rPr lang="en-US" sz="3200"/>
              <a:t>0</a:t>
            </a:r>
          </a:p>
          <a:p>
            <a:pPr algn="ctr">
              <a:spcBef>
                <a:spcPct val="50000"/>
              </a:spcBef>
            </a:pPr>
            <a:r>
              <a:rPr lang="en-US" sz="3200"/>
              <a:t>Greenwich</a:t>
            </a:r>
          </a:p>
        </p:txBody>
      </p:sp>
      <p:sp>
        <p:nvSpPr>
          <p:cNvPr id="50190" name="Text Box 14"/>
          <p:cNvSpPr txBox="1">
            <a:spLocks noChangeArrowheads="1"/>
          </p:cNvSpPr>
          <p:nvPr/>
        </p:nvSpPr>
        <p:spPr bwMode="auto">
          <a:xfrm>
            <a:off x="1828800" y="4191000"/>
            <a:ext cx="2133600" cy="1127125"/>
          </a:xfrm>
          <a:prstGeom prst="rect">
            <a:avLst/>
          </a:prstGeom>
          <a:noFill/>
          <a:ln w="9525">
            <a:noFill/>
            <a:miter lim="800000"/>
            <a:headEnd/>
            <a:tailEnd/>
          </a:ln>
          <a:effectLst/>
        </p:spPr>
        <p:txBody>
          <a:bodyPr>
            <a:spAutoFit/>
          </a:bodyPr>
          <a:lstStyle/>
          <a:p>
            <a:pPr algn="ctr">
              <a:spcBef>
                <a:spcPct val="50000"/>
              </a:spcBef>
            </a:pPr>
            <a:r>
              <a:rPr lang="en-US" sz="3200"/>
              <a:t>-1</a:t>
            </a:r>
          </a:p>
          <a:p>
            <a:pPr algn="ctr">
              <a:spcBef>
                <a:spcPct val="50000"/>
              </a:spcBef>
            </a:pPr>
            <a:r>
              <a:rPr lang="en-US" sz="2400"/>
              <a:t>Dakar</a:t>
            </a:r>
          </a:p>
        </p:txBody>
      </p:sp>
      <p:sp>
        <p:nvSpPr>
          <p:cNvPr id="50191" name="Text Box 15"/>
          <p:cNvSpPr txBox="1">
            <a:spLocks noChangeArrowheads="1"/>
          </p:cNvSpPr>
          <p:nvPr/>
        </p:nvSpPr>
        <p:spPr bwMode="auto">
          <a:xfrm>
            <a:off x="4800600" y="4191000"/>
            <a:ext cx="2133600" cy="1127125"/>
          </a:xfrm>
          <a:prstGeom prst="rect">
            <a:avLst/>
          </a:prstGeom>
          <a:noFill/>
          <a:ln w="9525">
            <a:noFill/>
            <a:miter lim="800000"/>
            <a:headEnd/>
            <a:tailEnd/>
          </a:ln>
          <a:effectLst/>
        </p:spPr>
        <p:txBody>
          <a:bodyPr>
            <a:spAutoFit/>
          </a:bodyPr>
          <a:lstStyle/>
          <a:p>
            <a:pPr algn="ctr">
              <a:spcBef>
                <a:spcPct val="50000"/>
              </a:spcBef>
            </a:pPr>
            <a:r>
              <a:rPr lang="en-US" sz="3200"/>
              <a:t>+1 </a:t>
            </a:r>
          </a:p>
          <a:p>
            <a:pPr algn="ctr">
              <a:spcBef>
                <a:spcPct val="50000"/>
              </a:spcBef>
            </a:pPr>
            <a:r>
              <a:rPr lang="en-US" sz="2400"/>
              <a:t>Paris</a:t>
            </a:r>
          </a:p>
        </p:txBody>
      </p:sp>
      <p:sp>
        <p:nvSpPr>
          <p:cNvPr id="50192" name="Text Box 16"/>
          <p:cNvSpPr txBox="1">
            <a:spLocks noChangeArrowheads="1"/>
          </p:cNvSpPr>
          <p:nvPr/>
        </p:nvSpPr>
        <p:spPr bwMode="auto">
          <a:xfrm>
            <a:off x="381000" y="4114800"/>
            <a:ext cx="2133600" cy="1492250"/>
          </a:xfrm>
          <a:prstGeom prst="rect">
            <a:avLst/>
          </a:prstGeom>
          <a:noFill/>
          <a:ln w="9525">
            <a:noFill/>
            <a:miter lim="800000"/>
            <a:headEnd/>
            <a:tailEnd/>
          </a:ln>
          <a:effectLst/>
        </p:spPr>
        <p:txBody>
          <a:bodyPr>
            <a:spAutoFit/>
          </a:bodyPr>
          <a:lstStyle/>
          <a:p>
            <a:pPr algn="ctr">
              <a:spcBef>
                <a:spcPct val="50000"/>
              </a:spcBef>
            </a:pPr>
            <a:r>
              <a:rPr lang="en-US" sz="3200"/>
              <a:t>-2</a:t>
            </a:r>
          </a:p>
          <a:p>
            <a:pPr algn="ctr">
              <a:spcBef>
                <a:spcPct val="50000"/>
              </a:spcBef>
            </a:pPr>
            <a:r>
              <a:rPr lang="en-US" sz="2400"/>
              <a:t>Sandwich Islands</a:t>
            </a:r>
          </a:p>
        </p:txBody>
      </p:sp>
      <p:sp>
        <p:nvSpPr>
          <p:cNvPr id="50193" name="Text Box 17"/>
          <p:cNvSpPr txBox="1">
            <a:spLocks noChangeArrowheads="1"/>
          </p:cNvSpPr>
          <p:nvPr/>
        </p:nvSpPr>
        <p:spPr bwMode="auto">
          <a:xfrm>
            <a:off x="6172200" y="4114800"/>
            <a:ext cx="2133600" cy="1127125"/>
          </a:xfrm>
          <a:prstGeom prst="rect">
            <a:avLst/>
          </a:prstGeom>
          <a:noFill/>
          <a:ln w="9525">
            <a:noFill/>
            <a:miter lim="800000"/>
            <a:headEnd/>
            <a:tailEnd/>
          </a:ln>
          <a:effectLst/>
        </p:spPr>
        <p:txBody>
          <a:bodyPr>
            <a:spAutoFit/>
          </a:bodyPr>
          <a:lstStyle/>
          <a:p>
            <a:pPr algn="ctr">
              <a:spcBef>
                <a:spcPct val="50000"/>
              </a:spcBef>
            </a:pPr>
            <a:r>
              <a:rPr lang="en-US" sz="3200"/>
              <a:t>+2</a:t>
            </a:r>
          </a:p>
          <a:p>
            <a:pPr algn="ctr">
              <a:spcBef>
                <a:spcPct val="50000"/>
              </a:spcBef>
            </a:pPr>
            <a:r>
              <a:rPr lang="en-US" sz="2400"/>
              <a:t>Cape Town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304800" y="0"/>
            <a:ext cx="8839200" cy="620713"/>
          </a:xfrm>
        </p:spPr>
        <p:txBody>
          <a:bodyPr>
            <a:normAutofit/>
          </a:bodyPr>
          <a:lstStyle/>
          <a:p>
            <a:r>
              <a:rPr lang="en-US" sz="4000" smtClean="0"/>
              <a:t>Graphic Organizer</a:t>
            </a:r>
          </a:p>
        </p:txBody>
      </p:sp>
      <p:sp>
        <p:nvSpPr>
          <p:cNvPr id="30722" name="Content Placeholder 2"/>
          <p:cNvSpPr>
            <a:spLocks noGrp="1"/>
          </p:cNvSpPr>
          <p:nvPr>
            <p:ph idx="1"/>
          </p:nvPr>
        </p:nvSpPr>
        <p:spPr/>
        <p:txBody>
          <a:bodyPr/>
          <a:lstStyle/>
          <a:p>
            <a:pPr marL="0" indent="223838"/>
            <a:endParaRPr lang="en-US" smtClean="0"/>
          </a:p>
        </p:txBody>
      </p:sp>
      <p:pic>
        <p:nvPicPr>
          <p:cNvPr id="30723" name="Picture 2" descr="http://freightsites.com/images/wtzs.gif"/>
          <p:cNvPicPr>
            <a:picLocks noChangeAspect="1" noChangeArrowheads="1"/>
          </p:cNvPicPr>
          <p:nvPr/>
        </p:nvPicPr>
        <p:blipFill>
          <a:blip r:embed="rId2"/>
          <a:srcRect/>
          <a:stretch>
            <a:fillRect/>
          </a:stretch>
        </p:blipFill>
        <p:spPr bwMode="auto">
          <a:xfrm>
            <a:off x="0" y="685800"/>
            <a:ext cx="9144000" cy="6172200"/>
          </a:xfrm>
          <a:prstGeom prst="rect">
            <a:avLst/>
          </a:prstGeom>
          <a:noFill/>
          <a:ln w="9525">
            <a:noFill/>
            <a:miter lim="800000"/>
            <a:headEnd/>
            <a:tailEnd/>
          </a:ln>
        </p:spPr>
      </p:pic>
      <p:sp>
        <p:nvSpPr>
          <p:cNvPr id="6" name="5-Point Star 5"/>
          <p:cNvSpPr/>
          <p:nvPr/>
        </p:nvSpPr>
        <p:spPr bwMode="auto">
          <a:xfrm>
            <a:off x="1676400" y="22860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7" name="5-Point Star 6"/>
          <p:cNvSpPr/>
          <p:nvPr/>
        </p:nvSpPr>
        <p:spPr bwMode="auto">
          <a:xfrm>
            <a:off x="4648200" y="3200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8" name="5-Point Star 7"/>
          <p:cNvSpPr/>
          <p:nvPr/>
        </p:nvSpPr>
        <p:spPr bwMode="auto">
          <a:xfrm>
            <a:off x="7696200" y="3962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9" name="5-Point Star 8"/>
          <p:cNvSpPr/>
          <p:nvPr/>
        </p:nvSpPr>
        <p:spPr bwMode="auto">
          <a:xfrm>
            <a:off x="7315200" y="17526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0" name="5-Point Star 9"/>
          <p:cNvSpPr/>
          <p:nvPr/>
        </p:nvSpPr>
        <p:spPr bwMode="auto">
          <a:xfrm>
            <a:off x="533400" y="1676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1" name="5-Point Star 10"/>
          <p:cNvSpPr/>
          <p:nvPr/>
        </p:nvSpPr>
        <p:spPr bwMode="auto">
          <a:xfrm>
            <a:off x="5410200" y="19050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2" name="5-Point Star 11"/>
          <p:cNvSpPr/>
          <p:nvPr/>
        </p:nvSpPr>
        <p:spPr bwMode="auto">
          <a:xfrm>
            <a:off x="2743200" y="41148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3" name="5-Point Star 12"/>
          <p:cNvSpPr/>
          <p:nvPr/>
        </p:nvSpPr>
        <p:spPr bwMode="auto">
          <a:xfrm>
            <a:off x="3124200" y="16002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4" name="5-Point Star 13"/>
          <p:cNvSpPr/>
          <p:nvPr/>
        </p:nvSpPr>
        <p:spPr bwMode="auto">
          <a:xfrm>
            <a:off x="2362200" y="2438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30733" name="Rectangle 14"/>
          <p:cNvSpPr>
            <a:spLocks noChangeArrowheads="1"/>
          </p:cNvSpPr>
          <p:nvPr/>
        </p:nvSpPr>
        <p:spPr bwMode="auto">
          <a:xfrm>
            <a:off x="0" y="5181600"/>
            <a:ext cx="9144000" cy="685800"/>
          </a:xfrm>
          <a:prstGeom prst="rect">
            <a:avLst/>
          </a:prstGeom>
          <a:solidFill>
            <a:schemeClr val="bg1"/>
          </a:solidFill>
          <a:ln w="12700" algn="ctr">
            <a:solidFill>
              <a:schemeClr val="bg1"/>
            </a:solidFill>
            <a:round/>
            <a:headEnd/>
            <a:tailEnd type="triangle" w="med" len="med"/>
          </a:ln>
        </p:spPr>
        <p:txBody>
          <a:bodyPr/>
          <a:lstStyle/>
          <a:p>
            <a:endParaRPr lang="en-US">
              <a:latin typeface="Calibri" pitchFamily="34" charset="0"/>
            </a:endParaRPr>
          </a:p>
        </p:txBody>
      </p:sp>
      <p:sp>
        <p:nvSpPr>
          <p:cNvPr id="16" name="5-Point Star 15"/>
          <p:cNvSpPr/>
          <p:nvPr/>
        </p:nvSpPr>
        <p:spPr bwMode="auto">
          <a:xfrm>
            <a:off x="6172200" y="2819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7" name="5-Point Star 16"/>
          <p:cNvSpPr/>
          <p:nvPr/>
        </p:nvSpPr>
        <p:spPr bwMode="auto">
          <a:xfrm>
            <a:off x="1219200" y="25146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30737" name="Text Box 17"/>
          <p:cNvSpPr txBox="1">
            <a:spLocks noChangeArrowheads="1"/>
          </p:cNvSpPr>
          <p:nvPr/>
        </p:nvSpPr>
        <p:spPr bwMode="auto">
          <a:xfrm>
            <a:off x="228600" y="5943600"/>
            <a:ext cx="8763000" cy="366713"/>
          </a:xfrm>
          <a:prstGeom prst="rect">
            <a:avLst/>
          </a:prstGeom>
          <a:solidFill>
            <a:schemeClr val="bg1"/>
          </a:solidFill>
          <a:ln w="9525">
            <a:noFill/>
            <a:miter lim="800000"/>
            <a:headEnd/>
            <a:tailEnd/>
          </a:ln>
          <a:effectLst/>
        </p:spPr>
        <p:txBody>
          <a:bodyPr>
            <a:spAutoFit/>
          </a:bodyPr>
          <a:lstStyle/>
          <a:p>
            <a:pPr>
              <a:spcBef>
                <a:spcPct val="50000"/>
              </a:spcBef>
            </a:pPr>
            <a:r>
              <a:rPr lang="en-US"/>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idx="4294967295"/>
          </p:nvPr>
        </p:nvSpPr>
        <p:spPr>
          <a:xfrm>
            <a:off x="304800" y="0"/>
            <a:ext cx="8839200" cy="620713"/>
          </a:xfrm>
        </p:spPr>
        <p:txBody>
          <a:bodyPr rtlCol="0">
            <a:normAutofit fontScale="90000"/>
          </a:bodyPr>
          <a:lstStyle/>
          <a:p>
            <a:pPr fontAlgn="auto">
              <a:spcAft>
                <a:spcPts val="0"/>
              </a:spcAft>
              <a:defRPr/>
            </a:pPr>
            <a:r>
              <a:rPr lang="en-US" smtClean="0"/>
              <a:t>What time is it in the locations below</a:t>
            </a:r>
          </a:p>
        </p:txBody>
      </p:sp>
      <p:sp>
        <p:nvSpPr>
          <p:cNvPr id="47107" name="Content Placeholder 2"/>
          <p:cNvSpPr>
            <a:spLocks noGrp="1"/>
          </p:cNvSpPr>
          <p:nvPr>
            <p:ph idx="4294967295"/>
          </p:nvPr>
        </p:nvSpPr>
        <p:spPr/>
        <p:txBody>
          <a:bodyPr/>
          <a:lstStyle/>
          <a:p>
            <a:pPr marL="0" indent="223838"/>
            <a:endParaRPr lang="en-US" smtClean="0"/>
          </a:p>
        </p:txBody>
      </p:sp>
      <p:pic>
        <p:nvPicPr>
          <p:cNvPr id="47108" name="Picture 2" descr="http://freightsites.com/images/wtzs.gif"/>
          <p:cNvPicPr>
            <a:picLocks noChangeAspect="1" noChangeArrowheads="1"/>
          </p:cNvPicPr>
          <p:nvPr/>
        </p:nvPicPr>
        <p:blipFill>
          <a:blip r:embed="rId2"/>
          <a:srcRect/>
          <a:stretch>
            <a:fillRect/>
          </a:stretch>
        </p:blipFill>
        <p:spPr bwMode="auto">
          <a:xfrm>
            <a:off x="0" y="685800"/>
            <a:ext cx="9144000" cy="6172200"/>
          </a:xfrm>
          <a:prstGeom prst="rect">
            <a:avLst/>
          </a:prstGeom>
          <a:noFill/>
          <a:ln w="9525">
            <a:noFill/>
            <a:miter lim="800000"/>
            <a:headEnd/>
            <a:tailEnd/>
          </a:ln>
        </p:spPr>
      </p:pic>
      <p:sp>
        <p:nvSpPr>
          <p:cNvPr id="6" name="5-Point Star 5"/>
          <p:cNvSpPr/>
          <p:nvPr/>
        </p:nvSpPr>
        <p:spPr bwMode="auto">
          <a:xfrm>
            <a:off x="1676400" y="22860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7" name="5-Point Star 6"/>
          <p:cNvSpPr/>
          <p:nvPr/>
        </p:nvSpPr>
        <p:spPr bwMode="auto">
          <a:xfrm>
            <a:off x="4648200" y="3200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8" name="5-Point Star 7"/>
          <p:cNvSpPr/>
          <p:nvPr/>
        </p:nvSpPr>
        <p:spPr bwMode="auto">
          <a:xfrm>
            <a:off x="7696200" y="3962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9" name="5-Point Star 8"/>
          <p:cNvSpPr/>
          <p:nvPr/>
        </p:nvSpPr>
        <p:spPr bwMode="auto">
          <a:xfrm>
            <a:off x="7315200" y="17526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0" name="5-Point Star 9"/>
          <p:cNvSpPr/>
          <p:nvPr/>
        </p:nvSpPr>
        <p:spPr bwMode="auto">
          <a:xfrm>
            <a:off x="533400" y="1676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1" name="5-Point Star 10"/>
          <p:cNvSpPr/>
          <p:nvPr/>
        </p:nvSpPr>
        <p:spPr bwMode="auto">
          <a:xfrm>
            <a:off x="5410200" y="19050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2" name="5-Point Star 11"/>
          <p:cNvSpPr/>
          <p:nvPr/>
        </p:nvSpPr>
        <p:spPr bwMode="auto">
          <a:xfrm>
            <a:off x="2743200" y="41148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3" name="5-Point Star 12"/>
          <p:cNvSpPr/>
          <p:nvPr/>
        </p:nvSpPr>
        <p:spPr bwMode="auto">
          <a:xfrm>
            <a:off x="3124200" y="16002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4" name="5-Point Star 13"/>
          <p:cNvSpPr/>
          <p:nvPr/>
        </p:nvSpPr>
        <p:spPr bwMode="auto">
          <a:xfrm>
            <a:off x="2362200" y="2438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47118" name="Rectangle 14"/>
          <p:cNvSpPr>
            <a:spLocks noChangeArrowheads="1"/>
          </p:cNvSpPr>
          <p:nvPr/>
        </p:nvSpPr>
        <p:spPr bwMode="auto">
          <a:xfrm>
            <a:off x="0" y="5181600"/>
            <a:ext cx="9144000" cy="685800"/>
          </a:xfrm>
          <a:prstGeom prst="rect">
            <a:avLst/>
          </a:prstGeom>
          <a:solidFill>
            <a:schemeClr val="bg1"/>
          </a:solidFill>
          <a:ln w="12700" algn="ctr">
            <a:solidFill>
              <a:schemeClr val="bg1"/>
            </a:solidFill>
            <a:round/>
            <a:headEnd/>
            <a:tailEnd type="triangle" w="med" len="med"/>
          </a:ln>
        </p:spPr>
        <p:txBody>
          <a:bodyPr/>
          <a:lstStyle/>
          <a:p>
            <a:endParaRPr lang="en-US">
              <a:latin typeface="Calibri" pitchFamily="34" charset="0"/>
            </a:endParaRPr>
          </a:p>
        </p:txBody>
      </p:sp>
      <p:sp>
        <p:nvSpPr>
          <p:cNvPr id="16" name="5-Point Star 15"/>
          <p:cNvSpPr/>
          <p:nvPr/>
        </p:nvSpPr>
        <p:spPr bwMode="auto">
          <a:xfrm>
            <a:off x="6172200" y="2819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7" name="5-Point Star 16"/>
          <p:cNvSpPr/>
          <p:nvPr/>
        </p:nvSpPr>
        <p:spPr bwMode="auto">
          <a:xfrm>
            <a:off x="1219200" y="25146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a:solidFill>
            <a:srgbClr val="FFFF00"/>
          </a:solidFill>
        </p:spPr>
        <p:txBody>
          <a:bodyPr/>
          <a:lstStyle/>
          <a:p>
            <a:r>
              <a:rPr lang="en-US" b="1" smtClean="0">
                <a:solidFill>
                  <a:srgbClr val="0000FF"/>
                </a:solidFill>
              </a:rPr>
              <a:t>ANOTHER CHEESY SAYING</a:t>
            </a:r>
          </a:p>
        </p:txBody>
      </p:sp>
      <p:sp>
        <p:nvSpPr>
          <p:cNvPr id="18434" name="Rectangle 3"/>
          <p:cNvSpPr>
            <a:spLocks noGrp="1" noChangeArrowheads="1"/>
          </p:cNvSpPr>
          <p:nvPr>
            <p:ph type="body" idx="1"/>
          </p:nvPr>
        </p:nvSpPr>
        <p:spPr/>
        <p:txBody>
          <a:bodyPr/>
          <a:lstStyle/>
          <a:p>
            <a:r>
              <a:rPr lang="en-US" sz="4800" b="1" smtClean="0">
                <a:solidFill>
                  <a:srgbClr val="FF0000"/>
                </a:solidFill>
              </a:rPr>
              <a:t>EAST INCREASE</a:t>
            </a:r>
          </a:p>
          <a:p>
            <a:pPr>
              <a:buFontTx/>
              <a:buNone/>
            </a:pPr>
            <a:r>
              <a:rPr lang="en-US" sz="4800" b="1" smtClean="0">
                <a:solidFill>
                  <a:srgbClr val="FF0000"/>
                </a:solidFill>
              </a:rPr>
              <a:t>  </a:t>
            </a:r>
            <a:r>
              <a:rPr lang="en-US" b="1" smtClean="0">
                <a:solidFill>
                  <a:srgbClr val="FF0000"/>
                </a:solidFill>
              </a:rPr>
              <a:t>Time is forward to all places to the east </a:t>
            </a:r>
          </a:p>
          <a:p>
            <a:r>
              <a:rPr lang="en-US" sz="4800" b="1" smtClean="0">
                <a:solidFill>
                  <a:srgbClr val="FF0000"/>
                </a:solidFill>
              </a:rPr>
              <a:t>WEST LESS</a:t>
            </a:r>
          </a:p>
          <a:p>
            <a:pPr>
              <a:buFontTx/>
              <a:buNone/>
            </a:pPr>
            <a:r>
              <a:rPr lang="en-US" sz="4800" b="1" smtClean="0">
                <a:solidFill>
                  <a:srgbClr val="FF0000"/>
                </a:solidFill>
              </a:rPr>
              <a:t>  </a:t>
            </a:r>
            <a:r>
              <a:rPr lang="en-US" b="1" smtClean="0">
                <a:solidFill>
                  <a:srgbClr val="FF0000"/>
                </a:solidFill>
              </a:rPr>
              <a:t>Time is backward to all places to the west</a:t>
            </a:r>
            <a:endParaRPr lang="en-US" sz="4800" b="1" smtClean="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2"/>
          <p:cNvPicPr>
            <a:picLocks noChangeAspect="1" noChangeArrowheads="1"/>
          </p:cNvPicPr>
          <p:nvPr/>
        </p:nvPicPr>
        <p:blipFill>
          <a:blip r:embed="rId2"/>
          <a:srcRect/>
          <a:stretch>
            <a:fillRect/>
          </a:stretch>
        </p:blipFill>
        <p:spPr bwMode="auto">
          <a:xfrm>
            <a:off x="34925" y="152400"/>
            <a:ext cx="8991600" cy="449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p:txBody>
          <a:bodyPr/>
          <a:lstStyle/>
          <a:p>
            <a:endParaRPr lang="en-US" smtClean="0"/>
          </a:p>
        </p:txBody>
      </p:sp>
      <p:pic>
        <p:nvPicPr>
          <p:cNvPr id="51204" name="Picture 4" descr="map of world showing time zones"/>
          <p:cNvPicPr>
            <a:picLocks noChangeAspect="1" noChangeArrowheads="1"/>
          </p:cNvPicPr>
          <p:nvPr>
            <p:ph type="body" idx="1"/>
          </p:nvPr>
        </p:nvPicPr>
        <p:blipFill>
          <a:blip r:embed="rId2"/>
          <a:srcRect/>
          <a:stretch>
            <a:fillRect/>
          </a:stretch>
        </p:blipFill>
        <p:spPr>
          <a:xfrm>
            <a:off x="762000" y="1595438"/>
            <a:ext cx="8001000" cy="4624387"/>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endParaRPr lang="en-US" smtClean="0"/>
          </a:p>
        </p:txBody>
      </p:sp>
      <p:sp>
        <p:nvSpPr>
          <p:cNvPr id="34818" name="Content Placeholder 2"/>
          <p:cNvSpPr>
            <a:spLocks noGrp="1"/>
          </p:cNvSpPr>
          <p:nvPr>
            <p:ph idx="1"/>
          </p:nvPr>
        </p:nvSpPr>
        <p:spPr/>
        <p:txBody>
          <a:bodyPr/>
          <a:lstStyle/>
          <a:p>
            <a:pPr marL="0" indent="223838"/>
            <a:endParaRPr lang="en-US" smtClean="0"/>
          </a:p>
        </p:txBody>
      </p:sp>
      <p:pic>
        <p:nvPicPr>
          <p:cNvPr id="34819" name="Picture 2" descr="http://www.timezonemap.org/united_states_time_zone_map_pst_mst_cst_est_1280x1024.jpg"/>
          <p:cNvPicPr>
            <a:picLocks noChangeAspect="1" noChangeArrowheads="1"/>
          </p:cNvPicPr>
          <p:nvPr/>
        </p:nvPicPr>
        <p:blipFill>
          <a:blip r:embed="rId2"/>
          <a:srcRect l="2814" t="27422" r="12375" b="9142"/>
          <a:stretch>
            <a:fillRect/>
          </a:stretch>
        </p:blipFill>
        <p:spPr bwMode="auto">
          <a:xfrm>
            <a:off x="33338" y="0"/>
            <a:ext cx="9110662" cy="6858000"/>
          </a:xfrm>
          <a:prstGeom prst="rect">
            <a:avLst/>
          </a:prstGeom>
          <a:noFill/>
          <a:ln w="9525">
            <a:noFill/>
            <a:miter lim="800000"/>
            <a:headEnd/>
            <a:tailEnd/>
          </a:ln>
        </p:spPr>
      </p:pic>
      <p:sp>
        <p:nvSpPr>
          <p:cNvPr id="34820" name="TextBox 4"/>
          <p:cNvSpPr txBox="1">
            <a:spLocks noChangeArrowheads="1"/>
          </p:cNvSpPr>
          <p:nvPr/>
        </p:nvSpPr>
        <p:spPr bwMode="auto">
          <a:xfrm>
            <a:off x="2819400" y="5867400"/>
            <a:ext cx="4800600" cy="708025"/>
          </a:xfrm>
          <a:prstGeom prst="rect">
            <a:avLst/>
          </a:prstGeom>
          <a:noFill/>
          <a:ln w="9525">
            <a:noFill/>
            <a:miter lim="800000"/>
            <a:headEnd/>
            <a:tailEnd/>
          </a:ln>
        </p:spPr>
        <p:txBody>
          <a:bodyPr>
            <a:spAutoFit/>
          </a:bodyPr>
          <a:lstStyle/>
          <a:p>
            <a:r>
              <a:rPr lang="en-US" sz="2000" b="1"/>
              <a:t>If it is 4:00 PM in New York What time will it be in Iowa, Utah, and Oregon?</a:t>
            </a:r>
          </a:p>
        </p:txBody>
      </p:sp>
      <p:sp>
        <p:nvSpPr>
          <p:cNvPr id="6" name="5-Point Star 5"/>
          <p:cNvSpPr/>
          <p:nvPr/>
        </p:nvSpPr>
        <p:spPr bwMode="auto">
          <a:xfrm>
            <a:off x="7391400" y="1447800"/>
            <a:ext cx="533400" cy="5334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34822" name="TextBox 6"/>
          <p:cNvSpPr txBox="1">
            <a:spLocks noChangeArrowheads="1"/>
          </p:cNvSpPr>
          <p:nvPr/>
        </p:nvSpPr>
        <p:spPr bwMode="auto">
          <a:xfrm>
            <a:off x="6705600" y="152400"/>
            <a:ext cx="1371600" cy="400050"/>
          </a:xfrm>
          <a:prstGeom prst="rect">
            <a:avLst/>
          </a:prstGeom>
          <a:noFill/>
          <a:ln w="9525">
            <a:noFill/>
            <a:miter lim="800000"/>
            <a:headEnd/>
            <a:tailEnd/>
          </a:ln>
        </p:spPr>
        <p:txBody>
          <a:bodyPr>
            <a:spAutoFit/>
          </a:bodyPr>
          <a:lstStyle/>
          <a:p>
            <a:r>
              <a:rPr lang="en-US" sz="2000" b="1"/>
              <a:t>4:00 PM</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0"/>
            <a:ext cx="8229600" cy="1143000"/>
          </a:xfrm>
          <a:solidFill>
            <a:srgbClr val="FFFF00"/>
          </a:solidFill>
        </p:spPr>
        <p:txBody>
          <a:bodyPr rtlCol="0">
            <a:normAutofit fontScale="90000"/>
          </a:bodyPr>
          <a:lstStyle/>
          <a:p>
            <a:pPr fontAlgn="auto">
              <a:spcAft>
                <a:spcPts val="0"/>
              </a:spcAft>
              <a:defRPr/>
            </a:pPr>
            <a:r>
              <a:rPr lang="en-US" sz="4000" b="1" smtClean="0">
                <a:solidFill>
                  <a:srgbClr val="0000FF"/>
                </a:solidFill>
              </a:rPr>
              <a:t>East Increase – West Less</a:t>
            </a:r>
            <a:br>
              <a:rPr lang="en-US" sz="4000" b="1" smtClean="0">
                <a:solidFill>
                  <a:srgbClr val="0000FF"/>
                </a:solidFill>
              </a:rPr>
            </a:br>
            <a:r>
              <a:rPr lang="en-US" sz="4000" b="1" smtClean="0">
                <a:solidFill>
                  <a:srgbClr val="0000FF"/>
                </a:solidFill>
              </a:rPr>
              <a:t>(1 hr per l5</a:t>
            </a:r>
            <a:r>
              <a:rPr lang="en-US" sz="4000" b="1" smtClean="0">
                <a:solidFill>
                  <a:srgbClr val="0000FF"/>
                </a:solidFill>
                <a:cs typeface="Arial" charset="0"/>
              </a:rPr>
              <a:t>°)</a:t>
            </a:r>
            <a:endParaRPr lang="en-US" sz="4000" b="1" smtClean="0">
              <a:solidFill>
                <a:srgbClr val="0000FF"/>
              </a:solidFill>
            </a:endParaRPr>
          </a:p>
        </p:txBody>
      </p:sp>
      <p:pic>
        <p:nvPicPr>
          <p:cNvPr id="19458" name="Picture 9"/>
          <p:cNvPicPr>
            <a:picLocks noGrp="1" noChangeAspect="1" noChangeArrowheads="1"/>
          </p:cNvPicPr>
          <p:nvPr>
            <p:ph type="body" idx="1"/>
          </p:nvPr>
        </p:nvPicPr>
        <p:blipFill>
          <a:blip r:embed="rId2"/>
          <a:srcRect/>
          <a:stretch>
            <a:fillRect/>
          </a:stretch>
        </p:blipFill>
        <p:spPr>
          <a:xfrm>
            <a:off x="609600" y="1219200"/>
            <a:ext cx="7740650" cy="4525963"/>
          </a:xfrm>
        </p:spPr>
      </p:pic>
      <p:sp>
        <p:nvSpPr>
          <p:cNvPr id="19459" name="Text Box 10"/>
          <p:cNvSpPr txBox="1">
            <a:spLocks noChangeArrowheads="1"/>
          </p:cNvSpPr>
          <p:nvPr/>
        </p:nvSpPr>
        <p:spPr bwMode="auto">
          <a:xfrm>
            <a:off x="0" y="5486400"/>
            <a:ext cx="9144000" cy="1370013"/>
          </a:xfrm>
          <a:prstGeom prst="rect">
            <a:avLst/>
          </a:prstGeom>
          <a:noFill/>
          <a:ln w="9525">
            <a:noFill/>
            <a:miter lim="800000"/>
            <a:headEnd/>
            <a:tailEnd/>
          </a:ln>
        </p:spPr>
        <p:txBody>
          <a:bodyPr>
            <a:spAutoFit/>
          </a:bodyPr>
          <a:lstStyle/>
          <a:p>
            <a:pPr>
              <a:spcBef>
                <a:spcPct val="50000"/>
              </a:spcBef>
            </a:pPr>
            <a:r>
              <a:rPr lang="en-US" sz="2400" b="1"/>
              <a:t>If it 9 p.m. at Position D, what time is it at position C? Position B?</a:t>
            </a:r>
          </a:p>
          <a:p>
            <a:pPr>
              <a:spcBef>
                <a:spcPct val="50000"/>
              </a:spcBef>
            </a:pPr>
            <a:r>
              <a:rPr lang="en-US" sz="2400" b="1"/>
              <a:t>If it is 1 p.m. at Position X,  at which location is the time 5 p.m.</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idx="4294967295"/>
          </p:nvPr>
        </p:nvSpPr>
        <p:spPr>
          <a:xfrm>
            <a:off x="304800" y="0"/>
            <a:ext cx="8839200" cy="620713"/>
          </a:xfrm>
        </p:spPr>
        <p:txBody>
          <a:bodyPr>
            <a:normAutofit/>
          </a:bodyPr>
          <a:lstStyle/>
          <a:p>
            <a:r>
              <a:rPr lang="en-US" sz="4000" smtClean="0"/>
              <a:t>Graphic Organizer</a:t>
            </a:r>
          </a:p>
        </p:txBody>
      </p:sp>
      <p:sp>
        <p:nvSpPr>
          <p:cNvPr id="49155" name="Content Placeholder 2"/>
          <p:cNvSpPr>
            <a:spLocks noGrp="1"/>
          </p:cNvSpPr>
          <p:nvPr>
            <p:ph idx="4294967295"/>
          </p:nvPr>
        </p:nvSpPr>
        <p:spPr/>
        <p:txBody>
          <a:bodyPr/>
          <a:lstStyle/>
          <a:p>
            <a:pPr marL="0" indent="223838"/>
            <a:endParaRPr lang="en-US" smtClean="0"/>
          </a:p>
        </p:txBody>
      </p:sp>
      <p:pic>
        <p:nvPicPr>
          <p:cNvPr id="49156" name="Picture 2" descr="http://freightsites.com/images/wtzs.gif"/>
          <p:cNvPicPr>
            <a:picLocks noChangeAspect="1" noChangeArrowheads="1"/>
          </p:cNvPicPr>
          <p:nvPr/>
        </p:nvPicPr>
        <p:blipFill>
          <a:blip r:embed="rId2"/>
          <a:srcRect/>
          <a:stretch>
            <a:fillRect/>
          </a:stretch>
        </p:blipFill>
        <p:spPr bwMode="auto">
          <a:xfrm>
            <a:off x="0" y="685800"/>
            <a:ext cx="9144000" cy="6172200"/>
          </a:xfrm>
          <a:prstGeom prst="rect">
            <a:avLst/>
          </a:prstGeom>
          <a:noFill/>
          <a:ln w="9525">
            <a:noFill/>
            <a:miter lim="800000"/>
            <a:headEnd/>
            <a:tailEnd/>
          </a:ln>
        </p:spPr>
      </p:pic>
      <p:sp>
        <p:nvSpPr>
          <p:cNvPr id="6" name="5-Point Star 5"/>
          <p:cNvSpPr/>
          <p:nvPr/>
        </p:nvSpPr>
        <p:spPr bwMode="auto">
          <a:xfrm>
            <a:off x="1676400" y="22860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7" name="5-Point Star 6"/>
          <p:cNvSpPr/>
          <p:nvPr/>
        </p:nvSpPr>
        <p:spPr bwMode="auto">
          <a:xfrm>
            <a:off x="4648200" y="3200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8" name="5-Point Star 7"/>
          <p:cNvSpPr/>
          <p:nvPr/>
        </p:nvSpPr>
        <p:spPr bwMode="auto">
          <a:xfrm>
            <a:off x="7696200" y="3962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9" name="5-Point Star 8"/>
          <p:cNvSpPr/>
          <p:nvPr/>
        </p:nvSpPr>
        <p:spPr bwMode="auto">
          <a:xfrm>
            <a:off x="7315200" y="17526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0" name="5-Point Star 9"/>
          <p:cNvSpPr/>
          <p:nvPr/>
        </p:nvSpPr>
        <p:spPr bwMode="auto">
          <a:xfrm>
            <a:off x="533400" y="1676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1" name="5-Point Star 10"/>
          <p:cNvSpPr/>
          <p:nvPr/>
        </p:nvSpPr>
        <p:spPr bwMode="auto">
          <a:xfrm>
            <a:off x="5410200" y="19050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2" name="5-Point Star 11"/>
          <p:cNvSpPr/>
          <p:nvPr/>
        </p:nvSpPr>
        <p:spPr bwMode="auto">
          <a:xfrm>
            <a:off x="2743200" y="41148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3" name="5-Point Star 12"/>
          <p:cNvSpPr/>
          <p:nvPr/>
        </p:nvSpPr>
        <p:spPr bwMode="auto">
          <a:xfrm>
            <a:off x="3124200" y="16002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4" name="5-Point Star 13"/>
          <p:cNvSpPr/>
          <p:nvPr/>
        </p:nvSpPr>
        <p:spPr bwMode="auto">
          <a:xfrm>
            <a:off x="2362200" y="2438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49166" name="Rectangle 14"/>
          <p:cNvSpPr>
            <a:spLocks noChangeArrowheads="1"/>
          </p:cNvSpPr>
          <p:nvPr/>
        </p:nvSpPr>
        <p:spPr bwMode="auto">
          <a:xfrm>
            <a:off x="0" y="5181600"/>
            <a:ext cx="9144000" cy="685800"/>
          </a:xfrm>
          <a:prstGeom prst="rect">
            <a:avLst/>
          </a:prstGeom>
          <a:solidFill>
            <a:schemeClr val="bg1"/>
          </a:solidFill>
          <a:ln w="12700" algn="ctr">
            <a:solidFill>
              <a:schemeClr val="bg1"/>
            </a:solidFill>
            <a:round/>
            <a:headEnd/>
            <a:tailEnd type="triangle" w="med" len="med"/>
          </a:ln>
        </p:spPr>
        <p:txBody>
          <a:bodyPr/>
          <a:lstStyle/>
          <a:p>
            <a:endParaRPr lang="en-US">
              <a:latin typeface="Calibri" pitchFamily="34" charset="0"/>
            </a:endParaRPr>
          </a:p>
        </p:txBody>
      </p:sp>
      <p:sp>
        <p:nvSpPr>
          <p:cNvPr id="16" name="5-Point Star 15"/>
          <p:cNvSpPr/>
          <p:nvPr/>
        </p:nvSpPr>
        <p:spPr bwMode="auto">
          <a:xfrm>
            <a:off x="6172200" y="28194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17" name="5-Point Star 16"/>
          <p:cNvSpPr/>
          <p:nvPr/>
        </p:nvSpPr>
        <p:spPr bwMode="auto">
          <a:xfrm>
            <a:off x="1219200" y="2514600"/>
            <a:ext cx="228600" cy="304800"/>
          </a:xfrm>
          <a:prstGeom prst="star5">
            <a:avLst/>
          </a:prstGeom>
          <a:solidFill>
            <a:schemeClr val="tx1"/>
          </a:solidFill>
          <a:ln w="12700" cap="flat" cmpd="sng" algn="ctr">
            <a:solidFill>
              <a:schemeClr val="tx1"/>
            </a:solidFill>
            <a:prstDash val="solid"/>
            <a:round/>
            <a:headEnd type="none" w="med" len="med"/>
            <a:tailEnd type="triangle" w="med" len="med"/>
          </a:ln>
          <a:effectLst/>
        </p:spPr>
        <p:txBody>
          <a:bodyPr/>
          <a:lstStyle/>
          <a:p>
            <a:pPr fontAlgn="auto">
              <a:spcBef>
                <a:spcPts val="0"/>
              </a:spcBef>
              <a:spcAft>
                <a:spcPts val="0"/>
              </a:spcAft>
              <a:defRPr/>
            </a:pPr>
            <a:endParaRPr lang="en-US">
              <a:latin typeface="+mn-lt"/>
            </a:endParaRPr>
          </a:p>
        </p:txBody>
      </p:sp>
      <p:sp>
        <p:nvSpPr>
          <p:cNvPr id="49169" name="Text Box 17"/>
          <p:cNvSpPr txBox="1">
            <a:spLocks noChangeArrowheads="1"/>
          </p:cNvSpPr>
          <p:nvPr/>
        </p:nvSpPr>
        <p:spPr bwMode="auto">
          <a:xfrm>
            <a:off x="228600" y="5943600"/>
            <a:ext cx="8763000" cy="366713"/>
          </a:xfrm>
          <a:prstGeom prst="rect">
            <a:avLst/>
          </a:prstGeom>
          <a:solidFill>
            <a:schemeClr val="bg1"/>
          </a:solidFill>
          <a:ln w="9525">
            <a:noFill/>
            <a:miter lim="800000"/>
            <a:headEnd/>
            <a:tailEnd/>
          </a:ln>
          <a:effectLst/>
        </p:spPr>
        <p:txBody>
          <a:bodyPr>
            <a:spAutoFit/>
          </a:bodyPr>
          <a:lstStyle/>
          <a:p>
            <a:pPr>
              <a:spcBef>
                <a:spcPct val="50000"/>
              </a:spcBef>
            </a:pPr>
            <a:r>
              <a:rPr lang="en-US"/>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0" y="0"/>
            <a:ext cx="9144000" cy="2895600"/>
          </a:xfrm>
          <a:solidFill>
            <a:srgbClr val="FFFF00"/>
          </a:solidFill>
        </p:spPr>
        <p:txBody>
          <a:bodyPr/>
          <a:lstStyle/>
          <a:p>
            <a:r>
              <a:rPr lang="en-US" smtClean="0">
                <a:solidFill>
                  <a:srgbClr val="0000FF"/>
                </a:solidFill>
              </a:rPr>
              <a:t>Earth rotates west to east </a:t>
            </a:r>
            <a:br>
              <a:rPr lang="en-US" smtClean="0">
                <a:solidFill>
                  <a:srgbClr val="0000FF"/>
                </a:solidFill>
              </a:rPr>
            </a:br>
            <a:r>
              <a:rPr lang="en-US" smtClean="0">
                <a:solidFill>
                  <a:srgbClr val="0000FF"/>
                </a:solidFill>
              </a:rPr>
              <a:t>Solar time is based on the position of the sun</a:t>
            </a:r>
            <a:br>
              <a:rPr lang="en-US" smtClean="0">
                <a:solidFill>
                  <a:srgbClr val="0000FF"/>
                </a:solidFill>
              </a:rPr>
            </a:br>
            <a:r>
              <a:rPr lang="en-US" smtClean="0">
                <a:solidFill>
                  <a:srgbClr val="0000FF"/>
                </a:solidFill>
              </a:rPr>
              <a:t>NIGHT IS FALLING ON EARTH</a:t>
            </a:r>
          </a:p>
        </p:txBody>
      </p:sp>
      <p:sp>
        <p:nvSpPr>
          <p:cNvPr id="35843" name="Text Box 4"/>
          <p:cNvSpPr txBox="1">
            <a:spLocks noChangeArrowheads="1"/>
          </p:cNvSpPr>
          <p:nvPr/>
        </p:nvSpPr>
        <p:spPr bwMode="auto">
          <a:xfrm>
            <a:off x="457200" y="3276600"/>
            <a:ext cx="8305800" cy="579438"/>
          </a:xfrm>
          <a:prstGeom prst="rect">
            <a:avLst/>
          </a:prstGeom>
          <a:noFill/>
          <a:ln w="9525">
            <a:noFill/>
            <a:miter lim="800000"/>
            <a:headEnd/>
            <a:tailEnd/>
          </a:ln>
        </p:spPr>
        <p:txBody>
          <a:bodyPr>
            <a:spAutoFit/>
          </a:bodyPr>
          <a:lstStyle/>
          <a:p>
            <a:pPr>
              <a:spcBef>
                <a:spcPct val="50000"/>
              </a:spcBef>
            </a:pPr>
            <a:endParaRPr lang="en-US" sz="3200" b="1"/>
          </a:p>
        </p:txBody>
      </p:sp>
      <p:sp>
        <p:nvSpPr>
          <p:cNvPr id="35844" name="Text Box 5"/>
          <p:cNvSpPr txBox="1">
            <a:spLocks noChangeArrowheads="1"/>
          </p:cNvSpPr>
          <p:nvPr/>
        </p:nvSpPr>
        <p:spPr bwMode="auto">
          <a:xfrm>
            <a:off x="685800" y="3429000"/>
            <a:ext cx="7848600" cy="1798638"/>
          </a:xfrm>
          <a:prstGeom prst="rect">
            <a:avLst/>
          </a:prstGeom>
          <a:noFill/>
          <a:ln w="9525">
            <a:noFill/>
            <a:miter lim="800000"/>
            <a:headEnd/>
            <a:tailEnd/>
          </a:ln>
        </p:spPr>
        <p:txBody>
          <a:bodyPr>
            <a:spAutoFit/>
          </a:bodyPr>
          <a:lstStyle/>
          <a:p>
            <a:pPr>
              <a:spcBef>
                <a:spcPct val="50000"/>
              </a:spcBef>
            </a:pPr>
            <a:r>
              <a:rPr lang="en-US" sz="3200" b="1"/>
              <a:t>Look at the East Coast of the United States.  The lights are already lit.</a:t>
            </a:r>
          </a:p>
          <a:p>
            <a:pPr>
              <a:spcBef>
                <a:spcPct val="50000"/>
              </a:spcBef>
            </a:pPr>
            <a:r>
              <a:rPr lang="en-US" sz="3200" b="1"/>
              <a:t>California the sun is still visible.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Slide C"/>
          <p:cNvPicPr>
            <a:picLocks noChangeAspect="1" noChangeArrowheads="1"/>
          </p:cNvPicPr>
          <p:nvPr/>
        </p:nvPicPr>
        <p:blipFill>
          <a:blip r:embed="rId3"/>
          <a:srcRect/>
          <a:stretch>
            <a:fillRect/>
          </a:stretch>
        </p:blipFill>
        <p:spPr bwMode="auto">
          <a:xfrm>
            <a:off x="0" y="0"/>
            <a:ext cx="9144000" cy="6851650"/>
          </a:xfrm>
          <a:prstGeom prst="rect">
            <a:avLst/>
          </a:prstGeom>
          <a:noFill/>
          <a:ln w="9525">
            <a:noFill/>
            <a:miter lim="800000"/>
            <a:headEnd/>
            <a:tailEnd/>
          </a:ln>
        </p:spPr>
      </p:pic>
      <p:sp>
        <p:nvSpPr>
          <p:cNvPr id="48131" name="Text Box 3"/>
          <p:cNvSpPr txBox="1">
            <a:spLocks noChangeArrowheads="1"/>
          </p:cNvSpPr>
          <p:nvPr/>
        </p:nvSpPr>
        <p:spPr bwMode="auto">
          <a:xfrm>
            <a:off x="6096000" y="3124200"/>
            <a:ext cx="2590800" cy="915988"/>
          </a:xfrm>
          <a:prstGeom prst="rect">
            <a:avLst/>
          </a:prstGeom>
          <a:noFill/>
          <a:ln w="9525">
            <a:noFill/>
            <a:miter lim="800000"/>
            <a:headEnd/>
            <a:tailEnd/>
          </a:ln>
        </p:spPr>
        <p:txBody>
          <a:bodyPr>
            <a:spAutoFit/>
          </a:bodyPr>
          <a:lstStyle/>
          <a:p>
            <a:pPr algn="ctr" eaLnBrk="0" hangingPunct="0">
              <a:spcBef>
                <a:spcPct val="50000"/>
              </a:spcBef>
            </a:pPr>
            <a:r>
              <a:rPr lang="pt-BR">
                <a:solidFill>
                  <a:srgbClr val="FFCC00"/>
                </a:solidFill>
                <a:latin typeface="Times New Roman" pitchFamily="18" charset="0"/>
              </a:rPr>
              <a:t>This pictures shows AMERICAN CITIES at night.</a:t>
            </a:r>
            <a:endParaRPr lang="pt-BR">
              <a:solidFill>
                <a:srgbClr val="FF33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8131"/>
                                        </p:tgtEl>
                                        <p:attrNameLst>
                                          <p:attrName>style.visibility</p:attrName>
                                        </p:attrNameLst>
                                      </p:cBhvr>
                                      <p:to>
                                        <p:strVal val="visible"/>
                                      </p:to>
                                    </p:set>
                                    <p:animEffect transition="in" filter="dissolve">
                                      <p:cBhvr>
                                        <p:cTn id="7" dur="500"/>
                                        <p:tgtEl>
                                          <p:spTgt spid="48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Slide D"/>
          <p:cNvPicPr>
            <a:picLocks noChangeAspect="1" noChangeArrowheads="1"/>
          </p:cNvPicPr>
          <p:nvPr/>
        </p:nvPicPr>
        <p:blipFill>
          <a:blip r:embed="rId3"/>
          <a:srcRect/>
          <a:stretch>
            <a:fillRect/>
          </a:stretch>
        </p:blipFill>
        <p:spPr bwMode="auto">
          <a:xfrm>
            <a:off x="0" y="0"/>
            <a:ext cx="9144000" cy="6851650"/>
          </a:xfrm>
          <a:prstGeom prst="rect">
            <a:avLst/>
          </a:prstGeom>
          <a:noFill/>
          <a:ln w="9525">
            <a:noFill/>
            <a:miter lim="800000"/>
            <a:headEnd/>
            <a:tailEnd/>
          </a:ln>
        </p:spPr>
      </p:pic>
      <p:sp>
        <p:nvSpPr>
          <p:cNvPr id="50179" name="Text Box 3"/>
          <p:cNvSpPr txBox="1">
            <a:spLocks noChangeArrowheads="1"/>
          </p:cNvSpPr>
          <p:nvPr/>
        </p:nvSpPr>
        <p:spPr bwMode="auto">
          <a:xfrm>
            <a:off x="5334000" y="609600"/>
            <a:ext cx="1219200" cy="396875"/>
          </a:xfrm>
          <a:prstGeom prst="rect">
            <a:avLst/>
          </a:prstGeom>
          <a:noFill/>
          <a:ln w="9525">
            <a:noFill/>
            <a:miter lim="800000"/>
            <a:headEnd/>
            <a:tailEnd/>
          </a:ln>
        </p:spPr>
        <p:txBody>
          <a:bodyPr>
            <a:spAutoFit/>
          </a:bodyPr>
          <a:lstStyle/>
          <a:p>
            <a:pPr eaLnBrk="0" hangingPunct="0">
              <a:spcBef>
                <a:spcPct val="50000"/>
              </a:spcBef>
            </a:pPr>
            <a:r>
              <a:rPr lang="pt-BR" sz="2000">
                <a:solidFill>
                  <a:srgbClr val="FFCC00"/>
                </a:solidFill>
                <a:latin typeface="Times New Roman" pitchFamily="18" charset="0"/>
              </a:rPr>
              <a:t>Saguenay</a:t>
            </a:r>
          </a:p>
        </p:txBody>
      </p:sp>
      <p:sp>
        <p:nvSpPr>
          <p:cNvPr id="50180" name="Text Box 4"/>
          <p:cNvSpPr txBox="1">
            <a:spLocks noChangeArrowheads="1"/>
          </p:cNvSpPr>
          <p:nvPr/>
        </p:nvSpPr>
        <p:spPr bwMode="auto">
          <a:xfrm>
            <a:off x="4495800" y="1371600"/>
            <a:ext cx="13716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Ottawa</a:t>
            </a:r>
          </a:p>
        </p:txBody>
      </p:sp>
      <p:sp>
        <p:nvSpPr>
          <p:cNvPr id="50181" name="Freeform 5"/>
          <p:cNvSpPr>
            <a:spLocks/>
          </p:cNvSpPr>
          <p:nvPr/>
        </p:nvSpPr>
        <p:spPr bwMode="auto">
          <a:xfrm>
            <a:off x="5638800" y="990600"/>
            <a:ext cx="231775" cy="773113"/>
          </a:xfrm>
          <a:custGeom>
            <a:avLst/>
            <a:gdLst>
              <a:gd name="T0" fmla="*/ 367942758 w 146"/>
              <a:gd name="T1" fmla="*/ 0 h 487"/>
              <a:gd name="T2" fmla="*/ 0 w 146"/>
              <a:gd name="T3" fmla="*/ 1227317770 h 487"/>
              <a:gd name="T4" fmla="*/ 0 60000 65536"/>
              <a:gd name="T5" fmla="*/ 0 60000 65536"/>
              <a:gd name="T6" fmla="*/ 0 w 146"/>
              <a:gd name="T7" fmla="*/ 0 h 487"/>
              <a:gd name="T8" fmla="*/ 146 w 146"/>
              <a:gd name="T9" fmla="*/ 487 h 487"/>
            </a:gdLst>
            <a:ahLst/>
            <a:cxnLst>
              <a:cxn ang="T4">
                <a:pos x="T0" y="T1"/>
              </a:cxn>
              <a:cxn ang="T5">
                <a:pos x="T2" y="T3"/>
              </a:cxn>
            </a:cxnLst>
            <a:rect l="T6" t="T7" r="T8" b="T9"/>
            <a:pathLst>
              <a:path w="146" h="487">
                <a:moveTo>
                  <a:pt x="146" y="0"/>
                </a:moveTo>
                <a:lnTo>
                  <a:pt x="0" y="487"/>
                </a:lnTo>
              </a:path>
            </a:pathLst>
          </a:custGeom>
          <a:noFill/>
          <a:ln w="9525">
            <a:solidFill>
              <a:srgbClr val="FFFF00"/>
            </a:solidFill>
            <a:round/>
            <a:headEnd/>
            <a:tailEnd type="triangle" w="med" len="med"/>
          </a:ln>
        </p:spPr>
        <p:txBody>
          <a:bodyPr/>
          <a:lstStyle/>
          <a:p>
            <a:endParaRPr lang="en-US"/>
          </a:p>
        </p:txBody>
      </p:sp>
      <p:sp>
        <p:nvSpPr>
          <p:cNvPr id="38918" name="Line 6"/>
          <p:cNvSpPr>
            <a:spLocks noChangeShapeType="1"/>
          </p:cNvSpPr>
          <p:nvPr/>
        </p:nvSpPr>
        <p:spPr bwMode="auto">
          <a:xfrm>
            <a:off x="5105400" y="1752600"/>
            <a:ext cx="152400" cy="457200"/>
          </a:xfrm>
          <a:prstGeom prst="line">
            <a:avLst/>
          </a:prstGeom>
          <a:noFill/>
          <a:ln w="9525">
            <a:solidFill>
              <a:srgbClr val="FFCC00"/>
            </a:solidFill>
            <a:round/>
            <a:headEnd/>
            <a:tailEnd type="triangle" w="med" len="med"/>
          </a:ln>
        </p:spPr>
        <p:txBody>
          <a:bodyPr/>
          <a:lstStyle/>
          <a:p>
            <a:endParaRPr lang="en-US"/>
          </a:p>
        </p:txBody>
      </p:sp>
      <p:sp>
        <p:nvSpPr>
          <p:cNvPr id="50183" name="Text Box 7"/>
          <p:cNvSpPr txBox="1">
            <a:spLocks noChangeArrowheads="1"/>
          </p:cNvSpPr>
          <p:nvPr/>
        </p:nvSpPr>
        <p:spPr bwMode="auto">
          <a:xfrm>
            <a:off x="7086600" y="838200"/>
            <a:ext cx="16002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Sept-Iles</a:t>
            </a:r>
          </a:p>
        </p:txBody>
      </p:sp>
      <p:sp>
        <p:nvSpPr>
          <p:cNvPr id="38920" name="Line 8"/>
          <p:cNvSpPr>
            <a:spLocks noChangeShapeType="1"/>
          </p:cNvSpPr>
          <p:nvPr/>
        </p:nvSpPr>
        <p:spPr bwMode="auto">
          <a:xfrm flipH="1">
            <a:off x="6019800" y="1143000"/>
            <a:ext cx="1066800" cy="381000"/>
          </a:xfrm>
          <a:prstGeom prst="line">
            <a:avLst/>
          </a:prstGeom>
          <a:noFill/>
          <a:ln w="9525">
            <a:solidFill>
              <a:srgbClr val="FFCC00"/>
            </a:solidFill>
            <a:round/>
            <a:headEnd/>
            <a:tailEnd type="triangle" w="med" len="med"/>
          </a:ln>
        </p:spPr>
        <p:txBody>
          <a:bodyPr/>
          <a:lstStyle/>
          <a:p>
            <a:endParaRPr lang="en-US"/>
          </a:p>
        </p:txBody>
      </p:sp>
      <p:sp>
        <p:nvSpPr>
          <p:cNvPr id="50185" name="Text Box 9"/>
          <p:cNvSpPr txBox="1">
            <a:spLocks noChangeArrowheads="1"/>
          </p:cNvSpPr>
          <p:nvPr/>
        </p:nvSpPr>
        <p:spPr bwMode="auto">
          <a:xfrm>
            <a:off x="533400" y="5791200"/>
            <a:ext cx="914400" cy="641350"/>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Mexico City</a:t>
            </a:r>
          </a:p>
        </p:txBody>
      </p:sp>
      <p:sp>
        <p:nvSpPr>
          <p:cNvPr id="38922" name="Line 10"/>
          <p:cNvSpPr>
            <a:spLocks noChangeShapeType="1"/>
          </p:cNvSpPr>
          <p:nvPr/>
        </p:nvSpPr>
        <p:spPr bwMode="auto">
          <a:xfrm flipV="1">
            <a:off x="1066800" y="6019800"/>
            <a:ext cx="1371600" cy="228600"/>
          </a:xfrm>
          <a:prstGeom prst="line">
            <a:avLst/>
          </a:prstGeom>
          <a:noFill/>
          <a:ln w="9525">
            <a:solidFill>
              <a:srgbClr val="FFCC00"/>
            </a:solidFill>
            <a:round/>
            <a:headEnd/>
            <a:tailEnd type="triangle" w="med" len="med"/>
          </a:ln>
        </p:spPr>
        <p:txBody>
          <a:bodyPr/>
          <a:lstStyle/>
          <a:p>
            <a:endParaRPr lang="en-US"/>
          </a:p>
        </p:txBody>
      </p:sp>
      <p:sp>
        <p:nvSpPr>
          <p:cNvPr id="38923" name="Line 11"/>
          <p:cNvSpPr>
            <a:spLocks noChangeShapeType="1"/>
          </p:cNvSpPr>
          <p:nvPr/>
        </p:nvSpPr>
        <p:spPr bwMode="auto">
          <a:xfrm flipH="1" flipV="1">
            <a:off x="5715000" y="2057400"/>
            <a:ext cx="1143000" cy="457200"/>
          </a:xfrm>
          <a:prstGeom prst="line">
            <a:avLst/>
          </a:prstGeom>
          <a:noFill/>
          <a:ln w="9525">
            <a:solidFill>
              <a:srgbClr val="FFCC00"/>
            </a:solidFill>
            <a:round/>
            <a:headEnd/>
            <a:tailEnd type="triangle" w="med" len="med"/>
          </a:ln>
        </p:spPr>
        <p:txBody>
          <a:bodyPr/>
          <a:lstStyle/>
          <a:p>
            <a:endParaRPr lang="en-US"/>
          </a:p>
        </p:txBody>
      </p:sp>
      <p:sp>
        <p:nvSpPr>
          <p:cNvPr id="50188" name="Text Box 12"/>
          <p:cNvSpPr txBox="1">
            <a:spLocks noChangeArrowheads="1"/>
          </p:cNvSpPr>
          <p:nvPr/>
        </p:nvSpPr>
        <p:spPr bwMode="auto">
          <a:xfrm>
            <a:off x="6858000" y="2362200"/>
            <a:ext cx="16002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Québec</a:t>
            </a:r>
          </a:p>
        </p:txBody>
      </p:sp>
      <p:sp>
        <p:nvSpPr>
          <p:cNvPr id="50189" name="Text Box 13"/>
          <p:cNvSpPr txBox="1">
            <a:spLocks noChangeArrowheads="1"/>
          </p:cNvSpPr>
          <p:nvPr/>
        </p:nvSpPr>
        <p:spPr bwMode="auto">
          <a:xfrm>
            <a:off x="6248400" y="2819400"/>
            <a:ext cx="16002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Montréal</a:t>
            </a:r>
          </a:p>
        </p:txBody>
      </p:sp>
      <p:sp>
        <p:nvSpPr>
          <p:cNvPr id="38926" name="Line 14"/>
          <p:cNvSpPr>
            <a:spLocks noChangeShapeType="1"/>
          </p:cNvSpPr>
          <p:nvPr/>
        </p:nvSpPr>
        <p:spPr bwMode="auto">
          <a:xfrm flipH="1" flipV="1">
            <a:off x="5562600" y="2286000"/>
            <a:ext cx="685800" cy="685800"/>
          </a:xfrm>
          <a:prstGeom prst="line">
            <a:avLst/>
          </a:prstGeom>
          <a:noFill/>
          <a:ln w="9525">
            <a:solidFill>
              <a:srgbClr val="FFCC00"/>
            </a:solidFill>
            <a:round/>
            <a:headEnd/>
            <a:tailEnd type="triangle" w="med" len="med"/>
          </a:ln>
        </p:spPr>
        <p:txBody>
          <a:bodyPr/>
          <a:lstStyle/>
          <a:p>
            <a:endParaRPr lang="en-US"/>
          </a:p>
        </p:txBody>
      </p:sp>
      <p:sp>
        <p:nvSpPr>
          <p:cNvPr id="50191" name="Text Box 15"/>
          <p:cNvSpPr txBox="1">
            <a:spLocks noChangeArrowheads="1"/>
          </p:cNvSpPr>
          <p:nvPr/>
        </p:nvSpPr>
        <p:spPr bwMode="auto">
          <a:xfrm>
            <a:off x="7696200" y="1143000"/>
            <a:ext cx="9906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St.John</a:t>
            </a:r>
          </a:p>
        </p:txBody>
      </p:sp>
      <p:sp>
        <p:nvSpPr>
          <p:cNvPr id="38928" name="Line 16"/>
          <p:cNvSpPr>
            <a:spLocks noChangeShapeType="1"/>
          </p:cNvSpPr>
          <p:nvPr/>
        </p:nvSpPr>
        <p:spPr bwMode="auto">
          <a:xfrm flipH="1">
            <a:off x="7239000" y="1371600"/>
            <a:ext cx="533400" cy="304800"/>
          </a:xfrm>
          <a:prstGeom prst="line">
            <a:avLst/>
          </a:prstGeom>
          <a:noFill/>
          <a:ln w="9525">
            <a:solidFill>
              <a:srgbClr val="FFCC00"/>
            </a:solidFill>
            <a:round/>
            <a:headEnd/>
            <a:tailEnd type="triangle" w="med" len="med"/>
          </a:ln>
        </p:spPr>
        <p:txBody>
          <a:bodyPr/>
          <a:lstStyle/>
          <a:p>
            <a:endParaRPr lang="en-US"/>
          </a:p>
        </p:txBody>
      </p:sp>
      <p:sp>
        <p:nvSpPr>
          <p:cNvPr id="50193" name="Text Box 17"/>
          <p:cNvSpPr txBox="1">
            <a:spLocks noChangeArrowheads="1"/>
          </p:cNvSpPr>
          <p:nvPr/>
        </p:nvSpPr>
        <p:spPr bwMode="auto">
          <a:xfrm>
            <a:off x="6096000" y="3429000"/>
            <a:ext cx="2819400" cy="915988"/>
          </a:xfrm>
          <a:prstGeom prst="rect">
            <a:avLst/>
          </a:prstGeom>
          <a:noFill/>
          <a:ln w="9525">
            <a:noFill/>
            <a:miter lim="800000"/>
            <a:headEnd/>
            <a:tailEnd/>
          </a:ln>
        </p:spPr>
        <p:txBody>
          <a:bodyPr>
            <a:spAutoFit/>
          </a:bodyPr>
          <a:lstStyle/>
          <a:p>
            <a:pPr eaLnBrk="0" hangingPunct="0">
              <a:spcBef>
                <a:spcPct val="50000"/>
              </a:spcBef>
            </a:pPr>
            <a:r>
              <a:rPr lang="pt-BR">
                <a:solidFill>
                  <a:srgbClr val="FFCC00"/>
                </a:solidFill>
                <a:latin typeface="Times New Roman" pitchFamily="18" charset="0"/>
              </a:rPr>
              <a:t>Those light are Boston, New York, Philadelphia and Washington.</a:t>
            </a:r>
          </a:p>
        </p:txBody>
      </p:sp>
      <p:sp>
        <p:nvSpPr>
          <p:cNvPr id="38930" name="Line 18"/>
          <p:cNvSpPr>
            <a:spLocks noChangeShapeType="1"/>
          </p:cNvSpPr>
          <p:nvPr/>
        </p:nvSpPr>
        <p:spPr bwMode="auto">
          <a:xfrm flipH="1" flipV="1">
            <a:off x="5715000" y="2971800"/>
            <a:ext cx="381000" cy="533400"/>
          </a:xfrm>
          <a:prstGeom prst="line">
            <a:avLst/>
          </a:prstGeom>
          <a:noFill/>
          <a:ln w="9525">
            <a:solidFill>
              <a:srgbClr val="FFCC00"/>
            </a:solidFill>
            <a:round/>
            <a:headEnd/>
            <a:tailEnd type="triangle" w="med" len="med"/>
          </a:ln>
        </p:spPr>
        <p:txBody>
          <a:bodyPr/>
          <a:lstStyle/>
          <a:p>
            <a:endParaRPr lang="en-US"/>
          </a:p>
        </p:txBody>
      </p:sp>
      <p:sp>
        <p:nvSpPr>
          <p:cNvPr id="50195" name="Text Box 19"/>
          <p:cNvSpPr txBox="1">
            <a:spLocks noChangeArrowheads="1"/>
          </p:cNvSpPr>
          <p:nvPr/>
        </p:nvSpPr>
        <p:spPr bwMode="auto">
          <a:xfrm>
            <a:off x="3429000" y="1066800"/>
            <a:ext cx="16002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Toronto</a:t>
            </a:r>
          </a:p>
        </p:txBody>
      </p:sp>
      <p:sp>
        <p:nvSpPr>
          <p:cNvPr id="38932" name="Line 20"/>
          <p:cNvSpPr>
            <a:spLocks noChangeShapeType="1"/>
          </p:cNvSpPr>
          <p:nvPr/>
        </p:nvSpPr>
        <p:spPr bwMode="auto">
          <a:xfrm>
            <a:off x="3962400" y="1371600"/>
            <a:ext cx="914400" cy="1066800"/>
          </a:xfrm>
          <a:prstGeom prst="line">
            <a:avLst/>
          </a:prstGeom>
          <a:noFill/>
          <a:ln w="9525">
            <a:solidFill>
              <a:srgbClr val="FFCC00"/>
            </a:solidFill>
            <a:round/>
            <a:headEnd/>
            <a:tailEnd type="triangle" w="med" len="med"/>
          </a:ln>
        </p:spPr>
        <p:txBody>
          <a:bodyPr/>
          <a:lstStyle/>
          <a:p>
            <a:endParaRPr lang="en-US"/>
          </a:p>
        </p:txBody>
      </p:sp>
      <p:sp>
        <p:nvSpPr>
          <p:cNvPr id="50197" name="Text Box 21"/>
          <p:cNvSpPr txBox="1">
            <a:spLocks noChangeArrowheads="1"/>
          </p:cNvSpPr>
          <p:nvPr/>
        </p:nvSpPr>
        <p:spPr bwMode="auto">
          <a:xfrm>
            <a:off x="5105400" y="3657600"/>
            <a:ext cx="9906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Detroit</a:t>
            </a:r>
          </a:p>
        </p:txBody>
      </p:sp>
      <p:sp>
        <p:nvSpPr>
          <p:cNvPr id="50198" name="Freeform 22"/>
          <p:cNvSpPr>
            <a:spLocks/>
          </p:cNvSpPr>
          <p:nvPr/>
        </p:nvSpPr>
        <p:spPr bwMode="auto">
          <a:xfrm>
            <a:off x="4724400" y="2819400"/>
            <a:ext cx="533400" cy="838200"/>
          </a:xfrm>
          <a:custGeom>
            <a:avLst/>
            <a:gdLst>
              <a:gd name="T0" fmla="*/ 1354836241 w 210"/>
              <a:gd name="T1" fmla="*/ 2147483647 h 304"/>
              <a:gd name="T2" fmla="*/ 0 w 210"/>
              <a:gd name="T3" fmla="*/ 0 h 304"/>
              <a:gd name="T4" fmla="*/ 0 60000 65536"/>
              <a:gd name="T5" fmla="*/ 0 60000 65536"/>
              <a:gd name="T6" fmla="*/ 0 w 210"/>
              <a:gd name="T7" fmla="*/ 0 h 304"/>
              <a:gd name="T8" fmla="*/ 210 w 210"/>
              <a:gd name="T9" fmla="*/ 304 h 304"/>
            </a:gdLst>
            <a:ahLst/>
            <a:cxnLst>
              <a:cxn ang="T4">
                <a:pos x="T0" y="T1"/>
              </a:cxn>
              <a:cxn ang="T5">
                <a:pos x="T2" y="T3"/>
              </a:cxn>
            </a:cxnLst>
            <a:rect l="T6" t="T7" r="T8" b="T9"/>
            <a:pathLst>
              <a:path w="210" h="304">
                <a:moveTo>
                  <a:pt x="210" y="304"/>
                </a:moveTo>
                <a:lnTo>
                  <a:pt x="0" y="0"/>
                </a:lnTo>
              </a:path>
            </a:pathLst>
          </a:custGeom>
          <a:noFill/>
          <a:ln w="9525">
            <a:solidFill>
              <a:srgbClr val="FFFF00"/>
            </a:solidFill>
            <a:round/>
            <a:headEnd/>
            <a:tailEnd type="triangle" w="med" len="med"/>
          </a:ln>
        </p:spPr>
        <p:txBody>
          <a:bodyPr/>
          <a:lstStyle/>
          <a:p>
            <a:endParaRPr lang="en-US"/>
          </a:p>
        </p:txBody>
      </p:sp>
      <p:sp>
        <p:nvSpPr>
          <p:cNvPr id="50199" name="Text Box 23"/>
          <p:cNvSpPr txBox="1">
            <a:spLocks noChangeArrowheads="1"/>
          </p:cNvSpPr>
          <p:nvPr/>
        </p:nvSpPr>
        <p:spPr bwMode="auto">
          <a:xfrm>
            <a:off x="5715000" y="5029200"/>
            <a:ext cx="16002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Miami</a:t>
            </a:r>
          </a:p>
        </p:txBody>
      </p:sp>
      <p:sp>
        <p:nvSpPr>
          <p:cNvPr id="50200" name="Freeform 24"/>
          <p:cNvSpPr>
            <a:spLocks/>
          </p:cNvSpPr>
          <p:nvPr/>
        </p:nvSpPr>
        <p:spPr bwMode="auto">
          <a:xfrm>
            <a:off x="5181600" y="4953000"/>
            <a:ext cx="523875" cy="225425"/>
          </a:xfrm>
          <a:custGeom>
            <a:avLst/>
            <a:gdLst>
              <a:gd name="T0" fmla="*/ 1172841921 w 234"/>
              <a:gd name="T1" fmla="*/ 540600300 h 94"/>
              <a:gd name="T2" fmla="*/ 0 w 234"/>
              <a:gd name="T3" fmla="*/ 0 h 94"/>
              <a:gd name="T4" fmla="*/ 0 60000 65536"/>
              <a:gd name="T5" fmla="*/ 0 60000 65536"/>
              <a:gd name="T6" fmla="*/ 0 w 234"/>
              <a:gd name="T7" fmla="*/ 0 h 94"/>
              <a:gd name="T8" fmla="*/ 234 w 234"/>
              <a:gd name="T9" fmla="*/ 94 h 94"/>
            </a:gdLst>
            <a:ahLst/>
            <a:cxnLst>
              <a:cxn ang="T4">
                <a:pos x="T0" y="T1"/>
              </a:cxn>
              <a:cxn ang="T5">
                <a:pos x="T2" y="T3"/>
              </a:cxn>
            </a:cxnLst>
            <a:rect l="T6" t="T7" r="T8" b="T9"/>
            <a:pathLst>
              <a:path w="234" h="94">
                <a:moveTo>
                  <a:pt x="234" y="94"/>
                </a:moveTo>
                <a:lnTo>
                  <a:pt x="0" y="0"/>
                </a:lnTo>
              </a:path>
            </a:pathLst>
          </a:custGeom>
          <a:noFill/>
          <a:ln w="9525">
            <a:solidFill>
              <a:srgbClr val="FFFF00"/>
            </a:solidFill>
            <a:round/>
            <a:headEnd/>
            <a:tailEnd type="triangle" w="med" len="med"/>
          </a:ln>
        </p:spPr>
        <p:txBody>
          <a:bodyPr/>
          <a:lstStyle/>
          <a:p>
            <a:endParaRPr lang="en-US"/>
          </a:p>
        </p:txBody>
      </p:sp>
      <p:sp>
        <p:nvSpPr>
          <p:cNvPr id="50201" name="Text Box 25"/>
          <p:cNvSpPr txBox="1">
            <a:spLocks noChangeArrowheads="1"/>
          </p:cNvSpPr>
          <p:nvPr/>
        </p:nvSpPr>
        <p:spPr bwMode="auto">
          <a:xfrm>
            <a:off x="4953000" y="6096000"/>
            <a:ext cx="16002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Havana</a:t>
            </a:r>
          </a:p>
        </p:txBody>
      </p:sp>
      <p:sp>
        <p:nvSpPr>
          <p:cNvPr id="38938" name="Line 26"/>
          <p:cNvSpPr>
            <a:spLocks noChangeShapeType="1"/>
          </p:cNvSpPr>
          <p:nvPr/>
        </p:nvSpPr>
        <p:spPr bwMode="auto">
          <a:xfrm flipH="1" flipV="1">
            <a:off x="4876800" y="5486400"/>
            <a:ext cx="228600" cy="609600"/>
          </a:xfrm>
          <a:prstGeom prst="line">
            <a:avLst/>
          </a:prstGeom>
          <a:noFill/>
          <a:ln w="9525">
            <a:solidFill>
              <a:srgbClr val="FFCC00"/>
            </a:solidFill>
            <a:round/>
            <a:headEnd/>
            <a:tailEnd type="triangle" w="med" len="med"/>
          </a:ln>
        </p:spPr>
        <p:txBody>
          <a:bodyPr/>
          <a:lstStyle/>
          <a:p>
            <a:endParaRPr lang="en-US"/>
          </a:p>
        </p:txBody>
      </p:sp>
      <p:sp>
        <p:nvSpPr>
          <p:cNvPr id="50203" name="Text Box 27"/>
          <p:cNvSpPr txBox="1">
            <a:spLocks noChangeArrowheads="1"/>
          </p:cNvSpPr>
          <p:nvPr/>
        </p:nvSpPr>
        <p:spPr bwMode="auto">
          <a:xfrm>
            <a:off x="7162800" y="4800600"/>
            <a:ext cx="16002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Puerto Rico</a:t>
            </a:r>
          </a:p>
        </p:txBody>
      </p:sp>
      <p:sp>
        <p:nvSpPr>
          <p:cNvPr id="38940" name="Line 28"/>
          <p:cNvSpPr>
            <a:spLocks noChangeShapeType="1"/>
          </p:cNvSpPr>
          <p:nvPr/>
        </p:nvSpPr>
        <p:spPr bwMode="auto">
          <a:xfrm flipH="1">
            <a:off x="7086600" y="5181600"/>
            <a:ext cx="381000" cy="609600"/>
          </a:xfrm>
          <a:prstGeom prst="line">
            <a:avLst/>
          </a:prstGeom>
          <a:noFill/>
          <a:ln w="9525">
            <a:solidFill>
              <a:srgbClr val="FFCC00"/>
            </a:solidFill>
            <a:round/>
            <a:headEnd/>
            <a:tailEnd type="triangle" w="med" len="med"/>
          </a:ln>
        </p:spPr>
        <p:txBody>
          <a:bodyPr/>
          <a:lstStyle/>
          <a:p>
            <a:endParaRPr lang="en-US"/>
          </a:p>
        </p:txBody>
      </p:sp>
      <p:sp>
        <p:nvSpPr>
          <p:cNvPr id="50205" name="Text Box 29"/>
          <p:cNvSpPr txBox="1">
            <a:spLocks noChangeArrowheads="1"/>
          </p:cNvSpPr>
          <p:nvPr/>
        </p:nvSpPr>
        <p:spPr bwMode="auto">
          <a:xfrm>
            <a:off x="3581400" y="5029200"/>
            <a:ext cx="16002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Houston</a:t>
            </a:r>
          </a:p>
        </p:txBody>
      </p:sp>
      <p:sp>
        <p:nvSpPr>
          <p:cNvPr id="50206" name="Freeform 30"/>
          <p:cNvSpPr>
            <a:spLocks/>
          </p:cNvSpPr>
          <p:nvPr/>
        </p:nvSpPr>
        <p:spPr bwMode="auto">
          <a:xfrm>
            <a:off x="3276600" y="4572000"/>
            <a:ext cx="333375" cy="482600"/>
          </a:xfrm>
          <a:custGeom>
            <a:avLst/>
            <a:gdLst>
              <a:gd name="T0" fmla="*/ 529232857 w 210"/>
              <a:gd name="T1" fmla="*/ 766127391 h 304"/>
              <a:gd name="T2" fmla="*/ 0 w 210"/>
              <a:gd name="T3" fmla="*/ 0 h 304"/>
              <a:gd name="T4" fmla="*/ 0 60000 65536"/>
              <a:gd name="T5" fmla="*/ 0 60000 65536"/>
              <a:gd name="T6" fmla="*/ 0 w 210"/>
              <a:gd name="T7" fmla="*/ 0 h 304"/>
              <a:gd name="T8" fmla="*/ 210 w 210"/>
              <a:gd name="T9" fmla="*/ 304 h 304"/>
            </a:gdLst>
            <a:ahLst/>
            <a:cxnLst>
              <a:cxn ang="T4">
                <a:pos x="T0" y="T1"/>
              </a:cxn>
              <a:cxn ang="T5">
                <a:pos x="T2" y="T3"/>
              </a:cxn>
            </a:cxnLst>
            <a:rect l="T6" t="T7" r="T8" b="T9"/>
            <a:pathLst>
              <a:path w="210" h="304">
                <a:moveTo>
                  <a:pt x="210" y="304"/>
                </a:moveTo>
                <a:lnTo>
                  <a:pt x="0" y="0"/>
                </a:lnTo>
              </a:path>
            </a:pathLst>
          </a:custGeom>
          <a:noFill/>
          <a:ln w="9525">
            <a:solidFill>
              <a:srgbClr val="FFFF00"/>
            </a:solidFill>
            <a:round/>
            <a:headEnd/>
            <a:tailEnd type="triangle" w="med" len="med"/>
          </a:ln>
        </p:spPr>
        <p:txBody>
          <a:bodyPr/>
          <a:lstStyle/>
          <a:p>
            <a:endParaRPr lang="en-US"/>
          </a:p>
        </p:txBody>
      </p:sp>
      <p:sp>
        <p:nvSpPr>
          <p:cNvPr id="50207" name="Text Box 31"/>
          <p:cNvSpPr txBox="1">
            <a:spLocks noChangeArrowheads="1"/>
          </p:cNvSpPr>
          <p:nvPr/>
        </p:nvSpPr>
        <p:spPr bwMode="auto">
          <a:xfrm>
            <a:off x="1752600" y="4267200"/>
            <a:ext cx="9144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Dallas</a:t>
            </a:r>
          </a:p>
        </p:txBody>
      </p:sp>
      <p:sp>
        <p:nvSpPr>
          <p:cNvPr id="50208" name="Freeform 32"/>
          <p:cNvSpPr>
            <a:spLocks/>
          </p:cNvSpPr>
          <p:nvPr/>
        </p:nvSpPr>
        <p:spPr bwMode="auto">
          <a:xfrm>
            <a:off x="2438400" y="4038600"/>
            <a:ext cx="495300" cy="369888"/>
          </a:xfrm>
          <a:custGeom>
            <a:avLst/>
            <a:gdLst>
              <a:gd name="T0" fmla="*/ 0 w 312"/>
              <a:gd name="T1" fmla="*/ 587198038 h 233"/>
              <a:gd name="T2" fmla="*/ 786288641 w 312"/>
              <a:gd name="T3" fmla="*/ 0 h 233"/>
              <a:gd name="T4" fmla="*/ 0 60000 65536"/>
              <a:gd name="T5" fmla="*/ 0 60000 65536"/>
              <a:gd name="T6" fmla="*/ 0 w 312"/>
              <a:gd name="T7" fmla="*/ 0 h 233"/>
              <a:gd name="T8" fmla="*/ 312 w 312"/>
              <a:gd name="T9" fmla="*/ 233 h 233"/>
            </a:gdLst>
            <a:ahLst/>
            <a:cxnLst>
              <a:cxn ang="T4">
                <a:pos x="T0" y="T1"/>
              </a:cxn>
              <a:cxn ang="T5">
                <a:pos x="T2" y="T3"/>
              </a:cxn>
            </a:cxnLst>
            <a:rect l="T6" t="T7" r="T8" b="T9"/>
            <a:pathLst>
              <a:path w="312" h="233">
                <a:moveTo>
                  <a:pt x="0" y="233"/>
                </a:moveTo>
                <a:lnTo>
                  <a:pt x="312" y="0"/>
                </a:lnTo>
              </a:path>
            </a:pathLst>
          </a:custGeom>
          <a:noFill/>
          <a:ln w="9525">
            <a:solidFill>
              <a:srgbClr val="FFFF00"/>
            </a:solidFill>
            <a:round/>
            <a:headEnd/>
            <a:tailEnd type="triangle" w="med" len="med"/>
          </a:ln>
        </p:spPr>
        <p:txBody>
          <a:bodyPr/>
          <a:lstStyle/>
          <a:p>
            <a:endParaRPr lang="en-US"/>
          </a:p>
        </p:txBody>
      </p:sp>
      <p:sp>
        <p:nvSpPr>
          <p:cNvPr id="50209" name="Text Box 33"/>
          <p:cNvSpPr txBox="1">
            <a:spLocks noChangeArrowheads="1"/>
          </p:cNvSpPr>
          <p:nvPr/>
        </p:nvSpPr>
        <p:spPr bwMode="auto">
          <a:xfrm>
            <a:off x="0" y="1905000"/>
            <a:ext cx="1905000" cy="701675"/>
          </a:xfrm>
          <a:prstGeom prst="rect">
            <a:avLst/>
          </a:prstGeom>
          <a:noFill/>
          <a:ln w="9525">
            <a:noFill/>
            <a:miter lim="800000"/>
            <a:headEnd/>
            <a:tailEnd/>
          </a:ln>
        </p:spPr>
        <p:txBody>
          <a:bodyPr>
            <a:spAutoFit/>
          </a:bodyPr>
          <a:lstStyle/>
          <a:p>
            <a:pPr eaLnBrk="0" hangingPunct="0">
              <a:spcBef>
                <a:spcPct val="50000"/>
              </a:spcBef>
            </a:pPr>
            <a:r>
              <a:rPr lang="pt-BR" sz="2000">
                <a:solidFill>
                  <a:srgbClr val="FFCC00"/>
                </a:solidFill>
                <a:latin typeface="Times New Roman" pitchFamily="18" charset="0"/>
              </a:rPr>
              <a:t>It’s still daylight in California </a:t>
            </a:r>
          </a:p>
        </p:txBody>
      </p:sp>
      <p:sp>
        <p:nvSpPr>
          <p:cNvPr id="50210" name="Freeform 34"/>
          <p:cNvSpPr>
            <a:spLocks/>
          </p:cNvSpPr>
          <p:nvPr/>
        </p:nvSpPr>
        <p:spPr bwMode="auto">
          <a:xfrm>
            <a:off x="469900" y="2895600"/>
            <a:ext cx="61913" cy="296863"/>
          </a:xfrm>
          <a:custGeom>
            <a:avLst/>
            <a:gdLst>
              <a:gd name="T0" fmla="*/ 0 w 39"/>
              <a:gd name="T1" fmla="*/ 0 h 187"/>
              <a:gd name="T2" fmla="*/ 98287668 w 39"/>
              <a:gd name="T3" fmla="*/ 471270851 h 187"/>
              <a:gd name="T4" fmla="*/ 0 60000 65536"/>
              <a:gd name="T5" fmla="*/ 0 60000 65536"/>
              <a:gd name="T6" fmla="*/ 0 w 39"/>
              <a:gd name="T7" fmla="*/ 0 h 187"/>
              <a:gd name="T8" fmla="*/ 39 w 39"/>
              <a:gd name="T9" fmla="*/ 187 h 187"/>
            </a:gdLst>
            <a:ahLst/>
            <a:cxnLst>
              <a:cxn ang="T4">
                <a:pos x="T0" y="T1"/>
              </a:cxn>
              <a:cxn ang="T5">
                <a:pos x="T2" y="T3"/>
              </a:cxn>
            </a:cxnLst>
            <a:rect l="T6" t="T7" r="T8" b="T9"/>
            <a:pathLst>
              <a:path w="39" h="187">
                <a:moveTo>
                  <a:pt x="0" y="0"/>
                </a:moveTo>
                <a:lnTo>
                  <a:pt x="39" y="187"/>
                </a:lnTo>
              </a:path>
            </a:pathLst>
          </a:custGeom>
          <a:noFill/>
          <a:ln w="9525">
            <a:solidFill>
              <a:srgbClr val="FFFF00"/>
            </a:solidFill>
            <a:round/>
            <a:headEnd/>
            <a:tailEnd type="triangle" w="med" len="med"/>
          </a:ln>
        </p:spPr>
        <p:txBody>
          <a:bodyPr/>
          <a:lstStyle/>
          <a:p>
            <a:endParaRPr lang="en-US"/>
          </a:p>
        </p:txBody>
      </p:sp>
      <p:sp>
        <p:nvSpPr>
          <p:cNvPr id="38947" name="Line 35"/>
          <p:cNvSpPr>
            <a:spLocks noChangeShapeType="1"/>
          </p:cNvSpPr>
          <p:nvPr/>
        </p:nvSpPr>
        <p:spPr bwMode="auto">
          <a:xfrm>
            <a:off x="2667000" y="1295400"/>
            <a:ext cx="1143000" cy="609600"/>
          </a:xfrm>
          <a:prstGeom prst="line">
            <a:avLst/>
          </a:prstGeom>
          <a:noFill/>
          <a:ln w="9525">
            <a:solidFill>
              <a:srgbClr val="FFCC00"/>
            </a:solidFill>
            <a:round/>
            <a:headEnd/>
            <a:tailEnd type="triangle" w="med" len="med"/>
          </a:ln>
        </p:spPr>
        <p:txBody>
          <a:bodyPr/>
          <a:lstStyle/>
          <a:p>
            <a:endParaRPr lang="en-US"/>
          </a:p>
        </p:txBody>
      </p:sp>
      <p:sp>
        <p:nvSpPr>
          <p:cNvPr id="50212" name="Text Box 36"/>
          <p:cNvSpPr txBox="1">
            <a:spLocks noChangeArrowheads="1"/>
          </p:cNvSpPr>
          <p:nvPr/>
        </p:nvSpPr>
        <p:spPr bwMode="auto">
          <a:xfrm>
            <a:off x="1828800" y="990600"/>
            <a:ext cx="1600200" cy="366713"/>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Thunder Bay</a:t>
            </a:r>
          </a:p>
        </p:txBody>
      </p:sp>
      <p:sp>
        <p:nvSpPr>
          <p:cNvPr id="50213" name="Text Box 37"/>
          <p:cNvSpPr txBox="1">
            <a:spLocks noChangeArrowheads="1"/>
          </p:cNvSpPr>
          <p:nvPr/>
        </p:nvSpPr>
        <p:spPr bwMode="auto">
          <a:xfrm>
            <a:off x="6659563" y="6237288"/>
            <a:ext cx="1600200" cy="366712"/>
          </a:xfrm>
          <a:prstGeom prst="rect">
            <a:avLst/>
          </a:prstGeom>
          <a:noFill/>
          <a:ln w="9525">
            <a:noFill/>
            <a:miter lim="800000"/>
            <a:headEnd/>
            <a:tailEnd/>
          </a:ln>
        </p:spPr>
        <p:txBody>
          <a:bodyPr>
            <a:spAutoFit/>
          </a:bodyPr>
          <a:lstStyle/>
          <a:p>
            <a:pPr eaLnBrk="0" hangingPunct="0">
              <a:spcBef>
                <a:spcPct val="50000"/>
              </a:spcBef>
            </a:pPr>
            <a:r>
              <a:rPr lang="es-ES">
                <a:solidFill>
                  <a:srgbClr val="FFCC00"/>
                </a:solidFill>
                <a:latin typeface="Times New Roman" pitchFamily="18" charset="0"/>
              </a:rPr>
              <a:t>Port-au-Prince</a:t>
            </a:r>
          </a:p>
        </p:txBody>
      </p:sp>
      <p:sp>
        <p:nvSpPr>
          <p:cNvPr id="50214" name="Freeform 38"/>
          <p:cNvSpPr>
            <a:spLocks/>
          </p:cNvSpPr>
          <p:nvPr/>
        </p:nvSpPr>
        <p:spPr bwMode="auto">
          <a:xfrm>
            <a:off x="6300788" y="6021388"/>
            <a:ext cx="523875" cy="225425"/>
          </a:xfrm>
          <a:custGeom>
            <a:avLst/>
            <a:gdLst>
              <a:gd name="T0" fmla="*/ 1172841921 w 234"/>
              <a:gd name="T1" fmla="*/ 540600300 h 94"/>
              <a:gd name="T2" fmla="*/ 0 w 234"/>
              <a:gd name="T3" fmla="*/ 0 h 94"/>
              <a:gd name="T4" fmla="*/ 0 60000 65536"/>
              <a:gd name="T5" fmla="*/ 0 60000 65536"/>
              <a:gd name="T6" fmla="*/ 0 w 234"/>
              <a:gd name="T7" fmla="*/ 0 h 94"/>
              <a:gd name="T8" fmla="*/ 234 w 234"/>
              <a:gd name="T9" fmla="*/ 94 h 94"/>
            </a:gdLst>
            <a:ahLst/>
            <a:cxnLst>
              <a:cxn ang="T4">
                <a:pos x="T0" y="T1"/>
              </a:cxn>
              <a:cxn ang="T5">
                <a:pos x="T2" y="T3"/>
              </a:cxn>
            </a:cxnLst>
            <a:rect l="T6" t="T7" r="T8" b="T9"/>
            <a:pathLst>
              <a:path w="234" h="94">
                <a:moveTo>
                  <a:pt x="234" y="94"/>
                </a:moveTo>
                <a:lnTo>
                  <a:pt x="0" y="0"/>
                </a:lnTo>
              </a:path>
            </a:pathLst>
          </a:custGeom>
          <a:noFill/>
          <a:ln w="9525">
            <a:solidFill>
              <a:srgbClr val="FFFF00"/>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1000"/>
                                  </p:stCondLst>
                                  <p:childTnLst>
                                    <p:set>
                                      <p:cBhvr>
                                        <p:cTn id="6" dur="1" fill="hold">
                                          <p:stCondLst>
                                            <p:cond delay="0"/>
                                          </p:stCondLst>
                                        </p:cTn>
                                        <p:tgtEl>
                                          <p:spTgt spid="50193"/>
                                        </p:tgtEl>
                                        <p:attrNameLst>
                                          <p:attrName>style.visibility</p:attrName>
                                        </p:attrNameLst>
                                      </p:cBhvr>
                                      <p:to>
                                        <p:strVal val="visible"/>
                                      </p:to>
                                    </p:set>
                                    <p:animEffect transition="in" filter="dissolve">
                                      <p:cBhvr>
                                        <p:cTn id="7" dur="500"/>
                                        <p:tgtEl>
                                          <p:spTgt spid="50193"/>
                                        </p:tgtEl>
                                      </p:cBhvr>
                                    </p:animEffect>
                                  </p:childTnLst>
                                </p:cTn>
                              </p:par>
                            </p:childTnLst>
                          </p:cTn>
                        </p:par>
                        <p:par>
                          <p:cTn id="8" fill="hold" nodeType="afterGroup">
                            <p:stCondLst>
                              <p:cond delay="1500"/>
                            </p:stCondLst>
                            <p:childTnLst>
                              <p:par>
                                <p:cTn id="9" presetID="9" presetClass="entr" presetSubtype="0" fill="hold" grpId="0" nodeType="afterEffect">
                                  <p:stCondLst>
                                    <p:cond delay="1000"/>
                                  </p:stCondLst>
                                  <p:childTnLst>
                                    <p:set>
                                      <p:cBhvr>
                                        <p:cTn id="10" dur="1" fill="hold">
                                          <p:stCondLst>
                                            <p:cond delay="0"/>
                                          </p:stCondLst>
                                        </p:cTn>
                                        <p:tgtEl>
                                          <p:spTgt spid="50183"/>
                                        </p:tgtEl>
                                        <p:attrNameLst>
                                          <p:attrName>style.visibility</p:attrName>
                                        </p:attrNameLst>
                                      </p:cBhvr>
                                      <p:to>
                                        <p:strVal val="visible"/>
                                      </p:to>
                                    </p:set>
                                    <p:animEffect transition="in" filter="dissolve">
                                      <p:cBhvr>
                                        <p:cTn id="11" dur="500"/>
                                        <p:tgtEl>
                                          <p:spTgt spid="50183"/>
                                        </p:tgtEl>
                                      </p:cBhvr>
                                    </p:animEffect>
                                  </p:childTnLst>
                                </p:cTn>
                              </p:par>
                            </p:childTnLst>
                          </p:cTn>
                        </p:par>
                        <p:par>
                          <p:cTn id="12" fill="hold" nodeType="afterGroup">
                            <p:stCondLst>
                              <p:cond delay="3000"/>
                            </p:stCondLst>
                            <p:childTnLst>
                              <p:par>
                                <p:cTn id="13" presetID="9" presetClass="entr" presetSubtype="0" fill="hold" grpId="0" nodeType="afterEffect">
                                  <p:stCondLst>
                                    <p:cond delay="1000"/>
                                  </p:stCondLst>
                                  <p:childTnLst>
                                    <p:set>
                                      <p:cBhvr>
                                        <p:cTn id="14" dur="1" fill="hold">
                                          <p:stCondLst>
                                            <p:cond delay="0"/>
                                          </p:stCondLst>
                                        </p:cTn>
                                        <p:tgtEl>
                                          <p:spTgt spid="50188"/>
                                        </p:tgtEl>
                                        <p:attrNameLst>
                                          <p:attrName>style.visibility</p:attrName>
                                        </p:attrNameLst>
                                      </p:cBhvr>
                                      <p:to>
                                        <p:strVal val="visible"/>
                                      </p:to>
                                    </p:set>
                                    <p:animEffect transition="in" filter="dissolve">
                                      <p:cBhvr>
                                        <p:cTn id="15" dur="500"/>
                                        <p:tgtEl>
                                          <p:spTgt spid="50188"/>
                                        </p:tgtEl>
                                      </p:cBhvr>
                                    </p:animEffect>
                                  </p:childTnLst>
                                </p:cTn>
                              </p:par>
                            </p:childTnLst>
                          </p:cTn>
                        </p:par>
                        <p:par>
                          <p:cTn id="16" fill="hold" nodeType="afterGroup">
                            <p:stCondLst>
                              <p:cond delay="4500"/>
                            </p:stCondLst>
                            <p:childTnLst>
                              <p:par>
                                <p:cTn id="17" presetID="9" presetClass="entr" presetSubtype="0" fill="hold" grpId="0" nodeType="afterEffect">
                                  <p:stCondLst>
                                    <p:cond delay="1000"/>
                                  </p:stCondLst>
                                  <p:childTnLst>
                                    <p:set>
                                      <p:cBhvr>
                                        <p:cTn id="18" dur="1" fill="hold">
                                          <p:stCondLst>
                                            <p:cond delay="0"/>
                                          </p:stCondLst>
                                        </p:cTn>
                                        <p:tgtEl>
                                          <p:spTgt spid="50189"/>
                                        </p:tgtEl>
                                        <p:attrNameLst>
                                          <p:attrName>style.visibility</p:attrName>
                                        </p:attrNameLst>
                                      </p:cBhvr>
                                      <p:to>
                                        <p:strVal val="visible"/>
                                      </p:to>
                                    </p:set>
                                    <p:animEffect transition="in" filter="dissolve">
                                      <p:cBhvr>
                                        <p:cTn id="19" dur="500"/>
                                        <p:tgtEl>
                                          <p:spTgt spid="50189"/>
                                        </p:tgtEl>
                                      </p:cBhvr>
                                    </p:animEffect>
                                  </p:childTnLst>
                                </p:cTn>
                              </p:par>
                            </p:childTnLst>
                          </p:cTn>
                        </p:par>
                        <p:par>
                          <p:cTn id="20" fill="hold" nodeType="afterGroup">
                            <p:stCondLst>
                              <p:cond delay="6000"/>
                            </p:stCondLst>
                            <p:childTnLst>
                              <p:par>
                                <p:cTn id="21" presetID="9" presetClass="entr" presetSubtype="0" fill="hold" grpId="0" nodeType="afterEffect">
                                  <p:stCondLst>
                                    <p:cond delay="1000"/>
                                  </p:stCondLst>
                                  <p:childTnLst>
                                    <p:set>
                                      <p:cBhvr>
                                        <p:cTn id="22" dur="1" fill="hold">
                                          <p:stCondLst>
                                            <p:cond delay="0"/>
                                          </p:stCondLst>
                                        </p:cTn>
                                        <p:tgtEl>
                                          <p:spTgt spid="50191"/>
                                        </p:tgtEl>
                                        <p:attrNameLst>
                                          <p:attrName>style.visibility</p:attrName>
                                        </p:attrNameLst>
                                      </p:cBhvr>
                                      <p:to>
                                        <p:strVal val="visible"/>
                                      </p:to>
                                    </p:set>
                                    <p:animEffect transition="in" filter="dissolve">
                                      <p:cBhvr>
                                        <p:cTn id="23" dur="500"/>
                                        <p:tgtEl>
                                          <p:spTgt spid="50191"/>
                                        </p:tgtEl>
                                      </p:cBhvr>
                                    </p:animEffect>
                                  </p:childTnLst>
                                </p:cTn>
                              </p:par>
                            </p:childTnLst>
                          </p:cTn>
                        </p:par>
                        <p:par>
                          <p:cTn id="24" fill="hold" nodeType="afterGroup">
                            <p:stCondLst>
                              <p:cond delay="7500"/>
                            </p:stCondLst>
                            <p:childTnLst>
                              <p:par>
                                <p:cTn id="25" presetID="9" presetClass="entr" presetSubtype="0" fill="hold" grpId="0" nodeType="afterEffect">
                                  <p:stCondLst>
                                    <p:cond delay="1000"/>
                                  </p:stCondLst>
                                  <p:childTnLst>
                                    <p:set>
                                      <p:cBhvr>
                                        <p:cTn id="26" dur="1" fill="hold">
                                          <p:stCondLst>
                                            <p:cond delay="0"/>
                                          </p:stCondLst>
                                        </p:cTn>
                                        <p:tgtEl>
                                          <p:spTgt spid="50199"/>
                                        </p:tgtEl>
                                        <p:attrNameLst>
                                          <p:attrName>style.visibility</p:attrName>
                                        </p:attrNameLst>
                                      </p:cBhvr>
                                      <p:to>
                                        <p:strVal val="visible"/>
                                      </p:to>
                                    </p:set>
                                    <p:animEffect transition="in" filter="dissolve">
                                      <p:cBhvr>
                                        <p:cTn id="27" dur="500"/>
                                        <p:tgtEl>
                                          <p:spTgt spid="50199"/>
                                        </p:tgtEl>
                                      </p:cBhvr>
                                    </p:animEffect>
                                  </p:childTnLst>
                                </p:cTn>
                              </p:par>
                            </p:childTnLst>
                          </p:cTn>
                        </p:par>
                        <p:par>
                          <p:cTn id="28" fill="hold" nodeType="afterGroup">
                            <p:stCondLst>
                              <p:cond delay="9000"/>
                            </p:stCondLst>
                            <p:childTnLst>
                              <p:par>
                                <p:cTn id="29" presetID="9" presetClass="entr" presetSubtype="0" fill="hold" grpId="0" nodeType="afterEffect">
                                  <p:stCondLst>
                                    <p:cond delay="1000"/>
                                  </p:stCondLst>
                                  <p:childTnLst>
                                    <p:set>
                                      <p:cBhvr>
                                        <p:cTn id="30" dur="1" fill="hold">
                                          <p:stCondLst>
                                            <p:cond delay="0"/>
                                          </p:stCondLst>
                                        </p:cTn>
                                        <p:tgtEl>
                                          <p:spTgt spid="50201"/>
                                        </p:tgtEl>
                                        <p:attrNameLst>
                                          <p:attrName>style.visibility</p:attrName>
                                        </p:attrNameLst>
                                      </p:cBhvr>
                                      <p:to>
                                        <p:strVal val="visible"/>
                                      </p:to>
                                    </p:set>
                                    <p:animEffect transition="in" filter="dissolve">
                                      <p:cBhvr>
                                        <p:cTn id="31" dur="500"/>
                                        <p:tgtEl>
                                          <p:spTgt spid="50201"/>
                                        </p:tgtEl>
                                      </p:cBhvr>
                                    </p:animEffect>
                                  </p:childTnLst>
                                </p:cTn>
                              </p:par>
                            </p:childTnLst>
                          </p:cTn>
                        </p:par>
                        <p:par>
                          <p:cTn id="32" fill="hold" nodeType="afterGroup">
                            <p:stCondLst>
                              <p:cond delay="10500"/>
                            </p:stCondLst>
                            <p:childTnLst>
                              <p:par>
                                <p:cTn id="33" presetID="9" presetClass="entr" presetSubtype="0" fill="hold" grpId="0" nodeType="afterEffect">
                                  <p:stCondLst>
                                    <p:cond delay="1000"/>
                                  </p:stCondLst>
                                  <p:childTnLst>
                                    <p:set>
                                      <p:cBhvr>
                                        <p:cTn id="34" dur="1" fill="hold">
                                          <p:stCondLst>
                                            <p:cond delay="0"/>
                                          </p:stCondLst>
                                        </p:cTn>
                                        <p:tgtEl>
                                          <p:spTgt spid="50203"/>
                                        </p:tgtEl>
                                        <p:attrNameLst>
                                          <p:attrName>style.visibility</p:attrName>
                                        </p:attrNameLst>
                                      </p:cBhvr>
                                      <p:to>
                                        <p:strVal val="visible"/>
                                      </p:to>
                                    </p:set>
                                    <p:animEffect transition="in" filter="dissolve">
                                      <p:cBhvr>
                                        <p:cTn id="35" dur="500"/>
                                        <p:tgtEl>
                                          <p:spTgt spid="50203"/>
                                        </p:tgtEl>
                                      </p:cBhvr>
                                    </p:animEffect>
                                  </p:childTnLst>
                                </p:cTn>
                              </p:par>
                            </p:childTnLst>
                          </p:cTn>
                        </p:par>
                        <p:par>
                          <p:cTn id="36" fill="hold" nodeType="afterGroup">
                            <p:stCondLst>
                              <p:cond delay="12000"/>
                            </p:stCondLst>
                            <p:childTnLst>
                              <p:par>
                                <p:cTn id="37" presetID="9" presetClass="entr" presetSubtype="0" fill="hold" grpId="0" nodeType="afterEffect">
                                  <p:stCondLst>
                                    <p:cond delay="0"/>
                                  </p:stCondLst>
                                  <p:childTnLst>
                                    <p:set>
                                      <p:cBhvr>
                                        <p:cTn id="38" dur="1" fill="hold">
                                          <p:stCondLst>
                                            <p:cond delay="0"/>
                                          </p:stCondLst>
                                        </p:cTn>
                                        <p:tgtEl>
                                          <p:spTgt spid="50200"/>
                                        </p:tgtEl>
                                        <p:attrNameLst>
                                          <p:attrName>style.visibility</p:attrName>
                                        </p:attrNameLst>
                                      </p:cBhvr>
                                      <p:to>
                                        <p:strVal val="visible"/>
                                      </p:to>
                                    </p:set>
                                    <p:animEffect transition="in" filter="dissolve">
                                      <p:cBhvr>
                                        <p:cTn id="39" dur="500"/>
                                        <p:tgtEl>
                                          <p:spTgt spid="50200"/>
                                        </p:tgtEl>
                                      </p:cBhvr>
                                    </p:animEffect>
                                  </p:childTnLst>
                                </p:cTn>
                              </p:par>
                            </p:childTnLst>
                          </p:cTn>
                        </p:par>
                        <p:par>
                          <p:cTn id="40" fill="hold" nodeType="afterGroup">
                            <p:stCondLst>
                              <p:cond delay="12500"/>
                            </p:stCondLst>
                            <p:childTnLst>
                              <p:par>
                                <p:cTn id="41" presetID="9" presetClass="entr" presetSubtype="0" fill="hold" grpId="0" nodeType="afterEffect">
                                  <p:stCondLst>
                                    <p:cond delay="1000"/>
                                  </p:stCondLst>
                                  <p:childTnLst>
                                    <p:set>
                                      <p:cBhvr>
                                        <p:cTn id="42" dur="1" fill="hold">
                                          <p:stCondLst>
                                            <p:cond delay="0"/>
                                          </p:stCondLst>
                                        </p:cTn>
                                        <p:tgtEl>
                                          <p:spTgt spid="50205"/>
                                        </p:tgtEl>
                                        <p:attrNameLst>
                                          <p:attrName>style.visibility</p:attrName>
                                        </p:attrNameLst>
                                      </p:cBhvr>
                                      <p:to>
                                        <p:strVal val="visible"/>
                                      </p:to>
                                    </p:set>
                                    <p:animEffect transition="in" filter="dissolve">
                                      <p:cBhvr>
                                        <p:cTn id="43" dur="500"/>
                                        <p:tgtEl>
                                          <p:spTgt spid="50205"/>
                                        </p:tgtEl>
                                      </p:cBhvr>
                                    </p:animEffect>
                                  </p:childTnLst>
                                </p:cTn>
                              </p:par>
                            </p:childTnLst>
                          </p:cTn>
                        </p:par>
                        <p:par>
                          <p:cTn id="44" fill="hold" nodeType="afterGroup">
                            <p:stCondLst>
                              <p:cond delay="14000"/>
                            </p:stCondLst>
                            <p:childTnLst>
                              <p:par>
                                <p:cTn id="45" presetID="9" presetClass="entr" presetSubtype="0" fill="hold" grpId="0" nodeType="afterEffect">
                                  <p:stCondLst>
                                    <p:cond delay="0"/>
                                  </p:stCondLst>
                                  <p:childTnLst>
                                    <p:set>
                                      <p:cBhvr>
                                        <p:cTn id="46" dur="1" fill="hold">
                                          <p:stCondLst>
                                            <p:cond delay="0"/>
                                          </p:stCondLst>
                                        </p:cTn>
                                        <p:tgtEl>
                                          <p:spTgt spid="50198"/>
                                        </p:tgtEl>
                                        <p:attrNameLst>
                                          <p:attrName>style.visibility</p:attrName>
                                        </p:attrNameLst>
                                      </p:cBhvr>
                                      <p:to>
                                        <p:strVal val="visible"/>
                                      </p:to>
                                    </p:set>
                                    <p:animEffect transition="in" filter="dissolve">
                                      <p:cBhvr>
                                        <p:cTn id="47" dur="500"/>
                                        <p:tgtEl>
                                          <p:spTgt spid="50198"/>
                                        </p:tgtEl>
                                      </p:cBhvr>
                                    </p:animEffect>
                                  </p:childTnLst>
                                </p:cTn>
                              </p:par>
                            </p:childTnLst>
                          </p:cTn>
                        </p:par>
                        <p:par>
                          <p:cTn id="48" fill="hold" nodeType="afterGroup">
                            <p:stCondLst>
                              <p:cond delay="14500"/>
                            </p:stCondLst>
                            <p:childTnLst>
                              <p:par>
                                <p:cTn id="49" presetID="9" presetClass="entr" presetSubtype="0" fill="hold" grpId="0" nodeType="afterEffect">
                                  <p:stCondLst>
                                    <p:cond delay="0"/>
                                  </p:stCondLst>
                                  <p:childTnLst>
                                    <p:set>
                                      <p:cBhvr>
                                        <p:cTn id="50" dur="1" fill="hold">
                                          <p:stCondLst>
                                            <p:cond delay="0"/>
                                          </p:stCondLst>
                                        </p:cTn>
                                        <p:tgtEl>
                                          <p:spTgt spid="50206"/>
                                        </p:tgtEl>
                                        <p:attrNameLst>
                                          <p:attrName>style.visibility</p:attrName>
                                        </p:attrNameLst>
                                      </p:cBhvr>
                                      <p:to>
                                        <p:strVal val="visible"/>
                                      </p:to>
                                    </p:set>
                                    <p:animEffect transition="in" filter="dissolve">
                                      <p:cBhvr>
                                        <p:cTn id="51" dur="500"/>
                                        <p:tgtEl>
                                          <p:spTgt spid="50206"/>
                                        </p:tgtEl>
                                      </p:cBhvr>
                                    </p:animEffect>
                                  </p:childTnLst>
                                </p:cTn>
                              </p:par>
                            </p:childTnLst>
                          </p:cTn>
                        </p:par>
                        <p:par>
                          <p:cTn id="52" fill="hold" nodeType="afterGroup">
                            <p:stCondLst>
                              <p:cond delay="15000"/>
                            </p:stCondLst>
                            <p:childTnLst>
                              <p:par>
                                <p:cTn id="53" presetID="9" presetClass="entr" presetSubtype="0" fill="hold" grpId="0" nodeType="afterEffect">
                                  <p:stCondLst>
                                    <p:cond delay="1000"/>
                                  </p:stCondLst>
                                  <p:childTnLst>
                                    <p:set>
                                      <p:cBhvr>
                                        <p:cTn id="54" dur="1" fill="hold">
                                          <p:stCondLst>
                                            <p:cond delay="0"/>
                                          </p:stCondLst>
                                        </p:cTn>
                                        <p:tgtEl>
                                          <p:spTgt spid="50180"/>
                                        </p:tgtEl>
                                        <p:attrNameLst>
                                          <p:attrName>style.visibility</p:attrName>
                                        </p:attrNameLst>
                                      </p:cBhvr>
                                      <p:to>
                                        <p:strVal val="visible"/>
                                      </p:to>
                                    </p:set>
                                    <p:animEffect transition="in" filter="dissolve">
                                      <p:cBhvr>
                                        <p:cTn id="55" dur="500"/>
                                        <p:tgtEl>
                                          <p:spTgt spid="50180"/>
                                        </p:tgtEl>
                                      </p:cBhvr>
                                    </p:animEffect>
                                  </p:childTnLst>
                                </p:cTn>
                              </p:par>
                            </p:childTnLst>
                          </p:cTn>
                        </p:par>
                        <p:par>
                          <p:cTn id="56" fill="hold" nodeType="afterGroup">
                            <p:stCondLst>
                              <p:cond delay="16500"/>
                            </p:stCondLst>
                            <p:childTnLst>
                              <p:par>
                                <p:cTn id="57" presetID="9" presetClass="entr" presetSubtype="0" fill="hold" grpId="0" nodeType="afterEffect">
                                  <p:stCondLst>
                                    <p:cond delay="1000"/>
                                  </p:stCondLst>
                                  <p:childTnLst>
                                    <p:set>
                                      <p:cBhvr>
                                        <p:cTn id="58" dur="1" fill="hold">
                                          <p:stCondLst>
                                            <p:cond delay="0"/>
                                          </p:stCondLst>
                                        </p:cTn>
                                        <p:tgtEl>
                                          <p:spTgt spid="50185"/>
                                        </p:tgtEl>
                                        <p:attrNameLst>
                                          <p:attrName>style.visibility</p:attrName>
                                        </p:attrNameLst>
                                      </p:cBhvr>
                                      <p:to>
                                        <p:strVal val="visible"/>
                                      </p:to>
                                    </p:set>
                                    <p:animEffect transition="in" filter="dissolve">
                                      <p:cBhvr>
                                        <p:cTn id="59" dur="500"/>
                                        <p:tgtEl>
                                          <p:spTgt spid="50185"/>
                                        </p:tgtEl>
                                      </p:cBhvr>
                                    </p:animEffect>
                                  </p:childTnLst>
                                </p:cTn>
                              </p:par>
                            </p:childTnLst>
                          </p:cTn>
                        </p:par>
                        <p:par>
                          <p:cTn id="60" fill="hold" nodeType="afterGroup">
                            <p:stCondLst>
                              <p:cond delay="18000"/>
                            </p:stCondLst>
                            <p:childTnLst>
                              <p:par>
                                <p:cTn id="61" presetID="9" presetClass="entr" presetSubtype="0" fill="hold" grpId="0" nodeType="afterEffect">
                                  <p:stCondLst>
                                    <p:cond delay="1000"/>
                                  </p:stCondLst>
                                  <p:childTnLst>
                                    <p:set>
                                      <p:cBhvr>
                                        <p:cTn id="62" dur="1" fill="hold">
                                          <p:stCondLst>
                                            <p:cond delay="0"/>
                                          </p:stCondLst>
                                        </p:cTn>
                                        <p:tgtEl>
                                          <p:spTgt spid="50207"/>
                                        </p:tgtEl>
                                        <p:attrNameLst>
                                          <p:attrName>style.visibility</p:attrName>
                                        </p:attrNameLst>
                                      </p:cBhvr>
                                      <p:to>
                                        <p:strVal val="visible"/>
                                      </p:to>
                                    </p:set>
                                    <p:animEffect transition="in" filter="dissolve">
                                      <p:cBhvr>
                                        <p:cTn id="63" dur="500"/>
                                        <p:tgtEl>
                                          <p:spTgt spid="50207"/>
                                        </p:tgtEl>
                                      </p:cBhvr>
                                    </p:animEffect>
                                  </p:childTnLst>
                                </p:cTn>
                              </p:par>
                            </p:childTnLst>
                          </p:cTn>
                        </p:par>
                        <p:par>
                          <p:cTn id="64" fill="hold" nodeType="afterGroup">
                            <p:stCondLst>
                              <p:cond delay="19500"/>
                            </p:stCondLst>
                            <p:childTnLst>
                              <p:par>
                                <p:cTn id="65" presetID="9" presetClass="entr" presetSubtype="0" fill="hold" grpId="0" nodeType="afterEffect">
                                  <p:stCondLst>
                                    <p:cond delay="0"/>
                                  </p:stCondLst>
                                  <p:childTnLst>
                                    <p:set>
                                      <p:cBhvr>
                                        <p:cTn id="66" dur="1" fill="hold">
                                          <p:stCondLst>
                                            <p:cond delay="0"/>
                                          </p:stCondLst>
                                        </p:cTn>
                                        <p:tgtEl>
                                          <p:spTgt spid="50208"/>
                                        </p:tgtEl>
                                        <p:attrNameLst>
                                          <p:attrName>style.visibility</p:attrName>
                                        </p:attrNameLst>
                                      </p:cBhvr>
                                      <p:to>
                                        <p:strVal val="visible"/>
                                      </p:to>
                                    </p:set>
                                    <p:animEffect transition="in" filter="dissolve">
                                      <p:cBhvr>
                                        <p:cTn id="67" dur="500"/>
                                        <p:tgtEl>
                                          <p:spTgt spid="50208"/>
                                        </p:tgtEl>
                                      </p:cBhvr>
                                    </p:animEffect>
                                  </p:childTnLst>
                                </p:cTn>
                              </p:par>
                            </p:childTnLst>
                          </p:cTn>
                        </p:par>
                        <p:par>
                          <p:cTn id="68" fill="hold" nodeType="afterGroup">
                            <p:stCondLst>
                              <p:cond delay="20000"/>
                            </p:stCondLst>
                            <p:childTnLst>
                              <p:par>
                                <p:cTn id="69" presetID="9" presetClass="entr" presetSubtype="0" fill="hold" grpId="0" nodeType="afterEffect">
                                  <p:stCondLst>
                                    <p:cond delay="1000"/>
                                  </p:stCondLst>
                                  <p:childTnLst>
                                    <p:set>
                                      <p:cBhvr>
                                        <p:cTn id="70" dur="1" fill="hold">
                                          <p:stCondLst>
                                            <p:cond delay="0"/>
                                          </p:stCondLst>
                                        </p:cTn>
                                        <p:tgtEl>
                                          <p:spTgt spid="50209"/>
                                        </p:tgtEl>
                                        <p:attrNameLst>
                                          <p:attrName>style.visibility</p:attrName>
                                        </p:attrNameLst>
                                      </p:cBhvr>
                                      <p:to>
                                        <p:strVal val="visible"/>
                                      </p:to>
                                    </p:set>
                                    <p:animEffect transition="in" filter="dissolve">
                                      <p:cBhvr>
                                        <p:cTn id="71" dur="500"/>
                                        <p:tgtEl>
                                          <p:spTgt spid="50209"/>
                                        </p:tgtEl>
                                      </p:cBhvr>
                                    </p:animEffect>
                                  </p:childTnLst>
                                </p:cTn>
                              </p:par>
                            </p:childTnLst>
                          </p:cTn>
                        </p:par>
                        <p:par>
                          <p:cTn id="72" fill="hold" nodeType="afterGroup">
                            <p:stCondLst>
                              <p:cond delay="21500"/>
                            </p:stCondLst>
                            <p:childTnLst>
                              <p:par>
                                <p:cTn id="73" presetID="9" presetClass="entr" presetSubtype="0" fill="hold" grpId="0" nodeType="afterEffect">
                                  <p:stCondLst>
                                    <p:cond delay="0"/>
                                  </p:stCondLst>
                                  <p:childTnLst>
                                    <p:set>
                                      <p:cBhvr>
                                        <p:cTn id="74" dur="1" fill="hold">
                                          <p:stCondLst>
                                            <p:cond delay="0"/>
                                          </p:stCondLst>
                                        </p:cTn>
                                        <p:tgtEl>
                                          <p:spTgt spid="50210"/>
                                        </p:tgtEl>
                                        <p:attrNameLst>
                                          <p:attrName>style.visibility</p:attrName>
                                        </p:attrNameLst>
                                      </p:cBhvr>
                                      <p:to>
                                        <p:strVal val="visible"/>
                                      </p:to>
                                    </p:set>
                                    <p:animEffect transition="in" filter="dissolve">
                                      <p:cBhvr>
                                        <p:cTn id="75" dur="500"/>
                                        <p:tgtEl>
                                          <p:spTgt spid="50210"/>
                                        </p:tgtEl>
                                      </p:cBhvr>
                                    </p:animEffect>
                                  </p:childTnLst>
                                </p:cTn>
                              </p:par>
                            </p:childTnLst>
                          </p:cTn>
                        </p:par>
                        <p:par>
                          <p:cTn id="76" fill="hold" nodeType="afterGroup">
                            <p:stCondLst>
                              <p:cond delay="22000"/>
                            </p:stCondLst>
                            <p:childTnLst>
                              <p:par>
                                <p:cTn id="77" presetID="9" presetClass="entr" presetSubtype="0" fill="hold" grpId="0" nodeType="afterEffect">
                                  <p:stCondLst>
                                    <p:cond delay="1000"/>
                                  </p:stCondLst>
                                  <p:childTnLst>
                                    <p:set>
                                      <p:cBhvr>
                                        <p:cTn id="78" dur="1" fill="hold">
                                          <p:stCondLst>
                                            <p:cond delay="0"/>
                                          </p:stCondLst>
                                        </p:cTn>
                                        <p:tgtEl>
                                          <p:spTgt spid="50195"/>
                                        </p:tgtEl>
                                        <p:attrNameLst>
                                          <p:attrName>style.visibility</p:attrName>
                                        </p:attrNameLst>
                                      </p:cBhvr>
                                      <p:to>
                                        <p:strVal val="visible"/>
                                      </p:to>
                                    </p:set>
                                    <p:animEffect transition="in" filter="dissolve">
                                      <p:cBhvr>
                                        <p:cTn id="79" dur="500"/>
                                        <p:tgtEl>
                                          <p:spTgt spid="50195"/>
                                        </p:tgtEl>
                                      </p:cBhvr>
                                    </p:animEffect>
                                  </p:childTnLst>
                                </p:cTn>
                              </p:par>
                            </p:childTnLst>
                          </p:cTn>
                        </p:par>
                        <p:par>
                          <p:cTn id="80" fill="hold" nodeType="afterGroup">
                            <p:stCondLst>
                              <p:cond delay="23500"/>
                            </p:stCondLst>
                            <p:childTnLst>
                              <p:par>
                                <p:cTn id="81" presetID="9" presetClass="entr" presetSubtype="0" fill="hold" grpId="0" nodeType="afterEffect">
                                  <p:stCondLst>
                                    <p:cond delay="1000"/>
                                  </p:stCondLst>
                                  <p:childTnLst>
                                    <p:set>
                                      <p:cBhvr>
                                        <p:cTn id="82" dur="1" fill="hold">
                                          <p:stCondLst>
                                            <p:cond delay="0"/>
                                          </p:stCondLst>
                                        </p:cTn>
                                        <p:tgtEl>
                                          <p:spTgt spid="50197"/>
                                        </p:tgtEl>
                                        <p:attrNameLst>
                                          <p:attrName>style.visibility</p:attrName>
                                        </p:attrNameLst>
                                      </p:cBhvr>
                                      <p:to>
                                        <p:strVal val="visible"/>
                                      </p:to>
                                    </p:set>
                                    <p:animEffect transition="in" filter="dissolve">
                                      <p:cBhvr>
                                        <p:cTn id="83" dur="500"/>
                                        <p:tgtEl>
                                          <p:spTgt spid="50197"/>
                                        </p:tgtEl>
                                      </p:cBhvr>
                                    </p:animEffect>
                                  </p:childTnLst>
                                </p:cTn>
                              </p:par>
                            </p:childTnLst>
                          </p:cTn>
                        </p:par>
                        <p:par>
                          <p:cTn id="84" fill="hold" nodeType="afterGroup">
                            <p:stCondLst>
                              <p:cond delay="25000"/>
                            </p:stCondLst>
                            <p:childTnLst>
                              <p:par>
                                <p:cTn id="85" presetID="9" presetClass="entr" presetSubtype="0" fill="hold" grpId="0" nodeType="afterEffect">
                                  <p:stCondLst>
                                    <p:cond delay="1000"/>
                                  </p:stCondLst>
                                  <p:childTnLst>
                                    <p:set>
                                      <p:cBhvr>
                                        <p:cTn id="86" dur="1" fill="hold">
                                          <p:stCondLst>
                                            <p:cond delay="0"/>
                                          </p:stCondLst>
                                        </p:cTn>
                                        <p:tgtEl>
                                          <p:spTgt spid="50212"/>
                                        </p:tgtEl>
                                        <p:attrNameLst>
                                          <p:attrName>style.visibility</p:attrName>
                                        </p:attrNameLst>
                                      </p:cBhvr>
                                      <p:to>
                                        <p:strVal val="visible"/>
                                      </p:to>
                                    </p:set>
                                    <p:animEffect transition="in" filter="dissolve">
                                      <p:cBhvr>
                                        <p:cTn id="87" dur="500"/>
                                        <p:tgtEl>
                                          <p:spTgt spid="50212"/>
                                        </p:tgtEl>
                                      </p:cBhvr>
                                    </p:animEffect>
                                  </p:childTnLst>
                                </p:cTn>
                              </p:par>
                            </p:childTnLst>
                          </p:cTn>
                        </p:par>
                        <p:par>
                          <p:cTn id="88" fill="hold" nodeType="afterGroup">
                            <p:stCondLst>
                              <p:cond delay="26500"/>
                            </p:stCondLst>
                            <p:childTnLst>
                              <p:par>
                                <p:cTn id="89" presetID="9" presetClass="entr" presetSubtype="0" fill="hold" grpId="0" nodeType="afterEffect">
                                  <p:stCondLst>
                                    <p:cond delay="1000"/>
                                  </p:stCondLst>
                                  <p:childTnLst>
                                    <p:set>
                                      <p:cBhvr>
                                        <p:cTn id="90" dur="1" fill="hold">
                                          <p:stCondLst>
                                            <p:cond delay="0"/>
                                          </p:stCondLst>
                                        </p:cTn>
                                        <p:tgtEl>
                                          <p:spTgt spid="50179"/>
                                        </p:tgtEl>
                                        <p:attrNameLst>
                                          <p:attrName>style.visibility</p:attrName>
                                        </p:attrNameLst>
                                      </p:cBhvr>
                                      <p:to>
                                        <p:strVal val="visible"/>
                                      </p:to>
                                    </p:set>
                                    <p:animEffect transition="in" filter="dissolve">
                                      <p:cBhvr>
                                        <p:cTn id="91" dur="500"/>
                                        <p:tgtEl>
                                          <p:spTgt spid="50179"/>
                                        </p:tgtEl>
                                      </p:cBhvr>
                                    </p:animEffect>
                                  </p:childTnLst>
                                </p:cTn>
                              </p:par>
                            </p:childTnLst>
                          </p:cTn>
                        </p:par>
                        <p:par>
                          <p:cTn id="92" fill="hold" nodeType="afterGroup">
                            <p:stCondLst>
                              <p:cond delay="28000"/>
                            </p:stCondLst>
                            <p:childTnLst>
                              <p:par>
                                <p:cTn id="93" presetID="9" presetClass="entr" presetSubtype="0" fill="hold" grpId="0" nodeType="afterEffect">
                                  <p:stCondLst>
                                    <p:cond delay="0"/>
                                  </p:stCondLst>
                                  <p:childTnLst>
                                    <p:set>
                                      <p:cBhvr>
                                        <p:cTn id="94" dur="1" fill="hold">
                                          <p:stCondLst>
                                            <p:cond delay="0"/>
                                          </p:stCondLst>
                                        </p:cTn>
                                        <p:tgtEl>
                                          <p:spTgt spid="50181"/>
                                        </p:tgtEl>
                                        <p:attrNameLst>
                                          <p:attrName>style.visibility</p:attrName>
                                        </p:attrNameLst>
                                      </p:cBhvr>
                                      <p:to>
                                        <p:strVal val="visible"/>
                                      </p:to>
                                    </p:set>
                                    <p:animEffect transition="in" filter="dissolve">
                                      <p:cBhvr>
                                        <p:cTn id="95" dur="500"/>
                                        <p:tgtEl>
                                          <p:spTgt spid="50181"/>
                                        </p:tgtEl>
                                      </p:cBhvr>
                                    </p:animEffect>
                                  </p:childTnLst>
                                </p:cTn>
                              </p:par>
                            </p:childTnLst>
                          </p:cTn>
                        </p:par>
                        <p:par>
                          <p:cTn id="96" fill="hold" nodeType="afterGroup">
                            <p:stCondLst>
                              <p:cond delay="28500"/>
                            </p:stCondLst>
                            <p:childTnLst>
                              <p:par>
                                <p:cTn id="97" presetID="9" presetClass="entr" presetSubtype="0" fill="hold" grpId="0" nodeType="afterEffect">
                                  <p:stCondLst>
                                    <p:cond delay="1000"/>
                                  </p:stCondLst>
                                  <p:childTnLst>
                                    <p:set>
                                      <p:cBhvr>
                                        <p:cTn id="98" dur="1" fill="hold">
                                          <p:stCondLst>
                                            <p:cond delay="0"/>
                                          </p:stCondLst>
                                        </p:cTn>
                                        <p:tgtEl>
                                          <p:spTgt spid="50213"/>
                                        </p:tgtEl>
                                        <p:attrNameLst>
                                          <p:attrName>style.visibility</p:attrName>
                                        </p:attrNameLst>
                                      </p:cBhvr>
                                      <p:to>
                                        <p:strVal val="visible"/>
                                      </p:to>
                                    </p:set>
                                    <p:animEffect transition="in" filter="dissolve">
                                      <p:cBhvr>
                                        <p:cTn id="99" dur="500"/>
                                        <p:tgtEl>
                                          <p:spTgt spid="50213"/>
                                        </p:tgtEl>
                                      </p:cBhvr>
                                    </p:animEffect>
                                  </p:childTnLst>
                                </p:cTn>
                              </p:par>
                            </p:childTnLst>
                          </p:cTn>
                        </p:par>
                        <p:par>
                          <p:cTn id="100" fill="hold" nodeType="afterGroup">
                            <p:stCondLst>
                              <p:cond delay="30000"/>
                            </p:stCondLst>
                            <p:childTnLst>
                              <p:par>
                                <p:cTn id="101" presetID="9" presetClass="entr" presetSubtype="0" fill="hold" grpId="0" nodeType="afterEffect">
                                  <p:stCondLst>
                                    <p:cond delay="0"/>
                                  </p:stCondLst>
                                  <p:childTnLst>
                                    <p:set>
                                      <p:cBhvr>
                                        <p:cTn id="102" dur="1" fill="hold">
                                          <p:stCondLst>
                                            <p:cond delay="0"/>
                                          </p:stCondLst>
                                        </p:cTn>
                                        <p:tgtEl>
                                          <p:spTgt spid="50214"/>
                                        </p:tgtEl>
                                        <p:attrNameLst>
                                          <p:attrName>style.visibility</p:attrName>
                                        </p:attrNameLst>
                                      </p:cBhvr>
                                      <p:to>
                                        <p:strVal val="visible"/>
                                      </p:to>
                                    </p:set>
                                    <p:animEffect transition="in" filter="dissolve">
                                      <p:cBhvr>
                                        <p:cTn id="103" dur="500"/>
                                        <p:tgtEl>
                                          <p:spTgt spid="502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autoUpdateAnimBg="0"/>
      <p:bldP spid="50180" grpId="0" autoUpdateAnimBg="0"/>
      <p:bldP spid="50181" grpId="0" animBg="1"/>
      <p:bldP spid="50183" grpId="0" autoUpdateAnimBg="0"/>
      <p:bldP spid="50185" grpId="0" autoUpdateAnimBg="0"/>
      <p:bldP spid="50188" grpId="0" autoUpdateAnimBg="0"/>
      <p:bldP spid="50189" grpId="0" autoUpdateAnimBg="0"/>
      <p:bldP spid="50191" grpId="0" autoUpdateAnimBg="0"/>
      <p:bldP spid="50193" grpId="0" autoUpdateAnimBg="0"/>
      <p:bldP spid="50195" grpId="0" autoUpdateAnimBg="0"/>
      <p:bldP spid="50197" grpId="0" autoUpdateAnimBg="0"/>
      <p:bldP spid="50198" grpId="0" animBg="1"/>
      <p:bldP spid="50199" grpId="0" autoUpdateAnimBg="0"/>
      <p:bldP spid="50200" grpId="0" animBg="1"/>
      <p:bldP spid="50201" grpId="0" autoUpdateAnimBg="0"/>
      <p:bldP spid="50203" grpId="0" autoUpdateAnimBg="0"/>
      <p:bldP spid="50205" grpId="0" autoUpdateAnimBg="0"/>
      <p:bldP spid="50206" grpId="0" animBg="1"/>
      <p:bldP spid="50207" grpId="0" autoUpdateAnimBg="0"/>
      <p:bldP spid="50208" grpId="0" animBg="1"/>
      <p:bldP spid="50209" grpId="0" autoUpdateAnimBg="0"/>
      <p:bldP spid="50210" grpId="0" animBg="1"/>
      <p:bldP spid="50212" grpId="0" autoUpdateAnimBg="0"/>
      <p:bldP spid="50213" grpId="0" autoUpdateAnimBg="0"/>
      <p:bldP spid="502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250825" y="304800"/>
            <a:ext cx="8642350" cy="6075363"/>
          </a:xfrm>
          <a:prstGeom prst="rect">
            <a:avLst/>
          </a:prstGeom>
          <a:noFill/>
          <a:ln w="9525">
            <a:noFill/>
            <a:miter lim="800000"/>
            <a:headEnd/>
            <a:tailEnd/>
          </a:ln>
        </p:spPr>
        <p:txBody>
          <a:bodyPr>
            <a:spAutoFit/>
          </a:bodyPr>
          <a:lstStyle/>
          <a:p>
            <a:pPr algn="ctr">
              <a:spcBef>
                <a:spcPct val="50000"/>
              </a:spcBef>
            </a:pPr>
            <a:r>
              <a:rPr lang="fr-CA" sz="2800">
                <a:solidFill>
                  <a:srgbClr val="0000CC"/>
                </a:solidFill>
                <a:latin typeface="Verdana" pitchFamily="34" charset="0"/>
              </a:rPr>
              <a:t>NIGHT IS FALLING ON EARTH.</a:t>
            </a:r>
          </a:p>
          <a:p>
            <a:pPr algn="ctr">
              <a:spcBef>
                <a:spcPct val="50000"/>
              </a:spcBef>
            </a:pPr>
            <a:endParaRPr lang="fr-CA" sz="2800">
              <a:latin typeface="Verdana" pitchFamily="34" charset="0"/>
            </a:endParaRPr>
          </a:p>
          <a:p>
            <a:pPr algn="ctr">
              <a:spcBef>
                <a:spcPct val="50000"/>
              </a:spcBef>
            </a:pPr>
            <a:r>
              <a:rPr lang="en-US" sz="2800">
                <a:solidFill>
                  <a:srgbClr val="0000CC"/>
                </a:solidFill>
                <a:latin typeface="Verdana" pitchFamily="34" charset="0"/>
              </a:rPr>
              <a:t>Look at Paris and Barcelona, the lights are already lit, meanwhile in London, Lisbon and Madrid the sun is still visible. </a:t>
            </a:r>
          </a:p>
          <a:p>
            <a:pPr algn="ctr">
              <a:spcBef>
                <a:spcPct val="50000"/>
              </a:spcBef>
            </a:pPr>
            <a:endParaRPr lang="en-US" sz="2800">
              <a:solidFill>
                <a:srgbClr val="0000CC"/>
              </a:solidFill>
              <a:latin typeface="Verdana" pitchFamily="34" charset="0"/>
            </a:endParaRPr>
          </a:p>
          <a:p>
            <a:pPr algn="ctr">
              <a:spcBef>
                <a:spcPct val="50000"/>
              </a:spcBef>
            </a:pPr>
            <a:r>
              <a:rPr lang="en-US" sz="2800">
                <a:solidFill>
                  <a:srgbClr val="0000CC"/>
                </a:solidFill>
                <a:latin typeface="Verdana" pitchFamily="34" charset="0"/>
              </a:rPr>
              <a:t>Looking south, we can see the islands in the middle of the ocean. </a:t>
            </a:r>
          </a:p>
          <a:p>
            <a:pPr algn="ctr">
              <a:spcBef>
                <a:spcPct val="50000"/>
              </a:spcBef>
            </a:pPr>
            <a:endParaRPr lang="en-US" sz="2800">
              <a:solidFill>
                <a:srgbClr val="0000CC"/>
              </a:solidFill>
              <a:latin typeface="Verdana" pitchFamily="34" charset="0"/>
            </a:endParaRPr>
          </a:p>
          <a:p>
            <a:pPr algn="ctr">
              <a:spcBef>
                <a:spcPct val="50000"/>
              </a:spcBef>
            </a:pPr>
            <a:r>
              <a:rPr lang="en-US" sz="2800">
                <a:solidFill>
                  <a:srgbClr val="0000CC"/>
                </a:solidFill>
                <a:latin typeface="Verdana" pitchFamily="34" charset="0"/>
              </a:rPr>
              <a:t>We have a perfect view of the British Islands, Iceland and Canada.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afterEffect">
                                  <p:stCondLst>
                                    <p:cond delay="1000"/>
                                  </p:stCondLst>
                                  <p:childTnLst>
                                    <p:set>
                                      <p:cBhvr>
                                        <p:cTn id="6" dur="1" fill="hold">
                                          <p:stCondLst>
                                            <p:cond delay="0"/>
                                          </p:stCondLst>
                                        </p:cTn>
                                        <p:tgtEl>
                                          <p:spTgt spid="44034"/>
                                        </p:tgtEl>
                                        <p:attrNameLst>
                                          <p:attrName>style.visibility</p:attrName>
                                        </p:attrNameLst>
                                      </p:cBhvr>
                                      <p:to>
                                        <p:strVal val="visible"/>
                                      </p:to>
                                    </p:set>
                                    <p:animEffect transition="in" filter="strips(downLeft)">
                                      <p:cBhvr>
                                        <p:cTn id="7" dur="500"/>
                                        <p:tgtEl>
                                          <p:spTgt spid="440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spain_01"/>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46083" name="Line 3"/>
          <p:cNvSpPr>
            <a:spLocks noChangeShapeType="1"/>
          </p:cNvSpPr>
          <p:nvPr/>
        </p:nvSpPr>
        <p:spPr bwMode="auto">
          <a:xfrm>
            <a:off x="4429125" y="2420938"/>
            <a:ext cx="863600" cy="0"/>
          </a:xfrm>
          <a:prstGeom prst="line">
            <a:avLst/>
          </a:prstGeom>
          <a:noFill/>
          <a:ln w="9525">
            <a:solidFill>
              <a:srgbClr val="FFFF00"/>
            </a:solidFill>
            <a:round/>
            <a:headEnd/>
            <a:tailEnd type="triangle" w="med" len="med"/>
          </a:ln>
        </p:spPr>
        <p:txBody>
          <a:bodyPr/>
          <a:lstStyle/>
          <a:p>
            <a:endParaRPr lang="en-US"/>
          </a:p>
        </p:txBody>
      </p:sp>
      <p:sp>
        <p:nvSpPr>
          <p:cNvPr id="46084" name="Text Box 4"/>
          <p:cNvSpPr txBox="1">
            <a:spLocks noChangeArrowheads="1"/>
          </p:cNvSpPr>
          <p:nvPr/>
        </p:nvSpPr>
        <p:spPr bwMode="auto">
          <a:xfrm>
            <a:off x="3708400" y="2209800"/>
            <a:ext cx="863600" cy="304800"/>
          </a:xfrm>
          <a:prstGeom prst="rect">
            <a:avLst/>
          </a:prstGeom>
          <a:noFill/>
          <a:ln w="9525">
            <a:noFill/>
            <a:miter lim="800000"/>
            <a:headEnd/>
            <a:tailEnd/>
          </a:ln>
        </p:spPr>
        <p:txBody>
          <a:bodyPr>
            <a:spAutoFit/>
          </a:bodyPr>
          <a:lstStyle/>
          <a:p>
            <a:pPr>
              <a:spcBef>
                <a:spcPct val="50000"/>
              </a:spcBef>
            </a:pPr>
            <a:r>
              <a:rPr lang="pt-BR" sz="1400">
                <a:solidFill>
                  <a:srgbClr val="FF3300"/>
                </a:solidFill>
              </a:rPr>
              <a:t>France</a:t>
            </a:r>
          </a:p>
        </p:txBody>
      </p:sp>
      <p:sp>
        <p:nvSpPr>
          <p:cNvPr id="46085" name="Line 5"/>
          <p:cNvSpPr>
            <a:spLocks noChangeShapeType="1"/>
          </p:cNvSpPr>
          <p:nvPr/>
        </p:nvSpPr>
        <p:spPr bwMode="auto">
          <a:xfrm>
            <a:off x="3708400" y="2924175"/>
            <a:ext cx="863600" cy="0"/>
          </a:xfrm>
          <a:prstGeom prst="line">
            <a:avLst/>
          </a:prstGeom>
          <a:noFill/>
          <a:ln w="9525">
            <a:solidFill>
              <a:srgbClr val="FFFF00"/>
            </a:solidFill>
            <a:round/>
            <a:headEnd/>
            <a:tailEnd type="triangle" w="med" len="med"/>
          </a:ln>
        </p:spPr>
        <p:txBody>
          <a:bodyPr/>
          <a:lstStyle/>
          <a:p>
            <a:endParaRPr lang="en-US"/>
          </a:p>
        </p:txBody>
      </p:sp>
      <p:sp>
        <p:nvSpPr>
          <p:cNvPr id="46086" name="Text Box 6"/>
          <p:cNvSpPr txBox="1">
            <a:spLocks noChangeArrowheads="1"/>
          </p:cNvSpPr>
          <p:nvPr/>
        </p:nvSpPr>
        <p:spPr bwMode="auto">
          <a:xfrm>
            <a:off x="2819400" y="2743200"/>
            <a:ext cx="1152525" cy="304800"/>
          </a:xfrm>
          <a:prstGeom prst="rect">
            <a:avLst/>
          </a:prstGeom>
          <a:noFill/>
          <a:ln w="9525">
            <a:noFill/>
            <a:miter lim="800000"/>
            <a:headEnd/>
            <a:tailEnd/>
          </a:ln>
        </p:spPr>
        <p:txBody>
          <a:bodyPr>
            <a:spAutoFit/>
          </a:bodyPr>
          <a:lstStyle/>
          <a:p>
            <a:pPr>
              <a:spcBef>
                <a:spcPct val="50000"/>
              </a:spcBef>
            </a:pPr>
            <a:r>
              <a:rPr lang="pt-BR" sz="1400">
                <a:solidFill>
                  <a:srgbClr val="FF3300"/>
                </a:solidFill>
              </a:rPr>
              <a:t>Spain</a:t>
            </a:r>
          </a:p>
        </p:txBody>
      </p:sp>
      <p:sp>
        <p:nvSpPr>
          <p:cNvPr id="46087" name="Text Box 7"/>
          <p:cNvSpPr txBox="1">
            <a:spLocks noChangeArrowheads="1"/>
          </p:cNvSpPr>
          <p:nvPr/>
        </p:nvSpPr>
        <p:spPr bwMode="auto">
          <a:xfrm>
            <a:off x="5508625" y="4724400"/>
            <a:ext cx="1223963" cy="366713"/>
          </a:xfrm>
          <a:prstGeom prst="rect">
            <a:avLst/>
          </a:prstGeom>
          <a:noFill/>
          <a:ln w="9525">
            <a:noFill/>
            <a:miter lim="800000"/>
            <a:headEnd/>
            <a:tailEnd/>
          </a:ln>
        </p:spPr>
        <p:txBody>
          <a:bodyPr>
            <a:spAutoFit/>
          </a:bodyPr>
          <a:lstStyle/>
          <a:p>
            <a:pPr>
              <a:spcBef>
                <a:spcPct val="50000"/>
              </a:spcBef>
            </a:pPr>
            <a:r>
              <a:rPr lang="pt-BR">
                <a:solidFill>
                  <a:schemeClr val="bg1"/>
                </a:solidFill>
              </a:rPr>
              <a:t>AFRICA</a:t>
            </a:r>
          </a:p>
        </p:txBody>
      </p:sp>
      <p:sp>
        <p:nvSpPr>
          <p:cNvPr id="46088" name="Line 8"/>
          <p:cNvSpPr>
            <a:spLocks noChangeShapeType="1"/>
          </p:cNvSpPr>
          <p:nvPr/>
        </p:nvSpPr>
        <p:spPr bwMode="auto">
          <a:xfrm flipH="1" flipV="1">
            <a:off x="7543800" y="3048000"/>
            <a:ext cx="412750" cy="309563"/>
          </a:xfrm>
          <a:prstGeom prst="line">
            <a:avLst/>
          </a:prstGeom>
          <a:noFill/>
          <a:ln w="9525">
            <a:solidFill>
              <a:srgbClr val="FFFF00"/>
            </a:solidFill>
            <a:round/>
            <a:headEnd/>
            <a:tailEnd type="triangle" w="med" len="med"/>
          </a:ln>
        </p:spPr>
        <p:txBody>
          <a:bodyPr/>
          <a:lstStyle/>
          <a:p>
            <a:endParaRPr lang="en-US"/>
          </a:p>
        </p:txBody>
      </p:sp>
      <p:sp>
        <p:nvSpPr>
          <p:cNvPr id="46089" name="Text Box 9"/>
          <p:cNvSpPr txBox="1">
            <a:spLocks noChangeArrowheads="1"/>
          </p:cNvSpPr>
          <p:nvPr/>
        </p:nvSpPr>
        <p:spPr bwMode="auto">
          <a:xfrm>
            <a:off x="7772400" y="3276600"/>
            <a:ext cx="647700" cy="623888"/>
          </a:xfrm>
          <a:prstGeom prst="rect">
            <a:avLst/>
          </a:prstGeom>
          <a:noFill/>
          <a:ln w="9525">
            <a:noFill/>
            <a:miter lim="800000"/>
            <a:headEnd/>
            <a:tailEnd/>
          </a:ln>
        </p:spPr>
        <p:txBody>
          <a:bodyPr>
            <a:spAutoFit/>
          </a:bodyPr>
          <a:lstStyle/>
          <a:p>
            <a:pPr>
              <a:spcBef>
                <a:spcPct val="50000"/>
              </a:spcBef>
            </a:pPr>
            <a:r>
              <a:rPr lang="pt-BR" sz="1400">
                <a:solidFill>
                  <a:schemeClr val="bg1"/>
                </a:solidFill>
              </a:rPr>
              <a:t>Italy</a:t>
            </a:r>
          </a:p>
          <a:p>
            <a:pPr>
              <a:spcBef>
                <a:spcPct val="50000"/>
              </a:spcBef>
            </a:pPr>
            <a:endParaRPr lang="pt-BR" sz="1400">
              <a:solidFill>
                <a:schemeClr val="bg1"/>
              </a:solidFill>
            </a:endParaRPr>
          </a:p>
        </p:txBody>
      </p:sp>
      <p:sp>
        <p:nvSpPr>
          <p:cNvPr id="46090" name="Line 10"/>
          <p:cNvSpPr>
            <a:spLocks noChangeShapeType="1"/>
          </p:cNvSpPr>
          <p:nvPr/>
        </p:nvSpPr>
        <p:spPr bwMode="auto">
          <a:xfrm>
            <a:off x="4724400" y="1066800"/>
            <a:ext cx="358775" cy="647700"/>
          </a:xfrm>
          <a:prstGeom prst="line">
            <a:avLst/>
          </a:prstGeom>
          <a:noFill/>
          <a:ln w="9525">
            <a:solidFill>
              <a:srgbClr val="FFFF00"/>
            </a:solidFill>
            <a:round/>
            <a:headEnd/>
            <a:tailEnd type="triangle" w="med" len="med"/>
          </a:ln>
        </p:spPr>
        <p:txBody>
          <a:bodyPr/>
          <a:lstStyle/>
          <a:p>
            <a:endParaRPr lang="en-US"/>
          </a:p>
        </p:txBody>
      </p:sp>
      <p:sp>
        <p:nvSpPr>
          <p:cNvPr id="46091" name="Text Box 11"/>
          <p:cNvSpPr txBox="1">
            <a:spLocks noChangeArrowheads="1"/>
          </p:cNvSpPr>
          <p:nvPr/>
        </p:nvSpPr>
        <p:spPr bwMode="auto">
          <a:xfrm>
            <a:off x="4267200" y="762000"/>
            <a:ext cx="1152525" cy="304800"/>
          </a:xfrm>
          <a:prstGeom prst="rect">
            <a:avLst/>
          </a:prstGeom>
          <a:noFill/>
          <a:ln w="9525">
            <a:noFill/>
            <a:miter lim="800000"/>
            <a:headEnd/>
            <a:tailEnd/>
          </a:ln>
        </p:spPr>
        <p:txBody>
          <a:bodyPr>
            <a:spAutoFit/>
          </a:bodyPr>
          <a:lstStyle/>
          <a:p>
            <a:pPr>
              <a:spcBef>
                <a:spcPct val="50000"/>
              </a:spcBef>
            </a:pPr>
            <a:r>
              <a:rPr lang="pt-BR" sz="1400">
                <a:solidFill>
                  <a:srgbClr val="FF3300"/>
                </a:solidFill>
              </a:rPr>
              <a:t>England</a:t>
            </a:r>
          </a:p>
        </p:txBody>
      </p:sp>
      <p:sp>
        <p:nvSpPr>
          <p:cNvPr id="46092" name="Line 12"/>
          <p:cNvSpPr>
            <a:spLocks noChangeShapeType="1"/>
          </p:cNvSpPr>
          <p:nvPr/>
        </p:nvSpPr>
        <p:spPr bwMode="auto">
          <a:xfrm flipV="1">
            <a:off x="2052638" y="765175"/>
            <a:ext cx="431800" cy="142875"/>
          </a:xfrm>
          <a:prstGeom prst="line">
            <a:avLst/>
          </a:prstGeom>
          <a:noFill/>
          <a:ln w="9525">
            <a:solidFill>
              <a:srgbClr val="FFFF00"/>
            </a:solidFill>
            <a:round/>
            <a:headEnd/>
            <a:tailEnd type="triangle" w="med" len="med"/>
          </a:ln>
        </p:spPr>
        <p:txBody>
          <a:bodyPr/>
          <a:lstStyle/>
          <a:p>
            <a:endParaRPr lang="en-US"/>
          </a:p>
        </p:txBody>
      </p:sp>
      <p:sp>
        <p:nvSpPr>
          <p:cNvPr id="46093" name="Text Box 13"/>
          <p:cNvSpPr txBox="1">
            <a:spLocks noChangeArrowheads="1"/>
          </p:cNvSpPr>
          <p:nvPr/>
        </p:nvSpPr>
        <p:spPr bwMode="auto">
          <a:xfrm>
            <a:off x="1295400" y="762000"/>
            <a:ext cx="936625" cy="304800"/>
          </a:xfrm>
          <a:prstGeom prst="rect">
            <a:avLst/>
          </a:prstGeom>
          <a:noFill/>
          <a:ln w="9525">
            <a:noFill/>
            <a:miter lim="800000"/>
            <a:headEnd/>
            <a:tailEnd/>
          </a:ln>
        </p:spPr>
        <p:txBody>
          <a:bodyPr>
            <a:spAutoFit/>
          </a:bodyPr>
          <a:lstStyle/>
          <a:p>
            <a:pPr>
              <a:spcBef>
                <a:spcPct val="50000"/>
              </a:spcBef>
            </a:pPr>
            <a:r>
              <a:rPr lang="pt-BR" sz="1400">
                <a:solidFill>
                  <a:srgbClr val="FF3300"/>
                </a:solidFill>
              </a:rPr>
              <a:t>Iceland</a:t>
            </a:r>
          </a:p>
        </p:txBody>
      </p:sp>
      <p:sp>
        <p:nvSpPr>
          <p:cNvPr id="46094" name="Text Box 14"/>
          <p:cNvSpPr txBox="1">
            <a:spLocks noChangeArrowheads="1"/>
          </p:cNvSpPr>
          <p:nvPr/>
        </p:nvSpPr>
        <p:spPr bwMode="auto">
          <a:xfrm>
            <a:off x="228600" y="1828800"/>
            <a:ext cx="1600200" cy="1004888"/>
          </a:xfrm>
          <a:prstGeom prst="rect">
            <a:avLst/>
          </a:prstGeom>
          <a:noFill/>
          <a:ln w="9525">
            <a:noFill/>
            <a:miter lim="800000"/>
            <a:headEnd/>
            <a:tailEnd/>
          </a:ln>
        </p:spPr>
        <p:txBody>
          <a:bodyPr>
            <a:spAutoFit/>
          </a:bodyPr>
          <a:lstStyle/>
          <a:p>
            <a:pPr eaLnBrk="0" hangingPunct="0">
              <a:spcBef>
                <a:spcPct val="50000"/>
              </a:spcBef>
            </a:pPr>
            <a:r>
              <a:rPr lang="pt-BR" sz="2400">
                <a:solidFill>
                  <a:srgbClr val="6699FF"/>
                </a:solidFill>
                <a:latin typeface="Times New Roman" pitchFamily="18" charset="0"/>
              </a:rPr>
              <a:t>Atlantic</a:t>
            </a:r>
          </a:p>
          <a:p>
            <a:pPr eaLnBrk="0" hangingPunct="0">
              <a:spcBef>
                <a:spcPct val="50000"/>
              </a:spcBef>
            </a:pPr>
            <a:r>
              <a:rPr lang="pt-BR" sz="2400">
                <a:solidFill>
                  <a:srgbClr val="6699FF"/>
                </a:solidFill>
                <a:latin typeface="Times New Roman" pitchFamily="18" charset="0"/>
              </a:rPr>
              <a:t>Ocean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1000"/>
                                  </p:stCondLst>
                                  <p:childTnLst>
                                    <p:set>
                                      <p:cBhvr>
                                        <p:cTn id="6" dur="1" fill="hold">
                                          <p:stCondLst>
                                            <p:cond delay="0"/>
                                          </p:stCondLst>
                                        </p:cTn>
                                        <p:tgtEl>
                                          <p:spTgt spid="46094"/>
                                        </p:tgtEl>
                                        <p:attrNameLst>
                                          <p:attrName>style.visibility</p:attrName>
                                        </p:attrNameLst>
                                      </p:cBhvr>
                                      <p:to>
                                        <p:strVal val="visible"/>
                                      </p:to>
                                    </p:set>
                                    <p:animEffect transition="in" filter="dissolve">
                                      <p:cBhvr>
                                        <p:cTn id="7" dur="500"/>
                                        <p:tgtEl>
                                          <p:spTgt spid="46094"/>
                                        </p:tgtEl>
                                      </p:cBhvr>
                                    </p:animEffect>
                                  </p:childTnLst>
                                </p:cTn>
                              </p:par>
                            </p:childTnLst>
                          </p:cTn>
                        </p:par>
                        <p:par>
                          <p:cTn id="8" fill="hold" nodeType="afterGroup">
                            <p:stCondLst>
                              <p:cond delay="1500"/>
                            </p:stCondLst>
                            <p:childTnLst>
                              <p:par>
                                <p:cTn id="9" presetID="1" presetClass="entr" presetSubtype="0" fill="hold" grpId="0" nodeType="afterEffect">
                                  <p:stCondLst>
                                    <p:cond delay="1000"/>
                                  </p:stCondLst>
                                  <p:childTnLst>
                                    <p:set>
                                      <p:cBhvr>
                                        <p:cTn id="10" dur="1" fill="hold">
                                          <p:stCondLst>
                                            <p:cond delay="499"/>
                                          </p:stCondLst>
                                        </p:cTn>
                                        <p:tgtEl>
                                          <p:spTgt spid="46087"/>
                                        </p:tgtEl>
                                        <p:attrNameLst>
                                          <p:attrName>style.visibility</p:attrName>
                                        </p:attrNameLst>
                                      </p:cBhvr>
                                      <p:to>
                                        <p:strVal val="visible"/>
                                      </p:to>
                                    </p:set>
                                  </p:childTnLst>
                                </p:cTn>
                              </p:par>
                            </p:childTnLst>
                          </p:cTn>
                        </p:par>
                        <p:par>
                          <p:cTn id="11" fill="hold" nodeType="afterGroup">
                            <p:stCondLst>
                              <p:cond delay="3000"/>
                            </p:stCondLst>
                            <p:childTnLst>
                              <p:par>
                                <p:cTn id="12" presetID="1" presetClass="entr" presetSubtype="0" fill="hold" grpId="0" nodeType="afterEffect">
                                  <p:stCondLst>
                                    <p:cond delay="1000"/>
                                  </p:stCondLst>
                                  <p:childTnLst>
                                    <p:set>
                                      <p:cBhvr>
                                        <p:cTn id="13" dur="1" fill="hold">
                                          <p:stCondLst>
                                            <p:cond delay="499"/>
                                          </p:stCondLst>
                                        </p:cTn>
                                        <p:tgtEl>
                                          <p:spTgt spid="46086"/>
                                        </p:tgtEl>
                                        <p:attrNameLst>
                                          <p:attrName>style.visibility</p:attrName>
                                        </p:attrNameLst>
                                      </p:cBhvr>
                                      <p:to>
                                        <p:strVal val="visible"/>
                                      </p:to>
                                    </p:set>
                                  </p:childTnLst>
                                </p:cTn>
                              </p:par>
                            </p:childTnLst>
                          </p:cTn>
                        </p:par>
                        <p:par>
                          <p:cTn id="14" fill="hold" nodeType="afterGroup">
                            <p:stCondLst>
                              <p:cond delay="4500"/>
                            </p:stCondLst>
                            <p:childTnLst>
                              <p:par>
                                <p:cTn id="15" presetID="22" presetClass="entr" presetSubtype="8" fill="hold" grpId="0" nodeType="afterEffect">
                                  <p:stCondLst>
                                    <p:cond delay="0"/>
                                  </p:stCondLst>
                                  <p:childTnLst>
                                    <p:set>
                                      <p:cBhvr>
                                        <p:cTn id="16" dur="1" fill="hold">
                                          <p:stCondLst>
                                            <p:cond delay="0"/>
                                          </p:stCondLst>
                                        </p:cTn>
                                        <p:tgtEl>
                                          <p:spTgt spid="46085"/>
                                        </p:tgtEl>
                                        <p:attrNameLst>
                                          <p:attrName>style.visibility</p:attrName>
                                        </p:attrNameLst>
                                      </p:cBhvr>
                                      <p:to>
                                        <p:strVal val="visible"/>
                                      </p:to>
                                    </p:set>
                                    <p:animEffect transition="in" filter="wipe(left)">
                                      <p:cBhvr>
                                        <p:cTn id="17" dur="500"/>
                                        <p:tgtEl>
                                          <p:spTgt spid="46085"/>
                                        </p:tgtEl>
                                      </p:cBhvr>
                                    </p:animEffect>
                                  </p:childTnLst>
                                </p:cTn>
                              </p:par>
                            </p:childTnLst>
                          </p:cTn>
                        </p:par>
                        <p:par>
                          <p:cTn id="18" fill="hold" nodeType="afterGroup">
                            <p:stCondLst>
                              <p:cond delay="5000"/>
                            </p:stCondLst>
                            <p:childTnLst>
                              <p:par>
                                <p:cTn id="19" presetID="1" presetClass="entr" presetSubtype="0" fill="hold" grpId="0" nodeType="afterEffect">
                                  <p:stCondLst>
                                    <p:cond delay="1000"/>
                                  </p:stCondLst>
                                  <p:childTnLst>
                                    <p:set>
                                      <p:cBhvr>
                                        <p:cTn id="20" dur="1" fill="hold">
                                          <p:stCondLst>
                                            <p:cond delay="499"/>
                                          </p:stCondLst>
                                        </p:cTn>
                                        <p:tgtEl>
                                          <p:spTgt spid="46091"/>
                                        </p:tgtEl>
                                        <p:attrNameLst>
                                          <p:attrName>style.visibility</p:attrName>
                                        </p:attrNameLst>
                                      </p:cBhvr>
                                      <p:to>
                                        <p:strVal val="visible"/>
                                      </p:to>
                                    </p:set>
                                  </p:childTnLst>
                                </p:cTn>
                              </p:par>
                            </p:childTnLst>
                          </p:cTn>
                        </p:par>
                        <p:par>
                          <p:cTn id="21" fill="hold" nodeType="afterGroup">
                            <p:stCondLst>
                              <p:cond delay="6500"/>
                            </p:stCondLst>
                            <p:childTnLst>
                              <p:par>
                                <p:cTn id="22" presetID="22" presetClass="entr" presetSubtype="8" fill="hold" grpId="0" nodeType="afterEffect">
                                  <p:stCondLst>
                                    <p:cond delay="0"/>
                                  </p:stCondLst>
                                  <p:childTnLst>
                                    <p:set>
                                      <p:cBhvr>
                                        <p:cTn id="23" dur="1" fill="hold">
                                          <p:stCondLst>
                                            <p:cond delay="0"/>
                                          </p:stCondLst>
                                        </p:cTn>
                                        <p:tgtEl>
                                          <p:spTgt spid="46090"/>
                                        </p:tgtEl>
                                        <p:attrNameLst>
                                          <p:attrName>style.visibility</p:attrName>
                                        </p:attrNameLst>
                                      </p:cBhvr>
                                      <p:to>
                                        <p:strVal val="visible"/>
                                      </p:to>
                                    </p:set>
                                    <p:animEffect transition="in" filter="wipe(left)">
                                      <p:cBhvr>
                                        <p:cTn id="24" dur="500"/>
                                        <p:tgtEl>
                                          <p:spTgt spid="46090"/>
                                        </p:tgtEl>
                                      </p:cBhvr>
                                    </p:animEffect>
                                  </p:childTnLst>
                                </p:cTn>
                              </p:par>
                            </p:childTnLst>
                          </p:cTn>
                        </p:par>
                        <p:par>
                          <p:cTn id="25" fill="hold" nodeType="afterGroup">
                            <p:stCondLst>
                              <p:cond delay="7000"/>
                            </p:stCondLst>
                            <p:childTnLst>
                              <p:par>
                                <p:cTn id="26" presetID="1" presetClass="entr" presetSubtype="0" fill="hold" grpId="0" nodeType="afterEffect">
                                  <p:stCondLst>
                                    <p:cond delay="1000"/>
                                  </p:stCondLst>
                                  <p:childTnLst>
                                    <p:set>
                                      <p:cBhvr>
                                        <p:cTn id="27" dur="1" fill="hold">
                                          <p:stCondLst>
                                            <p:cond delay="499"/>
                                          </p:stCondLst>
                                        </p:cTn>
                                        <p:tgtEl>
                                          <p:spTgt spid="46089"/>
                                        </p:tgtEl>
                                        <p:attrNameLst>
                                          <p:attrName>style.visibility</p:attrName>
                                        </p:attrNameLst>
                                      </p:cBhvr>
                                      <p:to>
                                        <p:strVal val="visible"/>
                                      </p:to>
                                    </p:set>
                                  </p:childTnLst>
                                </p:cTn>
                              </p:par>
                            </p:childTnLst>
                          </p:cTn>
                        </p:par>
                        <p:par>
                          <p:cTn id="28" fill="hold" nodeType="afterGroup">
                            <p:stCondLst>
                              <p:cond delay="8500"/>
                            </p:stCondLst>
                            <p:childTnLst>
                              <p:par>
                                <p:cTn id="29" presetID="22" presetClass="entr" presetSubtype="2" fill="hold" grpId="0" nodeType="afterEffect">
                                  <p:stCondLst>
                                    <p:cond delay="0"/>
                                  </p:stCondLst>
                                  <p:childTnLst>
                                    <p:set>
                                      <p:cBhvr>
                                        <p:cTn id="30" dur="1" fill="hold">
                                          <p:stCondLst>
                                            <p:cond delay="0"/>
                                          </p:stCondLst>
                                        </p:cTn>
                                        <p:tgtEl>
                                          <p:spTgt spid="46088"/>
                                        </p:tgtEl>
                                        <p:attrNameLst>
                                          <p:attrName>style.visibility</p:attrName>
                                        </p:attrNameLst>
                                      </p:cBhvr>
                                      <p:to>
                                        <p:strVal val="visible"/>
                                      </p:to>
                                    </p:set>
                                    <p:animEffect transition="in" filter="wipe(right)">
                                      <p:cBhvr>
                                        <p:cTn id="31" dur="500"/>
                                        <p:tgtEl>
                                          <p:spTgt spid="46088"/>
                                        </p:tgtEl>
                                      </p:cBhvr>
                                    </p:animEffect>
                                  </p:childTnLst>
                                </p:cTn>
                              </p:par>
                            </p:childTnLst>
                          </p:cTn>
                        </p:par>
                        <p:par>
                          <p:cTn id="32" fill="hold" nodeType="afterGroup">
                            <p:stCondLst>
                              <p:cond delay="9000"/>
                            </p:stCondLst>
                            <p:childTnLst>
                              <p:par>
                                <p:cTn id="33" presetID="1" presetClass="entr" presetSubtype="0" fill="hold" grpId="0" nodeType="afterEffect">
                                  <p:stCondLst>
                                    <p:cond delay="1000"/>
                                  </p:stCondLst>
                                  <p:childTnLst>
                                    <p:set>
                                      <p:cBhvr>
                                        <p:cTn id="34" dur="1" fill="hold">
                                          <p:stCondLst>
                                            <p:cond delay="499"/>
                                          </p:stCondLst>
                                        </p:cTn>
                                        <p:tgtEl>
                                          <p:spTgt spid="46093"/>
                                        </p:tgtEl>
                                        <p:attrNameLst>
                                          <p:attrName>style.visibility</p:attrName>
                                        </p:attrNameLst>
                                      </p:cBhvr>
                                      <p:to>
                                        <p:strVal val="visible"/>
                                      </p:to>
                                    </p:set>
                                  </p:childTnLst>
                                </p:cTn>
                              </p:par>
                            </p:childTnLst>
                          </p:cTn>
                        </p:par>
                        <p:par>
                          <p:cTn id="35" fill="hold" nodeType="afterGroup">
                            <p:stCondLst>
                              <p:cond delay="10500"/>
                            </p:stCondLst>
                            <p:childTnLst>
                              <p:par>
                                <p:cTn id="36" presetID="22" presetClass="entr" presetSubtype="8" fill="hold" grpId="0" nodeType="afterEffect">
                                  <p:stCondLst>
                                    <p:cond delay="0"/>
                                  </p:stCondLst>
                                  <p:childTnLst>
                                    <p:set>
                                      <p:cBhvr>
                                        <p:cTn id="37" dur="1" fill="hold">
                                          <p:stCondLst>
                                            <p:cond delay="0"/>
                                          </p:stCondLst>
                                        </p:cTn>
                                        <p:tgtEl>
                                          <p:spTgt spid="46092"/>
                                        </p:tgtEl>
                                        <p:attrNameLst>
                                          <p:attrName>style.visibility</p:attrName>
                                        </p:attrNameLst>
                                      </p:cBhvr>
                                      <p:to>
                                        <p:strVal val="visible"/>
                                      </p:to>
                                    </p:set>
                                    <p:animEffect transition="in" filter="wipe(left)">
                                      <p:cBhvr>
                                        <p:cTn id="38" dur="500"/>
                                        <p:tgtEl>
                                          <p:spTgt spid="46092"/>
                                        </p:tgtEl>
                                      </p:cBhvr>
                                    </p:animEffect>
                                  </p:childTnLst>
                                </p:cTn>
                              </p:par>
                            </p:childTnLst>
                          </p:cTn>
                        </p:par>
                        <p:par>
                          <p:cTn id="39" fill="hold" nodeType="afterGroup">
                            <p:stCondLst>
                              <p:cond delay="11000"/>
                            </p:stCondLst>
                            <p:childTnLst>
                              <p:par>
                                <p:cTn id="40" presetID="1" presetClass="entr" presetSubtype="0" fill="hold" grpId="0" nodeType="afterEffect">
                                  <p:stCondLst>
                                    <p:cond delay="1000"/>
                                  </p:stCondLst>
                                  <p:childTnLst>
                                    <p:set>
                                      <p:cBhvr>
                                        <p:cTn id="41" dur="1" fill="hold">
                                          <p:stCondLst>
                                            <p:cond delay="499"/>
                                          </p:stCondLst>
                                        </p:cTn>
                                        <p:tgtEl>
                                          <p:spTgt spid="46084"/>
                                        </p:tgtEl>
                                        <p:attrNameLst>
                                          <p:attrName>style.visibility</p:attrName>
                                        </p:attrNameLst>
                                      </p:cBhvr>
                                      <p:to>
                                        <p:strVal val="visible"/>
                                      </p:to>
                                    </p:set>
                                  </p:childTnLst>
                                </p:cTn>
                              </p:par>
                            </p:childTnLst>
                          </p:cTn>
                        </p:par>
                        <p:par>
                          <p:cTn id="42" fill="hold" nodeType="afterGroup">
                            <p:stCondLst>
                              <p:cond delay="12500"/>
                            </p:stCondLst>
                            <p:childTnLst>
                              <p:par>
                                <p:cTn id="43" presetID="22" presetClass="entr" presetSubtype="8" fill="hold" grpId="0" nodeType="afterEffect">
                                  <p:stCondLst>
                                    <p:cond delay="0"/>
                                  </p:stCondLst>
                                  <p:childTnLst>
                                    <p:set>
                                      <p:cBhvr>
                                        <p:cTn id="44" dur="1" fill="hold">
                                          <p:stCondLst>
                                            <p:cond delay="0"/>
                                          </p:stCondLst>
                                        </p:cTn>
                                        <p:tgtEl>
                                          <p:spTgt spid="46083"/>
                                        </p:tgtEl>
                                        <p:attrNameLst>
                                          <p:attrName>style.visibility</p:attrName>
                                        </p:attrNameLst>
                                      </p:cBhvr>
                                      <p:to>
                                        <p:strVal val="visible"/>
                                      </p:to>
                                    </p:set>
                                    <p:animEffect transition="in" filter="wipe(left)">
                                      <p:cBhvr>
                                        <p:cTn id="45" dur="500"/>
                                        <p:tgtEl>
                                          <p:spTgt spid="46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animBg="1"/>
      <p:bldP spid="46084" grpId="0" autoUpdateAnimBg="0"/>
      <p:bldP spid="46085" grpId="0" animBg="1"/>
      <p:bldP spid="46086" grpId="0" autoUpdateAnimBg="0"/>
      <p:bldP spid="46087" grpId="0" autoUpdateAnimBg="0"/>
      <p:bldP spid="46088" grpId="0" animBg="1"/>
      <p:bldP spid="46089" grpId="0" autoUpdateAnimBg="0"/>
      <p:bldP spid="46090" grpId="0" animBg="1"/>
      <p:bldP spid="46091" grpId="0" autoUpdateAnimBg="0"/>
      <p:bldP spid="46092" grpId="0" animBg="1"/>
      <p:bldP spid="46093" grpId="0" autoUpdateAnimBg="0"/>
      <p:bldP spid="46094"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endParaRPr lang="en-US" smtClean="0"/>
          </a:p>
        </p:txBody>
      </p:sp>
      <p:sp>
        <p:nvSpPr>
          <p:cNvPr id="45059" name="Rectangle 3"/>
          <p:cNvSpPr>
            <a:spLocks noGrp="1"/>
          </p:cNvSpPr>
          <p:nvPr>
            <p:ph type="body" idx="1"/>
          </p:nvPr>
        </p:nvSpPr>
        <p:spPr/>
        <p:txBody>
          <a:bodyPr/>
          <a:lstStyle/>
          <a:p>
            <a:r>
              <a:rPr lang="en-US" smtClean="0"/>
              <a:t>Imagine that it is 1:00 pm in New York, New York at the same time as Sydney, Australia.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r>
              <a:rPr lang="en-US" smtClean="0"/>
              <a:t>Pair/Share</a:t>
            </a:r>
          </a:p>
        </p:txBody>
      </p:sp>
      <p:sp>
        <p:nvSpPr>
          <p:cNvPr id="46083" name="Rectangle 3"/>
          <p:cNvSpPr>
            <a:spLocks noGrp="1"/>
          </p:cNvSpPr>
          <p:nvPr>
            <p:ph type="body" idx="1"/>
          </p:nvPr>
        </p:nvSpPr>
        <p:spPr/>
        <p:txBody>
          <a:bodyPr/>
          <a:lstStyle/>
          <a:p>
            <a:pPr algn="ctr">
              <a:spcBef>
                <a:spcPct val="0"/>
              </a:spcBef>
              <a:buClr>
                <a:schemeClr val="accent2"/>
              </a:buClr>
              <a:buSzPct val="75000"/>
              <a:buFont typeface="Wingdings" pitchFamily="2" charset="2"/>
              <a:buNone/>
            </a:pPr>
            <a:r>
              <a:rPr lang="en-US" sz="2400" smtClean="0">
                <a:latin typeface="Tahoma" pitchFamily="34" charset="0"/>
              </a:rPr>
              <a:t>Come up with 2 answers to the following question, </a:t>
            </a:r>
          </a:p>
          <a:p>
            <a:pPr>
              <a:spcBef>
                <a:spcPct val="0"/>
              </a:spcBef>
              <a:buClr>
                <a:schemeClr val="accent2"/>
              </a:buClr>
              <a:buSzPct val="75000"/>
              <a:buFont typeface="Wingdings" pitchFamily="2" charset="2"/>
              <a:buNone/>
            </a:pPr>
            <a:endParaRPr lang="en-US" sz="2400" smtClean="0">
              <a:latin typeface="Tahoma" pitchFamily="34" charset="0"/>
            </a:endParaRPr>
          </a:p>
          <a:p>
            <a:pPr>
              <a:spcBef>
                <a:spcPct val="0"/>
              </a:spcBef>
              <a:buClr>
                <a:schemeClr val="accent2"/>
              </a:buClr>
              <a:buSzPct val="75000"/>
              <a:buFont typeface="Wingdings" pitchFamily="2" charset="2"/>
              <a:buNone/>
            </a:pPr>
            <a:endParaRPr lang="en-US" sz="1400" smtClean="0">
              <a:latin typeface="Tahoma" pitchFamily="34" charset="0"/>
            </a:endParaRPr>
          </a:p>
          <a:p>
            <a:pPr>
              <a:spcBef>
                <a:spcPct val="0"/>
              </a:spcBef>
              <a:buClr>
                <a:schemeClr val="accent2"/>
              </a:buClr>
              <a:buSzPct val="75000"/>
              <a:buFont typeface="Wingdings" pitchFamily="2" charset="2"/>
              <a:buNone/>
            </a:pPr>
            <a:r>
              <a:rPr lang="en-US" sz="3600" smtClean="0">
                <a:solidFill>
                  <a:schemeClr val="hlink"/>
                </a:solidFill>
                <a:latin typeface="Tahoma" pitchFamily="34" charset="0"/>
              </a:rPr>
              <a:t>Why would it be important to be aware of the differences in time between different locations?</a:t>
            </a:r>
          </a:p>
          <a:p>
            <a:pPr>
              <a:spcBef>
                <a:spcPct val="0"/>
              </a:spcBef>
              <a:buClr>
                <a:schemeClr val="accent2"/>
              </a:buClr>
              <a:buSzPct val="75000"/>
              <a:buFont typeface="Wingdings" pitchFamily="2" charset="2"/>
              <a:buChar char="n"/>
            </a:pPr>
            <a:endParaRPr lang="en-US" sz="3600" smtClean="0">
              <a:solidFill>
                <a:schemeClr val="hlink"/>
              </a:solidFill>
              <a:latin typeface="Tahoma" pitchFamily="34" charset="0"/>
            </a:endParaRPr>
          </a:p>
          <a:p>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6083">
                                            <p:txEl>
                                              <p:pRg st="3" end="3"/>
                                            </p:txEl>
                                          </p:spTgt>
                                        </p:tgtEl>
                                        <p:attrNameLst>
                                          <p:attrName>style.visibility</p:attrName>
                                        </p:attrNameLst>
                                      </p:cBhvr>
                                      <p:to>
                                        <p:strVal val="visible"/>
                                      </p:to>
                                    </p:set>
                                    <p:anim calcmode="lin" valueType="num">
                                      <p:cBhvr additive="base">
                                        <p:cTn id="7" dur="500" fill="hold"/>
                                        <p:tgtEl>
                                          <p:spTgt spid="4608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608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a:solidFill>
            <a:srgbClr val="FFFF00"/>
          </a:solidFill>
        </p:spPr>
        <p:txBody>
          <a:bodyPr/>
          <a:lstStyle/>
          <a:p>
            <a:r>
              <a:rPr lang="en-US" b="1" smtClean="0">
                <a:solidFill>
                  <a:srgbClr val="0000FF"/>
                </a:solidFill>
              </a:rPr>
              <a:t>LONGITUDE AND TIME</a:t>
            </a:r>
          </a:p>
        </p:txBody>
      </p:sp>
      <p:sp>
        <p:nvSpPr>
          <p:cNvPr id="16386" name="Rectangle 3"/>
          <p:cNvSpPr>
            <a:spLocks noGrp="1" noChangeArrowheads="1"/>
          </p:cNvSpPr>
          <p:nvPr>
            <p:ph type="body" idx="1"/>
          </p:nvPr>
        </p:nvSpPr>
        <p:spPr/>
        <p:txBody>
          <a:bodyPr/>
          <a:lstStyle/>
          <a:p>
            <a:r>
              <a:rPr lang="en-US" smtClean="0"/>
              <a:t>The world rotates (spins) _____</a:t>
            </a:r>
            <a:r>
              <a:rPr lang="en-US" smtClean="0">
                <a:cs typeface="Arial" charset="0"/>
              </a:rPr>
              <a:t>° in ___ hours.</a:t>
            </a:r>
          </a:p>
          <a:p>
            <a:pPr>
              <a:buFontTx/>
              <a:buNone/>
            </a:pPr>
            <a:r>
              <a:rPr lang="en-US" smtClean="0">
                <a:cs typeface="Arial" charset="0"/>
              </a:rPr>
              <a:t>            How many degrees per hour does the 	   earth spin? </a:t>
            </a:r>
          </a:p>
          <a:p>
            <a:pPr>
              <a:buFontTx/>
              <a:buNone/>
            </a:pPr>
            <a:r>
              <a:rPr lang="en-US" smtClean="0"/>
              <a:t>			360</a:t>
            </a:r>
            <a:r>
              <a:rPr lang="en-US" smtClean="0">
                <a:cs typeface="Arial" charset="0"/>
              </a:rPr>
              <a:t>° / 24 hours = 15° per hour</a:t>
            </a:r>
          </a:p>
          <a:p>
            <a:r>
              <a:rPr lang="en-US" smtClean="0">
                <a:cs typeface="Arial" charset="0"/>
              </a:rPr>
              <a:t>The world has 24 time zones, each l5° apart.  </a:t>
            </a:r>
          </a:p>
          <a:p>
            <a:pPr>
              <a:buFontTx/>
              <a:buNone/>
            </a:pPr>
            <a:r>
              <a:rPr lang="en-US" smtClean="0">
                <a:cs typeface="Arial" charset="0"/>
              </a:rPr>
              <a:t>   </a:t>
            </a:r>
            <a:r>
              <a:rPr lang="en-US" sz="3600" b="1" smtClean="0">
                <a:solidFill>
                  <a:srgbClr val="FF0000"/>
                </a:solidFill>
                <a:cs typeface="Arial" charset="0"/>
              </a:rPr>
              <a:t>THERE IS A 1 HOUR TIME  DIFFERENCE FOR EVERY 15° OF LONGITUDE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706</Words>
  <Application>Microsoft Office PowerPoint</Application>
  <PresentationFormat>On-screen Show (4:3)</PresentationFormat>
  <Paragraphs>102</Paragraphs>
  <Slides>19</Slides>
  <Notes>4</Notes>
  <HiddenSlides>0</HiddenSlides>
  <MMClips>0</MMClips>
  <ScaleCrop>false</ScaleCrop>
  <HeadingPairs>
    <vt:vector size="6" baseType="variant">
      <vt:variant>
        <vt:lpstr>Fonts Used</vt:lpstr>
      </vt:variant>
      <vt:variant>
        <vt:i4>6</vt:i4>
      </vt:variant>
      <vt:variant>
        <vt:lpstr>Design Template</vt:lpstr>
      </vt:variant>
      <vt:variant>
        <vt:i4>1</vt:i4>
      </vt:variant>
      <vt:variant>
        <vt:lpstr>Slide Titles</vt:lpstr>
      </vt:variant>
      <vt:variant>
        <vt:i4>19</vt:i4>
      </vt:variant>
    </vt:vector>
  </HeadingPairs>
  <TitlesOfParts>
    <vt:vector size="26" baseType="lpstr">
      <vt:lpstr>Calibri</vt:lpstr>
      <vt:lpstr>Arial</vt:lpstr>
      <vt:lpstr>Wingdings</vt:lpstr>
      <vt:lpstr>Tahoma</vt:lpstr>
      <vt:lpstr>Times New Roman</vt:lpstr>
      <vt:lpstr>Verdana</vt:lpstr>
      <vt:lpstr>Office Theme</vt:lpstr>
      <vt:lpstr>Slide 1</vt:lpstr>
      <vt:lpstr>Earth rotates west to east  Solar time is based on the position of the sun NIGHT IS FALLING ON EARTH</vt:lpstr>
      <vt:lpstr>Slide 3</vt:lpstr>
      <vt:lpstr>Slide 4</vt:lpstr>
      <vt:lpstr>Slide 5</vt:lpstr>
      <vt:lpstr>Slide 6</vt:lpstr>
      <vt:lpstr>Slide 7</vt:lpstr>
      <vt:lpstr>Pair/Share</vt:lpstr>
      <vt:lpstr>LONGITUDE AND TIME</vt:lpstr>
      <vt:lpstr>Greenwich, England is the logical starting point for time zones</vt:lpstr>
      <vt:lpstr>Think of it as a giant number line.</vt:lpstr>
      <vt:lpstr>Graphic Organizer</vt:lpstr>
      <vt:lpstr>What time is it in the locations below</vt:lpstr>
      <vt:lpstr>ANOTHER CHEESY SAYING</vt:lpstr>
      <vt:lpstr>Slide 15</vt:lpstr>
      <vt:lpstr>Slide 16</vt:lpstr>
      <vt:lpstr>Slide 17</vt:lpstr>
      <vt:lpstr>East Increase – West Less (1 hr per l5°)</vt:lpstr>
      <vt:lpstr>Graphic Organizer</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dc:creator>
  <cp:lastModifiedBy>stevense</cp:lastModifiedBy>
  <cp:revision>8</cp:revision>
  <dcterms:created xsi:type="dcterms:W3CDTF">2012-07-28T11:46:57Z</dcterms:created>
  <dcterms:modified xsi:type="dcterms:W3CDTF">2012-08-01T18:51:09Z</dcterms:modified>
</cp:coreProperties>
</file>