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75" r:id="rId13"/>
    <p:sldId id="366" r:id="rId14"/>
    <p:sldId id="274" r:id="rId15"/>
    <p:sldId id="276" r:id="rId16"/>
    <p:sldId id="265" r:id="rId17"/>
    <p:sldId id="266" r:id="rId18"/>
    <p:sldId id="267" r:id="rId19"/>
    <p:sldId id="268" r:id="rId20"/>
    <p:sldId id="269" r:id="rId21"/>
    <p:sldId id="270" r:id="rId22"/>
    <p:sldId id="278" r:id="rId23"/>
    <p:sldId id="367" r:id="rId24"/>
    <p:sldId id="368" r:id="rId25"/>
    <p:sldId id="271" r:id="rId26"/>
    <p:sldId id="27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2" r:id="rId35"/>
    <p:sldId id="288" r:id="rId36"/>
    <p:sldId id="289" r:id="rId37"/>
    <p:sldId id="293" r:id="rId38"/>
    <p:sldId id="291" r:id="rId39"/>
    <p:sldId id="290" r:id="rId40"/>
    <p:sldId id="295" r:id="rId41"/>
    <p:sldId id="294" r:id="rId42"/>
    <p:sldId id="296" r:id="rId43"/>
    <p:sldId id="298" r:id="rId44"/>
    <p:sldId id="297" r:id="rId45"/>
    <p:sldId id="300" r:id="rId46"/>
    <p:sldId id="299" r:id="rId47"/>
    <p:sldId id="370" r:id="rId48"/>
    <p:sldId id="301" r:id="rId49"/>
    <p:sldId id="302" r:id="rId50"/>
    <p:sldId id="371" r:id="rId51"/>
    <p:sldId id="303" r:id="rId52"/>
    <p:sldId id="305" r:id="rId53"/>
    <p:sldId id="304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7" r:id="rId65"/>
    <p:sldId id="316" r:id="rId66"/>
    <p:sldId id="318" r:id="rId67"/>
    <p:sldId id="319" r:id="rId68"/>
    <p:sldId id="321" r:id="rId69"/>
    <p:sldId id="320" r:id="rId70"/>
    <p:sldId id="372" r:id="rId71"/>
    <p:sldId id="373" r:id="rId72"/>
    <p:sldId id="322" r:id="rId73"/>
    <p:sldId id="323" r:id="rId74"/>
    <p:sldId id="324" r:id="rId75"/>
    <p:sldId id="325" r:id="rId76"/>
    <p:sldId id="374" r:id="rId77"/>
    <p:sldId id="326" r:id="rId78"/>
    <p:sldId id="327" r:id="rId79"/>
    <p:sldId id="328" r:id="rId80"/>
    <p:sldId id="329" r:id="rId81"/>
    <p:sldId id="330" r:id="rId82"/>
    <p:sldId id="375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5" r:id="rId97"/>
    <p:sldId id="344" r:id="rId98"/>
    <p:sldId id="346" r:id="rId99"/>
    <p:sldId id="347" r:id="rId100"/>
    <p:sldId id="348" r:id="rId101"/>
    <p:sldId id="349" r:id="rId102"/>
    <p:sldId id="350" r:id="rId103"/>
    <p:sldId id="351" r:id="rId104"/>
    <p:sldId id="352" r:id="rId105"/>
    <p:sldId id="353" r:id="rId106"/>
    <p:sldId id="354" r:id="rId107"/>
    <p:sldId id="355" r:id="rId108"/>
    <p:sldId id="356" r:id="rId109"/>
    <p:sldId id="357" r:id="rId110"/>
    <p:sldId id="358" r:id="rId111"/>
    <p:sldId id="359" r:id="rId112"/>
    <p:sldId id="360" r:id="rId113"/>
    <p:sldId id="361" r:id="rId114"/>
    <p:sldId id="362" r:id="rId115"/>
    <p:sldId id="363" r:id="rId116"/>
    <p:sldId id="364" r:id="rId117"/>
    <p:sldId id="365" r:id="rId118"/>
  </p:sldIdLst>
  <p:sldSz cx="9144000" cy="6858000" type="screen4x3"/>
  <p:notesSz cx="7053263" cy="9393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D24ADE-1E7B-441B-BA5F-5C573E152B8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B0CBA8-E9BE-4DDD-8C1B-00F5689FC383}">
      <dgm:prSet phldrT="[Text]"/>
      <dgm:spPr/>
      <dgm:t>
        <a:bodyPr/>
        <a:lstStyle/>
        <a:p>
          <a:r>
            <a:rPr lang="en-US" dirty="0" smtClean="0"/>
            <a:t>Neuron</a:t>
          </a:r>
          <a:endParaRPr lang="en-US" dirty="0"/>
        </a:p>
      </dgm:t>
    </dgm:pt>
    <dgm:pt modelId="{CC6E9CEC-D74E-498A-B914-B0718861069C}" type="parTrans" cxnId="{2E853C1E-227B-4046-99EE-D1D4333A0720}">
      <dgm:prSet/>
      <dgm:spPr/>
      <dgm:t>
        <a:bodyPr/>
        <a:lstStyle/>
        <a:p>
          <a:endParaRPr lang="en-US"/>
        </a:p>
      </dgm:t>
    </dgm:pt>
    <dgm:pt modelId="{901F0AE4-7AE2-462B-B56A-EC077513BA50}" type="sibTrans" cxnId="{2E853C1E-227B-4046-99EE-D1D4333A0720}">
      <dgm:prSet/>
      <dgm:spPr/>
      <dgm:t>
        <a:bodyPr/>
        <a:lstStyle/>
        <a:p>
          <a:endParaRPr lang="en-US"/>
        </a:p>
      </dgm:t>
    </dgm:pt>
    <dgm:pt modelId="{E165648F-4E6F-46BC-9350-64BC37876974}" type="asst">
      <dgm:prSet phldrT="[Text]"/>
      <dgm:spPr/>
      <dgm:t>
        <a:bodyPr/>
        <a:lstStyle/>
        <a:p>
          <a:r>
            <a:rPr lang="en-US" dirty="0" smtClean="0"/>
            <a:t>Impulse</a:t>
          </a:r>
          <a:endParaRPr lang="en-US" dirty="0"/>
        </a:p>
      </dgm:t>
    </dgm:pt>
    <dgm:pt modelId="{5091CD59-6396-4106-ABED-4C8778A7B175}" type="parTrans" cxnId="{25F82795-3196-4DAE-9FBD-0078A0910A27}">
      <dgm:prSet/>
      <dgm:spPr/>
      <dgm:t>
        <a:bodyPr/>
        <a:lstStyle/>
        <a:p>
          <a:endParaRPr lang="en-US" dirty="0"/>
        </a:p>
      </dgm:t>
    </dgm:pt>
    <dgm:pt modelId="{D82209B2-ABB5-40BF-858C-9F4530B5B886}" type="sibTrans" cxnId="{25F82795-3196-4DAE-9FBD-0078A0910A27}">
      <dgm:prSet/>
      <dgm:spPr/>
      <dgm:t>
        <a:bodyPr/>
        <a:lstStyle/>
        <a:p>
          <a:endParaRPr lang="en-US"/>
        </a:p>
      </dgm:t>
    </dgm:pt>
    <dgm:pt modelId="{553998F8-E778-4BDC-A11D-4D6ADEF98686}">
      <dgm:prSet phldrT="[Text]"/>
      <dgm:spPr/>
      <dgm:t>
        <a:bodyPr/>
        <a:lstStyle/>
        <a:p>
          <a:r>
            <a:rPr lang="en-US" dirty="0" smtClean="0"/>
            <a:t>Impulse	</a:t>
          </a:r>
          <a:endParaRPr lang="en-US" dirty="0"/>
        </a:p>
      </dgm:t>
    </dgm:pt>
    <dgm:pt modelId="{B4A3654A-A3D4-4A47-8AD1-FF5B16441A1F}" type="parTrans" cxnId="{52119DE1-E626-48B2-9B56-B7ACF248340B}">
      <dgm:prSet/>
      <dgm:spPr/>
      <dgm:t>
        <a:bodyPr/>
        <a:lstStyle/>
        <a:p>
          <a:endParaRPr lang="en-US" dirty="0"/>
        </a:p>
      </dgm:t>
    </dgm:pt>
    <dgm:pt modelId="{9C2A1E27-2BE9-407A-9236-97CD4D00EFF2}" type="sibTrans" cxnId="{52119DE1-E626-48B2-9B56-B7ACF248340B}">
      <dgm:prSet/>
      <dgm:spPr/>
      <dgm:t>
        <a:bodyPr/>
        <a:lstStyle/>
        <a:p>
          <a:endParaRPr lang="en-US"/>
        </a:p>
      </dgm:t>
    </dgm:pt>
    <dgm:pt modelId="{DC1BA855-B5CC-45BD-BB46-4FFFC9403B57}">
      <dgm:prSet phldrT="[Text]"/>
      <dgm:spPr/>
      <dgm:t>
        <a:bodyPr/>
        <a:lstStyle/>
        <a:p>
          <a:r>
            <a:rPr lang="en-US" dirty="0" smtClean="0"/>
            <a:t>Impulse</a:t>
          </a:r>
          <a:endParaRPr lang="en-US" dirty="0"/>
        </a:p>
      </dgm:t>
    </dgm:pt>
    <dgm:pt modelId="{17779948-25FE-41D9-A7B1-63640F819EFB}" type="parTrans" cxnId="{404CE38C-DC76-4E87-9182-55087FFB9F99}">
      <dgm:prSet/>
      <dgm:spPr/>
      <dgm:t>
        <a:bodyPr/>
        <a:lstStyle/>
        <a:p>
          <a:endParaRPr lang="en-US" dirty="0"/>
        </a:p>
      </dgm:t>
    </dgm:pt>
    <dgm:pt modelId="{D3F71C76-727E-499A-8A2F-26AEA3BB9B3E}" type="sibTrans" cxnId="{404CE38C-DC76-4E87-9182-55087FFB9F99}">
      <dgm:prSet/>
      <dgm:spPr/>
      <dgm:t>
        <a:bodyPr/>
        <a:lstStyle/>
        <a:p>
          <a:endParaRPr lang="en-US"/>
        </a:p>
      </dgm:t>
    </dgm:pt>
    <dgm:pt modelId="{48FBBFA7-8273-4401-BACB-8812B7931717}">
      <dgm:prSet phldrT="[Text]"/>
      <dgm:spPr/>
      <dgm:t>
        <a:bodyPr/>
        <a:lstStyle/>
        <a:p>
          <a:r>
            <a:rPr lang="en-US" dirty="0" smtClean="0"/>
            <a:t>Impulse</a:t>
          </a:r>
          <a:endParaRPr lang="en-US" dirty="0"/>
        </a:p>
      </dgm:t>
    </dgm:pt>
    <dgm:pt modelId="{764FF680-0EB6-40A1-B03F-77C93B76F9B6}" type="parTrans" cxnId="{81A4D9AF-8F2C-40D8-8DBE-8034EA2B9886}">
      <dgm:prSet/>
      <dgm:spPr/>
      <dgm:t>
        <a:bodyPr/>
        <a:lstStyle/>
        <a:p>
          <a:endParaRPr lang="en-US" dirty="0"/>
        </a:p>
      </dgm:t>
    </dgm:pt>
    <dgm:pt modelId="{27D9F219-A4AD-432F-B338-8E772248551C}" type="sibTrans" cxnId="{81A4D9AF-8F2C-40D8-8DBE-8034EA2B9886}">
      <dgm:prSet/>
      <dgm:spPr/>
      <dgm:t>
        <a:bodyPr/>
        <a:lstStyle/>
        <a:p>
          <a:endParaRPr lang="en-US"/>
        </a:p>
      </dgm:t>
    </dgm:pt>
    <dgm:pt modelId="{078AA737-8F1E-4597-8765-BD7B12671E3F}" type="pres">
      <dgm:prSet presAssocID="{8DD24ADE-1E7B-441B-BA5F-5C573E152B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97B473-6AA5-4E6D-9BEC-634B38A8D48D}" type="pres">
      <dgm:prSet presAssocID="{A8B0CBA8-E9BE-4DDD-8C1B-00F5689FC383}" presName="hierRoot1" presStyleCnt="0">
        <dgm:presLayoutVars>
          <dgm:hierBranch val="init"/>
        </dgm:presLayoutVars>
      </dgm:prSet>
      <dgm:spPr/>
    </dgm:pt>
    <dgm:pt modelId="{C9EB59A6-683A-4FB0-B85D-B902D7201BC1}" type="pres">
      <dgm:prSet presAssocID="{A8B0CBA8-E9BE-4DDD-8C1B-00F5689FC383}" presName="rootComposite1" presStyleCnt="0"/>
      <dgm:spPr/>
    </dgm:pt>
    <dgm:pt modelId="{60566496-8C52-4A65-B69F-CC4742E60097}" type="pres">
      <dgm:prSet presAssocID="{A8B0CBA8-E9BE-4DDD-8C1B-00F5689FC38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6AFCB5-CF69-4B59-A955-EE5F6A04BAC6}" type="pres">
      <dgm:prSet presAssocID="{A8B0CBA8-E9BE-4DDD-8C1B-00F5689FC38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9BF8452-2B4A-46C4-8927-CEACCCC9C82E}" type="pres">
      <dgm:prSet presAssocID="{A8B0CBA8-E9BE-4DDD-8C1B-00F5689FC383}" presName="hierChild2" presStyleCnt="0"/>
      <dgm:spPr/>
    </dgm:pt>
    <dgm:pt modelId="{9A598A0E-B5DA-401F-817D-7CC3C0A92B8C}" type="pres">
      <dgm:prSet presAssocID="{B4A3654A-A3D4-4A47-8AD1-FF5B16441A1F}" presName="Name37" presStyleLbl="parChTrans1D2" presStyleIdx="0" presStyleCnt="4"/>
      <dgm:spPr/>
      <dgm:t>
        <a:bodyPr/>
        <a:lstStyle/>
        <a:p>
          <a:endParaRPr lang="en-US"/>
        </a:p>
      </dgm:t>
    </dgm:pt>
    <dgm:pt modelId="{D5BE70DA-3341-49A6-9426-2A55E4759987}" type="pres">
      <dgm:prSet presAssocID="{553998F8-E778-4BDC-A11D-4D6ADEF98686}" presName="hierRoot2" presStyleCnt="0">
        <dgm:presLayoutVars>
          <dgm:hierBranch val="init"/>
        </dgm:presLayoutVars>
      </dgm:prSet>
      <dgm:spPr/>
    </dgm:pt>
    <dgm:pt modelId="{85C5E8AA-BD29-43B3-B7AE-CC17E8653184}" type="pres">
      <dgm:prSet presAssocID="{553998F8-E778-4BDC-A11D-4D6ADEF98686}" presName="rootComposite" presStyleCnt="0"/>
      <dgm:spPr/>
    </dgm:pt>
    <dgm:pt modelId="{0E5350F7-E6CB-4855-9FCD-E8D387E7D03C}" type="pres">
      <dgm:prSet presAssocID="{553998F8-E778-4BDC-A11D-4D6ADEF9868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F109EC-E1D2-4048-A4E9-9A930B64DEDE}" type="pres">
      <dgm:prSet presAssocID="{553998F8-E778-4BDC-A11D-4D6ADEF98686}" presName="rootConnector" presStyleLbl="node2" presStyleIdx="0" presStyleCnt="3"/>
      <dgm:spPr/>
      <dgm:t>
        <a:bodyPr/>
        <a:lstStyle/>
        <a:p>
          <a:endParaRPr lang="en-US"/>
        </a:p>
      </dgm:t>
    </dgm:pt>
    <dgm:pt modelId="{E972F92F-ECE5-4B58-A70C-127149C3A16B}" type="pres">
      <dgm:prSet presAssocID="{553998F8-E778-4BDC-A11D-4D6ADEF98686}" presName="hierChild4" presStyleCnt="0"/>
      <dgm:spPr/>
    </dgm:pt>
    <dgm:pt modelId="{A1C3E169-CAC4-4123-ADB3-7F6602B9689D}" type="pres">
      <dgm:prSet presAssocID="{553998F8-E778-4BDC-A11D-4D6ADEF98686}" presName="hierChild5" presStyleCnt="0"/>
      <dgm:spPr/>
    </dgm:pt>
    <dgm:pt modelId="{5DCB48A4-1BCD-4457-BA52-87358446C423}" type="pres">
      <dgm:prSet presAssocID="{17779948-25FE-41D9-A7B1-63640F819EFB}" presName="Name37" presStyleLbl="parChTrans1D2" presStyleIdx="1" presStyleCnt="4"/>
      <dgm:spPr/>
      <dgm:t>
        <a:bodyPr/>
        <a:lstStyle/>
        <a:p>
          <a:endParaRPr lang="en-US"/>
        </a:p>
      </dgm:t>
    </dgm:pt>
    <dgm:pt modelId="{F9DC9E7E-CCAA-43DD-9AC5-A58F93D51403}" type="pres">
      <dgm:prSet presAssocID="{DC1BA855-B5CC-45BD-BB46-4FFFC9403B57}" presName="hierRoot2" presStyleCnt="0">
        <dgm:presLayoutVars>
          <dgm:hierBranch val="init"/>
        </dgm:presLayoutVars>
      </dgm:prSet>
      <dgm:spPr/>
    </dgm:pt>
    <dgm:pt modelId="{F8838563-399D-4DC1-A815-B8EC6E850F11}" type="pres">
      <dgm:prSet presAssocID="{DC1BA855-B5CC-45BD-BB46-4FFFC9403B57}" presName="rootComposite" presStyleCnt="0"/>
      <dgm:spPr/>
    </dgm:pt>
    <dgm:pt modelId="{7289BE3D-44E7-43FE-ACB0-E5C804597B20}" type="pres">
      <dgm:prSet presAssocID="{DC1BA855-B5CC-45BD-BB46-4FFFC9403B5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E3DA2-CA5F-44E9-859B-6FA98E93FB76}" type="pres">
      <dgm:prSet presAssocID="{DC1BA855-B5CC-45BD-BB46-4FFFC9403B57}" presName="rootConnector" presStyleLbl="node2" presStyleIdx="1" presStyleCnt="3"/>
      <dgm:spPr/>
      <dgm:t>
        <a:bodyPr/>
        <a:lstStyle/>
        <a:p>
          <a:endParaRPr lang="en-US"/>
        </a:p>
      </dgm:t>
    </dgm:pt>
    <dgm:pt modelId="{181E652C-209A-40D1-ABE3-EF09A1E9F738}" type="pres">
      <dgm:prSet presAssocID="{DC1BA855-B5CC-45BD-BB46-4FFFC9403B57}" presName="hierChild4" presStyleCnt="0"/>
      <dgm:spPr/>
    </dgm:pt>
    <dgm:pt modelId="{698F2E2F-24F9-4075-853B-1D1D0530ECC8}" type="pres">
      <dgm:prSet presAssocID="{DC1BA855-B5CC-45BD-BB46-4FFFC9403B57}" presName="hierChild5" presStyleCnt="0"/>
      <dgm:spPr/>
    </dgm:pt>
    <dgm:pt modelId="{92F4C654-CE74-46CD-92C2-A7A645BB7F19}" type="pres">
      <dgm:prSet presAssocID="{764FF680-0EB6-40A1-B03F-77C93B76F9B6}" presName="Name37" presStyleLbl="parChTrans1D2" presStyleIdx="2" presStyleCnt="4"/>
      <dgm:spPr/>
      <dgm:t>
        <a:bodyPr/>
        <a:lstStyle/>
        <a:p>
          <a:endParaRPr lang="en-US"/>
        </a:p>
      </dgm:t>
    </dgm:pt>
    <dgm:pt modelId="{411EFED8-6270-4CE9-8593-D476001ACFF6}" type="pres">
      <dgm:prSet presAssocID="{48FBBFA7-8273-4401-BACB-8812B7931717}" presName="hierRoot2" presStyleCnt="0">
        <dgm:presLayoutVars>
          <dgm:hierBranch val="init"/>
        </dgm:presLayoutVars>
      </dgm:prSet>
      <dgm:spPr/>
    </dgm:pt>
    <dgm:pt modelId="{887B72EC-8EE9-4758-AD66-4005AE78BBDC}" type="pres">
      <dgm:prSet presAssocID="{48FBBFA7-8273-4401-BACB-8812B7931717}" presName="rootComposite" presStyleCnt="0"/>
      <dgm:spPr/>
    </dgm:pt>
    <dgm:pt modelId="{53C4A23F-5265-4270-8CEB-DFB6543F3478}" type="pres">
      <dgm:prSet presAssocID="{48FBBFA7-8273-4401-BACB-8812B793171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A292DC-7ABB-43B4-ABB3-3B4A5A4753B3}" type="pres">
      <dgm:prSet presAssocID="{48FBBFA7-8273-4401-BACB-8812B7931717}" presName="rootConnector" presStyleLbl="node2" presStyleIdx="2" presStyleCnt="3"/>
      <dgm:spPr/>
      <dgm:t>
        <a:bodyPr/>
        <a:lstStyle/>
        <a:p>
          <a:endParaRPr lang="en-US"/>
        </a:p>
      </dgm:t>
    </dgm:pt>
    <dgm:pt modelId="{228AD6F8-3927-44D1-A691-EB2033522A61}" type="pres">
      <dgm:prSet presAssocID="{48FBBFA7-8273-4401-BACB-8812B7931717}" presName="hierChild4" presStyleCnt="0"/>
      <dgm:spPr/>
    </dgm:pt>
    <dgm:pt modelId="{0EF39FB5-D484-4774-B44F-7BCB13901FE3}" type="pres">
      <dgm:prSet presAssocID="{48FBBFA7-8273-4401-BACB-8812B7931717}" presName="hierChild5" presStyleCnt="0"/>
      <dgm:spPr/>
    </dgm:pt>
    <dgm:pt modelId="{55C48BF7-BBC3-43E3-8F31-CCA24A7192EF}" type="pres">
      <dgm:prSet presAssocID="{A8B0CBA8-E9BE-4DDD-8C1B-00F5689FC383}" presName="hierChild3" presStyleCnt="0"/>
      <dgm:spPr/>
    </dgm:pt>
    <dgm:pt modelId="{2F0A8849-89BB-4F17-B704-60437964BA69}" type="pres">
      <dgm:prSet presAssocID="{5091CD59-6396-4106-ABED-4C8778A7B175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4A63C5CC-2B9F-4B94-B335-8C193055397A}" type="pres">
      <dgm:prSet presAssocID="{E165648F-4E6F-46BC-9350-64BC37876974}" presName="hierRoot3" presStyleCnt="0">
        <dgm:presLayoutVars>
          <dgm:hierBranch val="init"/>
        </dgm:presLayoutVars>
      </dgm:prSet>
      <dgm:spPr/>
    </dgm:pt>
    <dgm:pt modelId="{A44407D7-8306-48DC-9390-D8232B9BECB7}" type="pres">
      <dgm:prSet presAssocID="{E165648F-4E6F-46BC-9350-64BC37876974}" presName="rootComposite3" presStyleCnt="0"/>
      <dgm:spPr/>
    </dgm:pt>
    <dgm:pt modelId="{5D88AB42-CBFA-41E4-9DBE-DB9B8D289CEE}" type="pres">
      <dgm:prSet presAssocID="{E165648F-4E6F-46BC-9350-64BC37876974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A0458D-01AE-4271-95F0-D0E6D3F6E662}" type="pres">
      <dgm:prSet presAssocID="{E165648F-4E6F-46BC-9350-64BC37876974}" presName="rootConnector3" presStyleLbl="asst1" presStyleIdx="0" presStyleCnt="1"/>
      <dgm:spPr/>
      <dgm:t>
        <a:bodyPr/>
        <a:lstStyle/>
        <a:p>
          <a:endParaRPr lang="en-US"/>
        </a:p>
      </dgm:t>
    </dgm:pt>
    <dgm:pt modelId="{F8B82741-C017-416D-8DB8-B7A8FA7B425B}" type="pres">
      <dgm:prSet presAssocID="{E165648F-4E6F-46BC-9350-64BC37876974}" presName="hierChild6" presStyleCnt="0"/>
      <dgm:spPr/>
    </dgm:pt>
    <dgm:pt modelId="{9C228910-632A-4A2B-886C-FCB234F12347}" type="pres">
      <dgm:prSet presAssocID="{E165648F-4E6F-46BC-9350-64BC37876974}" presName="hierChild7" presStyleCnt="0"/>
      <dgm:spPr/>
    </dgm:pt>
  </dgm:ptLst>
  <dgm:cxnLst>
    <dgm:cxn modelId="{BAD945F3-86E4-4FA7-B291-CE244A1C475C}" type="presOf" srcId="{B4A3654A-A3D4-4A47-8AD1-FF5B16441A1F}" destId="{9A598A0E-B5DA-401F-817D-7CC3C0A92B8C}" srcOrd="0" destOrd="0" presId="urn:microsoft.com/office/officeart/2005/8/layout/orgChart1"/>
    <dgm:cxn modelId="{25F82795-3196-4DAE-9FBD-0078A0910A27}" srcId="{A8B0CBA8-E9BE-4DDD-8C1B-00F5689FC383}" destId="{E165648F-4E6F-46BC-9350-64BC37876974}" srcOrd="0" destOrd="0" parTransId="{5091CD59-6396-4106-ABED-4C8778A7B175}" sibTransId="{D82209B2-ABB5-40BF-858C-9F4530B5B886}"/>
    <dgm:cxn modelId="{6B7F7E73-F915-4C05-9614-5E536EB50C16}" type="presOf" srcId="{5091CD59-6396-4106-ABED-4C8778A7B175}" destId="{2F0A8849-89BB-4F17-B704-60437964BA69}" srcOrd="0" destOrd="0" presId="urn:microsoft.com/office/officeart/2005/8/layout/orgChart1"/>
    <dgm:cxn modelId="{8B9764B6-9D5A-4E3C-8656-683946C911EB}" type="presOf" srcId="{DC1BA855-B5CC-45BD-BB46-4FFFC9403B57}" destId="{DCAE3DA2-CA5F-44E9-859B-6FA98E93FB76}" srcOrd="1" destOrd="0" presId="urn:microsoft.com/office/officeart/2005/8/layout/orgChart1"/>
    <dgm:cxn modelId="{C9947570-E647-4E3B-B1BC-DF77C739EB12}" type="presOf" srcId="{17779948-25FE-41D9-A7B1-63640F819EFB}" destId="{5DCB48A4-1BCD-4457-BA52-87358446C423}" srcOrd="0" destOrd="0" presId="urn:microsoft.com/office/officeart/2005/8/layout/orgChart1"/>
    <dgm:cxn modelId="{67E3F8F4-22C2-4A7E-960A-634667A80F09}" type="presOf" srcId="{DC1BA855-B5CC-45BD-BB46-4FFFC9403B57}" destId="{7289BE3D-44E7-43FE-ACB0-E5C804597B20}" srcOrd="0" destOrd="0" presId="urn:microsoft.com/office/officeart/2005/8/layout/orgChart1"/>
    <dgm:cxn modelId="{204A7414-9D38-4C97-BBBC-340DB4224C8E}" type="presOf" srcId="{48FBBFA7-8273-4401-BACB-8812B7931717}" destId="{53C4A23F-5265-4270-8CEB-DFB6543F3478}" srcOrd="0" destOrd="0" presId="urn:microsoft.com/office/officeart/2005/8/layout/orgChart1"/>
    <dgm:cxn modelId="{404CE38C-DC76-4E87-9182-55087FFB9F99}" srcId="{A8B0CBA8-E9BE-4DDD-8C1B-00F5689FC383}" destId="{DC1BA855-B5CC-45BD-BB46-4FFFC9403B57}" srcOrd="2" destOrd="0" parTransId="{17779948-25FE-41D9-A7B1-63640F819EFB}" sibTransId="{D3F71C76-727E-499A-8A2F-26AEA3BB9B3E}"/>
    <dgm:cxn modelId="{D7505C55-481E-4190-B15B-EA95DD63F36F}" type="presOf" srcId="{E165648F-4E6F-46BC-9350-64BC37876974}" destId="{52A0458D-01AE-4271-95F0-D0E6D3F6E662}" srcOrd="1" destOrd="0" presId="urn:microsoft.com/office/officeart/2005/8/layout/orgChart1"/>
    <dgm:cxn modelId="{328EBB6C-39E1-456F-9BC9-314326371A24}" type="presOf" srcId="{E165648F-4E6F-46BC-9350-64BC37876974}" destId="{5D88AB42-CBFA-41E4-9DBE-DB9B8D289CEE}" srcOrd="0" destOrd="0" presId="urn:microsoft.com/office/officeart/2005/8/layout/orgChart1"/>
    <dgm:cxn modelId="{8C140CAB-D4D2-47D0-A21D-0355041AC2FA}" type="presOf" srcId="{553998F8-E778-4BDC-A11D-4D6ADEF98686}" destId="{0E5350F7-E6CB-4855-9FCD-E8D387E7D03C}" srcOrd="0" destOrd="0" presId="urn:microsoft.com/office/officeart/2005/8/layout/orgChart1"/>
    <dgm:cxn modelId="{ED3C80E3-6D98-4B28-854F-22B1CB22CEBE}" type="presOf" srcId="{8DD24ADE-1E7B-441B-BA5F-5C573E152B88}" destId="{078AA737-8F1E-4597-8765-BD7B12671E3F}" srcOrd="0" destOrd="0" presId="urn:microsoft.com/office/officeart/2005/8/layout/orgChart1"/>
    <dgm:cxn modelId="{F30BED97-F247-479D-9065-FD2F07A4D0F9}" type="presOf" srcId="{553998F8-E778-4BDC-A11D-4D6ADEF98686}" destId="{07F109EC-E1D2-4048-A4E9-9A930B64DEDE}" srcOrd="1" destOrd="0" presId="urn:microsoft.com/office/officeart/2005/8/layout/orgChart1"/>
    <dgm:cxn modelId="{85515958-FED1-47C1-B3F6-971B64D5CEEF}" type="presOf" srcId="{48FBBFA7-8273-4401-BACB-8812B7931717}" destId="{FEA292DC-7ABB-43B4-ABB3-3B4A5A4753B3}" srcOrd="1" destOrd="0" presId="urn:microsoft.com/office/officeart/2005/8/layout/orgChart1"/>
    <dgm:cxn modelId="{47F29DDA-F05C-4779-AE17-D183318CF8CD}" type="presOf" srcId="{A8B0CBA8-E9BE-4DDD-8C1B-00F5689FC383}" destId="{60566496-8C52-4A65-B69F-CC4742E60097}" srcOrd="0" destOrd="0" presId="urn:microsoft.com/office/officeart/2005/8/layout/orgChart1"/>
    <dgm:cxn modelId="{C0212FBD-6248-4F30-88A3-8B75C0CF099E}" type="presOf" srcId="{764FF680-0EB6-40A1-B03F-77C93B76F9B6}" destId="{92F4C654-CE74-46CD-92C2-A7A645BB7F19}" srcOrd="0" destOrd="0" presId="urn:microsoft.com/office/officeart/2005/8/layout/orgChart1"/>
    <dgm:cxn modelId="{2E853C1E-227B-4046-99EE-D1D4333A0720}" srcId="{8DD24ADE-1E7B-441B-BA5F-5C573E152B88}" destId="{A8B0CBA8-E9BE-4DDD-8C1B-00F5689FC383}" srcOrd="0" destOrd="0" parTransId="{CC6E9CEC-D74E-498A-B914-B0718861069C}" sibTransId="{901F0AE4-7AE2-462B-B56A-EC077513BA50}"/>
    <dgm:cxn modelId="{07B219CD-CA72-4D0D-8384-4BC8EE98A914}" type="presOf" srcId="{A8B0CBA8-E9BE-4DDD-8C1B-00F5689FC383}" destId="{AC6AFCB5-CF69-4B59-A955-EE5F6A04BAC6}" srcOrd="1" destOrd="0" presId="urn:microsoft.com/office/officeart/2005/8/layout/orgChart1"/>
    <dgm:cxn modelId="{81A4D9AF-8F2C-40D8-8DBE-8034EA2B9886}" srcId="{A8B0CBA8-E9BE-4DDD-8C1B-00F5689FC383}" destId="{48FBBFA7-8273-4401-BACB-8812B7931717}" srcOrd="3" destOrd="0" parTransId="{764FF680-0EB6-40A1-B03F-77C93B76F9B6}" sibTransId="{27D9F219-A4AD-432F-B338-8E772248551C}"/>
    <dgm:cxn modelId="{52119DE1-E626-48B2-9B56-B7ACF248340B}" srcId="{A8B0CBA8-E9BE-4DDD-8C1B-00F5689FC383}" destId="{553998F8-E778-4BDC-A11D-4D6ADEF98686}" srcOrd="1" destOrd="0" parTransId="{B4A3654A-A3D4-4A47-8AD1-FF5B16441A1F}" sibTransId="{9C2A1E27-2BE9-407A-9236-97CD4D00EFF2}"/>
    <dgm:cxn modelId="{D5A43977-681B-479C-B81D-F47BB65D2060}" type="presParOf" srcId="{078AA737-8F1E-4597-8765-BD7B12671E3F}" destId="{E397B473-6AA5-4E6D-9BEC-634B38A8D48D}" srcOrd="0" destOrd="0" presId="urn:microsoft.com/office/officeart/2005/8/layout/orgChart1"/>
    <dgm:cxn modelId="{4EF5CEDB-ED5C-41C8-A751-E5E718DA0309}" type="presParOf" srcId="{E397B473-6AA5-4E6D-9BEC-634B38A8D48D}" destId="{C9EB59A6-683A-4FB0-B85D-B902D7201BC1}" srcOrd="0" destOrd="0" presId="urn:microsoft.com/office/officeart/2005/8/layout/orgChart1"/>
    <dgm:cxn modelId="{3FDBF195-5217-4DD8-8F75-61144A0DCEC2}" type="presParOf" srcId="{C9EB59A6-683A-4FB0-B85D-B902D7201BC1}" destId="{60566496-8C52-4A65-B69F-CC4742E60097}" srcOrd="0" destOrd="0" presId="urn:microsoft.com/office/officeart/2005/8/layout/orgChart1"/>
    <dgm:cxn modelId="{B5201AFB-25B5-44B7-949A-0B4ACDB999C9}" type="presParOf" srcId="{C9EB59A6-683A-4FB0-B85D-B902D7201BC1}" destId="{AC6AFCB5-CF69-4B59-A955-EE5F6A04BAC6}" srcOrd="1" destOrd="0" presId="urn:microsoft.com/office/officeart/2005/8/layout/orgChart1"/>
    <dgm:cxn modelId="{C182FC2E-E1E5-458D-B746-74480605BBFB}" type="presParOf" srcId="{E397B473-6AA5-4E6D-9BEC-634B38A8D48D}" destId="{29BF8452-2B4A-46C4-8927-CEACCCC9C82E}" srcOrd="1" destOrd="0" presId="urn:microsoft.com/office/officeart/2005/8/layout/orgChart1"/>
    <dgm:cxn modelId="{9BF686FD-9893-4ECD-B165-BB45F896A30E}" type="presParOf" srcId="{29BF8452-2B4A-46C4-8927-CEACCCC9C82E}" destId="{9A598A0E-B5DA-401F-817D-7CC3C0A92B8C}" srcOrd="0" destOrd="0" presId="urn:microsoft.com/office/officeart/2005/8/layout/orgChart1"/>
    <dgm:cxn modelId="{84B751D8-3A73-4E4E-84D2-07B61EE7839F}" type="presParOf" srcId="{29BF8452-2B4A-46C4-8927-CEACCCC9C82E}" destId="{D5BE70DA-3341-49A6-9426-2A55E4759987}" srcOrd="1" destOrd="0" presId="urn:microsoft.com/office/officeart/2005/8/layout/orgChart1"/>
    <dgm:cxn modelId="{F328419D-540F-41EC-9375-C5352149B9A8}" type="presParOf" srcId="{D5BE70DA-3341-49A6-9426-2A55E4759987}" destId="{85C5E8AA-BD29-43B3-B7AE-CC17E8653184}" srcOrd="0" destOrd="0" presId="urn:microsoft.com/office/officeart/2005/8/layout/orgChart1"/>
    <dgm:cxn modelId="{8A0CDF4A-A30D-43CC-954A-75B5F4DABED3}" type="presParOf" srcId="{85C5E8AA-BD29-43B3-B7AE-CC17E8653184}" destId="{0E5350F7-E6CB-4855-9FCD-E8D387E7D03C}" srcOrd="0" destOrd="0" presId="urn:microsoft.com/office/officeart/2005/8/layout/orgChart1"/>
    <dgm:cxn modelId="{8E37E0AC-5637-4FE3-9528-F4DFCE565EB9}" type="presParOf" srcId="{85C5E8AA-BD29-43B3-B7AE-CC17E8653184}" destId="{07F109EC-E1D2-4048-A4E9-9A930B64DEDE}" srcOrd="1" destOrd="0" presId="urn:microsoft.com/office/officeart/2005/8/layout/orgChart1"/>
    <dgm:cxn modelId="{EC9F55EF-F879-4558-B8C0-B55DFB6CB782}" type="presParOf" srcId="{D5BE70DA-3341-49A6-9426-2A55E4759987}" destId="{E972F92F-ECE5-4B58-A70C-127149C3A16B}" srcOrd="1" destOrd="0" presId="urn:microsoft.com/office/officeart/2005/8/layout/orgChart1"/>
    <dgm:cxn modelId="{04715B9D-71B3-48CB-B887-3BB721717C49}" type="presParOf" srcId="{D5BE70DA-3341-49A6-9426-2A55E4759987}" destId="{A1C3E169-CAC4-4123-ADB3-7F6602B9689D}" srcOrd="2" destOrd="0" presId="urn:microsoft.com/office/officeart/2005/8/layout/orgChart1"/>
    <dgm:cxn modelId="{57803413-7A60-491C-9032-45E2BB797C88}" type="presParOf" srcId="{29BF8452-2B4A-46C4-8927-CEACCCC9C82E}" destId="{5DCB48A4-1BCD-4457-BA52-87358446C423}" srcOrd="2" destOrd="0" presId="urn:microsoft.com/office/officeart/2005/8/layout/orgChart1"/>
    <dgm:cxn modelId="{8E4CAB8D-862E-44FA-9FFD-D3E060A99F55}" type="presParOf" srcId="{29BF8452-2B4A-46C4-8927-CEACCCC9C82E}" destId="{F9DC9E7E-CCAA-43DD-9AC5-A58F93D51403}" srcOrd="3" destOrd="0" presId="urn:microsoft.com/office/officeart/2005/8/layout/orgChart1"/>
    <dgm:cxn modelId="{854BAB5F-FEF3-491F-9F46-3F2E085188DE}" type="presParOf" srcId="{F9DC9E7E-CCAA-43DD-9AC5-A58F93D51403}" destId="{F8838563-399D-4DC1-A815-B8EC6E850F11}" srcOrd="0" destOrd="0" presId="urn:microsoft.com/office/officeart/2005/8/layout/orgChart1"/>
    <dgm:cxn modelId="{7D264E16-BB52-428F-A0C8-755F53467435}" type="presParOf" srcId="{F8838563-399D-4DC1-A815-B8EC6E850F11}" destId="{7289BE3D-44E7-43FE-ACB0-E5C804597B20}" srcOrd="0" destOrd="0" presId="urn:microsoft.com/office/officeart/2005/8/layout/orgChart1"/>
    <dgm:cxn modelId="{C988D301-F1DA-4A6F-877C-1F83877BFB24}" type="presParOf" srcId="{F8838563-399D-4DC1-A815-B8EC6E850F11}" destId="{DCAE3DA2-CA5F-44E9-859B-6FA98E93FB76}" srcOrd="1" destOrd="0" presId="urn:microsoft.com/office/officeart/2005/8/layout/orgChart1"/>
    <dgm:cxn modelId="{E0CE04A7-F0DB-4E1A-AD2E-1A02E8CCA877}" type="presParOf" srcId="{F9DC9E7E-CCAA-43DD-9AC5-A58F93D51403}" destId="{181E652C-209A-40D1-ABE3-EF09A1E9F738}" srcOrd="1" destOrd="0" presId="urn:microsoft.com/office/officeart/2005/8/layout/orgChart1"/>
    <dgm:cxn modelId="{1267CA37-592B-4A05-A920-D38001778D64}" type="presParOf" srcId="{F9DC9E7E-CCAA-43DD-9AC5-A58F93D51403}" destId="{698F2E2F-24F9-4075-853B-1D1D0530ECC8}" srcOrd="2" destOrd="0" presId="urn:microsoft.com/office/officeart/2005/8/layout/orgChart1"/>
    <dgm:cxn modelId="{1D97A1E2-1C0D-44C5-B225-2098E24ACA59}" type="presParOf" srcId="{29BF8452-2B4A-46C4-8927-CEACCCC9C82E}" destId="{92F4C654-CE74-46CD-92C2-A7A645BB7F19}" srcOrd="4" destOrd="0" presId="urn:microsoft.com/office/officeart/2005/8/layout/orgChart1"/>
    <dgm:cxn modelId="{4BD31882-0685-486F-B4FE-C8FCCC6B7D36}" type="presParOf" srcId="{29BF8452-2B4A-46C4-8927-CEACCCC9C82E}" destId="{411EFED8-6270-4CE9-8593-D476001ACFF6}" srcOrd="5" destOrd="0" presId="urn:microsoft.com/office/officeart/2005/8/layout/orgChart1"/>
    <dgm:cxn modelId="{52A32C33-80BC-4EF7-9C28-5164059789A4}" type="presParOf" srcId="{411EFED8-6270-4CE9-8593-D476001ACFF6}" destId="{887B72EC-8EE9-4758-AD66-4005AE78BBDC}" srcOrd="0" destOrd="0" presId="urn:microsoft.com/office/officeart/2005/8/layout/orgChart1"/>
    <dgm:cxn modelId="{A199D111-59B4-439D-8F99-005117783C32}" type="presParOf" srcId="{887B72EC-8EE9-4758-AD66-4005AE78BBDC}" destId="{53C4A23F-5265-4270-8CEB-DFB6543F3478}" srcOrd="0" destOrd="0" presId="urn:microsoft.com/office/officeart/2005/8/layout/orgChart1"/>
    <dgm:cxn modelId="{D01C2EFC-2FEA-475B-BC5A-462DDB0391C6}" type="presParOf" srcId="{887B72EC-8EE9-4758-AD66-4005AE78BBDC}" destId="{FEA292DC-7ABB-43B4-ABB3-3B4A5A4753B3}" srcOrd="1" destOrd="0" presId="urn:microsoft.com/office/officeart/2005/8/layout/orgChart1"/>
    <dgm:cxn modelId="{586CA3F9-D83B-41FE-990C-1D18FAD7AC06}" type="presParOf" srcId="{411EFED8-6270-4CE9-8593-D476001ACFF6}" destId="{228AD6F8-3927-44D1-A691-EB2033522A61}" srcOrd="1" destOrd="0" presId="urn:microsoft.com/office/officeart/2005/8/layout/orgChart1"/>
    <dgm:cxn modelId="{8FB0F40C-3BFA-4055-B816-BC81C2F62361}" type="presParOf" srcId="{411EFED8-6270-4CE9-8593-D476001ACFF6}" destId="{0EF39FB5-D484-4774-B44F-7BCB13901FE3}" srcOrd="2" destOrd="0" presId="urn:microsoft.com/office/officeart/2005/8/layout/orgChart1"/>
    <dgm:cxn modelId="{4F2B4879-DF33-4174-A457-E5881043BB01}" type="presParOf" srcId="{E397B473-6AA5-4E6D-9BEC-634B38A8D48D}" destId="{55C48BF7-BBC3-43E3-8F31-CCA24A7192EF}" srcOrd="2" destOrd="0" presId="urn:microsoft.com/office/officeart/2005/8/layout/orgChart1"/>
    <dgm:cxn modelId="{AD7F809B-E60F-4682-8455-002418EE6F94}" type="presParOf" srcId="{55C48BF7-BBC3-43E3-8F31-CCA24A7192EF}" destId="{2F0A8849-89BB-4F17-B704-60437964BA69}" srcOrd="0" destOrd="0" presId="urn:microsoft.com/office/officeart/2005/8/layout/orgChart1"/>
    <dgm:cxn modelId="{6E23A24D-CCB0-43EE-92DB-0A3859C3B29A}" type="presParOf" srcId="{55C48BF7-BBC3-43E3-8F31-CCA24A7192EF}" destId="{4A63C5CC-2B9F-4B94-B335-8C193055397A}" srcOrd="1" destOrd="0" presId="urn:microsoft.com/office/officeart/2005/8/layout/orgChart1"/>
    <dgm:cxn modelId="{75590034-8488-4022-B999-98524B733C7A}" type="presParOf" srcId="{4A63C5CC-2B9F-4B94-B335-8C193055397A}" destId="{A44407D7-8306-48DC-9390-D8232B9BECB7}" srcOrd="0" destOrd="0" presId="urn:microsoft.com/office/officeart/2005/8/layout/orgChart1"/>
    <dgm:cxn modelId="{E0ABAAB7-4BDA-46D4-BA5E-78F52B806C6D}" type="presParOf" srcId="{A44407D7-8306-48DC-9390-D8232B9BECB7}" destId="{5D88AB42-CBFA-41E4-9DBE-DB9B8D289CEE}" srcOrd="0" destOrd="0" presId="urn:microsoft.com/office/officeart/2005/8/layout/orgChart1"/>
    <dgm:cxn modelId="{1B05D813-7383-4605-9E20-1EC5CEF42F4A}" type="presParOf" srcId="{A44407D7-8306-48DC-9390-D8232B9BECB7}" destId="{52A0458D-01AE-4271-95F0-D0E6D3F6E662}" srcOrd="1" destOrd="0" presId="urn:microsoft.com/office/officeart/2005/8/layout/orgChart1"/>
    <dgm:cxn modelId="{7B7E5A52-DFA8-4B16-8514-D90A6079B1C7}" type="presParOf" srcId="{4A63C5CC-2B9F-4B94-B335-8C193055397A}" destId="{F8B82741-C017-416D-8DB8-B7A8FA7B425B}" srcOrd="1" destOrd="0" presId="urn:microsoft.com/office/officeart/2005/8/layout/orgChart1"/>
    <dgm:cxn modelId="{9FE210A2-5644-4F55-8B44-79F3AC137387}" type="presParOf" srcId="{4A63C5CC-2B9F-4B94-B335-8C193055397A}" destId="{9C228910-632A-4A2B-886C-FCB234F123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0B201B-1B60-4015-B551-6A131D86569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B9C135-3971-4880-A8EB-48CB76CCACCE}">
      <dgm:prSet phldrT="[Text]"/>
      <dgm:spPr/>
      <dgm:t>
        <a:bodyPr/>
        <a:lstStyle/>
        <a:p>
          <a:r>
            <a:rPr lang="en-US" dirty="0" smtClean="0"/>
            <a:t>Neuron</a:t>
          </a:r>
          <a:endParaRPr lang="en-US" dirty="0"/>
        </a:p>
      </dgm:t>
    </dgm:pt>
    <dgm:pt modelId="{ADA8E944-FFA9-4D87-BBE0-614C75B982D6}" type="parTrans" cxnId="{826C062F-5A4C-4C2F-8D40-2C3E52D338D6}">
      <dgm:prSet/>
      <dgm:spPr/>
      <dgm:t>
        <a:bodyPr/>
        <a:lstStyle/>
        <a:p>
          <a:endParaRPr lang="en-US"/>
        </a:p>
      </dgm:t>
    </dgm:pt>
    <dgm:pt modelId="{C2DF22A4-2F57-476C-9FF7-9F9B1637D4D1}" type="sibTrans" cxnId="{826C062F-5A4C-4C2F-8D40-2C3E52D338D6}">
      <dgm:prSet/>
      <dgm:spPr/>
      <dgm:t>
        <a:bodyPr/>
        <a:lstStyle/>
        <a:p>
          <a:endParaRPr lang="en-US"/>
        </a:p>
      </dgm:t>
    </dgm:pt>
    <dgm:pt modelId="{4035AE18-56A2-4C3F-8080-813CC4AFCD17}">
      <dgm:prSet phldrT="[Text]"/>
      <dgm:spPr/>
      <dgm:t>
        <a:bodyPr/>
        <a:lstStyle/>
        <a:p>
          <a:r>
            <a:rPr lang="en-US" dirty="0" smtClean="0"/>
            <a:t>Impulse</a:t>
          </a:r>
          <a:endParaRPr lang="en-US" dirty="0"/>
        </a:p>
      </dgm:t>
    </dgm:pt>
    <dgm:pt modelId="{E62994EC-B782-46AE-85AC-9753A316450B}" type="parTrans" cxnId="{6E6D0A58-952B-41AA-A8EE-AB96FC9EE355}">
      <dgm:prSet/>
      <dgm:spPr/>
      <dgm:t>
        <a:bodyPr/>
        <a:lstStyle/>
        <a:p>
          <a:endParaRPr lang="en-US" dirty="0"/>
        </a:p>
      </dgm:t>
    </dgm:pt>
    <dgm:pt modelId="{6B0258BF-4192-4096-A3B8-32340594BA49}" type="sibTrans" cxnId="{6E6D0A58-952B-41AA-A8EE-AB96FC9EE355}">
      <dgm:prSet/>
      <dgm:spPr/>
      <dgm:t>
        <a:bodyPr/>
        <a:lstStyle/>
        <a:p>
          <a:endParaRPr lang="en-US"/>
        </a:p>
      </dgm:t>
    </dgm:pt>
    <dgm:pt modelId="{459A545D-7AB5-4145-BCE1-549060FEC50D}">
      <dgm:prSet phldrT="[Text]"/>
      <dgm:spPr/>
      <dgm:t>
        <a:bodyPr/>
        <a:lstStyle/>
        <a:p>
          <a:r>
            <a:rPr lang="en-US" dirty="0" smtClean="0"/>
            <a:t>Impulse</a:t>
          </a:r>
          <a:endParaRPr lang="en-US" dirty="0"/>
        </a:p>
      </dgm:t>
    </dgm:pt>
    <dgm:pt modelId="{243ADFCE-E73E-4C49-AEC1-0C94E719B308}" type="parTrans" cxnId="{A3C5940D-0F2B-4CB6-AEF1-06C7D04909F2}">
      <dgm:prSet/>
      <dgm:spPr/>
      <dgm:t>
        <a:bodyPr/>
        <a:lstStyle/>
        <a:p>
          <a:endParaRPr lang="en-US" dirty="0"/>
        </a:p>
      </dgm:t>
    </dgm:pt>
    <dgm:pt modelId="{F72DF8F8-7F0B-4AA4-A2C7-5C814A083D45}" type="sibTrans" cxnId="{A3C5940D-0F2B-4CB6-AEF1-06C7D04909F2}">
      <dgm:prSet/>
      <dgm:spPr/>
      <dgm:t>
        <a:bodyPr/>
        <a:lstStyle/>
        <a:p>
          <a:endParaRPr lang="en-US"/>
        </a:p>
      </dgm:t>
    </dgm:pt>
    <dgm:pt modelId="{CEC23529-F2B2-40C5-8F42-E541F9E80CC6}">
      <dgm:prSet phldrT="[Text]"/>
      <dgm:spPr/>
      <dgm:t>
        <a:bodyPr/>
        <a:lstStyle/>
        <a:p>
          <a:r>
            <a:rPr lang="en-US" dirty="0" smtClean="0"/>
            <a:t>Impulse</a:t>
          </a:r>
          <a:endParaRPr lang="en-US" dirty="0"/>
        </a:p>
      </dgm:t>
    </dgm:pt>
    <dgm:pt modelId="{9898ED18-08BF-4C93-83E0-616670712B4D}" type="parTrans" cxnId="{9FBBA750-53E3-4F02-B100-8E9D0F9EF654}">
      <dgm:prSet/>
      <dgm:spPr/>
      <dgm:t>
        <a:bodyPr/>
        <a:lstStyle/>
        <a:p>
          <a:endParaRPr lang="en-US" dirty="0"/>
        </a:p>
      </dgm:t>
    </dgm:pt>
    <dgm:pt modelId="{6D5FE929-86A8-4E69-8D0E-8C3FA517E86A}" type="sibTrans" cxnId="{9FBBA750-53E3-4F02-B100-8E9D0F9EF654}">
      <dgm:prSet/>
      <dgm:spPr/>
      <dgm:t>
        <a:bodyPr/>
        <a:lstStyle/>
        <a:p>
          <a:endParaRPr lang="en-US"/>
        </a:p>
      </dgm:t>
    </dgm:pt>
    <dgm:pt modelId="{923417EA-53D2-4221-BDF1-1140458EFD89}" type="pres">
      <dgm:prSet presAssocID="{2B0B201B-1B60-4015-B551-6A131D86569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6E24DF-3EC8-42CF-885C-D57676A626D7}" type="pres">
      <dgm:prSet presAssocID="{18B9C135-3971-4880-A8EB-48CB76CCACCE}" presName="centerShape" presStyleLbl="node0" presStyleIdx="0" presStyleCnt="1"/>
      <dgm:spPr/>
      <dgm:t>
        <a:bodyPr/>
        <a:lstStyle/>
        <a:p>
          <a:endParaRPr lang="en-US"/>
        </a:p>
      </dgm:t>
    </dgm:pt>
    <dgm:pt modelId="{B5F6E12A-808D-4B3D-A66B-2BCA2BFB166A}" type="pres">
      <dgm:prSet presAssocID="{E62994EC-B782-46AE-85AC-9753A316450B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CF06DA8D-0181-4C5E-8ADF-CF48F00B92DF}" type="pres">
      <dgm:prSet presAssocID="{4035AE18-56A2-4C3F-8080-813CC4AFCD1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0C5C1-25C0-46D1-81A6-B255A3603C75}" type="pres">
      <dgm:prSet presAssocID="{243ADFCE-E73E-4C49-AEC1-0C94E719B308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11EEF228-B756-4295-863A-799D55E9CBF4}" type="pres">
      <dgm:prSet presAssocID="{459A545D-7AB5-4145-BCE1-549060FEC50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93995-8EFA-44F2-9C98-29841F0EA874}" type="pres">
      <dgm:prSet presAssocID="{9898ED18-08BF-4C93-83E0-616670712B4D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7C419A7A-BF7C-4C18-A894-23614E2F80AA}" type="pres">
      <dgm:prSet presAssocID="{CEC23529-F2B2-40C5-8F42-E541F9E80CC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CF6B68-E32E-490A-94B6-E8EDCD11C9C8}" type="presOf" srcId="{E62994EC-B782-46AE-85AC-9753A316450B}" destId="{B5F6E12A-808D-4B3D-A66B-2BCA2BFB166A}" srcOrd="0" destOrd="0" presId="urn:microsoft.com/office/officeart/2005/8/layout/radial4"/>
    <dgm:cxn modelId="{9FBBA750-53E3-4F02-B100-8E9D0F9EF654}" srcId="{18B9C135-3971-4880-A8EB-48CB76CCACCE}" destId="{CEC23529-F2B2-40C5-8F42-E541F9E80CC6}" srcOrd="2" destOrd="0" parTransId="{9898ED18-08BF-4C93-83E0-616670712B4D}" sibTransId="{6D5FE929-86A8-4E69-8D0E-8C3FA517E86A}"/>
    <dgm:cxn modelId="{A3C5940D-0F2B-4CB6-AEF1-06C7D04909F2}" srcId="{18B9C135-3971-4880-A8EB-48CB76CCACCE}" destId="{459A545D-7AB5-4145-BCE1-549060FEC50D}" srcOrd="1" destOrd="0" parTransId="{243ADFCE-E73E-4C49-AEC1-0C94E719B308}" sibTransId="{F72DF8F8-7F0B-4AA4-A2C7-5C814A083D45}"/>
    <dgm:cxn modelId="{95DDA7D2-B683-4041-8368-5E50BF95841C}" type="presOf" srcId="{18B9C135-3971-4880-A8EB-48CB76CCACCE}" destId="{CF6E24DF-3EC8-42CF-885C-D57676A626D7}" srcOrd="0" destOrd="0" presId="urn:microsoft.com/office/officeart/2005/8/layout/radial4"/>
    <dgm:cxn modelId="{7A643F9D-E049-41BF-831B-7F10092D9F67}" type="presOf" srcId="{243ADFCE-E73E-4C49-AEC1-0C94E719B308}" destId="{AAF0C5C1-25C0-46D1-81A6-B255A3603C75}" srcOrd="0" destOrd="0" presId="urn:microsoft.com/office/officeart/2005/8/layout/radial4"/>
    <dgm:cxn modelId="{7136C10B-C3F1-415E-9F97-A812E27D29BD}" type="presOf" srcId="{CEC23529-F2B2-40C5-8F42-E541F9E80CC6}" destId="{7C419A7A-BF7C-4C18-A894-23614E2F80AA}" srcOrd="0" destOrd="0" presId="urn:microsoft.com/office/officeart/2005/8/layout/radial4"/>
    <dgm:cxn modelId="{695359A6-C04F-4C11-99E2-B7F6A864D87B}" type="presOf" srcId="{9898ED18-08BF-4C93-83E0-616670712B4D}" destId="{BC493995-8EFA-44F2-9C98-29841F0EA874}" srcOrd="0" destOrd="0" presId="urn:microsoft.com/office/officeart/2005/8/layout/radial4"/>
    <dgm:cxn modelId="{826C062F-5A4C-4C2F-8D40-2C3E52D338D6}" srcId="{2B0B201B-1B60-4015-B551-6A131D865697}" destId="{18B9C135-3971-4880-A8EB-48CB76CCACCE}" srcOrd="0" destOrd="0" parTransId="{ADA8E944-FFA9-4D87-BBE0-614C75B982D6}" sibTransId="{C2DF22A4-2F57-476C-9FF7-9F9B1637D4D1}"/>
    <dgm:cxn modelId="{D6FDD838-7974-4F1C-863A-4B21190BC2D8}" type="presOf" srcId="{459A545D-7AB5-4145-BCE1-549060FEC50D}" destId="{11EEF228-B756-4295-863A-799D55E9CBF4}" srcOrd="0" destOrd="0" presId="urn:microsoft.com/office/officeart/2005/8/layout/radial4"/>
    <dgm:cxn modelId="{88B0D36F-F90F-425F-8AF1-45AFF2B6BE7D}" type="presOf" srcId="{2B0B201B-1B60-4015-B551-6A131D865697}" destId="{923417EA-53D2-4221-BDF1-1140458EFD89}" srcOrd="0" destOrd="0" presId="urn:microsoft.com/office/officeart/2005/8/layout/radial4"/>
    <dgm:cxn modelId="{6E6D0A58-952B-41AA-A8EE-AB96FC9EE355}" srcId="{18B9C135-3971-4880-A8EB-48CB76CCACCE}" destId="{4035AE18-56A2-4C3F-8080-813CC4AFCD17}" srcOrd="0" destOrd="0" parTransId="{E62994EC-B782-46AE-85AC-9753A316450B}" sibTransId="{6B0258BF-4192-4096-A3B8-32340594BA49}"/>
    <dgm:cxn modelId="{A0928CC8-97B1-46C4-8F9C-E788358B2219}" type="presOf" srcId="{4035AE18-56A2-4C3F-8080-813CC4AFCD17}" destId="{CF06DA8D-0181-4C5E-8ADF-CF48F00B92DF}" srcOrd="0" destOrd="0" presId="urn:microsoft.com/office/officeart/2005/8/layout/radial4"/>
    <dgm:cxn modelId="{53F7B669-E2FA-4652-9AC2-FB15E9C5752F}" type="presParOf" srcId="{923417EA-53D2-4221-BDF1-1140458EFD89}" destId="{CF6E24DF-3EC8-42CF-885C-D57676A626D7}" srcOrd="0" destOrd="0" presId="urn:microsoft.com/office/officeart/2005/8/layout/radial4"/>
    <dgm:cxn modelId="{36B4A724-5372-4A37-A116-AD249A965602}" type="presParOf" srcId="{923417EA-53D2-4221-BDF1-1140458EFD89}" destId="{B5F6E12A-808D-4B3D-A66B-2BCA2BFB166A}" srcOrd="1" destOrd="0" presId="urn:microsoft.com/office/officeart/2005/8/layout/radial4"/>
    <dgm:cxn modelId="{4477C68F-F5B2-40D4-85DC-5AB628453897}" type="presParOf" srcId="{923417EA-53D2-4221-BDF1-1140458EFD89}" destId="{CF06DA8D-0181-4C5E-8ADF-CF48F00B92DF}" srcOrd="2" destOrd="0" presId="urn:microsoft.com/office/officeart/2005/8/layout/radial4"/>
    <dgm:cxn modelId="{1402718F-F35E-47F8-B56E-1E3CC4AB008B}" type="presParOf" srcId="{923417EA-53D2-4221-BDF1-1140458EFD89}" destId="{AAF0C5C1-25C0-46D1-81A6-B255A3603C75}" srcOrd="3" destOrd="0" presId="urn:microsoft.com/office/officeart/2005/8/layout/radial4"/>
    <dgm:cxn modelId="{B8E34F75-3DB3-4E69-9A93-ECE0534DC2EF}" type="presParOf" srcId="{923417EA-53D2-4221-BDF1-1140458EFD89}" destId="{11EEF228-B756-4295-863A-799D55E9CBF4}" srcOrd="4" destOrd="0" presId="urn:microsoft.com/office/officeart/2005/8/layout/radial4"/>
    <dgm:cxn modelId="{FB4B02BC-250C-4ED1-8C7C-EE9C40B475D1}" type="presParOf" srcId="{923417EA-53D2-4221-BDF1-1140458EFD89}" destId="{BC493995-8EFA-44F2-9C98-29841F0EA874}" srcOrd="5" destOrd="0" presId="urn:microsoft.com/office/officeart/2005/8/layout/radial4"/>
    <dgm:cxn modelId="{B721CFF9-CDA7-483B-A1AC-B2CA87FB2B7C}" type="presParOf" srcId="{923417EA-53D2-4221-BDF1-1140458EFD89}" destId="{7C419A7A-BF7C-4C18-A894-23614E2F80A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0A8849-89BB-4F17-B704-60437964BA69}">
      <dsp:nvSpPr>
        <dsp:cNvPr id="0" name=""/>
        <dsp:cNvSpPr/>
      </dsp:nvSpPr>
      <dsp:spPr>
        <a:xfrm>
          <a:off x="1458744" y="1441733"/>
          <a:ext cx="95418" cy="418022"/>
        </a:xfrm>
        <a:custGeom>
          <a:avLst/>
          <a:gdLst/>
          <a:ahLst/>
          <a:cxnLst/>
          <a:rect l="0" t="0" r="0" b="0"/>
          <a:pathLst>
            <a:path>
              <a:moveTo>
                <a:pt x="95418" y="0"/>
              </a:moveTo>
              <a:lnTo>
                <a:pt x="95418" y="418022"/>
              </a:lnTo>
              <a:lnTo>
                <a:pt x="0" y="418022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4C654-CE74-46CD-92C2-A7A645BB7F19}">
      <dsp:nvSpPr>
        <dsp:cNvPr id="0" name=""/>
        <dsp:cNvSpPr/>
      </dsp:nvSpPr>
      <dsp:spPr>
        <a:xfrm>
          <a:off x="1554162" y="1441733"/>
          <a:ext cx="1099581" cy="836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627"/>
              </a:lnTo>
              <a:lnTo>
                <a:pt x="1099581" y="740627"/>
              </a:lnTo>
              <a:lnTo>
                <a:pt x="1099581" y="83604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B48A4-1BCD-4457-BA52-87358446C423}">
      <dsp:nvSpPr>
        <dsp:cNvPr id="0" name=""/>
        <dsp:cNvSpPr/>
      </dsp:nvSpPr>
      <dsp:spPr>
        <a:xfrm>
          <a:off x="1508442" y="1441733"/>
          <a:ext cx="91440" cy="8360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604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98A0E-B5DA-401F-817D-7CC3C0A92B8C}">
      <dsp:nvSpPr>
        <dsp:cNvPr id="0" name=""/>
        <dsp:cNvSpPr/>
      </dsp:nvSpPr>
      <dsp:spPr>
        <a:xfrm>
          <a:off x="454581" y="1441733"/>
          <a:ext cx="1099581" cy="836045"/>
        </a:xfrm>
        <a:custGeom>
          <a:avLst/>
          <a:gdLst/>
          <a:ahLst/>
          <a:cxnLst/>
          <a:rect l="0" t="0" r="0" b="0"/>
          <a:pathLst>
            <a:path>
              <a:moveTo>
                <a:pt x="1099581" y="0"/>
              </a:moveTo>
              <a:lnTo>
                <a:pt x="1099581" y="740627"/>
              </a:lnTo>
              <a:lnTo>
                <a:pt x="0" y="740627"/>
              </a:lnTo>
              <a:lnTo>
                <a:pt x="0" y="836045"/>
              </a:lnTo>
            </a:path>
          </a:pathLst>
        </a:custGeom>
        <a:noFill/>
        <a:ln w="317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66496-8C52-4A65-B69F-CC4742E60097}">
      <dsp:nvSpPr>
        <dsp:cNvPr id="0" name=""/>
        <dsp:cNvSpPr/>
      </dsp:nvSpPr>
      <dsp:spPr>
        <a:xfrm>
          <a:off x="1099790" y="987361"/>
          <a:ext cx="908744" cy="454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Neuron</a:t>
          </a:r>
          <a:endParaRPr lang="en-US" sz="1600" kern="1200" dirty="0"/>
        </a:p>
      </dsp:txBody>
      <dsp:txXfrm>
        <a:off x="1099790" y="987361"/>
        <a:ext cx="908744" cy="454372"/>
      </dsp:txXfrm>
    </dsp:sp>
    <dsp:sp modelId="{0E5350F7-E6CB-4855-9FCD-E8D387E7D03C}">
      <dsp:nvSpPr>
        <dsp:cNvPr id="0" name=""/>
        <dsp:cNvSpPr/>
      </dsp:nvSpPr>
      <dsp:spPr>
        <a:xfrm>
          <a:off x="208" y="2277779"/>
          <a:ext cx="908744" cy="454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Impulse	</a:t>
          </a:r>
          <a:endParaRPr lang="en-US" sz="1600" kern="1200" dirty="0"/>
        </a:p>
      </dsp:txBody>
      <dsp:txXfrm>
        <a:off x="208" y="2277779"/>
        <a:ext cx="908744" cy="454372"/>
      </dsp:txXfrm>
    </dsp:sp>
    <dsp:sp modelId="{7289BE3D-44E7-43FE-ACB0-E5C804597B20}">
      <dsp:nvSpPr>
        <dsp:cNvPr id="0" name=""/>
        <dsp:cNvSpPr/>
      </dsp:nvSpPr>
      <dsp:spPr>
        <a:xfrm>
          <a:off x="1099790" y="2277779"/>
          <a:ext cx="908744" cy="454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Impulse</a:t>
          </a:r>
          <a:endParaRPr lang="en-US" sz="1600" kern="1200" dirty="0"/>
        </a:p>
      </dsp:txBody>
      <dsp:txXfrm>
        <a:off x="1099790" y="2277779"/>
        <a:ext cx="908744" cy="454372"/>
      </dsp:txXfrm>
    </dsp:sp>
    <dsp:sp modelId="{53C4A23F-5265-4270-8CEB-DFB6543F3478}">
      <dsp:nvSpPr>
        <dsp:cNvPr id="0" name=""/>
        <dsp:cNvSpPr/>
      </dsp:nvSpPr>
      <dsp:spPr>
        <a:xfrm>
          <a:off x="2199371" y="2277779"/>
          <a:ext cx="908744" cy="454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Impulse</a:t>
          </a:r>
          <a:endParaRPr lang="en-US" sz="1600" kern="1200" dirty="0"/>
        </a:p>
      </dsp:txBody>
      <dsp:txXfrm>
        <a:off x="2199371" y="2277779"/>
        <a:ext cx="908744" cy="454372"/>
      </dsp:txXfrm>
    </dsp:sp>
    <dsp:sp modelId="{5D88AB42-CBFA-41E4-9DBE-DB9B8D289CEE}">
      <dsp:nvSpPr>
        <dsp:cNvPr id="0" name=""/>
        <dsp:cNvSpPr/>
      </dsp:nvSpPr>
      <dsp:spPr>
        <a:xfrm>
          <a:off x="549999" y="1632570"/>
          <a:ext cx="908744" cy="454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Impulse</a:t>
          </a:r>
          <a:endParaRPr lang="en-US" sz="1600" kern="1200" dirty="0"/>
        </a:p>
      </dsp:txBody>
      <dsp:txXfrm>
        <a:off x="549999" y="1632570"/>
        <a:ext cx="908744" cy="4543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6E24DF-3EC8-42CF-885C-D57676A626D7}">
      <dsp:nvSpPr>
        <dsp:cNvPr id="0" name=""/>
        <dsp:cNvSpPr/>
      </dsp:nvSpPr>
      <dsp:spPr>
        <a:xfrm>
          <a:off x="1063629" y="1973807"/>
          <a:ext cx="981065" cy="981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Neuron</a:t>
          </a:r>
          <a:endParaRPr lang="en-US" sz="1400" kern="1200" dirty="0"/>
        </a:p>
      </dsp:txBody>
      <dsp:txXfrm>
        <a:off x="1063629" y="1973807"/>
        <a:ext cx="981065" cy="981065"/>
      </dsp:txXfrm>
    </dsp:sp>
    <dsp:sp modelId="{B5F6E12A-808D-4B3D-A66B-2BCA2BFB166A}">
      <dsp:nvSpPr>
        <dsp:cNvPr id="0" name=""/>
        <dsp:cNvSpPr/>
      </dsp:nvSpPr>
      <dsp:spPr>
        <a:xfrm rot="12900000">
          <a:off x="395766" y="1790129"/>
          <a:ext cx="790361" cy="2796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6DA8D-0181-4C5E-8ADF-CF48F00B92DF}">
      <dsp:nvSpPr>
        <dsp:cNvPr id="0" name=""/>
        <dsp:cNvSpPr/>
      </dsp:nvSpPr>
      <dsp:spPr>
        <a:xfrm>
          <a:off x="1228" y="1330459"/>
          <a:ext cx="932011" cy="745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Impulse</a:t>
          </a:r>
          <a:endParaRPr lang="en-US" sz="1600" kern="1200" dirty="0"/>
        </a:p>
      </dsp:txBody>
      <dsp:txXfrm>
        <a:off x="1228" y="1330459"/>
        <a:ext cx="932011" cy="745609"/>
      </dsp:txXfrm>
    </dsp:sp>
    <dsp:sp modelId="{AAF0C5C1-25C0-46D1-81A6-B255A3603C75}">
      <dsp:nvSpPr>
        <dsp:cNvPr id="0" name=""/>
        <dsp:cNvSpPr/>
      </dsp:nvSpPr>
      <dsp:spPr>
        <a:xfrm rot="16200000">
          <a:off x="1158981" y="1392824"/>
          <a:ext cx="790361" cy="2796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EF228-B756-4295-863A-799D55E9CBF4}">
      <dsp:nvSpPr>
        <dsp:cNvPr id="0" name=""/>
        <dsp:cNvSpPr/>
      </dsp:nvSpPr>
      <dsp:spPr>
        <a:xfrm>
          <a:off x="1088156" y="764640"/>
          <a:ext cx="932011" cy="745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Impulse</a:t>
          </a:r>
          <a:endParaRPr lang="en-US" sz="1600" kern="1200" dirty="0"/>
        </a:p>
      </dsp:txBody>
      <dsp:txXfrm>
        <a:off x="1088156" y="764640"/>
        <a:ext cx="932011" cy="745609"/>
      </dsp:txXfrm>
    </dsp:sp>
    <dsp:sp modelId="{BC493995-8EFA-44F2-9C98-29841F0EA874}">
      <dsp:nvSpPr>
        <dsp:cNvPr id="0" name=""/>
        <dsp:cNvSpPr/>
      </dsp:nvSpPr>
      <dsp:spPr>
        <a:xfrm rot="19500000">
          <a:off x="1922196" y="1790129"/>
          <a:ext cx="790361" cy="2796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19A7A-BF7C-4C18-A894-23614E2F80AA}">
      <dsp:nvSpPr>
        <dsp:cNvPr id="0" name=""/>
        <dsp:cNvSpPr/>
      </dsp:nvSpPr>
      <dsp:spPr>
        <a:xfrm>
          <a:off x="2175084" y="1330459"/>
          <a:ext cx="932011" cy="745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Impulse</a:t>
          </a:r>
          <a:endParaRPr lang="en-US" sz="1600" kern="1200" dirty="0"/>
        </a:p>
      </dsp:txBody>
      <dsp:txXfrm>
        <a:off x="2175084" y="1330459"/>
        <a:ext cx="932011" cy="745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9662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9662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10E6CF87-941D-4ADF-87CE-A5330C8C2607}" type="datetimeFigureOut">
              <a:rPr lang="en-US" smtClean="0"/>
              <a:t>1/18/2011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1946"/>
            <a:ext cx="3056414" cy="469662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921946"/>
            <a:ext cx="3056414" cy="469662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B33A83F3-9487-441A-ADA8-CDEAF7D7245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1143000"/>
            <a:ext cx="7772400" cy="4572000"/>
            <a:chOff x="1371600" y="1143000"/>
            <a:chExt cx="7772400" cy="5715000"/>
          </a:xfrm>
          <a:effectLst>
            <a:reflection blurRad="6350" stA="50000" endA="300" endPos="15500" dist="50800" dir="5400000" sy="-100000" algn="bl" rotWithShape="0"/>
          </a:effectLst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76401"/>
            <a:ext cx="6400800" cy="192405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9737"/>
            <a:ext cx="6400800" cy="152286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2286000" y="3794763"/>
            <a:ext cx="45720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143000"/>
            <a:ext cx="7772400" cy="5715000"/>
            <a:chOff x="1371600" y="1143000"/>
            <a:chExt cx="7772400" cy="5715000"/>
          </a:xfrm>
        </p:grpSpPr>
        <p:sp>
          <p:nvSpPr>
            <p:cNvPr id="8" name="Rectangle 7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8801"/>
            <a:ext cx="6553200" cy="45447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1600" y="6574536"/>
            <a:ext cx="2133600" cy="27432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74536"/>
            <a:ext cx="2895600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836676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940146" y="3428206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09296" y="152400"/>
            <a:ext cx="734704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1143000"/>
            <a:ext cx="7772400" cy="2743200"/>
            <a:chOff x="0" y="1143000"/>
            <a:chExt cx="7772400" cy="2743200"/>
          </a:xfrm>
        </p:grpSpPr>
        <p:sp>
          <p:nvSpPr>
            <p:cNvPr id="9" name="Rectangle 8"/>
            <p:cNvSpPr/>
            <p:nvPr/>
          </p:nvSpPr>
          <p:spPr>
            <a:xfrm>
              <a:off x="0" y="1143000"/>
              <a:ext cx="7772400" cy="2743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371600"/>
              <a:ext cx="7543800" cy="2286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600200"/>
              <a:ext cx="7315200" cy="1828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68580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756848"/>
            <a:ext cx="6858000" cy="64008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>
            <a:lvl1pPr marL="0" indent="0">
              <a:buNone/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574536"/>
            <a:ext cx="2133600" cy="27432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574536"/>
            <a:ext cx="2895600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8240" y="6574536"/>
            <a:ext cx="365760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536" y="1828800"/>
            <a:ext cx="3108960" cy="45447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6288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6288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2103" y="1825934"/>
            <a:ext cx="310896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92103" y="2667000"/>
            <a:ext cx="3108960" cy="37201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2071048" y="2548267"/>
            <a:ext cx="6400800" cy="1588"/>
          </a:xfrm>
          <a:prstGeom prst="line">
            <a:avLst/>
          </a:prstGeom>
          <a:ln w="28575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/>
          <p:nvPr/>
        </p:nvGrpSpPr>
        <p:grpSpPr>
          <a:xfrm>
            <a:off x="0" y="0"/>
            <a:ext cx="9144000" cy="6400800"/>
            <a:chOff x="0" y="457200"/>
            <a:chExt cx="9144000" cy="64008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1" name="Rectangle 10"/>
            <p:cNvSpPr/>
            <p:nvPr/>
          </p:nvSpPr>
          <p:spPr>
            <a:xfrm>
              <a:off x="0" y="457200"/>
              <a:ext cx="9144000" cy="6400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" y="685800"/>
              <a:ext cx="8686800" cy="6172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914400"/>
              <a:ext cx="8229600" cy="5943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44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430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7400" y="6574536"/>
            <a:ext cx="2133600" cy="27432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3000" y="6574536"/>
            <a:ext cx="2895600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9" name="Rectangle 8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28800"/>
            <a:ext cx="4926013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3600"/>
            <a:ext cx="1371600" cy="38862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5400000">
            <a:off x="3268981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4678"/>
            <a:ext cx="7315200" cy="77877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rot="5400000">
            <a:off x="3268980" y="-3268981"/>
            <a:ext cx="777240" cy="7315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0" y="789296"/>
            <a:ext cx="73152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3"/>
          <p:cNvGrpSpPr/>
          <p:nvPr/>
        </p:nvGrpSpPr>
        <p:grpSpPr>
          <a:xfrm>
            <a:off x="1371600" y="1143000"/>
            <a:ext cx="7772400" cy="5257800"/>
            <a:chOff x="1371600" y="1143000"/>
            <a:chExt cx="7772400" cy="5715000"/>
          </a:xfrm>
          <a:effectLst>
            <a:reflection blurRad="6350" stA="50000" endA="300" endPos="6000" dist="50800" dir="5400000" sy="-100000" algn="bl" rotWithShape="0"/>
          </a:effectLst>
        </p:grpSpPr>
        <p:sp>
          <p:nvSpPr>
            <p:cNvPr id="15" name="Rectangle 14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7315200" cy="77724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srgbClr val="F1F1F1"/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304" y="1828800"/>
            <a:ext cx="4928616" cy="4562856"/>
          </a:xfrm>
          <a:effectLst>
            <a:reflection blurRad="6350" stA="50000" endA="300" endPos="6000" dist="50800" dir="5400000" sy="-100000" algn="bl" rotWithShape="0"/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130552"/>
            <a:ext cx="1371600" cy="38862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57150" prstMaterial="metal">
              <a:bevelT w="25400" h="12700" prst="softRound"/>
            </a:sp3d>
          </a:bodyPr>
          <a:lstStyle>
            <a:lvl1pPr marL="0" indent="0"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80000"/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/>
          <p:nvPr/>
        </p:nvGrpSpPr>
        <p:grpSpPr>
          <a:xfrm>
            <a:off x="1371600" y="1143000"/>
            <a:ext cx="7772400" cy="5715000"/>
            <a:chOff x="1371600" y="1143000"/>
            <a:chExt cx="7772400" cy="5715000"/>
          </a:xfrm>
        </p:grpSpPr>
        <p:sp>
          <p:nvSpPr>
            <p:cNvPr id="11" name="Rectangle 10"/>
            <p:cNvSpPr/>
            <p:nvPr/>
          </p:nvSpPr>
          <p:spPr>
            <a:xfrm>
              <a:off x="1371600" y="1143000"/>
              <a:ext cx="7772400" cy="57150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00200" y="1371600"/>
              <a:ext cx="7315200" cy="54864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1600200"/>
              <a:ext cx="6858000" cy="52578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77724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828800"/>
            <a:ext cx="6400800" cy="454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alanced" dir="t">
                <a:rot lat="0" lon="0" rev="4200000"/>
              </a:lightRig>
            </a:scene3d>
            <a:sp3d extrusionH="31750" prstMaterial="metal">
              <a:bevelT w="25400" h="12700" prst="softRound"/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8240" y="6574536"/>
            <a:ext cx="365760" cy="274320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667000" y="3429000"/>
            <a:ext cx="6858000" cy="1588"/>
          </a:xfrm>
          <a:prstGeom prst="line">
            <a:avLst/>
          </a:prstGeom>
          <a:ln w="57150">
            <a:gradFill>
              <a:gsLst>
                <a:gs pos="0">
                  <a:srgbClr val="BEBFBF"/>
                </a:gs>
                <a:gs pos="100000">
                  <a:srgbClr val="F1F1F1"/>
                </a:gs>
              </a:gsLst>
              <a:lin ang="5400000" scaled="0"/>
            </a:gra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>
          <a:xfrm>
            <a:off x="6553200" y="6574536"/>
            <a:ext cx="2133600" cy="27432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828800" y="6574536"/>
            <a:ext cx="2895600" cy="27432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2660177" y="3005919"/>
            <a:ext cx="6248400" cy="8461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75000"/>
              <a:lumOff val="25000"/>
            </a:schemeClr>
          </a:solidFill>
          <a:effectLst>
            <a:innerShdw blurRad="63500">
              <a:srgbClr val="F1F1F1"/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20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3pPr>
      <a:lvl4pPr marL="1377950" indent="-3540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5pPr>
      <a:lvl6pPr marL="205740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100000"/>
        <a:buFont typeface="Wingdings" pitchFamily="2" charset="2"/>
        <a:buChar char="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6pPr>
      <a:lvl7pPr marL="240665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7pPr>
      <a:lvl8pPr marL="274320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"/>
        <a:defRPr sz="1800" b="0" kern="1200" baseline="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8pPr>
      <a:lvl9pPr marL="3092450" indent="-349250" algn="l" defTabSz="914400" rtl="0" eaLnBrk="1" latinLnBrk="0" hangingPunct="1">
        <a:spcBef>
          <a:spcPts val="1500"/>
        </a:spcBef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"/>
        <a:defRPr sz="1800" b="0" kern="1200" baseline="0">
          <a:solidFill>
            <a:schemeClr val="tx1">
              <a:lumMod val="65000"/>
              <a:lumOff val="3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Human Anatomy Chapter 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Neuroglia types</a:t>
            </a:r>
            <a:endParaRPr lang="en-US" dirty="0"/>
          </a:p>
        </p:txBody>
      </p:sp>
      <p:pic>
        <p:nvPicPr>
          <p:cNvPr id="4" name="Content Placeholder 3" descr="glial cel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784784"/>
            <a:ext cx="4237623" cy="5589029"/>
          </a:xfr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Autonomic Nervous Sys.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autonomic nervous system sends motor impulses to visceral organs.</a:t>
            </a:r>
          </a:p>
          <a:p>
            <a:r>
              <a:rPr lang="en-US" dirty="0" smtClean="0"/>
              <a:t>It functions automatically and continuously, without conscious effort.</a:t>
            </a:r>
          </a:p>
          <a:p>
            <a:r>
              <a:rPr lang="en-US" dirty="0" smtClean="0"/>
              <a:t>It maintains heart rate, breathing rate, blood pressure, body temperature, and other activities to maintain homeostasis.</a:t>
            </a:r>
          </a:p>
          <a:p>
            <a:r>
              <a:rPr lang="en-US" dirty="0" smtClean="0"/>
              <a:t>The ANS has 2 parts:</a:t>
            </a:r>
          </a:p>
          <a:p>
            <a:pPr lvl="1"/>
            <a:r>
              <a:rPr lang="en-US" dirty="0" smtClean="0"/>
              <a:t>Sympathetic</a:t>
            </a:r>
          </a:p>
          <a:p>
            <a:pPr lvl="1"/>
            <a:r>
              <a:rPr lang="en-US" dirty="0" smtClean="0"/>
              <a:t>Parasympathetic</a:t>
            </a:r>
          </a:p>
          <a:p>
            <a:pPr lvl="1">
              <a:buNone/>
            </a:pPr>
            <a:r>
              <a:rPr lang="en-US" dirty="0" smtClean="0"/>
              <a:t>Many organs have fibers from both divisions.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ym and parasy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486862"/>
            <a:ext cx="7543799" cy="6169483"/>
          </a:xfr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Sympathetic system – generally most concerned with preparing the body for active, emergency or stressful situations.</a:t>
            </a:r>
          </a:p>
          <a:p>
            <a:r>
              <a:rPr lang="en-US" dirty="0" smtClean="0"/>
              <a:t>It stimulates responses necessary to meet the emergency.</a:t>
            </a:r>
          </a:p>
          <a:p>
            <a:r>
              <a:rPr lang="en-US" dirty="0" smtClean="0"/>
              <a:t>Acetylcholine is the neurotransmitter at the preganglionic fibers.  They are called cholinergic fibers.</a:t>
            </a:r>
          </a:p>
          <a:p>
            <a:r>
              <a:rPr lang="en-US" dirty="0" smtClean="0"/>
              <a:t>At the postganglionic fibers, norepinephrine is released and they are called adrenergic fibers.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Parasympathetic system – most active under ordinary and relaxed conditions.</a:t>
            </a:r>
          </a:p>
          <a:p>
            <a:r>
              <a:rPr lang="en-US" dirty="0" smtClean="0"/>
              <a:t>It acts to bring the body back to normal after an emergency or stressful response.</a:t>
            </a:r>
          </a:p>
          <a:p>
            <a:r>
              <a:rPr lang="en-US" dirty="0" smtClean="0"/>
              <a:t>Both preganglionic and postganglionic fibers are cholinergic.  </a:t>
            </a:r>
          </a:p>
          <a:p>
            <a:r>
              <a:rPr lang="en-US" dirty="0" smtClean="0"/>
              <a:t>The parasympathetic effect is short term because ACH is readily inactivated.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396319" y="3005920"/>
            <a:ext cx="6248400" cy="846161"/>
          </a:xfrm>
        </p:spPr>
        <p:txBody>
          <a:bodyPr/>
          <a:lstStyle/>
          <a:p>
            <a:r>
              <a:rPr lang="en-US" dirty="0" smtClean="0"/>
              <a:t>Nervous System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Trauma		concussion, herniated disc</a:t>
            </a:r>
          </a:p>
          <a:p>
            <a:r>
              <a:rPr lang="en-US" dirty="0" smtClean="0"/>
              <a:t>Inflammation	meningitis</a:t>
            </a:r>
          </a:p>
          <a:p>
            <a:r>
              <a:rPr lang="en-US" dirty="0" smtClean="0"/>
              <a:t>Degenerative	Parkinson’s disease  Alzheimer’s disease</a:t>
            </a:r>
          </a:p>
          <a:p>
            <a:r>
              <a:rPr lang="en-US" dirty="0" smtClean="0"/>
              <a:t>Toxins  		Botulism, tetanus</a:t>
            </a:r>
          </a:p>
          <a:p>
            <a:r>
              <a:rPr lang="en-US" dirty="0" smtClean="0"/>
              <a:t>Malformations	Hydrocephalus, spina bifida</a:t>
            </a:r>
          </a:p>
          <a:p>
            <a:r>
              <a:rPr lang="en-US" dirty="0" smtClean="0"/>
              <a:t>Cardiovascular	Stroke, hemorrhage			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concussion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332469" y="1295400"/>
            <a:ext cx="6190739" cy="4953000"/>
          </a:xfr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New studies are definitely linking a concussion with tissue injury in the brain itself.</a:t>
            </a:r>
          </a:p>
          <a:p>
            <a:r>
              <a:rPr lang="en-US" dirty="0" smtClean="0"/>
              <a:t>Orange areas in this brain are a result of concussion.</a:t>
            </a:r>
            <a:endParaRPr lang="en-US" dirty="0"/>
          </a:p>
        </p:txBody>
      </p:sp>
      <p:pic>
        <p:nvPicPr>
          <p:cNvPr id="7" name="Content Placeholder 6" descr="concussion bra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7878" y="2362200"/>
            <a:ext cx="3735049" cy="3505200"/>
          </a:xfr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52600" y="762000"/>
            <a:ext cx="3108960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Herniated lumbar disc</a:t>
            </a:r>
            <a:endParaRPr lang="en-US" dirty="0"/>
          </a:p>
        </p:txBody>
      </p:sp>
      <p:pic>
        <p:nvPicPr>
          <p:cNvPr id="9" name="Content Placeholder 8" descr="herniated dis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76400"/>
            <a:ext cx="4022725" cy="469317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486400" y="762000"/>
            <a:ext cx="3108960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Herniated cervical disc</a:t>
            </a:r>
            <a:endParaRPr lang="en-US" dirty="0"/>
          </a:p>
        </p:txBody>
      </p:sp>
      <p:pic>
        <p:nvPicPr>
          <p:cNvPr id="10" name="Content Placeholder 9" descr="herniated-disc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722033" y="1600200"/>
            <a:ext cx="3152346" cy="4786313"/>
          </a:xfr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Meningitis</a:t>
            </a:r>
            <a:endParaRPr lang="en-US" dirty="0"/>
          </a:p>
        </p:txBody>
      </p:sp>
      <p:pic>
        <p:nvPicPr>
          <p:cNvPr id="7" name="Content Placeholder 6" descr="meningit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352292" y="2667000"/>
            <a:ext cx="2496317" cy="371951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Encephalitis</a:t>
            </a:r>
            <a:endParaRPr lang="en-US" dirty="0"/>
          </a:p>
        </p:txBody>
      </p:sp>
      <p:pic>
        <p:nvPicPr>
          <p:cNvPr id="8" name="Content Placeholder 7" descr="Encephaliti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79759" y="2667000"/>
            <a:ext cx="2934282" cy="3719513"/>
          </a:xfr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arkinson's dise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0756" y="2362199"/>
            <a:ext cx="5325044" cy="2853505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90600" y="1676400"/>
            <a:ext cx="1752600" cy="3886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Parkinson’s disease – a result of gradual degeneration of nerve cells in the midbrain that control body movement.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Degenerative diseases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Neuroglia  CNS</a:t>
            </a:r>
            <a:endParaRPr lang="en-US" dirty="0"/>
          </a:p>
        </p:txBody>
      </p:sp>
      <p:pic>
        <p:nvPicPr>
          <p:cNvPr id="4" name="Content Placeholder 3" descr="neuroglia_of_CN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8547" y="1371600"/>
            <a:ext cx="6366253" cy="5119529"/>
          </a:xfr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michae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172761"/>
            <a:ext cx="3363912" cy="509072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Symptoms of Parkinson’s disease include :</a:t>
            </a:r>
          </a:p>
          <a:p>
            <a:pPr lvl="1"/>
            <a:r>
              <a:rPr lang="en-US" dirty="0" smtClean="0"/>
              <a:t>Tremor</a:t>
            </a:r>
          </a:p>
          <a:p>
            <a:pPr lvl="1"/>
            <a:r>
              <a:rPr lang="en-US" dirty="0" smtClean="0"/>
              <a:t>Lack of facial movement</a:t>
            </a:r>
          </a:p>
          <a:p>
            <a:pPr lvl="1"/>
            <a:r>
              <a:rPr lang="en-US" dirty="0" smtClean="0"/>
              <a:t>Difficulty with gross motor movements.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lzheim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2347" y="1828800"/>
            <a:ext cx="4211418" cy="434340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1600" y="1371600"/>
            <a:ext cx="22098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In the Alzheimer brain:</a:t>
            </a:r>
          </a:p>
          <a:p>
            <a:r>
              <a:rPr lang="en-US" dirty="0" smtClean="0"/>
              <a:t>The cortex shrivels up, damaging areas involved in thinking, planning and remembering.</a:t>
            </a:r>
          </a:p>
          <a:p>
            <a:r>
              <a:rPr lang="en-US" dirty="0" smtClean="0"/>
              <a:t>Shrinkage is especially severe in the hippocampus, an area of the cortex that plays a key role in formation of new memories.</a:t>
            </a:r>
          </a:p>
          <a:p>
            <a:r>
              <a:rPr lang="en-US" dirty="0" smtClean="0"/>
              <a:t>Ventricles (fluid-filled spaces within the brain) grow larger.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Degenerative diseases</a:t>
            </a:r>
            <a:endParaRPr 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Toxins</a:t>
            </a:r>
            <a:endParaRPr lang="en-US" dirty="0"/>
          </a:p>
        </p:txBody>
      </p:sp>
      <p:pic>
        <p:nvPicPr>
          <p:cNvPr id="6" name="Content Placeholder 5" descr="botox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585827"/>
            <a:ext cx="5670550" cy="5687179"/>
          </a:xfr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etan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245388"/>
            <a:ext cx="4926013" cy="351022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85800" y="1219200"/>
            <a:ext cx="2514600" cy="4800600"/>
          </a:xfrm>
        </p:spPr>
        <p:txBody>
          <a:bodyPr/>
          <a:lstStyle/>
          <a:p>
            <a:r>
              <a:rPr lang="en-US" sz="1800" dirty="0" smtClean="0"/>
              <a:t>Tetanus – caused by bacteria getting into untreated wounds.</a:t>
            </a:r>
          </a:p>
          <a:p>
            <a:r>
              <a:rPr lang="en-US" sz="1800" dirty="0" smtClean="0"/>
              <a:t>The toxin produced by the bacteria causes muscle spasm because of nerve irritation.</a:t>
            </a:r>
          </a:p>
          <a:p>
            <a:r>
              <a:rPr lang="en-US" sz="1800" dirty="0" smtClean="0"/>
              <a:t>Also known as lockjaw.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Toxins</a:t>
            </a:r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Malformations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diseases present at birth which are malformations of a part of the nervous system.</a:t>
            </a:r>
          </a:p>
          <a:p>
            <a:r>
              <a:rPr lang="en-US" dirty="0" smtClean="0"/>
              <a:t>Included are</a:t>
            </a:r>
          </a:p>
          <a:p>
            <a:pPr lvl="1"/>
            <a:r>
              <a:rPr lang="en-US" dirty="0" smtClean="0"/>
              <a:t>Spina bifida</a:t>
            </a:r>
          </a:p>
          <a:p>
            <a:pPr lvl="1"/>
            <a:r>
              <a:rPr lang="en-US" dirty="0" smtClean="0"/>
              <a:t>Hydrocephalus</a:t>
            </a:r>
            <a:endParaRPr lang="en-US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Malformations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Hydrocephalus</a:t>
            </a:r>
            <a:endParaRPr lang="en-US" dirty="0"/>
          </a:p>
        </p:txBody>
      </p:sp>
      <p:pic>
        <p:nvPicPr>
          <p:cNvPr id="7" name="Content Placeholder 6" descr="hydrocephalu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046288" y="2750571"/>
            <a:ext cx="3108325" cy="3552371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Spina bifida</a:t>
            </a:r>
            <a:endParaRPr lang="en-US" dirty="0"/>
          </a:p>
        </p:txBody>
      </p:sp>
      <p:pic>
        <p:nvPicPr>
          <p:cNvPr id="12" name="Content Placeholder 11" descr="spina_bifida-we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86046" y="2590800"/>
            <a:ext cx="3022811" cy="3809999"/>
          </a:xfr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disorder</a:t>
            </a:r>
            <a:endParaRPr lang="en-US" dirty="0"/>
          </a:p>
        </p:txBody>
      </p:sp>
      <p:pic>
        <p:nvPicPr>
          <p:cNvPr id="8" name="Content Placeholder 7" descr="stroke_diagra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3058" y="1295399"/>
            <a:ext cx="6467941" cy="4872401"/>
          </a:xfr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stroke_isc_we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33570" y="1752600"/>
            <a:ext cx="4088957" cy="40386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Symptoms of stroke are related to the area in the brain which has lost blood flow.</a:t>
            </a:r>
          </a:p>
          <a:p>
            <a:r>
              <a:rPr lang="en-US" dirty="0" smtClean="0"/>
              <a:t>Some patients lose speech and motion, others lose only 1 or the other.</a:t>
            </a:r>
          </a:p>
          <a:p>
            <a:r>
              <a:rPr lang="en-US" dirty="0" smtClean="0"/>
              <a:t>Stroke can be fatal.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euroglia_of_CN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95440" y="1828800"/>
            <a:ext cx="5215160" cy="419385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43000" y="1981200"/>
            <a:ext cx="2057400" cy="40386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Astrocytes – star shaped- provide structural support.  Help regulate concentrations of nutrients.  Form scar tissue after injury to the CNS.</a:t>
            </a:r>
          </a:p>
          <a:p>
            <a:r>
              <a:rPr lang="en-US" sz="1600" dirty="0" smtClean="0"/>
              <a:t>Oligodendrocyte</a:t>
            </a:r>
            <a:r>
              <a:rPr lang="en-US" sz="1600" dirty="0" smtClean="0"/>
              <a:t> – Small cells with few long processes – provide myelin to axons in the CNS.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CNS Neuroglia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3000" y="2133600"/>
            <a:ext cx="2057400" cy="3886200"/>
          </a:xfrm>
        </p:spPr>
        <p:txBody>
          <a:bodyPr/>
          <a:lstStyle/>
          <a:p>
            <a:r>
              <a:rPr lang="en-US" dirty="0"/>
              <a:t>Microglia – small cells with long processes</a:t>
            </a:r>
            <a:r>
              <a:rPr lang="en-US" dirty="0" smtClean="0"/>
              <a:t>.  Support neurons and phagocytize bacteria and cellular debris.</a:t>
            </a:r>
            <a:endParaRPr lang="en-US" dirty="0"/>
          </a:p>
          <a:p>
            <a:r>
              <a:rPr lang="en-US" dirty="0"/>
              <a:t>Ependymal – Columnar cells with cilia</a:t>
            </a:r>
            <a:r>
              <a:rPr lang="en-US" dirty="0" smtClean="0"/>
              <a:t>. – Form a membrane that covers specialized brain parts and forms linings that enclose spaces within the brain and the spinal cord.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6" descr="neuroglia_of_CN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2162175"/>
            <a:ext cx="5257800" cy="3676650"/>
          </a:xfrm>
        </p:spPr>
      </p:pic>
    </p:spTree>
    <p:extLst>
      <p:ext uri="{BB962C8B-B14F-4D97-AF65-F5344CB8AC3E}">
        <p14:creationId xmlns:p14="http://schemas.microsoft.com/office/powerpoint/2010/main" xmlns="" val="3353876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CNS Neuroglia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Neuroglia do NOT conduct nerve impulses.  They support, nourish, and protect the neurons.</a:t>
            </a:r>
          </a:p>
          <a:p>
            <a:r>
              <a:rPr lang="en-US" dirty="0" smtClean="0"/>
              <a:t>More numerous than neurons.</a:t>
            </a:r>
          </a:p>
          <a:p>
            <a:r>
              <a:rPr lang="en-US" dirty="0" smtClean="0"/>
              <a:t>Are capable of mitosis</a:t>
            </a:r>
          </a:p>
          <a:p>
            <a:r>
              <a:rPr lang="en-US" dirty="0" smtClean="0"/>
              <a:t>Primary malignant brain tumors are tumors of the glial cells because neurons do not undergo mitosis.</a:t>
            </a:r>
          </a:p>
          <a:p>
            <a:r>
              <a:rPr lang="en-US" dirty="0" smtClean="0"/>
              <a:t>Gliomas have extensive roots, and are difficult to remove.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hwan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1596433"/>
            <a:ext cx="4876800" cy="4628828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" y="1524000"/>
            <a:ext cx="2286000" cy="4495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Schwann cells – make the myelin that surrounds many axons.</a:t>
            </a:r>
          </a:p>
          <a:p>
            <a:r>
              <a:rPr lang="en-US" sz="1800" dirty="0" smtClean="0"/>
              <a:t>Flat cells with long flat processes that wrap around cells.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Neuroglia of Peripheral NS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euron diag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401754"/>
            <a:ext cx="6977064" cy="401670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Neurons carry out functions of nervous system by conducting impulses.</a:t>
            </a:r>
          </a:p>
          <a:p>
            <a:r>
              <a:rPr lang="en-US" dirty="0" smtClean="0"/>
              <a:t>THEY ARE AMITOTIC – they do not undergo mitosis.  If a neuron is destroyed, it cannot be replaced.</a:t>
            </a:r>
          </a:p>
          <a:p>
            <a:r>
              <a:rPr lang="en-US" dirty="0" smtClean="0"/>
              <a:t>Peripheral neurons can regenerate axons if they are damaged.  CNS neurons generally cannot.</a:t>
            </a:r>
          </a:p>
          <a:p>
            <a:r>
              <a:rPr lang="en-US" dirty="0" smtClean="0"/>
              <a:t>Each neuron has 3 basic parts</a:t>
            </a:r>
          </a:p>
          <a:p>
            <a:pPr lvl="1"/>
            <a:r>
              <a:rPr lang="en-US" dirty="0" smtClean="0"/>
              <a:t>Cell body (soma)</a:t>
            </a:r>
          </a:p>
          <a:p>
            <a:pPr lvl="1"/>
            <a:r>
              <a:rPr lang="en-US" dirty="0" smtClean="0"/>
              <a:t>Axon (only one)</a:t>
            </a:r>
          </a:p>
          <a:p>
            <a:pPr lvl="1"/>
            <a:r>
              <a:rPr lang="en-US" dirty="0" smtClean="0"/>
              <a:t>Dendrites (one or more)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neuron diaga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3632" y="2133600"/>
            <a:ext cx="5162056" cy="297179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6400" y="990600"/>
            <a:ext cx="2999096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Cell body – has granular cytoplasm, organelles, and a network of neurofibrils.  Many membranous sacs called Nissl bodies – act like ER in other cells.  Has a large nucleus and a prominent nucleolus.</a:t>
            </a:r>
          </a:p>
          <a:p>
            <a:r>
              <a:rPr lang="en-US" dirty="0" smtClean="0"/>
              <a:t>Dendrites – usually short and branching to receive signals. Transmit impulses TO the neuron cell body.</a:t>
            </a:r>
          </a:p>
          <a:p>
            <a:r>
              <a:rPr lang="en-US" dirty="0" smtClean="0"/>
              <a:t>Axon – usually long and carries impulses AWAY from the cell body.  Many mitochondria and neurofibrils.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 descr="neuron diag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1" y="1186658"/>
            <a:ext cx="6916208" cy="51871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Nervous system is the major controlling, regulatory, and communicating system in the body.</a:t>
            </a:r>
          </a:p>
          <a:p>
            <a:r>
              <a:rPr lang="en-US" dirty="0" smtClean="0"/>
              <a:t>Responsible for regulating and maintaining homeostasis.</a:t>
            </a:r>
          </a:p>
          <a:p>
            <a:r>
              <a:rPr lang="en-US" dirty="0" smtClean="0"/>
              <a:t>Keeps us in touch with our environment, both external and internal.</a:t>
            </a:r>
          </a:p>
          <a:p>
            <a:r>
              <a:rPr lang="en-US" dirty="0" smtClean="0"/>
              <a:t>Primary organs are the brain, spinal cord, nerves and ganglia.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euron 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219200"/>
            <a:ext cx="5553410" cy="50292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1600" dirty="0" smtClean="0"/>
              <a:t>Many axons surrounded by myelin- a white fatty material.</a:t>
            </a:r>
          </a:p>
          <a:p>
            <a:r>
              <a:rPr lang="en-US" sz="1600" dirty="0" smtClean="0"/>
              <a:t>Schwann cells make myelin.  They surround the axon.</a:t>
            </a:r>
          </a:p>
          <a:p>
            <a:r>
              <a:rPr lang="en-US" sz="1600" dirty="0" smtClean="0"/>
              <a:t>Some axons have no myelin.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Axons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yeli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600200"/>
            <a:ext cx="5294324" cy="4267199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Regions between the myelin segments are called nodes of Ranvier.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Neuron 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977107"/>
            <a:ext cx="5562600" cy="5562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Neurons can be classified by structure.</a:t>
            </a:r>
          </a:p>
          <a:p>
            <a:pPr lvl="1"/>
            <a:r>
              <a:rPr lang="en-US" dirty="0" smtClean="0"/>
              <a:t>Multipolar neurons – have many processes arising from the cell body.  Must neurons in the brain and spinal cord are multipolar.</a:t>
            </a:r>
          </a:p>
          <a:p>
            <a:pPr lvl="1"/>
            <a:r>
              <a:rPr lang="en-US" dirty="0" smtClean="0"/>
              <a:t>Bipolar neurons – have only 2 processes – 1 axon and 1 dendrite.  Specialized cells in parts of the eyes, nose, and ears.</a:t>
            </a:r>
          </a:p>
          <a:p>
            <a:pPr lvl="1"/>
            <a:r>
              <a:rPr lang="en-US" dirty="0" smtClean="0"/>
              <a:t>Pseudounipolar neurons – have a single process extending from the cell body.  A short distance from the cell body this process divides into 2 branches.  The cell bodies of some unipolar neurons grow together in specialized masses of nervous tissue called ganglia.</a:t>
            </a:r>
          </a:p>
        </p:txBody>
      </p:sp>
    </p:spTree>
    <p:extLst>
      <p:ext uri="{BB962C8B-B14F-4D97-AF65-F5344CB8AC3E}">
        <p14:creationId xmlns:p14="http://schemas.microsoft.com/office/powerpoint/2010/main" xmlns="" val="598037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928813"/>
            <a:ext cx="6219734" cy="401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318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 classification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76400" y="1371600"/>
            <a:ext cx="6781800" cy="50019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Neurons can also be classified by function</a:t>
            </a:r>
          </a:p>
          <a:p>
            <a:r>
              <a:rPr lang="en-US" dirty="0" smtClean="0"/>
              <a:t>Afferent neurons – also called sensory neurons – carry impulses from the peripheral nerves to the CNS.</a:t>
            </a:r>
          </a:p>
          <a:p>
            <a:r>
              <a:rPr lang="en-US" dirty="0" smtClean="0"/>
              <a:t>Efferent neurons –also called motor neurons- transmit impulses from the CNS to organs such as muscles and glands.</a:t>
            </a:r>
          </a:p>
          <a:p>
            <a:r>
              <a:rPr lang="en-US" dirty="0" smtClean="0"/>
              <a:t>Inter-neurons or association neurons – are located entirely in CNS – a connecting link between afferent and efferent neurons.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otor neur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635975"/>
            <a:ext cx="6476999" cy="5891061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Nerve Impulses and Physiology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Impulses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Neurons have 2 major functional characteristics:  </a:t>
            </a:r>
            <a:r>
              <a:rPr lang="en-US" b="1" dirty="0" smtClean="0"/>
              <a:t>excitability and conductivity.</a:t>
            </a:r>
            <a:endParaRPr lang="en-US" dirty="0" smtClean="0"/>
          </a:p>
          <a:p>
            <a:pPr lvl="1"/>
            <a:r>
              <a:rPr lang="en-US" dirty="0" smtClean="0"/>
              <a:t>Excitability is the ability to respond to a stimulus</a:t>
            </a:r>
          </a:p>
          <a:p>
            <a:pPr lvl="1"/>
            <a:r>
              <a:rPr lang="en-US" dirty="0" smtClean="0"/>
              <a:t>Conductivity is the ability to transmit an impulse from one point to another.</a:t>
            </a:r>
          </a:p>
          <a:p>
            <a:pPr lvl="1"/>
            <a:r>
              <a:rPr lang="en-US" dirty="0" smtClean="0"/>
              <a:t>ALL functions of the nervous system, including thought, learning, and memory are based on these 2 characteristics.</a:t>
            </a:r>
          </a:p>
          <a:p>
            <a:pPr lvl="1"/>
            <a:r>
              <a:rPr lang="en-US" dirty="0" smtClean="0"/>
              <a:t>These 2 characteristics are based on the structure of the cell membrane.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Resting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Resting membrane  - the cell membrane of a non-conducting or resting neuron.</a:t>
            </a:r>
          </a:p>
          <a:p>
            <a:r>
              <a:rPr lang="en-US" dirty="0" smtClean="0"/>
              <a:t>There are more sodium ions outside the cell and more potassium ions inside the cell.  Because a cell membrane is more permeable to potassium, more potassium diffuses out.    More positive charges leave the cell than can enter it.</a:t>
            </a:r>
          </a:p>
          <a:p>
            <a:r>
              <a:rPr lang="en-US" dirty="0" smtClean="0"/>
              <a:t>The difference in charges on the 2 sides of the resting membrane is called the </a:t>
            </a:r>
            <a:r>
              <a:rPr lang="en-US" b="1" dirty="0" smtClean="0"/>
              <a:t>resting membrane potential.</a:t>
            </a:r>
            <a:endParaRPr lang="en-US" dirty="0" smtClean="0"/>
          </a:p>
          <a:p>
            <a:r>
              <a:rPr lang="en-US" dirty="0" smtClean="0"/>
              <a:t>The electrical measurement of this potential is about -70mV.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812577" y="2853518"/>
            <a:ext cx="6553201" cy="846161"/>
          </a:xfrm>
        </p:spPr>
        <p:txBody>
          <a:bodyPr/>
          <a:lstStyle/>
          <a:p>
            <a:r>
              <a:rPr lang="en-US" dirty="0" smtClean="0"/>
              <a:t>Nervous system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major functions</a:t>
            </a:r>
          </a:p>
          <a:p>
            <a:pPr lvl="1"/>
            <a:r>
              <a:rPr lang="en-US" dirty="0" smtClean="0"/>
              <a:t>Sensory- receptors detect stimuli or changes that occur inside and outside the body.  All the gathered information is called </a:t>
            </a:r>
            <a:r>
              <a:rPr lang="en-US" b="1" dirty="0" smtClean="0"/>
              <a:t>sensory input.</a:t>
            </a:r>
          </a:p>
          <a:p>
            <a:pPr lvl="1"/>
            <a:r>
              <a:rPr lang="en-US" dirty="0" smtClean="0"/>
              <a:t>Integrative – Sensory input is converted into electrical signals called nerve impulses.  In the brain, signals are brought together.  This is called </a:t>
            </a:r>
            <a:r>
              <a:rPr lang="en-US" b="1" dirty="0" smtClean="0"/>
              <a:t>integration.</a:t>
            </a:r>
            <a:endParaRPr lang="en-US" dirty="0" smtClean="0"/>
          </a:p>
          <a:p>
            <a:pPr lvl="1"/>
            <a:r>
              <a:rPr lang="en-US" dirty="0" smtClean="0"/>
              <a:t>Motor – Based on sensory input and integration, the nervous system responds by sending signals to muscles or glands.  The response is called </a:t>
            </a:r>
            <a:r>
              <a:rPr lang="en-US" b="1" dirty="0" smtClean="0"/>
              <a:t>motor output or motor function.</a:t>
            </a: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Resting membrane pot.</a:t>
            </a:r>
            <a:endParaRPr lang="en-US" dirty="0"/>
          </a:p>
        </p:txBody>
      </p:sp>
      <p:pic>
        <p:nvPicPr>
          <p:cNvPr id="4" name="Content Placeholder 3" descr="resting membrane potentia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181" y="1295400"/>
            <a:ext cx="6896843" cy="507841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 Stimulus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stimulus is a physical, chemical, or electrical event that alters the neuron cell membrane and reduces its polarization for a short time.</a:t>
            </a:r>
          </a:p>
          <a:p>
            <a:r>
              <a:rPr lang="en-US" dirty="0" smtClean="0"/>
              <a:t>The membrane becomes permeable to sodium ions, which diffuse into the cell.</a:t>
            </a:r>
          </a:p>
          <a:p>
            <a:r>
              <a:rPr lang="en-US" dirty="0" smtClean="0"/>
              <a:t>As these positive ions enter the cell, the inside becomes more positively charged, reducing the polarization.</a:t>
            </a:r>
          </a:p>
          <a:p>
            <a:r>
              <a:rPr lang="en-US" dirty="0" smtClean="0"/>
              <a:t>This is called </a:t>
            </a:r>
            <a:r>
              <a:rPr lang="en-US" b="1" dirty="0" smtClean="0"/>
              <a:t>depolarization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ChannelsPum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901716"/>
            <a:ext cx="7467600" cy="4385454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quickly, the membrane channels close, trapping the sodium inside the cell.</a:t>
            </a:r>
          </a:p>
          <a:p>
            <a:r>
              <a:rPr lang="en-US" dirty="0" smtClean="0"/>
              <a:t>Then the potassium channels will reopen, allowing potassium to diffuse back out of the cell.</a:t>
            </a:r>
          </a:p>
          <a:p>
            <a:r>
              <a:rPr lang="en-US" dirty="0" smtClean="0"/>
              <a:t>This is called </a:t>
            </a:r>
            <a:r>
              <a:rPr lang="en-US" b="1" dirty="0" smtClean="0"/>
              <a:t>repolarization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During repolarization, the resting membrane potential is restored.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just a second, the influx of sodium ions reverses the membrane polarity, with more positive charges inside than outside.</a:t>
            </a:r>
          </a:p>
          <a:p>
            <a:r>
              <a:rPr lang="en-US" dirty="0" smtClean="0"/>
              <a:t>This is </a:t>
            </a:r>
            <a:r>
              <a:rPr lang="en-US" b="1" dirty="0" smtClean="0"/>
              <a:t>reverse polarization.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impulses</a:t>
            </a:r>
            <a:endParaRPr lang="en-US" dirty="0"/>
          </a:p>
        </p:txBody>
      </p:sp>
      <p:pic>
        <p:nvPicPr>
          <p:cNvPr id="4" name="Content Placeholder 3" descr="0199210896.action-potential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371600"/>
            <a:ext cx="6858000" cy="512064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sequence – depolarization and repolarization- is called the </a:t>
            </a:r>
            <a:r>
              <a:rPr lang="en-US" b="1" dirty="0" smtClean="0"/>
              <a:t>action potential.</a:t>
            </a:r>
            <a:endParaRPr lang="en-US" dirty="0" smtClean="0"/>
          </a:p>
          <a:p>
            <a:r>
              <a:rPr lang="en-US" dirty="0" smtClean="0"/>
              <a:t>This sequence only takes about 1 msec.</a:t>
            </a:r>
          </a:p>
          <a:p>
            <a:r>
              <a:rPr lang="en-US" dirty="0" smtClean="0"/>
              <a:t>The polarity changes from about -70 mV to +30 mV during an action potential.</a:t>
            </a:r>
          </a:p>
          <a:p>
            <a:r>
              <a:rPr lang="en-US" dirty="0" smtClean="0"/>
              <a:t>At the end, resting conditions are restored.</a:t>
            </a:r>
          </a:p>
          <a:p>
            <a:r>
              <a:rPr lang="en-US" dirty="0" smtClean="0"/>
              <a:t>The minimal stimulus necessary is called a </a:t>
            </a:r>
            <a:r>
              <a:rPr lang="en-US" b="1" dirty="0" smtClean="0"/>
              <a:t>threshold stimulus</a:t>
            </a:r>
            <a:r>
              <a:rPr lang="en-US" dirty="0" smtClean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Conduction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sequence is:</a:t>
            </a:r>
          </a:p>
          <a:p>
            <a:pPr lvl="1"/>
            <a:r>
              <a:rPr lang="en-US" dirty="0" smtClean="0"/>
              <a:t>Resting potential</a:t>
            </a:r>
          </a:p>
          <a:p>
            <a:pPr lvl="1"/>
            <a:r>
              <a:rPr lang="en-US" dirty="0" smtClean="0"/>
              <a:t>Depolarization</a:t>
            </a:r>
          </a:p>
          <a:p>
            <a:pPr lvl="1"/>
            <a:r>
              <a:rPr lang="en-US" dirty="0" smtClean="0"/>
              <a:t>Reverse polarization</a:t>
            </a:r>
          </a:p>
          <a:p>
            <a:pPr lvl="1"/>
            <a:r>
              <a:rPr lang="en-US" dirty="0" smtClean="0"/>
              <a:t>Repolarization</a:t>
            </a:r>
          </a:p>
          <a:p>
            <a:pPr lvl="1"/>
            <a:r>
              <a:rPr lang="en-US" dirty="0" smtClean="0"/>
              <a:t>Resting potential</a:t>
            </a:r>
          </a:p>
        </p:txBody>
      </p:sp>
      <p:pic>
        <p:nvPicPr>
          <p:cNvPr id="5" name="Content Placeholder 4" descr="12_38_2action_potential_properti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12133" y="2438400"/>
            <a:ext cx="3774866" cy="2818567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threshold stimulus has been applied, and an action potential started, it must be conducted along the entire length of a neuron to the next neuron or to the effector.</a:t>
            </a:r>
          </a:p>
          <a:p>
            <a:r>
              <a:rPr lang="en-US" dirty="0" smtClean="0"/>
              <a:t>This process is called </a:t>
            </a:r>
            <a:r>
              <a:rPr lang="en-US" b="1" dirty="0" smtClean="0"/>
              <a:t>propagation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other name for this process is a </a:t>
            </a:r>
            <a:r>
              <a:rPr lang="en-US" b="1" dirty="0" smtClean="0"/>
              <a:t>nerve impulse.</a:t>
            </a:r>
          </a:p>
          <a:p>
            <a:r>
              <a:rPr lang="en-US" dirty="0" smtClean="0"/>
              <a:t>This is the process that occurs in unmyelinated axons.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Conduction</a:t>
            </a:r>
            <a:endParaRPr lang="en-US" dirty="0"/>
          </a:p>
        </p:txBody>
      </p:sp>
      <p:pic>
        <p:nvPicPr>
          <p:cNvPr id="4" name="Content Placeholder 3" descr="12_38_2action_potential_propert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7010" y="762000"/>
            <a:ext cx="7546920" cy="56118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system</a:t>
            </a:r>
            <a:endParaRPr lang="en-US" dirty="0"/>
          </a:p>
        </p:txBody>
      </p:sp>
      <p:pic>
        <p:nvPicPr>
          <p:cNvPr id="4" name="Content Placeholder 3" descr="organization of nervous syst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053308"/>
            <a:ext cx="6384608" cy="5320506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Saltatory conduction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Saltatory conduction</a:t>
            </a:r>
            <a:r>
              <a:rPr lang="en-US" dirty="0" smtClean="0"/>
              <a:t> – occurs in myelinated nerve fibers.</a:t>
            </a:r>
          </a:p>
          <a:p>
            <a:r>
              <a:rPr lang="en-US" b="1" dirty="0" smtClean="0"/>
              <a:t>Myelin</a:t>
            </a:r>
            <a:r>
              <a:rPr lang="en-US" dirty="0" smtClean="0"/>
              <a:t> is an insulator and inhibits flow of current.</a:t>
            </a:r>
          </a:p>
          <a:p>
            <a:r>
              <a:rPr lang="en-US" dirty="0" smtClean="0"/>
              <a:t>In myelinated fibers, depolarization only occurs at spots where there is no myelin – at the </a:t>
            </a:r>
            <a:r>
              <a:rPr lang="en-US" b="1" dirty="0" smtClean="0"/>
              <a:t>nodes of Ranvier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action potential “jumps” from node to node.</a:t>
            </a:r>
          </a:p>
          <a:p>
            <a:r>
              <a:rPr lang="en-US" dirty="0" smtClean="0"/>
              <a:t>This is a much faster conduction time.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Saltatory conduction</a:t>
            </a:r>
            <a:endParaRPr lang="en-US" dirty="0"/>
          </a:p>
        </p:txBody>
      </p:sp>
      <p:pic>
        <p:nvPicPr>
          <p:cNvPr id="11" name="Content Placeholder 10" descr="saltat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7545" y="1828801"/>
            <a:ext cx="7480655" cy="3971688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point on the cell is recovering from depolariztion, this is called the </a:t>
            </a:r>
            <a:r>
              <a:rPr lang="en-US" b="1" dirty="0" smtClean="0"/>
              <a:t>refractory period.</a:t>
            </a:r>
          </a:p>
          <a:p>
            <a:r>
              <a:rPr lang="en-US" dirty="0" smtClean="0"/>
              <a:t>The neuron at this point cannot respond to a second stimulus, no matter how strong.</a:t>
            </a:r>
          </a:p>
          <a:p>
            <a:r>
              <a:rPr lang="en-US" dirty="0" smtClean="0"/>
              <a:t>Nerve fibers, like muscle fibers, obey the </a:t>
            </a:r>
            <a:r>
              <a:rPr lang="en-US" b="1" dirty="0" smtClean="0"/>
              <a:t>all or none principle.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Synaptic conduction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nerve impulse travels along a nerve fiber until in reaches the end of the axon – then it must be transmitted to the next neuron.</a:t>
            </a:r>
          </a:p>
          <a:p>
            <a:r>
              <a:rPr lang="en-US" dirty="0" smtClean="0"/>
              <a:t>The region of communication between two neurons is called a </a:t>
            </a:r>
            <a:r>
              <a:rPr lang="en-US" b="1" dirty="0" smtClean="0"/>
              <a:t>synapse.</a:t>
            </a:r>
          </a:p>
          <a:p>
            <a:r>
              <a:rPr lang="en-US" dirty="0" smtClean="0"/>
              <a:t>A synapse has 3 main parts</a:t>
            </a:r>
          </a:p>
          <a:p>
            <a:pPr lvl="1"/>
            <a:r>
              <a:rPr lang="en-US" dirty="0" smtClean="0"/>
              <a:t>Synaptic knob</a:t>
            </a:r>
          </a:p>
          <a:p>
            <a:pPr lvl="1"/>
            <a:r>
              <a:rPr lang="en-US" dirty="0" smtClean="0"/>
              <a:t>Synaptic cleft</a:t>
            </a:r>
          </a:p>
          <a:p>
            <a:pPr lvl="1"/>
            <a:r>
              <a:rPr lang="en-US" dirty="0" smtClean="0"/>
              <a:t>Postsynaptic membrane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Synaptic conduction</a:t>
            </a:r>
            <a:endParaRPr lang="en-US" dirty="0"/>
          </a:p>
        </p:txBody>
      </p:sp>
      <p:pic>
        <p:nvPicPr>
          <p:cNvPr id="4" name="Content Placeholder 3" descr="synap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4560" y="1219200"/>
            <a:ext cx="7552540" cy="5005199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Neurotransmitters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Neurotransmitters are the chemicals which are released by the synaptic knob.</a:t>
            </a:r>
          </a:p>
          <a:p>
            <a:r>
              <a:rPr lang="en-US" dirty="0" smtClean="0"/>
              <a:t>They diffuse across the synaptic cleft and react with receptors on the next neuron’s membrane.</a:t>
            </a:r>
          </a:p>
          <a:p>
            <a:r>
              <a:rPr lang="en-US" dirty="0" smtClean="0"/>
              <a:t>One of the best understood neurotransmitters is acetylcholine.</a:t>
            </a:r>
          </a:p>
          <a:p>
            <a:r>
              <a:rPr lang="en-US" dirty="0" smtClean="0"/>
              <a:t>ACH is then quickly inactivated by an enzyme to prevent prolonged reactions.  This enzyme is </a:t>
            </a:r>
            <a:r>
              <a:rPr lang="en-US" b="1" dirty="0" smtClean="0"/>
              <a:t>cholinesterase</a:t>
            </a:r>
          </a:p>
          <a:p>
            <a:r>
              <a:rPr lang="en-US" dirty="0" smtClean="0"/>
              <a:t>Each neurotransmitter has its own enzyme deactivator.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Synaptic transmission</a:t>
            </a:r>
            <a:endParaRPr lang="en-US" dirty="0"/>
          </a:p>
        </p:txBody>
      </p:sp>
      <p:pic>
        <p:nvPicPr>
          <p:cNvPr id="4" name="Content Placeholder 3" descr="800px-Synapse_Illustration2_tweaked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7479" y="1371601"/>
            <a:ext cx="7440721" cy="4789964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6866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Synapse mapping</a:t>
            </a:r>
            <a:endParaRPr lang="en-US" dirty="0"/>
          </a:p>
        </p:txBody>
      </p:sp>
      <p:pic>
        <p:nvPicPr>
          <p:cNvPr id="7" name="Picture Placeholder 6" descr="070305_synapse_3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720" b="3720"/>
          <a:stretch>
            <a:fillRect/>
          </a:stretch>
        </p:blipFill>
        <p:spPr>
          <a:xfrm>
            <a:off x="3169859" y="1524000"/>
            <a:ext cx="5340157" cy="494385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2000" y="1828800"/>
            <a:ext cx="2438400" cy="4187952"/>
          </a:xfrm>
        </p:spPr>
        <p:txBody>
          <a:bodyPr>
            <a:noAutofit/>
          </a:bodyPr>
          <a:lstStyle/>
          <a:p>
            <a:r>
              <a:rPr lang="en-US" sz="1600" dirty="0" smtClean="0"/>
              <a:t>Three different proteins - GluR1, SYP and MAP2 - are labelled with a red, green or blue tag, respectively. Active synapses are shown where the red signal of GluR1 and the green of SYP coincide, giving a yellow signal. The blue signal shows the nerve fibers</a:t>
            </a:r>
            <a:endParaRPr lang="en-US" sz="16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Synaptic transmission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 across a synapse may be: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Excitatory – result in stimulation of next neuron.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Inhibitory – results in making the membrane less able to respond to stimulus.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Central 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Made up of brain and spinal cord.</a:t>
            </a:r>
          </a:p>
          <a:p>
            <a:r>
              <a:rPr lang="en-US" dirty="0" smtClean="0"/>
              <a:t>Are encased in bone for protection</a:t>
            </a:r>
          </a:p>
          <a:p>
            <a:r>
              <a:rPr lang="en-US" dirty="0" smtClean="0"/>
              <a:t>They are 2 separate but continuous organs.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Peripheral 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Nerves and ganglia</a:t>
            </a:r>
          </a:p>
          <a:p>
            <a:r>
              <a:rPr lang="en-US" dirty="0" smtClean="0"/>
              <a:t>Nerves are bundles of nerve fibers</a:t>
            </a:r>
          </a:p>
          <a:p>
            <a:r>
              <a:rPr lang="en-US" dirty="0" smtClean="0"/>
              <a:t>Cranial nerves and spinal nerves extend from the CNS to other organs.</a:t>
            </a:r>
          </a:p>
          <a:p>
            <a:r>
              <a:rPr lang="en-US" dirty="0" smtClean="0"/>
              <a:t>Ganglia are collections of nerve cell bodies outside the CNS.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organization of neurons affects how the nervous system responds and processes information.</a:t>
            </a:r>
          </a:p>
          <a:p>
            <a:pPr lvl="1"/>
            <a:r>
              <a:rPr lang="en-US" dirty="0" smtClean="0"/>
              <a:t>Neurons within the CNS are organized into neuronal pools.  These are groups that make hundreds of synaptic connections with each other and perform a common function.</a:t>
            </a:r>
          </a:p>
          <a:p>
            <a:pPr lvl="1"/>
            <a:r>
              <a:rPr lang="en-US" dirty="0" smtClean="0"/>
              <a:t>Any single neuron in a neuronal pool may get impulses from 2 or more incoming axons.  This is convergence.</a:t>
            </a:r>
          </a:p>
          <a:p>
            <a:pPr lvl="1"/>
            <a:r>
              <a:rPr lang="en-US" dirty="0" smtClean="0"/>
              <a:t>Impulses leaving a neuron often exhibit divergence – or pass into several output neurons.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16744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neuron circuits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Divergence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</p:nvPr>
        </p:nvGraphicFramePr>
        <p:xfrm>
          <a:off x="2046288" y="2667000"/>
          <a:ext cx="3108325" cy="3719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</p:nvPr>
        </p:nvGraphicFramePr>
        <p:xfrm>
          <a:off x="5392738" y="2667000"/>
          <a:ext cx="3108325" cy="3719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 arcs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reflex arc is a type of conduction pathway.  It is a one-way street – impulses pass in only one direction.</a:t>
            </a:r>
          </a:p>
          <a:p>
            <a:r>
              <a:rPr lang="en-US" dirty="0" smtClean="0"/>
              <a:t>A reflex is an automatic, involuntary response to a change inside or outside the body</a:t>
            </a:r>
          </a:p>
          <a:p>
            <a:r>
              <a:rPr lang="en-US" dirty="0" smtClean="0"/>
              <a:t>There are 5 basic parts in a reflex arc are:</a:t>
            </a:r>
          </a:p>
          <a:p>
            <a:pPr lvl="1"/>
            <a:r>
              <a:rPr lang="en-US" dirty="0" smtClean="0"/>
              <a:t>Receptor</a:t>
            </a:r>
          </a:p>
          <a:p>
            <a:pPr lvl="1"/>
            <a:r>
              <a:rPr lang="en-US" dirty="0" smtClean="0"/>
              <a:t>Sensory neuron</a:t>
            </a:r>
          </a:p>
          <a:p>
            <a:pPr lvl="1"/>
            <a:r>
              <a:rPr lang="en-US" dirty="0" smtClean="0"/>
              <a:t>Center</a:t>
            </a:r>
          </a:p>
          <a:p>
            <a:pPr lvl="1"/>
            <a:r>
              <a:rPr lang="en-US" dirty="0" smtClean="0"/>
              <a:t>Motor neuron</a:t>
            </a:r>
          </a:p>
          <a:p>
            <a:pPr lvl="1"/>
            <a:r>
              <a:rPr lang="en-US" dirty="0" smtClean="0"/>
              <a:t>Effector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 arcs</a:t>
            </a:r>
            <a:endParaRPr lang="en-US" dirty="0"/>
          </a:p>
        </p:txBody>
      </p:sp>
      <p:pic>
        <p:nvPicPr>
          <p:cNvPr id="9" name="Content Placeholder 8" descr="reflex_ar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938056"/>
            <a:ext cx="7239000" cy="5566467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reflexes are:</a:t>
            </a:r>
          </a:p>
          <a:p>
            <a:pPr lvl="1"/>
            <a:r>
              <a:rPr lang="en-US" dirty="0" smtClean="0"/>
              <a:t>Coughing</a:t>
            </a:r>
          </a:p>
          <a:p>
            <a:pPr lvl="1"/>
            <a:r>
              <a:rPr lang="en-US" dirty="0" smtClean="0"/>
              <a:t>Sneezing</a:t>
            </a:r>
          </a:p>
          <a:p>
            <a:pPr lvl="1"/>
            <a:r>
              <a:rPr lang="en-US" dirty="0" smtClean="0"/>
              <a:t>Reactions to pain (hot stove, tack)</a:t>
            </a:r>
          </a:p>
          <a:p>
            <a:pPr lvl="1"/>
            <a:r>
              <a:rPr lang="en-US" dirty="0" smtClean="0"/>
              <a:t>Babinski – toes curl down when stimulus is placed on sole of foot.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Central Nervous System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CNS consists of brain and spinal cord.</a:t>
            </a:r>
          </a:p>
          <a:p>
            <a:r>
              <a:rPr lang="en-US" dirty="0" smtClean="0"/>
              <a:t>They are enclosed in bone for protection</a:t>
            </a:r>
          </a:p>
          <a:p>
            <a:r>
              <a:rPr lang="en-US" dirty="0" smtClean="0"/>
              <a:t>The brain is continuous with the spinal cord at the foramen magnum, even though the 2 are separate organs.</a:t>
            </a:r>
          </a:p>
          <a:p>
            <a:r>
              <a:rPr lang="en-US" dirty="0" smtClean="0"/>
              <a:t>CNS is surrounded by connective tissue called meninges and by cerebrospinal fluid.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CNS - meninges</a:t>
            </a:r>
            <a:endParaRPr lang="en-US" dirty="0"/>
          </a:p>
        </p:txBody>
      </p:sp>
      <p:pic>
        <p:nvPicPr>
          <p:cNvPr id="4" name="Content Placeholder 3" descr="f15-4_cranial_meninges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0142" y="1828800"/>
            <a:ext cx="8032376" cy="42672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 layers of meninges:</a:t>
            </a:r>
          </a:p>
          <a:p>
            <a:r>
              <a:rPr lang="en-US" dirty="0" smtClean="0"/>
              <a:t>Outer layer is called the </a:t>
            </a:r>
            <a:r>
              <a:rPr lang="en-US" b="1" dirty="0" smtClean="0"/>
              <a:t>dura mater</a:t>
            </a:r>
            <a:r>
              <a:rPr lang="en-US" dirty="0" smtClean="0"/>
              <a:t> – it is tough, white connective tissue.  It is just inside the cranial bones.  The dura mater contains channels that collect venous blood to return it to the heart.</a:t>
            </a:r>
          </a:p>
          <a:p>
            <a:r>
              <a:rPr lang="en-US" dirty="0" smtClean="0"/>
              <a:t>Middle layer is </a:t>
            </a:r>
            <a:r>
              <a:rPr lang="en-US" b="1" dirty="0" smtClean="0"/>
              <a:t>arachnoid</a:t>
            </a:r>
            <a:r>
              <a:rPr lang="en-US" dirty="0" smtClean="0"/>
              <a:t>.  It resembles a cobweb in appearance.  Thin with numerous threadlike strands.  Space under the arachnoid is the subarachnoid space, filled with CSF&gt;</a:t>
            </a:r>
          </a:p>
          <a:p>
            <a:r>
              <a:rPr lang="en-US" dirty="0" smtClean="0"/>
              <a:t>Inner layer is the </a:t>
            </a:r>
            <a:r>
              <a:rPr lang="en-US" b="1" dirty="0" smtClean="0"/>
              <a:t>pia mater</a:t>
            </a:r>
            <a:r>
              <a:rPr lang="en-US" dirty="0" smtClean="0"/>
              <a:t>.  It is thin and delicate and tightly bound to the surface of the brain.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Meningitis</a:t>
            </a:r>
            <a:endParaRPr lang="en-US" dirty="0"/>
          </a:p>
        </p:txBody>
      </p:sp>
      <p:pic>
        <p:nvPicPr>
          <p:cNvPr id="7" name="Content Placeholder 6" descr="meningiti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86390" y="1828800"/>
            <a:ext cx="3050344" cy="454501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Meningitis – is an acute inflammation of meninges.  </a:t>
            </a:r>
          </a:p>
          <a:p>
            <a:r>
              <a:rPr lang="en-US" dirty="0" smtClean="0"/>
              <a:t>Can be caused by bacteria, fungi, viruses, or tumors.</a:t>
            </a:r>
          </a:p>
          <a:p>
            <a:r>
              <a:rPr lang="en-US" dirty="0" smtClean="0"/>
              <a:t>May be mild or can progress to a fatal disease.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Nervous Sys.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Afferent (sensory)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Transmits impulses from organs TO the CNS.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Efferent (Motor)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Transmits impulses from CNS OUT to the peripheral organs or muscles.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CNS - Brain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parts</a:t>
            </a:r>
          </a:p>
          <a:p>
            <a:pPr lvl="1"/>
            <a:r>
              <a:rPr lang="en-US" dirty="0" smtClean="0"/>
              <a:t>Cerebrum</a:t>
            </a:r>
          </a:p>
          <a:p>
            <a:pPr lvl="1"/>
            <a:r>
              <a:rPr lang="en-US" dirty="0" smtClean="0"/>
              <a:t>Diencephalon</a:t>
            </a:r>
          </a:p>
          <a:p>
            <a:pPr lvl="1"/>
            <a:r>
              <a:rPr lang="en-US" dirty="0" smtClean="0"/>
              <a:t>Brain stem</a:t>
            </a:r>
          </a:p>
          <a:p>
            <a:pPr lvl="1"/>
            <a:r>
              <a:rPr lang="en-US" dirty="0" smtClean="0"/>
              <a:t>Cerebellum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Cerebrum</a:t>
            </a:r>
            <a:endParaRPr lang="en-US" dirty="0"/>
          </a:p>
        </p:txBody>
      </p:sp>
      <p:pic>
        <p:nvPicPr>
          <p:cNvPr id="6" name="Content Placeholder 5" descr="hemispher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1184" y="2057400"/>
            <a:ext cx="4054542" cy="331433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Cerebrum </a:t>
            </a:r>
            <a:r>
              <a:rPr lang="en-US" dirty="0" smtClean="0"/>
              <a:t>is the largest and most obvious portion of the brain.</a:t>
            </a:r>
          </a:p>
          <a:p>
            <a:pPr>
              <a:buNone/>
            </a:pPr>
            <a:r>
              <a:rPr lang="en-US" dirty="0" smtClean="0"/>
              <a:t>It is divided into 2 </a:t>
            </a:r>
            <a:r>
              <a:rPr lang="en-US" b="1" dirty="0" smtClean="0"/>
              <a:t>hemispheres</a:t>
            </a:r>
            <a:r>
              <a:rPr lang="en-US" dirty="0" smtClean="0"/>
              <a:t> by a deep </a:t>
            </a:r>
            <a:r>
              <a:rPr lang="en-US" b="1" dirty="0" smtClean="0"/>
              <a:t>longitudinal fissure.</a:t>
            </a:r>
          </a:p>
          <a:p>
            <a:pPr>
              <a:buNone/>
            </a:pPr>
            <a:r>
              <a:rPr lang="en-US" dirty="0" smtClean="0"/>
              <a:t>The hemispheres are 2 separate entities connected by the </a:t>
            </a:r>
            <a:r>
              <a:rPr lang="en-US" b="1" dirty="0" smtClean="0"/>
              <a:t>corpus callosum.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callosum</a:t>
            </a:r>
            <a:endParaRPr lang="en-US" dirty="0"/>
          </a:p>
        </p:txBody>
      </p:sp>
      <p:pic>
        <p:nvPicPr>
          <p:cNvPr id="7" name="Content Placeholder 6" descr="corpus callosu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593" b="10593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447800" y="2130552"/>
            <a:ext cx="1752600" cy="38862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Corpus callosum provides a communication pathway between the two halves of the brain.</a:t>
            </a:r>
            <a:endParaRPr lang="en-US" sz="16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brain1c-1024x1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3556" y="1828800"/>
            <a:ext cx="4369000" cy="4343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Gyri </a:t>
            </a:r>
            <a:r>
              <a:rPr lang="en-US" dirty="0" smtClean="0"/>
              <a:t>– the obvious convolutions on the surface of the cerebrum.</a:t>
            </a:r>
          </a:p>
          <a:p>
            <a:r>
              <a:rPr lang="en-US" b="1" dirty="0" smtClean="0"/>
              <a:t>Sulci</a:t>
            </a:r>
            <a:r>
              <a:rPr lang="en-US" dirty="0" smtClean="0"/>
              <a:t> </a:t>
            </a:r>
            <a:r>
              <a:rPr lang="en-US" dirty="0" smtClean="0"/>
              <a:t>– the </a:t>
            </a:r>
            <a:r>
              <a:rPr lang="en-US" dirty="0" smtClean="0"/>
              <a:t>shallow grooves </a:t>
            </a:r>
            <a:r>
              <a:rPr lang="en-US" dirty="0" smtClean="0"/>
              <a:t>that separate the gyri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Fissure</a:t>
            </a:r>
            <a:r>
              <a:rPr lang="en-US" dirty="0" smtClean="0"/>
              <a:t> – the deep grooves – usually separate parts of the brain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surface - cerebrum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lobes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Cerebrum is divided into lobes – 4 of these are easily visible on the slide following</a:t>
            </a:r>
          </a:p>
          <a:p>
            <a:pPr lvl="1"/>
            <a:r>
              <a:rPr lang="en-US" dirty="0" smtClean="0"/>
              <a:t>Frontal lobe – under the frontal bone</a:t>
            </a:r>
          </a:p>
          <a:p>
            <a:pPr lvl="1"/>
            <a:r>
              <a:rPr lang="en-US" dirty="0" smtClean="0"/>
              <a:t>Parietal lobe – Under the parietal bone</a:t>
            </a:r>
          </a:p>
          <a:p>
            <a:pPr lvl="1"/>
            <a:r>
              <a:rPr lang="en-US" dirty="0" smtClean="0"/>
              <a:t>Occipital lobe – most posterior portion, under the occipital bone</a:t>
            </a:r>
          </a:p>
          <a:p>
            <a:pPr lvl="1"/>
            <a:r>
              <a:rPr lang="en-US" dirty="0" smtClean="0"/>
              <a:t>Temporal lobe – under the temporal bones.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</a:t>
            </a:r>
            <a:r>
              <a:rPr lang="en-US" dirty="0" smtClean="0"/>
              <a:t>lobes</a:t>
            </a:r>
            <a:endParaRPr lang="en-US" dirty="0"/>
          </a:p>
        </p:txBody>
      </p:sp>
      <p:pic>
        <p:nvPicPr>
          <p:cNvPr id="7" name="Content Placeholder 6" descr="basic brain anato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398066"/>
            <a:ext cx="6858000" cy="4865832"/>
          </a:xfr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nsul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64969"/>
            <a:ext cx="4926013" cy="387106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66800" y="1981200"/>
            <a:ext cx="2133600" cy="4038600"/>
          </a:xfrm>
        </p:spPr>
        <p:txBody>
          <a:bodyPr/>
          <a:lstStyle/>
          <a:p>
            <a:r>
              <a:rPr lang="en-US" sz="1800" dirty="0" smtClean="0"/>
              <a:t>The fifth lobe is the insula – deep within the lateral </a:t>
            </a:r>
            <a:r>
              <a:rPr lang="en-US" sz="1800" dirty="0" smtClean="0"/>
              <a:t>sulcus</a:t>
            </a:r>
            <a:r>
              <a:rPr lang="en-US" sz="1800" dirty="0" smtClean="0"/>
              <a:t>.  It is covered by parts of the frontal, parietal, and temporal lobes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Insula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hemispheres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4099560" cy="5230504"/>
          </a:xfrm>
        </p:spPr>
        <p:txBody>
          <a:bodyPr>
            <a:normAutofit/>
          </a:bodyPr>
          <a:lstStyle/>
          <a:p>
            <a:r>
              <a:rPr lang="en-US" sz="1700" dirty="0" smtClean="0"/>
              <a:t>Cerebrum consists of gray matter, white matter and basal ganglia.</a:t>
            </a:r>
          </a:p>
          <a:p>
            <a:pPr lvl="1"/>
            <a:r>
              <a:rPr lang="en-US" sz="1700" dirty="0" smtClean="0"/>
              <a:t>Gray matter, also called the </a:t>
            </a:r>
            <a:r>
              <a:rPr lang="en-US" sz="1700" b="1" dirty="0" smtClean="0"/>
              <a:t>cerebral cortex</a:t>
            </a:r>
            <a:r>
              <a:rPr lang="en-US" sz="1700" dirty="0" smtClean="0"/>
              <a:t>, is the outermost portion.  Consists of neuron cell bodies and unmyelinated fibers.</a:t>
            </a:r>
          </a:p>
          <a:p>
            <a:pPr lvl="1"/>
            <a:r>
              <a:rPr lang="en-US" sz="1700" dirty="0" smtClean="0"/>
              <a:t>White matter – just below the gray matter.  Makes up most of the cerebrum.  Made of myelinated fibers.</a:t>
            </a:r>
          </a:p>
          <a:p>
            <a:pPr lvl="1"/>
            <a:r>
              <a:rPr lang="en-US" sz="1700" dirty="0" smtClean="0"/>
              <a:t>Basal ganglia – additional areas of gray matter scattered throughout the white matter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Content Placeholder 7" descr="cerebral corte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06994" y="2362200"/>
            <a:ext cx="3582051" cy="3352800"/>
          </a:xfr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cortex areas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regions of the cerebral cortex that have specific jobs.</a:t>
            </a:r>
          </a:p>
          <a:p>
            <a:r>
              <a:rPr lang="en-US" dirty="0" smtClean="0"/>
              <a:t>Primary sensory area is in the </a:t>
            </a:r>
            <a:r>
              <a:rPr lang="en-US" dirty="0" smtClean="0"/>
              <a:t>post central </a:t>
            </a:r>
            <a:r>
              <a:rPr lang="en-US" dirty="0" smtClean="0"/>
              <a:t>gyrus of the parietal lobe.</a:t>
            </a:r>
          </a:p>
          <a:p>
            <a:r>
              <a:rPr lang="en-US" dirty="0" smtClean="0"/>
              <a:t>Primary motor areas are in the frontal lobe.</a:t>
            </a:r>
          </a:p>
          <a:p>
            <a:r>
              <a:rPr lang="en-US" dirty="0" smtClean="0"/>
              <a:t>Association areas – involved in the process of recognition.  Analyze and interpret data.</a:t>
            </a:r>
          </a:p>
          <a:p>
            <a:r>
              <a:rPr lang="en-US" dirty="0" smtClean="0"/>
              <a:t>Basal ganglia – Function as relay stations or areas of synapse.  Have an important role in posture and coordination.</a:t>
            </a:r>
          </a:p>
          <a:p>
            <a:r>
              <a:rPr lang="en-US" dirty="0" smtClean="0"/>
              <a:t>Also there are specific areas for major sense interpretation.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16200000">
            <a:off x="-2532229" y="2877972"/>
            <a:ext cx="6248402" cy="1102057"/>
          </a:xfrm>
        </p:spPr>
        <p:txBody>
          <a:bodyPr/>
          <a:lstStyle/>
          <a:p>
            <a:r>
              <a:rPr lang="en-US" dirty="0" smtClean="0"/>
              <a:t>Functional cerebral areas</a:t>
            </a:r>
            <a:endParaRPr lang="en-US" dirty="0"/>
          </a:p>
        </p:txBody>
      </p:sp>
      <p:pic>
        <p:nvPicPr>
          <p:cNvPr id="7" name="Content Placeholder 6" descr="brain are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546740"/>
            <a:ext cx="7086599" cy="505477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Efferent (Motor) Division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Somatic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Supplies motor impulses to the skeletal muscles.</a:t>
            </a:r>
          </a:p>
          <a:p>
            <a:r>
              <a:rPr lang="en-US" dirty="0" smtClean="0"/>
              <a:t>Sometimes called the </a:t>
            </a:r>
            <a:r>
              <a:rPr lang="en-US" b="1" dirty="0" smtClean="0"/>
              <a:t>voluntary nervous system.</a:t>
            </a:r>
            <a:endParaRPr lang="en-US" dirty="0" smtClean="0"/>
          </a:p>
          <a:p>
            <a:r>
              <a:rPr lang="en-US" dirty="0" smtClean="0"/>
              <a:t>These nerves permit conscious control of the skeletal muscles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Autonomic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Supplies motor impulses to cardiac muscle, to smooth muscle and to glandular epithelium.</a:t>
            </a:r>
          </a:p>
          <a:p>
            <a:r>
              <a:rPr lang="en-US" dirty="0" smtClean="0"/>
              <a:t>Sometimes called the </a:t>
            </a:r>
            <a:r>
              <a:rPr lang="en-US" b="1" dirty="0" smtClean="0"/>
              <a:t>involuntary nervous system.</a:t>
            </a:r>
            <a:endParaRPr lang="en-US" dirty="0" smtClean="0"/>
          </a:p>
          <a:p>
            <a:r>
              <a:rPr lang="en-US" dirty="0" smtClean="0"/>
              <a:t>These impulses are NOT under conscious control.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Hemisphere dominance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86694"/>
            <a:ext cx="5867400" cy="440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most people, one side of the cerebrum is dominant – controlling the ability to use and understand language.</a:t>
            </a:r>
          </a:p>
          <a:p>
            <a:r>
              <a:rPr lang="en-US" dirty="0" smtClean="0"/>
              <a:t>Again, in MOST people, the left hemisphere is dominant for language, speech, writing and complex intellectual functions.</a:t>
            </a:r>
          </a:p>
          <a:p>
            <a:r>
              <a:rPr lang="en-US" dirty="0" smtClean="0"/>
              <a:t>The non-dominant hemisphere specializes in nonverbal functions like motor tasks that require concentration, interpreting musical patterns, and usually controls emotional thinking.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Diencephalon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diencephalon is centrally located and nearly surrounded by cerebrum.</a:t>
            </a:r>
          </a:p>
          <a:p>
            <a:r>
              <a:rPr lang="en-US" dirty="0" smtClean="0"/>
              <a:t>The diencephalon includes</a:t>
            </a:r>
          </a:p>
          <a:p>
            <a:pPr lvl="1"/>
            <a:r>
              <a:rPr lang="en-US" dirty="0" smtClean="0"/>
              <a:t>The thalamus</a:t>
            </a:r>
          </a:p>
          <a:p>
            <a:pPr lvl="1"/>
            <a:r>
              <a:rPr lang="en-US" dirty="0" smtClean="0"/>
              <a:t>The hypothalamus</a:t>
            </a:r>
          </a:p>
          <a:p>
            <a:pPr lvl="1"/>
            <a:r>
              <a:rPr lang="en-US" dirty="0" smtClean="0"/>
              <a:t>Epithalamus</a:t>
            </a:r>
          </a:p>
          <a:p>
            <a:pPr lvl="1">
              <a:buNone/>
            </a:pPr>
            <a:r>
              <a:rPr lang="en-US" dirty="0" smtClean="0"/>
              <a:t>It is mostly gray matter.</a:t>
            </a:r>
            <a:endParaRPr lang="en-US" dirty="0" smtClean="0"/>
          </a:p>
        </p:txBody>
      </p:sp>
      <p:pic>
        <p:nvPicPr>
          <p:cNvPr id="5" name="Content Placeholder 4" descr="diencephal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1" y="1676399"/>
            <a:ext cx="3608388" cy="4953701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thalamus-a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51940" y="2133600"/>
            <a:ext cx="3809984" cy="3047999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Thalamus – 2 oval masses of gray matter that act as relay stations for sensory impulses.</a:t>
            </a:r>
          </a:p>
          <a:p>
            <a:r>
              <a:rPr lang="en-US" dirty="0" smtClean="0"/>
              <a:t>Channels impulses to the appropriate region of the cortex.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hypothalamus-a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97773" y="2286000"/>
            <a:ext cx="3717075" cy="304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Hypothalamus – helps to maintain homeostasis by regulating visceral activities.</a:t>
            </a:r>
          </a:p>
          <a:p>
            <a:r>
              <a:rPr lang="en-US" dirty="0" smtClean="0"/>
              <a:t>Also serves as a link to the endocrine system by regulating the pituitary gland.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epithalamu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37225" y="2590800"/>
            <a:ext cx="3662519" cy="2667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Epithalamus – consists of the pineal gland which is involved with the onset of puberty and rhythmic cycles in the body.</a:t>
            </a:r>
          </a:p>
          <a:p>
            <a:r>
              <a:rPr lang="en-US" dirty="0" smtClean="0"/>
              <a:t>Similar to a biological clock.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828800" y="2133600"/>
            <a:ext cx="1447800" cy="3886200"/>
          </a:xfrm>
        </p:spPr>
        <p:txBody>
          <a:bodyPr/>
          <a:lstStyle/>
          <a:p>
            <a:r>
              <a:rPr lang="en-US" dirty="0" smtClean="0"/>
              <a:t>The optic chiasm is formed by the crossing of the optic nerves over each other in the diencephalon.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 chiasm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05000"/>
            <a:ext cx="47400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region between the diencephalon and the spinal cord.</a:t>
            </a:r>
          </a:p>
          <a:p>
            <a:r>
              <a:rPr lang="en-US" dirty="0" smtClean="0"/>
              <a:t>It consists of three regions</a:t>
            </a:r>
          </a:p>
          <a:p>
            <a:pPr lvl="1"/>
            <a:r>
              <a:rPr lang="en-US" dirty="0" smtClean="0"/>
              <a:t>Midbrain</a:t>
            </a:r>
          </a:p>
          <a:p>
            <a:pPr lvl="1"/>
            <a:r>
              <a:rPr lang="en-US" dirty="0" smtClean="0"/>
              <a:t>Pons</a:t>
            </a:r>
          </a:p>
          <a:p>
            <a:pPr lvl="1"/>
            <a:r>
              <a:rPr lang="en-US" dirty="0" smtClean="0"/>
              <a:t>Medulla oblongata</a:t>
            </a:r>
            <a:endParaRPr lang="en-US" dirty="0"/>
          </a:p>
        </p:txBody>
      </p:sp>
      <p:pic>
        <p:nvPicPr>
          <p:cNvPr id="8" name="Content Placeholder 7" descr="f_ab25brnste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88323" y="2209800"/>
            <a:ext cx="4023360" cy="3657600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Midbrain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Midbrain – uppermost portion of the brain stem.</a:t>
            </a:r>
          </a:p>
          <a:p>
            <a:pPr>
              <a:buNone/>
            </a:pPr>
            <a:r>
              <a:rPr lang="en-US" dirty="0" smtClean="0"/>
              <a:t>Has several features that act as visual reflex centers and auditory reflex centers.</a:t>
            </a:r>
          </a:p>
          <a:p>
            <a:pPr>
              <a:buNone/>
            </a:pPr>
            <a:r>
              <a:rPr lang="en-US" dirty="0" smtClean="0"/>
              <a:t>It also has a channel that allows CSF to flow down.</a:t>
            </a:r>
          </a:p>
          <a:p>
            <a:pPr>
              <a:buNone/>
            </a:pPr>
            <a:r>
              <a:rPr lang="en-US" dirty="0" smtClean="0"/>
              <a:t>Voluntary motor tracts as well.</a:t>
            </a:r>
            <a:endParaRPr lang="en-US" dirty="0"/>
          </a:p>
        </p:txBody>
      </p:sp>
      <p:pic>
        <p:nvPicPr>
          <p:cNvPr id="5" name="Content Placeholder 4" descr="Midbrainsuperiorcolliculu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51389" y="2895600"/>
            <a:ext cx="3801348" cy="2438400"/>
          </a:xfr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Pons</a:t>
            </a:r>
            <a:endParaRPr lang="en-US" dirty="0"/>
          </a:p>
        </p:txBody>
      </p:sp>
      <p:pic>
        <p:nvPicPr>
          <p:cNvPr id="5" name="Content Placeholder 4" descr="pons_bra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5399" y="1667373"/>
            <a:ext cx="3779261" cy="397142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Below the midbrain</a:t>
            </a:r>
          </a:p>
          <a:p>
            <a:r>
              <a:rPr lang="en-US" dirty="0" smtClean="0"/>
              <a:t>Forms conduction tracts between higher brain centers and spinal cord.</a:t>
            </a:r>
          </a:p>
          <a:p>
            <a:r>
              <a:rPr lang="en-US" dirty="0" smtClean="0"/>
              <a:t>Also contains areas </a:t>
            </a:r>
            <a:r>
              <a:rPr lang="en-US" dirty="0" smtClean="0"/>
              <a:t>that </a:t>
            </a:r>
            <a:r>
              <a:rPr lang="en-US" dirty="0" smtClean="0"/>
              <a:t>help regulate breathing.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Autonomic Division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Sympathetic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Primary involved with expenditure of energy.</a:t>
            </a:r>
          </a:p>
          <a:p>
            <a:r>
              <a:rPr lang="en-US" dirty="0" smtClean="0"/>
              <a:t>“Fight or flight” response.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Parasympathetic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Primary involved with conservation and restoration.</a:t>
            </a:r>
          </a:p>
          <a:p>
            <a:r>
              <a:rPr lang="en-US" dirty="0" smtClean="0"/>
              <a:t>“Rest and repose” division.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Pons –breathing centers</a:t>
            </a:r>
            <a:endParaRPr lang="en-US" dirty="0"/>
          </a:p>
        </p:txBody>
      </p:sp>
      <p:pic>
        <p:nvPicPr>
          <p:cNvPr id="9" name="Content Placeholder 8" descr="f15-20a_pons_longitudin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584383"/>
            <a:ext cx="5562600" cy="6112747"/>
          </a:xfr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Medulla </a:t>
            </a:r>
            <a:r>
              <a:rPr lang="en-US" dirty="0" smtClean="0"/>
              <a:t>oblongata</a:t>
            </a:r>
            <a:endParaRPr lang="en-US" dirty="0"/>
          </a:p>
        </p:txBody>
      </p:sp>
      <p:pic>
        <p:nvPicPr>
          <p:cNvPr id="6" name="Content Placeholder 5" descr="head_mri_midline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1806" y="1828800"/>
            <a:ext cx="4053919" cy="368538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57800" y="1524000"/>
            <a:ext cx="3227696" cy="4849504"/>
          </a:xfrm>
        </p:spPr>
        <p:txBody>
          <a:bodyPr>
            <a:normAutofit/>
          </a:bodyPr>
          <a:lstStyle/>
          <a:p>
            <a:r>
              <a:rPr lang="en-US" dirty="0" smtClean="0"/>
              <a:t>Medulla – is continuous with the spinal cord.</a:t>
            </a:r>
          </a:p>
          <a:p>
            <a:r>
              <a:rPr lang="en-US" dirty="0" smtClean="0"/>
              <a:t>All ascending and descending nerves pass through the medulla.</a:t>
            </a:r>
          </a:p>
          <a:p>
            <a:r>
              <a:rPr lang="en-US" dirty="0" smtClean="0"/>
              <a:t>Three vital centers </a:t>
            </a:r>
          </a:p>
          <a:p>
            <a:pPr lvl="1"/>
            <a:r>
              <a:rPr lang="en-US" dirty="0" smtClean="0"/>
              <a:t>Cardiac center controls heart rate</a:t>
            </a:r>
          </a:p>
          <a:p>
            <a:pPr lvl="1"/>
            <a:r>
              <a:rPr lang="en-US" dirty="0" smtClean="0"/>
              <a:t>Vasomotor center controls blood pressure</a:t>
            </a:r>
          </a:p>
          <a:p>
            <a:pPr lvl="1"/>
            <a:r>
              <a:rPr lang="en-US" dirty="0" smtClean="0"/>
              <a:t>Respiratory center regulates rate, rhythm and depth of breathing.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371600"/>
            <a:ext cx="3352800" cy="5029200"/>
          </a:xfrm>
        </p:spPr>
        <p:txBody>
          <a:bodyPr/>
          <a:lstStyle/>
          <a:p>
            <a:r>
              <a:rPr lang="en-US" dirty="0" smtClean="0"/>
              <a:t>Reticular formation – scattered throughout the medulla, pons, and midbrain.</a:t>
            </a:r>
          </a:p>
          <a:p>
            <a:r>
              <a:rPr lang="en-US" dirty="0" smtClean="0"/>
              <a:t>A complex network of nerve fibers </a:t>
            </a:r>
          </a:p>
          <a:p>
            <a:r>
              <a:rPr lang="en-US" dirty="0" smtClean="0"/>
              <a:t>When sensory impulses reach the RF, it “wakes” the cerebral cortex.</a:t>
            </a:r>
          </a:p>
          <a:p>
            <a:r>
              <a:rPr lang="en-US" dirty="0" smtClean="0"/>
              <a:t>Decreased activity here results in sleep.</a:t>
            </a:r>
          </a:p>
          <a:p>
            <a:r>
              <a:rPr lang="en-US" dirty="0" smtClean="0"/>
              <a:t>Destruction of the RF results in a permanent comatose state.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418439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Cerebellum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718560" cy="48495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Cerebellum – the 2</a:t>
            </a:r>
            <a:r>
              <a:rPr lang="en-US" baseline="30000" dirty="0" smtClean="0"/>
              <a:t>nd</a:t>
            </a:r>
            <a:r>
              <a:rPr lang="en-US" dirty="0" smtClean="0"/>
              <a:t> largest portion of the brain.</a:t>
            </a:r>
          </a:p>
          <a:p>
            <a:r>
              <a:rPr lang="en-US" dirty="0" smtClean="0"/>
              <a:t>Located below the occipital lobes.</a:t>
            </a:r>
          </a:p>
          <a:p>
            <a:r>
              <a:rPr lang="en-US" dirty="0" smtClean="0"/>
              <a:t>Consists of two cerebellar hemispheres.</a:t>
            </a:r>
          </a:p>
          <a:p>
            <a:r>
              <a:rPr lang="en-US" dirty="0" smtClean="0"/>
              <a:t>Consists of white matter surrounded by a thin layer of gray matter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gray matter is the cerebellar cortex</a:t>
            </a:r>
            <a:endParaRPr lang="en-US" dirty="0" smtClean="0"/>
          </a:p>
          <a:p>
            <a:r>
              <a:rPr lang="en-US" dirty="0" smtClean="0"/>
              <a:t>Responsible for coordination, posture, and balance.</a:t>
            </a:r>
            <a:endParaRPr lang="en-US" dirty="0"/>
          </a:p>
        </p:txBody>
      </p:sp>
      <p:pic>
        <p:nvPicPr>
          <p:cNvPr id="5" name="Content Placeholder 4" descr="cerebellu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3519" y="2667000"/>
            <a:ext cx="3261670" cy="2739803"/>
          </a:xfr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Cerebellum</a:t>
            </a:r>
            <a:endParaRPr lang="en-US" dirty="0"/>
          </a:p>
        </p:txBody>
      </p:sp>
      <p:pic>
        <p:nvPicPr>
          <p:cNvPr id="5" name="Content Placeholder 4" descr="cerebellum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71599" y="1380703"/>
            <a:ext cx="3694045" cy="448669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Cerebellar white matter is called arbor vitae because it branches like a tree.</a:t>
            </a:r>
          </a:p>
          <a:p>
            <a:r>
              <a:rPr lang="en-US" dirty="0" smtClean="0"/>
              <a:t>There are pathways of communication called peduncles between the cerebellum and other parts of the cns.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Placeholder 7" descr="cerebellum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9142" y="2057400"/>
            <a:ext cx="8250662" cy="3581399"/>
          </a:xfr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Ventricles and CSF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108960" cy="4544704"/>
          </a:xfrm>
        </p:spPr>
        <p:txBody>
          <a:bodyPr/>
          <a:lstStyle/>
          <a:p>
            <a:r>
              <a:rPr lang="en-US" dirty="0" smtClean="0"/>
              <a:t>The brain has 4 ventricles.  These are fluid-filled cavities.</a:t>
            </a:r>
          </a:p>
          <a:p>
            <a:r>
              <a:rPr lang="en-US" dirty="0" smtClean="0"/>
              <a:t>Fluid produced in the brain (cerebrospinal fluid or CSF) circulates through the ventricles and around the spinal cord.</a:t>
            </a:r>
          </a:p>
          <a:p>
            <a:r>
              <a:rPr lang="en-US" dirty="0" smtClean="0"/>
              <a:t>CSF provides support, protection and helps to nourish the brain and remove waste products.</a:t>
            </a:r>
            <a:endParaRPr lang="en-US" dirty="0"/>
          </a:p>
        </p:txBody>
      </p:sp>
      <p:pic>
        <p:nvPicPr>
          <p:cNvPr id="6" name="Content Placeholder 5" descr="brain-ventricle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49433" y="1676401"/>
            <a:ext cx="4035755" cy="3943568"/>
          </a:xfr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  <p:pic>
        <p:nvPicPr>
          <p:cNvPr id="5" name="Content Placeholder 4" descr="468380_SPINALCO_cop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161356"/>
            <a:ext cx="3794125" cy="497979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219200"/>
            <a:ext cx="3151496" cy="51543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spinal cord is part of the CNS.</a:t>
            </a:r>
          </a:p>
          <a:p>
            <a:r>
              <a:rPr lang="en-US" dirty="0" smtClean="0"/>
              <a:t>Extends from the foramen magnum to the level of L1.</a:t>
            </a:r>
          </a:p>
          <a:p>
            <a:r>
              <a:rPr lang="en-US" dirty="0" smtClean="0"/>
              <a:t>It is surrounded by bone, meninges, and CSF.</a:t>
            </a:r>
          </a:p>
          <a:p>
            <a:r>
              <a:rPr lang="en-US" dirty="0" smtClean="0"/>
              <a:t>It is separated from the bones by the </a:t>
            </a:r>
            <a:r>
              <a:rPr lang="en-US" b="1" dirty="0" smtClean="0"/>
              <a:t>epidural space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is a collection of nerves at the end of the spinal cord that resembles a horse’s tail called the cauda equina.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segment of the spinal cord gives rise to a pair of spinal nerves.  These nerves branch out to the various body parts.</a:t>
            </a:r>
          </a:p>
          <a:p>
            <a:r>
              <a:rPr lang="en-US" dirty="0" smtClean="0"/>
              <a:t>There </a:t>
            </a:r>
            <a:r>
              <a:rPr lang="en-US" dirty="0" smtClean="0"/>
              <a:t>are 2 enlargements of the spinal cord, one in the neck called the cervical enlargement, and one in the lower back called the lumbar enlargement.</a:t>
            </a:r>
          </a:p>
          <a:p>
            <a:r>
              <a:rPr lang="en-US" dirty="0" smtClean="0"/>
              <a:t>The cervical enlargement gives rise to the nerves that supply the upper extremity.</a:t>
            </a:r>
          </a:p>
          <a:p>
            <a:r>
              <a:rPr lang="en-US" dirty="0" smtClean="0"/>
              <a:t>The lumbar enlargement gives rise to the nerves that supply the lower </a:t>
            </a:r>
            <a:r>
              <a:rPr lang="en-US" dirty="0" smtClean="0"/>
              <a:t>extremity.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  <p:pic>
        <p:nvPicPr>
          <p:cNvPr id="4" name="Content Placeholder 3" descr="Spinal_Cord_PC271498_lb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181558"/>
            <a:ext cx="5691343" cy="519225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Tissue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types of cells in nerve tissue.</a:t>
            </a:r>
          </a:p>
          <a:p>
            <a:pPr lvl="1"/>
            <a:r>
              <a:rPr lang="en-US" dirty="0" smtClean="0"/>
              <a:t>Neurons – nerve cells.  These are the conducting cells that transmit impulses.  It is the structural unit of the nervous system.</a:t>
            </a:r>
          </a:p>
          <a:p>
            <a:pPr lvl="1"/>
            <a:r>
              <a:rPr lang="en-US" dirty="0" smtClean="0"/>
              <a:t>Neuroglial</a:t>
            </a:r>
            <a:r>
              <a:rPr lang="en-US" dirty="0" smtClean="0"/>
              <a:t> cells.  These cells do NOT conduct impulses.  They provide a support system for the neurons.  They are a special type of connective tissue for nervous system.</a:t>
            </a: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 cord cro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14312" y="2133600"/>
            <a:ext cx="5372488" cy="3682393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38200" y="1676400"/>
            <a:ext cx="2362200" cy="4343400"/>
          </a:xfrm>
        </p:spPr>
        <p:txBody>
          <a:bodyPr>
            <a:noAutofit/>
          </a:bodyPr>
          <a:lstStyle/>
          <a:p>
            <a:r>
              <a:rPr lang="en-US" sz="1600" dirty="0" smtClean="0"/>
              <a:t>The cord is basically divided into two halves.</a:t>
            </a:r>
          </a:p>
          <a:p>
            <a:r>
              <a:rPr lang="en-US" sz="1600" dirty="0" smtClean="0"/>
              <a:t>White matter surrounds gray matter.</a:t>
            </a:r>
          </a:p>
          <a:p>
            <a:r>
              <a:rPr lang="en-US" sz="1600" dirty="0" smtClean="0"/>
              <a:t>The white matter contains bundles of myelinated nerve fibers.</a:t>
            </a:r>
          </a:p>
          <a:p>
            <a:r>
              <a:rPr lang="en-US" sz="1600" dirty="0" smtClean="0"/>
              <a:t>The gray matter contains sensory neuron axons, interneurons, and dendrites and cell bodies of motor neurons.</a:t>
            </a:r>
            <a:endParaRPr lang="en-US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functions of spinal cord are conduction of impulses going to and from the brain, and serving as a reflex center.</a:t>
            </a:r>
          </a:p>
          <a:p>
            <a:r>
              <a:rPr lang="en-US" dirty="0" smtClean="0"/>
              <a:t>Conduction pathways that carry impulses from body parts TO the brain are </a:t>
            </a:r>
            <a:r>
              <a:rPr lang="en-US" b="1" dirty="0" smtClean="0"/>
              <a:t>ascending tracts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Conduction pathways that carry motor impulses from brain to muscles and glands are </a:t>
            </a:r>
            <a:r>
              <a:rPr lang="en-US" b="1" dirty="0" smtClean="0"/>
              <a:t>descending tracts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Tracts are named for the pathway they take – for example – spinothalamic tracts.</a:t>
            </a:r>
          </a:p>
          <a:p>
            <a:r>
              <a:rPr lang="en-US" dirty="0" smtClean="0"/>
              <a:t>Reflexes do not require conscious thought.</a:t>
            </a:r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eflex_ar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0624" y="1143000"/>
            <a:ext cx="6802493" cy="5230813"/>
          </a:xfr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Peripheral nervous system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Nerve contain bundles of fibers surrounded by connective tissue.</a:t>
            </a:r>
          </a:p>
          <a:p>
            <a:r>
              <a:rPr lang="en-US" dirty="0" smtClean="0"/>
              <a:t>Sensory nerves – only sensory neurons.</a:t>
            </a:r>
          </a:p>
          <a:p>
            <a:r>
              <a:rPr lang="en-US" dirty="0" smtClean="0"/>
              <a:t>Motor nerves – only motor neurons.</a:t>
            </a:r>
          </a:p>
          <a:p>
            <a:r>
              <a:rPr lang="en-US" dirty="0" smtClean="0"/>
              <a:t>Mixed nerves – both types of fibers.</a:t>
            </a:r>
          </a:p>
          <a:p>
            <a:endParaRPr lang="en-US" dirty="0" smtClean="0"/>
          </a:p>
          <a:p>
            <a:r>
              <a:rPr lang="en-US" dirty="0" smtClean="0"/>
              <a:t>Peripheral nervous system is divided into somatic (voluntary) and autonomic (involuntary).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erve_stru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98107" y="2438400"/>
            <a:ext cx="5279898" cy="31242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14400" y="2133600"/>
            <a:ext cx="2286000" cy="3886200"/>
          </a:xfrm>
        </p:spPr>
        <p:txBody>
          <a:bodyPr>
            <a:noAutofit/>
          </a:bodyPr>
          <a:lstStyle/>
          <a:p>
            <a:r>
              <a:rPr lang="en-US" sz="1600" dirty="0" smtClean="0"/>
              <a:t>Every nerve surrounded by a connective tissue sheath called epineurium.</a:t>
            </a:r>
          </a:p>
          <a:p>
            <a:r>
              <a:rPr lang="en-US" sz="1600" dirty="0" smtClean="0"/>
              <a:t>Each bundle of nerve fibers is a fasciculus.</a:t>
            </a:r>
          </a:p>
          <a:p>
            <a:r>
              <a:rPr lang="en-US" sz="1600" dirty="0" smtClean="0"/>
              <a:t>Each fasciculus surrounded by perineurium.</a:t>
            </a:r>
          </a:p>
          <a:p>
            <a:r>
              <a:rPr lang="en-US" sz="1600" dirty="0" smtClean="0"/>
              <a:t>Each individual nerve is covered by endoneurium.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structure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Cranial Nerves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12 pairs of cranial nerves.</a:t>
            </a:r>
          </a:p>
          <a:p>
            <a:r>
              <a:rPr lang="en-US" dirty="0" smtClean="0"/>
              <a:t>All innervate head, neck, and facial structures.</a:t>
            </a:r>
          </a:p>
          <a:p>
            <a:r>
              <a:rPr lang="en-US" dirty="0" smtClean="0"/>
              <a:t>Most cranial nerves have both sensory and motor functions.</a:t>
            </a:r>
          </a:p>
          <a:p>
            <a:r>
              <a:rPr lang="en-US" dirty="0" smtClean="0"/>
              <a:t>Many of the cranial nerves are associated with special senses.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 rot="5400000">
            <a:off x="5067300" y="2476500"/>
            <a:ext cx="762000" cy="6629400"/>
          </a:xfrm>
        </p:spPr>
        <p:txBody>
          <a:bodyPr vert="vert270" anchor="ctr" anchorCtr="0">
            <a:normAutofit/>
          </a:bodyPr>
          <a:lstStyle/>
          <a:p>
            <a:r>
              <a:rPr lang="en-US" sz="1600" dirty="0" smtClean="0"/>
              <a:t>Oh, Oh, Oh!  To Take A Family Vacation! Go Vegas After Hours!</a:t>
            </a:r>
            <a:endParaRPr lang="en-US" sz="16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Cranial Nerves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1" y="1130300"/>
            <a:ext cx="4953000" cy="425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Nerves</a:t>
            </a:r>
            <a:endParaRPr lang="en-US" dirty="0"/>
          </a:p>
        </p:txBody>
      </p:sp>
      <p:pic>
        <p:nvPicPr>
          <p:cNvPr id="8" name="Content Placeholder 7" descr="peripheral nerv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5982" y="1143000"/>
            <a:ext cx="4189744" cy="4702774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34000" y="1143000"/>
            <a:ext cx="3337560" cy="5029200"/>
          </a:xfrm>
        </p:spPr>
        <p:txBody>
          <a:bodyPr/>
          <a:lstStyle/>
          <a:p>
            <a:r>
              <a:rPr lang="en-US" dirty="0" smtClean="0"/>
              <a:t>Each pair of spinal nerves corresponds to a segment of the spinal cords.</a:t>
            </a:r>
          </a:p>
          <a:p>
            <a:r>
              <a:rPr lang="en-US" dirty="0" smtClean="0"/>
              <a:t>There are </a:t>
            </a:r>
          </a:p>
          <a:p>
            <a:pPr lvl="1"/>
            <a:r>
              <a:rPr lang="en-US" dirty="0" smtClean="0"/>
              <a:t>8 cervical nerves</a:t>
            </a:r>
          </a:p>
          <a:p>
            <a:pPr lvl="1"/>
            <a:r>
              <a:rPr lang="en-US" dirty="0" smtClean="0"/>
              <a:t>12 thoracic nerves</a:t>
            </a:r>
          </a:p>
          <a:p>
            <a:pPr lvl="1"/>
            <a:r>
              <a:rPr lang="en-US" dirty="0" smtClean="0"/>
              <a:t>5 lumbar nerves</a:t>
            </a:r>
          </a:p>
          <a:p>
            <a:pPr lvl="1"/>
            <a:r>
              <a:rPr lang="en-US" dirty="0" smtClean="0"/>
              <a:t>5 sacral nerves</a:t>
            </a:r>
          </a:p>
          <a:p>
            <a:pPr lvl="1"/>
            <a:r>
              <a:rPr lang="en-US" dirty="0" smtClean="0"/>
              <a:t>1 coccygeal nerve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Nerves</a:t>
            </a:r>
            <a:endParaRPr lang="en-US" dirty="0"/>
          </a:p>
        </p:txBody>
      </p:sp>
      <p:pic>
        <p:nvPicPr>
          <p:cNvPr id="5" name="Content Placeholder 4" descr="spinal cord root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66180" y="1905000"/>
            <a:ext cx="4476750" cy="3581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Each spinal nerve is connected to the spinal cord by 2 roots, the </a:t>
            </a:r>
            <a:r>
              <a:rPr lang="en-US" b="1" dirty="0" smtClean="0"/>
              <a:t>dorsal</a:t>
            </a:r>
            <a:r>
              <a:rPr lang="en-US" dirty="0" smtClean="0"/>
              <a:t> and </a:t>
            </a:r>
            <a:r>
              <a:rPr lang="en-US" b="1" dirty="0" smtClean="0"/>
              <a:t>ventral.</a:t>
            </a:r>
            <a:endParaRPr lang="en-US" dirty="0" smtClean="0"/>
          </a:p>
          <a:p>
            <a:r>
              <a:rPr lang="en-US" dirty="0" smtClean="0"/>
              <a:t>Dorsal root is sensory, ventral root is motor.</a:t>
            </a:r>
          </a:p>
          <a:p>
            <a:r>
              <a:rPr lang="en-US" dirty="0" smtClean="0"/>
              <a:t>These roots join together to form the spinal nerves.</a:t>
            </a:r>
          </a:p>
          <a:p>
            <a:r>
              <a:rPr lang="en-US" dirty="0" smtClean="0"/>
              <a:t>After leaving the vertebral column, the nerves divide into branches.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finity">
  <a:themeElements>
    <a:clrScheme name="Infinity">
      <a:dk1>
        <a:sysClr val="windowText" lastClr="000000"/>
      </a:dk1>
      <a:lt1>
        <a:sysClr val="window" lastClr="FFFFFF"/>
      </a:lt1>
      <a:dk2>
        <a:srgbClr val="EABB00"/>
      </a:dk2>
      <a:lt2>
        <a:srgbClr val="DEF2FA"/>
      </a:lt2>
      <a:accent1>
        <a:srgbClr val="983DB1"/>
      </a:accent1>
      <a:accent2>
        <a:srgbClr val="47D147"/>
      </a:accent2>
      <a:accent3>
        <a:srgbClr val="CC0053"/>
      </a:accent3>
      <a:accent4>
        <a:srgbClr val="EA950D"/>
      </a:accent4>
      <a:accent5>
        <a:srgbClr val="C800C8"/>
      </a:accent5>
      <a:accent6>
        <a:srgbClr val="6161FF"/>
      </a:accent6>
      <a:hlink>
        <a:srgbClr val="755D00"/>
      </a:hlink>
      <a:folHlink>
        <a:srgbClr val="31AEE0"/>
      </a:folHlink>
    </a:clrScheme>
    <a:fontScheme name="Infinity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nfinity">
      <a:fillStyleLst>
        <a:solidFill>
          <a:schemeClr val="phClr">
            <a:shade val="95000"/>
            <a:satMod val="115000"/>
          </a:schemeClr>
        </a:solidFill>
        <a:gradFill rotWithShape="1">
          <a:gsLst>
            <a:gs pos="0">
              <a:schemeClr val="phClr">
                <a:tint val="90000"/>
                <a:alpha val="50000"/>
                <a:satMod val="150000"/>
              </a:schemeClr>
            </a:gs>
            <a:gs pos="35000">
              <a:schemeClr val="phClr">
                <a:tint val="100000"/>
                <a:alpha val="80000"/>
                <a:satMod val="130000"/>
              </a:schemeClr>
            </a:gs>
            <a:gs pos="100000">
              <a:schemeClr val="phClr">
                <a:tint val="100000"/>
                <a:shade val="90000"/>
                <a:alpha val="95000"/>
                <a:satMod val="11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1000"/>
                <a:alpha val="90000"/>
                <a:satMod val="130000"/>
              </a:schemeClr>
            </a:gs>
            <a:gs pos="50000">
              <a:schemeClr val="phClr">
                <a:shade val="93000"/>
                <a:alpha val="70000"/>
                <a:satMod val="130000"/>
              </a:schemeClr>
            </a:gs>
            <a:gs pos="75000">
              <a:schemeClr val="phClr">
                <a:shade val="94000"/>
                <a:alpha val="50000"/>
                <a:satMod val="135000"/>
              </a:schemeClr>
            </a:gs>
            <a:gs pos="100000">
              <a:schemeClr val="phClr">
                <a:shade val="94000"/>
                <a:alpha val="50000"/>
                <a:satMod val="135000"/>
              </a:schemeClr>
            </a:gs>
          </a:gsLst>
          <a:lin ang="0" scaled="0"/>
        </a:gradFill>
      </a:fillStyleLst>
      <a:lnStyleLst>
        <a:ln w="19050" cap="flat" cmpd="sng" algn="ctr">
          <a:solidFill>
            <a:schemeClr val="phClr">
              <a:shade val="95000"/>
            </a:schemeClr>
          </a:solidFill>
          <a:prstDash val="solid"/>
        </a:ln>
        <a:ln w="31750" cap="flat" cmpd="sng" algn="ctr">
          <a:solidFill>
            <a:schemeClr val="phClr">
              <a:shade val="95000"/>
              <a:satMod val="110000"/>
            </a:schemeClr>
          </a:solidFill>
          <a:prstDash val="solid"/>
        </a:ln>
        <a:ln w="57150" cap="flat" cmpd="dbl" algn="ctr">
          <a:solidFill>
            <a:schemeClr val="phClr">
              <a:shade val="95000"/>
              <a:satMod val="130000"/>
            </a:schemeClr>
          </a:solidFill>
          <a:prstDash val="solid"/>
        </a:ln>
      </a:lnStyleLst>
      <a:effectStyleLst>
        <a:effectStyle>
          <a:effectLst>
            <a:outerShdw blurRad="63500" dist="25400" dir="5400000" sx="101000" sy="101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dir="5400000" sx="101000" sy="101000" algn="ctr" rotWithShape="0">
              <a:srgbClr val="000000">
                <a:alpha val="50000"/>
              </a:srgbClr>
            </a:outerShdw>
            <a:reflection blurRad="12700" stA="26000" endPos="15000" dist="19050" dir="5400000" sy="-100000" rotWithShape="0"/>
          </a:effectLst>
        </a:effectStyle>
        <a:effectStyle>
          <a:effectLst>
            <a:innerShdw blurRad="101600" dist="12700">
              <a:srgbClr val="000000">
                <a:alpha val="35000"/>
              </a:srgbClr>
            </a:innerShdw>
            <a:reflection blurRad="12700" stA="26000" endPos="25000" dist="1905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381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250000"/>
              </a:schemeClr>
            </a:gs>
            <a:gs pos="40000">
              <a:schemeClr val="phClr">
                <a:tint val="90000"/>
                <a:shade val="80000"/>
                <a:satMod val="200000"/>
              </a:schemeClr>
            </a:gs>
            <a:gs pos="100000">
              <a:schemeClr val="phClr">
                <a:shade val="20000"/>
                <a:satMod val="17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Infinity</Template>
  <TotalTime>526</TotalTime>
  <Words>3830</Words>
  <Application>Microsoft Office PowerPoint</Application>
  <PresentationFormat>On-screen Show (4:3)</PresentationFormat>
  <Paragraphs>430</Paragraphs>
  <Slides>117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18" baseType="lpstr">
      <vt:lpstr>Infinity</vt:lpstr>
      <vt:lpstr>Nervous System</vt:lpstr>
      <vt:lpstr>Nervous System</vt:lpstr>
      <vt:lpstr>Nervous system function</vt:lpstr>
      <vt:lpstr>Organization of system</vt:lpstr>
      <vt:lpstr>Nervous System</vt:lpstr>
      <vt:lpstr>Peripheral Nervous Sys.</vt:lpstr>
      <vt:lpstr>Efferent (Motor) Division</vt:lpstr>
      <vt:lpstr>Autonomic Division</vt:lpstr>
      <vt:lpstr>Nerve Tissue</vt:lpstr>
      <vt:lpstr>Neuroglia types</vt:lpstr>
      <vt:lpstr>Neuroglia  CNS</vt:lpstr>
      <vt:lpstr>CNS Neuroglia</vt:lpstr>
      <vt:lpstr>Slide 13</vt:lpstr>
      <vt:lpstr>CNS Neuroglia</vt:lpstr>
      <vt:lpstr>Neuroglia of Peripheral NS</vt:lpstr>
      <vt:lpstr>Neurons</vt:lpstr>
      <vt:lpstr>Neurons</vt:lpstr>
      <vt:lpstr>Slide 18</vt:lpstr>
      <vt:lpstr>Slide 19</vt:lpstr>
      <vt:lpstr>Axons</vt:lpstr>
      <vt:lpstr>Slide 21</vt:lpstr>
      <vt:lpstr>Slide 22</vt:lpstr>
      <vt:lpstr>Neuron Classification</vt:lpstr>
      <vt:lpstr>Slide 24</vt:lpstr>
      <vt:lpstr>Neuron classification</vt:lpstr>
      <vt:lpstr>Slide 26</vt:lpstr>
      <vt:lpstr>Nerve Impulses and Physiology</vt:lpstr>
      <vt:lpstr>Nerve Impulses</vt:lpstr>
      <vt:lpstr>Resting membrane</vt:lpstr>
      <vt:lpstr>Resting membrane pot.</vt:lpstr>
      <vt:lpstr>Neuron Stimulus</vt:lpstr>
      <vt:lpstr>Slide 32</vt:lpstr>
      <vt:lpstr>Slide 33</vt:lpstr>
      <vt:lpstr>Slide 34</vt:lpstr>
      <vt:lpstr>Electrical impulses</vt:lpstr>
      <vt:lpstr>Action potential</vt:lpstr>
      <vt:lpstr>Conduction sequence</vt:lpstr>
      <vt:lpstr>Conduction</vt:lpstr>
      <vt:lpstr>Conduction</vt:lpstr>
      <vt:lpstr>Saltatory conduction</vt:lpstr>
      <vt:lpstr>Saltatory conduction</vt:lpstr>
      <vt:lpstr>Slide 42</vt:lpstr>
      <vt:lpstr>Synaptic conduction</vt:lpstr>
      <vt:lpstr>Synaptic conduction</vt:lpstr>
      <vt:lpstr>Neurotransmitters</vt:lpstr>
      <vt:lpstr>Synaptic transmission</vt:lpstr>
      <vt:lpstr>Slide 47</vt:lpstr>
      <vt:lpstr>Synapse mapping</vt:lpstr>
      <vt:lpstr>Synaptic transmission</vt:lpstr>
      <vt:lpstr>Slide 50</vt:lpstr>
      <vt:lpstr>Types of neuron circuits</vt:lpstr>
      <vt:lpstr>Reflex arcs</vt:lpstr>
      <vt:lpstr>Reflex arcs</vt:lpstr>
      <vt:lpstr>Reflexes</vt:lpstr>
      <vt:lpstr>Central Nervous System</vt:lpstr>
      <vt:lpstr>CNS</vt:lpstr>
      <vt:lpstr>CNS - meninges</vt:lpstr>
      <vt:lpstr>Meninges</vt:lpstr>
      <vt:lpstr>Meningitis</vt:lpstr>
      <vt:lpstr>CNS - Brain</vt:lpstr>
      <vt:lpstr>Cerebrum</vt:lpstr>
      <vt:lpstr>Corpus callosum</vt:lpstr>
      <vt:lpstr>Brain surface - cerebrum</vt:lpstr>
      <vt:lpstr>Cerebral lobes</vt:lpstr>
      <vt:lpstr>Cerebral lobes</vt:lpstr>
      <vt:lpstr>Insula</vt:lpstr>
      <vt:lpstr>Cerebral hemispheres</vt:lpstr>
      <vt:lpstr>Cerebral cortex areas</vt:lpstr>
      <vt:lpstr>Functional cerebral areas</vt:lpstr>
      <vt:lpstr>Hemisphere dominance</vt:lpstr>
      <vt:lpstr>Slide 71</vt:lpstr>
      <vt:lpstr>Diencephalon</vt:lpstr>
      <vt:lpstr>Slide 73</vt:lpstr>
      <vt:lpstr>Slide 74</vt:lpstr>
      <vt:lpstr>Slide 75</vt:lpstr>
      <vt:lpstr>Optic chiasm</vt:lpstr>
      <vt:lpstr>Brain Stem</vt:lpstr>
      <vt:lpstr>Midbrain </vt:lpstr>
      <vt:lpstr>Pons</vt:lpstr>
      <vt:lpstr>Pons –breathing centers</vt:lpstr>
      <vt:lpstr>Medulla oblongata</vt:lpstr>
      <vt:lpstr>Slide 82</vt:lpstr>
      <vt:lpstr>Cerebellum</vt:lpstr>
      <vt:lpstr>Cerebellum</vt:lpstr>
      <vt:lpstr>Slide 85</vt:lpstr>
      <vt:lpstr>Ventricles and CSF</vt:lpstr>
      <vt:lpstr>Spinal Cord</vt:lpstr>
      <vt:lpstr>Slide 88</vt:lpstr>
      <vt:lpstr>Spinal cord</vt:lpstr>
      <vt:lpstr>Spinal cord</vt:lpstr>
      <vt:lpstr>Spinal cord</vt:lpstr>
      <vt:lpstr>Slide 92</vt:lpstr>
      <vt:lpstr>Peripheral nervous system</vt:lpstr>
      <vt:lpstr>Slide 94</vt:lpstr>
      <vt:lpstr>Nerve structure</vt:lpstr>
      <vt:lpstr>Cranial Nerves</vt:lpstr>
      <vt:lpstr>Cranial Nerves</vt:lpstr>
      <vt:lpstr>Spinal Nerves</vt:lpstr>
      <vt:lpstr>Spinal Nerves</vt:lpstr>
      <vt:lpstr>Autonomic Nervous Sys.</vt:lpstr>
      <vt:lpstr>Slide 101</vt:lpstr>
      <vt:lpstr>Slide 102</vt:lpstr>
      <vt:lpstr>Slide 103</vt:lpstr>
      <vt:lpstr>Nervous System Disorders</vt:lpstr>
      <vt:lpstr>Trauma</vt:lpstr>
      <vt:lpstr>Trauma</vt:lpstr>
      <vt:lpstr>Trauma</vt:lpstr>
      <vt:lpstr>Inflammation</vt:lpstr>
      <vt:lpstr>Degenerative diseases</vt:lpstr>
      <vt:lpstr>Slide 110</vt:lpstr>
      <vt:lpstr>Degenerative diseases</vt:lpstr>
      <vt:lpstr>Toxins</vt:lpstr>
      <vt:lpstr>Toxins</vt:lpstr>
      <vt:lpstr>Malformations</vt:lpstr>
      <vt:lpstr>Malformations</vt:lpstr>
      <vt:lpstr>Cardiovascular disorder</vt:lpstr>
      <vt:lpstr>Slide 117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Neurological System</dc:title>
  <dc:creator>Sue Jackson</dc:creator>
  <cp:lastModifiedBy>jackson</cp:lastModifiedBy>
  <cp:revision>77</cp:revision>
  <dcterms:created xsi:type="dcterms:W3CDTF">2006-08-16T00:00:00Z</dcterms:created>
  <dcterms:modified xsi:type="dcterms:W3CDTF">2011-01-18T20:01:51Z</dcterms:modified>
</cp:coreProperties>
</file>