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75" r:id="rId5"/>
    <p:sldId id="259" r:id="rId6"/>
    <p:sldId id="260" r:id="rId7"/>
    <p:sldId id="261" r:id="rId8"/>
    <p:sldId id="262" r:id="rId9"/>
    <p:sldId id="269" r:id="rId10"/>
    <p:sldId id="263" r:id="rId11"/>
    <p:sldId id="264" r:id="rId12"/>
    <p:sldId id="270" r:id="rId13"/>
    <p:sldId id="265" r:id="rId14"/>
    <p:sldId id="266" r:id="rId15"/>
    <p:sldId id="267" r:id="rId16"/>
    <p:sldId id="268" r:id="rId17"/>
    <p:sldId id="272" r:id="rId18"/>
    <p:sldId id="273" r:id="rId19"/>
    <p:sldId id="274" r:id="rId20"/>
    <p:sldId id="271" r:id="rId21"/>
    <p:sldId id="276" r:id="rId22"/>
    <p:sldId id="277" r:id="rId23"/>
    <p:sldId id="285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5" r:id="rId40"/>
    <p:sldId id="296" r:id="rId41"/>
    <p:sldId id="294" r:id="rId42"/>
    <p:sldId id="297" r:id="rId43"/>
    <p:sldId id="299" r:id="rId44"/>
    <p:sldId id="300" r:id="rId45"/>
    <p:sldId id="301" r:id="rId46"/>
    <p:sldId id="298" r:id="rId47"/>
    <p:sldId id="302" r:id="rId48"/>
    <p:sldId id="303" r:id="rId49"/>
    <p:sldId id="304" r:id="rId50"/>
    <p:sldId id="305" r:id="rId51"/>
    <p:sldId id="346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1" r:id="rId67"/>
    <p:sldId id="320" r:id="rId68"/>
    <p:sldId id="322" r:id="rId69"/>
    <p:sldId id="323" r:id="rId70"/>
    <p:sldId id="324" r:id="rId71"/>
    <p:sldId id="326" r:id="rId72"/>
    <p:sldId id="325" r:id="rId73"/>
    <p:sldId id="327" r:id="rId74"/>
    <p:sldId id="347" r:id="rId75"/>
    <p:sldId id="329" r:id="rId76"/>
    <p:sldId id="328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37" autoAdjust="0"/>
  </p:normalViewPr>
  <p:slideViewPr>
    <p:cSldViewPr>
      <p:cViewPr varScale="1">
        <p:scale>
          <a:sx n="71" d="100"/>
          <a:sy n="71" d="100"/>
        </p:scale>
        <p:origin x="-4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A8A16B3-F521-4CFB-A1D3-9A347C49790C}" type="datetimeFigureOut">
              <a:rPr lang="en-US" smtClean="0"/>
              <a:pPr/>
              <a:t>5/6/2011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A3EABD6-3D48-4F75-9604-83D5B446669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chapter%2025%20weather%20vernon\Air%20Masses%20-%20An%20Introduction.wmv" TargetMode="Externa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hapter%2025%20weather%20vernon\air%20masses.asf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hapter%2025%20weather%20vernon\how%20do%20thunderstorms%20form.asf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hapter%2025%20weather%20vernon\radar%20tracking%20thunderstorms.asf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../Meteorology/CH.%2025%20WEATHER/Weather%20Files/WUNDERGROUND.ppt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chapter%2025%20weather%20vernon\RP_Tornado_256k.wmv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Chapter 25 Weather</a:t>
            </a:r>
            <a:endParaRPr lang="en-US" dirty="0"/>
          </a:p>
        </p:txBody>
      </p:sp>
      <p:pic>
        <p:nvPicPr>
          <p:cNvPr id="8" name="Content Placeholder 7" descr="Hurrican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5708" y="1935163"/>
            <a:ext cx="5852583" cy="4389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Polar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/>
              <a:t>Maritime polar Pacific </a:t>
            </a:r>
            <a:r>
              <a:rPr lang="en-US" dirty="0" smtClean="0"/>
              <a:t>(</a:t>
            </a:r>
            <a:r>
              <a:rPr lang="en-US" dirty="0" err="1" smtClean="0"/>
              <a:t>mP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-  form over</a:t>
            </a:r>
            <a:r>
              <a:rPr lang="en-US" b="1" dirty="0" smtClean="0">
                <a:solidFill>
                  <a:srgbClr val="FFC000"/>
                </a:solidFill>
              </a:rPr>
              <a:t> cool </a:t>
            </a:r>
            <a:r>
              <a:rPr lang="en-US" dirty="0" smtClean="0"/>
              <a:t>waters near Alaska’s Aleutian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 Islands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-  very moist but not extremely cold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- affect the </a:t>
            </a:r>
            <a:r>
              <a:rPr lang="en-US" b="1" dirty="0" smtClean="0">
                <a:solidFill>
                  <a:srgbClr val="FFC000"/>
                </a:solidFill>
              </a:rPr>
              <a:t>Pacific </a:t>
            </a:r>
            <a:r>
              <a:rPr lang="en-US" dirty="0" smtClean="0"/>
              <a:t>coast mostly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- </a:t>
            </a:r>
            <a:r>
              <a:rPr lang="en-US" b="1" dirty="0" smtClean="0">
                <a:solidFill>
                  <a:srgbClr val="FFC000"/>
                </a:solidFill>
              </a:rPr>
              <a:t>summer</a:t>
            </a:r>
            <a:r>
              <a:rPr lang="en-US" dirty="0" smtClean="0"/>
              <a:t> = cool foggy weather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</a:t>
            </a:r>
            <a:r>
              <a:rPr lang="en-US" b="1" dirty="0" smtClean="0">
                <a:solidFill>
                  <a:srgbClr val="FFC000"/>
                </a:solidFill>
              </a:rPr>
              <a:t>winter</a:t>
            </a:r>
            <a:r>
              <a:rPr lang="en-US" dirty="0" smtClean="0"/>
              <a:t> = rain and snow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- lose their moisture as they pass over the Cascades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and bring cool, dry weather to mid- US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Polar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/>
              <a:t>Maritime polar Atlantic </a:t>
            </a:r>
            <a:r>
              <a:rPr lang="en-US" dirty="0" smtClean="0"/>
              <a:t>(</a:t>
            </a:r>
            <a:r>
              <a:rPr lang="en-US" dirty="0" err="1" smtClean="0"/>
              <a:t>mP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-  form over the North Atlantic Ocean (cool waters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between Greenland and Iceland)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-  move generally eastward toward Europe but may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pass over New England and eastern Canada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- </a:t>
            </a:r>
            <a:r>
              <a:rPr lang="en-US" b="1" dirty="0" smtClean="0">
                <a:solidFill>
                  <a:srgbClr val="FFC000"/>
                </a:solidFill>
              </a:rPr>
              <a:t> winter </a:t>
            </a:r>
            <a:r>
              <a:rPr lang="en-US" dirty="0" smtClean="0"/>
              <a:t>= cold, cloudy weather and precipitation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</a:t>
            </a:r>
            <a:r>
              <a:rPr lang="en-US" b="1" dirty="0" smtClean="0">
                <a:solidFill>
                  <a:srgbClr val="FFC000"/>
                </a:solidFill>
              </a:rPr>
              <a:t>summer</a:t>
            </a:r>
            <a:r>
              <a:rPr lang="en-US" dirty="0" smtClean="0"/>
              <a:t> = cool weather with low clouds and fog  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Maritime Polar Air Masses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694237"/>
            <a:chOff x="664" y="608"/>
            <a:chExt cx="4432" cy="3104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664" y="608"/>
              <a:ext cx="4432" cy="310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2" y="858"/>
              <a:ext cx="3856" cy="26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Tropical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b="1" dirty="0" smtClean="0"/>
              <a:t>Four </a:t>
            </a:r>
            <a:r>
              <a:rPr lang="en-US" dirty="0" smtClean="0"/>
              <a:t>tropical air masses influence the weather in North America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Continental tropical (</a:t>
            </a:r>
            <a:r>
              <a:rPr lang="en-US" b="1" dirty="0" err="1" smtClean="0"/>
              <a:t>cT</a:t>
            </a:r>
            <a:r>
              <a:rPr lang="en-US" b="1" dirty="0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b="1" dirty="0" smtClean="0"/>
              <a:t>     - </a:t>
            </a:r>
            <a:r>
              <a:rPr lang="en-US" dirty="0" smtClean="0"/>
              <a:t>form over the deserts of northern Mexico and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southwestern US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- move northeastward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- bring clear </a:t>
            </a:r>
            <a:r>
              <a:rPr lang="en-US" b="1" dirty="0" smtClean="0">
                <a:solidFill>
                  <a:srgbClr val="FFC000"/>
                </a:solidFill>
              </a:rPr>
              <a:t>dry</a:t>
            </a:r>
            <a:r>
              <a:rPr lang="en-US" dirty="0" smtClean="0"/>
              <a:t> and very </a:t>
            </a:r>
            <a:r>
              <a:rPr lang="en-US" dirty="0" smtClean="0">
                <a:solidFill>
                  <a:srgbClr val="FFC000"/>
                </a:solidFill>
              </a:rPr>
              <a:t>hot</a:t>
            </a:r>
            <a:r>
              <a:rPr lang="en-US" dirty="0" smtClean="0"/>
              <a:t> weather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Tropical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35480"/>
            <a:ext cx="8610600" cy="438912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/>
              <a:t>Maritime tropical gulf  and Maritime tropical Atlantic </a:t>
            </a:r>
            <a:r>
              <a:rPr lang="en-US" dirty="0" smtClean="0"/>
              <a:t>(</a:t>
            </a:r>
            <a:r>
              <a:rPr lang="en-US" dirty="0" err="1" smtClean="0"/>
              <a:t>mT</a:t>
            </a:r>
            <a:r>
              <a:rPr lang="en-US" dirty="0" smtClean="0"/>
              <a:t>)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-  form over the warm water of the Gulf of Mexico and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tropical North Atlantic Ocean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-  move northward across the eastern US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- </a:t>
            </a:r>
            <a:r>
              <a:rPr lang="en-US" b="1" dirty="0" smtClean="0">
                <a:solidFill>
                  <a:srgbClr val="FFC000"/>
                </a:solidFill>
              </a:rPr>
              <a:t> winter </a:t>
            </a:r>
            <a:r>
              <a:rPr lang="en-US" dirty="0" smtClean="0"/>
              <a:t>=  mild cloudy weather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</a:t>
            </a:r>
            <a:r>
              <a:rPr lang="en-US" b="1" dirty="0" smtClean="0">
                <a:solidFill>
                  <a:srgbClr val="FFC000"/>
                </a:solidFill>
              </a:rPr>
              <a:t>summer </a:t>
            </a:r>
            <a:r>
              <a:rPr lang="en-US" dirty="0" smtClean="0"/>
              <a:t>= hot, humid weather, thunderstorms,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                  hurricanes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Tropical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Maritime tropical Pacific (</a:t>
            </a:r>
            <a:r>
              <a:rPr lang="en-US" dirty="0" err="1" smtClean="0"/>
              <a:t>mT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-  form over the warm areas of the North Pacific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Ocean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-  rarely reach the Pacific Coast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- </a:t>
            </a:r>
            <a:r>
              <a:rPr lang="en-US" b="1" dirty="0" smtClean="0">
                <a:solidFill>
                  <a:srgbClr val="FFC000"/>
                </a:solidFill>
              </a:rPr>
              <a:t>winter</a:t>
            </a:r>
            <a:r>
              <a:rPr lang="en-US" dirty="0" smtClean="0"/>
              <a:t> = heavy precipitation and thunderstorms to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             the coast and southwest deserts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American Air Masses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644" y="584"/>
            <a:chExt cx="4472" cy="3152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644" y="584"/>
              <a:ext cx="4472" cy="3152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2" y="792"/>
              <a:ext cx="3956" cy="27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North American Air Masses</a:t>
            </a:r>
            <a:endParaRPr lang="en-US" dirty="0"/>
          </a:p>
        </p:txBody>
      </p:sp>
      <p:pic>
        <p:nvPicPr>
          <p:cNvPr id="4" name="Content Placeholder 3" descr="N. American air masse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471737" y="2410619"/>
            <a:ext cx="4200525" cy="3438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Global Air Masses</a:t>
            </a:r>
            <a:endParaRPr lang="en-US" dirty="0"/>
          </a:p>
        </p:txBody>
      </p:sp>
      <p:pic>
        <p:nvPicPr>
          <p:cNvPr id="4" name="Content Placeholder 3" descr="air_masses_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33600"/>
            <a:ext cx="6781800" cy="4190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Air Masses an Introduction</a:t>
            </a:r>
            <a:endParaRPr lang="en-US" dirty="0"/>
          </a:p>
        </p:txBody>
      </p:sp>
      <p:pic>
        <p:nvPicPr>
          <p:cNvPr id="7" name="Air Masses - An Introductio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3200400" y="2986088"/>
            <a:ext cx="2743200" cy="2286000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57600" y="3352800"/>
          <a:ext cx="1933575" cy="485775"/>
        </p:xfrm>
        <a:graphic>
          <a:graphicData uri="http://schemas.openxmlformats.org/presentationml/2006/ole">
            <p:oleObj spid="_x0000_s1026" name="Package" r:id="rId5" imgW="193356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25.1 Air Masses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u="sng" dirty="0" smtClean="0"/>
              <a:t>Section Objectives</a:t>
            </a:r>
          </a:p>
          <a:p>
            <a:r>
              <a:rPr lang="en-US" dirty="0" smtClean="0"/>
              <a:t>Explain how an air mass forms</a:t>
            </a:r>
          </a:p>
          <a:p>
            <a:r>
              <a:rPr lang="en-US" dirty="0" smtClean="0"/>
              <a:t>List and describe the types of air masses that usually affect the weather of North America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en-US" b="1" dirty="0" smtClean="0"/>
              <a:t>1.Define Air Mass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a large body of air with uniform temperature and moisture content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2. </a:t>
            </a:r>
            <a:r>
              <a:rPr lang="en-US" b="1" dirty="0" smtClean="0"/>
              <a:t>What is the name of the air mass that forms over the warm water of the Gulf of Mexico?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maritime tropical gulf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</a:t>
            </a:r>
            <a:r>
              <a:rPr lang="en-US" b="1" dirty="0" smtClean="0"/>
              <a:t>What letters designate the source region of this   air mass?</a:t>
            </a:r>
          </a:p>
          <a:p>
            <a:pPr>
              <a:spcBef>
                <a:spcPts val="0"/>
              </a:spcBef>
              <a:buNone/>
            </a:pPr>
            <a:r>
              <a:rPr lang="en-US" b="1" dirty="0" smtClean="0"/>
              <a:t>      </a:t>
            </a:r>
            <a:r>
              <a:rPr lang="en-US" b="1" dirty="0" err="1" smtClean="0"/>
              <a:t>mT</a:t>
            </a:r>
            <a:endParaRPr lang="en-US" b="1" dirty="0" smtClean="0"/>
          </a:p>
          <a:p>
            <a:pPr marL="514350" indent="-514350">
              <a:spcBef>
                <a:spcPts val="0"/>
              </a:spcBef>
              <a:buNone/>
            </a:pPr>
            <a:r>
              <a:rPr lang="en-US" b="1" dirty="0" smtClean="0"/>
              <a:t>3. Suppose that the snow is falling on the Pacific Coast area.  </a:t>
            </a:r>
          </a:p>
          <a:p>
            <a:pPr marL="514350" indent="-514350">
              <a:spcBef>
                <a:spcPts val="0"/>
              </a:spcBef>
              <a:buNone/>
            </a:pPr>
            <a:r>
              <a:rPr lang="en-US" b="1" dirty="0" smtClean="0"/>
              <a:t>    What type of air mass is probably responsible for this weather?  </a:t>
            </a:r>
          </a:p>
          <a:p>
            <a:pPr marL="514350" indent="-514350">
              <a:spcBef>
                <a:spcPts val="0"/>
              </a:spcBef>
              <a:buNone/>
            </a:pPr>
            <a:r>
              <a:rPr lang="en-US" b="1" dirty="0" smtClean="0"/>
              <a:t>         Maritime polar Pacific</a:t>
            </a:r>
          </a:p>
          <a:p>
            <a:pPr marL="514350" indent="-514350">
              <a:spcBef>
                <a:spcPts val="0"/>
              </a:spcBef>
              <a:buNone/>
            </a:pPr>
            <a:r>
              <a:rPr lang="en-US" b="1" dirty="0" smtClean="0"/>
              <a:t>     What letters designate the source region of this air mass?</a:t>
            </a:r>
          </a:p>
          <a:p>
            <a:pPr>
              <a:buNone/>
            </a:pPr>
            <a:r>
              <a:rPr lang="en-US" dirty="0" smtClean="0"/>
              <a:t>           </a:t>
            </a:r>
            <a:r>
              <a:rPr lang="en-US" dirty="0" err="1" smtClean="0"/>
              <a:t>mP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25.2 Fronts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Section Objectives</a:t>
            </a:r>
          </a:p>
          <a:p>
            <a:r>
              <a:rPr lang="en-US" dirty="0" smtClean="0"/>
              <a:t>Compare the characteristic weather patterns of cold fronts with those of warm fronts</a:t>
            </a:r>
          </a:p>
          <a:p>
            <a:r>
              <a:rPr lang="en-US" dirty="0" smtClean="0"/>
              <a:t>Describe how a wave cyclone forms</a:t>
            </a:r>
          </a:p>
          <a:p>
            <a:r>
              <a:rPr lang="en-US" dirty="0" smtClean="0"/>
              <a:t>Describe the stages in the development of hurricanes, thunderstorms, and tornadoes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front?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When two air masses meet, density differences usually keep the air masses separate and a </a:t>
            </a:r>
            <a:r>
              <a:rPr lang="en-US" b="1" dirty="0" smtClean="0">
                <a:solidFill>
                  <a:srgbClr val="FFC000"/>
                </a:solidFill>
              </a:rPr>
              <a:t>boundary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forms between the air masses which is called a </a:t>
            </a:r>
            <a:r>
              <a:rPr lang="en-US" b="1" dirty="0" smtClean="0"/>
              <a:t>front</a:t>
            </a:r>
          </a:p>
          <a:p>
            <a:pPr>
              <a:buNone/>
            </a:pPr>
            <a:endParaRPr lang="en-US" b="1" dirty="0"/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1981200" y="3276600"/>
          <a:ext cx="4838700" cy="3267075"/>
        </p:xfrm>
        <a:graphic>
          <a:graphicData uri="http://schemas.openxmlformats.org/presentationml/2006/ole">
            <p:oleObj spid="_x0000_s32772" r:id="rId3" imgW="5715000" imgH="38577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Fronts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Cold front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Warm front</a:t>
            </a:r>
          </a:p>
          <a:p>
            <a:pPr>
              <a:buNone/>
            </a:pPr>
            <a:r>
              <a:rPr lang="en-US" dirty="0" smtClean="0"/>
              <a:t>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Occluded front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Stationary front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f_col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2590800"/>
            <a:ext cx="904875" cy="523875"/>
          </a:xfrm>
          <a:prstGeom prst="rect">
            <a:avLst/>
          </a:prstGeom>
        </p:spPr>
      </p:pic>
      <p:pic>
        <p:nvPicPr>
          <p:cNvPr id="6" name="Picture 5" descr="f_col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590800"/>
            <a:ext cx="838200" cy="523875"/>
          </a:xfrm>
          <a:prstGeom prst="rect">
            <a:avLst/>
          </a:prstGeom>
        </p:spPr>
      </p:pic>
      <p:pic>
        <p:nvPicPr>
          <p:cNvPr id="7" name="Picture 6" descr="f_col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0" y="2590800"/>
            <a:ext cx="838200" cy="523875"/>
          </a:xfrm>
          <a:prstGeom prst="rect">
            <a:avLst/>
          </a:prstGeom>
        </p:spPr>
      </p:pic>
      <p:pic>
        <p:nvPicPr>
          <p:cNvPr id="8" name="Picture 7" descr="f_col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2590800"/>
            <a:ext cx="762000" cy="523875"/>
          </a:xfrm>
          <a:prstGeom prst="rect">
            <a:avLst/>
          </a:prstGeom>
        </p:spPr>
      </p:pic>
      <p:pic>
        <p:nvPicPr>
          <p:cNvPr id="9" name="Picture 8" descr="f_war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495800"/>
            <a:ext cx="981075" cy="600075"/>
          </a:xfrm>
          <a:prstGeom prst="rect">
            <a:avLst/>
          </a:prstGeom>
        </p:spPr>
      </p:pic>
      <p:pic>
        <p:nvPicPr>
          <p:cNvPr id="10" name="Picture 9" descr="f_war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4495800"/>
            <a:ext cx="904875" cy="600075"/>
          </a:xfrm>
          <a:prstGeom prst="rect">
            <a:avLst/>
          </a:prstGeom>
        </p:spPr>
      </p:pic>
      <p:pic>
        <p:nvPicPr>
          <p:cNvPr id="11" name="Picture 10" descr="f_war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4495800"/>
            <a:ext cx="990600" cy="600075"/>
          </a:xfrm>
          <a:prstGeom prst="rect">
            <a:avLst/>
          </a:prstGeom>
        </p:spPr>
      </p:pic>
      <p:pic>
        <p:nvPicPr>
          <p:cNvPr id="12" name="Picture 11" descr="f_oc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6800" y="2514600"/>
            <a:ext cx="828675" cy="600075"/>
          </a:xfrm>
          <a:prstGeom prst="rect">
            <a:avLst/>
          </a:prstGeom>
        </p:spPr>
      </p:pic>
      <p:pic>
        <p:nvPicPr>
          <p:cNvPr id="13" name="Picture 12" descr="f_sta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4648200"/>
            <a:ext cx="828675" cy="447675"/>
          </a:xfrm>
          <a:prstGeom prst="rect">
            <a:avLst/>
          </a:prstGeom>
        </p:spPr>
      </p:pic>
      <p:pic>
        <p:nvPicPr>
          <p:cNvPr id="14" name="Picture 13" descr="f_sta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4648200"/>
            <a:ext cx="762000" cy="447675"/>
          </a:xfrm>
          <a:prstGeom prst="rect">
            <a:avLst/>
          </a:prstGeom>
        </p:spPr>
      </p:pic>
      <p:pic>
        <p:nvPicPr>
          <p:cNvPr id="15" name="Picture 14" descr="f_stat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9400" y="4572000"/>
            <a:ext cx="762000" cy="523875"/>
          </a:xfrm>
          <a:prstGeom prst="rect">
            <a:avLst/>
          </a:prstGeom>
        </p:spPr>
      </p:pic>
      <p:pic>
        <p:nvPicPr>
          <p:cNvPr id="16" name="Picture 15" descr="f_oc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0" y="2514600"/>
            <a:ext cx="762000" cy="600075"/>
          </a:xfrm>
          <a:prstGeom prst="rect">
            <a:avLst/>
          </a:prstGeom>
        </p:spPr>
      </p:pic>
      <p:pic>
        <p:nvPicPr>
          <p:cNvPr id="17" name="Picture 16" descr="f_occ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2514600"/>
            <a:ext cx="685800" cy="60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Cold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forms when a cold air mass overtakes a warm air mass (moving cold air lifts the warm air)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 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04800" y="2895600"/>
            <a:ext cx="8534400" cy="3257550"/>
            <a:chOff x="192" y="1140"/>
            <a:chExt cx="5376" cy="2584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192" y="1140"/>
              <a:ext cx="5376" cy="258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7" y="1343"/>
              <a:ext cx="5006" cy="217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Cold Front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43428" y="2582262"/>
            <a:ext cx="5657143" cy="309523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Cold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685800" y="1981200"/>
          <a:ext cx="7848600" cy="3962400"/>
        </p:xfrm>
        <a:graphic>
          <a:graphicData uri="http://schemas.openxmlformats.org/presentationml/2006/ole">
            <p:oleObj spid="_x0000_s33794" name="Worksheet" r:id="rId3" imgW="5400675" imgH="180975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Warm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forms when a warm air mass overtakes a cooler air mass ( less  dense warm air rises over the cooler air)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304800" y="3200400"/>
            <a:ext cx="8534400" cy="3428999"/>
            <a:chOff x="192" y="1019"/>
            <a:chExt cx="5376" cy="2800"/>
          </a:xfrm>
        </p:grpSpPr>
        <p:sp>
          <p:nvSpPr>
            <p:cNvPr id="8" name="AutoShape 11"/>
            <p:cNvSpPr>
              <a:spLocks noChangeAspect="1" noChangeArrowheads="1"/>
            </p:cNvSpPr>
            <p:nvPr/>
          </p:nvSpPr>
          <p:spPr bwMode="auto">
            <a:xfrm>
              <a:off x="192" y="1019"/>
              <a:ext cx="5376" cy="2800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" y="1334"/>
              <a:ext cx="4989" cy="217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Warm Front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057400"/>
            <a:ext cx="8305800" cy="45720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Warm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685800" y="2057400"/>
          <a:ext cx="7772399" cy="3886200"/>
        </p:xfrm>
        <a:graphic>
          <a:graphicData uri="http://schemas.openxmlformats.org/presentationml/2006/ole">
            <p:oleObj spid="_x0000_s34818" name="Worksheet" r:id="rId3" imgW="5400675" imgH="18288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an air mass?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u="sng" dirty="0" smtClean="0"/>
              <a:t>Definition</a:t>
            </a:r>
            <a:r>
              <a:rPr lang="en-US" dirty="0" smtClean="0"/>
              <a:t>:  a large body of air that has a </a:t>
            </a:r>
            <a:r>
              <a:rPr lang="en-US" dirty="0" smtClean="0">
                <a:solidFill>
                  <a:srgbClr val="FFC000"/>
                </a:solidFill>
              </a:rPr>
              <a:t>uniform</a:t>
            </a:r>
            <a:r>
              <a:rPr lang="en-US" dirty="0" smtClean="0"/>
              <a:t> temperature and moisture content</a:t>
            </a:r>
          </a:p>
          <a:p>
            <a:r>
              <a:rPr lang="en-US" dirty="0" smtClean="0"/>
              <a:t>When a body of air moves slowly or remains stationary over a uniform surface it takes on the characteristic </a:t>
            </a:r>
            <a:r>
              <a:rPr lang="en-US" dirty="0" smtClean="0">
                <a:solidFill>
                  <a:srgbClr val="FFC000"/>
                </a:solidFill>
              </a:rPr>
              <a:t>temperature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C000"/>
                </a:solidFill>
              </a:rPr>
              <a:t>humidity </a:t>
            </a:r>
            <a:r>
              <a:rPr lang="en-US" dirty="0" smtClean="0"/>
              <a:t>of that region – this happens in areas where air pressure differences are small  and the air remains relatively stationary.</a:t>
            </a:r>
          </a:p>
          <a:p>
            <a:r>
              <a:rPr lang="en-US" dirty="0" smtClean="0"/>
              <a:t>Remember – air moves due to </a:t>
            </a:r>
            <a:r>
              <a:rPr lang="en-US" dirty="0" smtClean="0">
                <a:solidFill>
                  <a:srgbClr val="FFC000"/>
                </a:solidFill>
              </a:rPr>
              <a:t>pressure differences </a:t>
            </a:r>
            <a:r>
              <a:rPr lang="en-US" dirty="0" smtClean="0"/>
              <a:t>which are due to </a:t>
            </a:r>
            <a:r>
              <a:rPr lang="en-US" dirty="0" smtClean="0">
                <a:solidFill>
                  <a:srgbClr val="FFC000"/>
                </a:solidFill>
              </a:rPr>
              <a:t>uneven heating of the earth </a:t>
            </a:r>
          </a:p>
          <a:p>
            <a:pPr>
              <a:buNone/>
            </a:pPr>
            <a:r>
              <a:rPr lang="en-US" dirty="0" smtClean="0"/>
              <a:t>      (equator, convection cells, </a:t>
            </a:r>
            <a:r>
              <a:rPr lang="en-US" dirty="0" err="1" smtClean="0"/>
              <a:t>Coriolis</a:t>
            </a:r>
            <a:r>
              <a:rPr lang="en-US" dirty="0" smtClean="0"/>
              <a:t> effect)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Occluded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Forms when a fast-moving cold front overtakes a warm front, lifting the warm air completely off the ground</a:t>
            </a:r>
            <a:endParaRPr lang="en-US" dirty="0"/>
          </a:p>
        </p:txBody>
      </p: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362200" y="2819401"/>
            <a:ext cx="4191000" cy="3789362"/>
            <a:chOff x="1832" y="971"/>
            <a:chExt cx="2096" cy="3192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1832" y="971"/>
              <a:ext cx="2096" cy="3192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16" y="1068"/>
              <a:ext cx="1527" cy="299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Occluded Front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7543800" cy="4419600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Occluded Front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685800" y="2533650"/>
          <a:ext cx="7619999" cy="3638550"/>
        </p:xfrm>
        <a:graphic>
          <a:graphicData uri="http://schemas.openxmlformats.org/presentationml/2006/ole">
            <p:oleObj spid="_x0000_s35842" name="Worksheet" r:id="rId3" imgW="5400675" imgH="17907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 Fronts and Wave Cyclones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200" y="931"/>
            <a:chExt cx="3040" cy="3288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200" y="931"/>
              <a:ext cx="3040" cy="3288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" y="1055"/>
              <a:ext cx="2470" cy="30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are waves?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They form along polar fronts and are often developed by the high speed jet-stream winds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These waves are the beginnings of low-pressure storm centers called wave cyclones…large storms up to 2,500 km in diameter (mid latitude cyclones)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Stages of a wave cyclone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Wave cyclones occur along a </a:t>
            </a:r>
            <a:r>
              <a:rPr lang="en-US" dirty="0" smtClean="0">
                <a:solidFill>
                  <a:srgbClr val="C00000"/>
                </a:solidFill>
              </a:rPr>
              <a:t>cold</a:t>
            </a:r>
            <a:r>
              <a:rPr lang="en-US" dirty="0" smtClean="0"/>
              <a:t> or a stationary front</a:t>
            </a:r>
          </a:p>
          <a:p>
            <a:pPr>
              <a:buNone/>
            </a:pPr>
            <a:r>
              <a:rPr lang="en-US" dirty="0" smtClean="0"/>
              <a:t>A wave cyclone begins when a </a:t>
            </a:r>
            <a:r>
              <a:rPr lang="en-US" dirty="0" smtClean="0">
                <a:solidFill>
                  <a:srgbClr val="C00000"/>
                </a:solidFill>
              </a:rPr>
              <a:t>bulge</a:t>
            </a:r>
            <a:r>
              <a:rPr lang="en-US" dirty="0" smtClean="0"/>
              <a:t> of cold air develops and advances slightly ahead of the rest of the front.</a:t>
            </a:r>
          </a:p>
          <a:p>
            <a:pPr>
              <a:buNone/>
            </a:pPr>
            <a:r>
              <a:rPr lang="en-US" dirty="0" smtClean="0"/>
              <a:t>As the fast moving cold front overtakes the slow moving warm front, an </a:t>
            </a:r>
            <a:r>
              <a:rPr lang="en-US" dirty="0" smtClean="0">
                <a:solidFill>
                  <a:srgbClr val="C00000"/>
                </a:solidFill>
              </a:rPr>
              <a:t>occlusion</a:t>
            </a:r>
            <a:r>
              <a:rPr lang="en-US" dirty="0" smtClean="0"/>
              <a:t> forms and the storm reaches its highest intensity. </a:t>
            </a:r>
          </a:p>
          <a:p>
            <a:pPr>
              <a:buNone/>
            </a:pPr>
            <a:r>
              <a:rPr lang="en-US" dirty="0" smtClean="0"/>
              <a:t>Generally within 24 hours after the occlusion, the system loses all its </a:t>
            </a:r>
            <a:r>
              <a:rPr lang="en-US" dirty="0" smtClean="0">
                <a:solidFill>
                  <a:srgbClr val="C00000"/>
                </a:solidFill>
              </a:rPr>
              <a:t>energy</a:t>
            </a:r>
            <a:r>
              <a:rPr lang="en-US" dirty="0" smtClean="0"/>
              <a:t> and the wave cyclone disappears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066800" y="304800"/>
            <a:ext cx="6705600" cy="6392863"/>
            <a:chOff x="200" y="931"/>
            <a:chExt cx="3040" cy="3288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200" y="931"/>
              <a:ext cx="3040" cy="3288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" y="1055"/>
              <a:ext cx="2470" cy="304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Cyclonic flow and anti-cyclonic air flow</a:t>
            </a:r>
            <a:endParaRPr lang="en-US" sz="4000" dirty="0"/>
          </a:p>
        </p:txBody>
      </p:sp>
      <p:grpSp>
        <p:nvGrpSpPr>
          <p:cNvPr id="4" name="Group 13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664" y="728"/>
            <a:chExt cx="4432" cy="2864"/>
          </a:xfrm>
        </p:grpSpPr>
        <p:sp>
          <p:nvSpPr>
            <p:cNvPr id="5" name="AutoShape 14"/>
            <p:cNvSpPr>
              <a:spLocks noChangeAspect="1" noChangeArrowheads="1"/>
            </p:cNvSpPr>
            <p:nvPr/>
          </p:nvSpPr>
          <p:spPr bwMode="auto">
            <a:xfrm>
              <a:off x="664" y="728"/>
              <a:ext cx="4432" cy="286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85" y="1056"/>
              <a:ext cx="3589" cy="220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200" y="1018"/>
            <a:chExt cx="4400" cy="3120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200" y="1018"/>
              <a:ext cx="4400" cy="3120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6" y="1163"/>
              <a:ext cx="3767" cy="2829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hurricane?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Severe tropical storm with wind-speeds over </a:t>
            </a:r>
            <a:r>
              <a:rPr lang="en-US" dirty="0" smtClean="0">
                <a:solidFill>
                  <a:srgbClr val="C00000"/>
                </a:solidFill>
              </a:rPr>
              <a:t>120</a:t>
            </a:r>
            <a:r>
              <a:rPr lang="en-US" dirty="0" smtClean="0"/>
              <a:t> km per hour</a:t>
            </a:r>
          </a:p>
          <a:p>
            <a:pPr>
              <a:buNone/>
            </a:pPr>
            <a:r>
              <a:rPr lang="en-US" dirty="0" smtClean="0"/>
              <a:t>Develop over </a:t>
            </a:r>
            <a:r>
              <a:rPr lang="en-US" dirty="0" smtClean="0">
                <a:solidFill>
                  <a:srgbClr val="C00000"/>
                </a:solidFill>
              </a:rPr>
              <a:t>warm tropical waters</a:t>
            </a:r>
          </a:p>
          <a:p>
            <a:pPr>
              <a:buNone/>
            </a:pPr>
            <a:r>
              <a:rPr lang="en-US" dirty="0" smtClean="0"/>
              <a:t>Winds spiral rapidly in toward a </a:t>
            </a:r>
            <a:r>
              <a:rPr lang="en-US" dirty="0" smtClean="0">
                <a:solidFill>
                  <a:srgbClr val="C00000"/>
                </a:solidFill>
              </a:rPr>
              <a:t>low</a:t>
            </a:r>
            <a:r>
              <a:rPr lang="en-US" dirty="0" smtClean="0"/>
              <a:t> pressure  storm center</a:t>
            </a:r>
          </a:p>
          <a:p>
            <a:pPr>
              <a:buNone/>
            </a:pPr>
            <a:r>
              <a:rPr lang="en-US" dirty="0" smtClean="0"/>
              <a:t>Greatest number of hurricanes (</a:t>
            </a:r>
            <a:r>
              <a:rPr lang="en-US" dirty="0" smtClean="0">
                <a:solidFill>
                  <a:srgbClr val="C00000"/>
                </a:solidFill>
              </a:rPr>
              <a:t>20</a:t>
            </a:r>
            <a:r>
              <a:rPr lang="en-US" dirty="0" smtClean="0"/>
              <a:t> per year) occur in the western North Pacific ocean (typhoons)</a:t>
            </a:r>
          </a:p>
          <a:p>
            <a:pPr>
              <a:buNone/>
            </a:pPr>
            <a:r>
              <a:rPr lang="en-US" dirty="0" smtClean="0"/>
              <a:t>Consists of a series of thick cumulonimbus cloud bands spiraling upward around  the  center (</a:t>
            </a:r>
            <a:r>
              <a:rPr lang="en-US" dirty="0" smtClean="0">
                <a:solidFill>
                  <a:srgbClr val="C00000"/>
                </a:solidFill>
              </a:rPr>
              <a:t>eye</a:t>
            </a:r>
            <a:r>
              <a:rPr lang="en-US" dirty="0" smtClean="0"/>
              <a:t>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Air Masses</a:t>
            </a:r>
            <a:endParaRPr lang="en-US" dirty="0"/>
          </a:p>
        </p:txBody>
      </p:sp>
      <p:pic>
        <p:nvPicPr>
          <p:cNvPr id="4" name="air masses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895600" y="2986088"/>
            <a:ext cx="33528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Winds may reach </a:t>
            </a:r>
            <a:r>
              <a:rPr lang="en-US" dirty="0" smtClean="0">
                <a:solidFill>
                  <a:srgbClr val="C00000"/>
                </a:solidFill>
              </a:rPr>
              <a:t>275</a:t>
            </a:r>
            <a:r>
              <a:rPr lang="en-US" dirty="0" smtClean="0"/>
              <a:t> km along the </a:t>
            </a:r>
            <a:r>
              <a:rPr lang="en-US" dirty="0" err="1" smtClean="0"/>
              <a:t>eyewall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Most deaths during hurricanes are due to </a:t>
            </a:r>
            <a:r>
              <a:rPr lang="en-US" dirty="0" smtClean="0">
                <a:solidFill>
                  <a:srgbClr val="C00000"/>
                </a:solidFill>
              </a:rPr>
              <a:t>drowning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hurrican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3048000"/>
            <a:ext cx="4343400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Hurricanes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200" y="1134"/>
            <a:chExt cx="5376" cy="2864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200" y="1134"/>
              <a:ext cx="5376" cy="286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2" y="1459"/>
              <a:ext cx="4952" cy="221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Andrew</a:t>
            </a:r>
            <a:endParaRPr lang="en-US" dirty="0"/>
          </a:p>
        </p:txBody>
      </p:sp>
      <p:pic>
        <p:nvPicPr>
          <p:cNvPr id="4" name="Content Placeholder 3" descr="hurricane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209800"/>
            <a:ext cx="5410200" cy="39624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Damage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912" y="1003"/>
            <a:chExt cx="3936" cy="3144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912" y="1003"/>
              <a:ext cx="3936" cy="314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15" y="1197"/>
              <a:ext cx="3330" cy="275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Damage</a:t>
            </a:r>
            <a:endParaRPr lang="en-US" dirty="0"/>
          </a:p>
        </p:txBody>
      </p:sp>
      <p:pic>
        <p:nvPicPr>
          <p:cNvPr id="4" name="Content Placeholder 3" descr="hurricane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2209800"/>
            <a:ext cx="6705600" cy="40386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Hurricane Katrina</a:t>
            </a:r>
            <a:endParaRPr lang="en-US" dirty="0"/>
          </a:p>
        </p:txBody>
      </p:sp>
      <p:pic>
        <p:nvPicPr>
          <p:cNvPr id="4" name="Content Placeholder 3" descr="hurrican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28800" y="2133600"/>
            <a:ext cx="5410200" cy="39624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Thunderstorms</a:t>
            </a:r>
            <a:endParaRPr lang="en-US" dirty="0"/>
          </a:p>
        </p:txBody>
      </p:sp>
      <p:pic>
        <p:nvPicPr>
          <p:cNvPr id="4" name="Content Placeholder 3" descr="thunderstor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09975" y="3487896"/>
            <a:ext cx="1924050" cy="128397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thunderstorm?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Storm accompanied by thunder, lightning and strong winds</a:t>
            </a:r>
          </a:p>
          <a:p>
            <a:r>
              <a:rPr lang="en-US" dirty="0" smtClean="0"/>
              <a:t>Portion of air in a </a:t>
            </a:r>
            <a:r>
              <a:rPr lang="en-US" dirty="0" smtClean="0">
                <a:solidFill>
                  <a:srgbClr val="C00000"/>
                </a:solidFill>
              </a:rPr>
              <a:t>warm</a:t>
            </a:r>
            <a:r>
              <a:rPr lang="en-US" dirty="0" smtClean="0"/>
              <a:t>, moist </a:t>
            </a:r>
            <a:r>
              <a:rPr lang="en-US" dirty="0" err="1" smtClean="0"/>
              <a:t>mT</a:t>
            </a:r>
            <a:r>
              <a:rPr lang="en-US" dirty="0" smtClean="0"/>
              <a:t> (maritime tropical) air mass is heated and rises</a:t>
            </a:r>
          </a:p>
          <a:p>
            <a:r>
              <a:rPr lang="en-US" dirty="0" smtClean="0"/>
              <a:t>Commonly occur in the </a:t>
            </a:r>
            <a:r>
              <a:rPr lang="en-US" dirty="0" smtClean="0">
                <a:solidFill>
                  <a:srgbClr val="C00000"/>
                </a:solidFill>
              </a:rPr>
              <a:t>late</a:t>
            </a:r>
            <a:r>
              <a:rPr lang="en-US" dirty="0" smtClean="0"/>
              <a:t> afternoon or early evening</a:t>
            </a:r>
          </a:p>
          <a:p>
            <a:r>
              <a:rPr lang="en-US" dirty="0" smtClean="0"/>
              <a:t>Air rising over mountains or in a cold front also form severe thunderstorms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Stages of a thunderstorm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cumulus </a:t>
            </a:r>
            <a:r>
              <a:rPr lang="en-US" dirty="0" smtClean="0"/>
              <a:t>stage – warm moist air rises until the water vapor within the air condenses and forms a cumulus cloud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mature</a:t>
            </a:r>
            <a:r>
              <a:rPr lang="en-US" dirty="0" smtClean="0"/>
              <a:t>  stage – violently rising warm moist air swells higher and higher forming a cumulonimbus cloud – may be 15 km tall and form an anvil shape at the top –characterized by strong updrafts and downdrafts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Dissipating </a:t>
            </a:r>
            <a:r>
              <a:rPr lang="en-US" dirty="0" smtClean="0"/>
              <a:t>stage – downdrafts stop upward air currents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04800" y="1066800"/>
            <a:ext cx="8534400" cy="4932363"/>
            <a:chOff x="192" y="1147"/>
            <a:chExt cx="5376" cy="2456"/>
          </a:xfrm>
        </p:grpSpPr>
        <p:sp>
          <p:nvSpPr>
            <p:cNvPr id="5" name="AutoShape 14"/>
            <p:cNvSpPr>
              <a:spLocks noChangeAspect="1" noChangeArrowheads="1"/>
            </p:cNvSpPr>
            <p:nvPr/>
          </p:nvSpPr>
          <p:spPr bwMode="auto">
            <a:xfrm>
              <a:off x="192" y="1147"/>
              <a:ext cx="5376" cy="2456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3" y="1321"/>
              <a:ext cx="4874" cy="210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do air masses form?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FFC000"/>
                </a:solidFill>
              </a:rPr>
              <a:t>source region </a:t>
            </a:r>
            <a:r>
              <a:rPr lang="en-US" dirty="0" smtClean="0"/>
              <a:t>where air masses form must have a uniform temperature and moisture content such as occurs over frozen polar regions (cold and dry) or tropical oceans (warm and moist)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Thunder and Lightning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thunder?</a:t>
            </a:r>
          </a:p>
          <a:p>
            <a:pPr>
              <a:buNone/>
            </a:pPr>
            <a:r>
              <a:rPr lang="en-US" dirty="0" smtClean="0"/>
              <a:t>     the rapid </a:t>
            </a:r>
            <a:r>
              <a:rPr lang="en-US" dirty="0" smtClean="0">
                <a:solidFill>
                  <a:srgbClr val="C00000"/>
                </a:solidFill>
              </a:rPr>
              <a:t>expansion </a:t>
            </a:r>
            <a:r>
              <a:rPr lang="en-US" dirty="0" smtClean="0"/>
              <a:t>and collapse of air heated by lightning discharge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What is lightning?</a:t>
            </a:r>
          </a:p>
          <a:p>
            <a:pPr>
              <a:buNone/>
            </a:pPr>
            <a:r>
              <a:rPr lang="en-US" dirty="0" smtClean="0"/>
              <a:t>   discharge of</a:t>
            </a:r>
            <a:r>
              <a:rPr lang="en-US" dirty="0" smtClean="0">
                <a:solidFill>
                  <a:srgbClr val="C00000"/>
                </a:solidFill>
              </a:rPr>
              <a:t> electrical </a:t>
            </a:r>
            <a:r>
              <a:rPr lang="en-US" dirty="0" smtClean="0"/>
              <a:t>energy due to distinct differences  in electrical charges throughout the cloud (negative in the bottom and positive in the top)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How do thunderstorms form</a:t>
            </a:r>
            <a:endParaRPr lang="en-US" dirty="0"/>
          </a:p>
        </p:txBody>
      </p:sp>
      <p:pic>
        <p:nvPicPr>
          <p:cNvPr id="4" name="how do thunderstorms form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2057400"/>
            <a:ext cx="69342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If you see lightening…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10-20% of lightening take place between the clouds and the ground</a:t>
            </a:r>
          </a:p>
          <a:p>
            <a:r>
              <a:rPr lang="en-US" dirty="0" smtClean="0"/>
              <a:t>Avoid bodies of water and metal objects</a:t>
            </a:r>
          </a:p>
          <a:p>
            <a:r>
              <a:rPr lang="en-US" dirty="0" smtClean="0"/>
              <a:t>Lightening takes the </a:t>
            </a:r>
            <a:r>
              <a:rPr lang="en-US" dirty="0" smtClean="0">
                <a:solidFill>
                  <a:srgbClr val="C00000"/>
                </a:solidFill>
              </a:rPr>
              <a:t>shortest</a:t>
            </a:r>
            <a:r>
              <a:rPr lang="en-US" dirty="0" smtClean="0"/>
              <a:t> path between the cloud and the ground</a:t>
            </a:r>
          </a:p>
          <a:p>
            <a:r>
              <a:rPr lang="en-US" dirty="0" smtClean="0"/>
              <a:t>Avoid </a:t>
            </a:r>
            <a:r>
              <a:rPr lang="en-US" dirty="0" smtClean="0">
                <a:solidFill>
                  <a:srgbClr val="C00000"/>
                </a:solidFill>
              </a:rPr>
              <a:t>high</a:t>
            </a:r>
            <a:r>
              <a:rPr lang="en-US" dirty="0" smtClean="0"/>
              <a:t> locations in open 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Tornadoes</a:t>
            </a:r>
            <a:endParaRPr lang="en-US" dirty="0"/>
          </a:p>
        </p:txBody>
      </p:sp>
      <p:pic>
        <p:nvPicPr>
          <p:cNvPr id="4" name="Content Placeholder 3" descr="tornado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52750" y="2999581"/>
            <a:ext cx="3238500" cy="226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a tornado?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Smallest, most </a:t>
            </a:r>
            <a:r>
              <a:rPr lang="en-US" dirty="0" smtClean="0">
                <a:solidFill>
                  <a:srgbClr val="C00000"/>
                </a:solidFill>
              </a:rPr>
              <a:t>violent</a:t>
            </a:r>
            <a:r>
              <a:rPr lang="en-US" dirty="0" smtClean="0"/>
              <a:t> and shortest lived severe storm</a:t>
            </a:r>
          </a:p>
          <a:p>
            <a:r>
              <a:rPr lang="en-US" dirty="0" smtClean="0"/>
              <a:t>Forms when a thunderstorm meets high-altitude, </a:t>
            </a:r>
            <a:r>
              <a:rPr lang="en-US" dirty="0" smtClean="0">
                <a:solidFill>
                  <a:srgbClr val="C00000"/>
                </a:solidFill>
              </a:rPr>
              <a:t>horizontal </a:t>
            </a:r>
            <a:r>
              <a:rPr lang="en-US" dirty="0" smtClean="0"/>
              <a:t>winds which make the rising air in the thunderstorm rotate and create the familiar funnel</a:t>
            </a:r>
            <a:endParaRPr lang="en-US" dirty="0"/>
          </a:p>
        </p:txBody>
      </p:sp>
      <p:pic>
        <p:nvPicPr>
          <p:cNvPr id="4" name="Picture 3" descr="tornado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962400"/>
            <a:ext cx="32385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Where do they occur?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common in “</a:t>
            </a:r>
            <a:r>
              <a:rPr lang="en-US" dirty="0" smtClean="0">
                <a:solidFill>
                  <a:srgbClr val="C00000"/>
                </a:solidFill>
              </a:rPr>
              <a:t>Tornado</a:t>
            </a:r>
            <a:r>
              <a:rPr lang="en-US" dirty="0" smtClean="0"/>
              <a:t> Alley” in the south-central and mid-western United States during the late spring and early summer</a:t>
            </a:r>
            <a:endParaRPr lang="en-US" dirty="0"/>
          </a:p>
        </p:txBody>
      </p:sp>
      <p:pic>
        <p:nvPicPr>
          <p:cNvPr id="4" name="Picture 3" descr="tornad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3581400"/>
            <a:ext cx="3238500" cy="248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are waterspouts?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Tornadoes over the </a:t>
            </a:r>
            <a:r>
              <a:rPr lang="en-US" dirty="0" smtClean="0">
                <a:solidFill>
                  <a:srgbClr val="C00000"/>
                </a:solidFill>
              </a:rPr>
              <a:t>ocean</a:t>
            </a:r>
            <a:r>
              <a:rPr lang="en-US" dirty="0" smtClean="0"/>
              <a:t> – less powerful and usually smaller than tornadoes</a:t>
            </a:r>
            <a:endParaRPr lang="en-US" dirty="0"/>
          </a:p>
        </p:txBody>
      </p:sp>
      <p:pic>
        <p:nvPicPr>
          <p:cNvPr id="4" name="Picture 3" descr="tornado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2971800"/>
            <a:ext cx="46482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Mesocyclone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548" y="1155"/>
            <a:chExt cx="4664" cy="2864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548" y="1155"/>
              <a:ext cx="4664" cy="286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9" y="1318"/>
              <a:ext cx="4101" cy="25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Tornadoes</a:t>
            </a:r>
            <a:endParaRPr lang="en-US" dirty="0"/>
          </a:p>
        </p:txBody>
      </p:sp>
      <p:pic>
        <p:nvPicPr>
          <p:cNvPr id="4" name="Content Placeholder 3" descr="tornado and rainbo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514600"/>
            <a:ext cx="1371600" cy="1981200"/>
          </a:xfrm>
        </p:spPr>
      </p:pic>
      <p:pic>
        <p:nvPicPr>
          <p:cNvPr id="5" name="Picture 4" descr="tornad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2750" y="2184400"/>
            <a:ext cx="3238500" cy="2489200"/>
          </a:xfrm>
          <a:prstGeom prst="rect">
            <a:avLst/>
          </a:prstGeom>
        </p:spPr>
      </p:pic>
      <p:pic>
        <p:nvPicPr>
          <p:cNvPr id="6" name="Picture 5" descr="torna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2438400"/>
            <a:ext cx="19812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Tornado Damage</a:t>
            </a:r>
            <a:endParaRPr lang="en-US" dirty="0"/>
          </a:p>
        </p:txBody>
      </p:sp>
      <p:pic>
        <p:nvPicPr>
          <p:cNvPr id="4" name="Content Placeholder 3" descr="Downburst_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0750" y="2448719"/>
            <a:ext cx="4762500" cy="3362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Air masses are classified according to their source regions</a:t>
            </a:r>
          </a:p>
          <a:p>
            <a:pPr>
              <a:buNone/>
            </a:pPr>
            <a:r>
              <a:rPr lang="en-US" dirty="0" smtClean="0"/>
              <a:t>         </a:t>
            </a:r>
            <a:r>
              <a:rPr lang="en-US" b="1" dirty="0" smtClean="0">
                <a:solidFill>
                  <a:srgbClr val="FFC000"/>
                </a:solidFill>
              </a:rPr>
              <a:t>cold</a:t>
            </a:r>
            <a:r>
              <a:rPr lang="en-US" dirty="0" smtClean="0"/>
              <a:t> air masses = polar regions = </a:t>
            </a:r>
            <a:r>
              <a:rPr lang="en-US" b="1" dirty="0" smtClean="0"/>
              <a:t>P</a:t>
            </a:r>
          </a:p>
          <a:p>
            <a:pPr>
              <a:buNone/>
            </a:pPr>
            <a:r>
              <a:rPr lang="en-US" dirty="0" smtClean="0"/>
              <a:t>         </a:t>
            </a:r>
            <a:r>
              <a:rPr lang="en-US" b="1" dirty="0" smtClean="0">
                <a:solidFill>
                  <a:srgbClr val="FFC000"/>
                </a:solidFill>
              </a:rPr>
              <a:t>warm </a:t>
            </a:r>
            <a:r>
              <a:rPr lang="en-US" dirty="0" smtClean="0"/>
              <a:t>air masses = tropical areas = </a:t>
            </a:r>
            <a:r>
              <a:rPr lang="en-US" b="1" dirty="0" smtClean="0"/>
              <a:t>T</a:t>
            </a:r>
          </a:p>
          <a:p>
            <a:pPr>
              <a:buNone/>
            </a:pPr>
            <a:r>
              <a:rPr lang="en-US" dirty="0" smtClean="0"/>
              <a:t>        </a:t>
            </a:r>
            <a:r>
              <a:rPr lang="en-US" b="1" dirty="0" smtClean="0">
                <a:solidFill>
                  <a:srgbClr val="FFC000"/>
                </a:solidFill>
              </a:rPr>
              <a:t> ocean </a:t>
            </a:r>
            <a:r>
              <a:rPr lang="en-US" dirty="0" smtClean="0"/>
              <a:t>= maritime = </a:t>
            </a:r>
            <a:r>
              <a:rPr lang="en-US" b="1" dirty="0" smtClean="0"/>
              <a:t>m </a:t>
            </a:r>
            <a:r>
              <a:rPr lang="en-US" dirty="0" smtClean="0"/>
              <a:t> (moist)</a:t>
            </a:r>
          </a:p>
          <a:p>
            <a:pPr>
              <a:buNone/>
            </a:pPr>
            <a:r>
              <a:rPr lang="en-US" dirty="0" smtClean="0"/>
              <a:t>         </a:t>
            </a:r>
            <a:r>
              <a:rPr lang="en-US" b="1" dirty="0" smtClean="0">
                <a:solidFill>
                  <a:srgbClr val="FFC000"/>
                </a:solidFill>
              </a:rPr>
              <a:t>land</a:t>
            </a:r>
            <a:r>
              <a:rPr lang="en-US" dirty="0" smtClean="0"/>
              <a:t> = continental = </a:t>
            </a:r>
            <a:r>
              <a:rPr lang="en-US" b="1" dirty="0" smtClean="0"/>
              <a:t>c </a:t>
            </a:r>
            <a:r>
              <a:rPr lang="en-US" dirty="0" smtClean="0"/>
              <a:t> (dry)</a:t>
            </a:r>
          </a:p>
          <a:p>
            <a:r>
              <a:rPr lang="en-US" dirty="0" smtClean="0"/>
              <a:t>Four main types of air masses </a:t>
            </a:r>
          </a:p>
          <a:p>
            <a:pPr>
              <a:buNone/>
            </a:pPr>
            <a:r>
              <a:rPr lang="en-US" dirty="0" smtClean="0"/>
              <a:t>       maritime polar (</a:t>
            </a:r>
            <a:r>
              <a:rPr lang="en-US" dirty="0" err="1" smtClean="0"/>
              <a:t>mP</a:t>
            </a:r>
            <a:r>
              <a:rPr lang="en-US" dirty="0" smtClean="0"/>
              <a:t>)          maritime  tropical (</a:t>
            </a:r>
            <a:r>
              <a:rPr lang="en-US" dirty="0" err="1" smtClean="0"/>
              <a:t>mT</a:t>
            </a:r>
            <a:r>
              <a:rPr lang="en-US" dirty="0" smtClean="0"/>
              <a:t>)</a:t>
            </a:r>
          </a:p>
          <a:p>
            <a:pPr>
              <a:buNone/>
            </a:pPr>
            <a:r>
              <a:rPr lang="en-US" dirty="0" smtClean="0"/>
              <a:t>       continental polar (</a:t>
            </a:r>
            <a:r>
              <a:rPr lang="en-US" dirty="0" err="1" smtClean="0"/>
              <a:t>cP</a:t>
            </a:r>
            <a:r>
              <a:rPr lang="en-US" dirty="0" smtClean="0"/>
              <a:t>)        continental tropical (</a:t>
            </a:r>
            <a:r>
              <a:rPr lang="en-US" dirty="0" err="1" smtClean="0"/>
              <a:t>cT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Tornado damage</a:t>
            </a:r>
            <a:endParaRPr lang="en-US" dirty="0"/>
          </a:p>
        </p:txBody>
      </p:sp>
      <p:pic>
        <p:nvPicPr>
          <p:cNvPr id="4" name="Content Placeholder 3" descr="tornado-10-damage_21191_600x4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57400"/>
            <a:ext cx="3352800" cy="4389437"/>
          </a:xfrm>
        </p:spPr>
      </p:pic>
      <p:pic>
        <p:nvPicPr>
          <p:cNvPr id="5" name="Picture 4" descr="tornado-13_21194_600x4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38600" y="2133600"/>
            <a:ext cx="4724400" cy="436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Fujita Scale</a:t>
            </a:r>
            <a:endParaRPr lang="en-US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192" y="955"/>
            <a:chExt cx="5376" cy="2920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192" y="955"/>
              <a:ext cx="5376" cy="2920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3" y="1190"/>
              <a:ext cx="5034" cy="24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dirty="0" smtClean="0"/>
              <a:t>What kind of front forms when a cold air mass overtakes a warm air mass?</a:t>
            </a:r>
          </a:p>
          <a:p>
            <a:pPr marL="514350" indent="-514350">
              <a:buNone/>
            </a:pPr>
            <a:r>
              <a:rPr lang="en-US" dirty="0" smtClean="0"/>
              <a:t>               a cold front</a:t>
            </a:r>
          </a:p>
          <a:p>
            <a:pPr marL="514350" indent="-514350">
              <a:buAutoNum type="arabicPeriod" startAt="2"/>
            </a:pPr>
            <a:r>
              <a:rPr lang="en-US" dirty="0" smtClean="0"/>
              <a:t>What is the general storm track commonly traveled by wave cyclones in North America?</a:t>
            </a:r>
          </a:p>
          <a:p>
            <a:pPr marL="514350" indent="-514350">
              <a:buNone/>
            </a:pPr>
            <a:r>
              <a:rPr lang="en-US" dirty="0" smtClean="0"/>
              <a:t>              west to east</a:t>
            </a:r>
          </a:p>
          <a:p>
            <a:pPr marL="514350" indent="-514350">
              <a:buAutoNum type="arabicPeriod" startAt="3"/>
            </a:pPr>
            <a:r>
              <a:rPr lang="en-US" dirty="0" smtClean="0"/>
              <a:t>If you are canoeing on a lake when a thunderstorm breaks out, are you in danger of being struck by lightning?  </a:t>
            </a:r>
          </a:p>
          <a:p>
            <a:pPr marL="514350" indent="-514350">
              <a:buNone/>
            </a:pPr>
            <a:r>
              <a:rPr lang="en-US" dirty="0" smtClean="0"/>
              <a:t>                Yes  bodies of water are likely targets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25.3 Weather Instruments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Section Objectives</a:t>
            </a:r>
          </a:p>
          <a:p>
            <a:r>
              <a:rPr lang="en-US" dirty="0" smtClean="0"/>
              <a:t>Describe the types of instruments used to measure air temperature and wind speed</a:t>
            </a:r>
          </a:p>
          <a:p>
            <a:r>
              <a:rPr lang="en-US" dirty="0" smtClean="0"/>
              <a:t>Describe the instruments used to measure upper-atmospheric weather conditions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Measuring Air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Mercury or alcohol thermometer </a:t>
            </a:r>
            <a:r>
              <a:rPr lang="en-US" dirty="0" smtClean="0"/>
              <a:t>– rise in temperature causes the liquid to expand and move up the tube or a drop in temperature cases the liquid to contract and move down the tube.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thermometer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3810000"/>
            <a:ext cx="1295400" cy="2159000"/>
          </a:xfrm>
          <a:prstGeom prst="rect">
            <a:avLst/>
          </a:prstGeom>
        </p:spPr>
      </p:pic>
      <p:pic>
        <p:nvPicPr>
          <p:cNvPr id="5" name="Picture 4" descr="thermome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810000"/>
            <a:ext cx="1625600" cy="215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Bimetal thermometer </a:t>
            </a:r>
            <a:r>
              <a:rPr lang="en-US" dirty="0" smtClean="0"/>
              <a:t>– two strips of different metals such as brass and iron which expand different amounts when heated and contract when cooled- recorded by a thermograph</a:t>
            </a:r>
          </a:p>
          <a:p>
            <a:endParaRPr lang="en-US" dirty="0"/>
          </a:p>
        </p:txBody>
      </p:sp>
      <p:pic>
        <p:nvPicPr>
          <p:cNvPr id="4" name="Picture 3" descr="bimetallic-thermome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733800"/>
            <a:ext cx="4876800" cy="2895600"/>
          </a:xfrm>
          <a:prstGeom prst="rect">
            <a:avLst/>
          </a:prstGeom>
        </p:spPr>
      </p:pic>
      <p:pic>
        <p:nvPicPr>
          <p:cNvPr id="5" name="Picture 4" descr="A_R_DIALTEMP_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3810000"/>
            <a:ext cx="2794000" cy="2705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Electrical thermometer </a:t>
            </a:r>
            <a:r>
              <a:rPr lang="en-US" dirty="0" smtClean="0"/>
              <a:t>– electric current flowing through certain materials  increases as temperature rises</a:t>
            </a:r>
            <a:endParaRPr lang="en-US" dirty="0"/>
          </a:p>
        </p:txBody>
      </p:sp>
      <p:pic>
        <p:nvPicPr>
          <p:cNvPr id="4" name="Picture 3" descr="electrical_thermometer_v0_jpg_200x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3276600"/>
            <a:ext cx="254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Measuring wind speed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Anemometer </a:t>
            </a:r>
            <a:r>
              <a:rPr lang="en-US" dirty="0" smtClean="0"/>
              <a:t>- measures  wind speed</a:t>
            </a:r>
            <a:endParaRPr lang="en-US" dirty="0"/>
          </a:p>
        </p:txBody>
      </p:sp>
      <p:pic>
        <p:nvPicPr>
          <p:cNvPr id="4" name="Picture 3" descr="Anemometer_measure_wind_spe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048000"/>
            <a:ext cx="2035896" cy="2749069"/>
          </a:xfrm>
          <a:prstGeom prst="rect">
            <a:avLst/>
          </a:prstGeom>
        </p:spPr>
      </p:pic>
      <p:pic>
        <p:nvPicPr>
          <p:cNvPr id="5" name="Picture 4" descr="Weather-Station-13108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3048000"/>
            <a:ext cx="5715000" cy="3365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Beaufort Wind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(</a:t>
            </a:r>
            <a:r>
              <a:rPr lang="en-US" u="sng" dirty="0" err="1" smtClean="0"/>
              <a:t>kmPH</a:t>
            </a:r>
            <a:r>
              <a:rPr lang="en-US" u="sng" dirty="0" smtClean="0"/>
              <a:t>)</a:t>
            </a:r>
            <a:r>
              <a:rPr lang="en-US" dirty="0" smtClean="0"/>
              <a:t>–     </a:t>
            </a:r>
            <a:r>
              <a:rPr lang="en-US" u="sng" dirty="0" smtClean="0"/>
              <a:t>Term </a:t>
            </a:r>
            <a:r>
              <a:rPr lang="en-US" dirty="0" smtClean="0"/>
              <a:t>                            </a:t>
            </a:r>
            <a:r>
              <a:rPr lang="en-US" u="sng" dirty="0" smtClean="0"/>
              <a:t>Description </a:t>
            </a:r>
          </a:p>
          <a:p>
            <a:r>
              <a:rPr lang="en-US" dirty="0" smtClean="0"/>
              <a:t>0-5      Calm                                  Smoke goes straight up </a:t>
            </a:r>
          </a:p>
          <a:p>
            <a:r>
              <a:rPr lang="en-US" dirty="0" smtClean="0"/>
              <a:t>6-20    Light                                   Wind is felt on face; </a:t>
            </a:r>
          </a:p>
          <a:p>
            <a:pPr>
              <a:buNone/>
            </a:pPr>
            <a:r>
              <a:rPr lang="en-US" dirty="0" smtClean="0"/>
              <a:t>                                                                leaves rustle </a:t>
            </a:r>
          </a:p>
          <a:p>
            <a:r>
              <a:rPr lang="en-US" dirty="0" smtClean="0"/>
              <a:t>21-39   Moderate                        Raises dust; flags flap </a:t>
            </a:r>
          </a:p>
          <a:p>
            <a:r>
              <a:rPr lang="en-US" dirty="0" smtClean="0"/>
              <a:t>40-61   Strong                           Large branches move;</a:t>
            </a:r>
          </a:p>
          <a:p>
            <a:pPr>
              <a:buNone/>
            </a:pPr>
            <a:r>
              <a:rPr lang="en-US" dirty="0" smtClean="0"/>
              <a:t>                                                     umbrellas turn inside out </a:t>
            </a:r>
          </a:p>
          <a:p>
            <a:r>
              <a:rPr lang="en-US" dirty="0" smtClean="0"/>
              <a:t>62 +     Gale / Whole Gale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Measuring wind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Wind vane </a:t>
            </a:r>
            <a:r>
              <a:rPr lang="en-US" dirty="0" smtClean="0"/>
              <a:t>– measures direction …wind is described according to the </a:t>
            </a:r>
            <a:r>
              <a:rPr lang="en-US" dirty="0" smtClean="0">
                <a:solidFill>
                  <a:srgbClr val="C00000"/>
                </a:solidFill>
              </a:rPr>
              <a:t>direction from which it comes</a:t>
            </a:r>
            <a:r>
              <a:rPr lang="en-US" dirty="0" smtClean="0"/>
              <a:t>….westerly describes a wind that blows from the west</a:t>
            </a:r>
            <a:endParaRPr lang="en-US" dirty="0"/>
          </a:p>
        </p:txBody>
      </p:sp>
      <p:pic>
        <p:nvPicPr>
          <p:cNvPr id="4" name="Picture 3" descr="k35364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810000"/>
            <a:ext cx="3048000" cy="2133600"/>
          </a:xfrm>
          <a:prstGeom prst="rect">
            <a:avLst/>
          </a:prstGeom>
        </p:spPr>
      </p:pic>
      <p:pic>
        <p:nvPicPr>
          <p:cNvPr id="5" name="Picture 4" descr="x175332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3733800"/>
            <a:ext cx="2743200" cy="241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North American Air Masses</a:t>
            </a:r>
            <a:endParaRPr lang="en-US" dirty="0"/>
          </a:p>
        </p:txBody>
      </p:sp>
      <p:grpSp>
        <p:nvGrpSpPr>
          <p:cNvPr id="6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389437"/>
            <a:chOff x="644" y="584"/>
            <a:chExt cx="4472" cy="3152"/>
          </a:xfrm>
        </p:grpSpPr>
        <p:sp>
          <p:nvSpPr>
            <p:cNvPr id="7" name="AutoShape 11"/>
            <p:cNvSpPr>
              <a:spLocks noChangeAspect="1" noChangeArrowheads="1"/>
            </p:cNvSpPr>
            <p:nvPr/>
          </p:nvSpPr>
          <p:spPr bwMode="auto">
            <a:xfrm>
              <a:off x="644" y="584"/>
              <a:ext cx="4472" cy="3152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02" y="792"/>
              <a:ext cx="3956" cy="27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Measuring Upper atmospheric conditions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C00000"/>
                </a:solidFill>
              </a:rPr>
              <a:t>Radiosonde</a:t>
            </a:r>
            <a:r>
              <a:rPr lang="en-US" dirty="0" smtClean="0"/>
              <a:t> – instrument that measures relative humidity, air pressure and air temperature ….carried by helium filled weather balloons….measurements sent back by </a:t>
            </a:r>
            <a:r>
              <a:rPr lang="en-US" dirty="0" err="1" smtClean="0">
                <a:solidFill>
                  <a:srgbClr val="C00000"/>
                </a:solidFill>
              </a:rPr>
              <a:t>radiowaves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 descr="Weather_Balloon_Launch_2007_0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3657600"/>
            <a:ext cx="4114800" cy="2971800"/>
          </a:xfrm>
          <a:prstGeom prst="rect">
            <a:avLst/>
          </a:prstGeom>
        </p:spPr>
      </p:pic>
      <p:pic>
        <p:nvPicPr>
          <p:cNvPr id="5" name="Picture 4" descr="Weather_Balloon_Launch_2007_1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3581400"/>
            <a:ext cx="4114800" cy="297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Weather balloon launch site</a:t>
            </a:r>
            <a:endParaRPr lang="en-US" dirty="0"/>
          </a:p>
        </p:txBody>
      </p:sp>
      <p:pic>
        <p:nvPicPr>
          <p:cNvPr id="4" name="Content Placeholder 3" descr="Weather_Balloon_Launch_2007_0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Weather balloon data</a:t>
            </a:r>
            <a:endParaRPr lang="en-US" dirty="0"/>
          </a:p>
        </p:txBody>
      </p:sp>
      <p:pic>
        <p:nvPicPr>
          <p:cNvPr id="4" name="Content Placeholder 3" descr="Weather_Balloon_Launch_2007_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79922" y="1935163"/>
            <a:ext cx="6584156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Doppler Radar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Electronic device that transmits pulses of </a:t>
            </a:r>
            <a:r>
              <a:rPr lang="en-US" dirty="0" smtClean="0">
                <a:solidFill>
                  <a:srgbClr val="C00000"/>
                </a:solidFill>
              </a:rPr>
              <a:t>radio</a:t>
            </a:r>
            <a:r>
              <a:rPr lang="en-US" dirty="0" smtClean="0"/>
              <a:t> waves in the form of a beam</a:t>
            </a:r>
          </a:p>
          <a:p>
            <a:r>
              <a:rPr lang="en-US" dirty="0" smtClean="0"/>
              <a:t>Can indicate the precise location ,movement and extent of a storm as well as the intensity of precipitation and wind patterns</a:t>
            </a:r>
          </a:p>
          <a:p>
            <a:endParaRPr lang="en-US" dirty="0"/>
          </a:p>
        </p:txBody>
      </p:sp>
      <p:pic>
        <p:nvPicPr>
          <p:cNvPr id="5" name="Picture 4" descr="radar0_we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4267200"/>
            <a:ext cx="42672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Radar to track thunderstorms</a:t>
            </a:r>
            <a:endParaRPr lang="en-US" dirty="0"/>
          </a:p>
        </p:txBody>
      </p:sp>
      <p:pic>
        <p:nvPicPr>
          <p:cNvPr id="4" name="radar tracking thunderstorms.asf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133600"/>
            <a:ext cx="80772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Weather satellites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Satellite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C00000"/>
                </a:solidFill>
              </a:rPr>
              <a:t>images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C00000"/>
                </a:solidFill>
              </a:rPr>
              <a:t>instruments </a:t>
            </a:r>
            <a:r>
              <a:rPr lang="en-US" dirty="0" smtClean="0"/>
              <a:t>can give data on atmospheric conditions all over the globe and feed this information to computers for instant processing…giving meteorologists greater forecasting power</a:t>
            </a:r>
            <a:endParaRPr lang="en-US" dirty="0"/>
          </a:p>
        </p:txBody>
      </p:sp>
      <p:pic>
        <p:nvPicPr>
          <p:cNvPr id="4" name="Picture 3" descr="small_g8co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4038600"/>
            <a:ext cx="3429000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Weather Underground</a:t>
            </a:r>
            <a:endParaRPr lang="en-US" dirty="0"/>
          </a:p>
        </p:txBody>
      </p:sp>
      <p:pic>
        <p:nvPicPr>
          <p:cNvPr id="4" name="Content Placeholder 3" descr="radar0_60.jpg">
            <a:hlinkClick r:id="rId2" action="ppaction://hlinkpres?slideindex=1&amp;slidetitle=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2209800"/>
            <a:ext cx="6324600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smtClean="0"/>
              <a:t>1. How does a bimetal thermometer work?</a:t>
            </a:r>
          </a:p>
          <a:p>
            <a:pPr>
              <a:buNone/>
            </a:pPr>
            <a:r>
              <a:rPr lang="en-US" dirty="0" smtClean="0"/>
              <a:t>   the different rates of expansion of the two metals in a bar cause it to curve when heated and straighten when cooled</a:t>
            </a:r>
          </a:p>
          <a:p>
            <a:pPr>
              <a:buNone/>
            </a:pPr>
            <a:r>
              <a:rPr lang="en-US" dirty="0" smtClean="0"/>
              <a:t>2. What </a:t>
            </a:r>
            <a:r>
              <a:rPr lang="en-US" dirty="0" smtClean="0"/>
              <a:t>does </a:t>
            </a:r>
            <a:r>
              <a:rPr lang="en-US" dirty="0" smtClean="0"/>
              <a:t>a </a:t>
            </a:r>
            <a:r>
              <a:rPr lang="en-US" dirty="0" err="1" smtClean="0"/>
              <a:t>radiosonde</a:t>
            </a:r>
            <a:r>
              <a:rPr lang="en-US" dirty="0" smtClean="0"/>
              <a:t> measure?</a:t>
            </a:r>
          </a:p>
          <a:p>
            <a:pPr>
              <a:buNone/>
            </a:pPr>
            <a:r>
              <a:rPr lang="en-US" dirty="0" smtClean="0"/>
              <a:t>     relative humidity, temperature, and air pressure in the upper atmosphere</a:t>
            </a:r>
          </a:p>
          <a:p>
            <a:pPr marL="514350" indent="-514350">
              <a:buAutoNum type="arabicPeriod" startAt="3"/>
            </a:pPr>
            <a:r>
              <a:rPr lang="en-US" dirty="0" smtClean="0"/>
              <a:t>If a wind vane is pointing toward the west, from what direction is the wind blowing?</a:t>
            </a:r>
          </a:p>
          <a:p>
            <a:pPr marL="514350" indent="-514350">
              <a:buNone/>
            </a:pPr>
            <a:r>
              <a:rPr lang="en-US" dirty="0" smtClean="0"/>
              <a:t>       from the </a:t>
            </a:r>
            <a:r>
              <a:rPr lang="en-US" dirty="0" smtClean="0"/>
              <a:t>west it is constructed to point into the wind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25.4 Forecasting the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Section objectives</a:t>
            </a:r>
          </a:p>
          <a:p>
            <a:pPr>
              <a:buNone/>
            </a:pPr>
            <a:r>
              <a:rPr lang="en-US" dirty="0" smtClean="0"/>
              <a:t>  Explain how a weather map is made</a:t>
            </a:r>
          </a:p>
          <a:p>
            <a:pPr>
              <a:buNone/>
            </a:pPr>
            <a:r>
              <a:rPr lang="en-US" dirty="0" smtClean="0"/>
              <a:t>Describe the steps involved in preparing a weather forecast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Weather information gathering </a:t>
            </a:r>
            <a:endParaRPr lang="en-US" dirty="0"/>
          </a:p>
        </p:txBody>
      </p:sp>
      <p:pic>
        <p:nvPicPr>
          <p:cNvPr id="5" name="Content Placeholder 4" descr="600px-US-NationalWeatherService-Logo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514600"/>
            <a:ext cx="4389437" cy="4114800"/>
          </a:xfrm>
        </p:spPr>
      </p:pic>
      <p:pic>
        <p:nvPicPr>
          <p:cNvPr id="6" name="Picture 5" descr="200px-Flag_of_the_World_Meteorological_Organization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667000"/>
            <a:ext cx="40386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Polar Air Masses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Three</a:t>
            </a:r>
            <a:r>
              <a:rPr lang="en-US" dirty="0" smtClean="0"/>
              <a:t> Polar air masses influence weather in North America</a:t>
            </a:r>
          </a:p>
          <a:p>
            <a:r>
              <a:rPr lang="en-US" b="1" dirty="0" smtClean="0"/>
              <a:t>Continental polar Canadian  </a:t>
            </a:r>
            <a:r>
              <a:rPr lang="en-US" dirty="0" smtClean="0"/>
              <a:t>(</a:t>
            </a:r>
            <a:r>
              <a:rPr lang="en-US" dirty="0" err="1" smtClean="0"/>
              <a:t>cP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- form in northern </a:t>
            </a:r>
            <a:r>
              <a:rPr lang="en-US" b="1" dirty="0" smtClean="0">
                <a:solidFill>
                  <a:srgbClr val="FFC000"/>
                </a:solidFill>
              </a:rPr>
              <a:t>Canada </a:t>
            </a:r>
            <a:r>
              <a:rPr lang="en-US" dirty="0" smtClean="0"/>
              <a:t>over land covered by ice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  and snow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- move southeastward across Canada and into 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  northern United States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- </a:t>
            </a:r>
            <a:r>
              <a:rPr lang="en-US" b="1" dirty="0" smtClean="0">
                <a:solidFill>
                  <a:srgbClr val="FFC000"/>
                </a:solidFill>
              </a:rPr>
              <a:t>summer</a:t>
            </a:r>
            <a:r>
              <a:rPr lang="en-US" dirty="0" smtClean="0"/>
              <a:t> = cool, dry weather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           </a:t>
            </a:r>
            <a:r>
              <a:rPr lang="en-US" b="1" dirty="0" smtClean="0">
                <a:solidFill>
                  <a:srgbClr val="FFC000"/>
                </a:solidFill>
              </a:rPr>
              <a:t>winter </a:t>
            </a:r>
            <a:r>
              <a:rPr lang="en-US" dirty="0" smtClean="0"/>
              <a:t>= very cold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Making a weather 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92252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Station model </a:t>
            </a:r>
            <a:r>
              <a:rPr lang="en-US" dirty="0" smtClean="0"/>
              <a:t>– clusters of symbols plotted around a reporting station showing the conditions at that station</a:t>
            </a:r>
            <a:endParaRPr lang="en-US" dirty="0"/>
          </a:p>
        </p:txBody>
      </p:sp>
      <p:pic>
        <p:nvPicPr>
          <p:cNvPr id="4" name="Picture 3" descr="station-mod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2819400"/>
            <a:ext cx="57912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Weather maps</a:t>
            </a:r>
            <a:endParaRPr lang="en-US" dirty="0"/>
          </a:p>
        </p:txBody>
      </p:sp>
      <p:pic>
        <p:nvPicPr>
          <p:cNvPr id="4" name="Content Placeholder 3" descr="weather-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523" y="1935163"/>
            <a:ext cx="6286954" cy="4389437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Sky Coverage</a:t>
            </a:r>
            <a:endParaRPr lang="en-US" dirty="0"/>
          </a:p>
        </p:txBody>
      </p:sp>
      <p:pic>
        <p:nvPicPr>
          <p:cNvPr id="4" name="Content Placeholder 3" descr="sky-cover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523" y="1935163"/>
            <a:ext cx="6286954" cy="4389437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Clouds</a:t>
            </a:r>
            <a:endParaRPr lang="en-US" dirty="0"/>
          </a:p>
        </p:txBody>
      </p:sp>
      <p:pic>
        <p:nvPicPr>
          <p:cNvPr id="4" name="Content Placeholder 3" descr="cloud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523" y="1935163"/>
            <a:ext cx="6286954" cy="4389437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Wind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Each barb equals 10 mph</a:t>
            </a:r>
          </a:p>
          <a:p>
            <a:endParaRPr lang="en-US" dirty="0"/>
          </a:p>
        </p:txBody>
      </p:sp>
      <p:pic>
        <p:nvPicPr>
          <p:cNvPr id="6" name="Content Placeholder 3" descr="w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523" y="2590800"/>
            <a:ext cx="6286954" cy="37338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Present Weather</a:t>
            </a:r>
            <a:endParaRPr lang="en-US" dirty="0"/>
          </a:p>
        </p:txBody>
      </p:sp>
      <p:pic>
        <p:nvPicPr>
          <p:cNvPr id="4" name="Content Placeholder 3" descr="present-weather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523" y="1935163"/>
            <a:ext cx="6286954" cy="4389437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Atmospheric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On a weather map, lines are drawn to connect points of equal atmospheric pressure….these lines are called </a:t>
            </a:r>
            <a:r>
              <a:rPr lang="en-US" dirty="0" smtClean="0">
                <a:solidFill>
                  <a:srgbClr val="C00000"/>
                </a:solidFill>
              </a:rPr>
              <a:t>Isobars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Closely spaced = </a:t>
            </a:r>
            <a:r>
              <a:rPr lang="en-US" dirty="0" smtClean="0">
                <a:solidFill>
                  <a:srgbClr val="C00000"/>
                </a:solidFill>
              </a:rPr>
              <a:t>high</a:t>
            </a:r>
            <a:r>
              <a:rPr lang="en-US" dirty="0" smtClean="0"/>
              <a:t> wind</a:t>
            </a:r>
          </a:p>
          <a:p>
            <a:pPr>
              <a:buNone/>
            </a:pPr>
            <a:r>
              <a:rPr lang="en-US" dirty="0" smtClean="0"/>
              <a:t>Widely spaced = </a:t>
            </a:r>
            <a:r>
              <a:rPr lang="en-US" dirty="0" smtClean="0">
                <a:solidFill>
                  <a:srgbClr val="C00000"/>
                </a:solidFill>
              </a:rPr>
              <a:t>low</a:t>
            </a:r>
            <a:r>
              <a:rPr lang="en-US" dirty="0" smtClean="0"/>
              <a:t> wind</a:t>
            </a:r>
          </a:p>
          <a:p>
            <a:pPr>
              <a:buNone/>
            </a:pPr>
            <a:r>
              <a:rPr lang="en-US" dirty="0" smtClean="0"/>
              <a:t>                              speed</a:t>
            </a:r>
            <a:endParaRPr lang="en-US" dirty="0"/>
          </a:p>
        </p:txBody>
      </p:sp>
      <p:pic>
        <p:nvPicPr>
          <p:cNvPr id="4" name="Picture 3" descr="weather-m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2971800"/>
            <a:ext cx="3263900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Front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Indicated by sharp changes in winds, temperature  or humidity</a:t>
            </a:r>
            <a:endParaRPr lang="en-US" dirty="0"/>
          </a:p>
        </p:txBody>
      </p:sp>
      <p:pic>
        <p:nvPicPr>
          <p:cNvPr id="4" name="Picture 3" descr="fro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819400"/>
            <a:ext cx="6400800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Types of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Daily  and Long –term forecasts </a:t>
            </a:r>
          </a:p>
          <a:p>
            <a:pPr>
              <a:buNone/>
            </a:pPr>
            <a:r>
              <a:rPr lang="en-US" dirty="0" smtClean="0"/>
              <a:t>   Using radar, satellite images, recent weather maps, computer predictions, personal experience  using temperature, wind direction, wind speed, cloudiness and precipitation forecasts can be made for </a:t>
            </a:r>
            <a:r>
              <a:rPr lang="en-US" dirty="0" smtClean="0">
                <a:solidFill>
                  <a:srgbClr val="C00000"/>
                </a:solidFill>
              </a:rPr>
              <a:t>three to five days.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Expended forecasts of 6-10 days by computer analysis of slowly changing large-scale movements of air are </a:t>
            </a:r>
            <a:r>
              <a:rPr lang="en-US" dirty="0" smtClean="0">
                <a:solidFill>
                  <a:srgbClr val="C00000"/>
                </a:solidFill>
              </a:rPr>
              <a:t>less</a:t>
            </a:r>
            <a:r>
              <a:rPr lang="en-US" dirty="0" smtClean="0"/>
              <a:t> accurate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Controlling the weather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 err="1" smtClean="0"/>
              <a:t>Stormfury</a:t>
            </a:r>
            <a:r>
              <a:rPr lang="en-US" dirty="0" smtClean="0"/>
              <a:t> (1962-1983)  four hurricanes were seeded with mixed results</a:t>
            </a:r>
          </a:p>
          <a:p>
            <a:r>
              <a:rPr lang="en-US" dirty="0" smtClean="0"/>
              <a:t>Project VORTEX  (1994 and 1995)  scientists chased tornado  producing storms that helped to verify which radar signatures led to tornado formation….this led to the formation of </a:t>
            </a:r>
            <a:r>
              <a:rPr lang="en-US" dirty="0" smtClean="0">
                <a:solidFill>
                  <a:srgbClr val="C00000"/>
                </a:solidFill>
              </a:rPr>
              <a:t>NEXRAD</a:t>
            </a:r>
            <a:r>
              <a:rPr lang="en-US" dirty="0" smtClean="0"/>
              <a:t> (next generation weather radars) which extended tornado warnings by as much as half an hour.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Frigid Canadian Air Mass moves Southward</a:t>
            </a:r>
            <a:endParaRPr lang="en-US" sz="3600" dirty="0"/>
          </a:p>
        </p:txBody>
      </p:sp>
      <p:grpSp>
        <p:nvGrpSpPr>
          <p:cNvPr id="4" name="Group 14"/>
          <p:cNvGrpSpPr>
            <a:grpSpLocks noGrp="1"/>
          </p:cNvGrpSpPr>
          <p:nvPr>
            <p:ph idx="1"/>
          </p:nvPr>
        </p:nvGrpSpPr>
        <p:grpSpPr bwMode="auto">
          <a:xfrm>
            <a:off x="457200" y="1935163"/>
            <a:ext cx="8229600" cy="4922837"/>
            <a:chOff x="1228" y="568"/>
            <a:chExt cx="3304" cy="3184"/>
          </a:xfrm>
        </p:grpSpPr>
        <p:sp>
          <p:nvSpPr>
            <p:cNvPr id="5" name="AutoShape 11"/>
            <p:cNvSpPr>
              <a:spLocks noChangeAspect="1" noChangeArrowheads="1"/>
            </p:cNvSpPr>
            <p:nvPr/>
          </p:nvSpPr>
          <p:spPr bwMode="auto">
            <a:xfrm>
              <a:off x="1228" y="568"/>
              <a:ext cx="3304" cy="3184"/>
            </a:xfrm>
            <a:prstGeom prst="roundRect">
              <a:avLst>
                <a:gd name="adj" fmla="val 22130"/>
              </a:avLst>
            </a:prstGeom>
            <a:solidFill>
              <a:srgbClr val="FFFFFF"/>
            </a:solid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1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79" y="686"/>
              <a:ext cx="2601" cy="29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1. What is a station model?</a:t>
            </a:r>
          </a:p>
          <a:p>
            <a:pPr>
              <a:buNone/>
            </a:pPr>
            <a:r>
              <a:rPr lang="en-US" dirty="0" smtClean="0"/>
              <a:t>   clusters of weather symbols and numbers around a weather-reporting station on a map</a:t>
            </a:r>
          </a:p>
          <a:p>
            <a:pPr>
              <a:buNone/>
            </a:pPr>
            <a:r>
              <a:rPr lang="en-US" dirty="0" smtClean="0"/>
              <a:t>2. Why are new and 24 hour old weather maps compared?</a:t>
            </a:r>
          </a:p>
          <a:p>
            <a:pPr>
              <a:buNone/>
            </a:pPr>
            <a:r>
              <a:rPr lang="en-US" dirty="0" smtClean="0"/>
              <a:t>     to compare the progress of large weather systems</a:t>
            </a:r>
          </a:p>
          <a:p>
            <a:pPr>
              <a:buNone/>
            </a:pPr>
            <a:r>
              <a:rPr lang="en-US" dirty="0" smtClean="0"/>
              <a:t>3.  Explain which region on a weather map- one with widely spaced isobars or one with closely spaced isobars- has stronger winds?</a:t>
            </a:r>
          </a:p>
          <a:p>
            <a:pPr>
              <a:buNone/>
            </a:pPr>
            <a:r>
              <a:rPr lang="en-US" dirty="0" smtClean="0"/>
              <a:t>     the one with closely spaced isobars, because closely spaced isobars indicate a rapid change in pressure and high wind speeds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Tornado Alley</a:t>
            </a:r>
            <a:endParaRPr lang="en-US" dirty="0"/>
          </a:p>
        </p:txBody>
      </p:sp>
      <p:pic>
        <p:nvPicPr>
          <p:cNvPr id="4" name="RP_Tornado_256k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048000" y="2986088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Raging Planet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3000"/>
          </a:xfrm>
        </p:spPr>
        <p:txBody>
          <a:bodyPr>
            <a:normAutofit lnSpcReduction="10000"/>
          </a:bodyPr>
          <a:lstStyle/>
          <a:p>
            <a:r>
              <a:rPr lang="en-US" sz="1200" dirty="0" smtClean="0"/>
              <a:t> </a:t>
            </a:r>
          </a:p>
          <a:p>
            <a:r>
              <a:rPr lang="es-ES" sz="1200" b="1" dirty="0" smtClean="0"/>
              <a:t>VIDEO QUESTIONS</a:t>
            </a:r>
            <a:endParaRPr lang="en-US" sz="1200" dirty="0" smtClean="0"/>
          </a:p>
          <a:p>
            <a:r>
              <a:rPr lang="es-ES" sz="1200" b="1" dirty="0" smtClean="0"/>
              <a:t> </a:t>
            </a:r>
            <a:r>
              <a:rPr lang="es-ES" sz="1200" b="1" dirty="0" err="1" smtClean="0"/>
              <a:t>Raging</a:t>
            </a:r>
            <a:r>
              <a:rPr lang="es-ES" sz="1200" b="1" dirty="0" smtClean="0"/>
              <a:t> </a:t>
            </a:r>
            <a:r>
              <a:rPr lang="es-ES" sz="1200" b="1" dirty="0" err="1" smtClean="0"/>
              <a:t>Planet</a:t>
            </a:r>
            <a:r>
              <a:rPr lang="es-ES" sz="1200" b="1" dirty="0" smtClean="0"/>
              <a:t>:  Tornado </a:t>
            </a:r>
            <a:r>
              <a:rPr lang="es-ES" sz="1200" b="1" dirty="0" err="1" smtClean="0"/>
              <a:t>Alley</a:t>
            </a:r>
            <a:endParaRPr lang="en-US" sz="1200" dirty="0" smtClean="0"/>
          </a:p>
          <a:p>
            <a:r>
              <a:rPr lang="en-US" sz="1200" dirty="0" smtClean="0"/>
              <a:t>1. Does a tornado have to be associated with lightning and thunder? (</a:t>
            </a:r>
            <a:r>
              <a:rPr lang="en-US" sz="1200" i="1" dirty="0" smtClean="0"/>
              <a:t>A tornado does not have to be associated with lightning and thunder. A tornado only needs warm air and cool air to collide for it to form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2. Where is “Tornado Alley.” (</a:t>
            </a:r>
            <a:r>
              <a:rPr lang="en-US" sz="1200" i="1" dirty="0" smtClean="0"/>
              <a:t>Tornado Alley stretches from West Texas to the Dakotas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3. Where might you find daily dust devils? (</a:t>
            </a:r>
            <a:r>
              <a:rPr lang="en-US" sz="1200" i="1" dirty="0" smtClean="0"/>
              <a:t>The superheated plains of West Africa have daily dust devils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4. Where does the Storm Prediction Center get its data? (</a:t>
            </a:r>
            <a:r>
              <a:rPr lang="en-US" sz="1200" i="1" dirty="0" smtClean="0"/>
              <a:t>The Storm Prediction Center gets its data from satellite images and a complex network of radar stations across the U.S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5. What is the difference between hail produced in regular thunderstorms and hail produced by </a:t>
            </a:r>
            <a:r>
              <a:rPr lang="en-US" sz="1200" dirty="0" err="1" smtClean="0"/>
              <a:t>supercells</a:t>
            </a:r>
            <a:r>
              <a:rPr lang="en-US" sz="1200" dirty="0" smtClean="0"/>
              <a:t>? (</a:t>
            </a:r>
            <a:r>
              <a:rPr lang="en-US" sz="1200" i="1" dirty="0" smtClean="0"/>
              <a:t>Hail from thunderstorms is generally less abundant and smaller than </a:t>
            </a:r>
            <a:r>
              <a:rPr lang="en-US" sz="1200" i="1" dirty="0" err="1" smtClean="0"/>
              <a:t>supercell</a:t>
            </a:r>
            <a:r>
              <a:rPr lang="en-US" sz="1200" i="1" dirty="0" smtClean="0"/>
              <a:t> hail, because the updrafts in </a:t>
            </a:r>
            <a:r>
              <a:rPr lang="en-US" sz="1200" i="1" dirty="0" err="1" smtClean="0"/>
              <a:t>supercell</a:t>
            </a:r>
            <a:r>
              <a:rPr lang="en-US" sz="1200" i="1" dirty="0" smtClean="0"/>
              <a:t> clouds recycle the hailstones a number of times, making them larger and larger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6. By how long has tornado warning time increased since 1972? (</a:t>
            </a:r>
            <a:r>
              <a:rPr lang="en-US" sz="1200" i="1" dirty="0" smtClean="0"/>
              <a:t>Tornado warning time has increased from one minute in 1972 to 20-30 minutes today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7. What do the purple and green areas on Doppler Radar indicate? (</a:t>
            </a:r>
            <a:r>
              <a:rPr lang="en-US" sz="1200" i="1" dirty="0" smtClean="0"/>
              <a:t>Purple means wind (or rain) is moving away from the observer. Green indicates wind moving toward the observer</a:t>
            </a:r>
            <a:r>
              <a:rPr lang="en-US" sz="1200" dirty="0" smtClean="0"/>
              <a:t>.) </a:t>
            </a:r>
          </a:p>
          <a:p>
            <a:r>
              <a:rPr lang="en-US" sz="1200" dirty="0" smtClean="0"/>
              <a:t> </a:t>
            </a:r>
          </a:p>
          <a:p>
            <a:r>
              <a:rPr lang="en-US" sz="1200" dirty="0" smtClean="0"/>
              <a:t>8. If a Doppler Radar image has purple touching green, what is indicated? (</a:t>
            </a:r>
            <a:r>
              <a:rPr lang="en-US" sz="1200" i="1" dirty="0" smtClean="0"/>
              <a:t>Purple touching green on a Doppler Radar screen indicates a tornado</a:t>
            </a:r>
            <a:r>
              <a:rPr lang="en-US" sz="1200" dirty="0" smtClean="0"/>
              <a:t>.) </a:t>
            </a:r>
          </a:p>
          <a:p>
            <a:endParaRPr lang="en-US" sz="12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1974</TotalTime>
  <Words>2195</Words>
  <Application>Microsoft Office PowerPoint</Application>
  <PresentationFormat>On-screen Show (4:3)</PresentationFormat>
  <Paragraphs>288</Paragraphs>
  <Slides>92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95" baseType="lpstr">
      <vt:lpstr>Flow</vt:lpstr>
      <vt:lpstr>Package</vt:lpstr>
      <vt:lpstr>Worksheet</vt:lpstr>
      <vt:lpstr>Chapter 25 Weather</vt:lpstr>
      <vt:lpstr>25.1 Air Masses</vt:lpstr>
      <vt:lpstr>What is an air mass?</vt:lpstr>
      <vt:lpstr>Air Masses</vt:lpstr>
      <vt:lpstr>Where do air masses form?</vt:lpstr>
      <vt:lpstr>Types of Air Masses</vt:lpstr>
      <vt:lpstr>North American Air Masses</vt:lpstr>
      <vt:lpstr>Polar Air Masses</vt:lpstr>
      <vt:lpstr>Frigid Canadian Air Mass moves Southward</vt:lpstr>
      <vt:lpstr>Polar Air Masses</vt:lpstr>
      <vt:lpstr>Polar Air Masses</vt:lpstr>
      <vt:lpstr>Maritime Polar Air Masses</vt:lpstr>
      <vt:lpstr>Tropical Air Masses</vt:lpstr>
      <vt:lpstr>Tropical Air Masses</vt:lpstr>
      <vt:lpstr>Tropical Air Masses</vt:lpstr>
      <vt:lpstr>North American Air Masses</vt:lpstr>
      <vt:lpstr>North American Air Masses</vt:lpstr>
      <vt:lpstr>Global Air Masses</vt:lpstr>
      <vt:lpstr>Air Masses an Introduction</vt:lpstr>
      <vt:lpstr>Questions</vt:lpstr>
      <vt:lpstr>25.2 Fronts</vt:lpstr>
      <vt:lpstr>What is a front?</vt:lpstr>
      <vt:lpstr>Types of Fronts</vt:lpstr>
      <vt:lpstr>Cold Front</vt:lpstr>
      <vt:lpstr>Cold Front</vt:lpstr>
      <vt:lpstr>Cold Front</vt:lpstr>
      <vt:lpstr>Warm Front</vt:lpstr>
      <vt:lpstr>Warm Front</vt:lpstr>
      <vt:lpstr>Warm Front</vt:lpstr>
      <vt:lpstr>Occluded Front</vt:lpstr>
      <vt:lpstr>Occluded Front</vt:lpstr>
      <vt:lpstr>Occluded Front</vt:lpstr>
      <vt:lpstr>Polar Fronts and Wave Cyclones</vt:lpstr>
      <vt:lpstr>What are waves?</vt:lpstr>
      <vt:lpstr>Stages of a wave cyclone</vt:lpstr>
      <vt:lpstr>Slide 36</vt:lpstr>
      <vt:lpstr>Cyclonic flow and anti-cyclonic air flow</vt:lpstr>
      <vt:lpstr>Hurricanes</vt:lpstr>
      <vt:lpstr>What is a hurricane?</vt:lpstr>
      <vt:lpstr>Hurricane Statistics</vt:lpstr>
      <vt:lpstr>Hurricanes</vt:lpstr>
      <vt:lpstr>Hurricane Andrew</vt:lpstr>
      <vt:lpstr>Hurricane Damage</vt:lpstr>
      <vt:lpstr>Hurricane Damage</vt:lpstr>
      <vt:lpstr>Hurricane Katrina</vt:lpstr>
      <vt:lpstr>Thunderstorms</vt:lpstr>
      <vt:lpstr>What is a thunderstorm?</vt:lpstr>
      <vt:lpstr>Stages of a thunderstorm</vt:lpstr>
      <vt:lpstr>Slide 49</vt:lpstr>
      <vt:lpstr>Thunder and Lightning</vt:lpstr>
      <vt:lpstr>How do thunderstorms form</vt:lpstr>
      <vt:lpstr>If you see lightening…</vt:lpstr>
      <vt:lpstr>Tornadoes</vt:lpstr>
      <vt:lpstr>What Is a tornado?</vt:lpstr>
      <vt:lpstr>Where do they occur?</vt:lpstr>
      <vt:lpstr>What are waterspouts?</vt:lpstr>
      <vt:lpstr>Mesocyclone</vt:lpstr>
      <vt:lpstr>Tornadoes</vt:lpstr>
      <vt:lpstr>Tornado Damage</vt:lpstr>
      <vt:lpstr>Tornado damage</vt:lpstr>
      <vt:lpstr>Fujita Scale</vt:lpstr>
      <vt:lpstr>Questions</vt:lpstr>
      <vt:lpstr>25.3 Weather Instruments</vt:lpstr>
      <vt:lpstr>Measuring Air Temperature</vt:lpstr>
      <vt:lpstr>Slide 65</vt:lpstr>
      <vt:lpstr>Slide 66</vt:lpstr>
      <vt:lpstr>Measuring wind speed</vt:lpstr>
      <vt:lpstr>Beaufort Wind Scale</vt:lpstr>
      <vt:lpstr>Measuring wind direction</vt:lpstr>
      <vt:lpstr>Measuring Upper atmospheric conditions</vt:lpstr>
      <vt:lpstr>Weather balloon launch site</vt:lpstr>
      <vt:lpstr>Weather balloon data</vt:lpstr>
      <vt:lpstr>Doppler Radar</vt:lpstr>
      <vt:lpstr>Radar to track thunderstorms</vt:lpstr>
      <vt:lpstr>Weather satellites</vt:lpstr>
      <vt:lpstr>Weather Underground</vt:lpstr>
      <vt:lpstr>Questions</vt:lpstr>
      <vt:lpstr>25.4 Forecasting the Weather</vt:lpstr>
      <vt:lpstr>Weather information gathering </vt:lpstr>
      <vt:lpstr>Making a weather map</vt:lpstr>
      <vt:lpstr>Weather maps</vt:lpstr>
      <vt:lpstr>Sky Coverage</vt:lpstr>
      <vt:lpstr>Clouds</vt:lpstr>
      <vt:lpstr>Wind</vt:lpstr>
      <vt:lpstr>Present Weather</vt:lpstr>
      <vt:lpstr>Atmospheric pressure</vt:lpstr>
      <vt:lpstr>Front lines</vt:lpstr>
      <vt:lpstr>Types of forecasts</vt:lpstr>
      <vt:lpstr>Controlling the weather</vt:lpstr>
      <vt:lpstr>Questions</vt:lpstr>
      <vt:lpstr>Tornado Alley</vt:lpstr>
      <vt:lpstr>Raging Planet</vt:lpstr>
    </vt:vector>
  </TitlesOfParts>
  <Company>Smyth County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25 Weather</dc:title>
  <dc:creator>terivernon</dc:creator>
  <cp:lastModifiedBy>terivernon</cp:lastModifiedBy>
  <cp:revision>141</cp:revision>
  <dcterms:created xsi:type="dcterms:W3CDTF">2011-04-18T16:41:46Z</dcterms:created>
  <dcterms:modified xsi:type="dcterms:W3CDTF">2011-05-06T19:16:54Z</dcterms:modified>
</cp:coreProperties>
</file>