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D6A1-C322-4E9B-ACF0-46FEA6F64976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405B9A-9DF3-4205-BB3C-61FED4EC7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D6A1-C322-4E9B-ACF0-46FEA6F64976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05B9A-9DF3-4205-BB3C-61FED4EC7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8405B9A-9DF3-4205-BB3C-61FED4EC7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D6A1-C322-4E9B-ACF0-46FEA6F64976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D6A1-C322-4E9B-ACF0-46FEA6F64976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8405B9A-9DF3-4205-BB3C-61FED4EC7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D6A1-C322-4E9B-ACF0-46FEA6F64976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405B9A-9DF3-4205-BB3C-61FED4EC7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CE5D6A1-C322-4E9B-ACF0-46FEA6F64976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05B9A-9DF3-4205-BB3C-61FED4EC7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D6A1-C322-4E9B-ACF0-46FEA6F64976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8405B9A-9DF3-4205-BB3C-61FED4EC7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D6A1-C322-4E9B-ACF0-46FEA6F64976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8405B9A-9DF3-4205-BB3C-61FED4EC7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D6A1-C322-4E9B-ACF0-46FEA6F64976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405B9A-9DF3-4205-BB3C-61FED4EC7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405B9A-9DF3-4205-BB3C-61FED4EC7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D6A1-C322-4E9B-ACF0-46FEA6F64976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8405B9A-9DF3-4205-BB3C-61FED4EC7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CE5D6A1-C322-4E9B-ACF0-46FEA6F64976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CE5D6A1-C322-4E9B-ACF0-46FEA6F64976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405B9A-9DF3-4205-BB3C-61FED4EC7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Final Exam Study Guide</a:t>
            </a:r>
            <a:endParaRPr lang="en-US" dirty="0"/>
          </a:p>
        </p:txBody>
      </p:sp>
      <p:pic>
        <p:nvPicPr>
          <p:cNvPr id="4" name="Picture 3" descr="atmosphe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2590800"/>
            <a:ext cx="5143500" cy="35623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36.Estimates </a:t>
            </a:r>
            <a:r>
              <a:rPr lang="en-US" dirty="0" smtClean="0"/>
              <a:t>of the earth’s inner temperatures and pressures are primarily based on heat flow measurements and </a:t>
            </a:r>
            <a:r>
              <a:rPr lang="en-US" dirty="0" smtClean="0"/>
              <a:t>the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37.Which </a:t>
            </a:r>
            <a:r>
              <a:rPr lang="en-US" dirty="0" smtClean="0"/>
              <a:t>of the following is an example of a mineral?</a:t>
            </a:r>
          </a:p>
          <a:p>
            <a:pPr>
              <a:buNone/>
            </a:pPr>
            <a:r>
              <a:rPr lang="en-US" dirty="0" smtClean="0"/>
              <a:t>                   a</a:t>
            </a:r>
            <a:r>
              <a:rPr lang="en-US" dirty="0" smtClean="0"/>
              <a:t>. </a:t>
            </a:r>
            <a:r>
              <a:rPr lang="en-US" dirty="0" smtClean="0"/>
              <a:t>quartz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 marL="514350" indent="-514350">
              <a:buNone/>
            </a:pPr>
            <a:r>
              <a:rPr lang="en-US" dirty="0" smtClean="0"/>
              <a:t>38.The </a:t>
            </a:r>
            <a:r>
              <a:rPr lang="en-US" dirty="0" smtClean="0"/>
              <a:t>two most abundant elements in common minerals </a:t>
            </a:r>
            <a:r>
              <a:rPr lang="en-US" dirty="0" smtClean="0"/>
              <a:t>are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silicon and oxygen</a:t>
            </a:r>
          </a:p>
          <a:p>
            <a:pPr>
              <a:buNone/>
            </a:pPr>
            <a:r>
              <a:rPr lang="en-US" dirty="0" smtClean="0"/>
              <a:t>39.According </a:t>
            </a:r>
            <a:r>
              <a:rPr lang="en-US" dirty="0" smtClean="0"/>
              <a:t>to the table above, which of the following minerals is white in powdered form?</a:t>
            </a:r>
          </a:p>
          <a:p>
            <a:pPr>
              <a:buNone/>
            </a:pPr>
            <a:r>
              <a:rPr lang="en-US" dirty="0" smtClean="0"/>
              <a:t>                 garnet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40.According </a:t>
            </a:r>
            <a:r>
              <a:rPr lang="en-US" dirty="0" smtClean="0"/>
              <a:t>to the table, what is the approximate hardness of a mineral that </a:t>
            </a:r>
            <a:r>
              <a:rPr lang="en-US" dirty="0" smtClean="0"/>
              <a:t>scratches </a:t>
            </a:r>
            <a:r>
              <a:rPr lang="en-US" dirty="0" smtClean="0"/>
              <a:t>quartz and can be scratched by topaz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7.5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41.The </a:t>
            </a:r>
            <a:r>
              <a:rPr lang="en-US" dirty="0" smtClean="0"/>
              <a:t>most common magnetic mineral </a:t>
            </a:r>
            <a:r>
              <a:rPr lang="en-US" dirty="0" smtClean="0"/>
              <a:t>is</a:t>
            </a:r>
          </a:p>
          <a:p>
            <a:pPr>
              <a:buNone/>
            </a:pPr>
            <a:r>
              <a:rPr lang="en-US" dirty="0" smtClean="0"/>
              <a:t>                magnetite</a:t>
            </a:r>
          </a:p>
          <a:p>
            <a:pPr>
              <a:buNone/>
            </a:pPr>
            <a:r>
              <a:rPr lang="en-US" dirty="0" smtClean="0"/>
              <a:t>42.Minerals that continue to glow after exposure to ultraviolet light are called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phosphorescent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43.The </a:t>
            </a:r>
            <a:r>
              <a:rPr lang="en-US" dirty="0" smtClean="0"/>
              <a:t>parent material for all rocks </a:t>
            </a:r>
            <a:r>
              <a:rPr lang="en-US" dirty="0" smtClean="0"/>
              <a:t>is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magma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44.Two </a:t>
            </a:r>
            <a:r>
              <a:rPr lang="en-US" dirty="0" smtClean="0"/>
              <a:t>processes responsible for changing sediments into sedimentary rock are compaction and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cementation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45.Which </a:t>
            </a:r>
            <a:r>
              <a:rPr lang="en-US" dirty="0" smtClean="0"/>
              <a:t>of the following types of rock is produced by magma that cools deep below the earth’s crust?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intrusive igneous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46.Which </a:t>
            </a:r>
            <a:r>
              <a:rPr lang="en-US" dirty="0" smtClean="0"/>
              <a:t>of the following describes the process by which sedimentary rock becomes metamorphic rock?</a:t>
            </a:r>
          </a:p>
          <a:p>
            <a:pPr>
              <a:buNone/>
            </a:pPr>
            <a:r>
              <a:rPr lang="en-US" dirty="0" smtClean="0"/>
              <a:t>                                intense heat and pressure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47.Which </a:t>
            </a:r>
            <a:r>
              <a:rPr lang="en-US" dirty="0" smtClean="0"/>
              <a:t>of the following is a source of glass?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 quartz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48.Hematite </a:t>
            </a:r>
            <a:r>
              <a:rPr lang="en-US" dirty="0" smtClean="0"/>
              <a:t>is a source </a:t>
            </a:r>
            <a:r>
              <a:rPr lang="en-US" dirty="0" smtClean="0"/>
              <a:t>of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iron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49.The </a:t>
            </a:r>
            <a:r>
              <a:rPr lang="en-US" dirty="0" smtClean="0"/>
              <a:t>process of coal formation began in </a:t>
            </a:r>
            <a:r>
              <a:rPr lang="en-US" dirty="0" smtClean="0"/>
              <a:t>ancient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swamps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50.A </a:t>
            </a:r>
            <a:r>
              <a:rPr lang="en-US" dirty="0" smtClean="0"/>
              <a:t>serious environmental problem results from burning coal that contains a large amount  of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sulfur (acid precipitation)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51.Which </a:t>
            </a:r>
            <a:r>
              <a:rPr lang="en-US" dirty="0" smtClean="0"/>
              <a:t>of the following reactions is represented by this diagram?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fusion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52.Which </a:t>
            </a:r>
            <a:r>
              <a:rPr lang="en-US" dirty="0" smtClean="0"/>
              <a:t>of the following is a type of mechanical weathering</a:t>
            </a:r>
            <a:r>
              <a:rPr lang="en-US" dirty="0" smtClean="0"/>
              <a:t>?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ice wedging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53.Lichens </a:t>
            </a:r>
            <a:r>
              <a:rPr lang="en-US" dirty="0" smtClean="0"/>
              <a:t>and mosses erode rocks by </a:t>
            </a:r>
            <a:r>
              <a:rPr lang="en-US" dirty="0" smtClean="0"/>
              <a:t>producing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acids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54.Rusting </a:t>
            </a:r>
            <a:r>
              <a:rPr lang="en-US" dirty="0" smtClean="0"/>
              <a:t>is an example of which of the following processes?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oxidation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55.Weathering </a:t>
            </a:r>
            <a:r>
              <a:rPr lang="en-US" dirty="0" smtClean="0"/>
              <a:t>is generally slow in climates with extended periods </a:t>
            </a:r>
            <a:r>
              <a:rPr lang="en-US" dirty="0" smtClean="0"/>
              <a:t>of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cold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56.Humus </a:t>
            </a:r>
            <a:r>
              <a:rPr lang="en-US" dirty="0" smtClean="0"/>
              <a:t>is made up mainly </a:t>
            </a:r>
            <a:r>
              <a:rPr lang="en-US" dirty="0" smtClean="0"/>
              <a:t>of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organic material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57.Which </a:t>
            </a:r>
            <a:r>
              <a:rPr lang="en-US" dirty="0" smtClean="0"/>
              <a:t>of the following is usually the slowest type of mass movement?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creep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58.In </a:t>
            </a:r>
            <a:r>
              <a:rPr lang="en-US" dirty="0" smtClean="0"/>
              <a:t>the diagram above, the arrow labeled X </a:t>
            </a:r>
            <a:r>
              <a:rPr lang="en-US" dirty="0" smtClean="0"/>
              <a:t>represents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evaporation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59.The </a:t>
            </a:r>
            <a:r>
              <a:rPr lang="en-US" dirty="0" smtClean="0"/>
              <a:t>path that a river follows is called </a:t>
            </a:r>
            <a:r>
              <a:rPr lang="en-US" dirty="0" smtClean="0"/>
              <a:t>its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channel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60.One </a:t>
            </a:r>
            <a:r>
              <a:rPr lang="en-US" dirty="0" smtClean="0"/>
              <a:t>difference between an alluvial fan and a delta is that an alluvial fan </a:t>
            </a:r>
            <a:r>
              <a:rPr lang="en-US" dirty="0" smtClean="0"/>
              <a:t>is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deposited on dry ground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61.The </a:t>
            </a:r>
            <a:r>
              <a:rPr lang="en-US" dirty="0" smtClean="0"/>
              <a:t>principle of </a:t>
            </a:r>
            <a:r>
              <a:rPr lang="en-US" dirty="0" err="1" smtClean="0"/>
              <a:t>uniformitarianism</a:t>
            </a:r>
            <a:r>
              <a:rPr lang="en-US" dirty="0" smtClean="0"/>
              <a:t> states that</a:t>
            </a:r>
          </a:p>
          <a:p>
            <a:pPr>
              <a:buNone/>
            </a:pPr>
            <a:r>
              <a:rPr lang="en-US" dirty="0" smtClean="0"/>
              <a:t>      geologic processes that occurred in the past are still at work today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62.Elements </a:t>
            </a:r>
            <a:r>
              <a:rPr lang="en-US" dirty="0" smtClean="0"/>
              <a:t>that emit atomic particles and energy are </a:t>
            </a:r>
            <a:r>
              <a:rPr lang="en-US" dirty="0" smtClean="0"/>
              <a:t>called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radioactive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63.Which </a:t>
            </a:r>
            <a:r>
              <a:rPr lang="en-US" dirty="0" smtClean="0"/>
              <a:t>of the following would most likely be dated using C-14?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an ancient skeleton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64.Which </a:t>
            </a:r>
            <a:r>
              <a:rPr lang="en-US" dirty="0" smtClean="0"/>
              <a:t>process forms fossils by drying the organic matter in an organism’s </a:t>
            </a:r>
            <a:r>
              <a:rPr lang="en-US" dirty="0" smtClean="0"/>
              <a:t>body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mummification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65.Which </a:t>
            </a:r>
            <a:r>
              <a:rPr lang="en-US" dirty="0" smtClean="0"/>
              <a:t>of the following rock layers in the diagram have the same relative </a:t>
            </a:r>
            <a:r>
              <a:rPr lang="en-US" dirty="0" smtClean="0"/>
              <a:t>age?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2 and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66.When </a:t>
            </a:r>
            <a:r>
              <a:rPr lang="en-US" dirty="0" smtClean="0"/>
              <a:t>a sediment is well sorted, its particles are all about the </a:t>
            </a:r>
            <a:r>
              <a:rPr lang="en-US" dirty="0" smtClean="0"/>
              <a:t>same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size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67.A </a:t>
            </a:r>
            <a:r>
              <a:rPr lang="en-US" dirty="0" smtClean="0"/>
              <a:t>sloping layer of permeable rock sandwiched between two layers of impermeable rock and exposed at the surface is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artesian formation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68.What </a:t>
            </a:r>
            <a:r>
              <a:rPr lang="en-US" dirty="0" smtClean="0"/>
              <a:t>type of dune is pictured in this diagram?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</a:t>
            </a:r>
            <a:r>
              <a:rPr lang="en-US" dirty="0" err="1" smtClean="0"/>
              <a:t>barchan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69.Which </a:t>
            </a:r>
            <a:r>
              <a:rPr lang="en-US" dirty="0" smtClean="0"/>
              <a:t>of the following is the source of the black sand </a:t>
            </a:r>
            <a:r>
              <a:rPr lang="en-US" dirty="0" smtClean="0"/>
              <a:t>at beaches</a:t>
            </a:r>
            <a:r>
              <a:rPr lang="en-US" dirty="0" smtClean="0"/>
              <a:t>?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volcanic rock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70.What </a:t>
            </a:r>
            <a:r>
              <a:rPr lang="en-US" dirty="0" smtClean="0"/>
              <a:t>does coral extract from sea water to </a:t>
            </a:r>
            <a:r>
              <a:rPr lang="en-US" dirty="0" smtClean="0"/>
              <a:t>build </a:t>
            </a:r>
            <a:r>
              <a:rPr lang="en-US" dirty="0" smtClean="0"/>
              <a:t>its skeleton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calcium carbonate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71.Which </a:t>
            </a:r>
            <a:r>
              <a:rPr lang="en-US" dirty="0" smtClean="0"/>
              <a:t>of the following adds oxygen to the atmosphere? 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photosynthesis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72.The </a:t>
            </a:r>
            <a:r>
              <a:rPr lang="en-US" dirty="0" smtClean="0"/>
              <a:t>layer of the atmosphere in which weather change occurs is </a:t>
            </a:r>
            <a:r>
              <a:rPr lang="en-US" dirty="0" smtClean="0"/>
              <a:t>the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 troposphere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73.What </a:t>
            </a:r>
            <a:r>
              <a:rPr lang="en-US" dirty="0" smtClean="0"/>
              <a:t>is the general name for a large body of air having uniform temperature and moisture content?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air mass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74.Which </a:t>
            </a:r>
            <a:r>
              <a:rPr lang="en-US" dirty="0" smtClean="0"/>
              <a:t>letter designation is used for an air mass that forms over the southwestern United States</a:t>
            </a:r>
            <a:r>
              <a:rPr lang="en-US" dirty="0" smtClean="0"/>
              <a:t>?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          </a:t>
            </a:r>
            <a:r>
              <a:rPr lang="en-US" dirty="0" err="1" smtClean="0"/>
              <a:t>cT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75.Which </a:t>
            </a:r>
            <a:r>
              <a:rPr lang="en-US" dirty="0" smtClean="0"/>
              <a:t>type of </a:t>
            </a:r>
            <a:r>
              <a:rPr lang="en-US" dirty="0" smtClean="0"/>
              <a:t>front </a:t>
            </a:r>
            <a:r>
              <a:rPr lang="en-US" dirty="0" smtClean="0"/>
              <a:t>is shown in this diagram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stationary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76.A </a:t>
            </a:r>
            <a:r>
              <a:rPr lang="en-US" dirty="0" smtClean="0"/>
              <a:t>barometer is used to </a:t>
            </a:r>
            <a:r>
              <a:rPr lang="en-US" dirty="0" smtClean="0"/>
              <a:t>measure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air pressure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77.What </a:t>
            </a:r>
            <a:r>
              <a:rPr lang="en-US" dirty="0" smtClean="0"/>
              <a:t>feature is shown on the weather map?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cold front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78.Who </a:t>
            </a:r>
            <a:r>
              <a:rPr lang="en-US" dirty="0" smtClean="0"/>
              <a:t>first proposed a heliocentric model of the solar system?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Copernicus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79.The </a:t>
            </a:r>
            <a:r>
              <a:rPr lang="en-US" dirty="0" smtClean="0"/>
              <a:t>presence of a magnetic field indicates that a planet may </a:t>
            </a:r>
            <a:r>
              <a:rPr lang="en-US" dirty="0" smtClean="0"/>
              <a:t>have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an iron core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80.The terrestrial </a:t>
            </a:r>
            <a:r>
              <a:rPr lang="en-US" dirty="0" smtClean="0"/>
              <a:t>planets are composed mostly </a:t>
            </a:r>
            <a:r>
              <a:rPr lang="en-US" dirty="0" smtClean="0"/>
              <a:t>of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solid rock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81.The </a:t>
            </a:r>
            <a:r>
              <a:rPr lang="en-US" dirty="0" smtClean="0"/>
              <a:t>earth is the only planet in the solar system that </a:t>
            </a:r>
            <a:r>
              <a:rPr lang="en-US" dirty="0" smtClean="0"/>
              <a:t>has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oceans of water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82.Which </a:t>
            </a:r>
            <a:r>
              <a:rPr lang="en-US" dirty="0" smtClean="0"/>
              <a:t>planet in the diagram above is the only planet to support </a:t>
            </a:r>
            <a:r>
              <a:rPr lang="en-US" dirty="0" smtClean="0"/>
              <a:t>life (has </a:t>
            </a:r>
            <a:r>
              <a:rPr lang="en-US" dirty="0" smtClean="0"/>
              <a:t>an atmosphere and water</a:t>
            </a:r>
            <a:r>
              <a:rPr lang="en-US" dirty="0" smtClean="0"/>
              <a:t>)?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three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83.What </a:t>
            </a:r>
            <a:r>
              <a:rPr lang="en-US" dirty="0" smtClean="0"/>
              <a:t>is the name of celestial body that is no longer considered a planet?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     Pluto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</a:t>
            </a:r>
          </a:p>
          <a:p>
            <a:pPr>
              <a:buNone/>
            </a:pPr>
            <a:r>
              <a:rPr lang="en-US" dirty="0" smtClean="0"/>
              <a:t>84.Which part of the diagram represents the layer of the sun’s atmosphere that can be seen only during an eclipse?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corona  ( 4 )                  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85.The </a:t>
            </a:r>
            <a:r>
              <a:rPr lang="en-US" dirty="0" smtClean="0"/>
              <a:t>surface of </a:t>
            </a:r>
            <a:r>
              <a:rPr lang="en-US" dirty="0" smtClean="0"/>
              <a:t>the </a:t>
            </a:r>
            <a:r>
              <a:rPr lang="en-US" dirty="0" smtClean="0"/>
              <a:t>sun (the part we see from earth) is called </a:t>
            </a:r>
            <a:r>
              <a:rPr lang="en-US" dirty="0" smtClean="0"/>
              <a:t>the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photosphere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838200"/>
            <a:ext cx="8503920" cy="5867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1.	The ozone layer in the atmosphere shields the earth from </a:t>
            </a:r>
          </a:p>
          <a:p>
            <a:pPr>
              <a:buNone/>
            </a:pPr>
            <a:r>
              <a:rPr lang="en-US" dirty="0" smtClean="0"/>
              <a:t>        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UV Radiation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	The largest ecosystem is called the</a:t>
            </a:r>
          </a:p>
          <a:p>
            <a:pPr>
              <a:buNone/>
            </a:pPr>
            <a:r>
              <a:rPr lang="en-US" dirty="0" smtClean="0"/>
              <a:t>         Biosphere</a:t>
            </a:r>
          </a:p>
          <a:p>
            <a:pPr>
              <a:buNone/>
            </a:pPr>
            <a:r>
              <a:rPr lang="en-US" dirty="0" smtClean="0"/>
              <a:t>3.	The red shift observed in a distant galaxy’s spectra is evidence for the </a:t>
            </a:r>
          </a:p>
          <a:p>
            <a:pPr>
              <a:buNone/>
            </a:pPr>
            <a:r>
              <a:rPr lang="en-US" dirty="0" smtClean="0"/>
              <a:t>            Big Bang Theory (expansion of the universe)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4.	The part of the earth that is solid but has the ability to flow is the</a:t>
            </a:r>
          </a:p>
          <a:p>
            <a:pPr>
              <a:buNone/>
            </a:pPr>
            <a:r>
              <a:rPr lang="en-US" dirty="0" smtClean="0"/>
              <a:t>           </a:t>
            </a:r>
            <a:r>
              <a:rPr lang="en-US" dirty="0" err="1" smtClean="0"/>
              <a:t>asthenosphere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5.	The earth’s atmosphere is made up of mostly oxygen and</a:t>
            </a:r>
          </a:p>
          <a:p>
            <a:pPr>
              <a:buNone/>
            </a:pPr>
            <a:r>
              <a:rPr lang="en-US" dirty="0" smtClean="0"/>
              <a:t>             nitrogen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86.The </a:t>
            </a:r>
            <a:r>
              <a:rPr lang="en-US" dirty="0" smtClean="0"/>
              <a:t>sunspot cycle lasts an average </a:t>
            </a:r>
            <a:r>
              <a:rPr lang="en-US" dirty="0" smtClean="0"/>
              <a:t>of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11 years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87.Cooler </a:t>
            </a:r>
            <a:r>
              <a:rPr lang="en-US" dirty="0" smtClean="0"/>
              <a:t>regions of the photosphere near strong magnetic fields are </a:t>
            </a:r>
            <a:r>
              <a:rPr lang="en-US" dirty="0" smtClean="0"/>
              <a:t>called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    sun spots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88.A </a:t>
            </a:r>
            <a:r>
              <a:rPr lang="en-US" dirty="0" smtClean="0"/>
              <a:t>sudden outward eruption of electrically charged atomic particles from the sun is </a:t>
            </a:r>
            <a:r>
              <a:rPr lang="en-US" dirty="0" smtClean="0"/>
              <a:t>called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solar flares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89.Which </a:t>
            </a:r>
            <a:r>
              <a:rPr lang="en-US" dirty="0" smtClean="0"/>
              <a:t>of the following is best described as a cloud of gas and dust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a nebula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90.Scientists </a:t>
            </a:r>
            <a:r>
              <a:rPr lang="en-US" dirty="0" smtClean="0"/>
              <a:t>proposed the meteorite-impact hypothesis to explain the extinction of </a:t>
            </a:r>
            <a:r>
              <a:rPr lang="en-US" dirty="0" smtClean="0"/>
              <a:t>the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dinosaurs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91.The </a:t>
            </a:r>
            <a:r>
              <a:rPr lang="en-US" dirty="0" smtClean="0"/>
              <a:t>zone of the earth that consists of a solid part and </a:t>
            </a:r>
            <a:r>
              <a:rPr lang="en-US" dirty="0" smtClean="0"/>
              <a:t>a liquid </a:t>
            </a:r>
            <a:r>
              <a:rPr lang="en-US" dirty="0" smtClean="0"/>
              <a:t>part is </a:t>
            </a:r>
            <a:r>
              <a:rPr lang="en-US" dirty="0" smtClean="0"/>
              <a:t>the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the core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92.The </a:t>
            </a:r>
            <a:r>
              <a:rPr lang="en-US" dirty="0" smtClean="0"/>
              <a:t>line of longitude that passes through Greenwich, England, is called </a:t>
            </a:r>
            <a:r>
              <a:rPr lang="en-US" dirty="0" smtClean="0"/>
              <a:t>the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prime meridian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93.The </a:t>
            </a:r>
            <a:r>
              <a:rPr lang="en-US" dirty="0" smtClean="0"/>
              <a:t>angle between the geographic North Pole and the direction in which a compass needle points is called </a:t>
            </a:r>
            <a:r>
              <a:rPr lang="en-US" dirty="0" smtClean="0"/>
              <a:t>magnetic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     declination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94.The </a:t>
            </a:r>
            <a:r>
              <a:rPr lang="en-US" dirty="0" smtClean="0"/>
              <a:t>two types of crust that make up the surface of the earth </a:t>
            </a:r>
            <a:r>
              <a:rPr lang="en-US" dirty="0" smtClean="0"/>
              <a:t>are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oceanic and continental crust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95.The </a:t>
            </a:r>
            <a:r>
              <a:rPr lang="en-US" dirty="0" smtClean="0"/>
              <a:t>term for the type of plate boundary shown at the point labeled X in this diagram </a:t>
            </a:r>
            <a:r>
              <a:rPr lang="en-US" dirty="0" smtClean="0"/>
              <a:t>is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divergent boundary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96.A </a:t>
            </a:r>
            <a:r>
              <a:rPr lang="en-US" dirty="0" smtClean="0"/>
              <a:t>boundary formed at the point where two plates slide past each other is called a(n</a:t>
            </a:r>
            <a:r>
              <a:rPr lang="en-US" dirty="0" smtClean="0"/>
              <a:t>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   transform boundary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97.The </a:t>
            </a:r>
            <a:r>
              <a:rPr lang="en-US" dirty="0" smtClean="0"/>
              <a:t>term for the type of fold shown in this diagram </a:t>
            </a:r>
            <a:r>
              <a:rPr lang="en-US" dirty="0" smtClean="0"/>
              <a:t>is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   anticline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98.The general </a:t>
            </a:r>
            <a:r>
              <a:rPr lang="en-US" dirty="0" smtClean="0"/>
              <a:t>name for magma that flows onto the earth’s surface </a:t>
            </a:r>
            <a:r>
              <a:rPr lang="en-US" dirty="0" smtClean="0"/>
              <a:t>is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      lava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99.The </a:t>
            </a:r>
            <a:r>
              <a:rPr lang="en-US" dirty="0" smtClean="0"/>
              <a:t>major zone of active volcanoes that encircles the Pacific Ocean </a:t>
            </a:r>
            <a:r>
              <a:rPr lang="en-US" dirty="0" smtClean="0"/>
              <a:t>is </a:t>
            </a:r>
            <a:r>
              <a:rPr lang="en-US" dirty="0" smtClean="0"/>
              <a:t>called </a:t>
            </a:r>
            <a:r>
              <a:rPr lang="en-US" dirty="0" smtClean="0"/>
              <a:t>the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Pacific Ring of Fire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900" dirty="0" smtClean="0"/>
              <a:t>100.The </a:t>
            </a:r>
            <a:r>
              <a:rPr lang="en-US" sz="1900" dirty="0" smtClean="0"/>
              <a:t>two main groups of minerals are silicate minerals </a:t>
            </a:r>
            <a:r>
              <a:rPr lang="en-US" sz="1900" dirty="0" smtClean="0"/>
              <a:t>and</a:t>
            </a:r>
            <a:endParaRPr lang="en-US" sz="1900" dirty="0" smtClean="0"/>
          </a:p>
          <a:p>
            <a:pPr>
              <a:buNone/>
            </a:pPr>
            <a:r>
              <a:rPr lang="en-US" sz="1900" dirty="0" smtClean="0"/>
              <a:t> </a:t>
            </a:r>
            <a:r>
              <a:rPr lang="en-US" sz="1900" dirty="0" smtClean="0"/>
              <a:t>                             non-silicate minerals</a:t>
            </a:r>
            <a:endParaRPr lang="en-US" sz="1900" dirty="0" smtClean="0"/>
          </a:p>
          <a:p>
            <a:pPr>
              <a:buNone/>
            </a:pPr>
            <a:r>
              <a:rPr lang="en-US" sz="1900" dirty="0" smtClean="0"/>
              <a:t>101.The </a:t>
            </a:r>
            <a:r>
              <a:rPr lang="en-US" sz="1900" dirty="0" smtClean="0"/>
              <a:t>bending of light rays as they pass through a mineral is referred to </a:t>
            </a:r>
            <a:r>
              <a:rPr lang="en-US" sz="1900" dirty="0" smtClean="0"/>
              <a:t>as</a:t>
            </a:r>
            <a:endParaRPr lang="en-US" sz="1900" dirty="0" smtClean="0"/>
          </a:p>
          <a:p>
            <a:pPr>
              <a:buNone/>
            </a:pPr>
            <a:r>
              <a:rPr lang="en-US" sz="1900" dirty="0" smtClean="0"/>
              <a:t> </a:t>
            </a:r>
            <a:r>
              <a:rPr lang="en-US" sz="1900" dirty="0" smtClean="0"/>
              <a:t>                    refraction</a:t>
            </a:r>
            <a:endParaRPr lang="en-US" sz="1900" dirty="0" smtClean="0"/>
          </a:p>
          <a:p>
            <a:pPr>
              <a:buNone/>
            </a:pPr>
            <a:r>
              <a:rPr lang="en-US" sz="1900" dirty="0" smtClean="0"/>
              <a:t>102.The </a:t>
            </a:r>
            <a:r>
              <a:rPr lang="en-US" sz="1900" dirty="0" smtClean="0"/>
              <a:t>mixture of gases and particles that surrounds the earth is called </a:t>
            </a:r>
            <a:r>
              <a:rPr lang="en-US" sz="1900" dirty="0" smtClean="0"/>
              <a:t>the</a:t>
            </a:r>
            <a:endParaRPr lang="en-US" sz="1900" dirty="0" smtClean="0"/>
          </a:p>
          <a:p>
            <a:pPr>
              <a:buNone/>
            </a:pPr>
            <a:r>
              <a:rPr lang="en-US" sz="1900" dirty="0" smtClean="0"/>
              <a:t> </a:t>
            </a:r>
            <a:r>
              <a:rPr lang="en-US" sz="1900" dirty="0" smtClean="0"/>
              <a:t>                 atmosphere</a:t>
            </a:r>
            <a:endParaRPr lang="en-US" sz="1900" dirty="0" smtClean="0"/>
          </a:p>
          <a:p>
            <a:pPr>
              <a:buNone/>
            </a:pPr>
            <a:r>
              <a:rPr lang="en-US" sz="1900" dirty="0" smtClean="0"/>
              <a:t>103.The </a:t>
            </a:r>
            <a:r>
              <a:rPr lang="en-US" sz="1900" dirty="0" smtClean="0"/>
              <a:t>layer of the atmosphere closest to the earth’s surface is </a:t>
            </a:r>
            <a:r>
              <a:rPr lang="en-US" sz="1900" dirty="0" smtClean="0"/>
              <a:t>the</a:t>
            </a:r>
            <a:endParaRPr lang="en-US" sz="1900" dirty="0" smtClean="0"/>
          </a:p>
          <a:p>
            <a:pPr>
              <a:buNone/>
            </a:pPr>
            <a:r>
              <a:rPr lang="en-US" sz="1900" dirty="0" smtClean="0"/>
              <a:t> </a:t>
            </a:r>
            <a:r>
              <a:rPr lang="en-US" sz="1900" dirty="0" smtClean="0"/>
              <a:t>             troposphere</a:t>
            </a:r>
            <a:endParaRPr lang="en-US" sz="1900" dirty="0" smtClean="0"/>
          </a:p>
          <a:p>
            <a:pPr>
              <a:buNone/>
            </a:pPr>
            <a:r>
              <a:rPr lang="en-US" sz="1900" dirty="0" smtClean="0"/>
              <a:t>104.The </a:t>
            </a:r>
            <a:r>
              <a:rPr lang="en-US" sz="1900" dirty="0" smtClean="0"/>
              <a:t>deflection of wind caused by the earth’s rotation is </a:t>
            </a:r>
            <a:r>
              <a:rPr lang="en-US" sz="1900" dirty="0" smtClean="0"/>
              <a:t>called</a:t>
            </a:r>
          </a:p>
          <a:p>
            <a:pPr>
              <a:buNone/>
            </a:pPr>
            <a:r>
              <a:rPr lang="en-US" sz="1900" dirty="0" smtClean="0"/>
              <a:t> </a:t>
            </a:r>
            <a:r>
              <a:rPr lang="en-US" sz="1900" dirty="0" smtClean="0"/>
              <a:t>               </a:t>
            </a:r>
            <a:r>
              <a:rPr lang="en-US" sz="1900" dirty="0" err="1" smtClean="0"/>
              <a:t>coriolis</a:t>
            </a:r>
            <a:r>
              <a:rPr lang="en-US" sz="1900" dirty="0" smtClean="0"/>
              <a:t> effect</a:t>
            </a:r>
          </a:p>
          <a:p>
            <a:pPr>
              <a:buNone/>
            </a:pPr>
            <a:r>
              <a:rPr lang="en-US" sz="1900" dirty="0" smtClean="0"/>
              <a:t>105.What </a:t>
            </a:r>
            <a:r>
              <a:rPr lang="en-US" sz="1900" dirty="0" smtClean="0"/>
              <a:t>is the name for a small storm that forms when a </a:t>
            </a:r>
            <a:r>
              <a:rPr lang="en-US" sz="1900" dirty="0" smtClean="0"/>
              <a:t>thunderstorm </a:t>
            </a:r>
            <a:r>
              <a:rPr lang="en-US" sz="1900" dirty="0" smtClean="0"/>
              <a:t>meets high-altitude, horizontal winds</a:t>
            </a:r>
            <a:r>
              <a:rPr lang="en-US" sz="1900" dirty="0" smtClean="0"/>
              <a:t>?</a:t>
            </a:r>
          </a:p>
          <a:p>
            <a:pPr>
              <a:buNone/>
            </a:pPr>
            <a:r>
              <a:rPr lang="en-US" sz="1900" dirty="0" smtClean="0"/>
              <a:t> </a:t>
            </a:r>
            <a:r>
              <a:rPr lang="en-US" sz="1900" dirty="0" smtClean="0"/>
              <a:t>         tornado</a:t>
            </a:r>
            <a:endParaRPr lang="en-US" sz="1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6.Seismic waves increase in speed when they enter</a:t>
            </a:r>
          </a:p>
          <a:p>
            <a:pPr>
              <a:buNone/>
            </a:pPr>
            <a:r>
              <a:rPr lang="en-US" dirty="0" smtClean="0"/>
              <a:t>           solid substances</a:t>
            </a:r>
          </a:p>
          <a:p>
            <a:pPr>
              <a:buNone/>
            </a:pPr>
            <a:r>
              <a:rPr lang="en-US" dirty="0" smtClean="0"/>
              <a:t>7.	One characteristic of S waves is that they travel</a:t>
            </a:r>
          </a:p>
          <a:p>
            <a:pPr>
              <a:buNone/>
            </a:pPr>
            <a:r>
              <a:rPr lang="en-US" dirty="0" smtClean="0"/>
              <a:t>       only through solids</a:t>
            </a:r>
          </a:p>
          <a:p>
            <a:pPr>
              <a:buNone/>
            </a:pPr>
            <a:r>
              <a:rPr lang="en-US" dirty="0" smtClean="0"/>
              <a:t>       </a:t>
            </a:r>
          </a:p>
          <a:p>
            <a:pPr>
              <a:buNone/>
            </a:pPr>
            <a:r>
              <a:rPr lang="en-US" dirty="0" smtClean="0"/>
              <a:t>8.Geologists believe the source of the earth’s magnetic field may be in the</a:t>
            </a:r>
          </a:p>
          <a:p>
            <a:pPr>
              <a:buNone/>
            </a:pPr>
            <a:r>
              <a:rPr lang="en-US" dirty="0" smtClean="0"/>
              <a:t>            core</a:t>
            </a:r>
          </a:p>
          <a:p>
            <a:pPr>
              <a:buNone/>
            </a:pPr>
            <a:r>
              <a:rPr lang="en-US" dirty="0" smtClean="0"/>
              <a:t>9.The mass of an object is defined by</a:t>
            </a:r>
          </a:p>
          <a:p>
            <a:pPr>
              <a:buNone/>
            </a:pPr>
            <a:r>
              <a:rPr lang="en-US" dirty="0" smtClean="0"/>
              <a:t>            the amount of matter in the object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95400"/>
            <a:ext cx="8503920" cy="480364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10.When the earth is at the farthest point in its orbit from the sun, it is said to be at</a:t>
            </a:r>
          </a:p>
          <a:p>
            <a:pPr>
              <a:buNone/>
            </a:pPr>
            <a:r>
              <a:rPr lang="en-US" dirty="0" smtClean="0"/>
              <a:t>                   aphelion</a:t>
            </a:r>
          </a:p>
          <a:p>
            <a:pPr>
              <a:buNone/>
            </a:pPr>
            <a:r>
              <a:rPr lang="en-US" dirty="0" smtClean="0"/>
              <a:t> 11.How many standard time zones are there around the earth? </a:t>
            </a:r>
          </a:p>
          <a:p>
            <a:pPr>
              <a:buNone/>
            </a:pPr>
            <a:r>
              <a:rPr lang="en-US" dirty="0" smtClean="0"/>
              <a:t>        24</a:t>
            </a:r>
          </a:p>
          <a:p>
            <a:pPr>
              <a:buNone/>
            </a:pPr>
            <a:r>
              <a:rPr lang="en-US" dirty="0" smtClean="0"/>
              <a:t>12.Circular lines that run perpendicular to the equator are called</a:t>
            </a:r>
          </a:p>
          <a:p>
            <a:pPr>
              <a:buNone/>
            </a:pPr>
            <a:r>
              <a:rPr lang="en-US" dirty="0" smtClean="0"/>
              <a:t>             meridians</a:t>
            </a:r>
          </a:p>
          <a:p>
            <a:pPr>
              <a:buNone/>
            </a:pPr>
            <a:r>
              <a:rPr lang="en-US" dirty="0" smtClean="0"/>
              <a:t>13.The shortest distance between any two points on the globe can be found by drawing a </a:t>
            </a:r>
          </a:p>
          <a:p>
            <a:pPr>
              <a:buNone/>
            </a:pPr>
            <a:r>
              <a:rPr lang="en-US" dirty="0" smtClean="0"/>
              <a:t>            great circle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14.A contour line that is bold and labeled is called</a:t>
            </a:r>
          </a:p>
          <a:p>
            <a:pPr>
              <a:buNone/>
            </a:pPr>
            <a:r>
              <a:rPr lang="en-US" dirty="0" smtClean="0"/>
              <a:t>            contour interval</a:t>
            </a:r>
          </a:p>
          <a:p>
            <a:pPr>
              <a:buNone/>
            </a:pPr>
            <a:r>
              <a:rPr lang="en-US" dirty="0" smtClean="0"/>
              <a:t>15.On topographic maps, closely spaced contour lines indicate</a:t>
            </a:r>
          </a:p>
          <a:p>
            <a:pPr>
              <a:buNone/>
            </a:pPr>
            <a:r>
              <a:rPr lang="en-US" dirty="0" smtClean="0"/>
              <a:t>             steep terrain</a:t>
            </a:r>
          </a:p>
          <a:p>
            <a:pPr>
              <a:buNone/>
            </a:pPr>
            <a:r>
              <a:rPr lang="en-US" dirty="0" smtClean="0"/>
              <a:t>16.On topographic maps, contour lines that form closed loops indicate</a:t>
            </a:r>
          </a:p>
          <a:p>
            <a:pPr>
              <a:buNone/>
            </a:pPr>
            <a:r>
              <a:rPr lang="en-US" dirty="0" smtClean="0"/>
              <a:t>         hilltops</a:t>
            </a:r>
          </a:p>
          <a:p>
            <a:pPr>
              <a:buNone/>
            </a:pPr>
            <a:r>
              <a:rPr lang="en-US" dirty="0" smtClean="0"/>
              <a:t> 17.Which scientist first proposed that the continents were once joined in a single landmass called Pangaea?</a:t>
            </a:r>
          </a:p>
          <a:p>
            <a:pPr>
              <a:buNone/>
            </a:pPr>
            <a:r>
              <a:rPr lang="en-US" dirty="0" smtClean="0"/>
              <a:t>         Wegener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18.Which of the following was used as evidence for the theory of continental drift?</a:t>
            </a:r>
          </a:p>
          <a:p>
            <a:pPr>
              <a:buNone/>
            </a:pPr>
            <a:r>
              <a:rPr lang="en-US" dirty="0" smtClean="0"/>
              <a:t>                  similarity in continental margins (edges)</a:t>
            </a:r>
          </a:p>
          <a:p>
            <a:pPr>
              <a:buNone/>
            </a:pPr>
            <a:r>
              <a:rPr lang="en-US" dirty="0" smtClean="0"/>
              <a:t>19.What discovery did scientists make in the 1940’s when they compared continental rocks to rocks near centers of seafloor spreading</a:t>
            </a:r>
          </a:p>
          <a:p>
            <a:pPr>
              <a:buNone/>
            </a:pPr>
            <a:r>
              <a:rPr lang="en-US" dirty="0" smtClean="0"/>
              <a:t>       rocks at spreading centers were younger</a:t>
            </a:r>
          </a:p>
          <a:p>
            <a:pPr marL="514350" indent="-514350">
              <a:buNone/>
            </a:pPr>
            <a:r>
              <a:rPr lang="en-US" dirty="0" smtClean="0"/>
              <a:t>20.Seafloor spreading occurs at  </a:t>
            </a:r>
          </a:p>
          <a:p>
            <a:pPr marL="514350" indent="-514350">
              <a:buNone/>
            </a:pPr>
            <a:r>
              <a:rPr lang="en-US" dirty="0" smtClean="0"/>
              <a:t>              divergent boundaries</a:t>
            </a:r>
          </a:p>
          <a:p>
            <a:pPr marL="514350" indent="-514350">
              <a:buNone/>
            </a:pPr>
            <a:r>
              <a:rPr lang="en-US" dirty="0" smtClean="0"/>
              <a:t>21.	The theory of plate tectonics is most directly based on which of the following interactions?</a:t>
            </a:r>
          </a:p>
          <a:p>
            <a:pPr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lithospheric</a:t>
            </a:r>
            <a:r>
              <a:rPr lang="en-US" dirty="0" smtClean="0"/>
              <a:t> plates riding on the </a:t>
            </a:r>
            <a:r>
              <a:rPr lang="en-US" smtClean="0"/>
              <a:t>asthenosphere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22.Where </a:t>
            </a:r>
            <a:r>
              <a:rPr lang="en-US" dirty="0" smtClean="0"/>
              <a:t>in the earth do convection currents occur</a:t>
            </a:r>
            <a:r>
              <a:rPr lang="en-US" dirty="0" smtClean="0"/>
              <a:t>?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</a:t>
            </a:r>
            <a:r>
              <a:rPr lang="en-US" dirty="0" err="1" smtClean="0"/>
              <a:t>asthenosphere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23.Pieces </a:t>
            </a:r>
            <a:r>
              <a:rPr lang="en-US" dirty="0" smtClean="0"/>
              <a:t>of land bounded by faults that have different geologic features from those of neighboring land are most likely to </a:t>
            </a:r>
            <a:r>
              <a:rPr lang="en-US" dirty="0" smtClean="0"/>
              <a:t>be</a:t>
            </a:r>
          </a:p>
          <a:p>
            <a:pPr>
              <a:buNone/>
            </a:pPr>
            <a:r>
              <a:rPr lang="en-US" dirty="0" smtClean="0"/>
              <a:t>                 </a:t>
            </a:r>
            <a:r>
              <a:rPr lang="en-US" dirty="0" err="1" smtClean="0"/>
              <a:t>microplate</a:t>
            </a:r>
            <a:r>
              <a:rPr lang="en-US" dirty="0" smtClean="0"/>
              <a:t> terrains</a:t>
            </a:r>
          </a:p>
          <a:p>
            <a:pPr>
              <a:buNone/>
            </a:pPr>
            <a:r>
              <a:rPr lang="en-US" dirty="0" smtClean="0"/>
              <a:t>24.Up-and-down motions of the crust are called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</a:t>
            </a:r>
            <a:r>
              <a:rPr lang="en-US" dirty="0" err="1" smtClean="0"/>
              <a:t>isostatic</a:t>
            </a:r>
            <a:r>
              <a:rPr lang="en-US" dirty="0" smtClean="0"/>
              <a:t> adjustments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25.Which </a:t>
            </a:r>
            <a:r>
              <a:rPr lang="en-US" dirty="0" smtClean="0"/>
              <a:t>of the following is the major cause of </a:t>
            </a:r>
            <a:r>
              <a:rPr lang="en-US" dirty="0" smtClean="0"/>
              <a:t>deformation </a:t>
            </a:r>
            <a:r>
              <a:rPr lang="en-US" dirty="0" smtClean="0"/>
              <a:t>of the earth’s crust?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plate tectonics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26.What </a:t>
            </a:r>
            <a:r>
              <a:rPr lang="en-US" dirty="0" smtClean="0"/>
              <a:t>type of force has acted on the rocks in this diagram?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tension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27.Folding </a:t>
            </a:r>
            <a:r>
              <a:rPr lang="en-US" dirty="0" smtClean="0"/>
              <a:t>of rocks is most likely to happen when rocks </a:t>
            </a:r>
            <a:r>
              <a:rPr lang="en-US" dirty="0" smtClean="0"/>
              <a:t>undergo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compression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28.In </a:t>
            </a:r>
            <a:r>
              <a:rPr lang="en-US" dirty="0" smtClean="0"/>
              <a:t>the diagram above, the rocks in Block 1 </a:t>
            </a:r>
            <a:r>
              <a:rPr lang="en-US" dirty="0" smtClean="0"/>
              <a:t>form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a hanging wall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29.Which </a:t>
            </a:r>
            <a:r>
              <a:rPr lang="en-US" dirty="0" smtClean="0"/>
              <a:t>of the following usually form along convergent plate boundaries? 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mountains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30.Which </a:t>
            </a:r>
            <a:r>
              <a:rPr lang="en-US" dirty="0" smtClean="0"/>
              <a:t>type of seismic wave travels the fastest? </a:t>
            </a:r>
          </a:p>
          <a:p>
            <a:pPr>
              <a:buNone/>
            </a:pPr>
            <a:r>
              <a:rPr lang="en-US" dirty="0" smtClean="0"/>
              <a:t>                    P waves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31.Which </a:t>
            </a:r>
            <a:r>
              <a:rPr lang="en-US" dirty="0" smtClean="0"/>
              <a:t>of the following generally causes the most damage during an earthquake? </a:t>
            </a:r>
          </a:p>
          <a:p>
            <a:pPr>
              <a:buNone/>
            </a:pPr>
            <a:r>
              <a:rPr lang="en-US" dirty="0" smtClean="0"/>
              <a:t>  </a:t>
            </a:r>
            <a:r>
              <a:rPr lang="en-US" dirty="0" smtClean="0"/>
              <a:t>                              surface waves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32.To </a:t>
            </a:r>
            <a:r>
              <a:rPr lang="en-US" dirty="0" smtClean="0"/>
              <a:t>determine how far away from a seismograph station an earthquake occurred, scientists plot the difference in arrival times </a:t>
            </a:r>
            <a:r>
              <a:rPr lang="en-US" dirty="0" smtClean="0"/>
              <a:t>between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        P and S wave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33.The </a:t>
            </a:r>
            <a:r>
              <a:rPr lang="en-US" dirty="0" smtClean="0"/>
              <a:t>magnitude of an earthquake is a direct measure </a:t>
            </a:r>
            <a:r>
              <a:rPr lang="en-US" dirty="0" smtClean="0"/>
              <a:t>of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how much energy it releases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34.Which </a:t>
            </a:r>
            <a:r>
              <a:rPr lang="en-US" dirty="0" smtClean="0"/>
              <a:t>point in this diagram indicates a likely source of a tsunami? 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           point 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35.Most magma </a:t>
            </a:r>
            <a:r>
              <a:rPr lang="en-US" dirty="0" smtClean="0"/>
              <a:t>forms </a:t>
            </a:r>
            <a:r>
              <a:rPr lang="en-US" dirty="0" smtClean="0"/>
              <a:t>in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the </a:t>
            </a:r>
            <a:r>
              <a:rPr lang="en-US" dirty="0" err="1" smtClean="0"/>
              <a:t>asthenosphere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145</TotalTime>
  <Words>295</Words>
  <Application>Microsoft Office PowerPoint</Application>
  <PresentationFormat>On-screen Show (4:3)</PresentationFormat>
  <Paragraphs>233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Civic</vt:lpstr>
      <vt:lpstr>Final Exam Study Guide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Smyth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Exam Study Guide</dc:title>
  <dc:creator> </dc:creator>
  <cp:lastModifiedBy> </cp:lastModifiedBy>
  <cp:revision>17</cp:revision>
  <dcterms:created xsi:type="dcterms:W3CDTF">2011-05-22T22:23:18Z</dcterms:created>
  <dcterms:modified xsi:type="dcterms:W3CDTF">2011-05-25T00:26:39Z</dcterms:modified>
</cp:coreProperties>
</file>