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7" r:id="rId17"/>
    <p:sldId id="279" r:id="rId18"/>
    <p:sldId id="278" r:id="rId19"/>
    <p:sldId id="275" r:id="rId20"/>
    <p:sldId id="276" r:id="rId21"/>
    <p:sldId id="270" r:id="rId22"/>
    <p:sldId id="271" r:id="rId23"/>
    <p:sldId id="272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576" autoAdjust="0"/>
  </p:normalViewPr>
  <p:slideViewPr>
    <p:cSldViewPr>
      <p:cViewPr varScale="1">
        <p:scale>
          <a:sx n="103" d="100"/>
          <a:sy n="103" d="100"/>
        </p:scale>
        <p:origin x="-1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A52-BFCF-4AB9-845B-D9E21411E26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0D1-F097-461C-BA22-733E2B210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A52-BFCF-4AB9-845B-D9E21411E26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0D1-F097-461C-BA22-733E2B210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A52-BFCF-4AB9-845B-D9E21411E26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0D1-F097-461C-BA22-733E2B210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A52-BFCF-4AB9-845B-D9E21411E26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0D1-F097-461C-BA22-733E2B210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A52-BFCF-4AB9-845B-D9E21411E26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0D1-F097-461C-BA22-733E2B210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A52-BFCF-4AB9-845B-D9E21411E26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0D1-F097-461C-BA22-733E2B210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A52-BFCF-4AB9-845B-D9E21411E26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0D1-F097-461C-BA22-733E2B210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A52-BFCF-4AB9-845B-D9E21411E26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F0C0D1-F097-461C-BA22-733E2B210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A52-BFCF-4AB9-845B-D9E21411E26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0D1-F097-461C-BA22-733E2B210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A52-BFCF-4AB9-845B-D9E21411E26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8F0C0D1-F097-461C-BA22-733E2B210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5568A52-BFCF-4AB9-845B-D9E21411E26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0D1-F097-461C-BA22-733E2B210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5568A52-BFCF-4AB9-845B-D9E21411E26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8F0C0D1-F097-461C-BA22-733E2B210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1752600"/>
            <a:ext cx="6480048" cy="38862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World War I, Chapter 22 Notes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Germany declared the waters around the British Isles to be a war zone</a:t>
            </a:r>
          </a:p>
          <a:p>
            <a:r>
              <a:rPr lang="en-US" dirty="0" smtClean="0"/>
              <a:t>Began unrestricted submarine warfare—with no warning</a:t>
            </a:r>
          </a:p>
          <a:p>
            <a:r>
              <a:rPr lang="en-US" dirty="0" smtClean="0"/>
              <a:t>May 7, 1915—a German U-boat sank the British liner Lusitania off the coast of Ireland</a:t>
            </a:r>
          </a:p>
          <a:p>
            <a:r>
              <a:rPr lang="en-US" dirty="0" smtClean="0"/>
              <a:t>128 Americans died on board</a:t>
            </a:r>
          </a:p>
          <a:p>
            <a:r>
              <a:rPr lang="en-US" dirty="0" smtClean="0"/>
              <a:t>Wilson protested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March of 1916—German U-boat torpedoed the Sussex, an unarmed French passenger ship, injuring four Americans</a:t>
            </a:r>
          </a:p>
          <a:p>
            <a:r>
              <a:rPr lang="en-US" dirty="0" smtClean="0"/>
              <a:t>German promised Wilson that all vessels would be visited prior to attack</a:t>
            </a:r>
          </a:p>
          <a:p>
            <a:r>
              <a:rPr lang="en-US" dirty="0" smtClean="0"/>
              <a:t>Wilson began preparing for war</a:t>
            </a:r>
          </a:p>
          <a:p>
            <a:r>
              <a:rPr lang="en-US" dirty="0" smtClean="0"/>
              <a:t>Wilson’s slogan in 1916: “He Kept Us Out of War” reveals the deep interest by Americans in staying out of the conflict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February of 1917, Germany began unlimited submarine warfare, with no warnings</a:t>
            </a:r>
          </a:p>
          <a:p>
            <a:r>
              <a:rPr lang="en-US" dirty="0" smtClean="0"/>
              <a:t>Wilson still hoped for peace, but prepared for war</a:t>
            </a:r>
          </a:p>
          <a:p>
            <a:r>
              <a:rPr lang="en-US" dirty="0" smtClean="0"/>
              <a:t>March 1—Wilson publicized an intercepted message from German foreign secretary Arthur Zimmermann to the German Ambassador in Mexico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Zimmermann telegram proposed an alliance between Germany and Mexico if the US entered the war—Mexico would get back territory in New Mexico, Texas, and Arizona</a:t>
            </a:r>
          </a:p>
          <a:p>
            <a:r>
              <a:rPr lang="en-US" dirty="0" smtClean="0"/>
              <a:t>After the Germans sunk 7 US merchant ships, Wilson asked Congress for a declaration of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Committee on Public Information (CPI) was created to organize public opinion</a:t>
            </a:r>
          </a:p>
          <a:p>
            <a:pPr lvl="1"/>
            <a:r>
              <a:rPr lang="en-US" dirty="0" smtClean="0"/>
              <a:t>Led by George Creel</a:t>
            </a:r>
          </a:p>
          <a:p>
            <a:pPr lvl="1"/>
            <a:r>
              <a:rPr lang="en-US" dirty="0" smtClean="0"/>
              <a:t>Literature</a:t>
            </a:r>
          </a:p>
          <a:p>
            <a:pPr lvl="1"/>
            <a:r>
              <a:rPr lang="en-US" dirty="0" smtClean="0"/>
              <a:t>Posters</a:t>
            </a:r>
          </a:p>
          <a:p>
            <a:pPr lvl="1"/>
            <a:r>
              <a:rPr lang="en-US" dirty="0" smtClean="0"/>
              <a:t>Celebrities</a:t>
            </a:r>
          </a:p>
          <a:p>
            <a:pPr lvl="2"/>
            <a:r>
              <a:rPr lang="en-US" dirty="0" smtClean="0"/>
              <a:t>Mary Pickford</a:t>
            </a:r>
          </a:p>
          <a:p>
            <a:pPr lvl="2"/>
            <a:r>
              <a:rPr lang="en-US" dirty="0" smtClean="0"/>
              <a:t>Douglas Fairbanks</a:t>
            </a:r>
          </a:p>
          <a:p>
            <a:pPr lvl="2"/>
            <a:r>
              <a:rPr lang="en-US" dirty="0" smtClean="0"/>
              <a:t>Ida Tarbell</a:t>
            </a:r>
          </a:p>
          <a:p>
            <a:pPr lvl="1"/>
            <a:r>
              <a:rPr lang="en-US" dirty="0" smtClean="0"/>
              <a:t>Campaigned against Germans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808" y="762000"/>
            <a:ext cx="4216392" cy="58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33400"/>
            <a:ext cx="3733800" cy="530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4267200" cy="641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62000"/>
            <a:ext cx="3124200" cy="485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955" y="990599"/>
            <a:ext cx="4022245" cy="56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and 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Roosevelt left a strong imprint on America’s foreign policy</a:t>
            </a:r>
          </a:p>
          <a:p>
            <a:pPr lvl="1"/>
            <a:r>
              <a:rPr lang="en-US" dirty="0" smtClean="0"/>
              <a:t>Took for granted the superiority of Protestant Anglo-American culture</a:t>
            </a:r>
          </a:p>
          <a:p>
            <a:pPr lvl="1"/>
            <a:r>
              <a:rPr lang="en-US" dirty="0" smtClean="0"/>
              <a:t>Believed that America must be militarily strong</a:t>
            </a:r>
          </a:p>
          <a:p>
            <a:pPr lvl="1"/>
            <a:r>
              <a:rPr lang="en-US" dirty="0" smtClean="0"/>
              <a:t>Roosevelt orchestrated the independence of Panama so that a canal could be built through the country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4724400" cy="595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enough volunteers had responded to join the army</a:t>
            </a:r>
          </a:p>
          <a:p>
            <a:r>
              <a:rPr lang="en-US" dirty="0" smtClean="0"/>
              <a:t>A draft was introduced</a:t>
            </a:r>
          </a:p>
          <a:p>
            <a:r>
              <a:rPr lang="en-US" dirty="0" smtClean="0"/>
              <a:t>Selective Service Act</a:t>
            </a:r>
          </a:p>
          <a:p>
            <a:pPr lvl="1"/>
            <a:r>
              <a:rPr lang="en-US" dirty="0" smtClean="0"/>
              <a:t>Registration of all men between 21 and 35 years of age</a:t>
            </a:r>
          </a:p>
          <a:p>
            <a:pPr lvl="1"/>
            <a:r>
              <a:rPr lang="en-US" dirty="0" smtClean="0"/>
              <a:t>New draft did not allow for substitutes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Racism in the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Organized into segregated units</a:t>
            </a:r>
          </a:p>
          <a:p>
            <a:r>
              <a:rPr lang="en-US" dirty="0" smtClean="0"/>
              <a:t>Barred from the Marines and Coast Guard</a:t>
            </a:r>
          </a:p>
          <a:p>
            <a:r>
              <a:rPr lang="en-US" dirty="0" smtClean="0"/>
              <a:t>More than 200,000 African Americans eventually served in France, but only one in five saw combat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Americans in Battle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American Expeditionary Force</a:t>
            </a:r>
          </a:p>
          <a:p>
            <a:pPr lvl="1"/>
            <a:r>
              <a:rPr lang="en-US" dirty="0" smtClean="0"/>
              <a:t>Led by General John J. Pershing</a:t>
            </a:r>
          </a:p>
          <a:p>
            <a:pPr lvl="1"/>
            <a:r>
              <a:rPr lang="en-US" dirty="0" smtClean="0"/>
              <a:t>Western Front: </a:t>
            </a:r>
            <a:r>
              <a:rPr lang="en-US" dirty="0" smtClean="0"/>
              <a:t>1918</a:t>
            </a:r>
          </a:p>
          <a:p>
            <a:pPr lvl="2"/>
            <a:r>
              <a:rPr lang="en-US" dirty="0" smtClean="0"/>
              <a:t>Spring of 1918—Germans launched a major offensive</a:t>
            </a:r>
          </a:p>
          <a:p>
            <a:pPr lvl="2"/>
            <a:r>
              <a:rPr lang="en-US" dirty="0" smtClean="0"/>
              <a:t>Germans were stopped at the battles of Chateau-Thierry and Belleau Wood</a:t>
            </a:r>
          </a:p>
          <a:p>
            <a:pPr lvl="2"/>
            <a:r>
              <a:rPr lang="en-US" dirty="0" smtClean="0"/>
              <a:t>Late Sept. 1918—AEF took over the southern part of a 200 mile front in the Meuse-Argonne offensive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In 7 weeks of fighting, US soldiers used more ammunition than the entire Union army had in the four years of the Civil War</a:t>
            </a:r>
          </a:p>
          <a:p>
            <a:pPr lvl="2"/>
            <a:r>
              <a:rPr lang="en-US" dirty="0" smtClean="0"/>
              <a:t>Germans were outnumbered and looked for a cease fire</a:t>
            </a:r>
          </a:p>
          <a:p>
            <a:pPr lvl="2"/>
            <a:r>
              <a:rPr lang="en-US" dirty="0" smtClean="0"/>
              <a:t>Armistice was signed on November 11, 1918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Organizing the Economy</a:t>
            </a:r>
          </a:p>
          <a:p>
            <a:pPr lvl="1"/>
            <a:r>
              <a:rPr lang="en-US" dirty="0" smtClean="0"/>
              <a:t>War Industries Board (WIB) oversaw the war effort </a:t>
            </a:r>
          </a:p>
          <a:p>
            <a:pPr lvl="1"/>
            <a:r>
              <a:rPr lang="en-US" dirty="0" smtClean="0"/>
              <a:t>Food and Fuel Act 1917—allowed the president to regulate the production and distribution of food and fuel necessary for the war effort</a:t>
            </a:r>
          </a:p>
          <a:p>
            <a:pPr lvl="1"/>
            <a:r>
              <a:rPr lang="en-US" dirty="0" smtClean="0"/>
              <a:t>Food Administration—led by Herbert Hoover</a:t>
            </a:r>
          </a:p>
          <a:p>
            <a:pPr lvl="2"/>
            <a:r>
              <a:rPr lang="en-US" dirty="0" smtClean="0"/>
              <a:t>Imposed price controls on commodities</a:t>
            </a:r>
          </a:p>
          <a:p>
            <a:pPr lvl="2"/>
            <a:r>
              <a:rPr lang="en-US" dirty="0" smtClean="0"/>
              <a:t>Hoover stopped short of mandatory rationing</a:t>
            </a:r>
          </a:p>
          <a:p>
            <a:pPr lvl="3"/>
            <a:r>
              <a:rPr lang="en-US" dirty="0" smtClean="0"/>
              <a:t>“</a:t>
            </a:r>
            <a:r>
              <a:rPr lang="en-US" dirty="0" err="1" smtClean="0"/>
              <a:t>Wheatless</a:t>
            </a:r>
            <a:r>
              <a:rPr lang="en-US" dirty="0" smtClean="0"/>
              <a:t> Mondays, Meatless Tuesdays, and </a:t>
            </a:r>
            <a:r>
              <a:rPr lang="en-US" dirty="0" err="1" smtClean="0"/>
              <a:t>Porkless</a:t>
            </a:r>
            <a:r>
              <a:rPr lang="en-US" dirty="0" smtClean="0"/>
              <a:t> Thursdays”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 meant expansion and high profits for American business</a:t>
            </a:r>
          </a:p>
          <a:p>
            <a:r>
              <a:rPr lang="en-US" dirty="0" smtClean="0"/>
              <a:t>Organized labor’s power grew during the war—working people had higher wages and a better standard of living during the war</a:t>
            </a:r>
          </a:p>
          <a:p>
            <a:r>
              <a:rPr lang="en-US" dirty="0" smtClean="0"/>
              <a:t>IWW had denounced capitalism—Espionage Act was used by the Justice Dept. to crack down on the IWW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Suffrage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Western states led the way in allowing woman suffrage</a:t>
            </a:r>
          </a:p>
          <a:p>
            <a:r>
              <a:rPr lang="en-US" dirty="0" smtClean="0"/>
              <a:t>WWI gave an opportunity for suffrage groups to seek a constitutional amendment</a:t>
            </a:r>
          </a:p>
          <a:p>
            <a:pPr lvl="1"/>
            <a:r>
              <a:rPr lang="en-US" dirty="0" smtClean="0"/>
              <a:t>NAWSA—National American Woman Suffrage Association pursued a policy of lobbying Congress</a:t>
            </a:r>
          </a:p>
          <a:p>
            <a:pPr lvl="1"/>
            <a:r>
              <a:rPr lang="en-US" dirty="0" smtClean="0"/>
              <a:t>In 1917, Wilson urged Congress to pass a woman suffrage amendment</a:t>
            </a:r>
          </a:p>
          <a:p>
            <a:pPr lvl="1"/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Amendment was ratified in 1920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1917—coalition of progressives and rural fundamentalists in Congress banned alcoholic drinks nationwide</a:t>
            </a:r>
          </a:p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Amendment was ratified in January of 1919 and became law one year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Muzzling Dissent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Espionage Act of June 1917—</a:t>
            </a:r>
          </a:p>
          <a:p>
            <a:pPr lvl="1"/>
            <a:r>
              <a:rPr lang="en-US" dirty="0" smtClean="0"/>
              <a:t>Government used it to suppress anti-war sentiment</a:t>
            </a:r>
          </a:p>
          <a:p>
            <a:pPr lvl="1"/>
            <a:r>
              <a:rPr lang="en-US" dirty="0" smtClean="0"/>
              <a:t>It set severe penalties</a:t>
            </a:r>
          </a:p>
          <a:p>
            <a:pPr lvl="1"/>
            <a:r>
              <a:rPr lang="en-US" dirty="0" smtClean="0"/>
              <a:t>Postmaster general could exclude any newspapers or magazines he thought “treasonous”</a:t>
            </a:r>
          </a:p>
          <a:p>
            <a:pPr lvl="1"/>
            <a:r>
              <a:rPr lang="en-US" dirty="0" smtClean="0"/>
              <a:t>Bureau of Investigation enforced the act (later became the FBI)</a:t>
            </a:r>
          </a:p>
          <a:p>
            <a:pPr lvl="1"/>
            <a:r>
              <a:rPr lang="en-US" dirty="0" smtClean="0"/>
              <a:t>1918—Sedition Act outlawed any disloyal, profane, abusive language causing contempt for the government, Constitution, or flag</a:t>
            </a:r>
          </a:p>
          <a:p>
            <a:r>
              <a:rPr lang="en-US" dirty="0" smtClean="0"/>
              <a:t>Acts were used to strike out at socialists, pacifists, and radicals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Roosevelt Corollary to the Monroe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countries in the Americas cannot keep order, America would act as an international police power to restore order</a:t>
            </a:r>
          </a:p>
          <a:p>
            <a:r>
              <a:rPr lang="en-US" dirty="0" smtClean="0"/>
              <a:t>Roosevelt mediated a settlement of the Russo-Japanese War at Portsmouth, New Hampshire in 1905 and won the Nobel Peace prize in 1906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Taft and Wilson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Taft—replaced Roosevelt’s “big stick” with the weapon of business investment—”dollar diplomacy”</a:t>
            </a:r>
          </a:p>
          <a:p>
            <a:r>
              <a:rPr lang="en-US" dirty="0" smtClean="0"/>
              <a:t>Wilson—In 1913, Wilson observed that it “would be the irony of fate if my administration had to deal chiefly with foreign affairs</a:t>
            </a:r>
          </a:p>
          <a:p>
            <a:r>
              <a:rPr lang="en-US" dirty="0" smtClean="0"/>
              <a:t>Wilson emphasized capitalist development, democracy, and free trade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Triple Alliance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Austria-Hungary</a:t>
            </a:r>
          </a:p>
          <a:p>
            <a:pPr lvl="1"/>
            <a:r>
              <a:rPr lang="en-US" dirty="0" smtClean="0"/>
              <a:t>Italy</a:t>
            </a:r>
          </a:p>
          <a:p>
            <a:r>
              <a:rPr lang="en-US" dirty="0" smtClean="0"/>
              <a:t>Triple Entente</a:t>
            </a:r>
          </a:p>
          <a:p>
            <a:pPr lvl="1"/>
            <a:r>
              <a:rPr lang="en-US" dirty="0" smtClean="0"/>
              <a:t>Great Britain</a:t>
            </a:r>
          </a:p>
          <a:p>
            <a:pPr lvl="1"/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077200" cy="614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Guns of August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Alliance system between nations in Europe threatened to trap the continent in war if two countries went to war</a:t>
            </a:r>
          </a:p>
          <a:p>
            <a:r>
              <a:rPr lang="en-US" dirty="0" smtClean="0"/>
              <a:t>June 28, 1914—Archduke Franz Ferdinand, heir to the throne of the Austro-Hungarian Empire, was assassinated in Sarajevo, Bosnia</a:t>
            </a:r>
          </a:p>
          <a:p>
            <a:r>
              <a:rPr lang="en-US" dirty="0" smtClean="0"/>
              <a:t>Killer?—a Serbian nationalist who believed the Austro-Hungarian province of Bosnia should be annexed to Serbia</a:t>
            </a:r>
          </a:p>
          <a:p>
            <a:r>
              <a:rPr lang="en-US" dirty="0" smtClean="0"/>
              <a:t>Germany pushed Austria-Hungary to retaliate against Serbia and the Serbians asked Russia for help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forces were stopped at the River Marne in September of 1914</a:t>
            </a:r>
          </a:p>
          <a:p>
            <a:r>
              <a:rPr lang="en-US" dirty="0" smtClean="0"/>
              <a:t>Fighting in northern France killed 5 million over the next two and a half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President Wilson issued a formal proclamation of neutrality and urged Americans to be “impartial”</a:t>
            </a:r>
          </a:p>
          <a:p>
            <a:r>
              <a:rPr lang="en-US" dirty="0" smtClean="0"/>
              <a:t>This was impossible—</a:t>
            </a:r>
          </a:p>
          <a:p>
            <a:pPr lvl="1"/>
            <a:r>
              <a:rPr lang="en-US" dirty="0" smtClean="0"/>
              <a:t>8 million German Americans and 4 million Irish Americans supported the Central powers</a:t>
            </a:r>
          </a:p>
          <a:p>
            <a:pPr lvl="1"/>
            <a:r>
              <a:rPr lang="en-US" dirty="0" smtClean="0"/>
              <a:t>Britain and France bought a lot of war supplies from the United States—bringing about an economic boom in the 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10504</TotalTime>
  <Words>977</Words>
  <Application>Microsoft Office PowerPoint</Application>
  <PresentationFormat>On-screen Show (4:3)</PresentationFormat>
  <Paragraphs>110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Technic</vt:lpstr>
      <vt:lpstr>World War I, Chapter 22 Notes</vt:lpstr>
      <vt:lpstr>Roosevelt and Foreign Policy</vt:lpstr>
      <vt:lpstr>Roosevelt Corollary to the Monroe Doctrine</vt:lpstr>
      <vt:lpstr>Taft and Wilson</vt:lpstr>
      <vt:lpstr>WWI</vt:lpstr>
      <vt:lpstr>Slide 6</vt:lpstr>
      <vt:lpstr>Guns of August</vt:lpstr>
      <vt:lpstr>WWI</vt:lpstr>
      <vt:lpstr>American Neutrality</vt:lpstr>
      <vt:lpstr>Preparedness</vt:lpstr>
      <vt:lpstr>Slide 11</vt:lpstr>
      <vt:lpstr>War</vt:lpstr>
      <vt:lpstr>Slide 13</vt:lpstr>
      <vt:lpstr>Mobilization</vt:lpstr>
      <vt:lpstr>Slide 15</vt:lpstr>
      <vt:lpstr>Slide 16</vt:lpstr>
      <vt:lpstr>Slide 17</vt:lpstr>
      <vt:lpstr>Slide 18</vt:lpstr>
      <vt:lpstr>Slide 19</vt:lpstr>
      <vt:lpstr>Slide 20</vt:lpstr>
      <vt:lpstr>The Army</vt:lpstr>
      <vt:lpstr>Racism in the Military</vt:lpstr>
      <vt:lpstr>Americans in Battle</vt:lpstr>
      <vt:lpstr>Slide 24</vt:lpstr>
      <vt:lpstr>Over Here</vt:lpstr>
      <vt:lpstr>Business of War</vt:lpstr>
      <vt:lpstr>Women Suffrage</vt:lpstr>
      <vt:lpstr>Prohibition</vt:lpstr>
      <vt:lpstr>Muzzling Dissent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would you look for help in the kitchen?</dc:title>
  <dc:creator>Timbermans</dc:creator>
  <cp:lastModifiedBy>Scott Timberman</cp:lastModifiedBy>
  <cp:revision>153</cp:revision>
  <dcterms:created xsi:type="dcterms:W3CDTF">2010-04-23T01:00:01Z</dcterms:created>
  <dcterms:modified xsi:type="dcterms:W3CDTF">2012-03-23T20:04:22Z</dcterms:modified>
</cp:coreProperties>
</file>