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576" autoAdjust="0"/>
  </p:normalViewPr>
  <p:slideViewPr>
    <p:cSldViewPr>
      <p:cViewPr varScale="1">
        <p:scale>
          <a:sx n="103" d="100"/>
          <a:sy n="103" d="100"/>
        </p:scale>
        <p:origin x="-1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0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68A52-BFCF-4AB9-845B-D9E21411E262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1752600"/>
            <a:ext cx="6480048" cy="3886200"/>
          </a:xfrm>
        </p:spPr>
        <p:txBody>
          <a:bodyPr>
            <a:normAutofit/>
          </a:bodyPr>
          <a:lstStyle/>
          <a:p>
            <a:pPr algn="l"/>
            <a:r>
              <a:rPr lang="en-US" sz="6000" dirty="0" smtClean="0"/>
              <a:t>The Twenties, Chapter 23 Notes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Agriculture</a:t>
            </a:r>
          </a:p>
          <a:p>
            <a:pPr lvl="1"/>
            <a:r>
              <a:rPr lang="en-US" dirty="0" smtClean="0"/>
              <a:t>Post WWI surpluses of cotton, hogs, and corn made prices drop sharply in 1920</a:t>
            </a:r>
          </a:p>
          <a:p>
            <a:pPr lvl="1"/>
            <a:r>
              <a:rPr lang="en-US" dirty="0" smtClean="0"/>
              <a:t>By 1921, farm income was down more than 50% from 1920</a:t>
            </a:r>
          </a:p>
          <a:p>
            <a:pPr lvl="1"/>
            <a:r>
              <a:rPr lang="en-US" dirty="0" smtClean="0"/>
              <a:t>The South was still dependent on cotton, and had not changed much since the 1890s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 became less important</a:t>
            </a:r>
          </a:p>
          <a:p>
            <a:r>
              <a:rPr lang="en-US" dirty="0" smtClean="0"/>
              <a:t>Railroads began to lose out to cars and trucks</a:t>
            </a:r>
          </a:p>
          <a:p>
            <a:r>
              <a:rPr lang="en-US" dirty="0" smtClean="0"/>
              <a:t>Textiles moved to the south, where non-union shops and lower wages allowed for more profits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Movie-Made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By 1914, there were 18,000 movie houses showing motion pictures</a:t>
            </a:r>
          </a:p>
          <a:p>
            <a:pPr>
              <a:buNone/>
            </a:pPr>
            <a:r>
              <a:rPr lang="en-US" dirty="0" smtClean="0"/>
              <a:t>The industry shifted to Hollywood and large studios such as Paramount, Fox, Metro-Goldwyn-Mayer (MGM), Universal, and Warner Brothers produced longer movies</a:t>
            </a:r>
          </a:p>
          <a:p>
            <a:pPr>
              <a:buNone/>
            </a:pPr>
            <a:r>
              <a:rPr lang="en-US" dirty="0" smtClean="0"/>
              <a:t>These companies were founded and controlled by immigrants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Movie stars became important</a:t>
            </a:r>
          </a:p>
          <a:p>
            <a:r>
              <a:rPr lang="en-US" dirty="0" smtClean="0"/>
              <a:t>Young Americans looked to movies to learn how to dress, wear their hair, talk, etc.</a:t>
            </a:r>
          </a:p>
          <a:p>
            <a:r>
              <a:rPr lang="en-US" dirty="0" smtClean="0"/>
              <a:t>Many Americans worried about how Hollywood impacted traditional morality</a:t>
            </a:r>
          </a:p>
          <a:p>
            <a:r>
              <a:rPr lang="en-US" dirty="0" smtClean="0"/>
              <a:t>Censorship by government was avoided, but was voluntarily managed by the Motion Pictures Producers and Distributors of America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685800"/>
            <a:ext cx="4343400" cy="557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28600"/>
            <a:ext cx="4495800" cy="64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81000"/>
            <a:ext cx="4191000" cy="6320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81000"/>
            <a:ext cx="4267200" cy="627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Before KDKA in Pittsburgh, radio was of interest only to the military and hobbyists</a:t>
            </a:r>
          </a:p>
          <a:p>
            <a:r>
              <a:rPr lang="en-US" dirty="0" smtClean="0"/>
              <a:t>By 1923, nearly 600 stations had been licensed by the Department of Commerce and about 600,000 Americans had bought radios</a:t>
            </a:r>
          </a:p>
          <a:p>
            <a:r>
              <a:rPr lang="en-US" dirty="0" smtClean="0"/>
              <a:t>Who would pay for radio?</a:t>
            </a:r>
          </a:p>
          <a:p>
            <a:pPr lvl="1"/>
            <a:r>
              <a:rPr lang="en-US" dirty="0" smtClean="0"/>
              <a:t>By the end of the 1920s, it had been determined that advertising would pay for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Tabloids</a:t>
            </a:r>
          </a:p>
          <a:p>
            <a:pPr lvl="1"/>
            <a:r>
              <a:rPr lang="en-US" dirty="0" smtClean="0"/>
              <a:t>A smaller, more convenient size than newspapers</a:t>
            </a:r>
          </a:p>
          <a:p>
            <a:pPr lvl="1"/>
            <a:r>
              <a:rPr lang="en-US" dirty="0" smtClean="0"/>
              <a:t>New York Daily News—circulation reached 400,000 in 1922 and 1.3 million by 1929</a:t>
            </a:r>
          </a:p>
          <a:p>
            <a:pPr lvl="1"/>
            <a:r>
              <a:rPr lang="en-US" dirty="0" smtClean="0"/>
              <a:t>Featured the gossip column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Postwar Prosperity and its 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Republican Warren G. Harding won the presidency in 1920 with the campaign slogan: “Return to Normalcy”</a:t>
            </a:r>
          </a:p>
          <a:p>
            <a:pPr lvl="1"/>
            <a:r>
              <a:rPr lang="en-US" dirty="0" smtClean="0"/>
              <a:t>However, the 1920s saw economic and cultural changes that guaranteed that things would not return to “normal”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Modernity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Previously, advertising was confined mostly to newspapers and magazines</a:t>
            </a:r>
          </a:p>
          <a:p>
            <a:r>
              <a:rPr lang="en-US" dirty="0" smtClean="0"/>
              <a:t>Advertising now took a more scientific approach</a:t>
            </a:r>
          </a:p>
          <a:p>
            <a:r>
              <a:rPr lang="en-US" dirty="0" smtClean="0"/>
              <a:t>Advertisers focused on the needs, desires, and anxieties of the consumer, rather than on the qualities of the product</a:t>
            </a:r>
          </a:p>
          <a:p>
            <a:r>
              <a:rPr lang="en-US" dirty="0" smtClean="0"/>
              <a:t>Ad campaigns created national brands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Sports and Celebrity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Spectator sports enjoyed an unprecedented growth in popularity and profitability</a:t>
            </a:r>
          </a:p>
          <a:p>
            <a:r>
              <a:rPr lang="en-US" dirty="0" smtClean="0"/>
              <a:t>Major league baseball was the most popular sport</a:t>
            </a:r>
          </a:p>
          <a:p>
            <a:pPr lvl="1"/>
            <a:r>
              <a:rPr lang="en-US" dirty="0" smtClean="0"/>
              <a:t>George Herman “Babe” Ruth was the best example of the </a:t>
            </a:r>
            <a:r>
              <a:rPr lang="en-US" dirty="0" smtClean="0"/>
              <a:t>sports hero</a:t>
            </a:r>
            <a:endParaRPr lang="en-US" dirty="0" smtClean="0"/>
          </a:p>
          <a:p>
            <a:pPr lvl="1"/>
            <a:r>
              <a:rPr lang="en-US" dirty="0" smtClean="0"/>
              <a:t>Baseball attendance reached 10 million/year in 1929</a:t>
            </a:r>
          </a:p>
          <a:p>
            <a:pPr lvl="1"/>
            <a:r>
              <a:rPr lang="en-US" dirty="0" smtClean="0"/>
              <a:t>African Americans were excluded and were limited to their own leagues</a:t>
            </a:r>
          </a:p>
          <a:p>
            <a:r>
              <a:rPr lang="en-US" dirty="0" smtClean="0"/>
              <a:t>College football was also a popular sport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Morality?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was a new cult of celebrity which was defined by mass media</a:t>
            </a:r>
          </a:p>
          <a:p>
            <a:r>
              <a:rPr lang="en-US" dirty="0" smtClean="0"/>
              <a:t>Flappers</a:t>
            </a:r>
          </a:p>
          <a:p>
            <a:pPr lvl="1"/>
            <a:r>
              <a:rPr lang="en-US" dirty="0" smtClean="0"/>
              <a:t>An enduring image of the “Roaring Twenties”</a:t>
            </a:r>
          </a:p>
          <a:p>
            <a:pPr lvl="1"/>
            <a:r>
              <a:rPr lang="en-US" dirty="0" smtClean="0"/>
              <a:t>Portrayed as a young woman with short, bobbed hair, risqué clothing, who smoked, drank, and danced to jazz music</a:t>
            </a:r>
          </a:p>
          <a:p>
            <a:pPr lvl="1"/>
            <a:r>
              <a:rPr lang="en-US" dirty="0" smtClean="0"/>
              <a:t>The flapper did exist, but was not as widespread as image would suggest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sexual openness in the 1920s</a:t>
            </a:r>
          </a:p>
          <a:p>
            <a:pPr lvl="1"/>
            <a:r>
              <a:rPr lang="en-US" dirty="0" smtClean="0"/>
              <a:t>Reasons?</a:t>
            </a:r>
          </a:p>
          <a:p>
            <a:pPr lvl="2"/>
            <a:r>
              <a:rPr lang="en-US" dirty="0" smtClean="0"/>
              <a:t>Troops in the armed forces had received sex education</a:t>
            </a:r>
          </a:p>
          <a:p>
            <a:pPr lvl="2"/>
            <a:r>
              <a:rPr lang="en-US" dirty="0" smtClean="0"/>
              <a:t>Freud and other psychologists talked about sexuality</a:t>
            </a:r>
          </a:p>
          <a:p>
            <a:pPr lvl="2"/>
            <a:r>
              <a:rPr lang="en-US" dirty="0" smtClean="0"/>
              <a:t>Margaret Sanger’s birth control information placed the topic in the public mind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Resistance to Modernity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Prohibition: </a:t>
            </a:r>
          </a:p>
          <a:p>
            <a:pPr lvl="1"/>
            <a:r>
              <a:rPr lang="en-US" dirty="0" smtClean="0"/>
              <a:t>18</a:t>
            </a:r>
            <a:r>
              <a:rPr lang="en-US" baseline="30000" dirty="0" smtClean="0"/>
              <a:t>th</a:t>
            </a:r>
            <a:r>
              <a:rPr lang="en-US" dirty="0" smtClean="0"/>
              <a:t> Amendment, banning the manufacture, sale, and transportation of alcoholic beverages, took effect in January 1920</a:t>
            </a:r>
          </a:p>
          <a:p>
            <a:pPr lvl="1"/>
            <a:r>
              <a:rPr lang="en-US" dirty="0" smtClean="0"/>
              <a:t>Volstead Act of 1919 established a Federal Prohibition bureau to enforce the amendment</a:t>
            </a:r>
          </a:p>
          <a:p>
            <a:pPr lvl="1"/>
            <a:r>
              <a:rPr lang="en-US" dirty="0" smtClean="0"/>
              <a:t>The law was widely broken and organized crime provided alcohol</a:t>
            </a:r>
          </a:p>
          <a:p>
            <a:pPr lvl="1"/>
            <a:r>
              <a:rPr lang="en-US" dirty="0" smtClean="0"/>
              <a:t>Per capita consumption did go down: 2.6 gallons per person in 1910 versus less than 1 gallon in 1934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Immigration Restriction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Between 1891 and 1920, roughly 10.5 million immigrants arrived from southern and eastern Europe—nearly twice as many as arrived during the same years from northern and western Europe</a:t>
            </a:r>
          </a:p>
          <a:p>
            <a:r>
              <a:rPr lang="en-US" dirty="0" smtClean="0"/>
              <a:t>Many Americans were biased against these immigrants</a:t>
            </a:r>
          </a:p>
          <a:p>
            <a:r>
              <a:rPr lang="en-US" dirty="0" smtClean="0"/>
              <a:t>In 1921, Congress passed the Immigration Act, setting a maximum of 357,000 new immigrants each year, and barred Japanese immigrants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Ku Klux Klan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original KKK died out in the 1870s</a:t>
            </a:r>
          </a:p>
          <a:p>
            <a:r>
              <a:rPr lang="en-US" dirty="0" smtClean="0"/>
              <a:t>The new KKK started in Georgia in 1915</a:t>
            </a:r>
          </a:p>
          <a:p>
            <a:r>
              <a:rPr lang="en-US" dirty="0" smtClean="0"/>
              <a:t>The new Klan presented itself as a defender of tradition</a:t>
            </a:r>
          </a:p>
          <a:p>
            <a:r>
              <a:rPr lang="en-US" dirty="0" smtClean="0"/>
              <a:t>By 1924, the Klan counted more than 3 million members across the country</a:t>
            </a:r>
          </a:p>
          <a:p>
            <a:r>
              <a:rPr lang="en-US" dirty="0" smtClean="0"/>
              <a:t>The Klan lost influence in 1925 when the leader, David C. Stephenson (Grand Dragon) was involved in an affair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Religious Fundamentalism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Fundamentalism was a counter to the focus on social and reform activities in some Protestant churches rather than spiritual matters</a:t>
            </a:r>
          </a:p>
          <a:p>
            <a:r>
              <a:rPr lang="en-US" dirty="0" smtClean="0"/>
              <a:t>Evolution was a target of fundamentalists</a:t>
            </a:r>
          </a:p>
          <a:p>
            <a:pPr lvl="1"/>
            <a:r>
              <a:rPr lang="en-US" dirty="0" smtClean="0"/>
              <a:t>Example: Scopes Monkey Trial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President Warren Harding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Harding looked presidential, but was not a good president</a:t>
            </a:r>
          </a:p>
          <a:p>
            <a:r>
              <a:rPr lang="en-US" dirty="0" smtClean="0"/>
              <a:t>His close circle of friends was the “Ohio Gang”</a:t>
            </a:r>
          </a:p>
          <a:p>
            <a:r>
              <a:rPr lang="en-US" dirty="0" smtClean="0"/>
              <a:t>They were involved in many scandals for which his administration is known:</a:t>
            </a:r>
          </a:p>
          <a:p>
            <a:pPr lvl="1"/>
            <a:r>
              <a:rPr lang="en-US" dirty="0" smtClean="0"/>
              <a:t>Teapot Dome scandal</a:t>
            </a:r>
          </a:p>
          <a:p>
            <a:pPr lvl="2"/>
            <a:r>
              <a:rPr lang="en-US" dirty="0" smtClean="0"/>
              <a:t>Albert Fall, Sec. of the Interior, received hundreds of thousands of dollars in payoffs when he secretly leased navy oil reserves to private developers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Harding died in office, and Calvin Coolidge took over</a:t>
            </a:r>
          </a:p>
          <a:p>
            <a:r>
              <a:rPr lang="en-US" dirty="0" smtClean="0"/>
              <a:t>“Silent Cal” believed in the least amount of government possible: “The business of America is business.” captured his philosophy</a:t>
            </a:r>
          </a:p>
          <a:p>
            <a:r>
              <a:rPr lang="en-US" dirty="0" smtClean="0"/>
              <a:t>Herbert Hoover believed that reform should come from individuals and private groups, not the government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Industrial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Prosperity of the 1920s rested on what historians have called the “second industrial revolution” in American manufacturing</a:t>
            </a:r>
          </a:p>
          <a:p>
            <a:r>
              <a:rPr lang="en-US" dirty="0" smtClean="0"/>
              <a:t>Technology increased industrial output without expanding the labor force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8239125" cy="465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914400"/>
            <a:ext cx="7799631" cy="531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Herbert Hoover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8505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Hoover as President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Hoover was Secretary of Commerce during the Harding and Coolidge administrations before becoming president in 1929</a:t>
            </a:r>
          </a:p>
          <a:p>
            <a:r>
              <a:rPr lang="en-US" dirty="0" smtClean="0"/>
              <a:t>Hoover combined a faith in old-fashioned individualism with a strong commitment to the progressive possibilities offered by efficiency and rationality</a:t>
            </a:r>
          </a:p>
          <a:p>
            <a:r>
              <a:rPr lang="en-US" dirty="0" smtClean="0"/>
              <a:t>Hoover wanted to actively assist the business community</a:t>
            </a:r>
          </a:p>
          <a:p>
            <a:r>
              <a:rPr lang="en-US" dirty="0" smtClean="0"/>
              <a:t>Hoover promoted trade associations</a:t>
            </a:r>
          </a:p>
          <a:p>
            <a:r>
              <a:rPr lang="en-US" dirty="0" smtClean="0"/>
              <a:t>Anti-trust prosecutions decreased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 Debts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America was the strongest economic power in the world after WWI</a:t>
            </a:r>
          </a:p>
          <a:p>
            <a:pPr lvl="1"/>
            <a:r>
              <a:rPr lang="en-US" dirty="0" smtClean="0"/>
              <a:t>European governments owed the US about $10 billion in 1919</a:t>
            </a:r>
          </a:p>
          <a:p>
            <a:r>
              <a:rPr lang="en-US" dirty="0" smtClean="0"/>
              <a:t>During the 1920s, war debt and reparations were the single most divisive issue in international economics</a:t>
            </a:r>
          </a:p>
          <a:p>
            <a:r>
              <a:rPr lang="en-US" dirty="0" smtClean="0"/>
              <a:t>In 1924, Herbert Hoover and Chicago banker Charles Dawes worked out a plan to aid the German economy (Germans owed $33 billion in reparations): </a:t>
            </a:r>
          </a:p>
          <a:p>
            <a:pPr lvl="1"/>
            <a:r>
              <a:rPr lang="en-US" dirty="0" smtClean="0"/>
              <a:t>Reduced Germany’s debt</a:t>
            </a:r>
          </a:p>
          <a:p>
            <a:pPr lvl="1"/>
            <a:r>
              <a:rPr lang="en-US" dirty="0" smtClean="0"/>
              <a:t>Stretched out the repayment period</a:t>
            </a:r>
          </a:p>
          <a:p>
            <a:pPr lvl="1"/>
            <a:r>
              <a:rPr lang="en-US" dirty="0" smtClean="0"/>
              <a:t>Arranged for American bankers to lend funds to Germany</a:t>
            </a:r>
          </a:p>
          <a:p>
            <a:r>
              <a:rPr lang="en-US" dirty="0" smtClean="0"/>
              <a:t>Germany’s currency was stabilized—and could pay France and Britain (which could then pay the US)</a:t>
            </a:r>
          </a:p>
          <a:p>
            <a:r>
              <a:rPr lang="en-US" dirty="0" smtClean="0"/>
              <a:t>Kellogg-Briand Pact—1928—US and 62 other nations renounced war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Commerce and Foreign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Secretary of State Charles Evans Hughes pursued policies to expand American economic activity abroad</a:t>
            </a:r>
          </a:p>
          <a:p>
            <a:pPr lvl="1"/>
            <a:r>
              <a:rPr lang="en-US" dirty="0" smtClean="0"/>
              <a:t>Focused growth and investment into friendly countries, not the Soviet Union and not on munitions or weapons</a:t>
            </a:r>
          </a:p>
          <a:p>
            <a:r>
              <a:rPr lang="en-US" dirty="0" smtClean="0"/>
              <a:t>Strategy was maximum freedom for private enterprise, backed by limited government advice and assistance</a:t>
            </a:r>
          </a:p>
          <a:p>
            <a:pPr lvl="1"/>
            <a:r>
              <a:rPr lang="en-US" dirty="0" smtClean="0"/>
              <a:t>Results?</a:t>
            </a:r>
          </a:p>
          <a:p>
            <a:pPr lvl="2"/>
            <a:r>
              <a:rPr lang="en-US" dirty="0" smtClean="0"/>
              <a:t>Increased power and profits of American investors</a:t>
            </a:r>
          </a:p>
          <a:p>
            <a:pPr lvl="2"/>
            <a:r>
              <a:rPr lang="en-US" dirty="0" smtClean="0"/>
              <a:t>Dependence on underdeveloped economies on a few staple crops for export (sugar, coffee, cocoa, bananas, etc.)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Feminism in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</a:t>
            </a:r>
            <a:r>
              <a:rPr lang="en-US" baseline="30000" dirty="0" smtClean="0"/>
              <a:t>th</a:t>
            </a:r>
            <a:r>
              <a:rPr lang="en-US" dirty="0" smtClean="0"/>
              <a:t> Amendment resolved the central issue holding female reform movements together</a:t>
            </a:r>
          </a:p>
          <a:p>
            <a:r>
              <a:rPr lang="en-US" dirty="0" smtClean="0"/>
              <a:t>Conflict—should the women’s movement:</a:t>
            </a:r>
          </a:p>
          <a:p>
            <a:pPr lvl="1"/>
            <a:r>
              <a:rPr lang="en-US" dirty="0" smtClean="0"/>
              <a:t>Seek protective legislation to deal with the differences between men and women?</a:t>
            </a:r>
          </a:p>
          <a:p>
            <a:r>
              <a:rPr lang="en-US" dirty="0" smtClean="0"/>
              <a:t>Or….</a:t>
            </a:r>
          </a:p>
          <a:p>
            <a:pPr lvl="1"/>
            <a:r>
              <a:rPr lang="en-US" dirty="0" smtClean="0"/>
              <a:t>Seek full legal and civil equality?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National American Woman Suffrage Association became the League of Women Voters in 1920</a:t>
            </a:r>
          </a:p>
          <a:p>
            <a:pPr lvl="1"/>
            <a:r>
              <a:rPr lang="en-US" dirty="0" smtClean="0"/>
              <a:t>The league represented the historical mainstream of the suffrage movement—the vote would bring a nurturing sensibility and a reform vision to American politics</a:t>
            </a:r>
          </a:p>
          <a:p>
            <a:r>
              <a:rPr lang="en-US" dirty="0" smtClean="0"/>
              <a:t>National Woman’s Party (NWP) was founded in 1916 by militant suffragist Alice Paul</a:t>
            </a:r>
          </a:p>
          <a:p>
            <a:pPr lvl="1"/>
            <a:r>
              <a:rPr lang="en-US" dirty="0" smtClean="0"/>
              <a:t>NWP argued that women were still subordinate to men and opposed protective legislation for women, claiming that such laws reinforced stereotypes</a:t>
            </a:r>
          </a:p>
          <a:p>
            <a:pPr lvl="1"/>
            <a:r>
              <a:rPr lang="en-US" dirty="0" smtClean="0"/>
              <a:t>Supported an Equal Rights Amendment to the Constitution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1921 Sheppard-Towner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Established the first federally funded health-care program, providing matching funds for states to set up prenatal and child health care centers</a:t>
            </a:r>
          </a:p>
          <a:p>
            <a:pPr lvl="1"/>
            <a:r>
              <a:rPr lang="en-US" dirty="0" smtClean="0"/>
              <a:t>NWP thought it stereotyped all women as mothers</a:t>
            </a:r>
          </a:p>
          <a:p>
            <a:pPr lvl="1"/>
            <a:r>
              <a:rPr lang="en-US" dirty="0" smtClean="0"/>
              <a:t>Birth control advocates complained that contraception was not part of the program</a:t>
            </a:r>
          </a:p>
          <a:p>
            <a:pPr lvl="1"/>
            <a:r>
              <a:rPr lang="en-US" dirty="0" smtClean="0"/>
              <a:t>American Medical Association objected to government-sponsored health care</a:t>
            </a:r>
          </a:p>
          <a:p>
            <a:r>
              <a:rPr lang="en-US" dirty="0" smtClean="0"/>
              <a:t>By 1929, Congress cut off funds for the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Mexican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Mexican immigration was not included in the immigration laws of 1921 and 1924</a:t>
            </a:r>
          </a:p>
          <a:p>
            <a:r>
              <a:rPr lang="en-US" dirty="0" smtClean="0"/>
              <a:t>Political instability and economic hardships provided incentives to cross the border</a:t>
            </a:r>
          </a:p>
          <a:p>
            <a:r>
              <a:rPr lang="en-US" dirty="0" smtClean="0"/>
              <a:t>Approx. 459,000 Mexicans entered the United States between 1921 and 1930</a:t>
            </a:r>
          </a:p>
          <a:p>
            <a:r>
              <a:rPr lang="en-US" dirty="0" smtClean="0"/>
              <a:t>Primary incentive was the agricultural expansion in the American Southwest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Electricity:</a:t>
            </a:r>
          </a:p>
          <a:p>
            <a:pPr lvl="1"/>
            <a:r>
              <a:rPr lang="en-US" dirty="0" smtClean="0"/>
              <a:t>In 1914, only 30% of US factories had electricity</a:t>
            </a:r>
          </a:p>
          <a:p>
            <a:pPr lvl="1"/>
            <a:r>
              <a:rPr lang="en-US" dirty="0" smtClean="0"/>
              <a:t>By 1929, 70% relied on electric motors instead of steam</a:t>
            </a:r>
          </a:p>
          <a:p>
            <a:r>
              <a:rPr lang="en-US" dirty="0" smtClean="0"/>
              <a:t>Mass-production techniques were applied to heavy industries and makers of consumer-durable goods:</a:t>
            </a:r>
          </a:p>
          <a:p>
            <a:pPr lvl="1"/>
            <a:r>
              <a:rPr lang="en-US" dirty="0" smtClean="0"/>
              <a:t>Cars, radios, washing machines, etc.</a:t>
            </a:r>
          </a:p>
          <a:p>
            <a:r>
              <a:rPr lang="en-US" dirty="0" smtClean="0"/>
              <a:t>Building boom and demand for new housing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Boarder crossing became more difficult, and Mexicans decided it was easier to stay in the US</a:t>
            </a:r>
          </a:p>
          <a:p>
            <a:r>
              <a:rPr lang="en-US" dirty="0" smtClean="0"/>
              <a:t>Racism and local patterns of residential segregation confined most Mexicans to barrios—rude shacks without running water or electricity</a:t>
            </a:r>
          </a:p>
          <a:p>
            <a:r>
              <a:rPr lang="en-US" dirty="0" smtClean="0"/>
              <a:t>Immigration was not limited because agribusiness interests wanted to keep the borders open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“New Negro”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Great Migration continued throughout the 1920s</a:t>
            </a:r>
          </a:p>
          <a:p>
            <a:r>
              <a:rPr lang="en-US" dirty="0" smtClean="0"/>
              <a:t>Largest and most influential African American community in the North was Harlem in New York City</a:t>
            </a:r>
          </a:p>
          <a:p>
            <a:r>
              <a:rPr lang="en-US" dirty="0" smtClean="0"/>
              <a:t>Between 1920 and 1930, 120,000 African Americans moved to Harlem</a:t>
            </a:r>
          </a:p>
          <a:p>
            <a:r>
              <a:rPr lang="en-US" dirty="0" smtClean="0"/>
              <a:t>Harlem had crowded apartments but also boasted a large middle-class population</a:t>
            </a:r>
          </a:p>
          <a:p>
            <a:r>
              <a:rPr lang="en-US" dirty="0" smtClean="0"/>
              <a:t>Harlem became the political and intellectual center for the “New Negro”—an optimistic faith in and celebration of, African American culture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Harlem 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Poetry of Langston Hughes and Claude McKay</a:t>
            </a:r>
          </a:p>
          <a:p>
            <a:r>
              <a:rPr lang="en-US" dirty="0" smtClean="0"/>
              <a:t>Novels of </a:t>
            </a:r>
            <a:r>
              <a:rPr lang="en-US" dirty="0" err="1" smtClean="0"/>
              <a:t>Zora</a:t>
            </a:r>
            <a:r>
              <a:rPr lang="en-US" dirty="0" smtClean="0"/>
              <a:t> Neale Hurston</a:t>
            </a:r>
          </a:p>
          <a:p>
            <a:r>
              <a:rPr lang="en-US" dirty="0" smtClean="0"/>
              <a:t>Essays, Acting and music</a:t>
            </a:r>
          </a:p>
          <a:p>
            <a:r>
              <a:rPr lang="en-US" dirty="0" smtClean="0"/>
              <a:t>Jazz</a:t>
            </a:r>
          </a:p>
          <a:p>
            <a:pPr lvl="1"/>
            <a:r>
              <a:rPr lang="en-US" dirty="0" smtClean="0"/>
              <a:t>Duke Ellington</a:t>
            </a:r>
          </a:p>
          <a:p>
            <a:pPr lvl="1"/>
            <a:r>
              <a:rPr lang="en-US" dirty="0" smtClean="0"/>
              <a:t>Cab Calloway</a:t>
            </a:r>
          </a:p>
          <a:p>
            <a:pPr lvl="1"/>
            <a:r>
              <a:rPr lang="en-US" dirty="0" smtClean="0"/>
              <a:t>Louis Armstrong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Earnest Hemingway, F. Scott Fitzgerald, and Sinclair Lewis</a:t>
            </a:r>
          </a:p>
          <a:p>
            <a:pPr lvl="1"/>
            <a:r>
              <a:rPr lang="en-US" dirty="0" smtClean="0"/>
              <a:t>Most influential novelists of the 1920s</a:t>
            </a:r>
          </a:p>
          <a:p>
            <a:pPr lvl="1"/>
            <a:r>
              <a:rPr lang="en-US" dirty="0" smtClean="0"/>
              <a:t>Hemingway—depicted the search for personal moral codes that would allow one to endure life with dignity and authenticity</a:t>
            </a:r>
          </a:p>
          <a:p>
            <a:pPr lvl="2"/>
            <a:r>
              <a:rPr lang="en-US" dirty="0" smtClean="0"/>
              <a:t>The Sun Also Rises (1926)</a:t>
            </a:r>
          </a:p>
          <a:p>
            <a:pPr lvl="2"/>
            <a:r>
              <a:rPr lang="en-US" dirty="0" smtClean="0"/>
              <a:t>Farewell to Arms (1929)</a:t>
            </a:r>
          </a:p>
          <a:p>
            <a:pPr lvl="1"/>
            <a:r>
              <a:rPr lang="en-US" dirty="0" smtClean="0"/>
              <a:t>Fitzgerald—celebrated the vitality of the “Jazz Age”</a:t>
            </a:r>
          </a:p>
          <a:p>
            <a:pPr lvl="2"/>
            <a:r>
              <a:rPr lang="en-US" dirty="0" smtClean="0"/>
              <a:t>This Side of Paradise (1920)</a:t>
            </a:r>
          </a:p>
          <a:p>
            <a:pPr lvl="2"/>
            <a:r>
              <a:rPr lang="en-US" dirty="0" smtClean="0"/>
              <a:t>The Great Gatsby (1925)</a:t>
            </a:r>
          </a:p>
          <a:p>
            <a:pPr lvl="1"/>
            <a:r>
              <a:rPr lang="en-US" dirty="0" smtClean="0"/>
              <a:t>Lewis—satirized small-town life</a:t>
            </a:r>
          </a:p>
          <a:p>
            <a:pPr lvl="2"/>
            <a:r>
              <a:rPr lang="en-US" dirty="0" smtClean="0"/>
              <a:t>Main Street (1920)</a:t>
            </a:r>
          </a:p>
          <a:p>
            <a:pPr lvl="2"/>
            <a:r>
              <a:rPr lang="en-US" dirty="0" smtClean="0"/>
              <a:t>Babbitt (1922)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of 1928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Herbert Hoover (R)</a:t>
            </a:r>
          </a:p>
          <a:p>
            <a:r>
              <a:rPr lang="en-US" dirty="0" smtClean="0"/>
              <a:t>Al Smith (D)</a:t>
            </a:r>
          </a:p>
          <a:p>
            <a:r>
              <a:rPr lang="en-US" dirty="0" smtClean="0"/>
              <a:t>Smith was Catholic, and this fact split the Democratic party, especially in the South</a:t>
            </a:r>
          </a:p>
          <a:p>
            <a:r>
              <a:rPr lang="en-US" dirty="0" smtClean="0"/>
              <a:t>Prohibition also divided the Democrats</a:t>
            </a:r>
          </a:p>
          <a:p>
            <a:r>
              <a:rPr lang="en-US" dirty="0" smtClean="0"/>
              <a:t>Hoover won 444 to 87 in the electoral college (including Smith’s home state—NY)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Corporation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 was separated from ownership interests</a:t>
            </a:r>
          </a:p>
          <a:p>
            <a:r>
              <a:rPr lang="en-US" dirty="0" smtClean="0"/>
              <a:t>Management of business became more “scientific” and used theories of behavioral psychology</a:t>
            </a:r>
          </a:p>
          <a:p>
            <a:r>
              <a:rPr lang="en-US" dirty="0" smtClean="0"/>
              <a:t>Oligopoly—control of the market by a few large producers—became the norm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Welfare Capitalism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employers promoted new programs designed to improve worker well-being and morale</a:t>
            </a:r>
          </a:p>
          <a:p>
            <a:pPr lvl="1"/>
            <a:r>
              <a:rPr lang="en-US" dirty="0" smtClean="0"/>
              <a:t>The goal? To challenge the power of trade unions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Stock purchase plans</a:t>
            </a:r>
          </a:p>
          <a:p>
            <a:pPr lvl="1"/>
            <a:r>
              <a:rPr lang="en-US" dirty="0" smtClean="0"/>
              <a:t>Offering insurance policies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Auto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other single development matched the impact of the postwar increase in car ownership on the American way of life</a:t>
            </a:r>
          </a:p>
          <a:p>
            <a:r>
              <a:rPr lang="en-US" dirty="0" smtClean="0"/>
              <a:t>During the 1920s, America made 85% of all of the world’s passenger cars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Henry 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 continuous assembly line reduced the number of workers required to produce a car</a:t>
            </a:r>
          </a:p>
          <a:p>
            <a:r>
              <a:rPr lang="en-US" dirty="0" smtClean="0"/>
              <a:t>Mass-production reduced the cost of cars—the Model T cost just under $300 in 1924: about 3 months’ factory wages</a:t>
            </a:r>
          </a:p>
          <a:p>
            <a:r>
              <a:rPr lang="en-US" dirty="0" smtClean="0"/>
              <a:t>By 1927, Ford had produced 15 million Model Ts.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Traveling out of town was easier</a:t>
            </a:r>
          </a:p>
          <a:p>
            <a:r>
              <a:rPr lang="en-US" dirty="0" smtClean="0"/>
              <a:t>Getting away from routines was easier</a:t>
            </a:r>
          </a:p>
          <a:p>
            <a:r>
              <a:rPr lang="en-US" dirty="0" smtClean="0"/>
              <a:t>Teenagers could get away from their parents</a:t>
            </a:r>
          </a:p>
          <a:p>
            <a:r>
              <a:rPr lang="en-US" dirty="0" smtClean="0"/>
              <a:t>Cars shaped urban communities</a:t>
            </a:r>
          </a:p>
          <a:p>
            <a:pPr lvl="1"/>
            <a:r>
              <a:rPr lang="en-US" dirty="0" smtClean="0"/>
              <a:t>Suburban communities grew at twice the rate of their core cities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11152</TotalTime>
  <Words>1899</Words>
  <Application>Microsoft Office PowerPoint</Application>
  <PresentationFormat>On-screen Show (4:3)</PresentationFormat>
  <Paragraphs>194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Technic</vt:lpstr>
      <vt:lpstr>The Twenties, Chapter 23 Notes</vt:lpstr>
      <vt:lpstr>Postwar Prosperity and its Price</vt:lpstr>
      <vt:lpstr>Second Industrial Revolution</vt:lpstr>
      <vt:lpstr>Slide 4</vt:lpstr>
      <vt:lpstr>Modern Corporation</vt:lpstr>
      <vt:lpstr>Welfare Capitalism</vt:lpstr>
      <vt:lpstr>The Auto Age</vt:lpstr>
      <vt:lpstr>Henry Ford</vt:lpstr>
      <vt:lpstr>Impact of Cars</vt:lpstr>
      <vt:lpstr>Economic Exceptions</vt:lpstr>
      <vt:lpstr>Slide 11</vt:lpstr>
      <vt:lpstr>Movie-Made America</vt:lpstr>
      <vt:lpstr>Slide 13</vt:lpstr>
      <vt:lpstr>Slide 14</vt:lpstr>
      <vt:lpstr>Slide 15</vt:lpstr>
      <vt:lpstr>Slide 16</vt:lpstr>
      <vt:lpstr>Slide 17</vt:lpstr>
      <vt:lpstr>Radio</vt:lpstr>
      <vt:lpstr>Journalism</vt:lpstr>
      <vt:lpstr>Advertising Modernity</vt:lpstr>
      <vt:lpstr>Sports and Celebrity</vt:lpstr>
      <vt:lpstr>New Morality?</vt:lpstr>
      <vt:lpstr>Slide 23</vt:lpstr>
      <vt:lpstr>Resistance to Modernity</vt:lpstr>
      <vt:lpstr>Immigration Restriction</vt:lpstr>
      <vt:lpstr>Ku Klux Klan</vt:lpstr>
      <vt:lpstr>Religious Fundamentalism</vt:lpstr>
      <vt:lpstr>President Warren Harding</vt:lpstr>
      <vt:lpstr>Slide 29</vt:lpstr>
      <vt:lpstr>Slide 30</vt:lpstr>
      <vt:lpstr>Slide 31</vt:lpstr>
      <vt:lpstr>Herbert Hoover</vt:lpstr>
      <vt:lpstr>Hoover as President</vt:lpstr>
      <vt:lpstr>War Debts</vt:lpstr>
      <vt:lpstr>Commerce and Foreign Policy</vt:lpstr>
      <vt:lpstr>Feminism in Transition</vt:lpstr>
      <vt:lpstr>Slide 37</vt:lpstr>
      <vt:lpstr>1921 Sheppard-Towner Act</vt:lpstr>
      <vt:lpstr>Mexican Immigration</vt:lpstr>
      <vt:lpstr>Slide 40</vt:lpstr>
      <vt:lpstr>The “New Negro”</vt:lpstr>
      <vt:lpstr>Harlem Renaissance</vt:lpstr>
      <vt:lpstr>Slide 43</vt:lpstr>
      <vt:lpstr>Election of 1928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would you look for help in the kitchen?</dc:title>
  <dc:creator>Timbermans</dc:creator>
  <cp:lastModifiedBy>timberman</cp:lastModifiedBy>
  <cp:revision>216</cp:revision>
  <dcterms:created xsi:type="dcterms:W3CDTF">2010-04-23T01:00:01Z</dcterms:created>
  <dcterms:modified xsi:type="dcterms:W3CDTF">2013-04-03T19:01:18Z</dcterms:modified>
</cp:coreProperties>
</file>