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4" r:id="rId3"/>
    <p:sldId id="270" r:id="rId4"/>
    <p:sldId id="275" r:id="rId5"/>
    <p:sldId id="285" r:id="rId6"/>
    <p:sldId id="273" r:id="rId7"/>
    <p:sldId id="272" r:id="rId8"/>
    <p:sldId id="286" r:id="rId9"/>
    <p:sldId id="276" r:id="rId10"/>
    <p:sldId id="277" r:id="rId11"/>
    <p:sldId id="279" r:id="rId12"/>
    <p:sldId id="280" r:id="rId13"/>
    <p:sldId id="282" r:id="rId14"/>
    <p:sldId id="28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8/28/2015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8/28/2015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8/28/2015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8/28/2015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8/28/2015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8/28/2015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8/28/2015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8/28/2015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8/28/2015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8/28/2015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8/28/2015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8/28/2015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Advanced Financial Accounting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68499"/>
            <a:ext cx="10058400" cy="1143000"/>
          </a:xfrm>
        </p:spPr>
        <p:txBody>
          <a:bodyPr/>
          <a:lstStyle/>
          <a:p>
            <a:r>
              <a:rPr lang="en-US" dirty="0" smtClean="0"/>
              <a:t>Week three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Elimination Entry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699768" cy="434018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This occurs </a:t>
            </a:r>
            <a:r>
              <a:rPr lang="en-US" sz="3600" u="sng" dirty="0" smtClean="0"/>
              <a:t>after</a:t>
            </a:r>
            <a:r>
              <a:rPr lang="en-US" sz="3600" dirty="0" smtClean="0"/>
              <a:t> equity accounting (slide 6).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Implied value: </a:t>
            </a:r>
            <a:r>
              <a:rPr lang="en-US" sz="3600" dirty="0"/>
              <a:t>$45,000/90% = $</a:t>
            </a:r>
            <a:r>
              <a:rPr lang="en-US" sz="3600" dirty="0" smtClean="0"/>
              <a:t>50,000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Elimination entry (entry “a” on slide 14):</a:t>
            </a:r>
          </a:p>
          <a:p>
            <a:pPr marL="0" indent="0">
              <a:lnSpc>
                <a:spcPts val="2000"/>
              </a:lnSpc>
              <a:buNone/>
            </a:pPr>
            <a:r>
              <a:rPr lang="en-US" sz="2800" dirty="0" smtClean="0"/>
              <a:t>Capital stock				$30,000</a:t>
            </a:r>
          </a:p>
          <a:p>
            <a:pPr marL="0" indent="0">
              <a:lnSpc>
                <a:spcPts val="2000"/>
              </a:lnSpc>
              <a:buNone/>
            </a:pPr>
            <a:r>
              <a:rPr lang="en-US" sz="2800" dirty="0" smtClean="0"/>
              <a:t>Retained earnings			$10,000</a:t>
            </a:r>
          </a:p>
          <a:p>
            <a:pPr marL="0" indent="0">
              <a:lnSpc>
                <a:spcPts val="2000"/>
              </a:lnSpc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Unamortized excess		$10,000 (implied value less book value)</a:t>
            </a:r>
          </a:p>
          <a:p>
            <a:pPr marL="0" indent="0">
              <a:lnSpc>
                <a:spcPts val="2000"/>
              </a:lnSpc>
              <a:buNone/>
            </a:pPr>
            <a:r>
              <a:rPr lang="en-US" sz="2800" dirty="0" smtClean="0"/>
              <a:t>	Investment in Skelly		$45,000</a:t>
            </a:r>
          </a:p>
          <a:p>
            <a:pPr marL="0" indent="0">
              <a:lnSpc>
                <a:spcPts val="2000"/>
              </a:lnSpc>
              <a:buNone/>
            </a:pPr>
            <a:r>
              <a:rPr lang="en-US" sz="2800" dirty="0"/>
              <a:t>	</a:t>
            </a:r>
            <a:r>
              <a:rPr lang="en-US" sz="2800" dirty="0" err="1" smtClean="0"/>
              <a:t>Noncontrolling</a:t>
            </a:r>
            <a:r>
              <a:rPr lang="en-US" sz="2800" dirty="0" smtClean="0"/>
              <a:t> interest		  $5,000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6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Allocate </a:t>
            </a:r>
            <a:r>
              <a:rPr lang="en-US" dirty="0" smtClean="0"/>
              <a:t>“Unamortized </a:t>
            </a:r>
            <a:r>
              <a:rPr lang="en-US" dirty="0"/>
              <a:t>excess”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First, assign amounts to assets and liabilities with fair value differences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Then, assign the remaining amount as follows: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Debit balance: Goodwill (balance sheet)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Credit balance: Gain on bargain purchase (income statement)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0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Unamortized Excess Allocation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Unamortized excess = $10,000:  inventory $2,000, land $3,000, equipment ($1,600), notes payable ($400), goodwill = CALCULATION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Allocation entry  (entry </a:t>
            </a:r>
            <a:r>
              <a:rPr lang="en-US" sz="3600" dirty="0" smtClean="0"/>
              <a:t>“b” </a:t>
            </a:r>
            <a:r>
              <a:rPr lang="en-US" sz="3600" dirty="0"/>
              <a:t>on slide 14):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	Inventory		$2,000</a:t>
            </a:r>
          </a:p>
          <a:p>
            <a:pPr marL="0" indent="0">
              <a:buNone/>
            </a:pPr>
            <a:r>
              <a:rPr lang="en-US" sz="3600" dirty="0" smtClean="0"/>
              <a:t>	Land			$3,000</a:t>
            </a:r>
          </a:p>
          <a:p>
            <a:pPr marL="0" indent="0">
              <a:buNone/>
            </a:pPr>
            <a:r>
              <a:rPr lang="en-US" sz="3600" dirty="0" smtClean="0"/>
              <a:t>	Notes </a:t>
            </a:r>
            <a:r>
              <a:rPr lang="en-US" sz="3600" dirty="0"/>
              <a:t>payable	</a:t>
            </a:r>
            <a:r>
              <a:rPr lang="en-US" sz="3600" dirty="0" smtClean="0"/>
              <a:t>$400</a:t>
            </a:r>
            <a:endParaRPr lang="en-US" sz="3600" dirty="0"/>
          </a:p>
          <a:p>
            <a:pPr marL="0" indent="0"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FF0000"/>
                </a:solidFill>
              </a:rPr>
              <a:t>Goodwill		$6,200</a:t>
            </a:r>
          </a:p>
          <a:p>
            <a:pPr marL="0" indent="0">
              <a:buNone/>
            </a:pPr>
            <a:r>
              <a:rPr lang="en-US" sz="3600" dirty="0" smtClean="0"/>
              <a:t>		Equipment		$1,600</a:t>
            </a:r>
            <a:endParaRPr lang="en-US" sz="3400" dirty="0" smtClean="0"/>
          </a:p>
          <a:p>
            <a:pPr marL="0" indent="0">
              <a:buNone/>
            </a:pPr>
            <a:r>
              <a:rPr lang="en-US" sz="3600" dirty="0" smtClean="0"/>
              <a:t>		Unamortized excess	$10,000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62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 Sheets before Consolidation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0315" y="1849229"/>
            <a:ext cx="4049783" cy="4366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25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3: Combine </a:t>
            </a:r>
            <a:r>
              <a:rPr lang="en-US" dirty="0" smtClean="0"/>
              <a:t>Parent</a:t>
            </a:r>
            <a:r>
              <a:rPr lang="en-US" dirty="0"/>
              <a:t>, </a:t>
            </a:r>
            <a:r>
              <a:rPr lang="en-US" dirty="0" smtClean="0"/>
              <a:t>Subsidiary, </a:t>
            </a:r>
            <a:r>
              <a:rPr lang="en-US" dirty="0"/>
              <a:t>and </a:t>
            </a:r>
            <a:r>
              <a:rPr lang="en-US" dirty="0" smtClean="0"/>
              <a:t>Adjustments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2754" y="1759425"/>
            <a:ext cx="6988811" cy="451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56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Chapter 3, Consolidated Financial Statements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267949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Consolidated Financial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Parent company acquires &gt;50% of subsidiary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Any residual % is the </a:t>
            </a:r>
            <a:r>
              <a:rPr lang="en-US" sz="3600" b="1" u="sng" dirty="0" smtClean="0"/>
              <a:t>non-controlling interest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Both companies continue to exist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Consolidated financials combine two or more companies for reporting purposes; </a:t>
            </a:r>
            <a:r>
              <a:rPr lang="en-US" sz="3600" i="1" dirty="0" smtClean="0"/>
              <a:t>they are not financial statements of an actual existing entity</a:t>
            </a:r>
            <a:r>
              <a:rPr lang="en-US" sz="3600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89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Sets of Accounting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The </a:t>
            </a:r>
            <a:r>
              <a:rPr lang="en-US" sz="3600" u="sng" dirty="0" smtClean="0"/>
              <a:t>parent company accounting</a:t>
            </a:r>
            <a:r>
              <a:rPr lang="en-US" sz="3600" dirty="0" smtClean="0"/>
              <a:t> is the recording of the investment in the parent financial statements; this process is called “</a:t>
            </a:r>
            <a:r>
              <a:rPr lang="en-US" sz="3600" u="sng" dirty="0" smtClean="0"/>
              <a:t>equity accounting</a:t>
            </a:r>
            <a:r>
              <a:rPr lang="en-US" sz="3600" dirty="0" smtClean="0"/>
              <a:t>”.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The </a:t>
            </a:r>
            <a:r>
              <a:rPr lang="en-US" sz="3600" u="sng" dirty="0" smtClean="0"/>
              <a:t>consolidation accounting</a:t>
            </a:r>
            <a:r>
              <a:rPr lang="en-US" sz="3600" dirty="0" smtClean="0"/>
              <a:t> is the process of adjusting and combining the financial statements of the parent and the subsidiary</a:t>
            </a:r>
            <a:r>
              <a:rPr lang="en-US" sz="3600" dirty="0"/>
              <a:t>; this process is called </a:t>
            </a:r>
            <a:r>
              <a:rPr lang="en-US" sz="3600" dirty="0" smtClean="0"/>
              <a:t>“</a:t>
            </a:r>
            <a:r>
              <a:rPr lang="en-US" sz="3600" u="sng" dirty="0" smtClean="0"/>
              <a:t>consolidation accounting</a:t>
            </a:r>
            <a:r>
              <a:rPr lang="en-US" sz="3600" dirty="0"/>
              <a:t>”</a:t>
            </a:r>
            <a:r>
              <a:rPr lang="en-US" sz="3600" dirty="0" smtClean="0"/>
              <a:t>.</a:t>
            </a:r>
            <a:endParaRPr lang="en-US" sz="32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35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Equity Accounting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New asset: Investment in subsidiary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Business </a:t>
            </a:r>
            <a:r>
              <a:rPr lang="en-US" sz="3600" dirty="0" smtClean="0"/>
              <a:t>activity</a:t>
            </a:r>
            <a:endParaRPr lang="en-US" sz="36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Increase investment by % of subsidiary income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Decrease investment by % of subsidiary dividends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Amortize excess fair value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61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Equity Accounting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Penn acquires 90% of Skelly for $45,000 cash, and Skelly book value is $40,000 ($30,000 capital stock and $10,000 retained earnings)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Parent company accounting:</a:t>
            </a:r>
          </a:p>
          <a:p>
            <a:pPr marL="0" indent="0">
              <a:buNone/>
            </a:pPr>
            <a:r>
              <a:rPr lang="en-US" sz="3600" dirty="0" smtClean="0"/>
              <a:t>Investment in Skelly		$45,000</a:t>
            </a:r>
          </a:p>
          <a:p>
            <a:pPr marL="0" indent="0">
              <a:buNone/>
            </a:pPr>
            <a:r>
              <a:rPr lang="en-US" sz="3600" dirty="0"/>
              <a:t>	</a:t>
            </a:r>
            <a:r>
              <a:rPr lang="en-US" sz="3600" dirty="0" smtClean="0"/>
              <a:t>Cash						$45,000</a:t>
            </a:r>
            <a:endParaRPr lang="en-US" sz="30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70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Consolidation Accounting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Step 1: Elimination entry (slides 8-10)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Step 2: Allocate “unamortized excess”</a:t>
            </a:r>
            <a:r>
              <a:rPr lang="en-US" sz="3600" dirty="0"/>
              <a:t> (</a:t>
            </a:r>
            <a:r>
              <a:rPr lang="en-US" sz="3600" dirty="0" smtClean="0"/>
              <a:t>slides 11-12)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Step 3: Combine parent, subsidiary, and adjustments</a:t>
            </a:r>
            <a:r>
              <a:rPr lang="en-US" sz="3600" dirty="0"/>
              <a:t> (slide </a:t>
            </a:r>
            <a:r>
              <a:rPr lang="en-US" sz="3600" dirty="0" smtClean="0"/>
              <a:t>14)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This process is similar to the process of recording fair values and goodwill in a </a:t>
            </a:r>
            <a:r>
              <a:rPr lang="en-US" sz="3600" u="sng" dirty="0"/>
              <a:t>combination</a:t>
            </a:r>
            <a:r>
              <a:rPr lang="en-US" sz="3600" dirty="0"/>
              <a:t> (lecture 1).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  <a:p>
            <a:pPr marL="0" indent="0">
              <a:buNone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34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 Elimination Entry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Eliminate the Investment in subsidiary account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Eliminate subsidiary equity accounts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Record non-controlling interest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Record </a:t>
            </a:r>
            <a:r>
              <a:rPr lang="en-US" sz="3600" dirty="0"/>
              <a:t>“Unamortized excess</a:t>
            </a:r>
            <a:r>
              <a:rPr lang="en-US" sz="3600" dirty="0" smtClean="0"/>
              <a:t>”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21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286603"/>
            <a:ext cx="10300523" cy="1450757"/>
          </a:xfrm>
        </p:spPr>
        <p:txBody>
          <a:bodyPr>
            <a:normAutofit/>
          </a:bodyPr>
          <a:lstStyle/>
          <a:p>
            <a:r>
              <a:rPr lang="en-US" sz="4600" dirty="0" smtClean="0"/>
              <a:t>Examples of Unamortized Excess Calculation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Acquisition of </a:t>
            </a:r>
            <a:r>
              <a:rPr lang="en-US" sz="3600" u="sng" dirty="0" smtClean="0"/>
              <a:t>100%</a:t>
            </a:r>
            <a:r>
              <a:rPr lang="en-US" sz="3600" dirty="0" smtClean="0"/>
              <a:t> of subsidiary for $10,200 with book value of $5,900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b="1" dirty="0" smtClean="0"/>
              <a:t>Excess = $10,200-$5,900 = $4,300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Acquisition of </a:t>
            </a:r>
            <a:r>
              <a:rPr lang="en-US" sz="3600" u="sng" dirty="0" smtClean="0"/>
              <a:t>90%</a:t>
            </a:r>
            <a:r>
              <a:rPr lang="en-US" sz="3600" dirty="0" smtClean="0"/>
              <a:t> of subsidiary for $10,200 with book value of $5,900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Implied value:  $10,200/90% = $11,333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b="1" dirty="0"/>
              <a:t>Excess = </a:t>
            </a:r>
            <a:r>
              <a:rPr lang="en-US" sz="3400" b="1" dirty="0" smtClean="0"/>
              <a:t>$11,333-$</a:t>
            </a:r>
            <a:r>
              <a:rPr lang="en-US" sz="3400" b="1" dirty="0"/>
              <a:t>5,900 = </a:t>
            </a:r>
            <a:r>
              <a:rPr lang="en-US" sz="3400" b="1" dirty="0" smtClean="0"/>
              <a:t>$5,433</a:t>
            </a:r>
          </a:p>
          <a:p>
            <a:pPr marL="0" indent="0">
              <a:buNone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7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2433</TotalTime>
  <Words>459</Words>
  <Application>Microsoft Office PowerPoint</Application>
  <PresentationFormat>Widescreen</PresentationFormat>
  <Paragraphs>75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Calibri Light</vt:lpstr>
      <vt:lpstr>Wingdings</vt:lpstr>
      <vt:lpstr>Retrospect</vt:lpstr>
      <vt:lpstr>Advanced Financial Accounting</vt:lpstr>
      <vt:lpstr>Readings</vt:lpstr>
      <vt:lpstr>Consolidated Financial Statements</vt:lpstr>
      <vt:lpstr>Two Sets of Accounting Records</vt:lpstr>
      <vt:lpstr>Equity Accounting</vt:lpstr>
      <vt:lpstr>Equity Accounting Example</vt:lpstr>
      <vt:lpstr>Consolidation Accounting</vt:lpstr>
      <vt:lpstr>Step 1: Elimination Entry</vt:lpstr>
      <vt:lpstr>Examples of Unamortized Excess Calculation</vt:lpstr>
      <vt:lpstr>Elimination Entry Example</vt:lpstr>
      <vt:lpstr>Step 2: Allocate “Unamortized excess”</vt:lpstr>
      <vt:lpstr>Unamortized Excess Allocation Example</vt:lpstr>
      <vt:lpstr>Balance Sheets before Consolidation</vt:lpstr>
      <vt:lpstr>Step 3: Combine Parent, Subsidiary, and Adjustments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72</cp:revision>
  <dcterms:created xsi:type="dcterms:W3CDTF">2014-08-05T07:47:07Z</dcterms:created>
  <dcterms:modified xsi:type="dcterms:W3CDTF">2015-08-28T10:13:22Z</dcterms:modified>
</cp:coreProperties>
</file>