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312" r:id="rId3"/>
    <p:sldId id="296" r:id="rId4"/>
    <p:sldId id="286" r:id="rId5"/>
    <p:sldId id="287" r:id="rId6"/>
    <p:sldId id="303" r:id="rId7"/>
    <p:sldId id="304" r:id="rId8"/>
    <p:sldId id="299" r:id="rId9"/>
    <p:sldId id="305" r:id="rId10"/>
    <p:sldId id="313" r:id="rId11"/>
    <p:sldId id="306" r:id="rId12"/>
    <p:sldId id="298" r:id="rId13"/>
    <p:sldId id="301" r:id="rId14"/>
    <p:sldId id="310" r:id="rId15"/>
    <p:sldId id="311" r:id="rId16"/>
    <p:sldId id="295" r:id="rId17"/>
    <p:sldId id="307" r:id="rId18"/>
    <p:sldId id="308" r:id="rId19"/>
    <p:sldId id="309"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BDF68E2-58F2-4D09-BE8B-E3BD06533059}" type="datetimeFigureOut">
              <a:rPr lang="en-US" dirty="0"/>
              <a:t>3/8/2015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E2D6473-DF6D-4702-B328-E0DD40540A4E}" type="datetimeFigureOut">
              <a:rPr lang="en-US" dirty="0"/>
              <a:t>3/8/2015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26F7E3A-B166-407D-9866-32884E7D5B37}" type="datetimeFigureOut">
              <a:rPr lang="en-US" dirty="0"/>
              <a:t>3/8/2015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28FC5F6-F338-4AE4-BB23-26385BCFC423}" type="datetimeFigureOut">
              <a:rPr lang="en-US" dirty="0"/>
              <a:t>3/8/2015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0EBB0C4-6273-4C6E-B9BD-2EDC30F1CD52}" type="datetimeFigureOut">
              <a:rPr lang="en-US" dirty="0"/>
              <a:t>3/8/2015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9AB4D41-86C1-4908-B66A-0B50CEB3BF29}" type="datetimeFigureOut">
              <a:rPr lang="en-US" dirty="0"/>
              <a:t>3/8/2015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6426E2C-56C1-4E0D-A793-0088A7FDD37E}" type="datetimeFigureOut">
              <a:rPr lang="en-US" dirty="0"/>
              <a:t>3/8/2015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8C39B41-D8B5-4052-B551-9B5525EAA8B6}" type="datetimeFigureOut">
              <a:rPr lang="en-US" dirty="0"/>
              <a:t>3/8/2015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D94136C-8742-45B2-AF27-D93DF72833A9}" type="datetimeFigureOut">
              <a:rPr lang="en-US" dirty="0"/>
              <a:t>3/8/2015</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2ABBEA6-7C60-4B02-AE87-00D78D8422AF}" type="datetimeFigureOut">
              <a:rPr lang="en-US" dirty="0"/>
              <a:t>3/8/2015</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CAD897-D46E-4AD2-BD9B-49DD3E640873}" type="datetimeFigureOut">
              <a:rPr lang="en-US" dirty="0"/>
              <a:t>3/8/2015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8624D31-43A5-475A-80CF-332C9F6DCF35}" type="datetimeFigureOut">
              <a:rPr lang="en-US" dirty="0"/>
              <a:t>3/8/2015</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dirty="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Advanced Financial Accounting</a:t>
            </a:r>
            <a:endParaRPr lang="en-US" dirty="0"/>
          </a:p>
        </p:txBody>
      </p:sp>
      <p:sp>
        <p:nvSpPr>
          <p:cNvPr id="3" name="Subtitle 2"/>
          <p:cNvSpPr>
            <a:spLocks noGrp="1"/>
          </p:cNvSpPr>
          <p:nvPr>
            <p:ph type="subTitle" idx="1"/>
          </p:nvPr>
        </p:nvSpPr>
        <p:spPr>
          <a:xfrm>
            <a:off x="1100051" y="4468499"/>
            <a:ext cx="10058400" cy="1143000"/>
          </a:xfrm>
        </p:spPr>
        <p:txBody>
          <a:bodyPr/>
          <a:lstStyle/>
          <a:p>
            <a:r>
              <a:rPr lang="en-US" dirty="0" smtClean="0"/>
              <a:t>Week six</a:t>
            </a:r>
            <a:endParaRPr lang="en-US" dirty="0"/>
          </a:p>
        </p:txBody>
      </p:sp>
    </p:spTree>
    <p:extLst>
      <p:ext uri="{BB962C8B-B14F-4D97-AF65-F5344CB8AC3E}">
        <p14:creationId xmlns:p14="http://schemas.microsoft.com/office/powerpoint/2010/main" val="5639085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Consolidation </a:t>
            </a:r>
            <a:r>
              <a:rPr lang="en-US" dirty="0" smtClean="0"/>
              <a:t>Entry Part Two</a:t>
            </a:r>
            <a:endParaRPr lang="en-US" dirty="0"/>
          </a:p>
        </p:txBody>
      </p:sp>
      <p:sp>
        <p:nvSpPr>
          <p:cNvPr id="3" name="Content Placeholder 2"/>
          <p:cNvSpPr>
            <a:spLocks noGrp="1"/>
          </p:cNvSpPr>
          <p:nvPr>
            <p:ph idx="1"/>
          </p:nvPr>
        </p:nvSpPr>
        <p:spPr>
          <a:xfrm>
            <a:off x="1097280" y="2047740"/>
            <a:ext cx="10699768" cy="4211392"/>
          </a:xfrm>
        </p:spPr>
        <p:txBody>
          <a:bodyPr>
            <a:normAutofit lnSpcReduction="10000"/>
          </a:bodyPr>
          <a:lstStyle/>
          <a:p>
            <a:pPr>
              <a:buFont typeface="Wingdings" panose="05000000000000000000" pitchFamily="2" charset="2"/>
              <a:buChar char="§"/>
            </a:pPr>
            <a:r>
              <a:rPr lang="en-US" sz="2400" dirty="0" smtClean="0"/>
              <a:t>Allocation of unamortized excess</a:t>
            </a:r>
          </a:p>
          <a:p>
            <a:pPr>
              <a:buFont typeface="Wingdings" panose="05000000000000000000" pitchFamily="2" charset="2"/>
              <a:buChar char="§"/>
            </a:pPr>
            <a:endParaRPr lang="en-US" sz="2400" dirty="0" smtClean="0"/>
          </a:p>
          <a:p>
            <a:pPr>
              <a:buFont typeface="Wingdings" panose="05000000000000000000" pitchFamily="2" charset="2"/>
              <a:buChar char="§"/>
            </a:pPr>
            <a:endParaRPr lang="en-US" sz="2400" dirty="0"/>
          </a:p>
          <a:p>
            <a:pPr>
              <a:buFont typeface="Wingdings" panose="05000000000000000000" pitchFamily="2" charset="2"/>
              <a:buChar char="§"/>
            </a:pPr>
            <a:endParaRPr lang="en-US" sz="2400" dirty="0" smtClean="0"/>
          </a:p>
          <a:p>
            <a:pPr>
              <a:buFont typeface="Wingdings" panose="05000000000000000000" pitchFamily="2" charset="2"/>
              <a:buChar char="§"/>
            </a:pPr>
            <a:endParaRPr lang="en-US" sz="2400" dirty="0" smtClean="0"/>
          </a:p>
          <a:p>
            <a:pPr>
              <a:buFont typeface="Wingdings" panose="05000000000000000000" pitchFamily="2" charset="2"/>
              <a:buChar char="§"/>
            </a:pPr>
            <a:endParaRPr lang="en-US" sz="2400" dirty="0" smtClean="0"/>
          </a:p>
          <a:p>
            <a:pPr>
              <a:buFont typeface="Wingdings" panose="05000000000000000000" pitchFamily="2" charset="2"/>
              <a:buChar char="§"/>
            </a:pPr>
            <a:r>
              <a:rPr lang="en-US" sz="2400" dirty="0" smtClean="0"/>
              <a:t>Amounts? Fair </a:t>
            </a:r>
            <a:r>
              <a:rPr lang="en-US" sz="2400" dirty="0"/>
              <a:t>value </a:t>
            </a:r>
            <a:r>
              <a:rPr lang="en-US" sz="2400" dirty="0" smtClean="0"/>
              <a:t>differences as of </a:t>
            </a:r>
            <a:r>
              <a:rPr lang="en-US" sz="2400" u="sng" dirty="0" smtClean="0"/>
              <a:t>beginning of year</a:t>
            </a:r>
            <a:r>
              <a:rPr lang="en-US" sz="2400" dirty="0" smtClean="0"/>
              <a:t>.</a:t>
            </a:r>
          </a:p>
          <a:p>
            <a:pPr>
              <a:buFont typeface="Wingdings" panose="05000000000000000000" pitchFamily="2" charset="2"/>
              <a:buChar char="§"/>
            </a:pPr>
            <a:r>
              <a:rPr lang="en-US" sz="2400" dirty="0" smtClean="0"/>
              <a:t>Why?  Unamortized excess is a temporary account; here we are allocating the fair value difference to the appropriate accounts.</a:t>
            </a:r>
          </a:p>
          <a:p>
            <a:pPr>
              <a:buFont typeface="Wingdings" panose="05000000000000000000" pitchFamily="2" charset="2"/>
              <a:buChar char="§"/>
            </a:pPr>
            <a:endParaRPr lang="en-US" dirty="0"/>
          </a:p>
        </p:txBody>
      </p:sp>
      <p:pic>
        <p:nvPicPr>
          <p:cNvPr id="5" name="Picture 4"/>
          <p:cNvPicPr>
            <a:picLocks noChangeAspect="1"/>
          </p:cNvPicPr>
          <p:nvPr/>
        </p:nvPicPr>
        <p:blipFill>
          <a:blip r:embed="rId2"/>
          <a:stretch>
            <a:fillRect/>
          </a:stretch>
        </p:blipFill>
        <p:spPr>
          <a:xfrm>
            <a:off x="2961561" y="2562000"/>
            <a:ext cx="6374534" cy="2015732"/>
          </a:xfrm>
          <a:prstGeom prst="rect">
            <a:avLst/>
          </a:prstGeom>
        </p:spPr>
      </p:pic>
    </p:spTree>
    <p:extLst>
      <p:ext uri="{BB962C8B-B14F-4D97-AF65-F5344CB8AC3E}">
        <p14:creationId xmlns:p14="http://schemas.microsoft.com/office/powerpoint/2010/main" val="26819240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Fair Value Adjustments</a:t>
            </a:r>
            <a:endParaRPr lang="en-US" dirty="0"/>
          </a:p>
        </p:txBody>
      </p:sp>
      <p:sp>
        <p:nvSpPr>
          <p:cNvPr id="3" name="Content Placeholder 2"/>
          <p:cNvSpPr>
            <a:spLocks noGrp="1"/>
          </p:cNvSpPr>
          <p:nvPr>
            <p:ph idx="1"/>
          </p:nvPr>
        </p:nvSpPr>
        <p:spPr>
          <a:xfrm>
            <a:off x="1097280" y="2047740"/>
            <a:ext cx="10699768" cy="3821353"/>
          </a:xfrm>
        </p:spPr>
        <p:txBody>
          <a:bodyPr>
            <a:normAutofit/>
          </a:bodyPr>
          <a:lstStyle/>
          <a:p>
            <a:pPr>
              <a:buFont typeface="Wingdings" panose="05000000000000000000" pitchFamily="2" charset="2"/>
              <a:buChar char="§"/>
            </a:pPr>
            <a:r>
              <a:rPr lang="en-US" sz="2400" dirty="0" smtClean="0"/>
              <a:t>Record fair value adjustments on </a:t>
            </a:r>
            <a:r>
              <a:rPr lang="en-US" sz="2400" dirty="0"/>
              <a:t>balance sheet </a:t>
            </a:r>
            <a:r>
              <a:rPr lang="en-US" sz="2400" dirty="0" smtClean="0"/>
              <a:t>and income statement</a:t>
            </a:r>
          </a:p>
          <a:p>
            <a:pPr>
              <a:buFont typeface="Wingdings" panose="05000000000000000000" pitchFamily="2" charset="2"/>
              <a:buChar char="§"/>
            </a:pPr>
            <a:endParaRPr lang="en-US" sz="2400" dirty="0" smtClean="0"/>
          </a:p>
          <a:p>
            <a:pPr>
              <a:buFont typeface="Wingdings" panose="05000000000000000000" pitchFamily="2" charset="2"/>
              <a:buChar char="§"/>
            </a:pPr>
            <a:endParaRPr lang="en-US" sz="2400" dirty="0"/>
          </a:p>
          <a:p>
            <a:pPr>
              <a:buFont typeface="Wingdings" panose="05000000000000000000" pitchFamily="2" charset="2"/>
              <a:buChar char="§"/>
            </a:pPr>
            <a:endParaRPr lang="en-US" sz="2400" dirty="0" smtClean="0"/>
          </a:p>
          <a:p>
            <a:pPr>
              <a:buFont typeface="Wingdings" panose="05000000000000000000" pitchFamily="2" charset="2"/>
              <a:buChar char="§"/>
            </a:pPr>
            <a:endParaRPr lang="en-US" sz="2400" dirty="0" smtClean="0"/>
          </a:p>
          <a:p>
            <a:pPr>
              <a:buFont typeface="Wingdings" panose="05000000000000000000" pitchFamily="2" charset="2"/>
              <a:buChar char="§"/>
            </a:pPr>
            <a:r>
              <a:rPr lang="en-US" sz="2400" dirty="0" smtClean="0"/>
              <a:t>Amounts?  The adjustments to fair value differences based </a:t>
            </a:r>
            <a:r>
              <a:rPr lang="en-US" sz="2400" dirty="0"/>
              <a:t>on </a:t>
            </a:r>
            <a:r>
              <a:rPr lang="en-US" sz="2400" dirty="0" smtClean="0"/>
              <a:t>current year activity.</a:t>
            </a:r>
          </a:p>
          <a:p>
            <a:pPr>
              <a:buFont typeface="Wingdings" panose="05000000000000000000" pitchFamily="2" charset="2"/>
              <a:buChar char="§"/>
            </a:pPr>
            <a:r>
              <a:rPr lang="en-US" sz="2400" dirty="0" smtClean="0"/>
              <a:t>Why? We want to recognize the effects of the fair value adjustments in the consolidated </a:t>
            </a:r>
            <a:r>
              <a:rPr lang="en-US" sz="2400" dirty="0"/>
              <a:t>balance sheet </a:t>
            </a:r>
            <a:r>
              <a:rPr lang="en-US" sz="2400" u="sng" dirty="0" smtClean="0"/>
              <a:t>and income </a:t>
            </a:r>
            <a:r>
              <a:rPr lang="en-US" sz="2400" u="sng" dirty="0" smtClean="0"/>
              <a:t>statement</a:t>
            </a:r>
            <a:r>
              <a:rPr lang="en-US" sz="2400" dirty="0" smtClean="0"/>
              <a:t>.</a:t>
            </a:r>
            <a:endParaRPr lang="en-US" sz="2400" dirty="0" smtClean="0"/>
          </a:p>
          <a:p>
            <a:pPr marL="0" indent="0">
              <a:buNone/>
            </a:pPr>
            <a:endParaRPr lang="en-US" sz="3600" dirty="0" smtClean="0"/>
          </a:p>
          <a:p>
            <a:pPr>
              <a:buFont typeface="Wingdings" panose="05000000000000000000" pitchFamily="2" charset="2"/>
              <a:buChar char="§"/>
            </a:pPr>
            <a:endParaRPr lang="en-US" sz="3600" dirty="0" smtClean="0"/>
          </a:p>
          <a:p>
            <a:pPr>
              <a:buFont typeface="Wingdings" panose="05000000000000000000" pitchFamily="2" charset="2"/>
              <a:buChar char="§"/>
            </a:pPr>
            <a:endParaRPr lang="en-US" dirty="0"/>
          </a:p>
        </p:txBody>
      </p:sp>
      <p:pic>
        <p:nvPicPr>
          <p:cNvPr id="5" name="Picture 4"/>
          <p:cNvPicPr>
            <a:picLocks noChangeAspect="1"/>
          </p:cNvPicPr>
          <p:nvPr/>
        </p:nvPicPr>
        <p:blipFill>
          <a:blip r:embed="rId2"/>
          <a:stretch>
            <a:fillRect/>
          </a:stretch>
        </p:blipFill>
        <p:spPr>
          <a:xfrm>
            <a:off x="3248418" y="2514972"/>
            <a:ext cx="6301486" cy="1992634"/>
          </a:xfrm>
          <a:prstGeom prst="rect">
            <a:avLst/>
          </a:prstGeom>
        </p:spPr>
      </p:pic>
    </p:spTree>
    <p:extLst>
      <p:ext uri="{BB962C8B-B14F-4D97-AF65-F5344CB8AC3E}">
        <p14:creationId xmlns:p14="http://schemas.microsoft.com/office/powerpoint/2010/main" val="90411073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Consolidation</a:t>
            </a:r>
            <a:endParaRPr lang="en-US" dirty="0"/>
          </a:p>
        </p:txBody>
      </p:sp>
      <p:sp>
        <p:nvSpPr>
          <p:cNvPr id="3" name="Content Placeholder 2"/>
          <p:cNvSpPr>
            <a:spLocks noGrp="1"/>
          </p:cNvSpPr>
          <p:nvPr>
            <p:ph idx="1"/>
          </p:nvPr>
        </p:nvSpPr>
        <p:spPr>
          <a:xfrm>
            <a:off x="1097280" y="2047740"/>
            <a:ext cx="10699768" cy="3821353"/>
          </a:xfrm>
        </p:spPr>
        <p:txBody>
          <a:bodyPr>
            <a:normAutofit/>
          </a:bodyPr>
          <a:lstStyle/>
          <a:p>
            <a:pPr>
              <a:buFont typeface="Wingdings" panose="05000000000000000000" pitchFamily="2" charset="2"/>
              <a:buChar char="§"/>
            </a:pPr>
            <a:r>
              <a:rPr lang="en-US" sz="3200" dirty="0"/>
              <a:t>Combine parent, subsidiary, and </a:t>
            </a:r>
            <a:r>
              <a:rPr lang="en-US" sz="3200" dirty="0" smtClean="0"/>
              <a:t>adjustments.</a:t>
            </a:r>
          </a:p>
          <a:p>
            <a:pPr>
              <a:buFont typeface="Wingdings" panose="05000000000000000000" pitchFamily="2" charset="2"/>
              <a:buChar char="§"/>
            </a:pPr>
            <a:r>
              <a:rPr lang="en-US" sz="3200" dirty="0" smtClean="0"/>
              <a:t>Why?  We are creating financial statements for one consolidated entity which owns the assets and liabilities of both companies; use book value of the parent and fair value of the subsidiary.</a:t>
            </a:r>
          </a:p>
        </p:txBody>
      </p:sp>
    </p:spTree>
    <p:extLst>
      <p:ext uri="{BB962C8B-B14F-4D97-AF65-F5344CB8AC3E}">
        <p14:creationId xmlns:p14="http://schemas.microsoft.com/office/powerpoint/2010/main" val="21708015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Consolidation after </a:t>
            </a:r>
            <a:r>
              <a:rPr lang="en-US" u="sng" dirty="0" smtClean="0"/>
              <a:t>Subsequent Years</a:t>
            </a:r>
            <a:endParaRPr lang="en-US" u="sng" dirty="0"/>
          </a:p>
        </p:txBody>
      </p:sp>
      <p:sp>
        <p:nvSpPr>
          <p:cNvPr id="3" name="Content Placeholder 2"/>
          <p:cNvSpPr>
            <a:spLocks noGrp="1"/>
          </p:cNvSpPr>
          <p:nvPr>
            <p:ph idx="1"/>
          </p:nvPr>
        </p:nvSpPr>
        <p:spPr>
          <a:xfrm>
            <a:off x="1097280" y="2047740"/>
            <a:ext cx="10058400" cy="3821353"/>
          </a:xfrm>
        </p:spPr>
        <p:txBody>
          <a:bodyPr>
            <a:normAutofit/>
          </a:bodyPr>
          <a:lstStyle/>
          <a:p>
            <a:pPr>
              <a:buFont typeface="Wingdings" panose="05000000000000000000" pitchFamily="2" charset="2"/>
              <a:buChar char="§"/>
            </a:pPr>
            <a:r>
              <a:rPr lang="en-US" sz="3600" dirty="0" smtClean="0"/>
              <a:t>When you consolidate </a:t>
            </a:r>
            <a:r>
              <a:rPr lang="en-US" sz="3600" dirty="0" smtClean="0"/>
              <a:t>at the </a:t>
            </a:r>
            <a:r>
              <a:rPr lang="en-US" sz="3600" u="sng" dirty="0" smtClean="0"/>
              <a:t>end</a:t>
            </a:r>
            <a:r>
              <a:rPr lang="en-US" sz="3600" dirty="0" smtClean="0"/>
              <a:t> of any year, you reverse the subsidiary </a:t>
            </a:r>
            <a:r>
              <a:rPr lang="en-US" sz="3600" dirty="0" smtClean="0"/>
              <a:t>activity </a:t>
            </a:r>
            <a:r>
              <a:rPr lang="en-US" sz="3600" u="sng" dirty="0" smtClean="0"/>
              <a:t>by </a:t>
            </a:r>
            <a:r>
              <a:rPr lang="en-US" sz="3600" u="sng" dirty="0" smtClean="0"/>
              <a:t>one </a:t>
            </a:r>
            <a:r>
              <a:rPr lang="en-US" sz="3600" u="sng" dirty="0" smtClean="0"/>
              <a:t>year</a:t>
            </a:r>
            <a:r>
              <a:rPr lang="en-US" sz="3600" dirty="0" smtClean="0"/>
              <a:t> (slide 7), </a:t>
            </a:r>
            <a:r>
              <a:rPr lang="en-US" sz="3600" dirty="0" smtClean="0"/>
              <a:t>which gets you back to the investment balance at the </a:t>
            </a:r>
            <a:r>
              <a:rPr lang="en-US" sz="3600" u="sng" dirty="0" smtClean="0"/>
              <a:t>beginning </a:t>
            </a:r>
            <a:r>
              <a:rPr lang="en-US" sz="3600" dirty="0" smtClean="0"/>
              <a:t>of the year</a:t>
            </a:r>
            <a:r>
              <a:rPr lang="en-US" sz="3600" dirty="0" smtClean="0"/>
              <a:t>.</a:t>
            </a:r>
          </a:p>
          <a:p>
            <a:pPr>
              <a:buFont typeface="Wingdings" panose="05000000000000000000" pitchFamily="2" charset="2"/>
              <a:buChar char="§"/>
            </a:pPr>
            <a:r>
              <a:rPr lang="fr-CA" sz="3600" dirty="0" smtClean="0"/>
              <a:t>For </a:t>
            </a:r>
            <a:r>
              <a:rPr lang="fr-CA" sz="3600" dirty="0" err="1" smtClean="0"/>
              <a:t>example</a:t>
            </a:r>
            <a:r>
              <a:rPr lang="fr-CA" sz="3600" dirty="0" smtClean="0"/>
              <a:t>, </a:t>
            </a:r>
            <a:r>
              <a:rPr lang="fr-CA" sz="3600" dirty="0" err="1" smtClean="0"/>
              <a:t>when</a:t>
            </a:r>
            <a:r>
              <a:rPr lang="fr-CA" sz="3600" dirty="0" smtClean="0"/>
              <a:t> </a:t>
            </a:r>
            <a:r>
              <a:rPr lang="fr-CA" sz="3600" dirty="0" err="1" smtClean="0"/>
              <a:t>you</a:t>
            </a:r>
            <a:r>
              <a:rPr lang="fr-CA" sz="3600" dirty="0" smtClean="0"/>
              <a:t> </a:t>
            </a:r>
            <a:r>
              <a:rPr lang="fr-CA" sz="3600" dirty="0" err="1" smtClean="0"/>
              <a:t>consolidate</a:t>
            </a:r>
            <a:r>
              <a:rPr lang="fr-CA" sz="3600" dirty="0" smtClean="0"/>
              <a:t> at the </a:t>
            </a:r>
            <a:r>
              <a:rPr lang="fr-CA" sz="3600" u="sng" dirty="0" smtClean="0"/>
              <a:t>end</a:t>
            </a:r>
            <a:r>
              <a:rPr lang="fr-CA" sz="3600" dirty="0" smtClean="0"/>
              <a:t> of </a:t>
            </a:r>
            <a:r>
              <a:rPr lang="fr-CA" sz="3600" dirty="0" err="1" smtClean="0"/>
              <a:t>year</a:t>
            </a:r>
            <a:r>
              <a:rPr lang="fr-CA" sz="3600" dirty="0" smtClean="0"/>
              <a:t> five, </a:t>
            </a:r>
            <a:r>
              <a:rPr lang="fr-CA" sz="3600" dirty="0" err="1" smtClean="0"/>
              <a:t>you</a:t>
            </a:r>
            <a:r>
              <a:rPr lang="fr-CA" sz="3600" dirty="0" smtClean="0"/>
              <a:t> reverse the </a:t>
            </a:r>
            <a:r>
              <a:rPr lang="fr-CA" sz="3600" dirty="0" err="1" smtClean="0"/>
              <a:t>the</a:t>
            </a:r>
            <a:r>
              <a:rPr lang="fr-CA" sz="3600" dirty="0" smtClean="0"/>
              <a:t> </a:t>
            </a:r>
            <a:r>
              <a:rPr lang="fr-CA" sz="3600" dirty="0" err="1" smtClean="0"/>
              <a:t>subsidiary</a:t>
            </a:r>
            <a:r>
              <a:rPr lang="fr-CA" sz="3600" dirty="0" smtClean="0"/>
              <a:t> </a:t>
            </a:r>
            <a:r>
              <a:rPr lang="fr-CA" sz="3600" dirty="0" err="1" smtClean="0"/>
              <a:t>activity</a:t>
            </a:r>
            <a:r>
              <a:rPr lang="fr-CA" sz="3600" dirty="0" smtClean="0"/>
              <a:t> to the </a:t>
            </a:r>
            <a:r>
              <a:rPr lang="fr-CA" sz="3600" u="sng" dirty="0" err="1" smtClean="0"/>
              <a:t>beginning</a:t>
            </a:r>
            <a:r>
              <a:rPr lang="fr-CA" sz="3600" dirty="0" smtClean="0"/>
              <a:t> of </a:t>
            </a:r>
            <a:r>
              <a:rPr lang="fr-CA" sz="3600" dirty="0" err="1" smtClean="0"/>
              <a:t>year</a:t>
            </a:r>
            <a:r>
              <a:rPr lang="fr-CA" sz="3600" dirty="0" smtClean="0"/>
              <a:t> five.</a:t>
            </a:r>
            <a:endParaRPr lang="en-US" sz="3600" dirty="0" smtClean="0"/>
          </a:p>
          <a:p>
            <a:pPr>
              <a:buFont typeface="Wingdings" panose="05000000000000000000" pitchFamily="2" charset="2"/>
              <a:buChar char="§"/>
            </a:pPr>
            <a:endParaRPr lang="en-US" dirty="0"/>
          </a:p>
        </p:txBody>
      </p:sp>
    </p:spTree>
    <p:extLst>
      <p:ext uri="{BB962C8B-B14F-4D97-AF65-F5344CB8AC3E}">
        <p14:creationId xmlns:p14="http://schemas.microsoft.com/office/powerpoint/2010/main" val="10148531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Consolidation Example – at Acquisition (lecture 3)</a:t>
            </a:r>
            <a:endParaRPr lang="en-US" dirty="0"/>
          </a:p>
        </p:txBody>
      </p:sp>
      <p:sp>
        <p:nvSpPr>
          <p:cNvPr id="3" name="Content Placeholder 2"/>
          <p:cNvSpPr>
            <a:spLocks noGrp="1"/>
          </p:cNvSpPr>
          <p:nvPr>
            <p:ph idx="1"/>
          </p:nvPr>
        </p:nvSpPr>
        <p:spPr>
          <a:xfrm>
            <a:off x="1097280" y="2047740"/>
            <a:ext cx="10058400" cy="3821353"/>
          </a:xfrm>
        </p:spPr>
        <p:txBody>
          <a:bodyPr>
            <a:normAutofit/>
          </a:bodyPr>
          <a:lstStyle/>
          <a:p>
            <a:pPr>
              <a:buFont typeface="Wingdings" panose="05000000000000000000" pitchFamily="2" charset="2"/>
              <a:buChar char="§"/>
            </a:pPr>
            <a:endParaRPr lang="en-US" sz="3600" dirty="0" smtClean="0"/>
          </a:p>
          <a:p>
            <a:pPr>
              <a:buFont typeface="Wingdings" panose="05000000000000000000" pitchFamily="2" charset="2"/>
              <a:buChar char="§"/>
            </a:pPr>
            <a:endParaRPr lang="en-US" dirty="0"/>
          </a:p>
        </p:txBody>
      </p:sp>
      <p:pic>
        <p:nvPicPr>
          <p:cNvPr id="4" name="Picture 3"/>
          <p:cNvPicPr>
            <a:picLocks noChangeAspect="1"/>
          </p:cNvPicPr>
          <p:nvPr/>
        </p:nvPicPr>
        <p:blipFill>
          <a:blip r:embed="rId2"/>
          <a:stretch>
            <a:fillRect/>
          </a:stretch>
        </p:blipFill>
        <p:spPr>
          <a:xfrm>
            <a:off x="2532754" y="1759425"/>
            <a:ext cx="6988811" cy="4518711"/>
          </a:xfrm>
          <a:prstGeom prst="rect">
            <a:avLst/>
          </a:prstGeom>
        </p:spPr>
      </p:pic>
    </p:spTree>
    <p:extLst>
      <p:ext uri="{BB962C8B-B14F-4D97-AF65-F5344CB8AC3E}">
        <p14:creationId xmlns:p14="http://schemas.microsoft.com/office/powerpoint/2010/main" val="234722631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79" y="286603"/>
            <a:ext cx="10158855" cy="1450757"/>
          </a:xfrm>
        </p:spPr>
        <p:txBody>
          <a:bodyPr/>
          <a:lstStyle/>
          <a:p>
            <a:r>
              <a:rPr lang="en-US" dirty="0" smtClean="0"/>
              <a:t>Consolidation Example – End of Year One, Balance Sheet Only (lecture 4)</a:t>
            </a:r>
            <a:endParaRPr lang="en-US" dirty="0"/>
          </a:p>
        </p:txBody>
      </p:sp>
      <p:sp>
        <p:nvSpPr>
          <p:cNvPr id="3" name="Content Placeholder 2"/>
          <p:cNvSpPr>
            <a:spLocks noGrp="1"/>
          </p:cNvSpPr>
          <p:nvPr>
            <p:ph idx="1"/>
          </p:nvPr>
        </p:nvSpPr>
        <p:spPr>
          <a:xfrm>
            <a:off x="1097280" y="2047740"/>
            <a:ext cx="10058400" cy="3821353"/>
          </a:xfrm>
        </p:spPr>
        <p:txBody>
          <a:bodyPr>
            <a:normAutofit/>
          </a:bodyPr>
          <a:lstStyle/>
          <a:p>
            <a:pPr>
              <a:buFont typeface="Wingdings" panose="05000000000000000000" pitchFamily="2" charset="2"/>
              <a:buChar char="§"/>
            </a:pPr>
            <a:endParaRPr lang="en-US" sz="3600" dirty="0" smtClean="0"/>
          </a:p>
          <a:p>
            <a:pPr>
              <a:buFont typeface="Wingdings" panose="05000000000000000000" pitchFamily="2" charset="2"/>
              <a:buChar char="§"/>
            </a:pPr>
            <a:endParaRPr lang="en-US" dirty="0"/>
          </a:p>
        </p:txBody>
      </p:sp>
      <p:pic>
        <p:nvPicPr>
          <p:cNvPr id="5" name="Picture 4"/>
          <p:cNvPicPr>
            <a:picLocks noChangeAspect="1"/>
          </p:cNvPicPr>
          <p:nvPr/>
        </p:nvPicPr>
        <p:blipFill>
          <a:blip r:embed="rId2"/>
          <a:stretch>
            <a:fillRect/>
          </a:stretch>
        </p:blipFill>
        <p:spPr>
          <a:xfrm>
            <a:off x="2534844" y="1763119"/>
            <a:ext cx="6973625" cy="4508892"/>
          </a:xfrm>
          <a:prstGeom prst="rect">
            <a:avLst/>
          </a:prstGeom>
        </p:spPr>
      </p:pic>
    </p:spTree>
    <p:extLst>
      <p:ext uri="{BB962C8B-B14F-4D97-AF65-F5344CB8AC3E}">
        <p14:creationId xmlns:p14="http://schemas.microsoft.com/office/powerpoint/2010/main" val="424752115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Consolidation Example – End of Year One </a:t>
            </a:r>
            <a:endParaRPr lang="en-US" dirty="0"/>
          </a:p>
        </p:txBody>
      </p:sp>
      <p:sp>
        <p:nvSpPr>
          <p:cNvPr id="3" name="Content Placeholder 2"/>
          <p:cNvSpPr>
            <a:spLocks noGrp="1"/>
          </p:cNvSpPr>
          <p:nvPr>
            <p:ph idx="1"/>
          </p:nvPr>
        </p:nvSpPr>
        <p:spPr>
          <a:xfrm>
            <a:off x="1097280" y="2047740"/>
            <a:ext cx="10058400" cy="3821353"/>
          </a:xfrm>
        </p:spPr>
        <p:txBody>
          <a:bodyPr>
            <a:normAutofit/>
          </a:bodyPr>
          <a:lstStyle/>
          <a:p>
            <a:pPr>
              <a:buFont typeface="Wingdings" panose="05000000000000000000" pitchFamily="2" charset="2"/>
              <a:buChar char="§"/>
            </a:pPr>
            <a:endParaRPr lang="en-US" sz="3600" dirty="0" smtClean="0"/>
          </a:p>
          <a:p>
            <a:pPr>
              <a:buFont typeface="Wingdings" panose="05000000000000000000" pitchFamily="2" charset="2"/>
              <a:buChar char="§"/>
            </a:pPr>
            <a:endParaRPr lang="en-US" dirty="0"/>
          </a:p>
        </p:txBody>
      </p:sp>
      <p:pic>
        <p:nvPicPr>
          <p:cNvPr id="4" name="Picture 3"/>
          <p:cNvPicPr>
            <a:picLocks noChangeAspect="1"/>
          </p:cNvPicPr>
          <p:nvPr/>
        </p:nvPicPr>
        <p:blipFill>
          <a:blip r:embed="rId2"/>
          <a:stretch>
            <a:fillRect/>
          </a:stretch>
        </p:blipFill>
        <p:spPr>
          <a:xfrm>
            <a:off x="2183110" y="1737361"/>
            <a:ext cx="8009071" cy="4442112"/>
          </a:xfrm>
          <a:prstGeom prst="rect">
            <a:avLst/>
          </a:prstGeom>
        </p:spPr>
      </p:pic>
    </p:spTree>
    <p:extLst>
      <p:ext uri="{BB962C8B-B14F-4D97-AF65-F5344CB8AC3E}">
        <p14:creationId xmlns:p14="http://schemas.microsoft.com/office/powerpoint/2010/main" val="179716099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Consolidation Example – End of Year One</a:t>
            </a:r>
          </a:p>
        </p:txBody>
      </p:sp>
      <p:sp>
        <p:nvSpPr>
          <p:cNvPr id="3" name="Content Placeholder 2"/>
          <p:cNvSpPr>
            <a:spLocks noGrp="1"/>
          </p:cNvSpPr>
          <p:nvPr>
            <p:ph idx="1"/>
          </p:nvPr>
        </p:nvSpPr>
        <p:spPr>
          <a:xfrm>
            <a:off x="1097280" y="2047740"/>
            <a:ext cx="10058400" cy="3821353"/>
          </a:xfrm>
        </p:spPr>
        <p:txBody>
          <a:bodyPr>
            <a:normAutofit/>
          </a:bodyPr>
          <a:lstStyle/>
          <a:p>
            <a:pPr>
              <a:buFont typeface="Wingdings" panose="05000000000000000000" pitchFamily="2" charset="2"/>
              <a:buChar char="§"/>
            </a:pPr>
            <a:endParaRPr lang="en-US" sz="3600" dirty="0" smtClean="0"/>
          </a:p>
          <a:p>
            <a:pPr>
              <a:buFont typeface="Wingdings" panose="05000000000000000000" pitchFamily="2" charset="2"/>
              <a:buChar char="§"/>
            </a:pPr>
            <a:endParaRPr lang="en-US" dirty="0"/>
          </a:p>
        </p:txBody>
      </p:sp>
      <p:pic>
        <p:nvPicPr>
          <p:cNvPr id="6" name="Picture 5"/>
          <p:cNvPicPr>
            <a:picLocks noChangeAspect="1"/>
          </p:cNvPicPr>
          <p:nvPr/>
        </p:nvPicPr>
        <p:blipFill>
          <a:blip r:embed="rId2"/>
          <a:stretch>
            <a:fillRect/>
          </a:stretch>
        </p:blipFill>
        <p:spPr>
          <a:xfrm>
            <a:off x="1291667" y="2357319"/>
            <a:ext cx="9771286" cy="2125880"/>
          </a:xfrm>
          <a:prstGeom prst="rect">
            <a:avLst/>
          </a:prstGeom>
        </p:spPr>
      </p:pic>
    </p:spTree>
    <p:extLst>
      <p:ext uri="{BB962C8B-B14F-4D97-AF65-F5344CB8AC3E}">
        <p14:creationId xmlns:p14="http://schemas.microsoft.com/office/powerpoint/2010/main" val="124294418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Consolidation Example – End of Year One</a:t>
            </a:r>
          </a:p>
        </p:txBody>
      </p:sp>
      <p:sp>
        <p:nvSpPr>
          <p:cNvPr id="3" name="Content Placeholder 2"/>
          <p:cNvSpPr>
            <a:spLocks noGrp="1"/>
          </p:cNvSpPr>
          <p:nvPr>
            <p:ph idx="1"/>
          </p:nvPr>
        </p:nvSpPr>
        <p:spPr>
          <a:xfrm>
            <a:off x="1097280" y="2047740"/>
            <a:ext cx="10058400" cy="3821353"/>
          </a:xfrm>
        </p:spPr>
        <p:txBody>
          <a:bodyPr>
            <a:normAutofit/>
          </a:bodyPr>
          <a:lstStyle/>
          <a:p>
            <a:pPr>
              <a:buFont typeface="Wingdings" panose="05000000000000000000" pitchFamily="2" charset="2"/>
              <a:buChar char="§"/>
            </a:pPr>
            <a:endParaRPr lang="en-US" sz="3600" dirty="0" smtClean="0"/>
          </a:p>
          <a:p>
            <a:pPr>
              <a:buFont typeface="Wingdings" panose="05000000000000000000" pitchFamily="2" charset="2"/>
              <a:buChar char="§"/>
            </a:pPr>
            <a:endParaRPr lang="en-US" dirty="0"/>
          </a:p>
        </p:txBody>
      </p:sp>
      <p:pic>
        <p:nvPicPr>
          <p:cNvPr id="8" name="Picture 7"/>
          <p:cNvPicPr>
            <a:picLocks noChangeAspect="1"/>
          </p:cNvPicPr>
          <p:nvPr/>
        </p:nvPicPr>
        <p:blipFill>
          <a:blip r:embed="rId2"/>
          <a:stretch>
            <a:fillRect/>
          </a:stretch>
        </p:blipFill>
        <p:spPr>
          <a:xfrm>
            <a:off x="2838178" y="1750239"/>
            <a:ext cx="6753166" cy="4573288"/>
          </a:xfrm>
          <a:prstGeom prst="rect">
            <a:avLst/>
          </a:prstGeom>
        </p:spPr>
      </p:pic>
    </p:spTree>
    <p:extLst>
      <p:ext uri="{BB962C8B-B14F-4D97-AF65-F5344CB8AC3E}">
        <p14:creationId xmlns:p14="http://schemas.microsoft.com/office/powerpoint/2010/main" val="238876455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Observations</a:t>
            </a:r>
            <a:endParaRPr lang="en-US" u="sng" dirty="0"/>
          </a:p>
        </p:txBody>
      </p:sp>
      <p:sp>
        <p:nvSpPr>
          <p:cNvPr id="3" name="Content Placeholder 2"/>
          <p:cNvSpPr>
            <a:spLocks noGrp="1"/>
          </p:cNvSpPr>
          <p:nvPr>
            <p:ph idx="1"/>
          </p:nvPr>
        </p:nvSpPr>
        <p:spPr>
          <a:xfrm>
            <a:off x="1097280" y="2047740"/>
            <a:ext cx="10058400" cy="3821353"/>
          </a:xfrm>
        </p:spPr>
        <p:txBody>
          <a:bodyPr>
            <a:normAutofit fontScale="77500" lnSpcReduction="20000"/>
          </a:bodyPr>
          <a:lstStyle/>
          <a:p>
            <a:pPr>
              <a:buFont typeface="Wingdings" panose="05000000000000000000" pitchFamily="2" charset="2"/>
              <a:buChar char="§"/>
            </a:pPr>
            <a:r>
              <a:rPr lang="en-US" sz="3600" dirty="0" smtClean="0"/>
              <a:t>Consolidated net income and consolidated retained earnings are the same totals as parent company amounts.</a:t>
            </a:r>
          </a:p>
          <a:p>
            <a:pPr>
              <a:buFont typeface="Wingdings" panose="05000000000000000000" pitchFamily="2" charset="2"/>
              <a:buChar char="§"/>
            </a:pPr>
            <a:r>
              <a:rPr lang="en-US" sz="3600" dirty="0" smtClean="0"/>
              <a:t>When we adjust the balance sheet only (lecture 4), we record the adjustments </a:t>
            </a:r>
            <a:r>
              <a:rPr lang="en-US" sz="3600" u="sng" dirty="0" smtClean="0"/>
              <a:t>directly</a:t>
            </a:r>
            <a:r>
              <a:rPr lang="en-US" sz="3600" dirty="0" smtClean="0"/>
              <a:t> in retained earnings; when we adjust the income statement, the changes </a:t>
            </a:r>
            <a:r>
              <a:rPr lang="en-US" sz="3600" u="sng" dirty="0" smtClean="0"/>
              <a:t>flow through</a:t>
            </a:r>
            <a:r>
              <a:rPr lang="en-US" sz="3600" dirty="0" smtClean="0"/>
              <a:t> to </a:t>
            </a:r>
            <a:r>
              <a:rPr lang="en-US" sz="3600" dirty="0"/>
              <a:t>retained </a:t>
            </a:r>
            <a:r>
              <a:rPr lang="en-US" sz="3600" dirty="0" smtClean="0"/>
              <a:t>earnings; </a:t>
            </a:r>
            <a:r>
              <a:rPr lang="en-US" sz="3600" u="sng" dirty="0" smtClean="0"/>
              <a:t>in both cases, the </a:t>
            </a:r>
            <a:r>
              <a:rPr lang="en-US" sz="3600" u="sng" dirty="0"/>
              <a:t>end of year balance sheet is the </a:t>
            </a:r>
            <a:r>
              <a:rPr lang="en-US" sz="3600" u="sng" dirty="0" smtClean="0"/>
              <a:t>same</a:t>
            </a:r>
            <a:r>
              <a:rPr lang="en-US" sz="3600" dirty="0" smtClean="0"/>
              <a:t>.</a:t>
            </a:r>
          </a:p>
          <a:p>
            <a:pPr>
              <a:buFont typeface="Wingdings" panose="05000000000000000000" pitchFamily="2" charset="2"/>
              <a:buChar char="§"/>
            </a:pPr>
            <a:r>
              <a:rPr lang="en-US" sz="3600" dirty="0" smtClean="0"/>
              <a:t>The four adjusting entries are spread over three different financial statements; the debits and credits will not balance on each financial statement but they do balance for each entry and in total.</a:t>
            </a:r>
          </a:p>
          <a:p>
            <a:pPr>
              <a:buFont typeface="Wingdings" panose="05000000000000000000" pitchFamily="2" charset="2"/>
              <a:buChar char="§"/>
            </a:pPr>
            <a:endParaRPr lang="en-US" dirty="0"/>
          </a:p>
        </p:txBody>
      </p:sp>
    </p:spTree>
    <p:extLst>
      <p:ext uri="{BB962C8B-B14F-4D97-AF65-F5344CB8AC3E}">
        <p14:creationId xmlns:p14="http://schemas.microsoft.com/office/powerpoint/2010/main" val="25768018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1450757"/>
          </a:xfrm>
        </p:spPr>
        <p:txBody>
          <a:bodyPr>
            <a:normAutofit/>
          </a:bodyPr>
          <a:lstStyle/>
          <a:p>
            <a:r>
              <a:rPr lang="en-US" sz="4200" dirty="0" smtClean="0"/>
              <a:t>Readings</a:t>
            </a:r>
            <a:endParaRPr lang="en-US" sz="4200" dirty="0"/>
          </a:p>
        </p:txBody>
      </p:sp>
      <p:sp>
        <p:nvSpPr>
          <p:cNvPr id="3" name="Content Placeholder 2"/>
          <p:cNvSpPr>
            <a:spLocks noGrp="1"/>
          </p:cNvSpPr>
          <p:nvPr>
            <p:ph idx="1"/>
          </p:nvPr>
        </p:nvSpPr>
        <p:spPr>
          <a:xfrm>
            <a:off x="1097280" y="2047740"/>
            <a:ext cx="10058400" cy="3821353"/>
          </a:xfrm>
        </p:spPr>
        <p:txBody>
          <a:bodyPr>
            <a:normAutofit/>
          </a:bodyPr>
          <a:lstStyle/>
          <a:p>
            <a:pPr>
              <a:buFont typeface="Wingdings" panose="05000000000000000000" pitchFamily="2" charset="2"/>
              <a:buChar char="§"/>
            </a:pPr>
            <a:r>
              <a:rPr lang="en-US" sz="3600" dirty="0" smtClean="0"/>
              <a:t>Chapter 4, Consolidation Techniques and Procedures</a:t>
            </a:r>
            <a:endParaRPr lang="en-US" sz="3600" dirty="0"/>
          </a:p>
          <a:p>
            <a:pPr>
              <a:buFont typeface="Wingdings" panose="05000000000000000000" pitchFamily="2" charset="2"/>
              <a:buChar char="§"/>
            </a:pPr>
            <a:endParaRPr lang="en-US" sz="3000" dirty="0" smtClean="0"/>
          </a:p>
        </p:txBody>
      </p:sp>
    </p:spTree>
    <p:extLst>
      <p:ext uri="{BB962C8B-B14F-4D97-AF65-F5344CB8AC3E}">
        <p14:creationId xmlns:p14="http://schemas.microsoft.com/office/powerpoint/2010/main" val="24777867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1450757"/>
          </a:xfrm>
        </p:spPr>
        <p:txBody>
          <a:bodyPr>
            <a:normAutofit/>
          </a:bodyPr>
          <a:lstStyle/>
          <a:p>
            <a:r>
              <a:rPr lang="en-US" sz="4200" dirty="0" smtClean="0"/>
              <a:t>Consolidation of Balance Sheet, Income Statement, and Statement of Retained Earnings</a:t>
            </a:r>
            <a:endParaRPr lang="en-US" sz="4200" dirty="0"/>
          </a:p>
        </p:txBody>
      </p:sp>
      <p:sp>
        <p:nvSpPr>
          <p:cNvPr id="3" name="Content Placeholder 2"/>
          <p:cNvSpPr>
            <a:spLocks noGrp="1"/>
          </p:cNvSpPr>
          <p:nvPr>
            <p:ph idx="1"/>
          </p:nvPr>
        </p:nvSpPr>
        <p:spPr>
          <a:xfrm>
            <a:off x="1097280" y="2047740"/>
            <a:ext cx="10058400" cy="3821353"/>
          </a:xfrm>
        </p:spPr>
        <p:txBody>
          <a:bodyPr>
            <a:normAutofit/>
          </a:bodyPr>
          <a:lstStyle/>
          <a:p>
            <a:pPr>
              <a:buFont typeface="Wingdings" panose="05000000000000000000" pitchFamily="2" charset="2"/>
              <a:buChar char="§"/>
            </a:pPr>
            <a:r>
              <a:rPr lang="en-US" sz="3600" dirty="0" smtClean="0"/>
              <a:t>In lecture three and four, we consolidated the balance sheet; in lecture five, we will consolidate the </a:t>
            </a:r>
            <a:r>
              <a:rPr lang="en-US" sz="3600" b="1" u="sng" dirty="0" smtClean="0"/>
              <a:t>balance sheet, income statement, and statement of retained earnings</a:t>
            </a:r>
            <a:r>
              <a:rPr lang="en-US" sz="3600" dirty="0" smtClean="0"/>
              <a:t>.</a:t>
            </a:r>
          </a:p>
        </p:txBody>
      </p:sp>
    </p:spTree>
    <p:extLst>
      <p:ext uri="{BB962C8B-B14F-4D97-AF65-F5344CB8AC3E}">
        <p14:creationId xmlns:p14="http://schemas.microsoft.com/office/powerpoint/2010/main" val="17325019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Skelly Activity during Year (lecture 4)</a:t>
            </a:r>
            <a:endParaRPr lang="en-US" dirty="0"/>
          </a:p>
        </p:txBody>
      </p:sp>
      <p:sp>
        <p:nvSpPr>
          <p:cNvPr id="3" name="Content Placeholder 2"/>
          <p:cNvSpPr>
            <a:spLocks noGrp="1"/>
          </p:cNvSpPr>
          <p:nvPr>
            <p:ph idx="1"/>
          </p:nvPr>
        </p:nvSpPr>
        <p:spPr>
          <a:xfrm>
            <a:off x="1097280" y="2047741"/>
            <a:ext cx="10058400" cy="4365938"/>
          </a:xfrm>
        </p:spPr>
        <p:txBody>
          <a:bodyPr>
            <a:normAutofit fontScale="92500" lnSpcReduction="20000"/>
          </a:bodyPr>
          <a:lstStyle/>
          <a:p>
            <a:pPr>
              <a:buFont typeface="Wingdings" panose="05000000000000000000" pitchFamily="2" charset="2"/>
              <a:buChar char="§"/>
            </a:pPr>
            <a:r>
              <a:rPr lang="en-US" sz="3600" dirty="0" smtClean="0"/>
              <a:t>Skelly income: $4,800</a:t>
            </a:r>
          </a:p>
          <a:p>
            <a:pPr>
              <a:buFont typeface="Wingdings" panose="05000000000000000000" pitchFamily="2" charset="2"/>
              <a:buChar char="§"/>
            </a:pPr>
            <a:r>
              <a:rPr lang="en-US" sz="3600" dirty="0" smtClean="0"/>
              <a:t>Skelly dividends: $1,200</a:t>
            </a:r>
          </a:p>
          <a:p>
            <a:pPr>
              <a:buFont typeface="Wingdings" panose="05000000000000000000" pitchFamily="2" charset="2"/>
              <a:buChar char="§"/>
            </a:pPr>
            <a:r>
              <a:rPr lang="en-US" sz="3600" dirty="0" smtClean="0"/>
              <a:t>100% of inventory sold (fair value $2,000 </a:t>
            </a:r>
            <a:r>
              <a:rPr lang="en-US" sz="3600" u="sng" dirty="0" smtClean="0"/>
              <a:t>more than </a:t>
            </a:r>
            <a:r>
              <a:rPr lang="en-US" sz="3600" dirty="0" smtClean="0"/>
              <a:t>book value)</a:t>
            </a:r>
          </a:p>
          <a:p>
            <a:pPr>
              <a:buFont typeface="Wingdings" panose="05000000000000000000" pitchFamily="2" charset="2"/>
              <a:buChar char="§"/>
            </a:pPr>
            <a:r>
              <a:rPr lang="en-US" sz="3600" dirty="0" smtClean="0"/>
              <a:t>Equipment depreciation: 5 year straight line</a:t>
            </a:r>
            <a:r>
              <a:rPr lang="en-US" sz="3600" dirty="0"/>
              <a:t> (fair value </a:t>
            </a:r>
            <a:r>
              <a:rPr lang="en-US" sz="3600" dirty="0" smtClean="0"/>
              <a:t>$1,600 </a:t>
            </a:r>
            <a:r>
              <a:rPr lang="en-US" sz="3600" u="sng" dirty="0" smtClean="0"/>
              <a:t>less than </a:t>
            </a:r>
            <a:r>
              <a:rPr lang="en-US" sz="3600" dirty="0" smtClean="0"/>
              <a:t>book value)</a:t>
            </a:r>
          </a:p>
          <a:p>
            <a:pPr>
              <a:buFont typeface="Wingdings" panose="05000000000000000000" pitchFamily="2" charset="2"/>
              <a:buChar char="§"/>
            </a:pPr>
            <a:r>
              <a:rPr lang="en-US" sz="3600" dirty="0" smtClean="0"/>
              <a:t>100% of notes payable paid (fair value $400 </a:t>
            </a:r>
            <a:r>
              <a:rPr lang="en-US" sz="3600" u="sng" dirty="0" smtClean="0"/>
              <a:t>less than </a:t>
            </a:r>
            <a:r>
              <a:rPr lang="en-US" sz="3600" dirty="0" smtClean="0"/>
              <a:t>book value)</a:t>
            </a:r>
          </a:p>
          <a:p>
            <a:pPr>
              <a:buFont typeface="Wingdings" panose="05000000000000000000" pitchFamily="2" charset="2"/>
              <a:buChar char="§"/>
            </a:pPr>
            <a:r>
              <a:rPr lang="en-US" sz="3600" dirty="0"/>
              <a:t>Goodwill impairment: $0</a:t>
            </a:r>
            <a:endParaRPr lang="en-US" sz="3600" dirty="0" smtClean="0"/>
          </a:p>
          <a:p>
            <a:pPr marL="0" indent="0">
              <a:buNone/>
            </a:pPr>
            <a:endParaRPr lang="en-US" sz="3600" dirty="0" smtClean="0"/>
          </a:p>
          <a:p>
            <a:pPr>
              <a:buFont typeface="Wingdings" panose="05000000000000000000" pitchFamily="2" charset="2"/>
              <a:buChar char="§"/>
            </a:pPr>
            <a:endParaRPr lang="en-US" sz="3600" dirty="0" smtClean="0"/>
          </a:p>
          <a:p>
            <a:pPr>
              <a:buFont typeface="Wingdings" panose="05000000000000000000" pitchFamily="2" charset="2"/>
              <a:buChar char="§"/>
            </a:pPr>
            <a:endParaRPr lang="en-US" sz="3600" dirty="0" smtClean="0"/>
          </a:p>
          <a:p>
            <a:pPr>
              <a:buFont typeface="Wingdings" panose="05000000000000000000" pitchFamily="2" charset="2"/>
              <a:buChar char="§"/>
            </a:pPr>
            <a:endParaRPr lang="en-US" dirty="0"/>
          </a:p>
        </p:txBody>
      </p:sp>
    </p:spTree>
    <p:extLst>
      <p:ext uri="{BB962C8B-B14F-4D97-AF65-F5344CB8AC3E}">
        <p14:creationId xmlns:p14="http://schemas.microsoft.com/office/powerpoint/2010/main" val="32103049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Equity Accounting (lecture 4)</a:t>
            </a:r>
            <a:endParaRPr lang="en-US" dirty="0"/>
          </a:p>
        </p:txBody>
      </p:sp>
      <p:sp>
        <p:nvSpPr>
          <p:cNvPr id="3" name="Content Placeholder 2"/>
          <p:cNvSpPr>
            <a:spLocks noGrp="1"/>
          </p:cNvSpPr>
          <p:nvPr>
            <p:ph idx="1"/>
          </p:nvPr>
        </p:nvSpPr>
        <p:spPr>
          <a:xfrm>
            <a:off x="1097280" y="2047741"/>
            <a:ext cx="10058400" cy="4365938"/>
          </a:xfrm>
        </p:spPr>
        <p:txBody>
          <a:bodyPr>
            <a:normAutofit/>
          </a:bodyPr>
          <a:lstStyle/>
          <a:p>
            <a:pPr>
              <a:buFont typeface="Wingdings" panose="05000000000000000000" pitchFamily="2" charset="2"/>
              <a:buChar char="§"/>
            </a:pPr>
            <a:r>
              <a:rPr lang="en-US" sz="3000" dirty="0"/>
              <a:t>Parent company </a:t>
            </a:r>
            <a:r>
              <a:rPr lang="en-US" sz="3000" dirty="0" smtClean="0"/>
              <a:t>accounting (90% ownership):</a:t>
            </a:r>
          </a:p>
          <a:p>
            <a:pPr>
              <a:buFont typeface="Wingdings" panose="05000000000000000000" pitchFamily="2" charset="2"/>
              <a:buChar char="§"/>
            </a:pPr>
            <a:endParaRPr lang="en-US" sz="3600" dirty="0" smtClean="0"/>
          </a:p>
          <a:p>
            <a:pPr>
              <a:buFont typeface="Wingdings" panose="05000000000000000000" pitchFamily="2" charset="2"/>
              <a:buChar char="§"/>
            </a:pPr>
            <a:endParaRPr lang="en-US" dirty="0"/>
          </a:p>
        </p:txBody>
      </p:sp>
      <p:pic>
        <p:nvPicPr>
          <p:cNvPr id="8" name="Picture 7"/>
          <p:cNvPicPr>
            <a:picLocks noChangeAspect="1"/>
          </p:cNvPicPr>
          <p:nvPr/>
        </p:nvPicPr>
        <p:blipFill>
          <a:blip r:embed="rId2"/>
          <a:stretch>
            <a:fillRect/>
          </a:stretch>
        </p:blipFill>
        <p:spPr>
          <a:xfrm>
            <a:off x="3306893" y="2614412"/>
            <a:ext cx="6499640" cy="3438660"/>
          </a:xfrm>
          <a:prstGeom prst="rect">
            <a:avLst/>
          </a:prstGeom>
        </p:spPr>
      </p:pic>
    </p:spTree>
    <p:extLst>
      <p:ext uri="{BB962C8B-B14F-4D97-AF65-F5344CB8AC3E}">
        <p14:creationId xmlns:p14="http://schemas.microsoft.com/office/powerpoint/2010/main" val="35786711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Consolidation Accounting </a:t>
            </a:r>
            <a:r>
              <a:rPr lang="en-US" u="sng" dirty="0" smtClean="0"/>
              <a:t>Subsequent to  </a:t>
            </a:r>
            <a:r>
              <a:rPr lang="en-US" dirty="0" smtClean="0"/>
              <a:t>Acquisition</a:t>
            </a:r>
            <a:endParaRPr lang="en-US" dirty="0"/>
          </a:p>
        </p:txBody>
      </p:sp>
      <p:sp>
        <p:nvSpPr>
          <p:cNvPr id="3" name="Content Placeholder 2"/>
          <p:cNvSpPr>
            <a:spLocks noGrp="1"/>
          </p:cNvSpPr>
          <p:nvPr>
            <p:ph idx="1"/>
          </p:nvPr>
        </p:nvSpPr>
        <p:spPr>
          <a:xfrm>
            <a:off x="1097280" y="2047740"/>
            <a:ext cx="10058400" cy="3821353"/>
          </a:xfrm>
        </p:spPr>
        <p:txBody>
          <a:bodyPr>
            <a:normAutofit fontScale="92500"/>
          </a:bodyPr>
          <a:lstStyle/>
          <a:p>
            <a:pPr lvl="1">
              <a:buFont typeface="Wingdings" panose="05000000000000000000" pitchFamily="2" charset="2"/>
              <a:buChar char="§"/>
            </a:pPr>
            <a:r>
              <a:rPr lang="en-US" sz="3200" dirty="0"/>
              <a:t>Reverse subsidiary income</a:t>
            </a:r>
            <a:r>
              <a:rPr lang="en-US" sz="3200" dirty="0" smtClean="0"/>
              <a:t>, dividends, and fair value adjustments</a:t>
            </a:r>
          </a:p>
          <a:p>
            <a:pPr lvl="1">
              <a:buFont typeface="Wingdings" panose="05000000000000000000" pitchFamily="2" charset="2"/>
              <a:buChar char="§"/>
            </a:pPr>
            <a:r>
              <a:rPr lang="en-US" sz="3200" dirty="0" smtClean="0"/>
              <a:t>Record NCI share of income</a:t>
            </a:r>
          </a:p>
          <a:p>
            <a:pPr lvl="1">
              <a:buFont typeface="Wingdings" panose="05000000000000000000" pitchFamily="2" charset="2"/>
              <a:buChar char="§"/>
            </a:pPr>
            <a:r>
              <a:rPr lang="en-US" sz="3200" dirty="0" smtClean="0"/>
              <a:t>Consolidation entry (lectures 3 and 4)</a:t>
            </a:r>
          </a:p>
          <a:p>
            <a:pPr lvl="1">
              <a:buFont typeface="Wingdings" panose="05000000000000000000" pitchFamily="2" charset="2"/>
              <a:buChar char="§"/>
            </a:pPr>
            <a:r>
              <a:rPr lang="en-US" sz="3200" dirty="0" smtClean="0"/>
              <a:t>Record fair value adjustments on balance sheet (lecture 4) </a:t>
            </a:r>
            <a:r>
              <a:rPr lang="en-US" sz="3200" b="1" u="sng" dirty="0" smtClean="0"/>
              <a:t>and income statement</a:t>
            </a:r>
            <a:endParaRPr lang="en-US" sz="3200" b="1" u="sng" dirty="0"/>
          </a:p>
          <a:p>
            <a:pPr lvl="1">
              <a:buFont typeface="Wingdings" panose="05000000000000000000" pitchFamily="2" charset="2"/>
              <a:buChar char="§"/>
            </a:pPr>
            <a:r>
              <a:rPr lang="en-US" sz="3200" dirty="0" smtClean="0"/>
              <a:t>Eliminate intercompany </a:t>
            </a:r>
            <a:r>
              <a:rPr lang="en-US" sz="3200" dirty="0"/>
              <a:t>transactions (beyond scope of course</a:t>
            </a:r>
            <a:r>
              <a:rPr lang="en-US" sz="3200" dirty="0" smtClean="0"/>
              <a:t>)</a:t>
            </a:r>
          </a:p>
          <a:p>
            <a:pPr lvl="1">
              <a:buFont typeface="Wingdings" panose="05000000000000000000" pitchFamily="2" charset="2"/>
              <a:buChar char="§"/>
            </a:pPr>
            <a:r>
              <a:rPr lang="en-US" sz="3200" dirty="0" smtClean="0"/>
              <a:t>Consolidate parent</a:t>
            </a:r>
            <a:r>
              <a:rPr lang="en-US" sz="3200" dirty="0"/>
              <a:t>, subsidiary, and adjustments</a:t>
            </a:r>
            <a:endParaRPr lang="en-US" sz="3200" dirty="0" smtClean="0"/>
          </a:p>
          <a:p>
            <a:pPr lvl="1">
              <a:buFont typeface="Wingdings" panose="05000000000000000000" pitchFamily="2" charset="2"/>
              <a:buChar char="§"/>
            </a:pPr>
            <a:endParaRPr lang="en-US" sz="3400" dirty="0" smtClean="0"/>
          </a:p>
          <a:p>
            <a:pPr>
              <a:buFont typeface="Wingdings" panose="05000000000000000000" pitchFamily="2" charset="2"/>
              <a:buChar char="§"/>
            </a:pPr>
            <a:endParaRPr lang="en-US" sz="3600" dirty="0" smtClean="0"/>
          </a:p>
          <a:p>
            <a:pPr>
              <a:buFont typeface="Wingdings" panose="05000000000000000000" pitchFamily="2" charset="2"/>
              <a:buChar char="§"/>
            </a:pPr>
            <a:endParaRPr lang="en-US" sz="3600" dirty="0" smtClean="0"/>
          </a:p>
          <a:p>
            <a:pPr>
              <a:buFont typeface="Wingdings" panose="05000000000000000000" pitchFamily="2" charset="2"/>
              <a:buChar char="§"/>
            </a:pPr>
            <a:endParaRPr lang="en-US" sz="3600" dirty="0" smtClean="0"/>
          </a:p>
          <a:p>
            <a:pPr>
              <a:buFont typeface="Wingdings" panose="05000000000000000000" pitchFamily="2" charset="2"/>
              <a:buChar char="§"/>
            </a:pPr>
            <a:endParaRPr lang="en-US" dirty="0"/>
          </a:p>
        </p:txBody>
      </p:sp>
    </p:spTree>
    <p:extLst>
      <p:ext uri="{BB962C8B-B14F-4D97-AF65-F5344CB8AC3E}">
        <p14:creationId xmlns:p14="http://schemas.microsoft.com/office/powerpoint/2010/main" val="25053117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Reverse Subsidiary Income</a:t>
            </a:r>
            <a:r>
              <a:rPr lang="en-US" dirty="0"/>
              <a:t>, </a:t>
            </a:r>
            <a:r>
              <a:rPr lang="en-US" dirty="0" smtClean="0"/>
              <a:t>Dividends</a:t>
            </a:r>
            <a:r>
              <a:rPr lang="en-US" dirty="0"/>
              <a:t>, and </a:t>
            </a:r>
            <a:r>
              <a:rPr lang="en-US" dirty="0" smtClean="0"/>
              <a:t>Fair Value Adjustments</a:t>
            </a:r>
            <a:endParaRPr lang="en-US" dirty="0"/>
          </a:p>
        </p:txBody>
      </p:sp>
      <p:sp>
        <p:nvSpPr>
          <p:cNvPr id="3" name="Content Placeholder 2"/>
          <p:cNvSpPr>
            <a:spLocks noGrp="1"/>
          </p:cNvSpPr>
          <p:nvPr>
            <p:ph idx="1"/>
          </p:nvPr>
        </p:nvSpPr>
        <p:spPr>
          <a:xfrm>
            <a:off x="1097280" y="2047740"/>
            <a:ext cx="10699768" cy="3821353"/>
          </a:xfrm>
        </p:spPr>
        <p:txBody>
          <a:bodyPr>
            <a:normAutofit fontScale="92500" lnSpcReduction="20000"/>
          </a:bodyPr>
          <a:lstStyle/>
          <a:p>
            <a:pPr>
              <a:buFont typeface="Wingdings" panose="05000000000000000000" pitchFamily="2" charset="2"/>
              <a:buChar char="§"/>
            </a:pPr>
            <a:endParaRPr lang="en-US" sz="2800" dirty="0"/>
          </a:p>
          <a:p>
            <a:pPr>
              <a:buFont typeface="Wingdings" panose="05000000000000000000" pitchFamily="2" charset="2"/>
              <a:buChar char="§"/>
            </a:pPr>
            <a:endParaRPr lang="en-US" sz="2800" dirty="0" smtClean="0"/>
          </a:p>
          <a:p>
            <a:pPr>
              <a:buFont typeface="Wingdings" panose="05000000000000000000" pitchFamily="2" charset="2"/>
              <a:buChar char="§"/>
            </a:pPr>
            <a:endParaRPr lang="en-US" sz="2800" dirty="0" smtClean="0"/>
          </a:p>
          <a:p>
            <a:pPr>
              <a:buFont typeface="Wingdings" panose="05000000000000000000" pitchFamily="2" charset="2"/>
              <a:buChar char="§"/>
            </a:pPr>
            <a:r>
              <a:rPr lang="en-US" sz="2800" dirty="0" smtClean="0"/>
              <a:t>Since </a:t>
            </a:r>
            <a:r>
              <a:rPr lang="en-US" sz="2800" dirty="0"/>
              <a:t>the changes in the investment balances affect the income statement, we need to make adjustments for consolidation.  Remember, dividends is NOT an expense, so it does not affect the income statement.</a:t>
            </a:r>
          </a:p>
          <a:p>
            <a:pPr>
              <a:buFont typeface="Wingdings" panose="05000000000000000000" pitchFamily="2" charset="2"/>
              <a:buChar char="§"/>
            </a:pPr>
            <a:r>
              <a:rPr lang="en-US" sz="2800" dirty="0" smtClean="0"/>
              <a:t>Amounts?  This entry </a:t>
            </a:r>
            <a:r>
              <a:rPr lang="en-US" sz="2800" u="sng" dirty="0" smtClean="0"/>
              <a:t>reverses</a:t>
            </a:r>
            <a:r>
              <a:rPr lang="en-US" sz="2800" dirty="0" smtClean="0"/>
              <a:t> the equity accounting entries for the current year (slide 5).</a:t>
            </a:r>
          </a:p>
          <a:p>
            <a:pPr>
              <a:buFont typeface="Wingdings" panose="05000000000000000000" pitchFamily="2" charset="2"/>
              <a:buChar char="§"/>
            </a:pPr>
            <a:r>
              <a:rPr lang="en-US" sz="2800" dirty="0" smtClean="0"/>
              <a:t>Why?  This entry adjusts the accounts to the </a:t>
            </a:r>
            <a:r>
              <a:rPr lang="en-US" sz="2800" u="sng" dirty="0" smtClean="0"/>
              <a:t>beginning of year</a:t>
            </a:r>
            <a:r>
              <a:rPr lang="en-US" sz="2800" dirty="0" smtClean="0"/>
              <a:t> balance, so that we can reflect the </a:t>
            </a:r>
            <a:r>
              <a:rPr lang="en-US" sz="2800" u="sng" dirty="0" smtClean="0"/>
              <a:t>current year</a:t>
            </a:r>
            <a:r>
              <a:rPr lang="en-US" sz="2800" dirty="0" smtClean="0"/>
              <a:t> activity in the income statement.</a:t>
            </a:r>
            <a:endParaRPr lang="en-US" sz="2800" dirty="0"/>
          </a:p>
          <a:p>
            <a:pPr>
              <a:buFont typeface="Wingdings" panose="05000000000000000000" pitchFamily="2" charset="2"/>
              <a:buChar char="§"/>
            </a:pPr>
            <a:endParaRPr lang="en-US" sz="3600" dirty="0" smtClean="0"/>
          </a:p>
          <a:p>
            <a:pPr>
              <a:buFont typeface="Wingdings" panose="05000000000000000000" pitchFamily="2" charset="2"/>
              <a:buChar char="§"/>
            </a:pPr>
            <a:endParaRPr lang="en-US" sz="3600" dirty="0" smtClean="0"/>
          </a:p>
          <a:p>
            <a:pPr>
              <a:buFont typeface="Wingdings" panose="05000000000000000000" pitchFamily="2" charset="2"/>
              <a:buChar char="§"/>
            </a:pPr>
            <a:endParaRPr lang="en-US" dirty="0"/>
          </a:p>
        </p:txBody>
      </p:sp>
      <p:pic>
        <p:nvPicPr>
          <p:cNvPr id="4" name="Picture 3"/>
          <p:cNvPicPr>
            <a:picLocks noChangeAspect="1"/>
          </p:cNvPicPr>
          <p:nvPr/>
        </p:nvPicPr>
        <p:blipFill>
          <a:blip r:embed="rId2"/>
          <a:stretch>
            <a:fillRect/>
          </a:stretch>
        </p:blipFill>
        <p:spPr>
          <a:xfrm>
            <a:off x="3390089" y="2060646"/>
            <a:ext cx="6491325" cy="1043157"/>
          </a:xfrm>
          <a:prstGeom prst="rect">
            <a:avLst/>
          </a:prstGeom>
        </p:spPr>
      </p:pic>
    </p:spTree>
    <p:extLst>
      <p:ext uri="{BB962C8B-B14F-4D97-AF65-F5344CB8AC3E}">
        <p14:creationId xmlns:p14="http://schemas.microsoft.com/office/powerpoint/2010/main" val="25988457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Record NCI </a:t>
            </a:r>
            <a:r>
              <a:rPr lang="en-US" dirty="0" smtClean="0"/>
              <a:t>Share </a:t>
            </a:r>
            <a:r>
              <a:rPr lang="en-US" dirty="0"/>
              <a:t>of </a:t>
            </a:r>
            <a:r>
              <a:rPr lang="en-US" dirty="0" smtClean="0"/>
              <a:t>Income</a:t>
            </a:r>
            <a:endParaRPr lang="en-US" dirty="0"/>
          </a:p>
        </p:txBody>
      </p:sp>
      <p:sp>
        <p:nvSpPr>
          <p:cNvPr id="3" name="Content Placeholder 2"/>
          <p:cNvSpPr>
            <a:spLocks noGrp="1"/>
          </p:cNvSpPr>
          <p:nvPr>
            <p:ph idx="1"/>
          </p:nvPr>
        </p:nvSpPr>
        <p:spPr>
          <a:xfrm>
            <a:off x="1097280" y="2047740"/>
            <a:ext cx="10699768" cy="3821353"/>
          </a:xfrm>
        </p:spPr>
        <p:txBody>
          <a:bodyPr>
            <a:normAutofit/>
          </a:bodyPr>
          <a:lstStyle/>
          <a:p>
            <a:pPr>
              <a:buFont typeface="Wingdings" panose="05000000000000000000" pitchFamily="2" charset="2"/>
              <a:buChar char="§"/>
            </a:pPr>
            <a:endParaRPr lang="en-US" sz="2800" dirty="0" smtClean="0"/>
          </a:p>
          <a:p>
            <a:pPr>
              <a:buFont typeface="Wingdings" panose="05000000000000000000" pitchFamily="2" charset="2"/>
              <a:buChar char="§"/>
            </a:pPr>
            <a:endParaRPr lang="en-US" sz="2800" dirty="0"/>
          </a:p>
          <a:p>
            <a:pPr>
              <a:buFont typeface="Wingdings" panose="05000000000000000000" pitchFamily="2" charset="2"/>
              <a:buChar char="§"/>
            </a:pPr>
            <a:endParaRPr lang="en-US" sz="2800" dirty="0" smtClean="0"/>
          </a:p>
          <a:p>
            <a:pPr>
              <a:buFont typeface="Wingdings" panose="05000000000000000000" pitchFamily="2" charset="2"/>
              <a:buChar char="§"/>
            </a:pPr>
            <a:r>
              <a:rPr lang="en-US" sz="3100" dirty="0" smtClean="0"/>
              <a:t>Amounts?  Use amounts from previous entry ÷ by our % * NCI </a:t>
            </a:r>
            <a:r>
              <a:rPr lang="en-US" sz="3100" dirty="0" smtClean="0"/>
              <a:t>%; in this scenario, </a:t>
            </a:r>
            <a:r>
              <a:rPr lang="en-US" sz="3100" u="sng" dirty="0" smtClean="0"/>
              <a:t>÷ </a:t>
            </a:r>
            <a:r>
              <a:rPr lang="en-US" sz="3100" u="sng" dirty="0" smtClean="0"/>
              <a:t>90% * 10</a:t>
            </a:r>
            <a:r>
              <a:rPr lang="en-US" sz="3100" u="sng" dirty="0" smtClean="0"/>
              <a:t>%</a:t>
            </a:r>
            <a:endParaRPr lang="en-US" sz="3100" u="sng" dirty="0"/>
          </a:p>
          <a:p>
            <a:pPr>
              <a:buFont typeface="Wingdings" panose="05000000000000000000" pitchFamily="2" charset="2"/>
              <a:buChar char="§"/>
            </a:pPr>
            <a:r>
              <a:rPr lang="en-US" sz="3100" dirty="0"/>
              <a:t>Why?  This entry </a:t>
            </a:r>
            <a:r>
              <a:rPr lang="en-US" sz="3100" dirty="0" smtClean="0"/>
              <a:t>reflects the </a:t>
            </a:r>
            <a:r>
              <a:rPr lang="en-US" sz="3100" dirty="0"/>
              <a:t>current year </a:t>
            </a:r>
            <a:r>
              <a:rPr lang="en-US" sz="3100" dirty="0" smtClean="0"/>
              <a:t>effects of the </a:t>
            </a:r>
            <a:r>
              <a:rPr lang="en-US" sz="3100" dirty="0" err="1" smtClean="0"/>
              <a:t>noncontrolling</a:t>
            </a:r>
            <a:r>
              <a:rPr lang="en-US" sz="3100" dirty="0" smtClean="0"/>
              <a:t> interest in the income statement.</a:t>
            </a:r>
            <a:endParaRPr lang="en-US" sz="3100" dirty="0"/>
          </a:p>
          <a:p>
            <a:pPr>
              <a:buFont typeface="Wingdings" panose="05000000000000000000" pitchFamily="2" charset="2"/>
              <a:buChar char="§"/>
            </a:pPr>
            <a:endParaRPr lang="en-US" sz="2800" dirty="0"/>
          </a:p>
          <a:p>
            <a:pPr>
              <a:buFont typeface="Wingdings" panose="05000000000000000000" pitchFamily="2" charset="2"/>
              <a:buChar char="§"/>
            </a:pPr>
            <a:endParaRPr lang="en-US" sz="3600" dirty="0" smtClean="0"/>
          </a:p>
          <a:p>
            <a:pPr>
              <a:buFont typeface="Wingdings" panose="05000000000000000000" pitchFamily="2" charset="2"/>
              <a:buChar char="§"/>
            </a:pPr>
            <a:endParaRPr lang="en-US" sz="3600" dirty="0" smtClean="0"/>
          </a:p>
          <a:p>
            <a:pPr>
              <a:buFont typeface="Wingdings" panose="05000000000000000000" pitchFamily="2" charset="2"/>
              <a:buChar char="§"/>
            </a:pPr>
            <a:endParaRPr lang="en-US" dirty="0"/>
          </a:p>
        </p:txBody>
      </p:sp>
      <p:pic>
        <p:nvPicPr>
          <p:cNvPr id="4" name="Picture 3"/>
          <p:cNvPicPr>
            <a:picLocks noChangeAspect="1"/>
          </p:cNvPicPr>
          <p:nvPr/>
        </p:nvPicPr>
        <p:blipFill>
          <a:blip r:embed="rId2"/>
          <a:stretch>
            <a:fillRect/>
          </a:stretch>
        </p:blipFill>
        <p:spPr>
          <a:xfrm>
            <a:off x="3158263" y="2206932"/>
            <a:ext cx="6972178" cy="1120430"/>
          </a:xfrm>
          <a:prstGeom prst="rect">
            <a:avLst/>
          </a:prstGeom>
        </p:spPr>
      </p:pic>
    </p:spTree>
    <p:extLst>
      <p:ext uri="{BB962C8B-B14F-4D97-AF65-F5344CB8AC3E}">
        <p14:creationId xmlns:p14="http://schemas.microsoft.com/office/powerpoint/2010/main" val="31038037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Consolidation </a:t>
            </a:r>
            <a:r>
              <a:rPr lang="en-US" dirty="0" smtClean="0"/>
              <a:t>Entry Part One</a:t>
            </a:r>
            <a:endParaRPr lang="en-US" dirty="0"/>
          </a:p>
        </p:txBody>
      </p:sp>
      <p:sp>
        <p:nvSpPr>
          <p:cNvPr id="3" name="Content Placeholder 2"/>
          <p:cNvSpPr>
            <a:spLocks noGrp="1"/>
          </p:cNvSpPr>
          <p:nvPr>
            <p:ph idx="1"/>
          </p:nvPr>
        </p:nvSpPr>
        <p:spPr>
          <a:xfrm>
            <a:off x="1097280" y="2047740"/>
            <a:ext cx="10699768" cy="4211392"/>
          </a:xfrm>
        </p:spPr>
        <p:txBody>
          <a:bodyPr>
            <a:normAutofit fontScale="92500" lnSpcReduction="10000"/>
          </a:bodyPr>
          <a:lstStyle/>
          <a:p>
            <a:pPr>
              <a:buFont typeface="Wingdings" panose="05000000000000000000" pitchFamily="2" charset="2"/>
              <a:buChar char="§"/>
            </a:pPr>
            <a:r>
              <a:rPr lang="en-US" sz="2400" dirty="0" smtClean="0"/>
              <a:t>Eliminate Investment in subsidiary and subsidiary equity accounts</a:t>
            </a:r>
          </a:p>
          <a:p>
            <a:pPr>
              <a:buFont typeface="Wingdings" panose="05000000000000000000" pitchFamily="2" charset="2"/>
              <a:buChar char="§"/>
            </a:pPr>
            <a:endParaRPr lang="en-US" sz="2400" dirty="0" smtClean="0"/>
          </a:p>
          <a:p>
            <a:pPr>
              <a:buFont typeface="Wingdings" panose="05000000000000000000" pitchFamily="2" charset="2"/>
              <a:buChar char="§"/>
            </a:pPr>
            <a:endParaRPr lang="en-US" sz="2400" dirty="0"/>
          </a:p>
          <a:p>
            <a:pPr>
              <a:buFont typeface="Wingdings" panose="05000000000000000000" pitchFamily="2" charset="2"/>
              <a:buChar char="§"/>
            </a:pPr>
            <a:endParaRPr lang="en-US" sz="2400" dirty="0" smtClean="0"/>
          </a:p>
          <a:p>
            <a:pPr>
              <a:buFont typeface="Wingdings" panose="05000000000000000000" pitchFamily="2" charset="2"/>
              <a:buChar char="§"/>
            </a:pPr>
            <a:endParaRPr lang="en-US" sz="2400" dirty="0" smtClean="0"/>
          </a:p>
          <a:p>
            <a:pPr>
              <a:buFont typeface="Wingdings" panose="05000000000000000000" pitchFamily="2" charset="2"/>
              <a:buChar char="§"/>
            </a:pPr>
            <a:endParaRPr lang="en-US" sz="2400" dirty="0" smtClean="0"/>
          </a:p>
          <a:p>
            <a:pPr>
              <a:buFont typeface="Wingdings" panose="05000000000000000000" pitchFamily="2" charset="2"/>
              <a:buChar char="§"/>
            </a:pPr>
            <a:r>
              <a:rPr lang="en-US" sz="2400" dirty="0" smtClean="0"/>
              <a:t>Amounts?  Eliminate investment account, eliminate subsidiary equity accounts, and record unamortized excess. NOTE: these are </a:t>
            </a:r>
            <a:r>
              <a:rPr lang="en-US" sz="2400" u="sng" dirty="0" smtClean="0"/>
              <a:t>beginning of year</a:t>
            </a:r>
            <a:r>
              <a:rPr lang="en-US" sz="2400" dirty="0" smtClean="0"/>
              <a:t> balances.</a:t>
            </a:r>
          </a:p>
          <a:p>
            <a:pPr>
              <a:buFont typeface="Wingdings" panose="05000000000000000000" pitchFamily="2" charset="2"/>
              <a:buChar char="§"/>
            </a:pPr>
            <a:r>
              <a:rPr lang="en-US" sz="2400" dirty="0" smtClean="0"/>
              <a:t>Why?  We are consolidating two entities into one, so we eliminate our investment in the “second entity” and the equity of the “second entity”.</a:t>
            </a:r>
          </a:p>
          <a:p>
            <a:pPr>
              <a:buFont typeface="Wingdings" panose="05000000000000000000" pitchFamily="2" charset="2"/>
              <a:buChar char="§"/>
            </a:pPr>
            <a:endParaRPr lang="en-US" dirty="0"/>
          </a:p>
        </p:txBody>
      </p:sp>
      <p:pic>
        <p:nvPicPr>
          <p:cNvPr id="5" name="Picture 4"/>
          <p:cNvPicPr>
            <a:picLocks noChangeAspect="1"/>
          </p:cNvPicPr>
          <p:nvPr/>
        </p:nvPicPr>
        <p:blipFill>
          <a:blip r:embed="rId2"/>
          <a:stretch>
            <a:fillRect/>
          </a:stretch>
        </p:blipFill>
        <p:spPr>
          <a:xfrm>
            <a:off x="2918600" y="2634597"/>
            <a:ext cx="6526686" cy="1725510"/>
          </a:xfrm>
          <a:prstGeom prst="rect">
            <a:avLst/>
          </a:prstGeom>
        </p:spPr>
      </p:pic>
    </p:spTree>
    <p:extLst>
      <p:ext uri="{BB962C8B-B14F-4D97-AF65-F5344CB8AC3E}">
        <p14:creationId xmlns:p14="http://schemas.microsoft.com/office/powerpoint/2010/main" val="4043191064"/>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2561</TotalTime>
  <Words>752</Words>
  <Application>Microsoft Office PowerPoint</Application>
  <PresentationFormat>Widescreen</PresentationFormat>
  <Paragraphs>85</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Calibri</vt:lpstr>
      <vt:lpstr>Calibri Light</vt:lpstr>
      <vt:lpstr>Wingdings</vt:lpstr>
      <vt:lpstr>Retrospect</vt:lpstr>
      <vt:lpstr>Advanced Financial Accounting</vt:lpstr>
      <vt:lpstr>Readings</vt:lpstr>
      <vt:lpstr>Consolidation of Balance Sheet, Income Statement, and Statement of Retained Earnings</vt:lpstr>
      <vt:lpstr>Skelly Activity during Year (lecture 4)</vt:lpstr>
      <vt:lpstr>Equity Accounting (lecture 4)</vt:lpstr>
      <vt:lpstr>Consolidation Accounting Subsequent to  Acquisition</vt:lpstr>
      <vt:lpstr>Reverse Subsidiary Income, Dividends, and Fair Value Adjustments</vt:lpstr>
      <vt:lpstr>Record NCI Share of Income</vt:lpstr>
      <vt:lpstr>Consolidation Entry Part One</vt:lpstr>
      <vt:lpstr>Consolidation Entry Part Two</vt:lpstr>
      <vt:lpstr>Fair Value Adjustments</vt:lpstr>
      <vt:lpstr>Consolidation</vt:lpstr>
      <vt:lpstr>Consolidation after Subsequent Years</vt:lpstr>
      <vt:lpstr>Consolidation Example – at Acquisition (lecture 3)</vt:lpstr>
      <vt:lpstr>Consolidation Example – End of Year One, Balance Sheet Only (lecture 4)</vt:lpstr>
      <vt:lpstr>Consolidation Example – End of Year One </vt:lpstr>
      <vt:lpstr>Consolidation Example – End of Year One</vt:lpstr>
      <vt:lpstr>Consolidation Example – End of Year One</vt:lpstr>
      <vt:lpstr>Observations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Thomas Davis</dc:creator>
  <cp:lastModifiedBy>Thomas Davis</cp:lastModifiedBy>
  <cp:revision>120</cp:revision>
  <dcterms:created xsi:type="dcterms:W3CDTF">2014-08-05T07:47:07Z</dcterms:created>
  <dcterms:modified xsi:type="dcterms:W3CDTF">2015-03-08T08:47:33Z</dcterms:modified>
</cp:coreProperties>
</file>