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9" r:id="rId2"/>
    <p:sldId id="309" r:id="rId3"/>
    <p:sldId id="300" r:id="rId4"/>
    <p:sldId id="301" r:id="rId5"/>
    <p:sldId id="302" r:id="rId6"/>
    <p:sldId id="303" r:id="rId7"/>
    <p:sldId id="304" r:id="rId8"/>
    <p:sldId id="343" r:id="rId9"/>
    <p:sldId id="344" r:id="rId10"/>
    <p:sldId id="305" r:id="rId11"/>
    <p:sldId id="306" r:id="rId12"/>
    <p:sldId id="307" r:id="rId13"/>
    <p:sldId id="30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3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photopress.wordpress.com/2011/05/21/bonds-versus-bank-loans-which-one-to-choose/" TargetMode="External"/><Relationship Id="rId2" Type="http://schemas.openxmlformats.org/officeDocument/2006/relationships/hyperlink" Target="http://www.vernimmen.com/html/articles/article22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vestinganswers.com/financial-dictionary/bonds/convertible-bond-1106" TargetMode="External"/><Relationship Id="rId5" Type="http://schemas.openxmlformats.org/officeDocument/2006/relationships/hyperlink" Target="http://www.investinganswers.com/financial-dictionary/bonds/callable-bond-2133" TargetMode="External"/><Relationship Id="rId4" Type="http://schemas.openxmlformats.org/officeDocument/2006/relationships/hyperlink" Target="http://simplestudies.com/what-are-debt-covenants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Debt capital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1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Convertible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Bonds which are convertible to common stock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Conversion price = face value/# shares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is the conversion price of a $100,000 bond which is convertible into 400 shares of stock?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/>
          </a:p>
          <a:p>
            <a:pPr marL="201168" lvl="1" indent="0" algn="ctr">
              <a:buNone/>
            </a:pPr>
            <a:r>
              <a:rPr lang="en-US" sz="3400" dirty="0" smtClean="0"/>
              <a:t>$100,000/400 = $250/share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402017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Option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Conversion price HIGHER than stock price</a:t>
            </a:r>
            <a:br>
              <a:rPr lang="en-US" sz="3600" dirty="0" smtClean="0"/>
            </a:br>
            <a:r>
              <a:rPr lang="en-US" sz="3600" dirty="0" smtClean="0"/>
              <a:t>	= </a:t>
            </a:r>
            <a:r>
              <a:rPr lang="en-US" sz="3400" dirty="0" smtClean="0"/>
              <a:t>value like a regular bond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Conversion price LOWER than stock price</a:t>
            </a:r>
            <a:br>
              <a:rPr lang="en-US" sz="3600" dirty="0" smtClean="0"/>
            </a:br>
            <a:r>
              <a:rPr lang="en-US" sz="3600" dirty="0" smtClean="0"/>
              <a:t>	= value like a stock investment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Conversion price CLOSE TO stock price = </a:t>
            </a:r>
            <a:r>
              <a:rPr lang="en-US" sz="3600" u="sng" dirty="0" smtClean="0"/>
              <a:t>uncertainty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	= value like an option (most benefit to investor)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98608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Convertible Bonds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 company issues $20,000,000 of bonds convertible into 500,000 shares at an interest rate which equals the market rate.  What is the approximate value of the bonds in the following three scenarios: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Stock price = $25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Stock price = $40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Stock price = $55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59743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Convertible Bonds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 marL="201168" lvl="1" indent="0" algn="ctr">
              <a:buNone/>
            </a:pPr>
            <a:r>
              <a:rPr lang="en-US" sz="3400" dirty="0" smtClean="0"/>
              <a:t>Conversion price:  $20,000,000/500,000 </a:t>
            </a:r>
            <a:r>
              <a:rPr lang="en-US" sz="3400" dirty="0"/>
              <a:t>= </a:t>
            </a:r>
            <a:r>
              <a:rPr lang="en-US" sz="3400" dirty="0" smtClean="0"/>
              <a:t>$40/share</a:t>
            </a:r>
          </a:p>
          <a:p>
            <a:pPr marL="201168" lvl="1" indent="0" algn="ctr">
              <a:buNone/>
            </a:pPr>
            <a:endParaRPr lang="en-US" sz="3400" dirty="0"/>
          </a:p>
          <a:p>
            <a:pPr marL="201168" lvl="1" indent="0" algn="ctr">
              <a:buNone/>
            </a:pPr>
            <a:endParaRPr lang="en-US" sz="3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4967" y="2955960"/>
            <a:ext cx="7551719" cy="219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28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65939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3600" dirty="0" smtClean="0"/>
              <a:t>Public </a:t>
            </a:r>
            <a:r>
              <a:rPr lang="fr-FR" sz="3600" dirty="0" err="1"/>
              <a:t>debt</a:t>
            </a:r>
            <a:r>
              <a:rPr lang="fr-FR" sz="3600" dirty="0"/>
              <a:t>:</a:t>
            </a:r>
          </a:p>
          <a:p>
            <a:r>
              <a:rPr lang="fr-FR" sz="3600" dirty="0">
                <a:hlinkClick r:id="rId2" tooltip="http://www.vernimmen.com/html/articles/article22.html"/>
              </a:rPr>
              <a:t>http://www.vernimmen.com/html/articles/article22.html</a:t>
            </a:r>
            <a:endParaRPr lang="fr-FR" sz="3600" dirty="0"/>
          </a:p>
          <a:p>
            <a:r>
              <a:rPr lang="fr-FR" sz="3600" dirty="0">
                <a:hlinkClick r:id="rId3" tooltip="http://imphotopress.wordpress.com/2011/05/21/bonds-versus-bank-loans-which-one-to-choose/"/>
              </a:rPr>
              <a:t>http://imphotopress.wordpress.com/2011/05/21/bonds-versus-bank-loans-which-one-to-choose</a:t>
            </a:r>
            <a:r>
              <a:rPr lang="fr-FR" sz="3600" dirty="0" smtClean="0">
                <a:hlinkClick r:id="rId3" tooltip="http://imphotopress.wordpress.com/2011/05/21/bonds-versus-bank-loans-which-one-to-choose/"/>
              </a:rPr>
              <a:t>/</a:t>
            </a:r>
            <a:endParaRPr lang="fr-F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3600" dirty="0" err="1" smtClean="0"/>
              <a:t>Debt</a:t>
            </a:r>
            <a:r>
              <a:rPr lang="fr-FR" sz="3600" dirty="0" smtClean="0"/>
              <a:t> covenants:</a:t>
            </a:r>
          </a:p>
          <a:p>
            <a:r>
              <a:rPr lang="fr-FR" sz="3600" dirty="0" smtClean="0">
                <a:hlinkClick r:id="rId4" tooltip="http://simplestudies.com/what-are-debt-covenants.html"/>
              </a:rPr>
              <a:t>http</a:t>
            </a:r>
            <a:r>
              <a:rPr lang="fr-FR" sz="3600" dirty="0">
                <a:hlinkClick r:id="rId4" tooltip="http://simplestudies.com/what-are-debt-covenants.html"/>
              </a:rPr>
              <a:t>://simplestudies.com/what-are-debt-covenants.html</a:t>
            </a:r>
            <a:endParaRPr lang="fr-F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Callable bonds:</a:t>
            </a:r>
          </a:p>
          <a:p>
            <a:r>
              <a:rPr lang="en-US" sz="3600" dirty="0">
                <a:hlinkClick r:id="rId5" tooltip="http://www.investinganswers.com/financial-dictionary/bonds/callable-bond-2133"/>
              </a:rPr>
              <a:t>http://www.investinganswers.com/financial-dictionary/bonds/callable-bond-2133</a:t>
            </a:r>
            <a:r>
              <a:rPr lang="en-US" sz="3600" dirty="0"/>
              <a:t>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Convertible bonds:</a:t>
            </a:r>
          </a:p>
          <a:p>
            <a:r>
              <a:rPr lang="en-US" sz="3600" dirty="0">
                <a:hlinkClick r:id="rId6" tooltip="http://www.investinganswers.com/financial-dictionary/bonds/convertible-bond-1106"/>
              </a:rPr>
              <a:t>http://www.investinganswers.com/financial-dictionary/bonds/convertible-bond-1106</a:t>
            </a:r>
            <a:r>
              <a:rPr lang="en-US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5504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70042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Private debt (direct lenders)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Private placement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Bank loans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Public debt (investment banks)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Primary market vs. secondary market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Bond trading/bond yields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11354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 Covenants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Secured vs. unsecured debt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Restrictions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New debt issuance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Dividend payment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Accounting ratios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Debt-to-equity ratio (debt / equity)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Current ratio (current assets / current liabilities)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Debt service ratio (EBIT / debt service)</a:t>
            </a:r>
          </a:p>
        </p:txBody>
      </p:sp>
    </p:spTree>
    <p:extLst>
      <p:ext uri="{BB962C8B-B14F-4D97-AF65-F5344CB8AC3E}">
        <p14:creationId xmlns:p14="http://schemas.microsoft.com/office/powerpoint/2010/main" val="51913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 Covenants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 company with $400,000 of EBIT and $1,200,000 of debt at an interest rate of 5% with a DSCR covenant limit of 4.0x can borrow how much money at 8% interest without violating the debt covenant?</a:t>
            </a:r>
            <a:endParaRPr lang="en-US" sz="3200" dirty="0" smtClean="0"/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76631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 Covenants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5376" y="2137893"/>
            <a:ext cx="5289628" cy="351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12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Callable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Repurchase bonds at a premium to face value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Issuer perspective: added flexibility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Investor perspective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Higher risk due to uncertain investment period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Investor requires higher yield</a:t>
            </a:r>
          </a:p>
        </p:txBody>
      </p:sp>
    </p:spTree>
    <p:extLst>
      <p:ext uri="{BB962C8B-B14F-4D97-AF65-F5344CB8AC3E}">
        <p14:creationId xmlns:p14="http://schemas.microsoft.com/office/powerpoint/2010/main" val="197668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Callable Bonds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An issuer currently has an outstanding 7.2% bond of $10 million due in three years callable at 101.  The current market interest rate is 5.8% and bond issue fees </a:t>
            </a:r>
            <a:r>
              <a:rPr lang="en-US" sz="3600" smtClean="0"/>
              <a:t>are 2.5</a:t>
            </a:r>
            <a:r>
              <a:rPr lang="en-US" sz="3600" dirty="0" smtClean="0"/>
              <a:t>%.  Should the issuer call the bond and issue new bonds?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65886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Callable Bonds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387" y="1991559"/>
            <a:ext cx="7426185" cy="408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94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542</TotalTime>
  <Words>335</Words>
  <Application>Microsoft Office PowerPoint</Application>
  <PresentationFormat>Widescreen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Wingdings</vt:lpstr>
      <vt:lpstr>Retrospect</vt:lpstr>
      <vt:lpstr>Corporate Finance</vt:lpstr>
      <vt:lpstr>Readings</vt:lpstr>
      <vt:lpstr>Debt Capital</vt:lpstr>
      <vt:lpstr>Debt Covenants</vt:lpstr>
      <vt:lpstr>Debt Covenants Example</vt:lpstr>
      <vt:lpstr>Debt Covenants Example</vt:lpstr>
      <vt:lpstr>Callable Bonds</vt:lpstr>
      <vt:lpstr>Callable Bonds Example</vt:lpstr>
      <vt:lpstr>Callable Bonds Example</vt:lpstr>
      <vt:lpstr>Convertible Bonds</vt:lpstr>
      <vt:lpstr>Conversion Option Value</vt:lpstr>
      <vt:lpstr>Convertible Bonds Example</vt:lpstr>
      <vt:lpstr>Convertible Bonds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50</cp:revision>
  <dcterms:created xsi:type="dcterms:W3CDTF">2014-08-05T07:47:07Z</dcterms:created>
  <dcterms:modified xsi:type="dcterms:W3CDTF">2017-04-14T12:03:47Z</dcterms:modified>
</cp:coreProperties>
</file>