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7" r:id="rId2"/>
    <p:sldId id="328" r:id="rId3"/>
    <p:sldId id="329" r:id="rId4"/>
    <p:sldId id="342" r:id="rId5"/>
    <p:sldId id="330" r:id="rId6"/>
    <p:sldId id="331" r:id="rId7"/>
    <p:sldId id="332" r:id="rId8"/>
    <p:sldId id="333" r:id="rId9"/>
    <p:sldId id="343" r:id="rId10"/>
    <p:sldId id="344" r:id="rId11"/>
    <p:sldId id="345" r:id="rId12"/>
    <p:sldId id="346" r:id="rId13"/>
    <p:sldId id="34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entatlantic.com/File%20Library/Investment%20Articles%202012/The-economic-showdown.pdf" TargetMode="External"/><Relationship Id="rId2" Type="http://schemas.openxmlformats.org/officeDocument/2006/relationships/hyperlink" Target="http://dividendmonk.com/dividends-vs-share-repurchas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hismatter.com/money/stocks/valuation/present-value-of-growth-opportunities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Dividend and reinvestment 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6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Repurchase Analysis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607" y="1788875"/>
            <a:ext cx="5157745" cy="4496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30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Repurchase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 valuation based on low multiple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Shares are undervalued vs. corporate 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Repurchase shares at current price, sell once market “adjusts” to correct valuation</a:t>
            </a:r>
            <a:endParaRPr lang="en-US" sz="34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5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Repurchase Analysis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1159" y="2312802"/>
            <a:ext cx="5330641" cy="332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1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 Repurchase Analysis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97" y="1792194"/>
            <a:ext cx="3840365" cy="450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382135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Dividends vs. share repurchases</a:t>
            </a:r>
          </a:p>
          <a:p>
            <a:pPr marL="0" indent="0">
              <a:buNone/>
            </a:pPr>
            <a:r>
              <a:rPr lang="en-US" sz="3400" dirty="0">
                <a:hlinkClick r:id="rId2"/>
              </a:rPr>
              <a:t>http://dividendmonk.com/dividends-vs-share-repurchases</a:t>
            </a:r>
            <a:r>
              <a:rPr lang="en-US" sz="3400" dirty="0" smtClean="0">
                <a:hlinkClick r:id="rId2"/>
              </a:rPr>
              <a:t>/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Dividends, repurchases, reinvestment</a:t>
            </a:r>
          </a:p>
          <a:p>
            <a:pPr marL="0" indent="0">
              <a:buNone/>
            </a:pPr>
            <a:r>
              <a:rPr lang="en-US" sz="3400" dirty="0" smtClean="0">
                <a:hlinkClick r:id="rId3"/>
              </a:rPr>
              <a:t>http</a:t>
            </a:r>
            <a:r>
              <a:rPr lang="en-US" sz="3400" dirty="0">
                <a:hlinkClick r:id="rId3"/>
              </a:rPr>
              <a:t>://</a:t>
            </a:r>
            <a:r>
              <a:rPr lang="en-US" sz="3400" dirty="0" smtClean="0">
                <a:hlinkClick r:id="rId3"/>
              </a:rPr>
              <a:t>www.regentatlantic.com/File%20Library/Investment%20Articles%202012/The-economic-showdown.pdf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Earnings retention and growth opportunities</a:t>
            </a:r>
          </a:p>
          <a:p>
            <a:pPr marL="0" indent="0">
              <a:buNone/>
            </a:pPr>
            <a:r>
              <a:rPr lang="en-US" sz="3400" dirty="0">
                <a:hlinkClick r:id="rId4"/>
              </a:rPr>
              <a:t>http://</a:t>
            </a:r>
            <a:r>
              <a:rPr lang="en-US" sz="3400" dirty="0" smtClean="0">
                <a:hlinkClick r:id="rId4"/>
              </a:rPr>
              <a:t>thismatter.com/money/stocks/valuation/present-value-of-growth-opportunities.htm</a:t>
            </a:r>
            <a:endParaRPr lang="en-US" sz="34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 marL="201168" lvl="1" indent="0">
              <a:buNone/>
            </a:pPr>
            <a:endParaRPr lang="en-US" sz="3400" dirty="0" smtClean="0"/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95752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Excess Cash Analysis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14" y="2708335"/>
            <a:ext cx="7203331" cy="252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Excess Cash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44724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Dividends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 </a:t>
            </a:r>
            <a:r>
              <a:rPr lang="en-US" sz="3600" dirty="0" err="1" smtClean="0"/>
              <a:t>paydown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investment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Financial 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Fixed assets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Acquisitions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Share repurchases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59355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Valuation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187" y="1801756"/>
            <a:ext cx="4058585" cy="448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07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Dividend Payment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42148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Excess cash belongs to shareholder, whether in the corporate bank account (retained) or in the shareholder bank account (dividend payment).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Valuation factors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Signaling effect of dividends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Tax effects of dividends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Attractive investment alternatives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362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Analysis: Acquisition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880" y="1775997"/>
            <a:ext cx="6771200" cy="4521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5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Acquisition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70042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Pre-acquisition share price &gt; post-acquisition share price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Not an attractive acquisition</a:t>
            </a:r>
            <a:endParaRPr lang="en-US" sz="34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46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EBITDA Multiple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263818"/>
            <a:ext cx="10058400" cy="24003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Target EBITDA multiple is higher than acquirer EBITDA multiple; unless above-average </a:t>
            </a:r>
            <a:r>
              <a:rPr lang="en-US" sz="3600" dirty="0" smtClean="0"/>
              <a:t>future growth, </a:t>
            </a:r>
            <a:r>
              <a:rPr lang="en-US" sz="3600" dirty="0" smtClean="0"/>
              <a:t>the target is expensive relative to the acquirer.</a:t>
            </a:r>
            <a:endParaRPr lang="en-US" sz="3400" dirty="0" smtClean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188" y="2137511"/>
            <a:ext cx="8387119" cy="180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36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589</TotalTime>
  <Words>178</Words>
  <Application>Microsoft Office PowerPoint</Application>
  <PresentationFormat>Widescreen</PresentationFormat>
  <Paragraphs>42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Calibri Light</vt:lpstr>
      <vt:lpstr>Wingdings</vt:lpstr>
      <vt:lpstr>Retrospect</vt:lpstr>
      <vt:lpstr>Corporate Finance</vt:lpstr>
      <vt:lpstr>Readings</vt:lpstr>
      <vt:lpstr>Excess Cash Analysis</vt:lpstr>
      <vt:lpstr>Options for Excess Cash</vt:lpstr>
      <vt:lpstr>Company Valuation</vt:lpstr>
      <vt:lpstr>Dividend Payment Decision</vt:lpstr>
      <vt:lpstr>Investment Analysis: Acquisition</vt:lpstr>
      <vt:lpstr>Acquisition Evaluation</vt:lpstr>
      <vt:lpstr>EBITDA Multiple Comparison</vt:lpstr>
      <vt:lpstr>Share Repurchase Analysis</vt:lpstr>
      <vt:lpstr>Share Repurchase Analysis</vt:lpstr>
      <vt:lpstr>Share Repurchase Analysis</vt:lpstr>
      <vt:lpstr>Share Repurchase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57</cp:revision>
  <dcterms:created xsi:type="dcterms:W3CDTF">2014-08-05T07:47:07Z</dcterms:created>
  <dcterms:modified xsi:type="dcterms:W3CDTF">2017-04-14T18:56:58Z</dcterms:modified>
</cp:coreProperties>
</file>