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86" r:id="rId2"/>
    <p:sldId id="287" r:id="rId3"/>
    <p:sldId id="288" r:id="rId4"/>
    <p:sldId id="289" r:id="rId5"/>
    <p:sldId id="290" r:id="rId6"/>
    <p:sldId id="291" r:id="rId7"/>
    <p:sldId id="292" r:id="rId8"/>
    <p:sldId id="293" r:id="rId9"/>
    <p:sldId id="294" r:id="rId10"/>
    <p:sldId id="295" r:id="rId11"/>
    <p:sldId id="296" r:id="rId12"/>
    <p:sldId id="29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6838" autoAdjust="0"/>
    <p:restoredTop sz="94660"/>
  </p:normalViewPr>
  <p:slideViewPr>
    <p:cSldViewPr snapToGrid="0">
      <p:cViewPr varScale="1">
        <p:scale>
          <a:sx n="74" d="100"/>
          <a:sy n="74" d="100"/>
        </p:scale>
        <p:origin x="99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vestinganswers.com/financial-dictionary/stock-valuation/convertible-preferred-stock-1036" TargetMode="External"/><Relationship Id="rId2" Type="http://schemas.openxmlformats.org/officeDocument/2006/relationships/hyperlink" Target="http://www.axial.net/forum/why-capital-structure-matters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forbes.com/sites/quora/2013/11/08/how-does-ipo-pricing-work/" TargetMode="External"/><Relationship Id="rId4" Type="http://schemas.openxmlformats.org/officeDocument/2006/relationships/hyperlink" Target="http://www.axial.net/forum/business-valuation-intro-pre-post-money-valuation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Corporate Finance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Equity capital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4826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IPO Valuation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96652" y="1944709"/>
            <a:ext cx="5715972" cy="4082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7866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Google:  Auction IPO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In an auction IPO, </a:t>
            </a:r>
            <a:r>
              <a:rPr lang="en-US" dirty="0"/>
              <a:t>t</a:t>
            </a:r>
            <a:r>
              <a:rPr lang="en-US" dirty="0" smtClean="0"/>
              <a:t>he investment bankers do not set the stock price… the market does!  Google offered 19.6mm shares, and here is what happened: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3662" y="2863040"/>
            <a:ext cx="4271314" cy="3050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7540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Primary Market vs. Secondary </a:t>
            </a:r>
            <a:r>
              <a:rPr lang="en-US" dirty="0"/>
              <a:t>Market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Primary market:  company sells to investors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Secondary market: investors sell to investors</a:t>
            </a:r>
          </a:p>
        </p:txBody>
      </p:sp>
    </p:spTree>
    <p:extLst>
      <p:ext uri="{BB962C8B-B14F-4D97-AF65-F5344CB8AC3E}">
        <p14:creationId xmlns:p14="http://schemas.microsoft.com/office/powerpoint/2010/main" val="1906427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172756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/>
              <a:t>Capital structure</a:t>
            </a:r>
            <a:endParaRPr lang="en-US" sz="2800" dirty="0"/>
          </a:p>
          <a:p>
            <a:r>
              <a:rPr lang="en-US" sz="2800" dirty="0">
                <a:hlinkClick r:id="rId2" tooltip="http://www.axial.net/forum/why-capital-structure-matters/"/>
              </a:rPr>
              <a:t>http://www.axial.net/forum/why-capital-structure-matters</a:t>
            </a:r>
            <a:r>
              <a:rPr lang="en-US" sz="2800" dirty="0" smtClean="0">
                <a:hlinkClick r:id="rId2" tooltip="http://www.axial.net/forum/why-capital-structure-matters/"/>
              </a:rPr>
              <a:t>/</a:t>
            </a:r>
            <a:endParaRPr lang="en-US" sz="28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900" dirty="0"/>
              <a:t>C</a:t>
            </a:r>
            <a:r>
              <a:rPr lang="en-US" sz="2900" dirty="0" smtClean="0"/>
              <a:t>onvertible</a:t>
            </a:r>
            <a:r>
              <a:rPr lang="en-US" sz="2800" dirty="0" smtClean="0"/>
              <a:t> </a:t>
            </a:r>
            <a:r>
              <a:rPr lang="en-US" sz="2800" dirty="0"/>
              <a:t>preferred stock</a:t>
            </a:r>
          </a:p>
          <a:p>
            <a:r>
              <a:rPr lang="en-US" sz="2800" dirty="0">
                <a:hlinkClick r:id="rId3" tooltip="http://www.investinganswers.com/financial-dictionary/stock-valuation/convertible-preferred-stock-1036"/>
              </a:rPr>
              <a:t>http://</a:t>
            </a:r>
            <a:r>
              <a:rPr lang="en-US" sz="2800" dirty="0" smtClean="0">
                <a:hlinkClick r:id="rId3" tooltip="http://www.investinganswers.com/financial-dictionary/stock-valuation/convertible-preferred-stock-1036"/>
              </a:rPr>
              <a:t>www.investinganswers.com/financial-dictionary/stock-valuation/convertible-preferred-stock-1036</a:t>
            </a:r>
            <a:endParaRPr lang="en-US" sz="28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/>
              <a:t>P</a:t>
            </a:r>
            <a:r>
              <a:rPr lang="en-US" sz="2800" dirty="0" smtClean="0"/>
              <a:t>re/post </a:t>
            </a:r>
            <a:r>
              <a:rPr lang="en-US" sz="2800" dirty="0"/>
              <a:t>money valuation</a:t>
            </a:r>
          </a:p>
          <a:p>
            <a:r>
              <a:rPr lang="en-US" sz="2800" dirty="0">
                <a:hlinkClick r:id="rId4" tooltip="http://www.axial.net/forum/business-valuation-intro-pre-post-money-valuation/"/>
              </a:rPr>
              <a:t>http://www.axial.net/forum/business-valuation-intro-pre-post-money-valuation</a:t>
            </a:r>
            <a:r>
              <a:rPr lang="en-US" sz="2800" dirty="0" smtClean="0">
                <a:hlinkClick r:id="rId4" tooltip="http://www.axial.net/forum/business-valuation-intro-pre-post-money-valuation/"/>
              </a:rPr>
              <a:t>/</a:t>
            </a:r>
            <a:endParaRPr lang="en-US" sz="28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/>
              <a:t>IPO process (a “real world” article about the Twitter IPO)</a:t>
            </a:r>
          </a:p>
          <a:p>
            <a:r>
              <a:rPr lang="en-US" sz="2800" dirty="0">
                <a:hlinkClick r:id="rId5" tooltip="http://www.forbes.com/sites/quora/2013/11/08/how-does-ipo-pricing-work/"/>
              </a:rPr>
              <a:t>http://www.forbes.com/sites/quora/2013/11/08/how-does-ipo-pricing-work/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38210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Equity Capital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Private equity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Public equity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IPO – initial public offering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Secondary offering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0513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Private Equity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Angel investors (individuals or companies)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Venture capital (investment companies)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Institutional investors (large investment companies)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Corporate investors (non-investment companies)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4939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Funding Structure for Private Equity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Convertible preferred stock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Rights of common stock (if converted)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Seniority to common stock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Valuation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/>
              <a:t>Pre-money valuation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/>
              <a:t>Post-money </a:t>
            </a:r>
            <a:r>
              <a:rPr lang="en-US" sz="3400" dirty="0" smtClean="0"/>
              <a:t>valuation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Exiting a private investment: IPO</a:t>
            </a:r>
          </a:p>
          <a:p>
            <a:pPr marL="201168" lvl="1" indent="0">
              <a:buNone/>
            </a:pPr>
            <a:endParaRPr lang="en-US" sz="3400" dirty="0" smtClean="0"/>
          </a:p>
        </p:txBody>
      </p:sp>
    </p:spTree>
    <p:extLst>
      <p:ext uri="{BB962C8B-B14F-4D97-AF65-F5344CB8AC3E}">
        <p14:creationId xmlns:p14="http://schemas.microsoft.com/office/powerpoint/2010/main" val="2091433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Private Company 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Exercise: you invested $100,000 to start a company and you received 1.5 million shares.  Later, an angel investor invested $500,000 in exchange for 500,000 shares.  Now a venture capitalist will invest $6 million in exchange for 3 million shares.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What is the pre-money valuation of the company?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What is the post-money valuation</a:t>
            </a:r>
            <a:r>
              <a:rPr lang="en-US" sz="3600" dirty="0"/>
              <a:t> of the company</a:t>
            </a:r>
            <a:r>
              <a:rPr lang="en-US" sz="3600" dirty="0" smtClean="0"/>
              <a:t>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What is the valuation and % ownership of your shares?</a:t>
            </a:r>
          </a:p>
        </p:txBody>
      </p:sp>
    </p:spTree>
    <p:extLst>
      <p:ext uri="{BB962C8B-B14F-4D97-AF65-F5344CB8AC3E}">
        <p14:creationId xmlns:p14="http://schemas.microsoft.com/office/powerpoint/2010/main" val="1650280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Private Company Valuation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9782" y="1854632"/>
            <a:ext cx="6609158" cy="4391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9123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Public Offering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More money… and more accountability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Market regulators (in USA, this is the SEC)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Audited financial statements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Underwriters: </a:t>
            </a:r>
            <a:r>
              <a:rPr lang="en-US" sz="3600" dirty="0"/>
              <a:t>valuation and marketing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Firm commitment: buy, then resell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Spread: underwriter profit, usually around 6%</a:t>
            </a:r>
          </a:p>
          <a:p>
            <a:pPr lvl="2">
              <a:buFont typeface="Wingdings" panose="05000000000000000000" pitchFamily="2" charset="2"/>
              <a:buChar char="§"/>
            </a:pPr>
            <a:endParaRPr lang="en-US" sz="3000" dirty="0" smtClean="0"/>
          </a:p>
          <a:p>
            <a:pPr lvl="1">
              <a:buFont typeface="Wingdings" panose="05000000000000000000" pitchFamily="2" charset="2"/>
              <a:buChar char="§"/>
            </a:pPr>
            <a:endParaRPr lang="en-US" sz="3400" dirty="0" smtClean="0"/>
          </a:p>
        </p:txBody>
      </p:sp>
    </p:spTree>
    <p:extLst>
      <p:ext uri="{BB962C8B-B14F-4D97-AF65-F5344CB8AC3E}">
        <p14:creationId xmlns:p14="http://schemas.microsoft.com/office/powerpoint/2010/main" val="4277888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IPO 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Wagner, Inc., a consumer products company, is filing for an IPO.  </a:t>
            </a:r>
            <a:r>
              <a:rPr lang="en-US" sz="3600" u="sng" dirty="0" smtClean="0"/>
              <a:t>Pro forma </a:t>
            </a:r>
            <a:r>
              <a:rPr lang="en-US" sz="3600" dirty="0" smtClean="0"/>
              <a:t>revenues are $325mm and </a:t>
            </a:r>
            <a:r>
              <a:rPr lang="en-US" sz="3600" u="sng" dirty="0" smtClean="0"/>
              <a:t>pro forma </a:t>
            </a:r>
            <a:r>
              <a:rPr lang="en-US" sz="3600" dirty="0" smtClean="0"/>
              <a:t>earnings are $15mm.  The company has 2mm shares outstanding and will sell 18mm shares in the IPO.  Based on a financial analysis, the investment bank has estimated company value as 0.9x revenues or 21x earnings.  What is the IPO price range, and what is the </a:t>
            </a:r>
            <a:r>
              <a:rPr lang="en-US" sz="3600" smtClean="0"/>
              <a:t>post-IPO equity value </a:t>
            </a:r>
            <a:r>
              <a:rPr lang="en-US" sz="3600" dirty="0" smtClean="0"/>
              <a:t>range?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6993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543</TotalTime>
  <Words>378</Words>
  <Application>Microsoft Office PowerPoint</Application>
  <PresentationFormat>Widescreen</PresentationFormat>
  <Paragraphs>50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Calibri</vt:lpstr>
      <vt:lpstr>Calibri Light</vt:lpstr>
      <vt:lpstr>Wingdings</vt:lpstr>
      <vt:lpstr>Retrospect</vt:lpstr>
      <vt:lpstr>Corporate Finance</vt:lpstr>
      <vt:lpstr>Readings</vt:lpstr>
      <vt:lpstr>Equity Capital</vt:lpstr>
      <vt:lpstr>Private Equity</vt:lpstr>
      <vt:lpstr>Funding Structure for Private Equity</vt:lpstr>
      <vt:lpstr>Private Company Valuation</vt:lpstr>
      <vt:lpstr>Private Company Valuation</vt:lpstr>
      <vt:lpstr>Initial Public Offering</vt:lpstr>
      <vt:lpstr>IPO Valuation</vt:lpstr>
      <vt:lpstr>IPO Valuation</vt:lpstr>
      <vt:lpstr>Google:  Auction IPO</vt:lpstr>
      <vt:lpstr>Primary Market vs. Secondary Market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50</cp:revision>
  <dcterms:created xsi:type="dcterms:W3CDTF">2014-08-05T07:47:07Z</dcterms:created>
  <dcterms:modified xsi:type="dcterms:W3CDTF">2020-06-27T12:43:13Z</dcterms:modified>
</cp:coreProperties>
</file>