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6" r:id="rId3"/>
    <p:sldId id="297" r:id="rId4"/>
    <p:sldId id="298" r:id="rId5"/>
    <p:sldId id="299" r:id="rId6"/>
    <p:sldId id="301" r:id="rId7"/>
    <p:sldId id="302" r:id="rId8"/>
    <p:sldId id="309" r:id="rId9"/>
    <p:sldId id="305" r:id="rId10"/>
    <p:sldId id="307" r:id="rId11"/>
    <p:sldId id="30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/>
  </p:normalViewPr>
  <p:slideViewPr>
    <p:cSldViewPr snapToGrid="0">
      <p:cViewPr>
        <p:scale>
          <a:sx n="80" d="100"/>
          <a:sy n="80" d="100"/>
        </p:scale>
        <p:origin x="82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dependent.com/news/2013/may/05/liquidation-or-reorganiz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68499"/>
            <a:ext cx="10058400" cy="1143000"/>
          </a:xfrm>
        </p:spPr>
        <p:txBody>
          <a:bodyPr/>
          <a:lstStyle/>
          <a:p>
            <a:r>
              <a:rPr lang="en-US" dirty="0" smtClean="0"/>
              <a:t>Liquidation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Post-Liquidation </a:t>
            </a:r>
            <a:r>
              <a:rPr lang="en-US" sz="4400" dirty="0"/>
              <a:t>Balance </a:t>
            </a:r>
            <a:r>
              <a:rPr lang="en-US" sz="4400" dirty="0" smtClean="0"/>
              <a:t>Sheet</a:t>
            </a:r>
            <a:endParaRPr lang="en-US" sz="4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5446" y="1785485"/>
            <a:ext cx="6522067" cy="449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Final Settlement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7975" y="1759596"/>
            <a:ext cx="6234665" cy="455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1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Readings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Liquidation vs. reorganization</a:t>
            </a:r>
          </a:p>
          <a:p>
            <a:r>
              <a:rPr lang="en-US" sz="3600" dirty="0" smtClean="0">
                <a:hlinkClick r:id="rId2"/>
              </a:rPr>
              <a:t>http://www.independent.com/news/2013/may/05/liquidation-or-reorganization/</a:t>
            </a:r>
            <a:endParaRPr lang="en-US" sz="3600" dirty="0" smtClean="0"/>
          </a:p>
          <a:p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73250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Liquidation and Reorganization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Liquidation: a company sells all assets, pays creditor claims, and ceases operations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Reorganization: a company prepares a plan of reorganization which is negotiated with creditors so that creditor claims are settled and the company can continue to operate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04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/>
              <a:t>Payment of </a:t>
            </a:r>
            <a:r>
              <a:rPr lang="en-US" sz="4400" dirty="0" smtClean="0"/>
              <a:t>Claims in Liquidation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7275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Ranking of claims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Secured </a:t>
            </a:r>
            <a:r>
              <a:rPr lang="en-US" sz="3400" dirty="0" smtClean="0"/>
              <a:t>claims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Unsecured priority </a:t>
            </a:r>
            <a:r>
              <a:rPr lang="en-US" sz="3400" dirty="0" smtClean="0"/>
              <a:t>claims (liquidation fees, wages, taxes)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Unsecured </a:t>
            </a:r>
            <a:r>
              <a:rPr lang="en-US" sz="3400" dirty="0" err="1"/>
              <a:t>nonpriority</a:t>
            </a:r>
            <a:r>
              <a:rPr lang="en-US" sz="3400" dirty="0"/>
              <a:t> claims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Stockholders’ claims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Any shortfall in asset sale proceeds to pay secured claims becomes an </a:t>
            </a:r>
            <a:r>
              <a:rPr lang="en-US" sz="3600" u="sng" dirty="0"/>
              <a:t>unsecured nonpriority</a:t>
            </a:r>
            <a:r>
              <a:rPr lang="en-US" sz="3600" dirty="0"/>
              <a:t> claim </a:t>
            </a:r>
            <a:r>
              <a:rPr lang="en-US" sz="3600" dirty="0" smtClean="0"/>
              <a:t>(see example</a:t>
            </a:r>
            <a:r>
              <a:rPr lang="en-US" sz="3600" dirty="0"/>
              <a:t>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 claims are paid at each ranking before any claims are paid at a lower ranking.</a:t>
            </a:r>
          </a:p>
        </p:txBody>
      </p:sp>
    </p:spTree>
    <p:extLst>
      <p:ext uri="{BB962C8B-B14F-4D97-AF65-F5344CB8AC3E}">
        <p14:creationId xmlns:p14="http://schemas.microsoft.com/office/powerpoint/2010/main" val="386439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/>
              <a:t>Statement of </a:t>
            </a:r>
            <a:r>
              <a:rPr lang="en-US" sz="4400" dirty="0" smtClean="0"/>
              <a:t>Affairs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390675" cy="435306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Based on </a:t>
            </a:r>
            <a:r>
              <a:rPr lang="en-US" sz="3600" u="sng" dirty="0" smtClean="0"/>
              <a:t>liquidation value</a:t>
            </a:r>
            <a:r>
              <a:rPr lang="en-US" sz="3600" dirty="0" smtClean="0"/>
              <a:t> (net realizable value).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Pledged assets are offset against secured liabilities.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Three columns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Book value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Secured and priority claims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Unsecured </a:t>
            </a:r>
            <a:r>
              <a:rPr lang="en-US" sz="3400" dirty="0" smtClean="0"/>
              <a:t>claims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Any shortage in amounts for creditors is “deficiency”.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Note that the asset values in the </a:t>
            </a:r>
            <a:r>
              <a:rPr lang="en-US" sz="3600" dirty="0" smtClean="0"/>
              <a:t>Statement </a:t>
            </a:r>
            <a:r>
              <a:rPr lang="en-US" sz="3600" dirty="0"/>
              <a:t>of Affairs are estimates; actual </a:t>
            </a:r>
            <a:r>
              <a:rPr lang="en-US" sz="3600" dirty="0" smtClean="0"/>
              <a:t>liquidation proceeds </a:t>
            </a:r>
            <a:r>
              <a:rPr lang="en-US" sz="3600" dirty="0"/>
              <a:t>will be more or less than these amounts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421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/>
              <a:t>Statement of </a:t>
            </a:r>
            <a:r>
              <a:rPr lang="en-US" sz="4400" dirty="0" smtClean="0"/>
              <a:t>Affairs Example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384" y="1752517"/>
            <a:ext cx="6265258" cy="459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6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/>
              <a:t>Statement of </a:t>
            </a:r>
            <a:r>
              <a:rPr lang="en-US" sz="4400" dirty="0" smtClean="0"/>
              <a:t>Affairs Example</a:t>
            </a:r>
            <a:endParaRPr lang="en-US" sz="4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507" y="1672964"/>
            <a:ext cx="6963377" cy="466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Trustee Accounting and Liquidation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Trustee creates new accounting records.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Trustee liquidates assets (cash collection or </a:t>
            </a:r>
            <a:r>
              <a:rPr lang="en-US" sz="3600" dirty="0" err="1" smtClean="0"/>
              <a:t>writeoff</a:t>
            </a:r>
            <a:r>
              <a:rPr lang="en-US" sz="3600" dirty="0" smtClean="0"/>
              <a:t>) and records gains</a:t>
            </a:r>
            <a:r>
              <a:rPr lang="en-US" sz="3600" dirty="0"/>
              <a:t>, losses, and liquidation </a:t>
            </a:r>
            <a:r>
              <a:rPr lang="en-US" sz="3600" dirty="0" smtClean="0"/>
              <a:t>expenses in the account </a:t>
            </a:r>
            <a:r>
              <a:rPr lang="en-US" sz="3600" dirty="0"/>
              <a:t>“Estate equity</a:t>
            </a:r>
            <a:r>
              <a:rPr lang="en-US" sz="3600" dirty="0" smtClean="0"/>
              <a:t>”.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Trustee pays creditors in order of priority.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453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Liquidation Proceeds</a:t>
            </a:r>
            <a:endParaRPr lang="en-US" sz="4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2560" y="1846185"/>
            <a:ext cx="7255951" cy="437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2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4510</TotalTime>
  <Words>243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Wingdings</vt:lpstr>
      <vt:lpstr>Retrospect</vt:lpstr>
      <vt:lpstr>Corporate Finance</vt:lpstr>
      <vt:lpstr>Readings</vt:lpstr>
      <vt:lpstr>Liquidation and Reorganization</vt:lpstr>
      <vt:lpstr>Payment of Claims in Liquidation</vt:lpstr>
      <vt:lpstr>Statement of Affairs</vt:lpstr>
      <vt:lpstr>Statement of Affairs Example</vt:lpstr>
      <vt:lpstr>Statement of Affairs Example</vt:lpstr>
      <vt:lpstr>Trustee Accounting and Liquidation</vt:lpstr>
      <vt:lpstr>Liquidation Proceeds</vt:lpstr>
      <vt:lpstr>Post-Liquidation Balance Sheet</vt:lpstr>
      <vt:lpstr>Final Settlement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213</cp:revision>
  <dcterms:created xsi:type="dcterms:W3CDTF">2014-08-05T07:47:07Z</dcterms:created>
  <dcterms:modified xsi:type="dcterms:W3CDTF">2017-05-09T16:51:49Z</dcterms:modified>
</cp:coreProperties>
</file>