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10" r:id="rId3"/>
    <p:sldId id="311" r:id="rId4"/>
    <p:sldId id="312" r:id="rId5"/>
    <p:sldId id="313" r:id="rId6"/>
    <p:sldId id="314" r:id="rId7"/>
    <p:sldId id="316" r:id="rId8"/>
    <p:sldId id="318" r:id="rId9"/>
    <p:sldId id="317" r:id="rId10"/>
    <p:sldId id="321" r:id="rId11"/>
    <p:sldId id="319" r:id="rId12"/>
    <p:sldId id="322" r:id="rId13"/>
    <p:sldId id="32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68499"/>
            <a:ext cx="10058400" cy="1143000"/>
          </a:xfrm>
        </p:spPr>
        <p:txBody>
          <a:bodyPr/>
          <a:lstStyle/>
          <a:p>
            <a:r>
              <a:rPr lang="en-US" dirty="0" smtClean="0"/>
              <a:t>reorganization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Shareholders’ Equity Adjustment</a:t>
            </a:r>
            <a:endParaRPr lang="en-US" sz="4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832" y="2585579"/>
            <a:ext cx="9785001" cy="2079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Excess Reorganization Value Calculation</a:t>
            </a:r>
            <a:endParaRPr lang="en-US" sz="4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24249" y="1983345"/>
            <a:ext cx="10547796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 marL="0" indent="0" algn="ctr">
              <a:buNone/>
            </a:pPr>
            <a:r>
              <a:rPr lang="en-US" sz="3200" dirty="0" smtClean="0"/>
              <a:t>“Excess reorganization value” is a long-term asset; it is not amortized, but is evaluated annually for impairment.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26" y="2083705"/>
            <a:ext cx="10172308" cy="2231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98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Comparative Balance Sheets</a:t>
            </a:r>
            <a:endParaRPr lang="en-US" sz="4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90" y="2354228"/>
            <a:ext cx="11212830" cy="323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79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Comparative Balance Sheets</a:t>
            </a:r>
            <a:endParaRPr lang="en-US" sz="4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78" y="1840380"/>
            <a:ext cx="10974089" cy="441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1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Reorganization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 a reorganization, a </a:t>
            </a:r>
            <a:r>
              <a:rPr lang="en-US" sz="3600" dirty="0"/>
              <a:t>company prepares a plan of reorganization which is negotiated with creditors so that creditor claims are settled and the company can continue to </a:t>
            </a:r>
            <a:r>
              <a:rPr lang="en-US" sz="3600" dirty="0" smtClean="0"/>
              <a:t>operate.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Timeline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“Filing”: date the bankruptcy begins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“Reorganization”: date the bankruptcy ends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0986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Reclassification/Balance Sheet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Assets recorded at reorganization value (= fair value).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Fully secured liabilities are recorded at full amount.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Unsecured and partially secured liabilities: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Liabilities subject to </a:t>
            </a:r>
            <a:r>
              <a:rPr lang="en-US" sz="3400" dirty="0" smtClean="0"/>
              <a:t>compromise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Creditors receive a negotiated settlement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Post-filing</a:t>
            </a:r>
            <a:r>
              <a:rPr lang="en-US" sz="3600" dirty="0" smtClean="0"/>
              <a:t> liabilities are recorded at full amount.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Shareholders’ equity is renegotiated to a lower amount.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770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Fresh Start Reporting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Two requirements: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Pre-reorganization asset value is less than negotiated liabilities amount in reorganization.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Pre-reorganization shareholders receive less than 50% of post-reorganization entity.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emerging entity is in effect a new company.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561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Reorganization Example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Filing date 5-Jan-2013; Reorganization date 30-Jun-2014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065" y="2864915"/>
            <a:ext cx="10361207" cy="300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1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Reorganization Example</a:t>
            </a:r>
            <a:endParaRPr lang="en-US" sz="4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759" y="2035807"/>
            <a:ext cx="10013366" cy="3978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06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Reorganization Plan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47740"/>
            <a:ext cx="10570979" cy="44432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 smtClean="0"/>
              <a:t>Liabilities </a:t>
            </a:r>
            <a:r>
              <a:rPr lang="en-US" sz="4600" dirty="0"/>
              <a:t>subject to compromise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/>
              <a:t>Accounts payable: $275,000 </a:t>
            </a:r>
            <a:r>
              <a:rPr lang="en-US" sz="4600" smtClean="0"/>
              <a:t>long term </a:t>
            </a:r>
            <a:r>
              <a:rPr lang="en-US" sz="4600" dirty="0" smtClean="0"/>
              <a:t>debt</a:t>
            </a:r>
            <a:r>
              <a:rPr lang="en-US" sz="4600" dirty="0"/>
              <a:t>, $140,000 stock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/>
              <a:t>Taxes payable: to be paid in full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/>
              <a:t>Notes payable: $120,000 </a:t>
            </a:r>
            <a:r>
              <a:rPr lang="en-US" sz="4600" dirty="0" smtClean="0"/>
              <a:t>long term debt</a:t>
            </a:r>
            <a:r>
              <a:rPr lang="en-US" sz="4600" dirty="0"/>
              <a:t>, $60,000 stock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 smtClean="0"/>
              <a:t>Bonds </a:t>
            </a:r>
            <a:r>
              <a:rPr lang="en-US" sz="4600" dirty="0"/>
              <a:t>payable: $600,000 long term debt, $500,000 </a:t>
            </a:r>
            <a:r>
              <a:rPr lang="en-US" sz="4600" dirty="0" smtClean="0"/>
              <a:t>stock</a:t>
            </a:r>
            <a:r>
              <a:rPr lang="en-US" sz="4600" dirty="0"/>
              <a:t> (NOTE: loan amount &gt; </a:t>
            </a:r>
            <a:r>
              <a:rPr lang="en-US" sz="4600" dirty="0" smtClean="0"/>
              <a:t>market value of building)</a:t>
            </a:r>
            <a:endParaRPr lang="en-US" sz="46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 smtClean="0"/>
              <a:t>No adjustment to post-filing liabilities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4600" dirty="0" smtClean="0"/>
              <a:t>Equity </a:t>
            </a:r>
            <a:r>
              <a:rPr lang="en-US" sz="4600" dirty="0"/>
              <a:t>holders: $100,000 stock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9425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Assets Adjustment</a:t>
            </a:r>
            <a:endParaRPr lang="en-US" sz="4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24249" y="1918950"/>
            <a:ext cx="10547796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 marL="0" indent="0" algn="ctr"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549" y="2462684"/>
            <a:ext cx="10061952" cy="288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26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Liabilities Adjustment</a:t>
            </a:r>
            <a:endParaRPr lang="en-US" sz="4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330" y="1875051"/>
            <a:ext cx="6351536" cy="43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65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4467</TotalTime>
  <Words>264</Words>
  <Application>Microsoft Office PowerPoint</Application>
  <PresentationFormat>Widescreen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Corporate Finance</vt:lpstr>
      <vt:lpstr>Reorganization</vt:lpstr>
      <vt:lpstr>Reclassification/Balance Sheet</vt:lpstr>
      <vt:lpstr>Fresh Start Reporting</vt:lpstr>
      <vt:lpstr>Reorganization Example</vt:lpstr>
      <vt:lpstr>Reorganization Example</vt:lpstr>
      <vt:lpstr>Reorganization Plan</vt:lpstr>
      <vt:lpstr>Assets Adjustment</vt:lpstr>
      <vt:lpstr>Liabilities Adjustment</vt:lpstr>
      <vt:lpstr>Shareholders’ Equity Adjustment</vt:lpstr>
      <vt:lpstr>Excess Reorganization Value Calculation</vt:lpstr>
      <vt:lpstr>Comparative Balance Sheets</vt:lpstr>
      <vt:lpstr>Comparative Balance Sheets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212</cp:revision>
  <dcterms:created xsi:type="dcterms:W3CDTF">2014-08-05T07:47:07Z</dcterms:created>
  <dcterms:modified xsi:type="dcterms:W3CDTF">2017-05-08T06:50:38Z</dcterms:modified>
</cp:coreProperties>
</file>