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307" r:id="rId2"/>
    <p:sldId id="308" r:id="rId3"/>
    <p:sldId id="309" r:id="rId4"/>
    <p:sldId id="310" r:id="rId5"/>
    <p:sldId id="336" r:id="rId6"/>
    <p:sldId id="335" r:id="rId7"/>
    <p:sldId id="315" r:id="rId8"/>
    <p:sldId id="329" r:id="rId9"/>
    <p:sldId id="328" r:id="rId10"/>
    <p:sldId id="333" r:id="rId11"/>
    <p:sldId id="312" r:id="rId12"/>
    <p:sldId id="332" r:id="rId13"/>
    <p:sldId id="337" r:id="rId14"/>
    <p:sldId id="338" r:id="rId15"/>
    <p:sldId id="339" r:id="rId16"/>
    <p:sldId id="340" r:id="rId17"/>
    <p:sldId id="331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dirty="0"/>
              <a:t>11/3/2016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dirty="0"/>
              <a:t>11/3/2016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dirty="0"/>
              <a:t>11/3/2016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dirty="0"/>
              <a:t>11/3/2016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dirty="0"/>
              <a:t>11/3/2016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dirty="0"/>
              <a:t>11/3/2016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dirty="0"/>
              <a:t>11/3/2016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dirty="0"/>
              <a:t>11/3/2016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dirty="0"/>
              <a:t>11/3/2016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dirty="0"/>
              <a:t>11/3/2016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dirty="0"/>
              <a:t>11/3/2016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dirty="0"/>
              <a:t>11/3/2016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Financial Institutions and Markets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financial </a:t>
            </a:r>
            <a:r>
              <a:rPr lang="en-US" dirty="0" smtClean="0"/>
              <a:t>institutions and money creation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1071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Money Creation Example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6350" y="2005184"/>
            <a:ext cx="8731087" cy="40736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5100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Individual Banks vs. Aggregate Banking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461063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All banks do the same thing, so cash is just “moving around” from one bank to </a:t>
            </a:r>
            <a:r>
              <a:rPr lang="en-US" sz="3600" dirty="0" smtClean="0"/>
              <a:t>another; a loan from one bank ends up as deposit in another bank.</a:t>
            </a:r>
            <a:endParaRPr lang="en-US" sz="36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The cash </a:t>
            </a:r>
            <a:r>
              <a:rPr lang="en-US" sz="3600" u="sng" dirty="0" smtClean="0"/>
              <a:t>out</a:t>
            </a:r>
            <a:r>
              <a:rPr lang="en-US" sz="3600" dirty="0" smtClean="0"/>
              <a:t> (loans) does not decrease </a:t>
            </a:r>
            <a:r>
              <a:rPr lang="en-US" sz="3600" dirty="0" smtClean="0"/>
              <a:t>deposits.</a:t>
            </a:r>
            <a:endParaRPr lang="en-US" sz="36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The cash </a:t>
            </a:r>
            <a:r>
              <a:rPr lang="en-US" sz="3600" u="sng" dirty="0" smtClean="0"/>
              <a:t>in</a:t>
            </a:r>
            <a:r>
              <a:rPr lang="en-US" sz="3600" dirty="0" smtClean="0"/>
              <a:t> (deposits) does increase </a:t>
            </a:r>
            <a:r>
              <a:rPr lang="en-US" sz="3600" dirty="0" smtClean="0"/>
              <a:t>deposits.</a:t>
            </a:r>
            <a:endParaRPr lang="en-US" sz="3600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4022561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Money Creation and Aggregate Banking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461063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When </a:t>
            </a:r>
            <a:r>
              <a:rPr lang="en-US" sz="3600" u="sng" dirty="0" smtClean="0"/>
              <a:t>all banks</a:t>
            </a:r>
            <a:r>
              <a:rPr lang="en-US" sz="3600" dirty="0" smtClean="0"/>
              <a:t> lend: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u="sng" dirty="0" smtClean="0"/>
              <a:t>Decrease</a:t>
            </a:r>
            <a:r>
              <a:rPr lang="en-US" sz="3400" dirty="0" smtClean="0"/>
              <a:t> in reserves at one bank = </a:t>
            </a:r>
            <a:r>
              <a:rPr lang="en-US" sz="3400" u="sng" dirty="0" smtClean="0"/>
              <a:t>increase</a:t>
            </a:r>
            <a:r>
              <a:rPr lang="en-US" sz="3400" dirty="0" smtClean="0"/>
              <a:t> at another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u="sng" dirty="0" smtClean="0"/>
              <a:t>No change</a:t>
            </a:r>
            <a:r>
              <a:rPr lang="en-US" sz="3400" dirty="0" smtClean="0"/>
              <a:t> in deposits at one bank, </a:t>
            </a:r>
            <a:r>
              <a:rPr lang="en-US" sz="3400" u="sng" dirty="0" smtClean="0"/>
              <a:t>increase</a:t>
            </a:r>
            <a:r>
              <a:rPr lang="en-US" sz="3400" dirty="0" smtClean="0"/>
              <a:t> at another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u="sng" dirty="0" smtClean="0"/>
              <a:t>No change</a:t>
            </a:r>
            <a:r>
              <a:rPr lang="en-US" sz="3400" dirty="0" smtClean="0"/>
              <a:t> in reserves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u="sng" dirty="0" smtClean="0"/>
              <a:t>Increase</a:t>
            </a:r>
            <a:r>
              <a:rPr lang="en-US" sz="3400" dirty="0" smtClean="0"/>
              <a:t> in deposits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Result: decrease in reserve ratio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Lower reserve ratio = higher risk</a:t>
            </a:r>
          </a:p>
          <a:p>
            <a:pPr marL="201168" lvl="1" indent="0">
              <a:buNone/>
            </a:pPr>
            <a:endParaRPr lang="en-US" sz="3400" dirty="0"/>
          </a:p>
        </p:txBody>
      </p:sp>
    </p:spTree>
    <p:extLst>
      <p:ext uri="{BB962C8B-B14F-4D97-AF65-F5344CB8AC3E}">
        <p14:creationId xmlns:p14="http://schemas.microsoft.com/office/powerpoint/2010/main" val="332751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Aggregate Money Creation Example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28570" y="1931830"/>
            <a:ext cx="7735745" cy="41985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3082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Aggregate Money Creation Example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21501" y="1785810"/>
            <a:ext cx="7768133" cy="4511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7811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Aggregate Money Creation Example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15166" y="1887303"/>
            <a:ext cx="7856114" cy="4263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01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Aggregate Money Creation Example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725772" y="5692467"/>
            <a:ext cx="88992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The cost of a money increase is a </a:t>
            </a:r>
            <a:r>
              <a:rPr lang="en-US" sz="2400" u="sng" dirty="0" smtClean="0"/>
              <a:t>lower</a:t>
            </a:r>
            <a:r>
              <a:rPr lang="en-US" sz="2400" dirty="0" smtClean="0"/>
              <a:t> reserve ratio… and </a:t>
            </a:r>
            <a:r>
              <a:rPr lang="en-US" sz="2400" u="sng" dirty="0" smtClean="0"/>
              <a:t>higher</a:t>
            </a:r>
            <a:r>
              <a:rPr lang="en-US" sz="2400" dirty="0" smtClean="0"/>
              <a:t> risk.</a:t>
            </a:r>
            <a:endParaRPr lang="en-US" sz="2400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52351" y="1796121"/>
            <a:ext cx="5444654" cy="37546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9236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Money Supply Controls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461063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Central bank interest rates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/>
              <a:t>Rate decrease = more lending = money supply increase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/>
              <a:t>Rate increase = less lending = money supply decrease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Central bank reserve ratio requirement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Lower ratio = more lending = money supply increase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Higher ratio = less lending = money supply decrease</a:t>
            </a:r>
          </a:p>
        </p:txBody>
      </p:sp>
    </p:spTree>
    <p:extLst>
      <p:ext uri="{BB962C8B-B14F-4D97-AF65-F5344CB8AC3E}">
        <p14:creationId xmlns:p14="http://schemas.microsoft.com/office/powerpoint/2010/main" val="2621976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Financial Institutions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461063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Deposit-taking institutions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Central bank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Commercial banks</a:t>
            </a:r>
            <a:endParaRPr lang="en-US" sz="30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Non deposit-taking institutions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Insurance companies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Pension funds</a:t>
            </a:r>
            <a:endParaRPr lang="en-US" sz="34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Investment trusts/mutual funds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92621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Central Bank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461063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Sets </a:t>
            </a:r>
            <a:r>
              <a:rPr lang="en-US" sz="3600" u="sng" dirty="0" smtClean="0"/>
              <a:t>monetary policy</a:t>
            </a:r>
            <a:r>
              <a:rPr lang="en-US" sz="3600" dirty="0" smtClean="0"/>
              <a:t> (goal: control inflation rate)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Makes loans to banks and government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Manages national debt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Holds foreign currency reserves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Issues currency (notes and coins)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4114425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Commercial Banks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461063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Receives deposits from customers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Lends money to customers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Earnings model: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Deposits: low interest rate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Loans: high interest rate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Rate of loans - rate of deposits = </a:t>
            </a:r>
            <a:r>
              <a:rPr lang="en-US" sz="3400" u="sng" dirty="0" smtClean="0"/>
              <a:t>interest rate spread</a:t>
            </a:r>
          </a:p>
        </p:txBody>
      </p:sp>
    </p:spTree>
    <p:extLst>
      <p:ext uri="{BB962C8B-B14F-4D97-AF65-F5344CB8AC3E}">
        <p14:creationId xmlns:p14="http://schemas.microsoft.com/office/powerpoint/2010/main" val="2778697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Interest Rate Spread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461063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u="sng" dirty="0" smtClean="0"/>
              <a:t>Weighted average</a:t>
            </a:r>
            <a:r>
              <a:rPr lang="en-US" sz="3600" dirty="0" smtClean="0"/>
              <a:t> lending rate:  	5.24%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u="sng" dirty="0" smtClean="0"/>
              <a:t>Weighted average</a:t>
            </a:r>
            <a:r>
              <a:rPr lang="en-US" sz="3600" dirty="0" smtClean="0"/>
              <a:t> deposits rate:	3.40%</a:t>
            </a:r>
          </a:p>
          <a:p>
            <a:pPr marL="0" indent="0" algn="ctr">
              <a:buNone/>
            </a:pP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5.24% - 3.40% = </a:t>
            </a:r>
            <a:r>
              <a:rPr lang="en-US" sz="3600" u="sng" dirty="0" smtClean="0"/>
              <a:t>1.84%</a:t>
            </a:r>
            <a:endParaRPr lang="en-US" sz="3000" u="sng" dirty="0"/>
          </a:p>
        </p:txBody>
      </p:sp>
    </p:spTree>
    <p:extLst>
      <p:ext uri="{BB962C8B-B14F-4D97-AF65-F5344CB8AC3E}">
        <p14:creationId xmlns:p14="http://schemas.microsoft.com/office/powerpoint/2010/main" val="156634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Weighted Average Interest Rate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461063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% x rate + % x rate… = weighted average rate</a:t>
            </a:r>
          </a:p>
          <a:p>
            <a:pPr marL="0" indent="0">
              <a:buNone/>
            </a:pPr>
            <a:endParaRPr lang="en-US" sz="3600" dirty="0" smtClean="0"/>
          </a:p>
          <a:p>
            <a:pPr marL="201168" lvl="1" indent="0">
              <a:buNone/>
            </a:pPr>
            <a:endParaRPr lang="en-US" sz="3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40170" y="2886108"/>
            <a:ext cx="6867013" cy="31693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5243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Money </a:t>
            </a:r>
            <a:r>
              <a:rPr lang="en-US" dirty="0" smtClean="0"/>
              <a:t>Creation: Definitions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461063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Assets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/>
              <a:t>Notes and coin + central bank deposits = </a:t>
            </a:r>
            <a:r>
              <a:rPr lang="en-US" sz="3400" u="sng" dirty="0" smtClean="0"/>
              <a:t>reserves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/>
              <a:t>Loans to individuals and </a:t>
            </a:r>
            <a:r>
              <a:rPr lang="en-US" sz="3400" dirty="0" smtClean="0"/>
              <a:t>corporations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Liabilities = </a:t>
            </a:r>
            <a:r>
              <a:rPr lang="en-US" sz="3600" u="sng" dirty="0" smtClean="0"/>
              <a:t>deposits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u="sng" dirty="0" smtClean="0"/>
              <a:t>Deposits</a:t>
            </a:r>
            <a:r>
              <a:rPr lang="en-US" sz="3600" dirty="0" smtClean="0"/>
              <a:t> + cash outside of banks = </a:t>
            </a:r>
            <a:r>
              <a:rPr lang="en-US" sz="3600" u="sng" dirty="0" smtClean="0"/>
              <a:t>money</a:t>
            </a:r>
          </a:p>
          <a:p>
            <a:pPr marL="0" indent="0" algn="ctr">
              <a:buNone/>
            </a:pPr>
            <a:r>
              <a:rPr lang="en-US" sz="3600" i="1" dirty="0" smtClean="0"/>
              <a:t>Reserve ratio = </a:t>
            </a:r>
            <a:r>
              <a:rPr lang="en-US" sz="3600" i="1" u="sng" dirty="0" smtClean="0"/>
              <a:t>reserves</a:t>
            </a:r>
            <a:r>
              <a:rPr lang="en-US" sz="3600" i="1" dirty="0" smtClean="0"/>
              <a:t> / </a:t>
            </a:r>
            <a:r>
              <a:rPr lang="en-US" sz="3600" i="1" u="sng" dirty="0" smtClean="0"/>
              <a:t>deposits</a:t>
            </a:r>
            <a:endParaRPr lang="en-US" sz="3000" i="1" u="sng" dirty="0"/>
          </a:p>
        </p:txBody>
      </p:sp>
    </p:spTree>
    <p:extLst>
      <p:ext uri="{BB962C8B-B14F-4D97-AF65-F5344CB8AC3E}">
        <p14:creationId xmlns:p14="http://schemas.microsoft.com/office/powerpoint/2010/main" val="25125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Money Creation: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461063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Bank lends money (</a:t>
            </a:r>
            <a:r>
              <a:rPr lang="en-US" sz="3600" u="sng" dirty="0" smtClean="0"/>
              <a:t>no change</a:t>
            </a:r>
            <a:r>
              <a:rPr lang="en-US" sz="3600" dirty="0" smtClean="0"/>
              <a:t> in deposits)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Borrower pays a third party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Third party deposits cash into bank</a:t>
            </a:r>
            <a:r>
              <a:rPr lang="en-US" sz="3600" dirty="0"/>
              <a:t> </a:t>
            </a:r>
            <a:r>
              <a:rPr lang="en-US" sz="3600" dirty="0" smtClean="0"/>
              <a:t>(</a:t>
            </a:r>
            <a:r>
              <a:rPr lang="en-US" sz="3600" u="sng" dirty="0" smtClean="0"/>
              <a:t>increase</a:t>
            </a:r>
            <a:r>
              <a:rPr lang="en-US" sz="3600" dirty="0" smtClean="0"/>
              <a:t> </a:t>
            </a:r>
            <a:r>
              <a:rPr lang="en-US" sz="3600" dirty="0"/>
              <a:t>in deposits</a:t>
            </a:r>
            <a:r>
              <a:rPr lang="en-US" sz="3600" dirty="0" smtClean="0"/>
              <a:t>)</a:t>
            </a:r>
          </a:p>
          <a:p>
            <a:pPr marL="0" indent="0" algn="ctr">
              <a:buNone/>
            </a:pPr>
            <a:r>
              <a:rPr lang="en-US" sz="3800" i="1" dirty="0" smtClean="0"/>
              <a:t>Result: increase in money</a:t>
            </a:r>
          </a:p>
          <a:p>
            <a:pPr lvl="1">
              <a:buFont typeface="Wingdings" panose="05000000000000000000" pitchFamily="2" charset="2"/>
              <a:buChar char="§"/>
            </a:pPr>
            <a:endParaRPr lang="en-US" sz="3400" dirty="0" smtClean="0"/>
          </a:p>
          <a:p>
            <a:pPr marL="201168" lvl="1" indent="0">
              <a:buNone/>
            </a:pPr>
            <a:endParaRPr lang="en-US" sz="3400" dirty="0"/>
          </a:p>
        </p:txBody>
      </p:sp>
    </p:spTree>
    <p:extLst>
      <p:ext uri="{BB962C8B-B14F-4D97-AF65-F5344CB8AC3E}">
        <p14:creationId xmlns:p14="http://schemas.microsoft.com/office/powerpoint/2010/main" val="687704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Money Creation: Effect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461063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When banks lend: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u="sng" dirty="0" smtClean="0"/>
              <a:t>Decrease</a:t>
            </a:r>
            <a:r>
              <a:rPr lang="en-US" sz="3400" dirty="0" smtClean="0"/>
              <a:t> in </a:t>
            </a:r>
            <a:r>
              <a:rPr lang="en-US" sz="3400" dirty="0" smtClean="0"/>
              <a:t>reserves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u="sng" dirty="0" smtClean="0"/>
              <a:t>Increase</a:t>
            </a:r>
            <a:r>
              <a:rPr lang="en-US" sz="3400" dirty="0" smtClean="0"/>
              <a:t> in loans</a:t>
            </a:r>
            <a:endParaRPr lang="en-US" sz="3400" dirty="0" smtClean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u="sng" dirty="0" smtClean="0"/>
              <a:t>No change</a:t>
            </a:r>
            <a:r>
              <a:rPr lang="en-US" sz="3400" dirty="0" smtClean="0"/>
              <a:t> in deposits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Result: decrease in reserve ratio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Lower reserve ratio = higher risk</a:t>
            </a:r>
          </a:p>
          <a:p>
            <a:pPr marL="201168" lvl="1" indent="0">
              <a:buNone/>
            </a:pPr>
            <a:endParaRPr lang="en-US" sz="3400" dirty="0"/>
          </a:p>
        </p:txBody>
      </p:sp>
      <p:sp>
        <p:nvSpPr>
          <p:cNvPr id="4" name="TextBox 3"/>
          <p:cNvSpPr txBox="1"/>
          <p:nvPr/>
        </p:nvSpPr>
        <p:spPr>
          <a:xfrm>
            <a:off x="5383374" y="2730324"/>
            <a:ext cx="7073077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US" sz="3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Change in </a:t>
            </a:r>
            <a:r>
              <a:rPr lang="en-US" sz="3400" u="sng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asset composition</a:t>
            </a:r>
            <a:endParaRPr lang="en-US" sz="3400" u="sng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70486" y="2550018"/>
            <a:ext cx="60530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/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3761780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5964</TotalTime>
  <Words>416</Words>
  <Application>Microsoft Office PowerPoint</Application>
  <PresentationFormat>Widescreen</PresentationFormat>
  <Paragraphs>75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Calibri</vt:lpstr>
      <vt:lpstr>Calibri Light</vt:lpstr>
      <vt:lpstr>Wingdings</vt:lpstr>
      <vt:lpstr>Retrospect</vt:lpstr>
      <vt:lpstr>Financial Institutions and Markets</vt:lpstr>
      <vt:lpstr>Financial Institutions</vt:lpstr>
      <vt:lpstr>Central Bank</vt:lpstr>
      <vt:lpstr>Commercial Banks</vt:lpstr>
      <vt:lpstr>Interest Rate Spread</vt:lpstr>
      <vt:lpstr>Weighted Average Interest Rate</vt:lpstr>
      <vt:lpstr>Money Creation: Definitions</vt:lpstr>
      <vt:lpstr>Money Creation: Process</vt:lpstr>
      <vt:lpstr>Money Creation: Effect</vt:lpstr>
      <vt:lpstr>Money Creation Example</vt:lpstr>
      <vt:lpstr>Individual Banks vs. Aggregate Banking</vt:lpstr>
      <vt:lpstr>Money Creation and Aggregate Banking</vt:lpstr>
      <vt:lpstr>Aggregate Money Creation Example</vt:lpstr>
      <vt:lpstr>Aggregate Money Creation Example</vt:lpstr>
      <vt:lpstr>Aggregate Money Creation Example</vt:lpstr>
      <vt:lpstr>Aggregate Money Creation Example</vt:lpstr>
      <vt:lpstr>Money Supply Controls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Thomas Davis</dc:creator>
  <cp:lastModifiedBy>Thomas Davis</cp:lastModifiedBy>
  <cp:revision>186</cp:revision>
  <dcterms:created xsi:type="dcterms:W3CDTF">2014-08-05T07:47:07Z</dcterms:created>
  <dcterms:modified xsi:type="dcterms:W3CDTF">2016-11-03T09:14:59Z</dcterms:modified>
</cp:coreProperties>
</file>