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7" r:id="rId2"/>
    <p:sldId id="312" r:id="rId3"/>
    <p:sldId id="310" r:id="rId4"/>
    <p:sldId id="315" r:id="rId5"/>
    <p:sldId id="316" r:id="rId6"/>
    <p:sldId id="317" r:id="rId7"/>
    <p:sldId id="326" r:id="rId8"/>
    <p:sldId id="327" r:id="rId9"/>
    <p:sldId id="31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Institutions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Capital markets: Bonds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Market vs. Secondary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Primary market: market for newly </a:t>
            </a:r>
            <a:r>
              <a:rPr lang="en-US" sz="3600" dirty="0" smtClean="0"/>
              <a:t>issued </a:t>
            </a:r>
            <a:r>
              <a:rPr lang="en-US" sz="3600" dirty="0" smtClean="0"/>
              <a:t>securities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From issuer to investor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Issuer receives new funding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Secondary market: market for existing securities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From </a:t>
            </a:r>
            <a:r>
              <a:rPr lang="en-US" sz="3400" dirty="0" smtClean="0"/>
              <a:t>investor to investor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Issuer </a:t>
            </a:r>
            <a:r>
              <a:rPr lang="en-US" sz="3400" dirty="0" smtClean="0"/>
              <a:t>does not participate in transaction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828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Long term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Fixed rate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Semiannual </a:t>
            </a:r>
            <a:r>
              <a:rPr lang="en-US" sz="3600" dirty="0" smtClean="0"/>
              <a:t>(two times a year</a:t>
            </a:r>
            <a:r>
              <a:rPr lang="en-US" sz="3600" dirty="0" smtClean="0"/>
              <a:t>) interest payments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Callable: early repayment; issuer decides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err="1" smtClean="0"/>
              <a:t>Putable</a:t>
            </a:r>
            <a:r>
              <a:rPr lang="en-US" sz="3600" dirty="0" smtClean="0"/>
              <a:t>: early repayment; investor decides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Convertible: convert to equity; investor decides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6494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39"/>
            <a:ext cx="10249007" cy="445609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Par value vs. market price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Par value = face amount of bond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Market price = bond price based on market yield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Coupon rate vs. yield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Coupon rate = interest rate based on face amount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Yield = bond return based on market price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Coupon payment =</a:t>
            </a:r>
            <a:br>
              <a:rPr lang="en-US" sz="3600" dirty="0" smtClean="0"/>
            </a:br>
            <a:r>
              <a:rPr lang="en-US" sz="3600" dirty="0" smtClean="0"/>
              <a:t>	face amount * coupon rate / # annual payments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7880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Accrued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0607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Accrued interest calculation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Calculate accrued interest for the following bond: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959" y="2605088"/>
            <a:ext cx="7598031" cy="9886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3201" y="4468969"/>
            <a:ext cx="4319058" cy="167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49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Accrued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0607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290" y="2691683"/>
            <a:ext cx="8859364" cy="193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86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Yields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273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Coupon rate = stated bond interest rate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Current yield = annual coupon / bond price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Yield to maturity = total yield over life of </a:t>
            </a:r>
            <a:r>
              <a:rPr lang="en-US" sz="3600" dirty="0" smtClean="0"/>
              <a:t>bond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600" dirty="0" smtClean="0"/>
              <a:t>What is the </a:t>
            </a:r>
            <a:r>
              <a:rPr lang="en-US" sz="3600" u="sng" dirty="0" smtClean="0"/>
              <a:t>current yield</a:t>
            </a:r>
            <a:r>
              <a:rPr lang="en-US" sz="3600" dirty="0" smtClean="0"/>
              <a:t> of the bond in the original example if the market price is $4,793?</a:t>
            </a:r>
          </a:p>
          <a:p>
            <a:pPr marL="0" indent="0" algn="ctr">
              <a:buNone/>
            </a:pPr>
            <a:r>
              <a:rPr lang="en-US" sz="3600" dirty="0" smtClean="0"/>
              <a:t>($156 x 2) / $4,793 = 6.51%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9021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Bond Yield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5204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Note the comparison of yields: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Coupon rate (slide 5):			6.24%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Current </a:t>
            </a:r>
            <a:r>
              <a:rPr lang="en-US" sz="3400" dirty="0" smtClean="0"/>
              <a:t>yield (slide 7):	</a:t>
            </a:r>
            <a:r>
              <a:rPr lang="en-US" sz="3400" dirty="0"/>
              <a:t>		6.51%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Yield </a:t>
            </a:r>
            <a:r>
              <a:rPr lang="en-US" sz="3400" dirty="0"/>
              <a:t>to maturity (given):		6.92</a:t>
            </a:r>
            <a:r>
              <a:rPr lang="en-US" sz="3400" dirty="0" smtClean="0"/>
              <a:t>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yield to maturity reflects the additional benefit of receiving the full face amount of the discounted bond at maturity (pay $4,793, receive $5,000).</a:t>
            </a: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414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of Bond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 in risk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Firm level or industry level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Macro level (economic/political/legal)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High risk = high yield; low risk = low yield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 in interest rates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If coupon rate &gt; market rate, pricing is at a </a:t>
            </a:r>
            <a:r>
              <a:rPr lang="en-US" sz="3400" u="sng" dirty="0"/>
              <a:t>premium</a:t>
            </a:r>
            <a:r>
              <a:rPr lang="en-US" sz="3400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If coupon rate &lt; market rate, pricing is at a </a:t>
            </a:r>
            <a:r>
              <a:rPr lang="en-US" sz="3400" u="sng" dirty="0"/>
              <a:t>discount</a:t>
            </a:r>
            <a:r>
              <a:rPr lang="en-US" sz="34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Risk drives rates; rates drive bond prices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2255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6418</TotalTime>
  <Words>288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Financial Institutions and Markets</vt:lpstr>
      <vt:lpstr>Primary Market vs. Secondary Market</vt:lpstr>
      <vt:lpstr>Characteristics of Bonds</vt:lpstr>
      <vt:lpstr>Bond Concepts</vt:lpstr>
      <vt:lpstr>Accrued Interest</vt:lpstr>
      <vt:lpstr>Accrued Interest</vt:lpstr>
      <vt:lpstr>Bond Yields</vt:lpstr>
      <vt:lpstr>Bond Yield Analysis</vt:lpstr>
      <vt:lpstr>Behavior of Bond Prices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213</cp:revision>
  <dcterms:created xsi:type="dcterms:W3CDTF">2014-08-05T07:47:07Z</dcterms:created>
  <dcterms:modified xsi:type="dcterms:W3CDTF">2016-11-13T12:35:37Z</dcterms:modified>
</cp:coreProperties>
</file>