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19" r:id="rId3"/>
    <p:sldId id="320" r:id="rId4"/>
    <p:sldId id="321" r:id="rId5"/>
    <p:sldId id="322" r:id="rId6"/>
    <p:sldId id="323" r:id="rId7"/>
    <p:sldId id="32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Capital markets: </a:t>
            </a:r>
            <a:r>
              <a:rPr lang="en-US" dirty="0" smtClean="0"/>
              <a:t>Bond pricing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Pricing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467948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Bond value = PV of coupons + PV of par value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PV of coupons = Coupon * (1/r) * (1- [1/(1+r)</a:t>
            </a:r>
            <a:r>
              <a:rPr lang="en-US" sz="3600" baseline="30000" dirty="0" smtClean="0"/>
              <a:t>n</a:t>
            </a:r>
            <a:r>
              <a:rPr lang="en-US" sz="3600" dirty="0" smtClean="0"/>
              <a:t>])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PV of par </a:t>
            </a:r>
            <a:r>
              <a:rPr lang="en-US" sz="3600" dirty="0" smtClean="0"/>
              <a:t>value =</a:t>
            </a:r>
            <a:r>
              <a:rPr lang="en-US" sz="3600" dirty="0"/>
              <a:t> </a:t>
            </a:r>
            <a:r>
              <a:rPr lang="en-US" sz="3600" dirty="0" smtClean="0"/>
              <a:t>Par </a:t>
            </a:r>
            <a:r>
              <a:rPr lang="en-US" sz="3600" dirty="0"/>
              <a:t>value/[(</a:t>
            </a:r>
            <a:r>
              <a:rPr lang="en-US" sz="3600" dirty="0" smtClean="0"/>
              <a:t>1+r)</a:t>
            </a:r>
            <a:r>
              <a:rPr lang="en-US" sz="3600" baseline="30000" dirty="0" smtClean="0"/>
              <a:t>n</a:t>
            </a:r>
            <a:r>
              <a:rPr lang="en-US" sz="3600" dirty="0" smtClean="0"/>
              <a:t>]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 = periodic market rate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 = total number of payments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71507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401" y="286603"/>
            <a:ext cx="10058400" cy="1450757"/>
          </a:xfrm>
        </p:spPr>
        <p:txBody>
          <a:bodyPr/>
          <a:lstStyle/>
          <a:p>
            <a:r>
              <a:rPr lang="en-US" dirty="0" smtClean="0"/>
              <a:t>Bond Pricing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0353" y="2048484"/>
            <a:ext cx="5317887" cy="3963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25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</a:t>
            </a:r>
            <a:r>
              <a:rPr lang="en-US" dirty="0" smtClean="0"/>
              <a:t>Pricing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467948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PV of coupons = $156 * (1/.0346) * (1- [1/(</a:t>
            </a:r>
            <a:r>
              <a:rPr lang="en-US" sz="3600" dirty="0"/>
              <a:t>1</a:t>
            </a:r>
            <a:r>
              <a:rPr lang="en-US" sz="3600" dirty="0" smtClean="0"/>
              <a:t>+</a:t>
            </a:r>
            <a:r>
              <a:rPr lang="en-US" sz="3600" dirty="0"/>
              <a:t>.0346</a:t>
            </a:r>
            <a:r>
              <a:rPr lang="en-US" sz="3600" dirty="0" smtClean="0"/>
              <a:t>)</a:t>
            </a:r>
            <a:r>
              <a:rPr lang="en-US" sz="3600" baseline="30000" dirty="0" smtClean="0"/>
              <a:t>16</a:t>
            </a:r>
            <a:r>
              <a:rPr lang="en-US" sz="3600" dirty="0" smtClean="0"/>
              <a:t>])</a:t>
            </a:r>
            <a:br>
              <a:rPr lang="en-US" sz="3600" dirty="0" smtClean="0"/>
            </a:br>
            <a:r>
              <a:rPr lang="en-US" sz="3600" dirty="0" smtClean="0"/>
              <a:t>			= $1,892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PV of par </a:t>
            </a:r>
            <a:r>
              <a:rPr lang="en-US" sz="3600" dirty="0" smtClean="0"/>
              <a:t>value =</a:t>
            </a:r>
            <a:r>
              <a:rPr lang="en-US" sz="3600" dirty="0"/>
              <a:t> </a:t>
            </a:r>
            <a:r>
              <a:rPr lang="en-US" sz="3600" dirty="0" smtClean="0"/>
              <a:t>$5,000/[(1+</a:t>
            </a:r>
            <a:r>
              <a:rPr lang="en-US" sz="3600" dirty="0"/>
              <a:t>.0346</a:t>
            </a:r>
            <a:r>
              <a:rPr lang="en-US" sz="3600" dirty="0" smtClean="0"/>
              <a:t>)</a:t>
            </a:r>
            <a:r>
              <a:rPr lang="en-US" sz="3600" baseline="30000" dirty="0" smtClean="0"/>
              <a:t>16</a:t>
            </a:r>
            <a:r>
              <a:rPr lang="en-US" sz="3600" dirty="0" smtClean="0"/>
              <a:t>]</a:t>
            </a:r>
            <a:br>
              <a:rPr lang="en-US" sz="3600" dirty="0" smtClean="0"/>
            </a:br>
            <a:r>
              <a:rPr lang="en-US" sz="3600" dirty="0" smtClean="0"/>
              <a:t>			= $</a:t>
            </a:r>
            <a:r>
              <a:rPr lang="en-US" sz="3600" dirty="0" smtClean="0"/>
              <a:t>2,901</a:t>
            </a:r>
            <a:br>
              <a:rPr lang="en-US" sz="3600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sz="3600" dirty="0" smtClean="0"/>
              <a:t>$1,892 + $2,901 = $4,793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3569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</a:t>
            </a:r>
            <a:r>
              <a:rPr lang="en-US" dirty="0" smtClean="0"/>
              <a:t>Pricing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467948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Coupon </a:t>
            </a:r>
            <a:r>
              <a:rPr lang="en-US" sz="3600" dirty="0" smtClean="0"/>
              <a:t>rate &lt; market </a:t>
            </a:r>
            <a:r>
              <a:rPr lang="en-US" sz="3600" dirty="0" smtClean="0"/>
              <a:t>rate; pricing </a:t>
            </a:r>
            <a:r>
              <a:rPr lang="en-US" sz="3600" u="sng" dirty="0" smtClean="0"/>
              <a:t>should be</a:t>
            </a:r>
            <a:r>
              <a:rPr lang="en-US" sz="3600" dirty="0" smtClean="0"/>
              <a:t> at a discount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Market </a:t>
            </a:r>
            <a:r>
              <a:rPr lang="en-US" sz="3600" dirty="0"/>
              <a:t>value &lt; face </a:t>
            </a:r>
            <a:r>
              <a:rPr lang="en-US" sz="3600" dirty="0" smtClean="0"/>
              <a:t>amount; pricing </a:t>
            </a:r>
            <a:r>
              <a:rPr lang="en-US" sz="3600" u="sng" dirty="0" smtClean="0"/>
              <a:t>is</a:t>
            </a:r>
            <a:r>
              <a:rPr lang="en-US" sz="3600" dirty="0" smtClean="0"/>
              <a:t> at a discount</a:t>
            </a:r>
          </a:p>
          <a:p>
            <a:pPr marL="0" indent="0">
              <a:buNone/>
            </a:pPr>
            <a:endParaRPr lang="en-US" sz="600" dirty="0"/>
          </a:p>
          <a:p>
            <a:pPr marL="0" indent="0" algn="ctr">
              <a:buNone/>
            </a:pPr>
            <a:r>
              <a:rPr lang="en-US" sz="3600" i="1" dirty="0" smtClean="0"/>
              <a:t>Always evaluate the reasonablenes</a:t>
            </a:r>
            <a:r>
              <a:rPr lang="en-US" sz="3600" i="1" dirty="0" smtClean="0"/>
              <a:t>s of the pricing</a:t>
            </a:r>
            <a:endParaRPr lang="en-US" sz="3600" i="1" dirty="0" smtClean="0"/>
          </a:p>
        </p:txBody>
      </p:sp>
    </p:spTree>
    <p:extLst>
      <p:ext uri="{BB962C8B-B14F-4D97-AF65-F5344CB8AC3E}">
        <p14:creationId xmlns:p14="http://schemas.microsoft.com/office/powerpoint/2010/main" val="392137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</a:t>
            </a:r>
            <a:r>
              <a:rPr lang="en-US" dirty="0" smtClean="0"/>
              <a:t>Pricing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467948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Recalculate the bond price using a market rate of 5.92%.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Before calculating, note the new relationship between coupon rate and market rate; which is greater?  Based on this relationship, do you expect to calculate a premium price or a discount price?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7098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</a:t>
            </a:r>
            <a:r>
              <a:rPr lang="en-US" dirty="0" smtClean="0"/>
              <a:t>Pricing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467948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PV of coupons = $156 * (1/.0296) * (1- [1/(</a:t>
            </a:r>
            <a:r>
              <a:rPr lang="en-US" sz="3600" dirty="0"/>
              <a:t>1</a:t>
            </a:r>
            <a:r>
              <a:rPr lang="en-US" sz="3600" dirty="0" smtClean="0"/>
              <a:t>+</a:t>
            </a:r>
            <a:r>
              <a:rPr lang="en-US" sz="3600" dirty="0"/>
              <a:t>.</a:t>
            </a:r>
            <a:r>
              <a:rPr lang="en-US" sz="3600" dirty="0" smtClean="0"/>
              <a:t>0296)</a:t>
            </a:r>
            <a:r>
              <a:rPr lang="en-US" sz="3600" baseline="30000" dirty="0" smtClean="0"/>
              <a:t>16</a:t>
            </a:r>
            <a:r>
              <a:rPr lang="en-US" sz="3600" dirty="0" smtClean="0"/>
              <a:t>])</a:t>
            </a:r>
            <a:br>
              <a:rPr lang="en-US" sz="3600" dirty="0" smtClean="0"/>
            </a:br>
            <a:r>
              <a:rPr lang="en-US" sz="3600" dirty="0" smtClean="0"/>
              <a:t>			= $1,966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PV of par </a:t>
            </a:r>
            <a:r>
              <a:rPr lang="en-US" sz="3600" dirty="0" smtClean="0"/>
              <a:t>value =</a:t>
            </a:r>
            <a:r>
              <a:rPr lang="en-US" sz="3600" dirty="0"/>
              <a:t> </a:t>
            </a:r>
            <a:r>
              <a:rPr lang="en-US" sz="3600" dirty="0" smtClean="0"/>
              <a:t>$5,000/[(1+</a:t>
            </a:r>
            <a:r>
              <a:rPr lang="en-US" sz="3600" dirty="0"/>
              <a:t>.</a:t>
            </a:r>
            <a:r>
              <a:rPr lang="en-US" sz="3600" dirty="0" smtClean="0"/>
              <a:t>0296)</a:t>
            </a:r>
            <a:r>
              <a:rPr lang="en-US" sz="3600" baseline="30000" dirty="0" smtClean="0"/>
              <a:t>16</a:t>
            </a:r>
            <a:r>
              <a:rPr lang="en-US" sz="3600" dirty="0" smtClean="0"/>
              <a:t>]</a:t>
            </a:r>
            <a:br>
              <a:rPr lang="en-US" sz="3600" dirty="0" smtClean="0"/>
            </a:br>
            <a:r>
              <a:rPr lang="en-US" sz="3600" dirty="0" smtClean="0"/>
              <a:t>			= $1,966 + $</a:t>
            </a:r>
            <a:r>
              <a:rPr lang="en-US" sz="3600" dirty="0" smtClean="0"/>
              <a:t>3,135</a:t>
            </a:r>
            <a:br>
              <a:rPr lang="en-US" sz="3600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sz="3600" dirty="0" smtClean="0"/>
              <a:t>$1,966 + $3,135 = $5,101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5364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6372</TotalTime>
  <Words>197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Financial Institutions and Markets</vt:lpstr>
      <vt:lpstr>Bond Pricing Formula</vt:lpstr>
      <vt:lpstr>Bond Pricing Example</vt:lpstr>
      <vt:lpstr>Bond Pricing Calculation</vt:lpstr>
      <vt:lpstr>Bond Pricing Evaluation</vt:lpstr>
      <vt:lpstr>Bond Pricing Exercise</vt:lpstr>
      <vt:lpstr>Bond Pricing Calculation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207</cp:revision>
  <dcterms:created xsi:type="dcterms:W3CDTF">2014-08-05T07:47:07Z</dcterms:created>
  <dcterms:modified xsi:type="dcterms:W3CDTF">2016-11-13T11:23:50Z</dcterms:modified>
</cp:coreProperties>
</file>