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2" r:id="rId3"/>
    <p:sldId id="308" r:id="rId4"/>
    <p:sldId id="311" r:id="rId5"/>
    <p:sldId id="312" r:id="rId6"/>
    <p:sldId id="313" r:id="rId7"/>
    <p:sldId id="314" r:id="rId8"/>
    <p:sldId id="320" r:id="rId9"/>
    <p:sldId id="324" r:id="rId10"/>
    <p:sldId id="321" r:id="rId11"/>
    <p:sldId id="323" r:id="rId12"/>
    <p:sldId id="31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Capital markets</a:t>
            </a:r>
            <a:r>
              <a:rPr lang="en-US" smtClean="0"/>
              <a:t>: Equities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Price/Earnings </a:t>
            </a:r>
            <a:r>
              <a:rPr lang="en-US" dirty="0" smtClean="0"/>
              <a:t>Ratio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Calculate </a:t>
            </a:r>
            <a:r>
              <a:rPr lang="en-US" sz="3600" dirty="0" smtClean="0"/>
              <a:t>P/E ratio based </a:t>
            </a:r>
            <a:r>
              <a:rPr lang="en-US" sz="3600" dirty="0" smtClean="0"/>
              <a:t>on the following data:</a:t>
            </a:r>
          </a:p>
          <a:p>
            <a:pPr marL="201168" lvl="1" indent="0">
              <a:buNone/>
            </a:pPr>
            <a:r>
              <a:rPr lang="en-US" sz="3400" dirty="0" smtClean="0"/>
              <a:t>   Stock price:		$24.50</a:t>
            </a:r>
          </a:p>
          <a:p>
            <a:pPr marL="201168" lvl="1" indent="0">
              <a:buNone/>
            </a:pPr>
            <a:r>
              <a:rPr lang="en-US" sz="3400" dirty="0" smtClean="0"/>
              <a:t>   EPS</a:t>
            </a:r>
            <a:r>
              <a:rPr lang="en-US" sz="3400" dirty="0" smtClean="0"/>
              <a:t>:			$2.45</a:t>
            </a:r>
            <a:r>
              <a:rPr lang="en-US" sz="2800" dirty="0"/>
              <a:t> </a:t>
            </a:r>
            <a:r>
              <a:rPr lang="en-US" sz="2800" dirty="0" smtClean="0"/>
              <a:t>(= 1 year forecast of EPS)</a:t>
            </a:r>
          </a:p>
          <a:p>
            <a:pPr marL="201168" lvl="1" indent="0" algn="ctr">
              <a:buNone/>
            </a:pPr>
            <a:endParaRPr lang="en-US" sz="3400" dirty="0"/>
          </a:p>
          <a:p>
            <a:pPr marL="201168" lvl="1" indent="0" algn="ctr">
              <a:buNone/>
            </a:pPr>
            <a:r>
              <a:rPr lang="en-US" sz="3400" dirty="0" smtClean="0"/>
              <a:t>P/E </a:t>
            </a:r>
            <a:r>
              <a:rPr lang="en-US" sz="3400" dirty="0" smtClean="0"/>
              <a:t>= </a:t>
            </a:r>
            <a:r>
              <a:rPr lang="en-US" sz="3400" dirty="0" smtClean="0"/>
              <a:t>$24.50 </a:t>
            </a:r>
            <a:r>
              <a:rPr lang="en-US" sz="3400" dirty="0" smtClean="0"/>
              <a:t>/ $2.45</a:t>
            </a:r>
          </a:p>
          <a:p>
            <a:pPr marL="201168" lvl="1" indent="0" algn="ctr">
              <a:buNone/>
            </a:pPr>
            <a:r>
              <a:rPr lang="en-US" sz="3400" dirty="0"/>
              <a:t>P/E </a:t>
            </a:r>
            <a:r>
              <a:rPr lang="en-US" sz="3400" dirty="0" smtClean="0"/>
              <a:t>= 10.0x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2103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Price Calculation Using P/E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Calculate stock price based on the following data:</a:t>
            </a:r>
          </a:p>
          <a:p>
            <a:pPr marL="201168" lvl="1" indent="0">
              <a:buNone/>
            </a:pPr>
            <a:r>
              <a:rPr lang="en-US" sz="3400" dirty="0" smtClean="0"/>
              <a:t>   EPS</a:t>
            </a:r>
            <a:r>
              <a:rPr lang="en-US" sz="3400" dirty="0" smtClean="0"/>
              <a:t>:			$2.45</a:t>
            </a:r>
            <a:r>
              <a:rPr lang="en-US" sz="2800" dirty="0"/>
              <a:t> </a:t>
            </a:r>
            <a:r>
              <a:rPr lang="en-US" sz="2800" dirty="0" smtClean="0"/>
              <a:t>(= 1 year forecast of EPS)</a:t>
            </a:r>
          </a:p>
          <a:p>
            <a:pPr marL="201168" lvl="1" indent="0">
              <a:buNone/>
            </a:pPr>
            <a:r>
              <a:rPr lang="en-US" sz="3400" dirty="0" smtClean="0"/>
              <a:t>   P/E </a:t>
            </a:r>
            <a:r>
              <a:rPr lang="en-US" sz="3400" dirty="0" smtClean="0"/>
              <a:t>multiple:		14.6 </a:t>
            </a:r>
            <a:r>
              <a:rPr lang="en-US" sz="2800" dirty="0" smtClean="0"/>
              <a:t>(from </a:t>
            </a:r>
            <a:r>
              <a:rPr lang="en-US" sz="2800" u="sng" dirty="0" smtClean="0"/>
              <a:t>comparable companies analysis</a:t>
            </a:r>
            <a:r>
              <a:rPr lang="en-US" sz="2800" dirty="0" smtClean="0"/>
              <a:t>)</a:t>
            </a:r>
          </a:p>
          <a:p>
            <a:pPr marL="201168" lvl="1" indent="0" algn="ctr">
              <a:buNone/>
            </a:pPr>
            <a:endParaRPr lang="en-US" sz="3400" dirty="0"/>
          </a:p>
          <a:p>
            <a:pPr marL="201168" lvl="1" indent="0" algn="ctr">
              <a:buNone/>
            </a:pPr>
            <a:r>
              <a:rPr lang="en-US" sz="3400" dirty="0" smtClean="0"/>
              <a:t>14.6 = price / $2.45</a:t>
            </a:r>
          </a:p>
          <a:p>
            <a:pPr marL="201168" lvl="1" indent="0" algn="ctr">
              <a:buNone/>
            </a:pPr>
            <a:r>
              <a:rPr lang="en-US" sz="3400" dirty="0"/>
              <a:t>p</a:t>
            </a:r>
            <a:r>
              <a:rPr lang="en-US" sz="3400" dirty="0" smtClean="0"/>
              <a:t>rice = 14.6 * $2.45 = $35.77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7319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of </a:t>
            </a:r>
            <a:r>
              <a:rPr lang="en-US" smtClean="0"/>
              <a:t>Equity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Change in 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Firm level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Macro level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Future </a:t>
            </a:r>
            <a:r>
              <a:rPr lang="en-US" sz="3600" dirty="0" smtClean="0"/>
              <a:t>earnings </a:t>
            </a:r>
            <a:r>
              <a:rPr lang="en-US" sz="3600" dirty="0" smtClean="0"/>
              <a:t>prospects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Change in interest rates (substitute effect)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8733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Bonds vs. Equities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Bonds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Form of debt; </a:t>
            </a:r>
            <a:r>
              <a:rPr lang="en-US" sz="3400" dirty="0" smtClean="0"/>
              <a:t>no ownership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and principal payments are legal obligations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Priority over equity in firm liquidation; lower risk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Equity</a:t>
            </a:r>
            <a:endParaRPr lang="en-US" sz="3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Form of ownership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Dividend payments are not legal obligations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“Last in line” in firm liquidation; higher risk</a:t>
            </a:r>
          </a:p>
        </p:txBody>
      </p:sp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Equities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Shares represent ownership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 maturity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 legal obligation to make payments to shareholders… ever!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Dividends are at discretion of board of directors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If company liquidates, residual cash is distributed to shareholders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262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 discount model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Price/earnings ratio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Two aspects of equity value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Dividends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Capital growth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157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Dividend </a:t>
            </a:r>
            <a:r>
              <a:rPr lang="en-US" dirty="0" smtClean="0"/>
              <a:t>Discount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The dividend </a:t>
            </a:r>
            <a:r>
              <a:rPr lang="en-US" sz="3400" smtClean="0"/>
              <a:t>discount model </a:t>
            </a:r>
            <a:r>
              <a:rPr lang="en-US" sz="3400" dirty="0" smtClean="0"/>
              <a:t>calculates stock price based on 1) the required return on investment, 2) the future dividend, and 3) the dividend growth rate: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 marL="201168" lvl="1" indent="0" algn="ctr">
              <a:buNone/>
            </a:pPr>
            <a:r>
              <a:rPr lang="en-US" sz="3200" dirty="0"/>
              <a:t>s</a:t>
            </a:r>
            <a:r>
              <a:rPr lang="en-US" sz="3200" dirty="0" smtClean="0"/>
              <a:t>tock price = dividend in 1 year / (return – growth)</a:t>
            </a:r>
          </a:p>
          <a:p>
            <a:pPr marL="201168" lvl="1" indent="0" algn="ctr">
              <a:buNone/>
            </a:pPr>
            <a:r>
              <a:rPr lang="en-US" sz="3200" dirty="0" smtClean="0"/>
              <a:t>or</a:t>
            </a:r>
          </a:p>
          <a:p>
            <a:pPr marL="201168" lvl="1" indent="0" algn="ctr">
              <a:buNone/>
            </a:pPr>
            <a:r>
              <a:rPr lang="en-US" sz="3200" dirty="0" smtClean="0"/>
              <a:t>P = D</a:t>
            </a:r>
            <a:r>
              <a:rPr lang="en-US" sz="2000" dirty="0" smtClean="0"/>
              <a:t>1</a:t>
            </a:r>
            <a:r>
              <a:rPr lang="en-US" sz="3200" dirty="0" smtClean="0"/>
              <a:t> / (K – g)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18930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Dividend </a:t>
            </a:r>
            <a:r>
              <a:rPr lang="en-US" dirty="0" smtClean="0"/>
              <a:t>Discount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Calculate the stock price of a company with the following characteristics:</a:t>
            </a:r>
          </a:p>
          <a:p>
            <a:pPr marL="201168" lvl="1" indent="0">
              <a:buNone/>
            </a:pPr>
            <a:r>
              <a:rPr lang="en-US" sz="3200" dirty="0" smtClean="0"/>
              <a:t>   Dividends </a:t>
            </a:r>
            <a:r>
              <a:rPr lang="en-US" sz="3200" dirty="0" smtClean="0"/>
              <a:t>in one year:		$2.18</a:t>
            </a:r>
          </a:p>
          <a:p>
            <a:pPr marL="201168" lvl="1" indent="0">
              <a:buNone/>
            </a:pPr>
            <a:r>
              <a:rPr lang="en-US" sz="3200" dirty="0" smtClean="0"/>
              <a:t>   Dividend </a:t>
            </a:r>
            <a:r>
              <a:rPr lang="en-US" sz="3200" dirty="0" smtClean="0"/>
              <a:t>growth rate:		4%</a:t>
            </a:r>
          </a:p>
          <a:p>
            <a:pPr marL="201168" lvl="1" indent="0">
              <a:buNone/>
            </a:pPr>
            <a:r>
              <a:rPr lang="en-US" sz="3200" dirty="0" smtClean="0"/>
              <a:t>   Required return:</a:t>
            </a:r>
            <a:r>
              <a:rPr lang="en-US" sz="3200" dirty="0" smtClean="0"/>
              <a:t>			11.5%</a:t>
            </a:r>
          </a:p>
          <a:p>
            <a:pPr marL="201168" lvl="1" indent="0">
              <a:buNone/>
            </a:pPr>
            <a:endParaRPr lang="en-US" sz="3200" dirty="0"/>
          </a:p>
          <a:p>
            <a:pPr marL="201168" lvl="1" indent="0" algn="ctr">
              <a:buNone/>
            </a:pPr>
            <a:r>
              <a:rPr lang="en-US" sz="3200" dirty="0" smtClean="0"/>
              <a:t>2.18 / (.115-.04) = $29.07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314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Dividend </a:t>
            </a:r>
            <a:r>
              <a:rPr lang="en-US" dirty="0" smtClean="0"/>
              <a:t>Discount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What </a:t>
            </a:r>
            <a:r>
              <a:rPr lang="en-US" sz="3400" dirty="0" smtClean="0"/>
              <a:t>if </a:t>
            </a:r>
            <a:r>
              <a:rPr lang="en-US" sz="3400" dirty="0" smtClean="0"/>
              <a:t>the same company anticipates no dividend growth?</a:t>
            </a:r>
          </a:p>
          <a:p>
            <a:pPr marL="201168" lvl="1" indent="0">
              <a:buNone/>
            </a:pPr>
            <a:r>
              <a:rPr lang="en-US" sz="3200" dirty="0" smtClean="0"/>
              <a:t>   Dividends </a:t>
            </a:r>
            <a:r>
              <a:rPr lang="en-US" sz="3200" dirty="0" smtClean="0"/>
              <a:t>in one year:		$2.18</a:t>
            </a:r>
          </a:p>
          <a:p>
            <a:pPr marL="201168" lvl="1" indent="0">
              <a:buNone/>
            </a:pPr>
            <a:r>
              <a:rPr lang="en-US" sz="3200" dirty="0" smtClean="0"/>
              <a:t>   Dividend </a:t>
            </a:r>
            <a:r>
              <a:rPr lang="en-US" sz="3200" dirty="0" smtClean="0"/>
              <a:t>growth rate:		0</a:t>
            </a:r>
            <a:r>
              <a:rPr lang="en-US" sz="3200" dirty="0" smtClean="0"/>
              <a:t>%</a:t>
            </a:r>
            <a:endParaRPr lang="en-US" sz="3200" dirty="0" smtClean="0"/>
          </a:p>
          <a:p>
            <a:pPr marL="201168" lvl="1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Required return:</a:t>
            </a:r>
            <a:r>
              <a:rPr lang="en-US" sz="3200" dirty="0" smtClean="0"/>
              <a:t>			11.5%</a:t>
            </a:r>
          </a:p>
          <a:p>
            <a:pPr marL="201168" lvl="1" indent="0">
              <a:buNone/>
            </a:pPr>
            <a:endParaRPr lang="en-US" sz="3200" dirty="0"/>
          </a:p>
          <a:p>
            <a:pPr marL="201168" lvl="1" indent="0" algn="ctr">
              <a:buNone/>
            </a:pPr>
            <a:r>
              <a:rPr lang="en-US" sz="3200" dirty="0" smtClean="0"/>
              <a:t>2.18 / (.115-0) = $18.96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74418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Price/Earnings </a:t>
            </a:r>
            <a:r>
              <a:rPr lang="en-US" dirty="0" smtClean="0"/>
              <a:t>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P/E ratio represents the relationship between stock price and </a:t>
            </a:r>
            <a:r>
              <a:rPr lang="en-US" sz="3600" dirty="0" smtClean="0"/>
              <a:t>earnings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P/E ratio = </a:t>
            </a:r>
            <a:r>
              <a:rPr lang="en-US" sz="3600" dirty="0" smtClean="0"/>
              <a:t>stock </a:t>
            </a:r>
            <a:r>
              <a:rPr lang="en-US" sz="3600" dirty="0" smtClean="0"/>
              <a:t>price / EPS (earnings per share)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EPS is usually calculated using 1 year future </a:t>
            </a:r>
            <a:r>
              <a:rPr lang="en-US" sz="3600" dirty="0" smtClean="0"/>
              <a:t>earnings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5291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Price/Earnings </a:t>
            </a:r>
            <a:r>
              <a:rPr lang="en-US" dirty="0" smtClean="0"/>
              <a:t>Ratio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249007" cy="42371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P/E ratios are only meaningful in </a:t>
            </a:r>
            <a:r>
              <a:rPr lang="en-US" sz="3600" u="sng" dirty="0" smtClean="0"/>
              <a:t>comparable companies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High P/E ratio = above average growth prospects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Low P/E ratio = below average growth prospects</a:t>
            </a:r>
          </a:p>
        </p:txBody>
      </p:sp>
    </p:spTree>
    <p:extLst>
      <p:ext uri="{BB962C8B-B14F-4D97-AF65-F5344CB8AC3E}">
        <p14:creationId xmlns:p14="http://schemas.microsoft.com/office/powerpoint/2010/main" val="428815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6341</TotalTime>
  <Words>323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Financial Institutions and Markets</vt:lpstr>
      <vt:lpstr>Bonds vs. Equities</vt:lpstr>
      <vt:lpstr>Characteristics of Equities</vt:lpstr>
      <vt:lpstr>Equity Valuation</vt:lpstr>
      <vt:lpstr>Dividend Discount Model</vt:lpstr>
      <vt:lpstr>Dividend Discount Model</vt:lpstr>
      <vt:lpstr>Dividend Discount Model</vt:lpstr>
      <vt:lpstr>Price/Earnings Ratio</vt:lpstr>
      <vt:lpstr>Price/Earnings Ratio Interpretation</vt:lpstr>
      <vt:lpstr>Price/Earnings Ratio Calculation</vt:lpstr>
      <vt:lpstr>Stock Price Calculation Using P/E Formula</vt:lpstr>
      <vt:lpstr>Behavior of Equity Prices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214</cp:revision>
  <dcterms:created xsi:type="dcterms:W3CDTF">2014-08-05T07:47:07Z</dcterms:created>
  <dcterms:modified xsi:type="dcterms:W3CDTF">2016-11-17T13:33:15Z</dcterms:modified>
</cp:coreProperties>
</file>