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307" r:id="rId2"/>
    <p:sldId id="327" r:id="rId3"/>
    <p:sldId id="329" r:id="rId4"/>
    <p:sldId id="324" r:id="rId5"/>
    <p:sldId id="328" r:id="rId6"/>
    <p:sldId id="325" r:id="rId7"/>
    <p:sldId id="326" r:id="rId8"/>
    <p:sldId id="331" r:id="rId9"/>
    <p:sldId id="32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434" autoAdjust="0"/>
  </p:normalViewPr>
  <p:slideViewPr>
    <p:cSldViewPr snapToGrid="0">
      <p:cViewPr varScale="1">
        <p:scale>
          <a:sx n="70" d="100"/>
          <a:sy n="70" d="100"/>
        </p:scale>
        <p:origin x="7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12/18/2016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12/18/2016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12/18/2016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12/18/2016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12/18/2016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12/18/2016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12/18/2016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12/18/2016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12/18/2016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12/18/2016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12/18/2016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12/18/2016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Financial Institutions and Markets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Interest rates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1071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Nominal and Real Interest Rates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481026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Nominal interest rate includes inflation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Real interest rate is adjusted for inflation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Real interest rate = nominal rate – inflation rate</a:t>
            </a:r>
            <a:br>
              <a:rPr lang="en-US" sz="3600" dirty="0" smtClean="0"/>
            </a:br>
            <a:endParaRPr lang="en-US" dirty="0" smtClean="0"/>
          </a:p>
          <a:p>
            <a:pPr marL="0" indent="0" algn="ctr">
              <a:buNone/>
            </a:pPr>
            <a:r>
              <a:rPr lang="en-US" sz="3600" dirty="0" smtClean="0"/>
              <a:t>If the nominal rate on an investment is 8% and inflation is 5%, what is the real interest rate?</a:t>
            </a:r>
          </a:p>
          <a:p>
            <a:pPr marL="201168" lvl="1" indent="0" algn="ctr">
              <a:buNone/>
            </a:pP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3600" b="1" dirty="0" smtClean="0"/>
              <a:t>8</a:t>
            </a:r>
            <a:r>
              <a:rPr lang="en-US" sz="3600" b="1" dirty="0"/>
              <a:t>% - 5% = 3% real interest rate</a:t>
            </a:r>
            <a:endParaRPr lang="en-US" sz="3400" b="1" dirty="0" smtClean="0"/>
          </a:p>
          <a:p>
            <a:pPr lvl="1">
              <a:buFont typeface="Wingdings" panose="05000000000000000000" pitchFamily="2" charset="2"/>
              <a:buChar char="§"/>
            </a:pPr>
            <a:endParaRPr lang="en-US" sz="3400" dirty="0" smtClean="0"/>
          </a:p>
        </p:txBody>
      </p:sp>
    </p:spTree>
    <p:extLst>
      <p:ext uri="{BB962C8B-B14F-4D97-AF65-F5344CB8AC3E}">
        <p14:creationId xmlns:p14="http://schemas.microsoft.com/office/powerpoint/2010/main" val="2904228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Loanable Funds 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37881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Supply: household savings and corporate earnings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Demand: consumer spending and business investment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Supply/demand equilibrium leads to market interest rate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Real rates change slowly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u="sng" dirty="0"/>
              <a:t>Understates</a:t>
            </a:r>
            <a:r>
              <a:rPr lang="en-US" sz="3600" dirty="0"/>
              <a:t> the role of monetary </a:t>
            </a:r>
            <a:r>
              <a:rPr lang="en-US" sz="3600" dirty="0" smtClean="0"/>
              <a:t>authorities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535315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Loanable Funds and Nominal Interest Rates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37881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Inflation expectation leads to cash reserves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Cash reserves = increased money supply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Increased </a:t>
            </a:r>
            <a:r>
              <a:rPr lang="en-US" sz="3600" dirty="0"/>
              <a:t>money </a:t>
            </a:r>
            <a:r>
              <a:rPr lang="en-US" sz="3600" dirty="0" smtClean="0"/>
              <a:t>supply = </a:t>
            </a:r>
            <a:r>
              <a:rPr lang="en-US" sz="3600" dirty="0" smtClean="0"/>
              <a:t>prices increase</a:t>
            </a: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Price </a:t>
            </a:r>
            <a:r>
              <a:rPr lang="en-US" sz="3600" dirty="0" smtClean="0"/>
              <a:t>increases = </a:t>
            </a:r>
            <a:r>
              <a:rPr lang="en-US" sz="3600" dirty="0"/>
              <a:t>borrow more for same </a:t>
            </a:r>
            <a:r>
              <a:rPr lang="en-US" sz="3600" dirty="0" smtClean="0"/>
              <a:t>purchases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New equilibrium: </a:t>
            </a:r>
            <a:r>
              <a:rPr lang="en-US" sz="3600" dirty="0"/>
              <a:t>nominal rate &gt; real rate</a:t>
            </a: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1148064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International Interest Rates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0"/>
            <a:ext cx="10058400" cy="391902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400" dirty="0" smtClean="0"/>
              <a:t>Rich countries: high supply = low rates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400" dirty="0" smtClean="0"/>
              <a:t>Poor countries: low supply = high rates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400" dirty="0" smtClean="0"/>
              <a:t>Why don’t funds move from rich to poor?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200" dirty="0" smtClean="0"/>
              <a:t>Exchange rate risk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200" dirty="0" smtClean="0"/>
              <a:t>Default risk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200" dirty="0" smtClean="0"/>
              <a:t>Political risk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200" dirty="0" smtClean="0"/>
              <a:t>Capital outflow from poor to rich countries</a:t>
            </a:r>
          </a:p>
        </p:txBody>
      </p:sp>
    </p:spTree>
    <p:extLst>
      <p:ext uri="{BB962C8B-B14F-4D97-AF65-F5344CB8AC3E}">
        <p14:creationId xmlns:p14="http://schemas.microsoft.com/office/powerpoint/2010/main" val="1809756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Liquidity Preference 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37881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Liquid assets less risky than illiquid assets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Interest rate increases = loss in asset value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Response to interest rate expectations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/>
              <a:t>Expected increase: sell assets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/>
              <a:t>Expected decrease: buy assets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Real </a:t>
            </a:r>
            <a:r>
              <a:rPr lang="en-US" sz="3600" dirty="0"/>
              <a:t>rates </a:t>
            </a:r>
            <a:r>
              <a:rPr lang="en-US" sz="3600" dirty="0" smtClean="0"/>
              <a:t>can change quickly</a:t>
            </a:r>
            <a:endParaRPr lang="en-US" sz="36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u="sng" dirty="0" smtClean="0"/>
              <a:t>Emphasizes</a:t>
            </a:r>
            <a:r>
              <a:rPr lang="en-US" sz="3600" dirty="0" smtClean="0"/>
              <a:t> </a:t>
            </a:r>
            <a:r>
              <a:rPr lang="en-US" sz="3600" dirty="0"/>
              <a:t>the role of monetary </a:t>
            </a:r>
            <a:r>
              <a:rPr lang="en-US" sz="3600" dirty="0" smtClean="0"/>
              <a:t>authorities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235550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Monetary Authorities and Interest Rates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37881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Central bank adjusts discount rate to influence market rates; however…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Large banks have market power and sometimes act independently of the central bank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650025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Banks, Interest Rates, and 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37881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Do banks lower rates when loan demand shifts downward?  Or do they just lend less money?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Do banks lend to everybody at the market rate?  Or do they only lend to the best borrowers?</a:t>
            </a:r>
            <a:endParaRPr lang="en-US" sz="3400" dirty="0" smtClean="0"/>
          </a:p>
        </p:txBody>
      </p:sp>
    </p:spTree>
    <p:extLst>
      <p:ext uri="{BB962C8B-B14F-4D97-AF65-F5344CB8AC3E}">
        <p14:creationId xmlns:p14="http://schemas.microsoft.com/office/powerpoint/2010/main" val="745296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Term Structure of Interest Rates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37881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Yield curve: relationship between interest rates and time to maturity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Factors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Future anticipated interest rates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Preference for liquidity (=shorter term investments)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Likelihood of inflation</a:t>
            </a:r>
          </a:p>
        </p:txBody>
      </p:sp>
    </p:spTree>
    <p:extLst>
      <p:ext uri="{BB962C8B-B14F-4D97-AF65-F5344CB8AC3E}">
        <p14:creationId xmlns:p14="http://schemas.microsoft.com/office/powerpoint/2010/main" val="1502521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6864</TotalTime>
  <Words>299</Words>
  <Application>Microsoft Office PowerPoint</Application>
  <PresentationFormat>Widescreen</PresentationFormat>
  <Paragraphs>48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Calibri</vt:lpstr>
      <vt:lpstr>Calibri Light</vt:lpstr>
      <vt:lpstr>Wingdings</vt:lpstr>
      <vt:lpstr>Retrospect</vt:lpstr>
      <vt:lpstr>Financial Institutions and Markets</vt:lpstr>
      <vt:lpstr>Nominal and Real Interest Rates</vt:lpstr>
      <vt:lpstr>Loanable Funds Theory</vt:lpstr>
      <vt:lpstr>Loanable Funds and Nominal Interest Rates</vt:lpstr>
      <vt:lpstr>International Interest Rates</vt:lpstr>
      <vt:lpstr>Liquidity Preference Theory</vt:lpstr>
      <vt:lpstr>Monetary Authorities and Interest Rates</vt:lpstr>
      <vt:lpstr>Banks, Interest Rates, and Strategy</vt:lpstr>
      <vt:lpstr>Term Structure of Interest Rates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Davis</dc:creator>
  <cp:lastModifiedBy>Thomas Davis</cp:lastModifiedBy>
  <cp:revision>238</cp:revision>
  <dcterms:created xsi:type="dcterms:W3CDTF">2014-08-05T07:47:07Z</dcterms:created>
  <dcterms:modified xsi:type="dcterms:W3CDTF">2016-12-18T08:08:39Z</dcterms:modified>
</cp:coreProperties>
</file>