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07" r:id="rId2"/>
    <p:sldId id="322" r:id="rId3"/>
    <p:sldId id="323" r:id="rId4"/>
    <p:sldId id="330" r:id="rId5"/>
    <p:sldId id="331" r:id="rId6"/>
    <p:sldId id="326" r:id="rId7"/>
    <p:sldId id="328" r:id="rId8"/>
    <p:sldId id="32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Financial Institutions and Markets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Foreign exchange markets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07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Foreign Exchange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Currency quotation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Indirect: $1 = AED 3.67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Direct: $0.2725 = AED 1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Inverse relationship: 1/indirect = direct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Currency appreciation/depreciation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u="sng" dirty="0" smtClean="0"/>
              <a:t>Ind</a:t>
            </a:r>
            <a:r>
              <a:rPr lang="en-US" sz="3400" u="sng" dirty="0" smtClean="0"/>
              <a:t>irect</a:t>
            </a:r>
            <a:r>
              <a:rPr lang="en-US" sz="3400" dirty="0" smtClean="0"/>
              <a:t> </a:t>
            </a:r>
            <a:r>
              <a:rPr lang="en-US" sz="3400" dirty="0" smtClean="0"/>
              <a:t>quote </a:t>
            </a:r>
            <a:r>
              <a:rPr lang="en-US" sz="3400" dirty="0" smtClean="0"/>
              <a:t>increase </a:t>
            </a:r>
            <a:r>
              <a:rPr lang="en-US" sz="3400" dirty="0" smtClean="0"/>
              <a:t>= appreciation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u="sng" dirty="0" smtClean="0"/>
              <a:t>D</a:t>
            </a:r>
            <a:r>
              <a:rPr lang="en-US" sz="3400" u="sng" dirty="0" smtClean="0"/>
              <a:t>irect</a:t>
            </a:r>
            <a:r>
              <a:rPr lang="en-US" sz="3400" dirty="0" smtClean="0"/>
              <a:t> quote </a:t>
            </a:r>
            <a:r>
              <a:rPr lang="en-US" sz="3400" dirty="0" smtClean="0"/>
              <a:t>increase = depreciation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FX rate driver: supply </a:t>
            </a:r>
            <a:r>
              <a:rPr lang="en-US" sz="3600" dirty="0" smtClean="0"/>
              <a:t>and demand of </a:t>
            </a:r>
            <a:r>
              <a:rPr lang="en-US" sz="3600" dirty="0" smtClean="0"/>
              <a:t>currency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188520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Spot and Forward Exchange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Spot rate: foreign exchange rate now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Forward rate: foreign exchange rate in future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Why are they different?  Why do FX rates change?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Interest rate differences between countries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Inflation differences </a:t>
            </a:r>
            <a:r>
              <a:rPr lang="en-US" sz="3400" dirty="0"/>
              <a:t>between countries</a:t>
            </a:r>
            <a:endParaRPr lang="en-US" sz="3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Default risk </a:t>
            </a:r>
            <a:r>
              <a:rPr lang="en-US" sz="3400" dirty="0"/>
              <a:t>differences between countries</a:t>
            </a:r>
            <a:endParaRPr lang="en-US" sz="3400" dirty="0" smtClean="0"/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63733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286603"/>
            <a:ext cx="10416434" cy="1450757"/>
          </a:xfrm>
        </p:spPr>
        <p:txBody>
          <a:bodyPr/>
          <a:lstStyle/>
          <a:p>
            <a:r>
              <a:rPr lang="en-US" dirty="0" smtClean="0"/>
              <a:t>Forward Exchange Rate Premium/Discount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Formula: (spot-forward) / spot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Example:</a:t>
            </a:r>
            <a:endParaRPr lang="en-US" sz="3400" dirty="0" smtClean="0"/>
          </a:p>
          <a:p>
            <a:pPr marL="0" indent="0">
              <a:buNone/>
            </a:pPr>
            <a:endParaRPr lang="en-US" sz="36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6997" y="3547723"/>
            <a:ext cx="8796998" cy="2383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72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Purchasing Power Parity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“Balancing” relationship between prices and FX rates</a:t>
            </a:r>
            <a:endParaRPr lang="en-US" sz="34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6807" y="2651801"/>
            <a:ext cx="5059346" cy="3530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413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 Exchange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Some countries “override” market factors by created a fixed exchange rate with a major currency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Examples: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Oman: OMR 0.3845 = USD $1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Mali</a:t>
            </a:r>
            <a:r>
              <a:rPr lang="en-US" sz="3200"/>
              <a:t>: </a:t>
            </a:r>
            <a:r>
              <a:rPr lang="en-US" sz="3200" smtClean="0"/>
              <a:t>CFA </a:t>
            </a:r>
            <a:r>
              <a:rPr lang="en-US" sz="3200" dirty="0"/>
              <a:t>655.957 = </a:t>
            </a:r>
            <a:r>
              <a:rPr lang="en-US" sz="3200" dirty="0" smtClean="0"/>
              <a:t>€1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Nepal: NPR 1.600 = INR 1</a:t>
            </a:r>
          </a:p>
        </p:txBody>
      </p:sp>
    </p:spTree>
    <p:extLst>
      <p:ext uri="{BB962C8B-B14F-4D97-AF65-F5344CB8AC3E}">
        <p14:creationId xmlns:p14="http://schemas.microsoft.com/office/powerpoint/2010/main" val="158505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Exchange Rate Risk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Risk that exchange rates change unfavorably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Example:</a:t>
            </a:r>
            <a:endParaRPr lang="en-US" sz="34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5880" y="2832106"/>
            <a:ext cx="4841200" cy="3298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975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Hedging and Derivatives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5355035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To protect against exchange rate risk, a company can use a </a:t>
            </a:r>
            <a:r>
              <a:rPr lang="en-US" sz="3600" u="sng" dirty="0" smtClean="0"/>
              <a:t>hedge</a:t>
            </a:r>
            <a:r>
              <a:rPr lang="en-US" sz="3600" dirty="0" smtClean="0"/>
              <a:t> transaction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Example: </a:t>
            </a:r>
            <a:r>
              <a:rPr lang="en-US" sz="3600" u="sng" dirty="0" smtClean="0"/>
              <a:t>option</a:t>
            </a:r>
            <a:r>
              <a:rPr lang="en-US" sz="3600" dirty="0" smtClean="0"/>
              <a:t> to buy $2,500 at MXN 20/USD 1</a:t>
            </a:r>
            <a:r>
              <a:rPr lang="en-US" sz="3400" dirty="0" smtClean="0"/>
              <a:t> by date of loan repayment</a:t>
            </a:r>
            <a:endParaRPr lang="en-US" sz="36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8306" y="2099257"/>
            <a:ext cx="4445276" cy="3928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452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6592</TotalTime>
  <Words>211</Words>
  <Application>Microsoft Office PowerPoint</Application>
  <PresentationFormat>Widescreen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Wingdings</vt:lpstr>
      <vt:lpstr>Retrospect</vt:lpstr>
      <vt:lpstr>Financial Institutions and Markets</vt:lpstr>
      <vt:lpstr>Foreign Exchange Rates</vt:lpstr>
      <vt:lpstr>Spot and Forward Exchange Rates</vt:lpstr>
      <vt:lpstr>Forward Exchange Rate Premium/Discount</vt:lpstr>
      <vt:lpstr>Purchasing Power Parity</vt:lpstr>
      <vt:lpstr>Fixed Exchange Rates</vt:lpstr>
      <vt:lpstr>Exchange Rate Risk</vt:lpstr>
      <vt:lpstr>Hedging and Derivatives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238</cp:revision>
  <dcterms:created xsi:type="dcterms:W3CDTF">2014-08-05T07:47:07Z</dcterms:created>
  <dcterms:modified xsi:type="dcterms:W3CDTF">2016-12-18T09:57:01Z</dcterms:modified>
</cp:coreProperties>
</file>