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307" r:id="rId2"/>
    <p:sldId id="328" r:id="rId3"/>
    <p:sldId id="323" r:id="rId4"/>
    <p:sldId id="330" r:id="rId5"/>
    <p:sldId id="322" r:id="rId6"/>
    <p:sldId id="327" r:id="rId7"/>
    <p:sldId id="325" r:id="rId8"/>
    <p:sldId id="329" r:id="rId9"/>
    <p:sldId id="326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12/29/2016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12/29/2016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12/29/2016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12/29/2016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12/29/2016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12/29/2016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12/29/2016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12/29/2016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12/29/2016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12/29/2016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12/29/2016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12/29/2016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Financial Institutions and Markets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Government borrowing and financial markets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1071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286603"/>
            <a:ext cx="10277341" cy="1450757"/>
          </a:xfrm>
        </p:spPr>
        <p:txBody>
          <a:bodyPr/>
          <a:lstStyle/>
          <a:p>
            <a:r>
              <a:rPr lang="en-US" dirty="0"/>
              <a:t>Government </a:t>
            </a:r>
            <a:r>
              <a:rPr lang="en-US" dirty="0" smtClean="0"/>
              <a:t>Deficit </a:t>
            </a:r>
            <a:r>
              <a:rPr lang="en-US" dirty="0" smtClean="0"/>
              <a:t>vs. </a:t>
            </a:r>
            <a:r>
              <a:rPr lang="en-US" dirty="0" smtClean="0"/>
              <a:t>Government Debt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37881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Deficit: annual shortfall in revenues vs. expenditures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Surplus: annual excess of revenues vs. expenditures</a:t>
            </a:r>
            <a:endParaRPr lang="en-US" sz="3400" u="sng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Debt</a:t>
            </a:r>
            <a:r>
              <a:rPr lang="en-US" sz="3600" dirty="0" smtClean="0"/>
              <a:t>: Balance of </a:t>
            </a:r>
            <a:r>
              <a:rPr lang="en-US" sz="3600" dirty="0" smtClean="0"/>
              <a:t>all unpaid deficit borrowings</a:t>
            </a: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1086711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286603"/>
            <a:ext cx="10277341" cy="1450757"/>
          </a:xfrm>
        </p:spPr>
        <p:txBody>
          <a:bodyPr/>
          <a:lstStyle/>
          <a:p>
            <a:r>
              <a:rPr lang="en-US" dirty="0"/>
              <a:t>Government </a:t>
            </a:r>
            <a:r>
              <a:rPr lang="en-US" dirty="0" smtClean="0"/>
              <a:t>Deficits and Accounting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37881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Types of expenditures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Current expenditures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Capital expenditures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Sources of government financing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Borrowing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Selling assets</a:t>
            </a:r>
          </a:p>
        </p:txBody>
      </p:sp>
    </p:spTree>
    <p:extLst>
      <p:ext uri="{BB962C8B-B14F-4D97-AF65-F5344CB8AC3E}">
        <p14:creationId xmlns:p14="http://schemas.microsoft.com/office/powerpoint/2010/main" val="2027812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Public Sector Net Cash </a:t>
            </a:r>
            <a:r>
              <a:rPr lang="en-US" dirty="0" smtClean="0"/>
              <a:t>Requirement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3886" y="2145377"/>
            <a:ext cx="6565188" cy="3740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7567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PSNCR Example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0867" y="2189409"/>
            <a:ext cx="7731226" cy="3670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5209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286603"/>
            <a:ext cx="10277341" cy="1450757"/>
          </a:xfrm>
        </p:spPr>
        <p:txBody>
          <a:bodyPr/>
          <a:lstStyle/>
          <a:p>
            <a:r>
              <a:rPr lang="en-US" dirty="0" smtClean="0"/>
              <a:t>Investment in Government Debt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1970466"/>
            <a:ext cx="10058400" cy="437881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Drivers of </a:t>
            </a:r>
            <a:r>
              <a:rPr lang="en-US" sz="3600" dirty="0" smtClean="0"/>
              <a:t>investment in government debt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Attractive interest rates draw investors</a:t>
            </a:r>
            <a:endParaRPr lang="en-US" sz="3400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Economic growth increases funds available for investment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Investors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200" dirty="0" smtClean="0"/>
              <a:t>Individuals; no monetary consequences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200" dirty="0" smtClean="0"/>
              <a:t>Banking sector; increase in money supply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200" dirty="0" smtClean="0"/>
              <a:t>International investors; inflow of foreign currency</a:t>
            </a:r>
          </a:p>
        </p:txBody>
      </p:sp>
    </p:spTree>
    <p:extLst>
      <p:ext uri="{BB962C8B-B14F-4D97-AF65-F5344CB8AC3E}">
        <p14:creationId xmlns:p14="http://schemas.microsoft.com/office/powerpoint/2010/main" val="228475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Government Policy and Public Debt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37881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Supporters of government debt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Provides financing for necessary capital expenditures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Economic growth allows for a government to borrow</a:t>
            </a:r>
            <a:endParaRPr lang="en-US" sz="34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Opponents of government debt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Expenditures today become the burden of futures citizens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Interest payments reduce spending on current and capital expenditures</a:t>
            </a:r>
            <a:endParaRPr lang="en-US" sz="3400" dirty="0" smtClean="0"/>
          </a:p>
        </p:txBody>
      </p:sp>
    </p:spTree>
    <p:extLst>
      <p:ext uri="{BB962C8B-B14F-4D97-AF65-F5344CB8AC3E}">
        <p14:creationId xmlns:p14="http://schemas.microsoft.com/office/powerpoint/2010/main" val="189837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Market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378818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Sale of government securities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Government increases interest rate on new debt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Interest rates increase on other assets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Rate </a:t>
            </a:r>
            <a:r>
              <a:rPr lang="en-US" sz="3400" dirty="0" smtClean="0"/>
              <a:t>increase slows </a:t>
            </a:r>
            <a:r>
              <a:rPr lang="en-US" sz="3400" dirty="0" smtClean="0"/>
              <a:t>borrowing and investment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Purchase of government securities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Government reduces interest rates on new debt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Interest rates decrease on other assets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Rate </a:t>
            </a:r>
            <a:r>
              <a:rPr lang="en-US" sz="3400" dirty="0" smtClean="0"/>
              <a:t>decrease </a:t>
            </a:r>
            <a:r>
              <a:rPr lang="en-US" sz="3400" dirty="0" smtClean="0"/>
              <a:t>encourages borrowing and investment</a:t>
            </a:r>
          </a:p>
        </p:txBody>
      </p:sp>
    </p:spTree>
    <p:extLst>
      <p:ext uri="{BB962C8B-B14F-4D97-AF65-F5344CB8AC3E}">
        <p14:creationId xmlns:p14="http://schemas.microsoft.com/office/powerpoint/2010/main" val="240287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Public Debt and Interest Rates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37881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Governments prefer to issue long term debt vs. short term debt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Governments seek to construct a time profile of debt coming due evenly over time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Governments structure the debt profile by adjusting interest rates and </a:t>
            </a:r>
            <a:r>
              <a:rPr lang="en-US" sz="3600" smtClean="0"/>
              <a:t>time profile</a:t>
            </a:r>
            <a:endParaRPr lang="en-US" sz="3400" dirty="0" smtClean="0"/>
          </a:p>
        </p:txBody>
      </p:sp>
    </p:spTree>
    <p:extLst>
      <p:ext uri="{BB962C8B-B14F-4D97-AF65-F5344CB8AC3E}">
        <p14:creationId xmlns:p14="http://schemas.microsoft.com/office/powerpoint/2010/main" val="3743235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6635</TotalTime>
  <Words>244</Words>
  <Application>Microsoft Office PowerPoint</Application>
  <PresentationFormat>Widescreen</PresentationFormat>
  <Paragraphs>43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Calibri</vt:lpstr>
      <vt:lpstr>Calibri Light</vt:lpstr>
      <vt:lpstr>Wingdings</vt:lpstr>
      <vt:lpstr>Retrospect</vt:lpstr>
      <vt:lpstr>Financial Institutions and Markets</vt:lpstr>
      <vt:lpstr>Government Deficit vs. Government Debt</vt:lpstr>
      <vt:lpstr>Government Deficits and Accounting</vt:lpstr>
      <vt:lpstr>Public Sector Net Cash Requirement</vt:lpstr>
      <vt:lpstr>PSNCR Example</vt:lpstr>
      <vt:lpstr>Investment in Government Debt</vt:lpstr>
      <vt:lpstr>Government Policy and Public Debt</vt:lpstr>
      <vt:lpstr>Open Market Operations</vt:lpstr>
      <vt:lpstr>Public Debt and Interest Rates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Davis</dc:creator>
  <cp:lastModifiedBy>Thomas Davis</cp:lastModifiedBy>
  <cp:revision>234</cp:revision>
  <dcterms:created xsi:type="dcterms:W3CDTF">2014-08-05T07:47:07Z</dcterms:created>
  <dcterms:modified xsi:type="dcterms:W3CDTF">2016-12-29T14:31:16Z</dcterms:modified>
</cp:coreProperties>
</file>