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22" r:id="rId3"/>
    <p:sldId id="327" r:id="rId4"/>
    <p:sldId id="328" r:id="rId5"/>
    <p:sldId id="330" r:id="rId6"/>
    <p:sldId id="331" r:id="rId7"/>
    <p:sldId id="332" r:id="rId8"/>
    <p:sldId id="333" r:id="rId9"/>
    <p:sldId id="329" r:id="rId10"/>
    <p:sldId id="33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Market Failure, Crises, and Regulation</a:t>
            </a:r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Markets and Government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 free market economy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A</a:t>
            </a:r>
            <a:r>
              <a:rPr lang="en-US" sz="3400" dirty="0" smtClean="0"/>
              <a:t>llows individuals to make choices in their best interest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P</a:t>
            </a:r>
            <a:r>
              <a:rPr lang="en-US" sz="3400" dirty="0" smtClean="0"/>
              <a:t>rovides opportunity for manipulation and excess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Government </a:t>
            </a:r>
            <a:r>
              <a:rPr lang="en-US" sz="3600" dirty="0" smtClean="0"/>
              <a:t>regulation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Limits individual choice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Limits the potential for manipulation and excess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25328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Markets and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exclusion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Household indebtedness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Fraud and scandals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Market bubbles, crashes, and financial crises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8852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Financial Crisis of </a:t>
            </a:r>
            <a:r>
              <a:rPr lang="en-US" dirty="0" smtClean="0"/>
              <a:t>2008:</a:t>
            </a:r>
            <a:br>
              <a:rPr lang="en-US" dirty="0" smtClean="0"/>
            </a:br>
            <a:r>
              <a:rPr lang="en-US" dirty="0" smtClean="0"/>
              <a:t>What Happened?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Financial institutions</a:t>
            </a:r>
            <a:r>
              <a:rPr lang="en-US" sz="3600" dirty="0" smtClean="0"/>
              <a:t> created instruments they did not fully understand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Lenders</a:t>
            </a:r>
            <a:r>
              <a:rPr lang="en-US" sz="3600" dirty="0" smtClean="0"/>
              <a:t> made loans which </a:t>
            </a:r>
            <a:r>
              <a:rPr lang="en-US" sz="3600" dirty="0" smtClean="0"/>
              <a:t>borrowers </a:t>
            </a:r>
            <a:r>
              <a:rPr lang="en-US" sz="3600" dirty="0" smtClean="0"/>
              <a:t>could not pay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Individuals</a:t>
            </a:r>
            <a:r>
              <a:rPr lang="en-US" sz="3600" dirty="0" smtClean="0"/>
              <a:t> bought houses they could not afford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Insurance companies</a:t>
            </a:r>
            <a:r>
              <a:rPr lang="en-US" sz="3600" dirty="0" smtClean="0"/>
              <a:t> underestimated losses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Rating agencies</a:t>
            </a:r>
            <a:r>
              <a:rPr lang="en-US" sz="3600" dirty="0" smtClean="0"/>
              <a:t> </a:t>
            </a:r>
            <a:r>
              <a:rPr lang="en-US" sz="3600" dirty="0" smtClean="0"/>
              <a:t>accepted unrealistic projections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40865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Financial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Securitization: a finance tool designed to increase liquidity and lower risk and cost in the debt markets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Motivation?  Additional revenue for the investment bank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Accountability?  Minimal; the investment bank does not have capital at risk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86158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Lenders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5912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Traditional loan </a:t>
            </a:r>
            <a:r>
              <a:rPr lang="en-US" sz="3600" dirty="0" smtClean="0"/>
              <a:t>requirements</a:t>
            </a:r>
            <a:endParaRPr lang="en-US" sz="3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Verified employment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Good credit history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Meaningful down </a:t>
            </a:r>
            <a:r>
              <a:rPr lang="en-US" sz="3400" dirty="0" smtClean="0"/>
              <a:t>payment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New loan </a:t>
            </a:r>
            <a:r>
              <a:rPr lang="en-US" sz="3600" dirty="0" smtClean="0"/>
              <a:t>requirements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No employment verification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“Subprime” credit options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No down payment </a:t>
            </a:r>
            <a:r>
              <a:rPr lang="en-US" sz="3400" dirty="0" smtClean="0"/>
              <a:t>required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Interest rate structure – from fixed to variable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9963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Individuals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Lack of personal financial accountability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Blind faith in the continued increase in real estate values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Borrowing against real estate for personal expenditures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04321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Insurance Companies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Failure to realistically assess projected loan performance assumptions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Conflict of interest; no insurance, no income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50363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Failure to realistically </a:t>
            </a:r>
            <a:r>
              <a:rPr lang="en-US" sz="3600" dirty="0" smtClean="0"/>
              <a:t>assess </a:t>
            </a:r>
            <a:r>
              <a:rPr lang="en-US" sz="3600" dirty="0"/>
              <a:t>loan performance assumptions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Conflict of interest; no </a:t>
            </a:r>
            <a:r>
              <a:rPr lang="en-US" sz="3600" dirty="0" smtClean="0"/>
              <a:t>rating, </a:t>
            </a:r>
            <a:r>
              <a:rPr lang="en-US" sz="3600" dirty="0"/>
              <a:t>no </a:t>
            </a:r>
            <a:r>
              <a:rPr lang="en-US" sz="3600" dirty="0" smtClean="0"/>
              <a:t>revenue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Overreliance on credit insurance without considering the insurers’ ability to pay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25438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It All Come Crashing Down?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Spending was based on debt, not the </a:t>
            </a:r>
            <a:r>
              <a:rPr lang="en-US" sz="3600" i="1" u="sng" dirty="0" smtClean="0"/>
              <a:t>fundamental economic concept</a:t>
            </a:r>
            <a:r>
              <a:rPr lang="en-US" sz="3600" dirty="0" smtClean="0"/>
              <a:t> of growth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Debt was based on increasing real estate values, not the </a:t>
            </a:r>
            <a:r>
              <a:rPr lang="en-US" sz="3600" i="1" u="sng" dirty="0" smtClean="0"/>
              <a:t>fundamental economic concept</a:t>
            </a:r>
            <a:r>
              <a:rPr lang="en-US" sz="3600" dirty="0" smtClean="0"/>
              <a:t> of risk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Increasing real estate values were the result of increased availability of debt, not the </a:t>
            </a:r>
            <a:r>
              <a:rPr lang="en-US" sz="3600" i="1" u="sng" dirty="0" smtClean="0"/>
              <a:t>fundamental economic concept</a:t>
            </a:r>
            <a:r>
              <a:rPr lang="en-US" sz="3600" dirty="0" smtClean="0"/>
              <a:t> of value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40044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6525</TotalTime>
  <Words>322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Financial Institutions and Markets</vt:lpstr>
      <vt:lpstr>Financial Markets and Society</vt:lpstr>
      <vt:lpstr>The Financial Crisis of 2008: What Happened?</vt:lpstr>
      <vt:lpstr>The Role of Financial Institutions</vt:lpstr>
      <vt:lpstr>The Role of Lenders</vt:lpstr>
      <vt:lpstr>The Role of Individuals</vt:lpstr>
      <vt:lpstr>The Role of Insurance Companies</vt:lpstr>
      <vt:lpstr>Rating Agencies</vt:lpstr>
      <vt:lpstr>Why Did It All Come Crashing Down?</vt:lpstr>
      <vt:lpstr>Financial Markets and Government Regulation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231</cp:revision>
  <dcterms:created xsi:type="dcterms:W3CDTF">2014-08-05T07:47:07Z</dcterms:created>
  <dcterms:modified xsi:type="dcterms:W3CDTF">2017-01-07T17:36:34Z</dcterms:modified>
</cp:coreProperties>
</file>