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6" r:id="rId3"/>
    <p:sldId id="285" r:id="rId4"/>
    <p:sldId id="291" r:id="rId5"/>
    <p:sldId id="292" r:id="rId6"/>
    <p:sldId id="288" r:id="rId7"/>
    <p:sldId id="289" r:id="rId8"/>
    <p:sldId id="290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arsoncanada.ca/media/highered-showcase/multi-product-showcase/horngren-ch20.pdf" TargetMode="External"/><Relationship Id="rId2" Type="http://schemas.openxmlformats.org/officeDocument/2006/relationships/hyperlink" Target="http://www.accountingexplanation.com/capital_ivestment_analysis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Capital investment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A: NPV and IRR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868" y="1985813"/>
            <a:ext cx="9507223" cy="4131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82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A: Payback Period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958" y="2308220"/>
            <a:ext cx="9929722" cy="339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60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A: Accounting Rate of Return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268" y="2497257"/>
            <a:ext cx="9709213" cy="302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04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B: NPV and IRR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752" y="1947176"/>
            <a:ext cx="9625762" cy="418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2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B: Payback Period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722" y="2321098"/>
            <a:ext cx="9892079" cy="3384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5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B: Accounting Rate of Return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134" y="2458620"/>
            <a:ext cx="9809151" cy="305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60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Comparison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037" y="2346857"/>
            <a:ext cx="8292886" cy="337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92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Capital investment</a:t>
            </a:r>
          </a:p>
          <a:p>
            <a:r>
              <a:rPr lang="en-US" sz="3600" dirty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www.accountingexplanation.com/capital_ivestment_analysis.htm</a:t>
            </a:r>
            <a:endParaRPr lang="en-US" sz="3600" dirty="0" smtClean="0"/>
          </a:p>
          <a:p>
            <a:r>
              <a:rPr lang="en-US" sz="3600" dirty="0">
                <a:hlinkClick r:id="rId3"/>
              </a:rPr>
              <a:t>http://</a:t>
            </a:r>
            <a:r>
              <a:rPr lang="en-US" sz="3600" dirty="0" smtClean="0">
                <a:hlinkClick r:id="rId3"/>
              </a:rPr>
              <a:t>www.pearsoncanada.ca/media/highered-showcase/multi-product-showcase/horngren-ch20.pdf</a:t>
            </a: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207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Investment in long term projects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Fixed asset purchase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Expansion of operations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Acquisition of another company</a:t>
            </a:r>
          </a:p>
        </p:txBody>
      </p:sp>
    </p:spTree>
    <p:extLst>
      <p:ext uri="{BB962C8B-B14F-4D97-AF65-F5344CB8AC3E}">
        <p14:creationId xmlns:p14="http://schemas.microsoft.com/office/powerpoint/2010/main" val="91039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Investment Analysis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DCF methods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NPV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IRR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Non-DCF methods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Payback period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Accounting rate of return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4355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076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Present value: future cash flow discounted at a required return rate</a:t>
            </a:r>
          </a:p>
          <a:p>
            <a:pPr marL="0" indent="0" algn="ctr">
              <a:buNone/>
            </a:pPr>
            <a:r>
              <a:rPr lang="en-US" sz="3600" dirty="0"/>
              <a:t>PV = cash flow / (1+ </a:t>
            </a:r>
            <a:r>
              <a:rPr lang="en-US" sz="3600" dirty="0" smtClean="0"/>
              <a:t>rate)</a:t>
            </a:r>
            <a:r>
              <a:rPr lang="en-US" sz="4800" baseline="30000" dirty="0" smtClean="0"/>
              <a:t>^</a:t>
            </a:r>
            <a:r>
              <a:rPr lang="en-US" sz="4800" baseline="30000" dirty="0"/>
              <a:t>years</a:t>
            </a: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i="1" dirty="0" smtClean="0"/>
              <a:t>NPV = PV of future cash flows less initial investment</a:t>
            </a:r>
          </a:p>
        </p:txBody>
      </p:sp>
    </p:spTree>
    <p:extLst>
      <p:ext uri="{BB962C8B-B14F-4D97-AF65-F5344CB8AC3E}">
        <p14:creationId xmlns:p14="http://schemas.microsoft.com/office/powerpoint/2010/main" val="28507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IRR is the discount rate that makes NPV = $0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IRR guidelines: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If NPV is </a:t>
            </a:r>
            <a:r>
              <a:rPr lang="en-US" sz="3400" u="sng" dirty="0" smtClean="0"/>
              <a:t>positive</a:t>
            </a:r>
            <a:r>
              <a:rPr lang="en-US" sz="3400" dirty="0" smtClean="0"/>
              <a:t>, IRR is </a:t>
            </a:r>
            <a:r>
              <a:rPr lang="en-US" sz="3400" u="sng" dirty="0" smtClean="0"/>
              <a:t>greater than</a:t>
            </a:r>
            <a:r>
              <a:rPr lang="en-US" sz="3400" dirty="0" smtClean="0"/>
              <a:t> discount rate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If NPV is </a:t>
            </a:r>
            <a:r>
              <a:rPr lang="en-US" sz="3400" u="sng" dirty="0" smtClean="0"/>
              <a:t>negative</a:t>
            </a:r>
            <a:r>
              <a:rPr lang="en-US" sz="3400" dirty="0" smtClean="0"/>
              <a:t>, </a:t>
            </a:r>
            <a:r>
              <a:rPr lang="en-US" sz="3400" dirty="0"/>
              <a:t>IRR is </a:t>
            </a:r>
            <a:r>
              <a:rPr lang="en-US" sz="3400" u="sng" dirty="0" smtClean="0"/>
              <a:t>less than</a:t>
            </a:r>
            <a:r>
              <a:rPr lang="en-US" sz="3400" dirty="0" smtClean="0"/>
              <a:t> </a:t>
            </a:r>
            <a:r>
              <a:rPr lang="en-US" sz="3400" dirty="0"/>
              <a:t>discount rate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If NPV </a:t>
            </a:r>
            <a:r>
              <a:rPr lang="en-US" sz="3400" dirty="0" smtClean="0"/>
              <a:t>is </a:t>
            </a:r>
            <a:r>
              <a:rPr lang="en-US" sz="3400" u="sng" dirty="0" smtClean="0"/>
              <a:t>$0</a:t>
            </a:r>
            <a:r>
              <a:rPr lang="en-US" sz="3400" dirty="0" smtClean="0"/>
              <a:t>, </a:t>
            </a:r>
            <a:r>
              <a:rPr lang="en-US" sz="3400" dirty="0"/>
              <a:t>IRR </a:t>
            </a:r>
            <a:r>
              <a:rPr lang="en-US" sz="3400" dirty="0" smtClean="0"/>
              <a:t>is </a:t>
            </a:r>
            <a:r>
              <a:rPr lang="en-US" sz="3400" u="sng" dirty="0" smtClean="0"/>
              <a:t>equal to</a:t>
            </a:r>
            <a:r>
              <a:rPr lang="en-US" sz="3400" dirty="0" smtClean="0"/>
              <a:t> discount rate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An exact calculation of IRR is possible with a financial calculator (beyond scope of this course)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57285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Payback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Measure of time to recover original investment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 stable cash flows:</a:t>
            </a:r>
          </a:p>
          <a:p>
            <a:pPr marL="0" indent="0" algn="ctr">
              <a:buNone/>
            </a:pPr>
            <a:r>
              <a:rPr lang="en-US" sz="3600" i="1" dirty="0"/>
              <a:t>= net initial </a:t>
            </a:r>
            <a:r>
              <a:rPr lang="en-US" sz="3600" i="1" dirty="0" smtClean="0"/>
              <a:t>investment/annual </a:t>
            </a:r>
            <a:r>
              <a:rPr lang="en-US" sz="3600" i="1" dirty="0"/>
              <a:t>cash </a:t>
            </a:r>
            <a:r>
              <a:rPr lang="en-US" sz="3600" i="1" dirty="0" smtClean="0"/>
              <a:t>flow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 non-uniform cash flows:</a:t>
            </a:r>
          </a:p>
          <a:p>
            <a:pPr marL="0" indent="0" algn="ctr">
              <a:buNone/>
            </a:pPr>
            <a:r>
              <a:rPr lang="en-US" sz="3200" i="1" dirty="0"/>
              <a:t>= </a:t>
            </a:r>
            <a:r>
              <a:rPr lang="en-US" sz="3200" i="1" dirty="0" smtClean="0"/>
              <a:t># years before recovery + (shortfall/next  year cash flow)</a:t>
            </a:r>
            <a:endParaRPr lang="en-US" sz="32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05263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Accounting Rate of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Based on accounting measurements, not cash flow</a:t>
            </a:r>
          </a:p>
          <a:p>
            <a:pPr marL="0" indent="0" algn="ctr">
              <a:buNone/>
            </a:pPr>
            <a:r>
              <a:rPr lang="en-US" sz="3200" i="1" dirty="0" smtClean="0"/>
              <a:t>=  </a:t>
            </a:r>
            <a:r>
              <a:rPr lang="en-US" sz="3200" i="1" u="sng" dirty="0" smtClean="0"/>
              <a:t>Average annual net income</a:t>
            </a:r>
            <a:r>
              <a:rPr lang="en-US" sz="3200" i="1" dirty="0" smtClean="0"/>
              <a:t/>
            </a:r>
            <a:br>
              <a:rPr lang="en-US" sz="3200" i="1" dirty="0" smtClean="0"/>
            </a:br>
            <a:r>
              <a:rPr lang="en-US" sz="3200" i="1" dirty="0" smtClean="0"/>
              <a:t>Initial </a:t>
            </a:r>
            <a:r>
              <a:rPr lang="en-US" sz="3200" i="1" dirty="0" smtClean="0"/>
              <a:t>investment</a:t>
            </a:r>
            <a:endParaRPr lang="en-US" sz="3600" i="1" dirty="0"/>
          </a:p>
          <a:p>
            <a:pPr marL="0" indent="0" algn="ctr">
              <a:buNone/>
            </a:pPr>
            <a:r>
              <a:rPr lang="en-US" sz="3600" dirty="0" smtClean="0"/>
              <a:t>or</a:t>
            </a:r>
          </a:p>
          <a:p>
            <a:pPr marL="0" indent="0" algn="ctr">
              <a:buNone/>
            </a:pPr>
            <a:r>
              <a:rPr lang="en-US" sz="3200" i="1" dirty="0"/>
              <a:t>= </a:t>
            </a:r>
            <a:r>
              <a:rPr lang="en-US" sz="3200" i="1" u="sng" dirty="0" smtClean="0"/>
              <a:t>Average </a:t>
            </a:r>
            <a:r>
              <a:rPr lang="en-US" sz="3200" i="1" u="sng" dirty="0"/>
              <a:t>annual net income</a:t>
            </a:r>
            <a:r>
              <a:rPr lang="en-US" sz="3200" i="1" dirty="0"/>
              <a:t/>
            </a:r>
            <a:br>
              <a:rPr lang="en-US" sz="3200" i="1" dirty="0"/>
            </a:br>
            <a:r>
              <a:rPr lang="en-US" sz="3200" i="1" dirty="0" smtClean="0"/>
              <a:t>(Initial </a:t>
            </a:r>
            <a:r>
              <a:rPr lang="en-US" sz="3200" i="1" dirty="0" smtClean="0"/>
              <a:t>investment / 2)</a:t>
            </a:r>
            <a:endParaRPr lang="en-US" sz="3200" i="1" dirty="0"/>
          </a:p>
          <a:p>
            <a:pPr marL="0" indent="0" algn="ctr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32160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Investment Example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522" y="1852442"/>
            <a:ext cx="8880464" cy="440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99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6057</TotalTime>
  <Words>233</Words>
  <Application>Microsoft Office PowerPoint</Application>
  <PresentationFormat>Widescreen</PresentationFormat>
  <Paragraphs>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Calibri Light</vt:lpstr>
      <vt:lpstr>Wingdings</vt:lpstr>
      <vt:lpstr>Retrospect</vt:lpstr>
      <vt:lpstr>Financial Management</vt:lpstr>
      <vt:lpstr>Readings</vt:lpstr>
      <vt:lpstr>Capital Investment</vt:lpstr>
      <vt:lpstr>Capital Investment Analysis Methods</vt:lpstr>
      <vt:lpstr>NPV</vt:lpstr>
      <vt:lpstr>IRR</vt:lpstr>
      <vt:lpstr>Payback Period</vt:lpstr>
      <vt:lpstr>Accounting Rate of Return</vt:lpstr>
      <vt:lpstr>Capital Investment Example</vt:lpstr>
      <vt:lpstr>Project A: NPV and IRR</vt:lpstr>
      <vt:lpstr>Project A: Payback Period</vt:lpstr>
      <vt:lpstr>Project A: Accounting Rate of Return</vt:lpstr>
      <vt:lpstr>Project B: NPV and IRR</vt:lpstr>
      <vt:lpstr>Project B: Payback Period</vt:lpstr>
      <vt:lpstr>Project B: Accounting Rate of Return</vt:lpstr>
      <vt:lpstr>Summary Comparison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212</cp:revision>
  <dcterms:created xsi:type="dcterms:W3CDTF">2014-08-05T07:47:07Z</dcterms:created>
  <dcterms:modified xsi:type="dcterms:W3CDTF">2017-03-11T10:39:56Z</dcterms:modified>
</cp:coreProperties>
</file>