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6" r:id="rId3"/>
    <p:sldId id="285" r:id="rId4"/>
    <p:sldId id="289" r:id="rId5"/>
    <p:sldId id="290" r:id="rId6"/>
    <p:sldId id="287" r:id="rId7"/>
    <p:sldId id="288" r:id="rId8"/>
    <p:sldId id="298" r:id="rId9"/>
    <p:sldId id="291" r:id="rId10"/>
    <p:sldId id="292" r:id="rId11"/>
    <p:sldId id="293" r:id="rId12"/>
    <p:sldId id="294" r:id="rId13"/>
    <p:sldId id="296" r:id="rId14"/>
    <p:sldId id="29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nagementstudyguide.com/financial-management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o.org/docrep/w4343e/w4343e08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 to financial management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Shareholder investment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Ownership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Voting rights/control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Rights to residual assets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 legal obligation for company to pay </a:t>
            </a:r>
            <a:r>
              <a:rPr lang="en-US" sz="3600" u="sng" dirty="0" smtClean="0"/>
              <a:t>anything</a:t>
            </a:r>
            <a:r>
              <a:rPr lang="en-US" sz="3600" dirty="0" smtClean="0"/>
              <a:t> to shareholders </a:t>
            </a:r>
            <a:r>
              <a:rPr lang="en-US" sz="3600" u="sng" dirty="0" smtClean="0"/>
              <a:t>ever</a:t>
            </a:r>
            <a:r>
              <a:rPr lang="en-US" sz="3600" dirty="0" smtClean="0"/>
              <a:t>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Public equity can be traded on stock exchanges</a:t>
            </a:r>
          </a:p>
        </p:txBody>
      </p:sp>
    </p:spTree>
    <p:extLst>
      <p:ext uri="{BB962C8B-B14F-4D97-AF65-F5344CB8AC3E}">
        <p14:creationId xmlns:p14="http://schemas.microsoft.com/office/powerpoint/2010/main" val="190293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Retained Earnings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Result of income-generating activity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“Retained” = not paid as a dividend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Dividends: distributions to shareholders (not a legal obligation of the company)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93356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 Loans and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Liability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Periodic interest payments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Repayment required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 ownership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Creates default risk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Bonds can be traded on securities exchanges</a:t>
            </a:r>
          </a:p>
        </p:txBody>
      </p:sp>
    </p:spTree>
    <p:extLst>
      <p:ext uri="{BB962C8B-B14F-4D97-AF65-F5344CB8AC3E}">
        <p14:creationId xmlns:p14="http://schemas.microsoft.com/office/powerpoint/2010/main" val="429261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Generated by operating activities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Working capital components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Accounts receivable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Inventory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Accounts payable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Operating policies drive working capital</a:t>
            </a:r>
          </a:p>
        </p:txBody>
      </p:sp>
    </p:spTree>
    <p:extLst>
      <p:ext uri="{BB962C8B-B14F-4D97-AF65-F5344CB8AC3E}">
        <p14:creationId xmlns:p14="http://schemas.microsoft.com/office/powerpoint/2010/main" val="160551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Financing for Startups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Personal funds 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Friends and family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Working capital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2043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Introduction to financial management</a:t>
            </a:r>
          </a:p>
          <a:p>
            <a:r>
              <a:rPr lang="en-US" sz="3600" dirty="0">
                <a:hlinkClick r:id="rId2"/>
              </a:rPr>
              <a:t>http://</a:t>
            </a:r>
            <a:r>
              <a:rPr lang="en-US" sz="3600" dirty="0" smtClean="0">
                <a:hlinkClick r:id="rId2"/>
              </a:rPr>
              <a:t>www.managementstudyguide.com/financial-management.htm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207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i="1" dirty="0" smtClean="0"/>
              <a:t>Planning</a:t>
            </a:r>
            <a:r>
              <a:rPr lang="en-US" sz="3600" i="1" dirty="0"/>
              <a:t>, organizing, directing and controlling the financial activities </a:t>
            </a:r>
            <a:r>
              <a:rPr lang="en-US" sz="3600" i="1" dirty="0" smtClean="0"/>
              <a:t>and </a:t>
            </a:r>
            <a:r>
              <a:rPr lang="en-US" sz="3600" i="1" dirty="0"/>
              <a:t>utilization of funds of the </a:t>
            </a:r>
            <a:r>
              <a:rPr lang="en-US" sz="3600" i="1" dirty="0" smtClean="0"/>
              <a:t>enterprise and applying </a:t>
            </a:r>
            <a:r>
              <a:rPr lang="en-US" sz="3600" i="1" dirty="0"/>
              <a:t>general management principles to financial resources of the enterprise.</a:t>
            </a:r>
            <a:endParaRPr lang="en-US" sz="3600" i="1" dirty="0" smtClean="0"/>
          </a:p>
        </p:txBody>
      </p:sp>
    </p:spTree>
    <p:extLst>
      <p:ext uri="{BB962C8B-B14F-4D97-AF65-F5344CB8AC3E}">
        <p14:creationId xmlns:p14="http://schemas.microsoft.com/office/powerpoint/2010/main" val="91039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Financial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Ensure adequate supply of funds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Ensure adequate returns to shareholders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Ensure optimum funds utilization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Ensure appropriate investment risk profile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Plan a sound capital structure</a:t>
            </a:r>
          </a:p>
        </p:txBody>
      </p:sp>
    </p:spTree>
    <p:extLst>
      <p:ext uri="{BB962C8B-B14F-4D97-AF65-F5344CB8AC3E}">
        <p14:creationId xmlns:p14="http://schemas.microsoft.com/office/powerpoint/2010/main" val="367061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Financial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Estimate capital requirements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Determine capital composition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Select sources of funds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Investment decisions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Dividend policy/earnings retention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Cash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Financial controls</a:t>
            </a:r>
          </a:p>
        </p:txBody>
      </p:sp>
    </p:spTree>
    <p:extLst>
      <p:ext uri="{BB962C8B-B14F-4D97-AF65-F5344CB8AC3E}">
        <p14:creationId xmlns:p14="http://schemas.microsoft.com/office/powerpoint/2010/main" val="335531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Sources of business finance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64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Sources of financing</a:t>
            </a:r>
          </a:p>
          <a:p>
            <a:r>
              <a:rPr lang="en-US" sz="3600" dirty="0">
                <a:hlinkClick r:id="rId2"/>
              </a:rPr>
              <a:t>http://</a:t>
            </a:r>
            <a:r>
              <a:rPr lang="en-US" sz="3600" dirty="0" smtClean="0">
                <a:hlinkClick r:id="rId2"/>
              </a:rPr>
              <a:t>www.fao.org/docrep/w4343e/w4343e08.htm</a:t>
            </a:r>
            <a:endParaRPr lang="en-US" sz="3600" dirty="0" smtClean="0"/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15005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Timeframe Business Finance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Short term: due in one year or less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Long term: due beyond one year (or never)</a:t>
            </a:r>
          </a:p>
        </p:txBody>
      </p:sp>
    </p:spTree>
    <p:extLst>
      <p:ext uri="{BB962C8B-B14F-4D97-AF65-F5344CB8AC3E}">
        <p14:creationId xmlns:p14="http://schemas.microsoft.com/office/powerpoint/2010/main" val="50217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Business Finance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Short term: due in one year or less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Short term bank loans</a:t>
            </a:r>
            <a:endParaRPr lang="en-US" sz="3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Working capital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Long </a:t>
            </a:r>
            <a:r>
              <a:rPr lang="en-US" sz="3600" dirty="0"/>
              <a:t>term: due beyond one year (or never)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Equity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Retained earnings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Long term bank loans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Bonds</a:t>
            </a:r>
          </a:p>
        </p:txBody>
      </p:sp>
    </p:spTree>
    <p:extLst>
      <p:ext uri="{BB962C8B-B14F-4D97-AF65-F5344CB8AC3E}">
        <p14:creationId xmlns:p14="http://schemas.microsoft.com/office/powerpoint/2010/main" val="74689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5960</TotalTime>
  <Words>279</Words>
  <Application>Microsoft Office PowerPoint</Application>
  <PresentationFormat>Widescreen</PresentationFormat>
  <Paragraphs>67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Wingdings</vt:lpstr>
      <vt:lpstr>Retrospect</vt:lpstr>
      <vt:lpstr>Financial Management</vt:lpstr>
      <vt:lpstr>Readings</vt:lpstr>
      <vt:lpstr>Financial Management</vt:lpstr>
      <vt:lpstr>Objectives Financial Management</vt:lpstr>
      <vt:lpstr>Functions of Financial Management</vt:lpstr>
      <vt:lpstr>Financial Management</vt:lpstr>
      <vt:lpstr>Readings</vt:lpstr>
      <vt:lpstr>Timeframe Business Finance</vt:lpstr>
      <vt:lpstr>Sources of Business Finance</vt:lpstr>
      <vt:lpstr>Equity</vt:lpstr>
      <vt:lpstr>Retained Earnings</vt:lpstr>
      <vt:lpstr>Bank Loans and Bonds</vt:lpstr>
      <vt:lpstr>Working Capital</vt:lpstr>
      <vt:lpstr>Financing for Startups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199</cp:revision>
  <dcterms:created xsi:type="dcterms:W3CDTF">2014-08-05T07:47:07Z</dcterms:created>
  <dcterms:modified xsi:type="dcterms:W3CDTF">2017-02-06T18:09:29Z</dcterms:modified>
</cp:coreProperties>
</file>