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1" r:id="rId3"/>
    <p:sldId id="277" r:id="rId4"/>
    <p:sldId id="308" r:id="rId5"/>
    <p:sldId id="284" r:id="rId6"/>
    <p:sldId id="283" r:id="rId7"/>
    <p:sldId id="291" r:id="rId8"/>
    <p:sldId id="290" r:id="rId9"/>
    <p:sldId id="285" r:id="rId10"/>
    <p:sldId id="286" r:id="rId11"/>
    <p:sldId id="287" r:id="rId12"/>
    <p:sldId id="288" r:id="rId13"/>
    <p:sldId id="292" r:id="rId14"/>
    <p:sldId id="293" r:id="rId15"/>
    <p:sldId id="294" r:id="rId16"/>
    <p:sldId id="296" r:id="rId17"/>
    <p:sldId id="297" r:id="rId18"/>
    <p:sldId id="298" r:id="rId19"/>
    <p:sldId id="295" r:id="rId20"/>
    <p:sldId id="299" r:id="rId21"/>
    <p:sldId id="300" r:id="rId22"/>
    <p:sldId id="301" r:id="rId23"/>
    <p:sldId id="302" r:id="rId24"/>
    <p:sldId id="303" r:id="rId25"/>
    <p:sldId id="304" r:id="rId26"/>
    <p:sldId id="305" r:id="rId27"/>
    <p:sldId id="306" r:id="rId28"/>
    <p:sldId id="307" r:id="rId29"/>
    <p:sldId id="309" r:id="rId30"/>
    <p:sldId id="310" r:id="rId31"/>
    <p:sldId id="311" r:id="rId32"/>
    <p:sldId id="312" r:id="rId33"/>
    <p:sldId id="313" r:id="rId34"/>
    <p:sldId id="314" r:id="rId35"/>
    <p:sldId id="315" r:id="rId36"/>
    <p:sldId id="316" r:id="rId37"/>
    <p:sldId id="317" r:id="rId38"/>
    <p:sldId id="318" r:id="rId39"/>
    <p:sldId id="319" r:id="rId40"/>
    <p:sldId id="320" r:id="rId41"/>
    <p:sldId id="321" r:id="rId42"/>
    <p:sldId id="322" r:id="rId43"/>
    <p:sldId id="323" r:id="rId44"/>
    <p:sldId id="324" r:id="rId45"/>
    <p:sldId id="325" r:id="rId46"/>
    <p:sldId id="326" r:id="rId47"/>
    <p:sldId id="327" r:id="rId48"/>
    <p:sldId id="328" r:id="rId49"/>
    <p:sldId id="329" r:id="rId50"/>
    <p:sldId id="330" r:id="rId51"/>
    <p:sldId id="331" r:id="rId52"/>
    <p:sldId id="334" r:id="rId53"/>
    <p:sldId id="335" r:id="rId54"/>
    <p:sldId id="332" r:id="rId55"/>
    <p:sldId id="333" r:id="rId56"/>
    <p:sldId id="336" r:id="rId57"/>
    <p:sldId id="337" r:id="rId58"/>
    <p:sldId id="338" r:id="rId59"/>
    <p:sldId id="339" r:id="rId60"/>
    <p:sldId id="340" r:id="rId61"/>
    <p:sldId id="341" r:id="rId62"/>
    <p:sldId id="358" r:id="rId63"/>
    <p:sldId id="359" r:id="rId64"/>
    <p:sldId id="360" r:id="rId65"/>
    <p:sldId id="350" r:id="rId66"/>
    <p:sldId id="361" r:id="rId67"/>
    <p:sldId id="362" r:id="rId68"/>
    <p:sldId id="363" r:id="rId69"/>
    <p:sldId id="364" r:id="rId70"/>
    <p:sldId id="365" r:id="rId71"/>
    <p:sldId id="351" r:id="rId72"/>
    <p:sldId id="352" r:id="rId73"/>
    <p:sldId id="353" r:id="rId74"/>
    <p:sldId id="354" r:id="rId75"/>
    <p:sldId id="355" r:id="rId76"/>
    <p:sldId id="356" r:id="rId77"/>
    <p:sldId id="357" r:id="rId7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sorterViewPr>
    <p:cViewPr varScale="1">
      <p:scale>
        <a:sx n="100" d="100"/>
        <a:sy n="100" d="100"/>
      </p:scale>
      <p:origin x="0" y="-2931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t>11/20/2016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t>11/20/2016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t>11/20/2016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t>11/20/2016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EBB0C4-6273-4C6E-B9BD-2EDC30F1CD52}" type="datetimeFigureOut">
              <a:rPr lang="en-US" dirty="0"/>
              <a:t>11/20/2016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11/20/2016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11/20/2016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t>11/20/2016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t>11/20/2016</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2ABBEA6-7C60-4B02-AE87-00D78D8422AF}" type="datetimeFigureOut">
              <a:rPr lang="en-US" dirty="0"/>
              <a:t>11/20/2016</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CAD897-D46E-4AD2-BD9B-49DD3E640873}" type="datetimeFigureOut">
              <a:rPr lang="en-US" dirty="0"/>
              <a:t>11/20/2016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dirty="0"/>
              <a:t>11/20/2016</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wyzant.com/resources/lessons/accounting/job-costing" TargetMode="External"/><Relationship Id="rId2" Type="http://schemas.openxmlformats.org/officeDocument/2006/relationships/hyperlink" Target="http://www.cliffsnotes.com/more-subjects/accounting/accounting-principles-ii/traditional-cost-systems/job-order-cost-system" TargetMode="External"/><Relationship Id="rId1" Type="http://schemas.openxmlformats.org/officeDocument/2006/relationships/slideLayout" Target="../slideLayouts/slideLayout2.xml"/><Relationship Id="rId4" Type="http://schemas.openxmlformats.org/officeDocument/2006/relationships/hyperlink" Target="http://www.accounting4management.com/product_costs_and_period_costs.htm"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www.cliffsnotes.com/more-subjects/accounting/accounting-principles-ii/cost-volume-profit-relationships/cost-volume-profit-analysis"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hyperlink" Target="http://www.cliffsnotes.com/more-subjects/accounting/accounting-principles-ii/flexible-budgets-and-standard-costs/flexible-budgets"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hyperlink" Target="http://www.cliffsnotes.com/more-subjects/accounting/accounting-principles-ii/incremental-analysis/examples-of-incremental-analysis" TargetMode="External"/><Relationship Id="rId2" Type="http://schemas.openxmlformats.org/officeDocument/2006/relationships/hyperlink" Target="http://www.cliffsnotes.com/more-subjects/accounting/accounting-principles-ii/incremental-analysis/introduction-to-incremental-analysis" TargetMode="Externa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Managerial </a:t>
            </a:r>
            <a:r>
              <a:rPr lang="en-US" dirty="0" smtClean="0"/>
              <a:t>Accounting</a:t>
            </a:r>
            <a:endParaRPr lang="en-US" dirty="0"/>
          </a:p>
        </p:txBody>
      </p:sp>
      <p:sp>
        <p:nvSpPr>
          <p:cNvPr id="3" name="Subtitle 2"/>
          <p:cNvSpPr>
            <a:spLocks noGrp="1"/>
          </p:cNvSpPr>
          <p:nvPr>
            <p:ph type="subTitle" idx="1"/>
          </p:nvPr>
        </p:nvSpPr>
        <p:spPr/>
        <p:txBody>
          <a:bodyPr/>
          <a:lstStyle/>
          <a:p>
            <a:r>
              <a:rPr lang="en-US" dirty="0" smtClean="0"/>
              <a:t>Product and period costs</a:t>
            </a:r>
            <a:endParaRPr lang="en-US" dirty="0"/>
          </a:p>
        </p:txBody>
      </p:sp>
    </p:spTree>
    <p:extLst>
      <p:ext uri="{BB962C8B-B14F-4D97-AF65-F5344CB8AC3E}">
        <p14:creationId xmlns:p14="http://schemas.microsoft.com/office/powerpoint/2010/main" val="5639085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Overhead Application Estimates</a:t>
            </a:r>
            <a:endParaRPr lang="en-US" dirty="0"/>
          </a:p>
        </p:txBody>
      </p:sp>
      <p:sp>
        <p:nvSpPr>
          <p:cNvPr id="3" name="Content Placeholder 2"/>
          <p:cNvSpPr>
            <a:spLocks noGrp="1"/>
          </p:cNvSpPr>
          <p:nvPr>
            <p:ph idx="1"/>
          </p:nvPr>
        </p:nvSpPr>
        <p:spPr>
          <a:xfrm>
            <a:off x="1316221" y="2034861"/>
            <a:ext cx="10058400" cy="3821353"/>
          </a:xfrm>
        </p:spPr>
        <p:txBody>
          <a:bodyPr>
            <a:normAutofit lnSpcReduction="10000"/>
          </a:bodyPr>
          <a:lstStyle/>
          <a:p>
            <a:pPr>
              <a:buFont typeface="Wingdings" panose="05000000000000000000" pitchFamily="2" charset="2"/>
              <a:buChar char="§"/>
            </a:pPr>
            <a:r>
              <a:rPr lang="en-US" sz="3600" dirty="0" smtClean="0"/>
              <a:t>“Estimated total overhead cost” includes all of the planned manufacturing overhead costs for the year</a:t>
            </a:r>
            <a:endParaRPr lang="en-US" sz="3600" dirty="0"/>
          </a:p>
          <a:p>
            <a:pPr>
              <a:buFont typeface="Wingdings" panose="05000000000000000000" pitchFamily="2" charset="2"/>
              <a:buChar char="§"/>
            </a:pPr>
            <a:r>
              <a:rPr lang="en-US" sz="3600" dirty="0" smtClean="0"/>
              <a:t>“Estimated direct labor hours” is the estimate of the labor a company needs to complete planned annual production.</a:t>
            </a:r>
          </a:p>
          <a:p>
            <a:pPr>
              <a:buFont typeface="Wingdings" panose="05000000000000000000" pitchFamily="2" charset="2"/>
              <a:buChar char="§"/>
            </a:pPr>
            <a:r>
              <a:rPr lang="en-US" sz="3600" dirty="0" smtClean="0"/>
              <a:t>We apply overhead based on the relationship between these two numbers.</a:t>
            </a:r>
          </a:p>
        </p:txBody>
      </p:sp>
    </p:spTree>
    <p:extLst>
      <p:ext uri="{BB962C8B-B14F-4D97-AF65-F5344CB8AC3E}">
        <p14:creationId xmlns:p14="http://schemas.microsoft.com/office/powerpoint/2010/main" val="16739081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Overhead Application Rate Inputs</a:t>
            </a:r>
            <a:endParaRPr lang="en-US" dirty="0"/>
          </a:p>
        </p:txBody>
      </p:sp>
      <p:sp>
        <p:nvSpPr>
          <p:cNvPr id="3" name="Content Placeholder 2"/>
          <p:cNvSpPr>
            <a:spLocks noGrp="1"/>
          </p:cNvSpPr>
          <p:nvPr>
            <p:ph idx="1"/>
          </p:nvPr>
        </p:nvSpPr>
        <p:spPr>
          <a:xfrm>
            <a:off x="1316221" y="2034861"/>
            <a:ext cx="10058400" cy="3821353"/>
          </a:xfrm>
        </p:spPr>
        <p:txBody>
          <a:bodyPr>
            <a:normAutofit lnSpcReduction="10000"/>
          </a:bodyPr>
          <a:lstStyle/>
          <a:p>
            <a:pPr>
              <a:buFont typeface="Wingdings" panose="05000000000000000000" pitchFamily="2" charset="2"/>
              <a:buChar char="§"/>
            </a:pPr>
            <a:r>
              <a:rPr lang="en-US" sz="3600" dirty="0" smtClean="0"/>
              <a:t>Estimated overhead costs:</a:t>
            </a:r>
          </a:p>
          <a:p>
            <a:pPr lvl="1">
              <a:buFont typeface="Wingdings" panose="05000000000000000000" pitchFamily="2" charset="2"/>
              <a:buChar char="§"/>
            </a:pPr>
            <a:r>
              <a:rPr lang="en-US" sz="3200" dirty="0"/>
              <a:t>Rent: 				</a:t>
            </a:r>
            <a:r>
              <a:rPr lang="en-US" sz="3200" dirty="0" smtClean="0"/>
              <a:t>	$</a:t>
            </a:r>
            <a:r>
              <a:rPr lang="en-US" sz="3200" dirty="0"/>
              <a:t>5</a:t>
            </a:r>
            <a:r>
              <a:rPr lang="en-US" sz="3200" dirty="0" smtClean="0"/>
              <a:t>0,000</a:t>
            </a:r>
          </a:p>
          <a:p>
            <a:pPr lvl="1">
              <a:buFont typeface="Wingdings" panose="05000000000000000000" pitchFamily="2" charset="2"/>
              <a:buChar char="§"/>
            </a:pPr>
            <a:r>
              <a:rPr lang="en-US" sz="3200" dirty="0" smtClean="0"/>
              <a:t>Factory supervisor salary:	$30,000</a:t>
            </a:r>
            <a:endParaRPr lang="en-US" sz="3200" dirty="0"/>
          </a:p>
          <a:p>
            <a:pPr lvl="1">
              <a:buFont typeface="Wingdings" panose="05000000000000000000" pitchFamily="2" charset="2"/>
              <a:buChar char="§"/>
            </a:pPr>
            <a:r>
              <a:rPr lang="en-US" sz="3200" dirty="0"/>
              <a:t>Electricity: 			</a:t>
            </a:r>
            <a:r>
              <a:rPr lang="en-US" sz="3200" dirty="0" smtClean="0"/>
              <a:t>	$</a:t>
            </a:r>
            <a:r>
              <a:rPr lang="en-US" sz="3200" dirty="0"/>
              <a:t>10,000</a:t>
            </a:r>
          </a:p>
          <a:p>
            <a:pPr lvl="1">
              <a:buFont typeface="Wingdings" panose="05000000000000000000" pitchFamily="2" charset="2"/>
              <a:buChar char="§"/>
            </a:pPr>
            <a:r>
              <a:rPr lang="en-US" sz="3200" dirty="0"/>
              <a:t>Indirect materials:		</a:t>
            </a:r>
            <a:r>
              <a:rPr lang="en-US" sz="3200" dirty="0" smtClean="0"/>
              <a:t>	$</a:t>
            </a:r>
            <a:r>
              <a:rPr lang="en-US" sz="3200" dirty="0"/>
              <a:t>3,000</a:t>
            </a:r>
          </a:p>
          <a:p>
            <a:pPr lvl="1">
              <a:buFont typeface="Wingdings" panose="05000000000000000000" pitchFamily="2" charset="2"/>
              <a:buChar char="§"/>
            </a:pPr>
            <a:r>
              <a:rPr lang="en-US" sz="3200" dirty="0"/>
              <a:t>Indirect labor:			</a:t>
            </a:r>
            <a:r>
              <a:rPr lang="en-US" sz="3200" dirty="0" smtClean="0"/>
              <a:t>	$</a:t>
            </a:r>
            <a:r>
              <a:rPr lang="en-US" sz="3200" dirty="0"/>
              <a:t>27,000</a:t>
            </a:r>
          </a:p>
          <a:p>
            <a:pPr>
              <a:buFont typeface="Wingdings" panose="05000000000000000000" pitchFamily="2" charset="2"/>
              <a:buChar char="§"/>
            </a:pPr>
            <a:r>
              <a:rPr lang="en-US" sz="3600" dirty="0" smtClean="0"/>
              <a:t>Estimated labor hours:  3,800</a:t>
            </a:r>
            <a:endParaRPr lang="en-US" sz="3400" dirty="0">
              <a:solidFill>
                <a:srgbClr val="FF0000"/>
              </a:solidFill>
            </a:endParaRPr>
          </a:p>
          <a:p>
            <a:pPr>
              <a:buFont typeface="Wingdings" panose="05000000000000000000" pitchFamily="2" charset="2"/>
              <a:buChar char="§"/>
            </a:pPr>
            <a:endParaRPr lang="en-US" sz="3600" dirty="0" smtClean="0"/>
          </a:p>
        </p:txBody>
      </p:sp>
    </p:spTree>
    <p:extLst>
      <p:ext uri="{BB962C8B-B14F-4D97-AF65-F5344CB8AC3E}">
        <p14:creationId xmlns:p14="http://schemas.microsoft.com/office/powerpoint/2010/main" val="9773957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Overhead Application Rate Calculation</a:t>
            </a:r>
            <a:endParaRPr lang="en-US" dirty="0"/>
          </a:p>
        </p:txBody>
      </p:sp>
      <p:sp>
        <p:nvSpPr>
          <p:cNvPr id="3" name="Content Placeholder 2"/>
          <p:cNvSpPr>
            <a:spLocks noGrp="1"/>
          </p:cNvSpPr>
          <p:nvPr>
            <p:ph idx="1"/>
          </p:nvPr>
        </p:nvSpPr>
        <p:spPr>
          <a:xfrm>
            <a:off x="1316221" y="2034861"/>
            <a:ext cx="10058400" cy="4198514"/>
          </a:xfrm>
        </p:spPr>
        <p:txBody>
          <a:bodyPr>
            <a:normAutofit fontScale="92500" lnSpcReduction="10000"/>
          </a:bodyPr>
          <a:lstStyle/>
          <a:p>
            <a:pPr>
              <a:buFont typeface="Wingdings" panose="05000000000000000000" pitchFamily="2" charset="2"/>
              <a:buChar char="§"/>
            </a:pPr>
            <a:r>
              <a:rPr lang="en-US" sz="3600" dirty="0" smtClean="0"/>
              <a:t>Estimated total overhead: $120,000</a:t>
            </a:r>
          </a:p>
          <a:p>
            <a:pPr>
              <a:buFont typeface="Wingdings" panose="05000000000000000000" pitchFamily="2" charset="2"/>
              <a:buChar char="§"/>
            </a:pPr>
            <a:r>
              <a:rPr lang="en-US" sz="3600" dirty="0" smtClean="0"/>
              <a:t>Estimated total labor hours: 3,800</a:t>
            </a:r>
          </a:p>
          <a:p>
            <a:pPr>
              <a:buFont typeface="Wingdings" panose="05000000000000000000" pitchFamily="2" charset="2"/>
              <a:buChar char="§"/>
            </a:pPr>
            <a:endParaRPr lang="en-US" sz="1300" dirty="0" smtClean="0"/>
          </a:p>
          <a:p>
            <a:pPr marL="0" lvl="1" indent="0" algn="ctr">
              <a:spcBef>
                <a:spcPts val="1200"/>
              </a:spcBef>
              <a:spcAft>
                <a:spcPts val="200"/>
              </a:spcAft>
              <a:buSzPct val="100000"/>
              <a:buNone/>
            </a:pPr>
            <a:r>
              <a:rPr lang="en-US" sz="3400" u="sng" dirty="0"/>
              <a:t>Estimated total overhead cost</a:t>
            </a:r>
            <a:r>
              <a:rPr lang="en-US" sz="3400" dirty="0"/>
              <a:t/>
            </a:r>
            <a:br>
              <a:rPr lang="en-US" sz="3400" dirty="0"/>
            </a:br>
            <a:r>
              <a:rPr lang="en-US" sz="3400" dirty="0"/>
              <a:t>Estimated total labor hours</a:t>
            </a:r>
          </a:p>
          <a:p>
            <a:pPr marL="0" lvl="1" indent="0">
              <a:spcBef>
                <a:spcPts val="1200"/>
              </a:spcBef>
              <a:spcAft>
                <a:spcPts val="200"/>
              </a:spcAft>
              <a:buSzPct val="100000"/>
              <a:buNone/>
            </a:pPr>
            <a:r>
              <a:rPr lang="en-US" sz="3400" dirty="0" smtClean="0"/>
              <a:t>		</a:t>
            </a:r>
            <a:r>
              <a:rPr lang="en-US" sz="3400" u="sng" dirty="0" smtClean="0"/>
              <a:t>$120,000</a:t>
            </a:r>
            <a:r>
              <a:rPr lang="en-US" sz="3400" dirty="0" smtClean="0"/>
              <a:t>		= $31.58 per labor hour</a:t>
            </a:r>
            <a:br>
              <a:rPr lang="en-US" sz="3400" dirty="0" smtClean="0"/>
            </a:br>
            <a:r>
              <a:rPr lang="en-US" sz="3400" dirty="0" smtClean="0"/>
              <a:t>		   3,800</a:t>
            </a:r>
          </a:p>
          <a:p>
            <a:pPr marL="0" lvl="1" indent="0">
              <a:spcBef>
                <a:spcPts val="1200"/>
              </a:spcBef>
              <a:spcAft>
                <a:spcPts val="200"/>
              </a:spcAft>
              <a:buSzPct val="100000"/>
              <a:buNone/>
            </a:pPr>
            <a:endParaRPr lang="en-US" sz="500" dirty="0" smtClean="0"/>
          </a:p>
          <a:p>
            <a:pPr>
              <a:buFont typeface="Wingdings" panose="05000000000000000000" pitchFamily="2" charset="2"/>
              <a:buChar char="§"/>
            </a:pPr>
            <a:r>
              <a:rPr lang="en-US" sz="3600" dirty="0" smtClean="0"/>
              <a:t>For each labor hour, we apply $31.58 of overhead</a:t>
            </a:r>
            <a:endParaRPr lang="en-US" sz="3600" dirty="0"/>
          </a:p>
        </p:txBody>
      </p:sp>
    </p:spTree>
    <p:extLst>
      <p:ext uri="{BB962C8B-B14F-4D97-AF65-F5344CB8AC3E}">
        <p14:creationId xmlns:p14="http://schemas.microsoft.com/office/powerpoint/2010/main" val="21565903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Overhead Application</a:t>
            </a:r>
            <a:endParaRPr lang="en-US" dirty="0"/>
          </a:p>
        </p:txBody>
      </p:sp>
      <p:sp>
        <p:nvSpPr>
          <p:cNvPr id="3" name="Content Placeholder 2"/>
          <p:cNvSpPr>
            <a:spLocks noGrp="1"/>
          </p:cNvSpPr>
          <p:nvPr>
            <p:ph idx="1"/>
          </p:nvPr>
        </p:nvSpPr>
        <p:spPr>
          <a:xfrm>
            <a:off x="1316221" y="2034861"/>
            <a:ext cx="10058400" cy="3821353"/>
          </a:xfrm>
        </p:spPr>
        <p:txBody>
          <a:bodyPr>
            <a:normAutofit/>
          </a:bodyPr>
          <a:lstStyle/>
          <a:p>
            <a:pPr>
              <a:buFont typeface="Wingdings" panose="05000000000000000000" pitchFamily="2" charset="2"/>
              <a:buChar char="§"/>
            </a:pPr>
            <a:r>
              <a:rPr lang="en-US" sz="3600" dirty="0" smtClean="0"/>
              <a:t>Direct labor hours (slide 7): 66</a:t>
            </a:r>
          </a:p>
          <a:p>
            <a:pPr>
              <a:buFont typeface="Wingdings" panose="05000000000000000000" pitchFamily="2" charset="2"/>
              <a:buChar char="§"/>
            </a:pPr>
            <a:r>
              <a:rPr lang="en-US" sz="3600" dirty="0" smtClean="0"/>
              <a:t>Overhead application rate (slide 12): $31.58</a:t>
            </a:r>
          </a:p>
          <a:p>
            <a:pPr marL="0" lvl="1" indent="0" algn="ctr">
              <a:spcBef>
                <a:spcPts val="1200"/>
              </a:spcBef>
              <a:spcAft>
                <a:spcPts val="200"/>
              </a:spcAft>
              <a:buSzPct val="100000"/>
              <a:buNone/>
            </a:pPr>
            <a:endParaRPr lang="en-US" sz="3400" dirty="0" smtClean="0"/>
          </a:p>
          <a:p>
            <a:pPr marL="0" lvl="1" indent="0" algn="ctr">
              <a:spcBef>
                <a:spcPts val="1200"/>
              </a:spcBef>
              <a:spcAft>
                <a:spcPts val="200"/>
              </a:spcAft>
              <a:buSzPct val="100000"/>
              <a:buNone/>
            </a:pPr>
            <a:r>
              <a:rPr lang="en-US" sz="3400" dirty="0" smtClean="0"/>
              <a:t>66 * $31.58 =$2,084 </a:t>
            </a:r>
            <a:endParaRPr lang="en-US" sz="3400" dirty="0"/>
          </a:p>
          <a:p>
            <a:pPr>
              <a:buFont typeface="Wingdings" panose="05000000000000000000" pitchFamily="2" charset="2"/>
              <a:buChar char="§"/>
            </a:pPr>
            <a:endParaRPr lang="en-US" sz="3600" dirty="0" smtClean="0"/>
          </a:p>
        </p:txBody>
      </p:sp>
    </p:spTree>
    <p:extLst>
      <p:ext uri="{BB962C8B-B14F-4D97-AF65-F5344CB8AC3E}">
        <p14:creationId xmlns:p14="http://schemas.microsoft.com/office/powerpoint/2010/main" val="26753313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Total Job Cost</a:t>
            </a:r>
            <a:endParaRPr lang="en-US" dirty="0"/>
          </a:p>
        </p:txBody>
      </p:sp>
      <p:sp>
        <p:nvSpPr>
          <p:cNvPr id="3" name="Content Placeholder 2"/>
          <p:cNvSpPr>
            <a:spLocks noGrp="1"/>
          </p:cNvSpPr>
          <p:nvPr>
            <p:ph idx="1"/>
          </p:nvPr>
        </p:nvSpPr>
        <p:spPr>
          <a:xfrm>
            <a:off x="1316221" y="2034861"/>
            <a:ext cx="10058400" cy="3821353"/>
          </a:xfrm>
        </p:spPr>
        <p:txBody>
          <a:bodyPr>
            <a:normAutofit/>
          </a:bodyPr>
          <a:lstStyle/>
          <a:p>
            <a:pPr>
              <a:buFont typeface="Wingdings" panose="05000000000000000000" pitchFamily="2" charset="2"/>
              <a:buChar char="§"/>
            </a:pPr>
            <a:r>
              <a:rPr lang="en-US" sz="3600" dirty="0" smtClean="0"/>
              <a:t>Direct materials (slide 6): $2,009</a:t>
            </a:r>
          </a:p>
          <a:p>
            <a:pPr>
              <a:buFont typeface="Wingdings" panose="05000000000000000000" pitchFamily="2" charset="2"/>
              <a:buChar char="§"/>
            </a:pPr>
            <a:r>
              <a:rPr lang="en-US" sz="3600" dirty="0" smtClean="0"/>
              <a:t>Direct labor (slide 7): $1,081</a:t>
            </a:r>
          </a:p>
          <a:p>
            <a:pPr>
              <a:buFont typeface="Wingdings" panose="05000000000000000000" pitchFamily="2" charset="2"/>
              <a:buChar char="§"/>
            </a:pPr>
            <a:r>
              <a:rPr lang="en-US" sz="3600" dirty="0" smtClean="0"/>
              <a:t>Manufacturing overhead (slide 13): $2,084</a:t>
            </a:r>
            <a:endParaRPr lang="en-US" sz="3400" dirty="0"/>
          </a:p>
          <a:p>
            <a:pPr>
              <a:buFont typeface="Wingdings" panose="05000000000000000000" pitchFamily="2" charset="2"/>
              <a:buChar char="§"/>
            </a:pPr>
            <a:endParaRPr lang="en-US" sz="3400" dirty="0" smtClean="0"/>
          </a:p>
          <a:p>
            <a:pPr marL="201168" lvl="1" indent="0" algn="ctr">
              <a:buNone/>
            </a:pPr>
            <a:r>
              <a:rPr lang="en-US" sz="3600" dirty="0" smtClean="0"/>
              <a:t>Total job cost = $5,174</a:t>
            </a:r>
          </a:p>
        </p:txBody>
      </p:sp>
    </p:spTree>
    <p:extLst>
      <p:ext uri="{BB962C8B-B14F-4D97-AF65-F5344CB8AC3E}">
        <p14:creationId xmlns:p14="http://schemas.microsoft.com/office/powerpoint/2010/main" val="27743134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Inventory vs. Expense</a:t>
            </a:r>
            <a:endParaRPr lang="en-US" dirty="0"/>
          </a:p>
        </p:txBody>
      </p:sp>
      <p:sp>
        <p:nvSpPr>
          <p:cNvPr id="3" name="Content Placeholder 2"/>
          <p:cNvSpPr>
            <a:spLocks noGrp="1"/>
          </p:cNvSpPr>
          <p:nvPr>
            <p:ph idx="1"/>
          </p:nvPr>
        </p:nvSpPr>
        <p:spPr>
          <a:xfrm>
            <a:off x="1316221" y="2034861"/>
            <a:ext cx="10058400" cy="3821353"/>
          </a:xfrm>
        </p:spPr>
        <p:txBody>
          <a:bodyPr>
            <a:normAutofit/>
          </a:bodyPr>
          <a:lstStyle/>
          <a:p>
            <a:pPr>
              <a:buFont typeface="Wingdings" panose="05000000000000000000" pitchFamily="2" charset="2"/>
              <a:buChar char="§"/>
            </a:pPr>
            <a:r>
              <a:rPr lang="en-US" sz="3600" dirty="0" smtClean="0"/>
              <a:t>When a company spends money on direct materials, direct labor, or manufacturing overhead, they are creating “Inventory” which is the product the company sells.  Inventory is an asset.  Once the company sells inventory, they record “Cost of goods sold”, which is an expense.</a:t>
            </a:r>
          </a:p>
          <a:p>
            <a:pPr>
              <a:buFont typeface="Wingdings" panose="05000000000000000000" pitchFamily="2" charset="2"/>
              <a:buChar char="§"/>
            </a:pPr>
            <a:endParaRPr lang="en-US" sz="3600" dirty="0" smtClean="0"/>
          </a:p>
        </p:txBody>
      </p:sp>
    </p:spTree>
    <p:extLst>
      <p:ext uri="{BB962C8B-B14F-4D97-AF65-F5344CB8AC3E}">
        <p14:creationId xmlns:p14="http://schemas.microsoft.com/office/powerpoint/2010/main" val="32005223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Inventory Value Calculation</a:t>
            </a:r>
            <a:endParaRPr lang="en-US" dirty="0"/>
          </a:p>
        </p:txBody>
      </p:sp>
      <p:sp>
        <p:nvSpPr>
          <p:cNvPr id="3" name="Content Placeholder 2"/>
          <p:cNvSpPr>
            <a:spLocks noGrp="1"/>
          </p:cNvSpPr>
          <p:nvPr>
            <p:ph idx="1"/>
          </p:nvPr>
        </p:nvSpPr>
        <p:spPr>
          <a:xfrm>
            <a:off x="1316221" y="2034861"/>
            <a:ext cx="10058400" cy="3821353"/>
          </a:xfrm>
        </p:spPr>
        <p:txBody>
          <a:bodyPr>
            <a:normAutofit fontScale="92500" lnSpcReduction="20000"/>
          </a:bodyPr>
          <a:lstStyle/>
          <a:p>
            <a:pPr>
              <a:buFont typeface="Wingdings" panose="05000000000000000000" pitchFamily="2" charset="2"/>
              <a:buChar char="§"/>
            </a:pPr>
            <a:r>
              <a:rPr lang="en-US" sz="3600" dirty="0" smtClean="0"/>
              <a:t>On 1 May, K Company purchases $2,000 of direct materials: inventory increases by $2,000</a:t>
            </a:r>
          </a:p>
          <a:p>
            <a:pPr>
              <a:buFont typeface="Wingdings" panose="05000000000000000000" pitchFamily="2" charset="2"/>
              <a:buChar char="§"/>
            </a:pPr>
            <a:r>
              <a:rPr lang="en-US" sz="3600" dirty="0" smtClean="0"/>
              <a:t>On 15 May, K Company incurs direct labor costs of $3,200 for 300 hours of labor: </a:t>
            </a:r>
            <a:r>
              <a:rPr lang="en-US" sz="3600" dirty="0"/>
              <a:t>inventory increases by </a:t>
            </a:r>
            <a:r>
              <a:rPr lang="en-US" sz="3600" dirty="0" smtClean="0"/>
              <a:t>$3,200</a:t>
            </a:r>
          </a:p>
          <a:p>
            <a:pPr>
              <a:buFont typeface="Wingdings" panose="05000000000000000000" pitchFamily="2" charset="2"/>
              <a:buChar char="§"/>
            </a:pPr>
            <a:r>
              <a:rPr lang="en-US" sz="3600" dirty="0" smtClean="0"/>
              <a:t>On 15 May, K Company applies overhead at a rate of $6.00 per labor hour: </a:t>
            </a:r>
            <a:r>
              <a:rPr lang="en-US" sz="3600" dirty="0"/>
              <a:t>inventory increases by </a:t>
            </a:r>
            <a:r>
              <a:rPr lang="en-US" sz="3600" dirty="0" smtClean="0"/>
              <a:t>$1,800 (300 hours * $6.00 overhead rate)</a:t>
            </a:r>
          </a:p>
          <a:p>
            <a:pPr>
              <a:buFont typeface="Wingdings" panose="05000000000000000000" pitchFamily="2" charset="2"/>
              <a:buChar char="§"/>
            </a:pPr>
            <a:r>
              <a:rPr lang="en-US" sz="3600" dirty="0" smtClean="0"/>
              <a:t>Total inventory increase: $7,000</a:t>
            </a:r>
          </a:p>
          <a:p>
            <a:pPr>
              <a:buFont typeface="Wingdings" panose="05000000000000000000" pitchFamily="2" charset="2"/>
              <a:buChar char="§"/>
            </a:pPr>
            <a:endParaRPr lang="en-US" sz="3600" dirty="0" smtClean="0"/>
          </a:p>
        </p:txBody>
      </p:sp>
    </p:spTree>
    <p:extLst>
      <p:ext uri="{BB962C8B-B14F-4D97-AF65-F5344CB8AC3E}">
        <p14:creationId xmlns:p14="http://schemas.microsoft.com/office/powerpoint/2010/main" val="27228811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Gross Profit Calculation</a:t>
            </a:r>
            <a:endParaRPr lang="en-US" dirty="0"/>
          </a:p>
        </p:txBody>
      </p:sp>
      <p:sp>
        <p:nvSpPr>
          <p:cNvPr id="3" name="Content Placeholder 2"/>
          <p:cNvSpPr>
            <a:spLocks noGrp="1"/>
          </p:cNvSpPr>
          <p:nvPr>
            <p:ph idx="1"/>
          </p:nvPr>
        </p:nvSpPr>
        <p:spPr>
          <a:xfrm>
            <a:off x="1316221" y="2034861"/>
            <a:ext cx="10058400" cy="3821353"/>
          </a:xfrm>
        </p:spPr>
        <p:txBody>
          <a:bodyPr>
            <a:normAutofit fontScale="92500" lnSpcReduction="20000"/>
          </a:bodyPr>
          <a:lstStyle/>
          <a:p>
            <a:pPr>
              <a:buFont typeface="Wingdings" panose="05000000000000000000" pitchFamily="2" charset="2"/>
              <a:buChar char="§"/>
            </a:pPr>
            <a:r>
              <a:rPr lang="en-US" sz="3600" dirty="0" smtClean="0"/>
              <a:t>On 1 June, the company sells $5,000 of inventory for a price of $12,000, and the inventory becomes “Cost of goods sold” on the income statement.</a:t>
            </a:r>
          </a:p>
          <a:p>
            <a:pPr>
              <a:buFont typeface="Wingdings" panose="05000000000000000000" pitchFamily="2" charset="2"/>
              <a:buChar char="§"/>
            </a:pPr>
            <a:r>
              <a:rPr lang="en-US" sz="3600" dirty="0" smtClean="0"/>
              <a:t>The difference between sales price and cost of goods sold is called “gross profit”.</a:t>
            </a:r>
          </a:p>
          <a:p>
            <a:pPr>
              <a:buFont typeface="Wingdings" panose="05000000000000000000" pitchFamily="2" charset="2"/>
              <a:buChar char="§"/>
            </a:pPr>
            <a:r>
              <a:rPr lang="en-US" sz="3600" dirty="0" smtClean="0"/>
              <a:t>Gross profit:  $12,000 - $5,000 = $7,000</a:t>
            </a:r>
          </a:p>
          <a:p>
            <a:pPr>
              <a:buFont typeface="Wingdings" panose="05000000000000000000" pitchFamily="2" charset="2"/>
              <a:buChar char="§"/>
            </a:pPr>
            <a:r>
              <a:rPr lang="en-US" sz="3600" dirty="0" smtClean="0"/>
              <a:t>Of the total inventory of $7,000, we have sold $5,000 and we have an inventory balance of $2,000.</a:t>
            </a:r>
          </a:p>
          <a:p>
            <a:pPr>
              <a:buFont typeface="Wingdings" panose="05000000000000000000" pitchFamily="2" charset="2"/>
              <a:buChar char="§"/>
            </a:pPr>
            <a:endParaRPr lang="en-US" sz="3600" dirty="0" smtClean="0"/>
          </a:p>
        </p:txBody>
      </p:sp>
    </p:spTree>
    <p:extLst>
      <p:ext uri="{BB962C8B-B14F-4D97-AF65-F5344CB8AC3E}">
        <p14:creationId xmlns:p14="http://schemas.microsoft.com/office/powerpoint/2010/main" val="8305239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Income statement example</a:t>
            </a:r>
            <a:endParaRPr lang="en-US" dirty="0"/>
          </a:p>
        </p:txBody>
      </p:sp>
      <p:pic>
        <p:nvPicPr>
          <p:cNvPr id="4" name="Content Placeholder 3"/>
          <p:cNvPicPr>
            <a:picLocks noGrp="1" noChangeAspect="1"/>
          </p:cNvPicPr>
          <p:nvPr>
            <p:ph idx="1"/>
          </p:nvPr>
        </p:nvPicPr>
        <p:blipFill>
          <a:blip r:embed="rId2"/>
          <a:stretch>
            <a:fillRect/>
          </a:stretch>
        </p:blipFill>
        <p:spPr>
          <a:xfrm>
            <a:off x="3270191" y="1737360"/>
            <a:ext cx="6363205" cy="4569791"/>
          </a:xfrm>
          <a:prstGeom prst="rect">
            <a:avLst/>
          </a:prstGeom>
        </p:spPr>
      </p:pic>
    </p:spTree>
    <p:extLst>
      <p:ext uri="{BB962C8B-B14F-4D97-AF65-F5344CB8AC3E}">
        <p14:creationId xmlns:p14="http://schemas.microsoft.com/office/powerpoint/2010/main" val="38640898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 Costs vs. Period Costs</a:t>
            </a:r>
            <a:endParaRPr lang="en-US" dirty="0"/>
          </a:p>
        </p:txBody>
      </p:sp>
      <p:sp>
        <p:nvSpPr>
          <p:cNvPr id="3" name="Content Placeholder 2"/>
          <p:cNvSpPr>
            <a:spLocks noGrp="1"/>
          </p:cNvSpPr>
          <p:nvPr>
            <p:ph idx="1"/>
          </p:nvPr>
        </p:nvSpPr>
        <p:spPr>
          <a:xfrm>
            <a:off x="1316221" y="2034861"/>
            <a:ext cx="10058400" cy="3821353"/>
          </a:xfrm>
        </p:spPr>
        <p:txBody>
          <a:bodyPr>
            <a:normAutofit/>
          </a:bodyPr>
          <a:lstStyle/>
          <a:p>
            <a:pPr>
              <a:buFont typeface="Wingdings" panose="05000000000000000000" pitchFamily="2" charset="2"/>
              <a:buChar char="§"/>
            </a:pPr>
            <a:r>
              <a:rPr lang="en-US" sz="3600" dirty="0" smtClean="0"/>
              <a:t>Cost of goods sold is a “product cost”; it is the cost of the product a company sells.</a:t>
            </a:r>
          </a:p>
          <a:p>
            <a:pPr>
              <a:buFont typeface="Wingdings" panose="05000000000000000000" pitchFamily="2" charset="2"/>
              <a:buChar char="§"/>
            </a:pPr>
            <a:r>
              <a:rPr lang="en-US" sz="3600" dirty="0" smtClean="0"/>
              <a:t>Any costs besides direct materials, direct labor, and manufacturing overhead are considered “period costs” and appear as other expenses on the income statement.</a:t>
            </a:r>
          </a:p>
          <a:p>
            <a:pPr>
              <a:buFont typeface="Wingdings" panose="05000000000000000000" pitchFamily="2" charset="2"/>
              <a:buChar char="§"/>
            </a:pPr>
            <a:endParaRPr lang="en-US" sz="3600" dirty="0" smtClean="0"/>
          </a:p>
        </p:txBody>
      </p:sp>
    </p:spTree>
    <p:extLst>
      <p:ext uri="{BB962C8B-B14F-4D97-AF65-F5344CB8AC3E}">
        <p14:creationId xmlns:p14="http://schemas.microsoft.com/office/powerpoint/2010/main" val="28134774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Readings</a:t>
            </a:r>
            <a:endParaRPr lang="en-US" dirty="0"/>
          </a:p>
        </p:txBody>
      </p:sp>
      <p:sp>
        <p:nvSpPr>
          <p:cNvPr id="3" name="Content Placeholder 2"/>
          <p:cNvSpPr>
            <a:spLocks noGrp="1"/>
          </p:cNvSpPr>
          <p:nvPr>
            <p:ph idx="1"/>
          </p:nvPr>
        </p:nvSpPr>
        <p:spPr>
          <a:xfrm>
            <a:off x="1316221" y="2034861"/>
            <a:ext cx="10058400" cy="3821353"/>
          </a:xfrm>
        </p:spPr>
        <p:txBody>
          <a:bodyPr>
            <a:normAutofit lnSpcReduction="10000"/>
          </a:bodyPr>
          <a:lstStyle/>
          <a:p>
            <a:r>
              <a:rPr lang="en-US" sz="3600" dirty="0">
                <a:hlinkClick r:id="rId2"/>
              </a:rPr>
              <a:t>http://</a:t>
            </a:r>
            <a:r>
              <a:rPr lang="en-US" sz="3600" dirty="0" smtClean="0">
                <a:hlinkClick r:id="rId2"/>
              </a:rPr>
              <a:t>www.cliffsnotes.com/more-subjects/accounting/accounting-principles-ii/traditional-cost-systems/job-order-cost-system</a:t>
            </a:r>
            <a:endParaRPr lang="en-US" sz="3600" dirty="0" smtClean="0"/>
          </a:p>
          <a:p>
            <a:r>
              <a:rPr lang="en-US" sz="3600" dirty="0">
                <a:hlinkClick r:id="rId3"/>
              </a:rPr>
              <a:t>http://</a:t>
            </a:r>
            <a:r>
              <a:rPr lang="en-US" sz="3600" dirty="0" smtClean="0">
                <a:hlinkClick r:id="rId3"/>
              </a:rPr>
              <a:t>www.wyzant.com/resources/lessons/accounting/job-costing</a:t>
            </a:r>
            <a:endParaRPr lang="en-US" sz="3600" dirty="0" smtClean="0"/>
          </a:p>
          <a:p>
            <a:r>
              <a:rPr lang="en-US" sz="3600" dirty="0">
                <a:hlinkClick r:id="rId4"/>
              </a:rPr>
              <a:t>http://</a:t>
            </a:r>
            <a:r>
              <a:rPr lang="en-US" sz="3600" dirty="0" smtClean="0">
                <a:hlinkClick r:id="rId4"/>
              </a:rPr>
              <a:t>www.accounting4management.com/product_costs_and_period_costs.htm</a:t>
            </a:r>
            <a:endParaRPr lang="en-US" sz="3600" dirty="0" smtClean="0"/>
          </a:p>
          <a:p>
            <a:pPr marL="0" indent="0">
              <a:buNone/>
            </a:pPr>
            <a:endParaRPr lang="en-US" sz="3600" dirty="0"/>
          </a:p>
        </p:txBody>
      </p:sp>
    </p:spTree>
    <p:extLst>
      <p:ext uri="{BB962C8B-B14F-4D97-AF65-F5344CB8AC3E}">
        <p14:creationId xmlns:p14="http://schemas.microsoft.com/office/powerpoint/2010/main" val="4680249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 Costs vs. Period Costs</a:t>
            </a:r>
            <a:endParaRPr lang="en-US" dirty="0"/>
          </a:p>
        </p:txBody>
      </p:sp>
      <p:sp>
        <p:nvSpPr>
          <p:cNvPr id="3" name="Content Placeholder 2"/>
          <p:cNvSpPr>
            <a:spLocks noGrp="1"/>
          </p:cNvSpPr>
          <p:nvPr>
            <p:ph idx="1"/>
          </p:nvPr>
        </p:nvSpPr>
        <p:spPr>
          <a:xfrm>
            <a:off x="1316221" y="2034861"/>
            <a:ext cx="10058400" cy="3821353"/>
          </a:xfrm>
        </p:spPr>
        <p:txBody>
          <a:bodyPr>
            <a:normAutofit lnSpcReduction="10000"/>
          </a:bodyPr>
          <a:lstStyle/>
          <a:p>
            <a:pPr>
              <a:buFont typeface="Wingdings" panose="05000000000000000000" pitchFamily="2" charset="2"/>
              <a:buChar char="§"/>
            </a:pPr>
            <a:r>
              <a:rPr lang="en-US" sz="3600" dirty="0" smtClean="0"/>
              <a:t>Overhead costs (slide 11) and period costs (slide 18) look very similar; salaries, rent, and depreciation are in both categories.  What is the difference?  The overhead costs relate to manufacturing a product, and the period costs relate to company management and marketing.  In other words, activities </a:t>
            </a:r>
            <a:r>
              <a:rPr lang="en-US" sz="3600" u="sng" dirty="0" smtClean="0"/>
              <a:t>in the factory</a:t>
            </a:r>
            <a:r>
              <a:rPr lang="en-US" sz="3600" dirty="0" smtClean="0"/>
              <a:t> are manufacturing overhead, while activities </a:t>
            </a:r>
            <a:r>
              <a:rPr lang="en-US" sz="3600" u="sng" dirty="0" smtClean="0"/>
              <a:t>outside of the factory</a:t>
            </a:r>
            <a:r>
              <a:rPr lang="en-US" sz="3600" dirty="0" smtClean="0"/>
              <a:t> are period costs.</a:t>
            </a:r>
          </a:p>
        </p:txBody>
      </p:sp>
    </p:spTree>
    <p:extLst>
      <p:ext uri="{BB962C8B-B14F-4D97-AF65-F5344CB8AC3E}">
        <p14:creationId xmlns:p14="http://schemas.microsoft.com/office/powerpoint/2010/main" val="12533699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a:t>
            </a:r>
            <a:endParaRPr lang="en-US" dirty="0"/>
          </a:p>
        </p:txBody>
      </p:sp>
      <p:sp>
        <p:nvSpPr>
          <p:cNvPr id="3" name="Content Placeholder 2"/>
          <p:cNvSpPr>
            <a:spLocks noGrp="1"/>
          </p:cNvSpPr>
          <p:nvPr>
            <p:ph idx="1"/>
          </p:nvPr>
        </p:nvSpPr>
        <p:spPr>
          <a:xfrm>
            <a:off x="1316221" y="2034861"/>
            <a:ext cx="10058400" cy="3821353"/>
          </a:xfrm>
        </p:spPr>
        <p:txBody>
          <a:bodyPr>
            <a:normAutofit lnSpcReduction="10000"/>
          </a:bodyPr>
          <a:lstStyle/>
          <a:p>
            <a:pPr>
              <a:buFont typeface="Wingdings" panose="05000000000000000000" pitchFamily="2" charset="2"/>
              <a:buChar char="§"/>
            </a:pPr>
            <a:r>
              <a:rPr lang="en-US" sz="3600" dirty="0" smtClean="0"/>
              <a:t>Identify manufacturing overhead costs</a:t>
            </a:r>
          </a:p>
          <a:p>
            <a:pPr>
              <a:buFont typeface="Wingdings" panose="05000000000000000000" pitchFamily="2" charset="2"/>
              <a:buChar char="§"/>
            </a:pPr>
            <a:r>
              <a:rPr lang="en-US" sz="3600" dirty="0" smtClean="0"/>
              <a:t>Calculate manufacturing overhead rate</a:t>
            </a:r>
          </a:p>
          <a:p>
            <a:pPr>
              <a:buFont typeface="Wingdings" panose="05000000000000000000" pitchFamily="2" charset="2"/>
              <a:buChar char="§"/>
            </a:pPr>
            <a:r>
              <a:rPr lang="en-US" sz="3600" dirty="0"/>
              <a:t>Calculate inventory </a:t>
            </a:r>
            <a:r>
              <a:rPr lang="en-US" sz="3600" dirty="0" smtClean="0"/>
              <a:t>value</a:t>
            </a:r>
            <a:endParaRPr lang="en-US" sz="3600" dirty="0"/>
          </a:p>
          <a:p>
            <a:pPr>
              <a:buFont typeface="Wingdings" panose="05000000000000000000" pitchFamily="2" charset="2"/>
              <a:buChar char="§"/>
            </a:pPr>
            <a:r>
              <a:rPr lang="en-US" sz="3600" dirty="0" smtClean="0"/>
              <a:t>Calculate cost per unit of inventory</a:t>
            </a:r>
          </a:p>
          <a:p>
            <a:pPr>
              <a:buFont typeface="Wingdings" panose="05000000000000000000" pitchFamily="2" charset="2"/>
              <a:buChar char="§"/>
            </a:pPr>
            <a:r>
              <a:rPr lang="en-US" sz="3600" dirty="0" smtClean="0"/>
              <a:t>Prepare income statement</a:t>
            </a:r>
          </a:p>
          <a:p>
            <a:pPr>
              <a:buFont typeface="Wingdings" panose="05000000000000000000" pitchFamily="2" charset="2"/>
              <a:buChar char="§"/>
            </a:pPr>
            <a:r>
              <a:rPr lang="en-US" sz="3600" dirty="0" smtClean="0"/>
              <a:t>Calculate ending inventory (dollars and units)</a:t>
            </a:r>
          </a:p>
        </p:txBody>
      </p:sp>
    </p:spTree>
    <p:extLst>
      <p:ext uri="{BB962C8B-B14F-4D97-AF65-F5344CB8AC3E}">
        <p14:creationId xmlns:p14="http://schemas.microsoft.com/office/powerpoint/2010/main" val="23700584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a:t>
            </a:r>
            <a:endParaRPr lang="en-US" dirty="0"/>
          </a:p>
        </p:txBody>
      </p:sp>
      <p:pic>
        <p:nvPicPr>
          <p:cNvPr id="4" name="Content Placeholder 3"/>
          <p:cNvPicPr>
            <a:picLocks noGrp="1" noChangeAspect="1"/>
          </p:cNvPicPr>
          <p:nvPr>
            <p:ph idx="1"/>
          </p:nvPr>
        </p:nvPicPr>
        <p:blipFill>
          <a:blip r:embed="rId2"/>
          <a:stretch>
            <a:fillRect/>
          </a:stretch>
        </p:blipFill>
        <p:spPr>
          <a:xfrm>
            <a:off x="1487508" y="2086377"/>
            <a:ext cx="7875540" cy="2975020"/>
          </a:xfrm>
          <a:prstGeom prst="rect">
            <a:avLst/>
          </a:prstGeom>
        </p:spPr>
      </p:pic>
      <p:sp>
        <p:nvSpPr>
          <p:cNvPr id="5" name="TextBox 4"/>
          <p:cNvSpPr txBox="1"/>
          <p:nvPr/>
        </p:nvSpPr>
        <p:spPr>
          <a:xfrm>
            <a:off x="6091706" y="4301544"/>
            <a:ext cx="5357611" cy="1569660"/>
          </a:xfrm>
          <a:prstGeom prst="rect">
            <a:avLst/>
          </a:prstGeom>
          <a:noFill/>
        </p:spPr>
        <p:txBody>
          <a:bodyPr wrap="square" rtlCol="0">
            <a:spAutoFit/>
          </a:bodyPr>
          <a:lstStyle/>
          <a:p>
            <a:r>
              <a:rPr lang="en-US" sz="2400" dirty="0" smtClean="0"/>
              <a:t>NOTE:  Any manufacturing overhead amounts are </a:t>
            </a:r>
            <a:r>
              <a:rPr lang="en-US" sz="2400" u="sng" dirty="0" smtClean="0"/>
              <a:t>estimates</a:t>
            </a:r>
            <a:r>
              <a:rPr lang="en-US" sz="2400" dirty="0" smtClean="0"/>
              <a:t> for the year; the other amounts are </a:t>
            </a:r>
            <a:r>
              <a:rPr lang="en-US" sz="2400" u="sng" dirty="0" smtClean="0"/>
              <a:t>actual</a:t>
            </a:r>
            <a:r>
              <a:rPr lang="en-US" sz="2400" dirty="0" smtClean="0"/>
              <a:t> results for the accounting period.</a:t>
            </a:r>
            <a:endParaRPr lang="en-US" sz="2400" dirty="0"/>
          </a:p>
        </p:txBody>
      </p:sp>
    </p:spTree>
    <p:extLst>
      <p:ext uri="{BB962C8B-B14F-4D97-AF65-F5344CB8AC3E}">
        <p14:creationId xmlns:p14="http://schemas.microsoft.com/office/powerpoint/2010/main" val="14667876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Identify </a:t>
            </a:r>
            <a:r>
              <a:rPr lang="en-US" dirty="0" smtClean="0"/>
              <a:t>Manufacturing Overhead Costs</a:t>
            </a:r>
            <a:endParaRPr lang="en-US" dirty="0"/>
          </a:p>
        </p:txBody>
      </p:sp>
      <p:pic>
        <p:nvPicPr>
          <p:cNvPr id="6" name="Picture 5"/>
          <p:cNvPicPr>
            <a:picLocks noChangeAspect="1"/>
          </p:cNvPicPr>
          <p:nvPr/>
        </p:nvPicPr>
        <p:blipFill>
          <a:blip r:embed="rId2"/>
          <a:stretch>
            <a:fillRect/>
          </a:stretch>
        </p:blipFill>
        <p:spPr>
          <a:xfrm>
            <a:off x="3499293" y="2347547"/>
            <a:ext cx="4995924" cy="2327482"/>
          </a:xfrm>
          <a:prstGeom prst="rect">
            <a:avLst/>
          </a:prstGeom>
        </p:spPr>
      </p:pic>
      <p:sp>
        <p:nvSpPr>
          <p:cNvPr id="7" name="TextBox 6"/>
          <p:cNvSpPr txBox="1"/>
          <p:nvPr/>
        </p:nvSpPr>
        <p:spPr>
          <a:xfrm>
            <a:off x="1571223" y="4958366"/>
            <a:ext cx="9584457" cy="978729"/>
          </a:xfrm>
          <a:prstGeom prst="rect">
            <a:avLst/>
          </a:prstGeom>
          <a:noFill/>
        </p:spPr>
        <p:txBody>
          <a:bodyPr wrap="square" rtlCol="0">
            <a:spAutoFit/>
          </a:bodyPr>
          <a:lstStyle/>
          <a:p>
            <a:pPr defTabSz="914400">
              <a:lnSpc>
                <a:spcPct val="90000"/>
              </a:lnSpc>
              <a:spcBef>
                <a:spcPts val="1200"/>
              </a:spcBef>
              <a:spcAft>
                <a:spcPts val="200"/>
              </a:spcAft>
              <a:buClr>
                <a:schemeClr val="accent1"/>
              </a:buClr>
              <a:buSzPct val="100000"/>
            </a:pPr>
            <a:r>
              <a:rPr lang="en-US" sz="3200" dirty="0">
                <a:solidFill>
                  <a:schemeClr val="tx1">
                    <a:lumMod val="75000"/>
                    <a:lumOff val="25000"/>
                  </a:schemeClr>
                </a:solidFill>
              </a:rPr>
              <a:t>These overhead costs are estimates which we will use to calculate the overhead rate</a:t>
            </a:r>
            <a:r>
              <a:rPr lang="en-US" sz="3200" dirty="0" smtClean="0">
                <a:solidFill>
                  <a:schemeClr val="tx1">
                    <a:lumMod val="75000"/>
                    <a:lumOff val="25000"/>
                  </a:schemeClr>
                </a:solidFill>
              </a:rPr>
              <a:t>.</a:t>
            </a:r>
            <a:endParaRPr lang="en-US" sz="3200" dirty="0">
              <a:solidFill>
                <a:schemeClr val="tx1">
                  <a:lumMod val="75000"/>
                  <a:lumOff val="25000"/>
                </a:schemeClr>
              </a:solidFill>
            </a:endParaRPr>
          </a:p>
        </p:txBody>
      </p:sp>
    </p:spTree>
    <p:extLst>
      <p:ext uri="{BB962C8B-B14F-4D97-AF65-F5344CB8AC3E}">
        <p14:creationId xmlns:p14="http://schemas.microsoft.com/office/powerpoint/2010/main" val="121741360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Calculate </a:t>
            </a:r>
            <a:r>
              <a:rPr lang="en-US" dirty="0" smtClean="0"/>
              <a:t>Manufacturing Overhead Rate</a:t>
            </a:r>
            <a:endParaRPr lang="en-US" dirty="0"/>
          </a:p>
        </p:txBody>
      </p:sp>
      <p:pic>
        <p:nvPicPr>
          <p:cNvPr id="5" name="Content Placeholder 4"/>
          <p:cNvPicPr>
            <a:picLocks noGrp="1" noChangeAspect="1"/>
          </p:cNvPicPr>
          <p:nvPr>
            <p:ph idx="1"/>
          </p:nvPr>
        </p:nvPicPr>
        <p:blipFill>
          <a:blip r:embed="rId2"/>
          <a:stretch>
            <a:fillRect/>
          </a:stretch>
        </p:blipFill>
        <p:spPr>
          <a:xfrm>
            <a:off x="2849691" y="2653045"/>
            <a:ext cx="5686446" cy="1246402"/>
          </a:xfrm>
          <a:prstGeom prst="rect">
            <a:avLst/>
          </a:prstGeom>
        </p:spPr>
      </p:pic>
      <p:sp>
        <p:nvSpPr>
          <p:cNvPr id="6" name="TextBox 5"/>
          <p:cNvSpPr txBox="1"/>
          <p:nvPr/>
        </p:nvSpPr>
        <p:spPr>
          <a:xfrm>
            <a:off x="1571223" y="4507601"/>
            <a:ext cx="9584457" cy="1421928"/>
          </a:xfrm>
          <a:prstGeom prst="rect">
            <a:avLst/>
          </a:prstGeom>
          <a:noFill/>
        </p:spPr>
        <p:txBody>
          <a:bodyPr wrap="square" rtlCol="0">
            <a:spAutoFit/>
          </a:bodyPr>
          <a:lstStyle/>
          <a:p>
            <a:pPr defTabSz="914400">
              <a:lnSpc>
                <a:spcPct val="90000"/>
              </a:lnSpc>
              <a:spcBef>
                <a:spcPts val="1200"/>
              </a:spcBef>
              <a:spcAft>
                <a:spcPts val="200"/>
              </a:spcAft>
              <a:buClr>
                <a:schemeClr val="accent1"/>
              </a:buClr>
              <a:buSzPct val="100000"/>
            </a:pPr>
            <a:r>
              <a:rPr lang="en-US" sz="3200" dirty="0" smtClean="0">
                <a:solidFill>
                  <a:schemeClr val="tx1">
                    <a:lumMod val="75000"/>
                    <a:lumOff val="25000"/>
                  </a:schemeClr>
                </a:solidFill>
              </a:rPr>
              <a:t>Based on our estimates of overhead costs and labor hours during the entire year, we will use this overhead rate to apply overhead costs to each project.</a:t>
            </a:r>
            <a:endParaRPr lang="en-US" sz="3200" dirty="0">
              <a:solidFill>
                <a:schemeClr val="tx1">
                  <a:lumMod val="75000"/>
                  <a:lumOff val="25000"/>
                </a:schemeClr>
              </a:solidFill>
            </a:endParaRPr>
          </a:p>
        </p:txBody>
      </p:sp>
    </p:spTree>
    <p:extLst>
      <p:ext uri="{BB962C8B-B14F-4D97-AF65-F5344CB8AC3E}">
        <p14:creationId xmlns:p14="http://schemas.microsoft.com/office/powerpoint/2010/main" val="306369195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Calculate </a:t>
            </a:r>
            <a:r>
              <a:rPr lang="en-US" dirty="0" smtClean="0"/>
              <a:t>Inventory Value</a:t>
            </a:r>
            <a:endParaRPr lang="en-US" dirty="0"/>
          </a:p>
        </p:txBody>
      </p:sp>
      <p:pic>
        <p:nvPicPr>
          <p:cNvPr id="5" name="Content Placeholder 4"/>
          <p:cNvPicPr>
            <a:picLocks noGrp="1" noChangeAspect="1"/>
          </p:cNvPicPr>
          <p:nvPr>
            <p:ph idx="1"/>
          </p:nvPr>
        </p:nvPicPr>
        <p:blipFill>
          <a:blip r:embed="rId2"/>
          <a:stretch>
            <a:fillRect/>
          </a:stretch>
        </p:blipFill>
        <p:spPr>
          <a:xfrm>
            <a:off x="3532774" y="2125014"/>
            <a:ext cx="4732906" cy="2041330"/>
          </a:xfrm>
          <a:prstGeom prst="rect">
            <a:avLst/>
          </a:prstGeom>
        </p:spPr>
      </p:pic>
      <p:sp>
        <p:nvSpPr>
          <p:cNvPr id="6" name="TextBox 5"/>
          <p:cNvSpPr txBox="1"/>
          <p:nvPr/>
        </p:nvSpPr>
        <p:spPr>
          <a:xfrm>
            <a:off x="1571223" y="4584875"/>
            <a:ext cx="9584457" cy="978729"/>
          </a:xfrm>
          <a:prstGeom prst="rect">
            <a:avLst/>
          </a:prstGeom>
          <a:noFill/>
        </p:spPr>
        <p:txBody>
          <a:bodyPr wrap="square" rtlCol="0">
            <a:spAutoFit/>
          </a:bodyPr>
          <a:lstStyle/>
          <a:p>
            <a:pPr defTabSz="914400">
              <a:lnSpc>
                <a:spcPct val="90000"/>
              </a:lnSpc>
              <a:spcBef>
                <a:spcPts val="1200"/>
              </a:spcBef>
              <a:spcAft>
                <a:spcPts val="200"/>
              </a:spcAft>
              <a:buClr>
                <a:schemeClr val="accent1"/>
              </a:buClr>
              <a:buSzPct val="100000"/>
            </a:pPr>
            <a:r>
              <a:rPr lang="en-US" sz="3200" dirty="0" smtClean="0">
                <a:solidFill>
                  <a:schemeClr val="tx1">
                    <a:lumMod val="75000"/>
                    <a:lumOff val="25000"/>
                  </a:schemeClr>
                </a:solidFill>
              </a:rPr>
              <a:t>The total of our material and labor expenses with the overhead application is total inventory value.</a:t>
            </a:r>
            <a:endParaRPr lang="en-US" sz="3200" dirty="0">
              <a:solidFill>
                <a:schemeClr val="tx1">
                  <a:lumMod val="75000"/>
                  <a:lumOff val="25000"/>
                </a:schemeClr>
              </a:solidFill>
            </a:endParaRPr>
          </a:p>
        </p:txBody>
      </p:sp>
    </p:spTree>
    <p:extLst>
      <p:ext uri="{BB962C8B-B14F-4D97-AF65-F5344CB8AC3E}">
        <p14:creationId xmlns:p14="http://schemas.microsoft.com/office/powerpoint/2010/main" val="232017097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Calculate </a:t>
            </a:r>
            <a:r>
              <a:rPr lang="en-US" dirty="0" smtClean="0"/>
              <a:t>Cost Per Unit </a:t>
            </a:r>
            <a:r>
              <a:rPr lang="en-US" dirty="0"/>
              <a:t>of </a:t>
            </a:r>
            <a:r>
              <a:rPr lang="en-US" dirty="0" smtClean="0"/>
              <a:t>Inventory</a:t>
            </a:r>
            <a:endParaRPr lang="en-US" dirty="0"/>
          </a:p>
        </p:txBody>
      </p:sp>
      <p:pic>
        <p:nvPicPr>
          <p:cNvPr id="5" name="Content Placeholder 4"/>
          <p:cNvPicPr>
            <a:picLocks noGrp="1" noChangeAspect="1"/>
          </p:cNvPicPr>
          <p:nvPr>
            <p:ph idx="1"/>
          </p:nvPr>
        </p:nvPicPr>
        <p:blipFill>
          <a:blip r:embed="rId2"/>
          <a:stretch>
            <a:fillRect/>
          </a:stretch>
        </p:blipFill>
        <p:spPr>
          <a:xfrm>
            <a:off x="2816735" y="2704563"/>
            <a:ext cx="6685318" cy="1465343"/>
          </a:xfrm>
          <a:prstGeom prst="rect">
            <a:avLst/>
          </a:prstGeom>
        </p:spPr>
      </p:pic>
      <p:sp>
        <p:nvSpPr>
          <p:cNvPr id="6" name="TextBox 5"/>
          <p:cNvSpPr txBox="1"/>
          <p:nvPr/>
        </p:nvSpPr>
        <p:spPr>
          <a:xfrm>
            <a:off x="1571223" y="4597754"/>
            <a:ext cx="9584457" cy="1421928"/>
          </a:xfrm>
          <a:prstGeom prst="rect">
            <a:avLst/>
          </a:prstGeom>
          <a:noFill/>
        </p:spPr>
        <p:txBody>
          <a:bodyPr wrap="square" rtlCol="0">
            <a:spAutoFit/>
          </a:bodyPr>
          <a:lstStyle/>
          <a:p>
            <a:pPr defTabSz="914400">
              <a:lnSpc>
                <a:spcPct val="90000"/>
              </a:lnSpc>
              <a:spcBef>
                <a:spcPts val="1200"/>
              </a:spcBef>
              <a:spcAft>
                <a:spcPts val="200"/>
              </a:spcAft>
              <a:buClr>
                <a:schemeClr val="accent1"/>
              </a:buClr>
              <a:buSzPct val="100000"/>
            </a:pPr>
            <a:r>
              <a:rPr lang="en-US" sz="3200" dirty="0" smtClean="0">
                <a:solidFill>
                  <a:schemeClr val="tx1">
                    <a:lumMod val="75000"/>
                    <a:lumOff val="25000"/>
                  </a:schemeClr>
                </a:solidFill>
              </a:rPr>
              <a:t>We calculate the value of one unit of inventory so that we can later calculate cost of good sold based on units sold.</a:t>
            </a:r>
            <a:endParaRPr lang="en-US" sz="3200" dirty="0">
              <a:solidFill>
                <a:schemeClr val="tx1">
                  <a:lumMod val="75000"/>
                  <a:lumOff val="25000"/>
                </a:schemeClr>
              </a:solidFill>
            </a:endParaRPr>
          </a:p>
        </p:txBody>
      </p:sp>
    </p:spTree>
    <p:extLst>
      <p:ext uri="{BB962C8B-B14F-4D97-AF65-F5344CB8AC3E}">
        <p14:creationId xmlns:p14="http://schemas.microsoft.com/office/powerpoint/2010/main" val="95282719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Prepare Income Statement</a:t>
            </a:r>
            <a:endParaRPr lang="en-US" dirty="0"/>
          </a:p>
        </p:txBody>
      </p:sp>
      <p:pic>
        <p:nvPicPr>
          <p:cNvPr id="5" name="Content Placeholder 4"/>
          <p:cNvPicPr>
            <a:picLocks noGrp="1" noChangeAspect="1"/>
          </p:cNvPicPr>
          <p:nvPr>
            <p:ph idx="1"/>
          </p:nvPr>
        </p:nvPicPr>
        <p:blipFill>
          <a:blip r:embed="rId2"/>
          <a:stretch>
            <a:fillRect/>
          </a:stretch>
        </p:blipFill>
        <p:spPr>
          <a:xfrm>
            <a:off x="3792472" y="1751524"/>
            <a:ext cx="7980687" cy="3258356"/>
          </a:xfrm>
          <a:prstGeom prst="rect">
            <a:avLst/>
          </a:prstGeom>
        </p:spPr>
      </p:pic>
      <p:sp>
        <p:nvSpPr>
          <p:cNvPr id="6" name="TextBox 5"/>
          <p:cNvSpPr txBox="1"/>
          <p:nvPr/>
        </p:nvSpPr>
        <p:spPr>
          <a:xfrm>
            <a:off x="1571223" y="5125792"/>
            <a:ext cx="9584457" cy="1047466"/>
          </a:xfrm>
          <a:prstGeom prst="rect">
            <a:avLst/>
          </a:prstGeom>
          <a:noFill/>
        </p:spPr>
        <p:txBody>
          <a:bodyPr wrap="square" rtlCol="0">
            <a:spAutoFit/>
          </a:bodyPr>
          <a:lstStyle/>
          <a:p>
            <a:pPr defTabSz="914400">
              <a:lnSpc>
                <a:spcPct val="90000"/>
              </a:lnSpc>
              <a:spcBef>
                <a:spcPts val="1200"/>
              </a:spcBef>
              <a:spcAft>
                <a:spcPts val="200"/>
              </a:spcAft>
              <a:buClr>
                <a:schemeClr val="accent1"/>
              </a:buClr>
              <a:buSzPct val="100000"/>
            </a:pPr>
            <a:r>
              <a:rPr lang="en-US" sz="2800" dirty="0" smtClean="0">
                <a:solidFill>
                  <a:schemeClr val="tx1">
                    <a:lumMod val="75000"/>
                    <a:lumOff val="25000"/>
                  </a:schemeClr>
                </a:solidFill>
              </a:rPr>
              <a:t>Cost of goods sold is for units </a:t>
            </a:r>
            <a:r>
              <a:rPr lang="en-US" sz="2800" u="sng" dirty="0" smtClean="0">
                <a:solidFill>
                  <a:schemeClr val="tx1">
                    <a:lumMod val="75000"/>
                    <a:lumOff val="25000"/>
                  </a:schemeClr>
                </a:solidFill>
              </a:rPr>
              <a:t>sold</a:t>
            </a:r>
            <a:r>
              <a:rPr lang="en-US" sz="2800" dirty="0" smtClean="0">
                <a:solidFill>
                  <a:schemeClr val="tx1">
                    <a:lumMod val="75000"/>
                    <a:lumOff val="25000"/>
                  </a:schemeClr>
                </a:solidFill>
              </a:rPr>
              <a:t>, not for units </a:t>
            </a:r>
            <a:r>
              <a:rPr lang="en-US" sz="2800" u="sng" dirty="0" smtClean="0">
                <a:solidFill>
                  <a:schemeClr val="tx1">
                    <a:lumMod val="75000"/>
                    <a:lumOff val="25000"/>
                  </a:schemeClr>
                </a:solidFill>
              </a:rPr>
              <a:t>produced.</a:t>
            </a:r>
          </a:p>
          <a:p>
            <a:pPr defTabSz="914400">
              <a:lnSpc>
                <a:spcPct val="90000"/>
              </a:lnSpc>
              <a:spcBef>
                <a:spcPts val="1200"/>
              </a:spcBef>
              <a:spcAft>
                <a:spcPts val="200"/>
              </a:spcAft>
              <a:buClr>
                <a:schemeClr val="accent1"/>
              </a:buClr>
              <a:buSzPct val="100000"/>
            </a:pPr>
            <a:r>
              <a:rPr lang="en-US" sz="2800" dirty="0" smtClean="0">
                <a:solidFill>
                  <a:schemeClr val="tx1">
                    <a:lumMod val="75000"/>
                    <a:lumOff val="25000"/>
                  </a:schemeClr>
                </a:solidFill>
              </a:rPr>
              <a:t>SGA expenses are </a:t>
            </a:r>
            <a:r>
              <a:rPr lang="en-US" sz="2800" u="sng" dirty="0" smtClean="0">
                <a:solidFill>
                  <a:schemeClr val="tx1">
                    <a:lumMod val="75000"/>
                    <a:lumOff val="25000"/>
                  </a:schemeClr>
                </a:solidFill>
              </a:rPr>
              <a:t>period</a:t>
            </a:r>
            <a:r>
              <a:rPr lang="en-US" sz="2800" dirty="0" smtClean="0">
                <a:solidFill>
                  <a:schemeClr val="tx1">
                    <a:lumMod val="75000"/>
                    <a:lumOff val="25000"/>
                  </a:schemeClr>
                </a:solidFill>
              </a:rPr>
              <a:t> costs, not </a:t>
            </a:r>
            <a:r>
              <a:rPr lang="en-US" sz="2800" u="sng" dirty="0" smtClean="0">
                <a:solidFill>
                  <a:schemeClr val="tx1">
                    <a:lumMod val="75000"/>
                    <a:lumOff val="25000"/>
                  </a:schemeClr>
                </a:solidFill>
              </a:rPr>
              <a:t>product</a:t>
            </a:r>
            <a:r>
              <a:rPr lang="en-US" sz="2800" dirty="0" smtClean="0">
                <a:solidFill>
                  <a:schemeClr val="tx1">
                    <a:lumMod val="75000"/>
                    <a:lumOff val="25000"/>
                  </a:schemeClr>
                </a:solidFill>
              </a:rPr>
              <a:t> costs.</a:t>
            </a:r>
            <a:endParaRPr lang="en-US" sz="2800" dirty="0">
              <a:solidFill>
                <a:schemeClr val="tx1">
                  <a:lumMod val="75000"/>
                  <a:lumOff val="25000"/>
                </a:schemeClr>
              </a:solidFill>
            </a:endParaRPr>
          </a:p>
        </p:txBody>
      </p:sp>
    </p:spTree>
    <p:extLst>
      <p:ext uri="{BB962C8B-B14F-4D97-AF65-F5344CB8AC3E}">
        <p14:creationId xmlns:p14="http://schemas.microsoft.com/office/powerpoint/2010/main" val="303525515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Ending Inventory</a:t>
            </a:r>
            <a:endParaRPr lang="en-US" dirty="0"/>
          </a:p>
        </p:txBody>
      </p:sp>
      <p:sp>
        <p:nvSpPr>
          <p:cNvPr id="6" name="TextBox 5"/>
          <p:cNvSpPr txBox="1"/>
          <p:nvPr/>
        </p:nvSpPr>
        <p:spPr>
          <a:xfrm>
            <a:off x="1571223" y="4507606"/>
            <a:ext cx="9584457" cy="1255728"/>
          </a:xfrm>
          <a:prstGeom prst="rect">
            <a:avLst/>
          </a:prstGeom>
          <a:noFill/>
        </p:spPr>
        <p:txBody>
          <a:bodyPr wrap="square" rtlCol="0">
            <a:spAutoFit/>
          </a:bodyPr>
          <a:lstStyle/>
          <a:p>
            <a:pPr defTabSz="914400">
              <a:lnSpc>
                <a:spcPct val="90000"/>
              </a:lnSpc>
              <a:spcBef>
                <a:spcPts val="1200"/>
              </a:spcBef>
              <a:spcAft>
                <a:spcPts val="200"/>
              </a:spcAft>
              <a:buClr>
                <a:schemeClr val="accent1"/>
              </a:buClr>
              <a:buSzPct val="100000"/>
            </a:pPr>
            <a:r>
              <a:rPr lang="en-US" sz="2800" dirty="0" smtClean="0">
                <a:solidFill>
                  <a:schemeClr val="tx1">
                    <a:lumMod val="75000"/>
                    <a:lumOff val="25000"/>
                  </a:schemeClr>
                </a:solidFill>
              </a:rPr>
              <a:t>Of all units produces, we sold some (Cost of goods sold, an </a:t>
            </a:r>
            <a:r>
              <a:rPr lang="en-US" sz="2800" u="sng" dirty="0" smtClean="0">
                <a:solidFill>
                  <a:schemeClr val="tx1">
                    <a:lumMod val="75000"/>
                    <a:lumOff val="25000"/>
                  </a:schemeClr>
                </a:solidFill>
              </a:rPr>
              <a:t>expense</a:t>
            </a:r>
            <a:r>
              <a:rPr lang="en-US" sz="2800" dirty="0" smtClean="0">
                <a:solidFill>
                  <a:schemeClr val="tx1">
                    <a:lumMod val="75000"/>
                    <a:lumOff val="25000"/>
                  </a:schemeClr>
                </a:solidFill>
              </a:rPr>
              <a:t> on the income statement) and we kept some (Inventory, an </a:t>
            </a:r>
            <a:r>
              <a:rPr lang="en-US" sz="2800" u="sng" dirty="0" smtClean="0">
                <a:solidFill>
                  <a:schemeClr val="tx1">
                    <a:lumMod val="75000"/>
                    <a:lumOff val="25000"/>
                  </a:schemeClr>
                </a:solidFill>
              </a:rPr>
              <a:t>asset</a:t>
            </a:r>
            <a:r>
              <a:rPr lang="en-US" sz="2800" dirty="0" smtClean="0">
                <a:solidFill>
                  <a:schemeClr val="tx1">
                    <a:lumMod val="75000"/>
                    <a:lumOff val="25000"/>
                  </a:schemeClr>
                </a:solidFill>
              </a:rPr>
              <a:t> on the balance sheet).</a:t>
            </a:r>
            <a:endParaRPr lang="en-US" sz="2800" dirty="0">
              <a:solidFill>
                <a:schemeClr val="tx1">
                  <a:lumMod val="75000"/>
                  <a:lumOff val="25000"/>
                </a:schemeClr>
              </a:solidFill>
            </a:endParaRPr>
          </a:p>
        </p:txBody>
      </p:sp>
      <p:pic>
        <p:nvPicPr>
          <p:cNvPr id="4" name="Content Placeholder 3"/>
          <p:cNvPicPr>
            <a:picLocks noGrp="1" noChangeAspect="1"/>
          </p:cNvPicPr>
          <p:nvPr>
            <p:ph idx="1"/>
          </p:nvPr>
        </p:nvPicPr>
        <p:blipFill>
          <a:blip r:embed="rId2"/>
          <a:stretch>
            <a:fillRect/>
          </a:stretch>
        </p:blipFill>
        <p:spPr>
          <a:xfrm>
            <a:off x="2422927" y="2369710"/>
            <a:ext cx="6782322" cy="1532843"/>
          </a:xfrm>
          <a:prstGeom prst="rect">
            <a:avLst/>
          </a:prstGeom>
        </p:spPr>
      </p:pic>
    </p:spTree>
    <p:extLst>
      <p:ext uri="{BB962C8B-B14F-4D97-AF65-F5344CB8AC3E}">
        <p14:creationId xmlns:p14="http://schemas.microsoft.com/office/powerpoint/2010/main" val="331329518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Managerial </a:t>
            </a:r>
            <a:r>
              <a:rPr lang="en-US" dirty="0" smtClean="0"/>
              <a:t>Accounting</a:t>
            </a:r>
            <a:endParaRPr lang="en-US" dirty="0"/>
          </a:p>
        </p:txBody>
      </p:sp>
      <p:sp>
        <p:nvSpPr>
          <p:cNvPr id="3" name="Subtitle 2"/>
          <p:cNvSpPr>
            <a:spLocks noGrp="1"/>
          </p:cNvSpPr>
          <p:nvPr>
            <p:ph type="subTitle" idx="1"/>
          </p:nvPr>
        </p:nvSpPr>
        <p:spPr/>
        <p:txBody>
          <a:bodyPr/>
          <a:lstStyle/>
          <a:p>
            <a:r>
              <a:rPr lang="en-US" dirty="0" err="1" smtClean="0"/>
              <a:t>Cvp</a:t>
            </a:r>
            <a:r>
              <a:rPr lang="en-US" dirty="0" smtClean="0"/>
              <a:t> analysis</a:t>
            </a:r>
            <a:endParaRPr lang="en-US" dirty="0"/>
          </a:p>
        </p:txBody>
      </p:sp>
    </p:spTree>
    <p:extLst>
      <p:ext uri="{BB962C8B-B14F-4D97-AF65-F5344CB8AC3E}">
        <p14:creationId xmlns:p14="http://schemas.microsoft.com/office/powerpoint/2010/main" val="19890998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Managerial Accounting</a:t>
            </a:r>
            <a:endParaRPr lang="en-US" dirty="0"/>
          </a:p>
        </p:txBody>
      </p:sp>
      <p:sp>
        <p:nvSpPr>
          <p:cNvPr id="3" name="Content Placeholder 2"/>
          <p:cNvSpPr>
            <a:spLocks noGrp="1"/>
          </p:cNvSpPr>
          <p:nvPr>
            <p:ph idx="1"/>
          </p:nvPr>
        </p:nvSpPr>
        <p:spPr>
          <a:xfrm>
            <a:off x="1316221" y="2034861"/>
            <a:ext cx="10058400" cy="3821353"/>
          </a:xfrm>
        </p:spPr>
        <p:txBody>
          <a:bodyPr>
            <a:normAutofit/>
          </a:bodyPr>
          <a:lstStyle/>
          <a:p>
            <a:pPr>
              <a:buFont typeface="Wingdings" panose="05000000000000000000" pitchFamily="2" charset="2"/>
              <a:buChar char="§"/>
            </a:pPr>
            <a:r>
              <a:rPr lang="en-US" sz="3600" dirty="0" smtClean="0"/>
              <a:t>Managerial accounting (sometimes called “cost accounting”) is the process of analyzing company expenditures and classifying these expenditures as product or period costs (this lecture), as fixed or variable costs (later lecture), and as relevant or irrelevant </a:t>
            </a:r>
            <a:r>
              <a:rPr lang="en-US" sz="3600" dirty="0"/>
              <a:t>(later lecture)</a:t>
            </a:r>
            <a:r>
              <a:rPr lang="en-US" sz="3600" dirty="0" smtClean="0"/>
              <a:t> for internal decision making purposes.</a:t>
            </a:r>
            <a:endParaRPr lang="en-US" sz="3400" dirty="0" smtClean="0"/>
          </a:p>
        </p:txBody>
      </p:sp>
    </p:spTree>
    <p:extLst>
      <p:ext uri="{BB962C8B-B14F-4D97-AF65-F5344CB8AC3E}">
        <p14:creationId xmlns:p14="http://schemas.microsoft.com/office/powerpoint/2010/main" val="332082571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Readings</a:t>
            </a:r>
            <a:endParaRPr lang="en-US" dirty="0"/>
          </a:p>
        </p:txBody>
      </p:sp>
      <p:sp>
        <p:nvSpPr>
          <p:cNvPr id="3" name="Content Placeholder 2"/>
          <p:cNvSpPr>
            <a:spLocks noGrp="1"/>
          </p:cNvSpPr>
          <p:nvPr>
            <p:ph idx="1"/>
          </p:nvPr>
        </p:nvSpPr>
        <p:spPr>
          <a:xfrm>
            <a:off x="1316221" y="2034861"/>
            <a:ext cx="10058400" cy="3821353"/>
          </a:xfrm>
        </p:spPr>
        <p:txBody>
          <a:bodyPr>
            <a:normAutofit/>
          </a:bodyPr>
          <a:lstStyle/>
          <a:p>
            <a:r>
              <a:rPr lang="en-US" sz="3600" dirty="0">
                <a:hlinkClick r:id="rId2"/>
              </a:rPr>
              <a:t>http://</a:t>
            </a:r>
            <a:r>
              <a:rPr lang="en-US" sz="3600" dirty="0" smtClean="0">
                <a:hlinkClick r:id="rId2"/>
              </a:rPr>
              <a:t>www.cliffsnotes.com/more-subjects/accounting/accounting-principles-ii/cost-volume-profit-relationships/cost-volume-profit-analysis</a:t>
            </a:r>
            <a:endParaRPr lang="en-US" sz="3600" dirty="0" smtClean="0"/>
          </a:p>
          <a:p>
            <a:endParaRPr lang="en-US" sz="3600" dirty="0"/>
          </a:p>
        </p:txBody>
      </p:sp>
    </p:spTree>
    <p:extLst>
      <p:ext uri="{BB962C8B-B14F-4D97-AF65-F5344CB8AC3E}">
        <p14:creationId xmlns:p14="http://schemas.microsoft.com/office/powerpoint/2010/main" val="393978766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CVP Analysis</a:t>
            </a:r>
          </a:p>
        </p:txBody>
      </p:sp>
      <p:sp>
        <p:nvSpPr>
          <p:cNvPr id="3" name="Content Placeholder 2"/>
          <p:cNvSpPr>
            <a:spLocks noGrp="1"/>
          </p:cNvSpPr>
          <p:nvPr>
            <p:ph idx="1"/>
          </p:nvPr>
        </p:nvSpPr>
        <p:spPr>
          <a:xfrm>
            <a:off x="1316221" y="2060619"/>
            <a:ext cx="10058400" cy="3821353"/>
          </a:xfrm>
        </p:spPr>
        <p:txBody>
          <a:bodyPr>
            <a:normAutofit/>
          </a:bodyPr>
          <a:lstStyle/>
          <a:p>
            <a:pPr>
              <a:buFont typeface="Wingdings" panose="05000000000000000000" pitchFamily="2" charset="2"/>
              <a:buChar char="§"/>
            </a:pPr>
            <a:r>
              <a:rPr lang="en-US" sz="3600" dirty="0" smtClean="0"/>
              <a:t>Cost-volume-profit analysis is a method for analyzing operating performance based on the classification of operating expenses as fixed or variable costs.</a:t>
            </a:r>
          </a:p>
          <a:p>
            <a:pPr>
              <a:buFont typeface="Wingdings" panose="05000000000000000000" pitchFamily="2" charset="2"/>
              <a:buChar char="§"/>
            </a:pPr>
            <a:r>
              <a:rPr lang="en-US" sz="3600" dirty="0"/>
              <a:t>Variable costs change when sales </a:t>
            </a:r>
            <a:r>
              <a:rPr lang="en-US" sz="3600" dirty="0" smtClean="0"/>
              <a:t>change.</a:t>
            </a:r>
            <a:endParaRPr lang="en-US" sz="3600" dirty="0"/>
          </a:p>
          <a:p>
            <a:pPr>
              <a:buFont typeface="Wingdings" panose="05000000000000000000" pitchFamily="2" charset="2"/>
              <a:buChar char="§"/>
            </a:pPr>
            <a:r>
              <a:rPr lang="en-US" sz="3600" dirty="0"/>
              <a:t>Fixed costs do </a:t>
            </a:r>
            <a:r>
              <a:rPr lang="en-US" sz="3600" u="sng" dirty="0"/>
              <a:t>not</a:t>
            </a:r>
            <a:r>
              <a:rPr lang="en-US" sz="3600" dirty="0"/>
              <a:t> change when sales </a:t>
            </a:r>
            <a:r>
              <a:rPr lang="en-US" sz="3600" dirty="0" smtClean="0"/>
              <a:t>change.</a:t>
            </a:r>
            <a:endParaRPr lang="en-US" sz="3600" dirty="0"/>
          </a:p>
          <a:p>
            <a:pPr>
              <a:buFont typeface="Wingdings" panose="05000000000000000000" pitchFamily="2" charset="2"/>
              <a:buChar char="§"/>
            </a:pPr>
            <a:endParaRPr lang="en-US" sz="3600" dirty="0" smtClean="0"/>
          </a:p>
        </p:txBody>
      </p:sp>
    </p:spTree>
    <p:extLst>
      <p:ext uri="{BB962C8B-B14F-4D97-AF65-F5344CB8AC3E}">
        <p14:creationId xmlns:p14="http://schemas.microsoft.com/office/powerpoint/2010/main" val="361329558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CVP Analysis vs. Job Costing</a:t>
            </a:r>
            <a:endParaRPr lang="en-US" dirty="0"/>
          </a:p>
        </p:txBody>
      </p:sp>
      <p:sp>
        <p:nvSpPr>
          <p:cNvPr id="3" name="Content Placeholder 2"/>
          <p:cNvSpPr>
            <a:spLocks noGrp="1"/>
          </p:cNvSpPr>
          <p:nvPr>
            <p:ph idx="1"/>
          </p:nvPr>
        </p:nvSpPr>
        <p:spPr>
          <a:xfrm>
            <a:off x="1316220" y="2060619"/>
            <a:ext cx="10249007" cy="3821353"/>
          </a:xfrm>
        </p:spPr>
        <p:txBody>
          <a:bodyPr>
            <a:normAutofit/>
          </a:bodyPr>
          <a:lstStyle/>
          <a:p>
            <a:pPr>
              <a:buFont typeface="Wingdings" panose="05000000000000000000" pitchFamily="2" charset="2"/>
              <a:buChar char="§"/>
            </a:pPr>
            <a:r>
              <a:rPr lang="en-US" sz="3600" dirty="0" smtClean="0"/>
              <a:t>CVP analysis classifies expenses as fixed or variable, focusing on </a:t>
            </a:r>
            <a:r>
              <a:rPr lang="en-US" sz="3600" u="sng" dirty="0" smtClean="0"/>
              <a:t>expense behavior</a:t>
            </a:r>
            <a:r>
              <a:rPr lang="en-US" sz="3600" dirty="0" smtClean="0"/>
              <a:t>.</a:t>
            </a:r>
          </a:p>
          <a:p>
            <a:pPr>
              <a:buFont typeface="Wingdings" panose="05000000000000000000" pitchFamily="2" charset="2"/>
              <a:buChar char="§"/>
            </a:pPr>
            <a:r>
              <a:rPr lang="en-US" sz="3600" dirty="0" smtClean="0"/>
              <a:t>Job costing classifies expenses as product or period, focusing on </a:t>
            </a:r>
            <a:r>
              <a:rPr lang="en-US" sz="3600" u="sng" dirty="0" smtClean="0"/>
              <a:t>expense relationship to operations</a:t>
            </a:r>
            <a:r>
              <a:rPr lang="en-US" sz="3600" dirty="0" smtClean="0"/>
              <a:t>.</a:t>
            </a:r>
          </a:p>
          <a:p>
            <a:pPr>
              <a:buFont typeface="Wingdings" panose="05000000000000000000" pitchFamily="2" charset="2"/>
              <a:buChar char="§"/>
            </a:pPr>
            <a:endParaRPr lang="en-US" sz="3600" dirty="0" smtClean="0"/>
          </a:p>
        </p:txBody>
      </p:sp>
    </p:spTree>
    <p:extLst>
      <p:ext uri="{BB962C8B-B14F-4D97-AF65-F5344CB8AC3E}">
        <p14:creationId xmlns:p14="http://schemas.microsoft.com/office/powerpoint/2010/main" val="249280414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CVP Calculations</a:t>
            </a:r>
            <a:endParaRPr lang="en-US" dirty="0"/>
          </a:p>
        </p:txBody>
      </p:sp>
      <p:sp>
        <p:nvSpPr>
          <p:cNvPr id="3" name="Content Placeholder 2"/>
          <p:cNvSpPr>
            <a:spLocks noGrp="1"/>
          </p:cNvSpPr>
          <p:nvPr>
            <p:ph idx="1"/>
          </p:nvPr>
        </p:nvSpPr>
        <p:spPr>
          <a:xfrm>
            <a:off x="1316220" y="2060619"/>
            <a:ext cx="10875780" cy="3821353"/>
          </a:xfrm>
        </p:spPr>
        <p:txBody>
          <a:bodyPr>
            <a:normAutofit/>
          </a:bodyPr>
          <a:lstStyle/>
          <a:p>
            <a:pPr>
              <a:buFont typeface="Wingdings" panose="05000000000000000000" pitchFamily="2" charset="2"/>
              <a:buChar char="§"/>
            </a:pPr>
            <a:r>
              <a:rPr lang="en-US" sz="3600" dirty="0"/>
              <a:t>Contribution </a:t>
            </a:r>
            <a:r>
              <a:rPr lang="en-US" sz="3600" dirty="0" smtClean="0"/>
              <a:t>margin (CM) </a:t>
            </a:r>
            <a:r>
              <a:rPr lang="en-US" sz="3600" dirty="0"/>
              <a:t>= sales – variable </a:t>
            </a:r>
            <a:r>
              <a:rPr lang="en-US" sz="3600" dirty="0" smtClean="0"/>
              <a:t>costs</a:t>
            </a:r>
          </a:p>
          <a:p>
            <a:pPr>
              <a:buFont typeface="Wingdings" panose="05000000000000000000" pitchFamily="2" charset="2"/>
              <a:buChar char="§"/>
            </a:pPr>
            <a:r>
              <a:rPr lang="en-US" sz="3600" dirty="0" smtClean="0"/>
              <a:t>Contribution </a:t>
            </a:r>
            <a:r>
              <a:rPr lang="en-US" sz="3600" dirty="0"/>
              <a:t>margin </a:t>
            </a:r>
            <a:r>
              <a:rPr lang="en-US" sz="3600" dirty="0" smtClean="0"/>
              <a:t>ratio = CM / sales</a:t>
            </a:r>
            <a:endParaRPr lang="en-US" sz="3600" dirty="0"/>
          </a:p>
          <a:p>
            <a:pPr>
              <a:buFont typeface="Wingdings" panose="05000000000000000000" pitchFamily="2" charset="2"/>
              <a:buChar char="§"/>
            </a:pPr>
            <a:r>
              <a:rPr lang="en-US" sz="3600" dirty="0"/>
              <a:t>Operating profit = CM – fixed costs</a:t>
            </a:r>
          </a:p>
          <a:p>
            <a:pPr>
              <a:buFont typeface="Wingdings" panose="05000000000000000000" pitchFamily="2" charset="2"/>
              <a:buChar char="§"/>
            </a:pPr>
            <a:r>
              <a:rPr lang="en-US" sz="3600" dirty="0" smtClean="0"/>
              <a:t>Breakeven sales, units = fixed costs / CM per </a:t>
            </a:r>
            <a:r>
              <a:rPr lang="en-US" sz="3600" dirty="0"/>
              <a:t>unit</a:t>
            </a:r>
            <a:endParaRPr lang="en-US" sz="3600" dirty="0" smtClean="0"/>
          </a:p>
          <a:p>
            <a:pPr>
              <a:buFont typeface="Wingdings" panose="05000000000000000000" pitchFamily="2" charset="2"/>
              <a:buChar char="§"/>
            </a:pPr>
            <a:r>
              <a:rPr lang="en-US" sz="3600" dirty="0" smtClean="0"/>
              <a:t>Breakeven sales, $ = </a:t>
            </a:r>
            <a:r>
              <a:rPr lang="en-US" sz="3600" dirty="0"/>
              <a:t>fixed costs / </a:t>
            </a:r>
            <a:r>
              <a:rPr lang="en-US" sz="3600" dirty="0" smtClean="0"/>
              <a:t>CM ratio</a:t>
            </a:r>
          </a:p>
          <a:p>
            <a:pPr>
              <a:buFont typeface="Wingdings" panose="05000000000000000000" pitchFamily="2" charset="2"/>
              <a:buChar char="§"/>
            </a:pPr>
            <a:endParaRPr lang="en-US" sz="3600" dirty="0"/>
          </a:p>
        </p:txBody>
      </p:sp>
    </p:spTree>
    <p:extLst>
      <p:ext uri="{BB962C8B-B14F-4D97-AF65-F5344CB8AC3E}">
        <p14:creationId xmlns:p14="http://schemas.microsoft.com/office/powerpoint/2010/main" val="141517358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Company Information</a:t>
            </a:r>
            <a:endParaRPr lang="en-US" dirty="0"/>
          </a:p>
        </p:txBody>
      </p:sp>
      <p:pic>
        <p:nvPicPr>
          <p:cNvPr id="8" name="Picture 7"/>
          <p:cNvPicPr>
            <a:picLocks noChangeAspect="1"/>
          </p:cNvPicPr>
          <p:nvPr/>
        </p:nvPicPr>
        <p:blipFill>
          <a:blip r:embed="rId2"/>
          <a:stretch>
            <a:fillRect/>
          </a:stretch>
        </p:blipFill>
        <p:spPr>
          <a:xfrm>
            <a:off x="1999798" y="2402165"/>
            <a:ext cx="8387771" cy="2517560"/>
          </a:xfrm>
          <a:prstGeom prst="rect">
            <a:avLst/>
          </a:prstGeom>
        </p:spPr>
      </p:pic>
    </p:spTree>
    <p:extLst>
      <p:ext uri="{BB962C8B-B14F-4D97-AF65-F5344CB8AC3E}">
        <p14:creationId xmlns:p14="http://schemas.microsoft.com/office/powerpoint/2010/main" val="146079260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Contribution Margin, Operating Profit, and CM Ratio</a:t>
            </a:r>
            <a:endParaRPr lang="en-US" dirty="0"/>
          </a:p>
        </p:txBody>
      </p:sp>
      <p:pic>
        <p:nvPicPr>
          <p:cNvPr id="3" name="Picture 2"/>
          <p:cNvPicPr>
            <a:picLocks noChangeAspect="1"/>
          </p:cNvPicPr>
          <p:nvPr/>
        </p:nvPicPr>
        <p:blipFill>
          <a:blip r:embed="rId2"/>
          <a:stretch>
            <a:fillRect/>
          </a:stretch>
        </p:blipFill>
        <p:spPr>
          <a:xfrm>
            <a:off x="3272799" y="1878635"/>
            <a:ext cx="5657757" cy="4328982"/>
          </a:xfrm>
          <a:prstGeom prst="rect">
            <a:avLst/>
          </a:prstGeom>
        </p:spPr>
      </p:pic>
    </p:spTree>
    <p:extLst>
      <p:ext uri="{BB962C8B-B14F-4D97-AF65-F5344CB8AC3E}">
        <p14:creationId xmlns:p14="http://schemas.microsoft.com/office/powerpoint/2010/main" val="4788858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Breakeven Sales Analysis</a:t>
            </a:r>
            <a:endParaRPr lang="en-US" dirty="0"/>
          </a:p>
        </p:txBody>
      </p:sp>
      <p:pic>
        <p:nvPicPr>
          <p:cNvPr id="3" name="Picture 2"/>
          <p:cNvPicPr>
            <a:picLocks noChangeAspect="1"/>
          </p:cNvPicPr>
          <p:nvPr/>
        </p:nvPicPr>
        <p:blipFill>
          <a:blip r:embed="rId2"/>
          <a:stretch>
            <a:fillRect/>
          </a:stretch>
        </p:blipFill>
        <p:spPr>
          <a:xfrm>
            <a:off x="3226030" y="1975770"/>
            <a:ext cx="5800899" cy="4167452"/>
          </a:xfrm>
          <a:prstGeom prst="rect">
            <a:avLst/>
          </a:prstGeom>
        </p:spPr>
      </p:pic>
    </p:spTree>
    <p:extLst>
      <p:ext uri="{BB962C8B-B14F-4D97-AF65-F5344CB8AC3E}">
        <p14:creationId xmlns:p14="http://schemas.microsoft.com/office/powerpoint/2010/main" val="114466499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CVP Calculations Part Two</a:t>
            </a:r>
            <a:endParaRPr lang="en-US" dirty="0"/>
          </a:p>
        </p:txBody>
      </p:sp>
      <p:sp>
        <p:nvSpPr>
          <p:cNvPr id="3" name="Content Placeholder 2"/>
          <p:cNvSpPr>
            <a:spLocks noGrp="1"/>
          </p:cNvSpPr>
          <p:nvPr>
            <p:ph idx="1"/>
          </p:nvPr>
        </p:nvSpPr>
        <p:spPr>
          <a:xfrm>
            <a:off x="1316220" y="2060619"/>
            <a:ext cx="10532343" cy="3821353"/>
          </a:xfrm>
        </p:spPr>
        <p:txBody>
          <a:bodyPr>
            <a:normAutofit/>
          </a:bodyPr>
          <a:lstStyle/>
          <a:p>
            <a:pPr>
              <a:buFont typeface="Wingdings" panose="05000000000000000000" pitchFamily="2" charset="2"/>
              <a:buChar char="§"/>
            </a:pPr>
            <a:r>
              <a:rPr lang="en-US" sz="3600" dirty="0" smtClean="0"/>
              <a:t>Margin of safety = </a:t>
            </a:r>
            <a:r>
              <a:rPr lang="en-US" sz="3600" u="sng" dirty="0" smtClean="0"/>
              <a:t>sales – breakeven sales</a:t>
            </a:r>
            <a:r>
              <a:rPr lang="en-US" sz="3600" dirty="0" smtClean="0"/>
              <a:t/>
            </a:r>
            <a:br>
              <a:rPr lang="en-US" sz="3600" dirty="0" smtClean="0"/>
            </a:br>
            <a:r>
              <a:rPr lang="en-US" sz="3600" dirty="0" smtClean="0"/>
              <a:t>				              sales</a:t>
            </a:r>
            <a:endParaRPr lang="en-US" sz="3000" dirty="0" smtClean="0"/>
          </a:p>
          <a:p>
            <a:pPr>
              <a:buFont typeface="Wingdings" panose="05000000000000000000" pitchFamily="2" charset="2"/>
              <a:buChar char="§"/>
            </a:pPr>
            <a:r>
              <a:rPr lang="en-US" sz="3600" dirty="0" smtClean="0"/>
              <a:t>Target sales, units = </a:t>
            </a:r>
            <a:r>
              <a:rPr lang="en-US" sz="3400" u="sng" dirty="0" smtClean="0"/>
              <a:t>Fixed costs + target operating income</a:t>
            </a:r>
            <a:r>
              <a:rPr lang="en-US" sz="3400" dirty="0" smtClean="0"/>
              <a:t/>
            </a:r>
            <a:br>
              <a:rPr lang="en-US" sz="3400" dirty="0" smtClean="0"/>
            </a:br>
            <a:r>
              <a:rPr lang="en-US" sz="3400" dirty="0" smtClean="0"/>
              <a:t>       					   	      CM per unit</a:t>
            </a:r>
          </a:p>
          <a:p>
            <a:pPr>
              <a:buFont typeface="Wingdings" panose="05000000000000000000" pitchFamily="2" charset="2"/>
              <a:buChar char="§"/>
            </a:pPr>
            <a:r>
              <a:rPr lang="en-US" sz="3600" dirty="0"/>
              <a:t>Target sales, </a:t>
            </a:r>
            <a:r>
              <a:rPr lang="en-US" sz="3600" dirty="0" smtClean="0"/>
              <a:t>$ </a:t>
            </a:r>
            <a:r>
              <a:rPr lang="en-US" sz="3600" dirty="0"/>
              <a:t>= </a:t>
            </a:r>
            <a:r>
              <a:rPr lang="en-US" sz="3400" u="sng" dirty="0"/>
              <a:t>Fixed costs + target operating income</a:t>
            </a:r>
            <a:r>
              <a:rPr lang="en-US" sz="3400" dirty="0"/>
              <a:t/>
            </a:r>
            <a:br>
              <a:rPr lang="en-US" sz="3400" dirty="0"/>
            </a:br>
            <a:r>
              <a:rPr lang="en-US" sz="3400" dirty="0"/>
              <a:t>       				</a:t>
            </a:r>
            <a:r>
              <a:rPr lang="en-US" sz="3400" dirty="0" smtClean="0"/>
              <a:t>      		CM ratio</a:t>
            </a:r>
            <a:endParaRPr lang="en-US" sz="3400" dirty="0"/>
          </a:p>
          <a:p>
            <a:pPr>
              <a:buFont typeface="Wingdings" panose="05000000000000000000" pitchFamily="2" charset="2"/>
              <a:buChar char="§"/>
            </a:pPr>
            <a:endParaRPr lang="en-US" sz="3600" dirty="0"/>
          </a:p>
        </p:txBody>
      </p:sp>
    </p:spTree>
    <p:extLst>
      <p:ext uri="{BB962C8B-B14F-4D97-AF65-F5344CB8AC3E}">
        <p14:creationId xmlns:p14="http://schemas.microsoft.com/office/powerpoint/2010/main" val="33783854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Margin of Safety</a:t>
            </a:r>
            <a:endParaRPr lang="en-US" dirty="0"/>
          </a:p>
        </p:txBody>
      </p:sp>
      <p:pic>
        <p:nvPicPr>
          <p:cNvPr id="3" name="Picture 2"/>
          <p:cNvPicPr>
            <a:picLocks noChangeAspect="1"/>
          </p:cNvPicPr>
          <p:nvPr/>
        </p:nvPicPr>
        <p:blipFill>
          <a:blip r:embed="rId2"/>
          <a:stretch>
            <a:fillRect/>
          </a:stretch>
        </p:blipFill>
        <p:spPr>
          <a:xfrm>
            <a:off x="3044103" y="2338560"/>
            <a:ext cx="6164753" cy="3276629"/>
          </a:xfrm>
          <a:prstGeom prst="rect">
            <a:avLst/>
          </a:prstGeom>
        </p:spPr>
      </p:pic>
    </p:spTree>
    <p:extLst>
      <p:ext uri="{BB962C8B-B14F-4D97-AF65-F5344CB8AC3E}">
        <p14:creationId xmlns:p14="http://schemas.microsoft.com/office/powerpoint/2010/main" val="324352242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Target Sales</a:t>
            </a:r>
            <a:endParaRPr lang="en-US" dirty="0"/>
          </a:p>
        </p:txBody>
      </p:sp>
      <p:pic>
        <p:nvPicPr>
          <p:cNvPr id="4" name="Picture 3"/>
          <p:cNvPicPr>
            <a:picLocks noChangeAspect="1"/>
          </p:cNvPicPr>
          <p:nvPr/>
        </p:nvPicPr>
        <p:blipFill>
          <a:blip r:embed="rId2"/>
          <a:stretch>
            <a:fillRect/>
          </a:stretch>
        </p:blipFill>
        <p:spPr>
          <a:xfrm>
            <a:off x="3744672" y="1775997"/>
            <a:ext cx="4763616" cy="4535180"/>
          </a:xfrm>
          <a:prstGeom prst="rect">
            <a:avLst/>
          </a:prstGeom>
        </p:spPr>
      </p:pic>
    </p:spTree>
    <p:extLst>
      <p:ext uri="{BB962C8B-B14F-4D97-AF65-F5344CB8AC3E}">
        <p14:creationId xmlns:p14="http://schemas.microsoft.com/office/powerpoint/2010/main" val="1099930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Job Order Costing</a:t>
            </a:r>
            <a:endParaRPr lang="en-US" dirty="0"/>
          </a:p>
        </p:txBody>
      </p:sp>
      <p:sp>
        <p:nvSpPr>
          <p:cNvPr id="3" name="Content Placeholder 2"/>
          <p:cNvSpPr>
            <a:spLocks noGrp="1"/>
          </p:cNvSpPr>
          <p:nvPr>
            <p:ph idx="1"/>
          </p:nvPr>
        </p:nvSpPr>
        <p:spPr>
          <a:xfrm>
            <a:off x="1316221" y="2034861"/>
            <a:ext cx="10058400" cy="3821353"/>
          </a:xfrm>
        </p:spPr>
        <p:txBody>
          <a:bodyPr>
            <a:normAutofit/>
          </a:bodyPr>
          <a:lstStyle/>
          <a:p>
            <a:pPr>
              <a:buFont typeface="Wingdings" panose="05000000000000000000" pitchFamily="2" charset="2"/>
              <a:buChar char="§"/>
            </a:pPr>
            <a:r>
              <a:rPr lang="en-US" sz="3600" dirty="0" smtClean="0"/>
              <a:t>A “job” is one project, such as a house, an automobile, or a plane</a:t>
            </a:r>
          </a:p>
          <a:p>
            <a:pPr>
              <a:buFont typeface="Wingdings" panose="05000000000000000000" pitchFamily="2" charset="2"/>
              <a:buChar char="§"/>
            </a:pPr>
            <a:r>
              <a:rPr lang="en-US" sz="3600" dirty="0" smtClean="0"/>
              <a:t>To understand our profit on the sale of the job, we need to understand the costs associated with the job.</a:t>
            </a:r>
            <a:endParaRPr lang="en-US" sz="3400" dirty="0" smtClean="0"/>
          </a:p>
        </p:txBody>
      </p:sp>
    </p:spTree>
    <p:extLst>
      <p:ext uri="{BB962C8B-B14F-4D97-AF65-F5344CB8AC3E}">
        <p14:creationId xmlns:p14="http://schemas.microsoft.com/office/powerpoint/2010/main" val="411826889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Making and Sensitivity Analysis</a:t>
            </a:r>
            <a:endParaRPr lang="en-US" dirty="0"/>
          </a:p>
        </p:txBody>
      </p:sp>
      <p:sp>
        <p:nvSpPr>
          <p:cNvPr id="3" name="Content Placeholder 2"/>
          <p:cNvSpPr>
            <a:spLocks noGrp="1"/>
          </p:cNvSpPr>
          <p:nvPr>
            <p:ph idx="1"/>
          </p:nvPr>
        </p:nvSpPr>
        <p:spPr>
          <a:xfrm>
            <a:off x="1316220" y="2060619"/>
            <a:ext cx="10249007" cy="3821353"/>
          </a:xfrm>
        </p:spPr>
        <p:txBody>
          <a:bodyPr>
            <a:normAutofit/>
          </a:bodyPr>
          <a:lstStyle/>
          <a:p>
            <a:pPr>
              <a:buFont typeface="Wingdings" panose="05000000000000000000" pitchFamily="2" charset="2"/>
              <a:buChar char="§"/>
            </a:pPr>
            <a:r>
              <a:rPr lang="en-US" sz="3600" dirty="0" smtClean="0"/>
              <a:t>We can use CVP analysis to evaluate changes in our operations as a result of business decisions or changes in our industry or in the economy.</a:t>
            </a:r>
            <a:endParaRPr lang="en-US" sz="3600" dirty="0"/>
          </a:p>
        </p:txBody>
      </p:sp>
    </p:spTree>
    <p:extLst>
      <p:ext uri="{BB962C8B-B14F-4D97-AF65-F5344CB8AC3E}">
        <p14:creationId xmlns:p14="http://schemas.microsoft.com/office/powerpoint/2010/main" val="216289846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Structure Analysis</a:t>
            </a:r>
            <a:endParaRPr lang="en-US" dirty="0"/>
          </a:p>
        </p:txBody>
      </p:sp>
      <p:sp>
        <p:nvSpPr>
          <p:cNvPr id="3" name="Content Placeholder 2"/>
          <p:cNvSpPr>
            <a:spLocks noGrp="1"/>
          </p:cNvSpPr>
          <p:nvPr>
            <p:ph idx="1"/>
          </p:nvPr>
        </p:nvSpPr>
        <p:spPr>
          <a:xfrm>
            <a:off x="1316220" y="2060619"/>
            <a:ext cx="10249007" cy="3821353"/>
          </a:xfrm>
        </p:spPr>
        <p:txBody>
          <a:bodyPr>
            <a:normAutofit/>
          </a:bodyPr>
          <a:lstStyle/>
          <a:p>
            <a:pPr>
              <a:buFont typeface="Wingdings" panose="05000000000000000000" pitchFamily="2" charset="2"/>
              <a:buChar char="§"/>
            </a:pPr>
            <a:r>
              <a:rPr lang="en-US" sz="3600" dirty="0"/>
              <a:t>Using slide 6 as our base case</a:t>
            </a:r>
            <a:r>
              <a:rPr lang="en-US" sz="3600" dirty="0" smtClean="0"/>
              <a:t>, we are considering a change in our cost structure which would increase fixed costs by $1,200 and decrease variable costs per unit by $1.40.  What is the new operating profit at the planned sales level, and what is the new breakeven analysis? </a:t>
            </a:r>
            <a:endParaRPr lang="en-US" sz="3600" dirty="0"/>
          </a:p>
        </p:txBody>
      </p:sp>
    </p:spTree>
    <p:extLst>
      <p:ext uri="{BB962C8B-B14F-4D97-AF65-F5344CB8AC3E}">
        <p14:creationId xmlns:p14="http://schemas.microsoft.com/office/powerpoint/2010/main" val="211283409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Structure Analysis</a:t>
            </a:r>
            <a:endParaRPr lang="en-US" dirty="0"/>
          </a:p>
        </p:txBody>
      </p:sp>
      <p:pic>
        <p:nvPicPr>
          <p:cNvPr id="3" name="Picture 2"/>
          <p:cNvPicPr>
            <a:picLocks noChangeAspect="1"/>
          </p:cNvPicPr>
          <p:nvPr/>
        </p:nvPicPr>
        <p:blipFill>
          <a:blip r:embed="rId2"/>
          <a:stretch>
            <a:fillRect/>
          </a:stretch>
        </p:blipFill>
        <p:spPr>
          <a:xfrm>
            <a:off x="3389969" y="1836177"/>
            <a:ext cx="4979250" cy="4386204"/>
          </a:xfrm>
          <a:prstGeom prst="rect">
            <a:avLst/>
          </a:prstGeom>
        </p:spPr>
      </p:pic>
    </p:spTree>
    <p:extLst>
      <p:ext uri="{BB962C8B-B14F-4D97-AF65-F5344CB8AC3E}">
        <p14:creationId xmlns:p14="http://schemas.microsoft.com/office/powerpoint/2010/main" val="4062229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Sensitivity Analysis</a:t>
            </a:r>
            <a:endParaRPr lang="en-US" dirty="0"/>
          </a:p>
        </p:txBody>
      </p:sp>
      <p:sp>
        <p:nvSpPr>
          <p:cNvPr id="3" name="Content Placeholder 2"/>
          <p:cNvSpPr>
            <a:spLocks noGrp="1"/>
          </p:cNvSpPr>
          <p:nvPr>
            <p:ph idx="1"/>
          </p:nvPr>
        </p:nvSpPr>
        <p:spPr>
          <a:xfrm>
            <a:off x="1316220" y="2060619"/>
            <a:ext cx="10249007" cy="3821353"/>
          </a:xfrm>
        </p:spPr>
        <p:txBody>
          <a:bodyPr>
            <a:normAutofit/>
          </a:bodyPr>
          <a:lstStyle/>
          <a:p>
            <a:pPr>
              <a:buFont typeface="Wingdings" panose="05000000000000000000" pitchFamily="2" charset="2"/>
              <a:buChar char="§"/>
            </a:pPr>
            <a:r>
              <a:rPr lang="en-US" sz="3600" dirty="0" smtClean="0"/>
              <a:t>Using slide 6 as our base case, we are considering an advertising campaign which will cost $2,400 and which will increase sales by 150 units.  What is the new operating profit?</a:t>
            </a:r>
            <a:endParaRPr lang="en-US" sz="3600" dirty="0"/>
          </a:p>
        </p:txBody>
      </p:sp>
    </p:spTree>
    <p:extLst>
      <p:ext uri="{BB962C8B-B14F-4D97-AF65-F5344CB8AC3E}">
        <p14:creationId xmlns:p14="http://schemas.microsoft.com/office/powerpoint/2010/main" val="54308449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Sensitivity Analysis</a:t>
            </a:r>
            <a:endParaRPr lang="en-US" dirty="0"/>
          </a:p>
        </p:txBody>
      </p:sp>
      <p:pic>
        <p:nvPicPr>
          <p:cNvPr id="5" name="Picture 4"/>
          <p:cNvPicPr>
            <a:picLocks noChangeAspect="1"/>
          </p:cNvPicPr>
          <p:nvPr/>
        </p:nvPicPr>
        <p:blipFill>
          <a:blip r:embed="rId2"/>
          <a:stretch>
            <a:fillRect/>
          </a:stretch>
        </p:blipFill>
        <p:spPr>
          <a:xfrm>
            <a:off x="2699212" y="2343959"/>
            <a:ext cx="7244819" cy="3000777"/>
          </a:xfrm>
          <a:prstGeom prst="rect">
            <a:avLst/>
          </a:prstGeom>
        </p:spPr>
      </p:pic>
    </p:spTree>
    <p:extLst>
      <p:ext uri="{BB962C8B-B14F-4D97-AF65-F5344CB8AC3E}">
        <p14:creationId xmlns:p14="http://schemas.microsoft.com/office/powerpoint/2010/main" val="228011559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Managerial </a:t>
            </a:r>
            <a:r>
              <a:rPr lang="en-US" dirty="0" smtClean="0"/>
              <a:t>Accounting</a:t>
            </a:r>
            <a:endParaRPr lang="en-US" dirty="0"/>
          </a:p>
        </p:txBody>
      </p:sp>
      <p:sp>
        <p:nvSpPr>
          <p:cNvPr id="3" name="Subtitle 2"/>
          <p:cNvSpPr>
            <a:spLocks noGrp="1"/>
          </p:cNvSpPr>
          <p:nvPr>
            <p:ph type="subTitle" idx="1"/>
          </p:nvPr>
        </p:nvSpPr>
        <p:spPr/>
        <p:txBody>
          <a:bodyPr/>
          <a:lstStyle/>
          <a:p>
            <a:r>
              <a:rPr lang="en-US" dirty="0" smtClean="0"/>
              <a:t>Flexible budgets</a:t>
            </a:r>
            <a:endParaRPr lang="en-US" dirty="0"/>
          </a:p>
        </p:txBody>
      </p:sp>
    </p:spTree>
    <p:extLst>
      <p:ext uri="{BB962C8B-B14F-4D97-AF65-F5344CB8AC3E}">
        <p14:creationId xmlns:p14="http://schemas.microsoft.com/office/powerpoint/2010/main" val="247396421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Readings</a:t>
            </a:r>
            <a:endParaRPr lang="en-US" dirty="0"/>
          </a:p>
        </p:txBody>
      </p:sp>
      <p:sp>
        <p:nvSpPr>
          <p:cNvPr id="3" name="Content Placeholder 2"/>
          <p:cNvSpPr>
            <a:spLocks noGrp="1"/>
          </p:cNvSpPr>
          <p:nvPr>
            <p:ph idx="1"/>
          </p:nvPr>
        </p:nvSpPr>
        <p:spPr>
          <a:xfrm>
            <a:off x="1316221" y="2034861"/>
            <a:ext cx="10058400" cy="3821353"/>
          </a:xfrm>
        </p:spPr>
        <p:txBody>
          <a:bodyPr>
            <a:normAutofit/>
          </a:bodyPr>
          <a:lstStyle/>
          <a:p>
            <a:r>
              <a:rPr lang="en-US" sz="3600" dirty="0">
                <a:hlinkClick r:id="rId2"/>
              </a:rPr>
              <a:t>http://</a:t>
            </a:r>
            <a:r>
              <a:rPr lang="en-US" sz="3600" dirty="0" smtClean="0">
                <a:hlinkClick r:id="rId2"/>
              </a:rPr>
              <a:t>www.cliffsnotes.com/more-subjects/accounting/accounting-principles-ii/flexible-budgets-and-standard-costs/flexible-budgets</a:t>
            </a:r>
            <a:endParaRPr lang="en-US" sz="3600" dirty="0" smtClean="0"/>
          </a:p>
          <a:p>
            <a:endParaRPr lang="en-US" sz="3600" dirty="0"/>
          </a:p>
        </p:txBody>
      </p:sp>
    </p:spTree>
    <p:extLst>
      <p:ext uri="{BB962C8B-B14F-4D97-AF65-F5344CB8AC3E}">
        <p14:creationId xmlns:p14="http://schemas.microsoft.com/office/powerpoint/2010/main" val="117681095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Budgeting</a:t>
            </a:r>
            <a:endParaRPr lang="en-US" dirty="0"/>
          </a:p>
        </p:txBody>
      </p:sp>
      <p:sp>
        <p:nvSpPr>
          <p:cNvPr id="3" name="Content Placeholder 2"/>
          <p:cNvSpPr>
            <a:spLocks noGrp="1"/>
          </p:cNvSpPr>
          <p:nvPr>
            <p:ph idx="1"/>
          </p:nvPr>
        </p:nvSpPr>
        <p:spPr>
          <a:xfrm>
            <a:off x="1316221" y="2060619"/>
            <a:ext cx="10058400" cy="3821353"/>
          </a:xfrm>
        </p:spPr>
        <p:txBody>
          <a:bodyPr>
            <a:normAutofit/>
          </a:bodyPr>
          <a:lstStyle/>
          <a:p>
            <a:pPr>
              <a:buFont typeface="Wingdings" panose="05000000000000000000" pitchFamily="2" charset="2"/>
              <a:buChar char="§"/>
            </a:pPr>
            <a:r>
              <a:rPr lang="en-US" sz="3600" dirty="0" smtClean="0"/>
              <a:t>A budget is a forecast of business activity which is used for planning during the business cycle and for performance evaluation after the business cycle.  Differences between the budget and actual amounts are variances, either favorable (increase net income) or unfavorable (decrease net income).</a:t>
            </a:r>
            <a:endParaRPr lang="en-US" sz="3600" dirty="0"/>
          </a:p>
          <a:p>
            <a:pPr>
              <a:buFont typeface="Wingdings" panose="05000000000000000000" pitchFamily="2" charset="2"/>
              <a:buChar char="§"/>
            </a:pPr>
            <a:endParaRPr lang="en-US" sz="3600" dirty="0" smtClean="0"/>
          </a:p>
        </p:txBody>
      </p:sp>
    </p:spTree>
    <p:extLst>
      <p:ext uri="{BB962C8B-B14F-4D97-AF65-F5344CB8AC3E}">
        <p14:creationId xmlns:p14="http://schemas.microsoft.com/office/powerpoint/2010/main" val="177267812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Flexible Budgeting</a:t>
            </a:r>
            <a:endParaRPr lang="en-US" dirty="0"/>
          </a:p>
        </p:txBody>
      </p:sp>
      <p:sp>
        <p:nvSpPr>
          <p:cNvPr id="3" name="Content Placeholder 2"/>
          <p:cNvSpPr>
            <a:spLocks noGrp="1"/>
          </p:cNvSpPr>
          <p:nvPr>
            <p:ph idx="1"/>
          </p:nvPr>
        </p:nvSpPr>
        <p:spPr>
          <a:xfrm>
            <a:off x="1316221" y="2060619"/>
            <a:ext cx="10058400" cy="3821353"/>
          </a:xfrm>
        </p:spPr>
        <p:txBody>
          <a:bodyPr>
            <a:normAutofit/>
          </a:bodyPr>
          <a:lstStyle/>
          <a:p>
            <a:pPr>
              <a:buFont typeface="Wingdings" panose="05000000000000000000" pitchFamily="2" charset="2"/>
              <a:buChar char="§"/>
            </a:pPr>
            <a:r>
              <a:rPr lang="en-US" sz="3600" dirty="0" smtClean="0"/>
              <a:t>A flexible budget allows for changes in the planned sales level and corresponding changes in variable expenses so that the budget can be adjusted to reflect the actual number of units sold.</a:t>
            </a:r>
            <a:endParaRPr lang="en-US" sz="3600" dirty="0"/>
          </a:p>
          <a:p>
            <a:pPr>
              <a:buFont typeface="Wingdings" panose="05000000000000000000" pitchFamily="2" charset="2"/>
              <a:buChar char="§"/>
            </a:pPr>
            <a:endParaRPr lang="en-US" sz="3600" dirty="0" smtClean="0"/>
          </a:p>
        </p:txBody>
      </p:sp>
    </p:spTree>
    <p:extLst>
      <p:ext uri="{BB962C8B-B14F-4D97-AF65-F5344CB8AC3E}">
        <p14:creationId xmlns:p14="http://schemas.microsoft.com/office/powerpoint/2010/main" val="142906658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 Example</a:t>
            </a:r>
            <a:endParaRPr lang="en-US" dirty="0"/>
          </a:p>
        </p:txBody>
      </p:sp>
      <p:pic>
        <p:nvPicPr>
          <p:cNvPr id="4" name="Picture 3"/>
          <p:cNvPicPr>
            <a:picLocks noChangeAspect="1"/>
          </p:cNvPicPr>
          <p:nvPr/>
        </p:nvPicPr>
        <p:blipFill>
          <a:blip r:embed="rId2"/>
          <a:stretch>
            <a:fillRect/>
          </a:stretch>
        </p:blipFill>
        <p:spPr>
          <a:xfrm>
            <a:off x="2566801" y="1828799"/>
            <a:ext cx="7090931" cy="4404575"/>
          </a:xfrm>
          <a:prstGeom prst="rect">
            <a:avLst/>
          </a:prstGeom>
        </p:spPr>
      </p:pic>
    </p:spTree>
    <p:extLst>
      <p:ext uri="{BB962C8B-B14F-4D97-AF65-F5344CB8AC3E}">
        <p14:creationId xmlns:p14="http://schemas.microsoft.com/office/powerpoint/2010/main" val="26852767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Manufacturing Inventory</a:t>
            </a:r>
            <a:endParaRPr lang="en-US" dirty="0"/>
          </a:p>
        </p:txBody>
      </p:sp>
      <p:sp>
        <p:nvSpPr>
          <p:cNvPr id="3" name="Content Placeholder 2"/>
          <p:cNvSpPr>
            <a:spLocks noGrp="1"/>
          </p:cNvSpPr>
          <p:nvPr>
            <p:ph idx="1"/>
          </p:nvPr>
        </p:nvSpPr>
        <p:spPr>
          <a:xfrm>
            <a:off x="1316221" y="2034861"/>
            <a:ext cx="10058400" cy="3821353"/>
          </a:xfrm>
        </p:spPr>
        <p:txBody>
          <a:bodyPr>
            <a:normAutofit/>
          </a:bodyPr>
          <a:lstStyle/>
          <a:p>
            <a:pPr>
              <a:buFont typeface="Wingdings" panose="05000000000000000000" pitchFamily="2" charset="2"/>
              <a:buChar char="§"/>
            </a:pPr>
            <a:r>
              <a:rPr lang="en-US" sz="3600" dirty="0" smtClean="0"/>
              <a:t>When we manufacture any product, we have three types of costs:</a:t>
            </a:r>
          </a:p>
          <a:p>
            <a:pPr lvl="1">
              <a:buFont typeface="Wingdings" panose="05000000000000000000" pitchFamily="2" charset="2"/>
              <a:buChar char="§"/>
            </a:pPr>
            <a:r>
              <a:rPr lang="en-US" sz="3400" dirty="0" smtClean="0"/>
              <a:t>Direct materials – charged directly to each job</a:t>
            </a:r>
          </a:p>
          <a:p>
            <a:pPr lvl="1">
              <a:buFont typeface="Wingdings" panose="05000000000000000000" pitchFamily="2" charset="2"/>
              <a:buChar char="§"/>
            </a:pPr>
            <a:r>
              <a:rPr lang="en-US" sz="3400" dirty="0"/>
              <a:t>Direct labor – charged directly to each job</a:t>
            </a:r>
            <a:endParaRPr lang="en-US" sz="3400" dirty="0" smtClean="0"/>
          </a:p>
          <a:p>
            <a:pPr lvl="1">
              <a:buFont typeface="Wingdings" panose="05000000000000000000" pitchFamily="2" charset="2"/>
              <a:buChar char="§"/>
            </a:pPr>
            <a:r>
              <a:rPr lang="en-US" sz="3400" dirty="0" smtClean="0"/>
              <a:t>Manufacturing overhead – </a:t>
            </a:r>
            <a:r>
              <a:rPr lang="en-US" sz="3400" u="sng" dirty="0" smtClean="0"/>
              <a:t>allocated</a:t>
            </a:r>
            <a:r>
              <a:rPr lang="en-US" sz="3400" dirty="0" smtClean="0"/>
              <a:t> to each job</a:t>
            </a:r>
          </a:p>
        </p:txBody>
      </p:sp>
    </p:spTree>
    <p:extLst>
      <p:ext uri="{BB962C8B-B14F-4D97-AF65-F5344CB8AC3E}">
        <p14:creationId xmlns:p14="http://schemas.microsoft.com/office/powerpoint/2010/main" val="379574245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Budget vs. Actual Results</a:t>
            </a:r>
          </a:p>
        </p:txBody>
      </p:sp>
      <p:pic>
        <p:nvPicPr>
          <p:cNvPr id="8" name="Picture 7"/>
          <p:cNvPicPr>
            <a:picLocks noChangeAspect="1"/>
          </p:cNvPicPr>
          <p:nvPr/>
        </p:nvPicPr>
        <p:blipFill>
          <a:blip r:embed="rId2"/>
          <a:stretch>
            <a:fillRect/>
          </a:stretch>
        </p:blipFill>
        <p:spPr>
          <a:xfrm>
            <a:off x="1394115" y="1944709"/>
            <a:ext cx="9672916" cy="4275786"/>
          </a:xfrm>
          <a:prstGeom prst="rect">
            <a:avLst/>
          </a:prstGeom>
        </p:spPr>
      </p:pic>
    </p:spTree>
    <p:extLst>
      <p:ext uri="{BB962C8B-B14F-4D97-AF65-F5344CB8AC3E}">
        <p14:creationId xmlns:p14="http://schemas.microsoft.com/office/powerpoint/2010/main" val="357825297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Budget vs. Actual Results</a:t>
            </a:r>
          </a:p>
        </p:txBody>
      </p:sp>
      <p:sp>
        <p:nvSpPr>
          <p:cNvPr id="3" name="Content Placeholder 2"/>
          <p:cNvSpPr>
            <a:spLocks noGrp="1"/>
          </p:cNvSpPr>
          <p:nvPr>
            <p:ph idx="1"/>
          </p:nvPr>
        </p:nvSpPr>
        <p:spPr>
          <a:xfrm>
            <a:off x="1316221" y="2060619"/>
            <a:ext cx="10058400" cy="3821353"/>
          </a:xfrm>
        </p:spPr>
        <p:txBody>
          <a:bodyPr>
            <a:normAutofit/>
          </a:bodyPr>
          <a:lstStyle/>
          <a:p>
            <a:pPr>
              <a:buFont typeface="Wingdings" panose="05000000000000000000" pitchFamily="2" charset="2"/>
              <a:buChar char="§"/>
            </a:pPr>
            <a:r>
              <a:rPr lang="en-US" sz="3600" dirty="0" smtClean="0"/>
              <a:t>I sold a different number of units than I planned to sell, so of course many expenses are going to be different, but I don’t know whether the differences are due to </a:t>
            </a:r>
            <a:r>
              <a:rPr lang="en-US" sz="3600" u="sng" dirty="0" smtClean="0"/>
              <a:t>activity variances</a:t>
            </a:r>
            <a:r>
              <a:rPr lang="en-US" sz="3600" dirty="0" smtClean="0"/>
              <a:t> or </a:t>
            </a:r>
            <a:r>
              <a:rPr lang="en-US" sz="3600" u="sng" dirty="0" smtClean="0"/>
              <a:t>revenue and expense variances</a:t>
            </a:r>
            <a:r>
              <a:rPr lang="en-US" sz="3600" dirty="0" smtClean="0"/>
              <a:t>.  So, I want to create a flexible budget that “flexes” when I change the number of units I sell.</a:t>
            </a:r>
          </a:p>
        </p:txBody>
      </p:sp>
    </p:spTree>
    <p:extLst>
      <p:ext uri="{BB962C8B-B14F-4D97-AF65-F5344CB8AC3E}">
        <p14:creationId xmlns:p14="http://schemas.microsoft.com/office/powerpoint/2010/main" val="420353874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Activity Variances</a:t>
            </a:r>
            <a:endParaRPr lang="en-US" dirty="0"/>
          </a:p>
        </p:txBody>
      </p:sp>
      <p:sp>
        <p:nvSpPr>
          <p:cNvPr id="3" name="Content Placeholder 2"/>
          <p:cNvSpPr>
            <a:spLocks noGrp="1"/>
          </p:cNvSpPr>
          <p:nvPr>
            <p:ph idx="1"/>
          </p:nvPr>
        </p:nvSpPr>
        <p:spPr>
          <a:xfrm>
            <a:off x="1316221" y="2060619"/>
            <a:ext cx="10058400" cy="3821353"/>
          </a:xfrm>
        </p:spPr>
        <p:txBody>
          <a:bodyPr>
            <a:normAutofit/>
          </a:bodyPr>
          <a:lstStyle/>
          <a:p>
            <a:pPr>
              <a:buFont typeface="Wingdings" panose="05000000000000000000" pitchFamily="2" charset="2"/>
              <a:buChar char="§"/>
            </a:pPr>
            <a:r>
              <a:rPr lang="en-US" sz="3600" dirty="0" smtClean="0"/>
              <a:t>When I compare the planning budget to the flexible budget, any variances are </a:t>
            </a:r>
            <a:r>
              <a:rPr lang="en-US" sz="3600" u="sng" dirty="0" smtClean="0"/>
              <a:t>activity variances</a:t>
            </a:r>
            <a:r>
              <a:rPr lang="en-US" sz="3600" dirty="0" smtClean="0"/>
              <a:t>, which reflect the difference between planned unit sales and actual unit sales.</a:t>
            </a:r>
          </a:p>
        </p:txBody>
      </p:sp>
    </p:spTree>
    <p:extLst>
      <p:ext uri="{BB962C8B-B14F-4D97-AF65-F5344CB8AC3E}">
        <p14:creationId xmlns:p14="http://schemas.microsoft.com/office/powerpoint/2010/main" val="15481413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79" y="286603"/>
            <a:ext cx="10480828" cy="1450757"/>
          </a:xfrm>
        </p:spPr>
        <p:txBody>
          <a:bodyPr/>
          <a:lstStyle/>
          <a:p>
            <a:r>
              <a:rPr lang="en-US" dirty="0" smtClean="0"/>
              <a:t>Planning Budget vs. Flexible Budget</a:t>
            </a:r>
            <a:endParaRPr lang="en-US" dirty="0"/>
          </a:p>
        </p:txBody>
      </p:sp>
      <p:pic>
        <p:nvPicPr>
          <p:cNvPr id="5" name="Picture 4"/>
          <p:cNvPicPr>
            <a:picLocks noChangeAspect="1"/>
          </p:cNvPicPr>
          <p:nvPr/>
        </p:nvPicPr>
        <p:blipFill>
          <a:blip r:embed="rId2"/>
          <a:stretch>
            <a:fillRect/>
          </a:stretch>
        </p:blipFill>
        <p:spPr>
          <a:xfrm>
            <a:off x="1530551" y="1867433"/>
            <a:ext cx="9300225" cy="4301547"/>
          </a:xfrm>
          <a:prstGeom prst="rect">
            <a:avLst/>
          </a:prstGeom>
        </p:spPr>
      </p:pic>
    </p:spTree>
    <p:extLst>
      <p:ext uri="{BB962C8B-B14F-4D97-AF65-F5344CB8AC3E}">
        <p14:creationId xmlns:p14="http://schemas.microsoft.com/office/powerpoint/2010/main" val="276628995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Revenue and Spending Variances</a:t>
            </a:r>
            <a:endParaRPr lang="en-US" dirty="0"/>
          </a:p>
        </p:txBody>
      </p:sp>
      <p:sp>
        <p:nvSpPr>
          <p:cNvPr id="3" name="Content Placeholder 2"/>
          <p:cNvSpPr>
            <a:spLocks noGrp="1"/>
          </p:cNvSpPr>
          <p:nvPr>
            <p:ph idx="1"/>
          </p:nvPr>
        </p:nvSpPr>
        <p:spPr>
          <a:xfrm>
            <a:off x="1316221" y="2060619"/>
            <a:ext cx="10058400" cy="3821353"/>
          </a:xfrm>
        </p:spPr>
        <p:txBody>
          <a:bodyPr>
            <a:normAutofit/>
          </a:bodyPr>
          <a:lstStyle/>
          <a:p>
            <a:pPr>
              <a:buFont typeface="Wingdings" panose="05000000000000000000" pitchFamily="2" charset="2"/>
              <a:buChar char="§"/>
            </a:pPr>
            <a:r>
              <a:rPr lang="en-US" sz="3600" dirty="0" smtClean="0"/>
              <a:t>When I compare the flexible budget results to actual results, any variances are </a:t>
            </a:r>
            <a:r>
              <a:rPr lang="en-US" sz="3600" u="sng" dirty="0" smtClean="0"/>
              <a:t>revenue and spending variances</a:t>
            </a:r>
            <a:r>
              <a:rPr lang="en-US" sz="3600" dirty="0" smtClean="0"/>
              <a:t>, which reflect unexpected changes in my product price and/or my operating expenses.</a:t>
            </a:r>
          </a:p>
        </p:txBody>
      </p:sp>
    </p:spTree>
    <p:extLst>
      <p:ext uri="{BB962C8B-B14F-4D97-AF65-F5344CB8AC3E}">
        <p14:creationId xmlns:p14="http://schemas.microsoft.com/office/powerpoint/2010/main" val="124606497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79" y="286603"/>
            <a:ext cx="10480828" cy="1450757"/>
          </a:xfrm>
        </p:spPr>
        <p:txBody>
          <a:bodyPr/>
          <a:lstStyle/>
          <a:p>
            <a:r>
              <a:rPr lang="en-US" dirty="0" smtClean="0"/>
              <a:t>Flexible Budget vs. Actual Results</a:t>
            </a:r>
            <a:endParaRPr lang="en-US" dirty="0"/>
          </a:p>
        </p:txBody>
      </p:sp>
      <p:pic>
        <p:nvPicPr>
          <p:cNvPr id="4" name="Picture 3"/>
          <p:cNvPicPr>
            <a:picLocks noChangeAspect="1"/>
          </p:cNvPicPr>
          <p:nvPr/>
        </p:nvPicPr>
        <p:blipFill>
          <a:blip r:embed="rId2"/>
          <a:stretch>
            <a:fillRect/>
          </a:stretch>
        </p:blipFill>
        <p:spPr>
          <a:xfrm>
            <a:off x="1522280" y="1879880"/>
            <a:ext cx="9384695" cy="4340616"/>
          </a:xfrm>
          <a:prstGeom prst="rect">
            <a:avLst/>
          </a:prstGeom>
        </p:spPr>
      </p:pic>
    </p:spTree>
    <p:extLst>
      <p:ext uri="{BB962C8B-B14F-4D97-AF65-F5344CB8AC3E}">
        <p14:creationId xmlns:p14="http://schemas.microsoft.com/office/powerpoint/2010/main" val="266740307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Report</a:t>
            </a:r>
            <a:endParaRPr lang="en-US" dirty="0"/>
          </a:p>
        </p:txBody>
      </p:sp>
      <p:sp>
        <p:nvSpPr>
          <p:cNvPr id="3" name="Content Placeholder 2"/>
          <p:cNvSpPr>
            <a:spLocks noGrp="1"/>
          </p:cNvSpPr>
          <p:nvPr>
            <p:ph idx="1"/>
          </p:nvPr>
        </p:nvSpPr>
        <p:spPr>
          <a:xfrm>
            <a:off x="1316221" y="2060619"/>
            <a:ext cx="10058400" cy="3821353"/>
          </a:xfrm>
        </p:spPr>
        <p:txBody>
          <a:bodyPr>
            <a:normAutofit/>
          </a:bodyPr>
          <a:lstStyle/>
          <a:p>
            <a:pPr>
              <a:buFont typeface="Wingdings" panose="05000000000000000000" pitchFamily="2" charset="2"/>
              <a:buChar char="§"/>
            </a:pPr>
            <a:r>
              <a:rPr lang="en-US" sz="3600" dirty="0" smtClean="0"/>
              <a:t>We can combine the planning budget, flexible budget, and actual results into one combined report called a performance report.  This report will show the activity variances (flexible budget vs. planning budget) and the revenue/spending variances (actual results vs. flexible budget).  </a:t>
            </a:r>
          </a:p>
        </p:txBody>
      </p:sp>
    </p:spTree>
    <p:extLst>
      <p:ext uri="{BB962C8B-B14F-4D97-AF65-F5344CB8AC3E}">
        <p14:creationId xmlns:p14="http://schemas.microsoft.com/office/powerpoint/2010/main" val="159413455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79" y="286603"/>
            <a:ext cx="10480828" cy="1450757"/>
          </a:xfrm>
        </p:spPr>
        <p:txBody>
          <a:bodyPr/>
          <a:lstStyle/>
          <a:p>
            <a:r>
              <a:rPr lang="en-US" dirty="0" smtClean="0"/>
              <a:t>Performance Report</a:t>
            </a:r>
            <a:endParaRPr lang="en-US" dirty="0"/>
          </a:p>
        </p:txBody>
      </p:sp>
      <p:pic>
        <p:nvPicPr>
          <p:cNvPr id="3" name="Picture 2"/>
          <p:cNvPicPr>
            <a:picLocks noChangeAspect="1"/>
          </p:cNvPicPr>
          <p:nvPr/>
        </p:nvPicPr>
        <p:blipFill>
          <a:blip r:embed="rId2"/>
          <a:stretch>
            <a:fillRect/>
          </a:stretch>
        </p:blipFill>
        <p:spPr>
          <a:xfrm>
            <a:off x="451574" y="1996228"/>
            <a:ext cx="11328697" cy="4005329"/>
          </a:xfrm>
          <a:prstGeom prst="rect">
            <a:avLst/>
          </a:prstGeom>
        </p:spPr>
      </p:pic>
    </p:spTree>
    <p:extLst>
      <p:ext uri="{BB962C8B-B14F-4D97-AF65-F5344CB8AC3E}">
        <p14:creationId xmlns:p14="http://schemas.microsoft.com/office/powerpoint/2010/main" val="359539210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 Preparation Success</a:t>
            </a:r>
            <a:endParaRPr lang="en-US" dirty="0"/>
          </a:p>
        </p:txBody>
      </p:sp>
      <p:sp>
        <p:nvSpPr>
          <p:cNvPr id="3" name="Content Placeholder 2"/>
          <p:cNvSpPr>
            <a:spLocks noGrp="1"/>
          </p:cNvSpPr>
          <p:nvPr>
            <p:ph idx="1"/>
          </p:nvPr>
        </p:nvSpPr>
        <p:spPr>
          <a:xfrm>
            <a:off x="1316221" y="2060619"/>
            <a:ext cx="10058400" cy="3821353"/>
          </a:xfrm>
        </p:spPr>
        <p:txBody>
          <a:bodyPr>
            <a:normAutofit/>
          </a:bodyPr>
          <a:lstStyle/>
          <a:p>
            <a:pPr>
              <a:buFont typeface="Wingdings" panose="05000000000000000000" pitchFamily="2" charset="2"/>
              <a:buChar char="§"/>
            </a:pPr>
            <a:r>
              <a:rPr lang="en-US" sz="3600" dirty="0" smtClean="0"/>
              <a:t>The key to succeed in budget preparation is to remember </a:t>
            </a:r>
            <a:r>
              <a:rPr lang="en-US" sz="3600" dirty="0"/>
              <a:t>the difference </a:t>
            </a:r>
            <a:r>
              <a:rPr lang="en-US" sz="3600" dirty="0" smtClean="0"/>
              <a:t>between…</a:t>
            </a:r>
          </a:p>
          <a:p>
            <a:pPr lvl="1">
              <a:buFont typeface="Wingdings" panose="05000000000000000000" pitchFamily="2" charset="2"/>
              <a:buChar char="§"/>
            </a:pPr>
            <a:r>
              <a:rPr lang="en-US" sz="3400" dirty="0" smtClean="0"/>
              <a:t>Variable </a:t>
            </a:r>
            <a:r>
              <a:rPr lang="en-US" sz="3400" dirty="0"/>
              <a:t>costs and fixed </a:t>
            </a:r>
            <a:r>
              <a:rPr lang="en-US" sz="3400" dirty="0" smtClean="0"/>
              <a:t>costs</a:t>
            </a:r>
          </a:p>
          <a:p>
            <a:pPr lvl="1">
              <a:buFont typeface="Wingdings" panose="05000000000000000000" pitchFamily="2" charset="2"/>
              <a:buChar char="§"/>
            </a:pPr>
            <a:r>
              <a:rPr lang="en-US" sz="3400" dirty="0" smtClean="0"/>
              <a:t>Activity variance and revenue/spending variance</a:t>
            </a:r>
          </a:p>
        </p:txBody>
      </p:sp>
    </p:spTree>
    <p:extLst>
      <p:ext uri="{BB962C8B-B14F-4D97-AF65-F5344CB8AC3E}">
        <p14:creationId xmlns:p14="http://schemas.microsoft.com/office/powerpoint/2010/main" val="184874204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Managerial </a:t>
            </a:r>
            <a:r>
              <a:rPr lang="en-US" dirty="0" smtClean="0"/>
              <a:t>Accounting</a:t>
            </a:r>
            <a:endParaRPr lang="en-US" dirty="0"/>
          </a:p>
        </p:txBody>
      </p:sp>
      <p:sp>
        <p:nvSpPr>
          <p:cNvPr id="3" name="Subtitle 2"/>
          <p:cNvSpPr>
            <a:spLocks noGrp="1"/>
          </p:cNvSpPr>
          <p:nvPr>
            <p:ph type="subTitle" idx="1"/>
          </p:nvPr>
        </p:nvSpPr>
        <p:spPr/>
        <p:txBody>
          <a:bodyPr/>
          <a:lstStyle/>
          <a:p>
            <a:r>
              <a:rPr lang="en-US" dirty="0" smtClean="0"/>
              <a:t>Incremental analysis</a:t>
            </a:r>
            <a:endParaRPr lang="en-US" dirty="0"/>
          </a:p>
        </p:txBody>
      </p:sp>
    </p:spTree>
    <p:extLst>
      <p:ext uri="{BB962C8B-B14F-4D97-AF65-F5344CB8AC3E}">
        <p14:creationId xmlns:p14="http://schemas.microsoft.com/office/powerpoint/2010/main" val="12502736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 Materials</a:t>
            </a:r>
            <a:endParaRPr lang="en-US" dirty="0"/>
          </a:p>
        </p:txBody>
      </p:sp>
      <p:sp>
        <p:nvSpPr>
          <p:cNvPr id="3" name="Content Placeholder 2"/>
          <p:cNvSpPr>
            <a:spLocks noGrp="1"/>
          </p:cNvSpPr>
          <p:nvPr>
            <p:ph idx="1"/>
          </p:nvPr>
        </p:nvSpPr>
        <p:spPr>
          <a:xfrm>
            <a:off x="1316221" y="2034861"/>
            <a:ext cx="10058400" cy="3821353"/>
          </a:xfrm>
        </p:spPr>
        <p:txBody>
          <a:bodyPr>
            <a:normAutofit/>
          </a:bodyPr>
          <a:lstStyle/>
          <a:p>
            <a:pPr>
              <a:buFont typeface="Wingdings" panose="05000000000000000000" pitchFamily="2" charset="2"/>
              <a:buChar char="§"/>
            </a:pPr>
            <a:r>
              <a:rPr lang="en-US" sz="3600" dirty="0" smtClean="0"/>
              <a:t>Calculate the cost of all materials for a job using units and cost per unit.</a:t>
            </a:r>
          </a:p>
          <a:p>
            <a:pPr>
              <a:buFont typeface="Wingdings" panose="05000000000000000000" pitchFamily="2" charset="2"/>
              <a:buChar char="§"/>
            </a:pPr>
            <a:endParaRPr lang="en-US" u="sng" dirty="0"/>
          </a:p>
        </p:txBody>
      </p:sp>
      <p:pic>
        <p:nvPicPr>
          <p:cNvPr id="4" name="Picture 3"/>
          <p:cNvPicPr>
            <a:picLocks noChangeAspect="1"/>
          </p:cNvPicPr>
          <p:nvPr/>
        </p:nvPicPr>
        <p:blipFill>
          <a:blip r:embed="rId2"/>
          <a:stretch>
            <a:fillRect/>
          </a:stretch>
        </p:blipFill>
        <p:spPr>
          <a:xfrm>
            <a:off x="2977691" y="3499979"/>
            <a:ext cx="6363541" cy="1844753"/>
          </a:xfrm>
          <a:prstGeom prst="rect">
            <a:avLst/>
          </a:prstGeom>
        </p:spPr>
      </p:pic>
    </p:spTree>
    <p:extLst>
      <p:ext uri="{BB962C8B-B14F-4D97-AF65-F5344CB8AC3E}">
        <p14:creationId xmlns:p14="http://schemas.microsoft.com/office/powerpoint/2010/main" val="417703354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Readings</a:t>
            </a:r>
            <a:endParaRPr lang="en-US" dirty="0"/>
          </a:p>
        </p:txBody>
      </p:sp>
      <p:sp>
        <p:nvSpPr>
          <p:cNvPr id="3" name="Content Placeholder 2"/>
          <p:cNvSpPr>
            <a:spLocks noGrp="1"/>
          </p:cNvSpPr>
          <p:nvPr>
            <p:ph idx="1"/>
          </p:nvPr>
        </p:nvSpPr>
        <p:spPr>
          <a:xfrm>
            <a:off x="1316221" y="2034861"/>
            <a:ext cx="10058400" cy="3821353"/>
          </a:xfrm>
        </p:spPr>
        <p:txBody>
          <a:bodyPr>
            <a:normAutofit lnSpcReduction="10000"/>
          </a:bodyPr>
          <a:lstStyle/>
          <a:p>
            <a:r>
              <a:rPr lang="en-US" sz="3600" dirty="0">
                <a:hlinkClick r:id="rId2"/>
              </a:rPr>
              <a:t>http://</a:t>
            </a:r>
            <a:r>
              <a:rPr lang="en-US" sz="3600" dirty="0" smtClean="0">
                <a:hlinkClick r:id="rId2"/>
              </a:rPr>
              <a:t>www.cliffsnotes.com/more-subjects/accounting/accounting-principles-ii/incremental-analysis/introduction-to-incremental-analysis</a:t>
            </a:r>
            <a:endParaRPr lang="en-US" sz="3600" dirty="0" smtClean="0"/>
          </a:p>
          <a:p>
            <a:r>
              <a:rPr lang="en-US" sz="3600" dirty="0">
                <a:hlinkClick r:id="rId3"/>
              </a:rPr>
              <a:t>http://</a:t>
            </a:r>
            <a:r>
              <a:rPr lang="en-US" sz="3600" dirty="0" smtClean="0">
                <a:hlinkClick r:id="rId3"/>
              </a:rPr>
              <a:t>www.cliffsnotes.com/more-subjects/accounting/accounting-principles-ii/incremental-analysis/examples-of-incremental-analysis</a:t>
            </a:r>
            <a:endParaRPr lang="en-US" sz="3600" dirty="0" smtClean="0"/>
          </a:p>
          <a:p>
            <a:pPr marL="0" indent="0">
              <a:buNone/>
            </a:pPr>
            <a:endParaRPr lang="en-US" sz="3600" dirty="0" smtClean="0"/>
          </a:p>
          <a:p>
            <a:endParaRPr lang="en-US" sz="3600" dirty="0"/>
          </a:p>
        </p:txBody>
      </p:sp>
    </p:spTree>
    <p:extLst>
      <p:ext uri="{BB962C8B-B14F-4D97-AF65-F5344CB8AC3E}">
        <p14:creationId xmlns:p14="http://schemas.microsoft.com/office/powerpoint/2010/main" val="3363794348"/>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Incremental Analysis/Relevant Costs</a:t>
            </a:r>
            <a:endParaRPr lang="en-US" dirty="0"/>
          </a:p>
        </p:txBody>
      </p:sp>
      <p:sp>
        <p:nvSpPr>
          <p:cNvPr id="3" name="Content Placeholder 2"/>
          <p:cNvSpPr>
            <a:spLocks noGrp="1"/>
          </p:cNvSpPr>
          <p:nvPr>
            <p:ph idx="1"/>
          </p:nvPr>
        </p:nvSpPr>
        <p:spPr>
          <a:xfrm>
            <a:off x="1316221" y="2060619"/>
            <a:ext cx="10058400" cy="3821353"/>
          </a:xfrm>
        </p:spPr>
        <p:txBody>
          <a:bodyPr>
            <a:normAutofit lnSpcReduction="10000"/>
          </a:bodyPr>
          <a:lstStyle/>
          <a:p>
            <a:pPr>
              <a:buFont typeface="Wingdings" panose="05000000000000000000" pitchFamily="2" charset="2"/>
              <a:buChar char="§"/>
            </a:pPr>
            <a:r>
              <a:rPr lang="en-US" sz="3600" dirty="0" smtClean="0"/>
              <a:t>Incremental analysis is the analysis of financial information for evaluating business decisions.  This analysis identifies which expenses will change as a result of a particular decision; these expenses are called </a:t>
            </a:r>
            <a:r>
              <a:rPr lang="en-US" sz="3600" u="sng" dirty="0" smtClean="0"/>
              <a:t>relevant costs</a:t>
            </a:r>
            <a:r>
              <a:rPr lang="en-US" sz="3600" dirty="0" smtClean="0"/>
              <a:t>.  Not all expenses change when we make a business decision, so we need to consider the characteristics of each expense in deciding how to calculate relevant costs.  </a:t>
            </a:r>
            <a:endParaRPr lang="en-US" sz="3600" dirty="0"/>
          </a:p>
        </p:txBody>
      </p:sp>
    </p:spTree>
    <p:extLst>
      <p:ext uri="{BB962C8B-B14F-4D97-AF65-F5344CB8AC3E}">
        <p14:creationId xmlns:p14="http://schemas.microsoft.com/office/powerpoint/2010/main" val="3616372186"/>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Incremental Analysis Example</a:t>
            </a:r>
            <a:endParaRPr lang="en-US" dirty="0"/>
          </a:p>
        </p:txBody>
      </p:sp>
      <p:sp>
        <p:nvSpPr>
          <p:cNvPr id="3" name="Content Placeholder 2"/>
          <p:cNvSpPr>
            <a:spLocks noGrp="1"/>
          </p:cNvSpPr>
          <p:nvPr>
            <p:ph idx="1"/>
          </p:nvPr>
        </p:nvSpPr>
        <p:spPr>
          <a:xfrm>
            <a:off x="1316221" y="2060619"/>
            <a:ext cx="10058400" cy="3821353"/>
          </a:xfrm>
        </p:spPr>
        <p:txBody>
          <a:bodyPr>
            <a:normAutofit/>
          </a:bodyPr>
          <a:lstStyle/>
          <a:p>
            <a:pPr>
              <a:buFont typeface="Wingdings" panose="05000000000000000000" pitchFamily="2" charset="2"/>
              <a:buChar char="§"/>
            </a:pPr>
            <a:r>
              <a:rPr lang="en-US" sz="3600" dirty="0" smtClean="0"/>
              <a:t>Should we rent a machine for $3,000/year which will reduce variable labor from $8/unit to $5/unit?</a:t>
            </a:r>
            <a:endParaRPr lang="en-US" sz="3600" dirty="0"/>
          </a:p>
        </p:txBody>
      </p:sp>
    </p:spTree>
    <p:extLst>
      <p:ext uri="{BB962C8B-B14F-4D97-AF65-F5344CB8AC3E}">
        <p14:creationId xmlns:p14="http://schemas.microsoft.com/office/powerpoint/2010/main" val="2306158188"/>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Incremental Analysis Example</a:t>
            </a:r>
            <a:endParaRPr lang="en-US" dirty="0"/>
          </a:p>
        </p:txBody>
      </p:sp>
      <p:pic>
        <p:nvPicPr>
          <p:cNvPr id="6" name="Picture 5"/>
          <p:cNvPicPr>
            <a:picLocks noChangeAspect="1"/>
          </p:cNvPicPr>
          <p:nvPr/>
        </p:nvPicPr>
        <p:blipFill>
          <a:blip r:embed="rId2"/>
          <a:stretch>
            <a:fillRect/>
          </a:stretch>
        </p:blipFill>
        <p:spPr>
          <a:xfrm>
            <a:off x="276631" y="2021986"/>
            <a:ext cx="11651428" cy="3876541"/>
          </a:xfrm>
          <a:prstGeom prst="rect">
            <a:avLst/>
          </a:prstGeom>
        </p:spPr>
      </p:pic>
    </p:spTree>
    <p:extLst>
      <p:ext uri="{BB962C8B-B14F-4D97-AF65-F5344CB8AC3E}">
        <p14:creationId xmlns:p14="http://schemas.microsoft.com/office/powerpoint/2010/main" val="3068119072"/>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Incremental Analysis Example</a:t>
            </a:r>
            <a:endParaRPr lang="en-US" dirty="0"/>
          </a:p>
        </p:txBody>
      </p:sp>
      <p:sp>
        <p:nvSpPr>
          <p:cNvPr id="3" name="Content Placeholder 2"/>
          <p:cNvSpPr>
            <a:spLocks noGrp="1"/>
          </p:cNvSpPr>
          <p:nvPr>
            <p:ph idx="1"/>
          </p:nvPr>
        </p:nvSpPr>
        <p:spPr>
          <a:xfrm>
            <a:off x="1316221" y="2060619"/>
            <a:ext cx="10058400" cy="3821353"/>
          </a:xfrm>
        </p:spPr>
        <p:txBody>
          <a:bodyPr>
            <a:normAutofit/>
          </a:bodyPr>
          <a:lstStyle/>
          <a:p>
            <a:pPr>
              <a:buFont typeface="Wingdings" panose="05000000000000000000" pitchFamily="2" charset="2"/>
              <a:buChar char="§"/>
            </a:pPr>
            <a:r>
              <a:rPr lang="en-US" sz="3600" dirty="0" smtClean="0"/>
              <a:t>This decision increases net operating income by $12,000, so we decide to rent the machine.  We can simplify the analysis by looking only at the changes:</a:t>
            </a:r>
          </a:p>
          <a:p>
            <a:pPr>
              <a:buFont typeface="Wingdings" panose="05000000000000000000" pitchFamily="2" charset="2"/>
              <a:buChar char="§"/>
            </a:pPr>
            <a:endParaRPr lang="en-US" sz="3600" dirty="0"/>
          </a:p>
        </p:txBody>
      </p:sp>
      <p:pic>
        <p:nvPicPr>
          <p:cNvPr id="4" name="Picture 3"/>
          <p:cNvPicPr>
            <a:picLocks noChangeAspect="1"/>
          </p:cNvPicPr>
          <p:nvPr/>
        </p:nvPicPr>
        <p:blipFill>
          <a:blip r:embed="rId2"/>
          <a:stretch>
            <a:fillRect/>
          </a:stretch>
        </p:blipFill>
        <p:spPr>
          <a:xfrm>
            <a:off x="1258912" y="3976499"/>
            <a:ext cx="9862244" cy="1728844"/>
          </a:xfrm>
          <a:prstGeom prst="rect">
            <a:avLst/>
          </a:prstGeom>
        </p:spPr>
      </p:pic>
    </p:spTree>
    <p:extLst>
      <p:ext uri="{BB962C8B-B14F-4D97-AF65-F5344CB8AC3E}">
        <p14:creationId xmlns:p14="http://schemas.microsoft.com/office/powerpoint/2010/main" val="3330161641"/>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Add/Drop Segment</a:t>
            </a:r>
            <a:endParaRPr lang="en-US" dirty="0"/>
          </a:p>
        </p:txBody>
      </p:sp>
      <p:sp>
        <p:nvSpPr>
          <p:cNvPr id="3" name="Content Placeholder 2"/>
          <p:cNvSpPr>
            <a:spLocks noGrp="1"/>
          </p:cNvSpPr>
          <p:nvPr>
            <p:ph idx="1"/>
          </p:nvPr>
        </p:nvSpPr>
        <p:spPr>
          <a:xfrm>
            <a:off x="1316221" y="2060619"/>
            <a:ext cx="10058400" cy="3821353"/>
          </a:xfrm>
        </p:spPr>
        <p:txBody>
          <a:bodyPr>
            <a:normAutofit/>
          </a:bodyPr>
          <a:lstStyle/>
          <a:p>
            <a:pPr>
              <a:buFont typeface="Wingdings" panose="05000000000000000000" pitchFamily="2" charset="2"/>
              <a:buChar char="§"/>
            </a:pPr>
            <a:r>
              <a:rPr lang="en-US" sz="3600" dirty="0" smtClean="0"/>
              <a:t>We can use incremental analysis to decide whether to add or drop a business segment.</a:t>
            </a:r>
          </a:p>
          <a:p>
            <a:pPr>
              <a:buFont typeface="Wingdings" panose="05000000000000000000" pitchFamily="2" charset="2"/>
              <a:buChar char="§"/>
            </a:pPr>
            <a:r>
              <a:rPr lang="en-US" sz="3600" dirty="0" smtClean="0"/>
              <a:t>To correctly evaluate the decision to add or drop a segment, we need to understand which expenses will change (relevant costs) and which will remain the same (not relevant </a:t>
            </a:r>
            <a:r>
              <a:rPr lang="en-US" sz="3600" dirty="0"/>
              <a:t>costs) after </a:t>
            </a:r>
            <a:r>
              <a:rPr lang="en-US" sz="3600" dirty="0" smtClean="0"/>
              <a:t>the decision.</a:t>
            </a:r>
          </a:p>
          <a:p>
            <a:pPr>
              <a:buFont typeface="Wingdings" panose="05000000000000000000" pitchFamily="2" charset="2"/>
              <a:buChar char="§"/>
            </a:pPr>
            <a:endParaRPr lang="en-US" sz="3600" dirty="0"/>
          </a:p>
        </p:txBody>
      </p:sp>
    </p:spTree>
    <p:extLst>
      <p:ext uri="{BB962C8B-B14F-4D97-AF65-F5344CB8AC3E}">
        <p14:creationId xmlns:p14="http://schemas.microsoft.com/office/powerpoint/2010/main" val="3116093791"/>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Allocated Expenses</a:t>
            </a:r>
            <a:endParaRPr lang="en-US" dirty="0"/>
          </a:p>
        </p:txBody>
      </p:sp>
      <p:sp>
        <p:nvSpPr>
          <p:cNvPr id="3" name="Content Placeholder 2"/>
          <p:cNvSpPr>
            <a:spLocks noGrp="1"/>
          </p:cNvSpPr>
          <p:nvPr>
            <p:ph idx="1"/>
          </p:nvPr>
        </p:nvSpPr>
        <p:spPr>
          <a:xfrm>
            <a:off x="1316221" y="2060619"/>
            <a:ext cx="10058400" cy="3821353"/>
          </a:xfrm>
        </p:spPr>
        <p:txBody>
          <a:bodyPr>
            <a:normAutofit/>
          </a:bodyPr>
          <a:lstStyle/>
          <a:p>
            <a:pPr>
              <a:buFont typeface="Wingdings" panose="05000000000000000000" pitchFamily="2" charset="2"/>
              <a:buChar char="§"/>
            </a:pPr>
            <a:r>
              <a:rPr lang="en-US" sz="3600" dirty="0" smtClean="0"/>
              <a:t>“Allocated” expenses are fixed expenses at the corporate level (not at the segment level) which are allocated to the division level for accounting purposes.  However, these total expenses do not change if we add or drop a division, so they are </a:t>
            </a:r>
            <a:r>
              <a:rPr lang="en-US" sz="3600" b="1" u="sng" dirty="0" smtClean="0"/>
              <a:t>not relevant</a:t>
            </a:r>
            <a:r>
              <a:rPr lang="en-US" sz="3600" dirty="0" smtClean="0"/>
              <a:t> to decision making.</a:t>
            </a:r>
          </a:p>
          <a:p>
            <a:pPr>
              <a:buFont typeface="Wingdings" panose="05000000000000000000" pitchFamily="2" charset="2"/>
              <a:buChar char="§"/>
            </a:pPr>
            <a:endParaRPr lang="en-US" sz="3600" dirty="0"/>
          </a:p>
        </p:txBody>
      </p:sp>
    </p:spTree>
    <p:extLst>
      <p:ext uri="{BB962C8B-B14F-4D97-AF65-F5344CB8AC3E}">
        <p14:creationId xmlns:p14="http://schemas.microsoft.com/office/powerpoint/2010/main" val="1491833707"/>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Allocated Expenses Example</a:t>
            </a:r>
            <a:endParaRPr lang="en-US" dirty="0"/>
          </a:p>
        </p:txBody>
      </p:sp>
      <p:sp>
        <p:nvSpPr>
          <p:cNvPr id="3" name="Content Placeholder 2"/>
          <p:cNvSpPr>
            <a:spLocks noGrp="1"/>
          </p:cNvSpPr>
          <p:nvPr>
            <p:ph idx="1"/>
          </p:nvPr>
        </p:nvSpPr>
        <p:spPr>
          <a:xfrm>
            <a:off x="1316221" y="2060619"/>
            <a:ext cx="10058400" cy="3821353"/>
          </a:xfrm>
        </p:spPr>
        <p:txBody>
          <a:bodyPr>
            <a:normAutofit fontScale="92500" lnSpcReduction="10000"/>
          </a:bodyPr>
          <a:lstStyle/>
          <a:p>
            <a:pPr>
              <a:buFont typeface="Wingdings" panose="05000000000000000000" pitchFamily="2" charset="2"/>
              <a:buChar char="§"/>
            </a:pPr>
            <a:r>
              <a:rPr lang="en-US" sz="3600" dirty="0" smtClean="0"/>
              <a:t>A company spends $100,000/year on general corporate expenses.  They might allocate this amount as follows:</a:t>
            </a:r>
          </a:p>
          <a:p>
            <a:pPr lvl="1">
              <a:buFont typeface="Wingdings" panose="05000000000000000000" pitchFamily="2" charset="2"/>
              <a:buChar char="§"/>
            </a:pPr>
            <a:r>
              <a:rPr lang="en-US" sz="3400" dirty="0" smtClean="0"/>
              <a:t>Two divisions: $70,000/$30,000</a:t>
            </a:r>
          </a:p>
          <a:p>
            <a:pPr lvl="1">
              <a:buFont typeface="Wingdings" panose="05000000000000000000" pitchFamily="2" charset="2"/>
              <a:buChar char="§"/>
            </a:pPr>
            <a:r>
              <a:rPr lang="en-US" sz="3400" dirty="0" smtClean="0"/>
              <a:t>Three divisions: $20,000</a:t>
            </a:r>
            <a:r>
              <a:rPr lang="en-US" sz="3400" dirty="0"/>
              <a:t>/$30,000/$</a:t>
            </a:r>
            <a:r>
              <a:rPr lang="en-US" sz="3400" dirty="0" smtClean="0"/>
              <a:t>50,000</a:t>
            </a:r>
          </a:p>
          <a:p>
            <a:pPr lvl="1">
              <a:buFont typeface="Wingdings" panose="05000000000000000000" pitchFamily="2" charset="2"/>
              <a:buChar char="§"/>
            </a:pPr>
            <a:r>
              <a:rPr lang="en-US" sz="3400" dirty="0" smtClean="0"/>
              <a:t>Four divisions: $10,000/$20,000/$30,000/$40,000</a:t>
            </a:r>
            <a:endParaRPr lang="en-US" sz="3400" dirty="0"/>
          </a:p>
          <a:p>
            <a:pPr>
              <a:buFont typeface="Wingdings" panose="05000000000000000000" pitchFamily="2" charset="2"/>
              <a:buChar char="§"/>
            </a:pPr>
            <a:r>
              <a:rPr lang="en-US" sz="3600" dirty="0" smtClean="0"/>
              <a:t>The total expense </a:t>
            </a:r>
            <a:r>
              <a:rPr lang="en-US" sz="3600" b="1" u="sng" dirty="0" smtClean="0"/>
              <a:t>does not change</a:t>
            </a:r>
            <a:r>
              <a:rPr lang="en-US" sz="3600" dirty="0" smtClean="0"/>
              <a:t>; only the allocation changes.  Allocated expenses are </a:t>
            </a:r>
            <a:r>
              <a:rPr lang="en-US" sz="3600" b="1" u="sng" dirty="0" smtClean="0"/>
              <a:t>not relevant</a:t>
            </a:r>
            <a:r>
              <a:rPr lang="en-US" sz="3600" b="1" dirty="0" smtClean="0"/>
              <a:t> </a:t>
            </a:r>
            <a:r>
              <a:rPr lang="en-US" sz="3600" dirty="0" smtClean="0"/>
              <a:t>to decision making.</a:t>
            </a:r>
          </a:p>
        </p:txBody>
      </p:sp>
    </p:spTree>
    <p:extLst>
      <p:ext uri="{BB962C8B-B14F-4D97-AF65-F5344CB8AC3E}">
        <p14:creationId xmlns:p14="http://schemas.microsoft.com/office/powerpoint/2010/main" val="1053295316"/>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Depreciation</a:t>
            </a:r>
            <a:endParaRPr lang="en-US" dirty="0"/>
          </a:p>
        </p:txBody>
      </p:sp>
      <p:sp>
        <p:nvSpPr>
          <p:cNvPr id="3" name="Content Placeholder 2"/>
          <p:cNvSpPr>
            <a:spLocks noGrp="1"/>
          </p:cNvSpPr>
          <p:nvPr>
            <p:ph idx="1"/>
          </p:nvPr>
        </p:nvSpPr>
        <p:spPr>
          <a:xfrm>
            <a:off x="1316221" y="2060619"/>
            <a:ext cx="10058400" cy="3821353"/>
          </a:xfrm>
        </p:spPr>
        <p:txBody>
          <a:bodyPr>
            <a:normAutofit/>
          </a:bodyPr>
          <a:lstStyle/>
          <a:p>
            <a:pPr>
              <a:buFont typeface="Wingdings" panose="05000000000000000000" pitchFamily="2" charset="2"/>
              <a:buChar char="§"/>
            </a:pPr>
            <a:r>
              <a:rPr lang="en-US" sz="3600" u="sng" dirty="0" smtClean="0"/>
              <a:t>Depreciation</a:t>
            </a:r>
            <a:r>
              <a:rPr lang="en-US" sz="3600" dirty="0" smtClean="0"/>
              <a:t> is the accounting allocation of fixed assets purchases.  Depreciation is </a:t>
            </a:r>
            <a:r>
              <a:rPr lang="en-US" sz="3600" b="1" u="sng" dirty="0" smtClean="0"/>
              <a:t>not relevant</a:t>
            </a:r>
            <a:r>
              <a:rPr lang="en-US" sz="3600" b="1" dirty="0" smtClean="0"/>
              <a:t> </a:t>
            </a:r>
            <a:r>
              <a:rPr lang="en-US" sz="3600" dirty="0" smtClean="0"/>
              <a:t>to decision making.</a:t>
            </a:r>
          </a:p>
          <a:p>
            <a:pPr>
              <a:buFont typeface="Wingdings" panose="05000000000000000000" pitchFamily="2" charset="2"/>
              <a:buChar char="§"/>
            </a:pPr>
            <a:r>
              <a:rPr lang="en-US" sz="3600" dirty="0" smtClean="0"/>
              <a:t>The </a:t>
            </a:r>
            <a:r>
              <a:rPr lang="en-US" sz="3600" u="sng" dirty="0" smtClean="0"/>
              <a:t>sale</a:t>
            </a:r>
            <a:r>
              <a:rPr lang="en-US" sz="3600" dirty="0" smtClean="0"/>
              <a:t> of fixed assets is </a:t>
            </a:r>
            <a:r>
              <a:rPr lang="en-US" sz="3600" b="1" u="sng" dirty="0" smtClean="0"/>
              <a:t>relevant</a:t>
            </a:r>
            <a:r>
              <a:rPr lang="en-US" sz="3600" b="1" dirty="0" smtClean="0"/>
              <a:t> </a:t>
            </a:r>
            <a:r>
              <a:rPr lang="en-US" sz="3600" dirty="0" smtClean="0"/>
              <a:t>to decision making, because any sales proceeds are additional cash for the company.</a:t>
            </a:r>
          </a:p>
          <a:p>
            <a:pPr>
              <a:buFont typeface="Wingdings" panose="05000000000000000000" pitchFamily="2" charset="2"/>
              <a:buChar char="§"/>
            </a:pPr>
            <a:endParaRPr lang="en-US" sz="3600" dirty="0" smtClean="0"/>
          </a:p>
          <a:p>
            <a:pPr>
              <a:buFont typeface="Wingdings" panose="05000000000000000000" pitchFamily="2" charset="2"/>
              <a:buChar char="§"/>
            </a:pPr>
            <a:endParaRPr lang="en-US" sz="3600" dirty="0"/>
          </a:p>
        </p:txBody>
      </p:sp>
    </p:spTree>
    <p:extLst>
      <p:ext uri="{BB962C8B-B14F-4D97-AF65-F5344CB8AC3E}">
        <p14:creationId xmlns:p14="http://schemas.microsoft.com/office/powerpoint/2010/main" val="1689993616"/>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Depreciation Example</a:t>
            </a:r>
            <a:endParaRPr lang="en-US" dirty="0"/>
          </a:p>
        </p:txBody>
      </p:sp>
      <p:sp>
        <p:nvSpPr>
          <p:cNvPr id="3" name="Content Placeholder 2"/>
          <p:cNvSpPr>
            <a:spLocks noGrp="1"/>
          </p:cNvSpPr>
          <p:nvPr>
            <p:ph idx="1"/>
          </p:nvPr>
        </p:nvSpPr>
        <p:spPr>
          <a:xfrm>
            <a:off x="1316221" y="2060619"/>
            <a:ext cx="10058400" cy="3821353"/>
          </a:xfrm>
        </p:spPr>
        <p:txBody>
          <a:bodyPr>
            <a:normAutofit/>
          </a:bodyPr>
          <a:lstStyle/>
          <a:p>
            <a:pPr>
              <a:buFont typeface="Wingdings" panose="05000000000000000000" pitchFamily="2" charset="2"/>
              <a:buChar char="§"/>
            </a:pPr>
            <a:r>
              <a:rPr lang="en-US" sz="3600" dirty="0" smtClean="0"/>
              <a:t>In 2010, a company acquires a machine with a 10-year life for $200,000.  What is annual depreciation?</a:t>
            </a:r>
          </a:p>
          <a:p>
            <a:pPr marL="0" indent="0" algn="ctr">
              <a:buNone/>
            </a:pPr>
            <a:r>
              <a:rPr lang="en-US" sz="3600" dirty="0" smtClean="0"/>
              <a:t>$200,000 cost / 10 year life = $20,000 / year</a:t>
            </a:r>
          </a:p>
          <a:p>
            <a:pPr>
              <a:buFont typeface="Wingdings" panose="05000000000000000000" pitchFamily="2" charset="2"/>
              <a:buChar char="§"/>
            </a:pPr>
            <a:r>
              <a:rPr lang="en-US" sz="3600" dirty="0" smtClean="0"/>
              <a:t>We account for the long-term benefit of this investment by allocating the total amount equally to the periods in which we use the asset ($20,000/year).</a:t>
            </a:r>
            <a:endParaRPr lang="en-US" sz="3600" dirty="0"/>
          </a:p>
        </p:txBody>
      </p:sp>
    </p:spTree>
    <p:extLst>
      <p:ext uri="{BB962C8B-B14F-4D97-AF65-F5344CB8AC3E}">
        <p14:creationId xmlns:p14="http://schemas.microsoft.com/office/powerpoint/2010/main" val="18855476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 Labor</a:t>
            </a:r>
            <a:endParaRPr lang="en-US" dirty="0"/>
          </a:p>
        </p:txBody>
      </p:sp>
      <p:sp>
        <p:nvSpPr>
          <p:cNvPr id="3" name="Content Placeholder 2"/>
          <p:cNvSpPr>
            <a:spLocks noGrp="1"/>
          </p:cNvSpPr>
          <p:nvPr>
            <p:ph idx="1"/>
          </p:nvPr>
        </p:nvSpPr>
        <p:spPr>
          <a:xfrm>
            <a:off x="1316221" y="2034861"/>
            <a:ext cx="10058400" cy="3821353"/>
          </a:xfrm>
        </p:spPr>
        <p:txBody>
          <a:bodyPr>
            <a:normAutofit/>
          </a:bodyPr>
          <a:lstStyle/>
          <a:p>
            <a:pPr>
              <a:buFont typeface="Wingdings" panose="05000000000000000000" pitchFamily="2" charset="2"/>
              <a:buChar char="§"/>
            </a:pPr>
            <a:r>
              <a:rPr lang="en-US" sz="3600" dirty="0" smtClean="0"/>
              <a:t>Calculate the cost of all labor for a job using hours and wage.</a:t>
            </a:r>
          </a:p>
          <a:p>
            <a:pPr>
              <a:buFont typeface="Wingdings" panose="05000000000000000000" pitchFamily="2" charset="2"/>
              <a:buChar char="§"/>
            </a:pPr>
            <a:endParaRPr lang="en-US" u="sng" dirty="0"/>
          </a:p>
        </p:txBody>
      </p:sp>
      <p:pic>
        <p:nvPicPr>
          <p:cNvPr id="6" name="Picture 5"/>
          <p:cNvPicPr>
            <a:picLocks noChangeAspect="1"/>
          </p:cNvPicPr>
          <p:nvPr/>
        </p:nvPicPr>
        <p:blipFill>
          <a:blip r:embed="rId2"/>
          <a:stretch>
            <a:fillRect/>
          </a:stretch>
        </p:blipFill>
        <p:spPr>
          <a:xfrm>
            <a:off x="3640329" y="3306799"/>
            <a:ext cx="5426818" cy="1445508"/>
          </a:xfrm>
          <a:prstGeom prst="rect">
            <a:avLst/>
          </a:prstGeom>
        </p:spPr>
      </p:pic>
    </p:spTree>
    <p:extLst>
      <p:ext uri="{BB962C8B-B14F-4D97-AF65-F5344CB8AC3E}">
        <p14:creationId xmlns:p14="http://schemas.microsoft.com/office/powerpoint/2010/main" val="1402425377"/>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Depreciation Concepts</a:t>
            </a:r>
            <a:endParaRPr lang="en-US" dirty="0"/>
          </a:p>
        </p:txBody>
      </p:sp>
      <p:sp>
        <p:nvSpPr>
          <p:cNvPr id="3" name="Content Placeholder 2"/>
          <p:cNvSpPr>
            <a:spLocks noGrp="1"/>
          </p:cNvSpPr>
          <p:nvPr>
            <p:ph idx="1"/>
          </p:nvPr>
        </p:nvSpPr>
        <p:spPr>
          <a:xfrm>
            <a:off x="1316221" y="2060619"/>
            <a:ext cx="10058400" cy="3821353"/>
          </a:xfrm>
        </p:spPr>
        <p:txBody>
          <a:bodyPr>
            <a:normAutofit/>
          </a:bodyPr>
          <a:lstStyle/>
          <a:p>
            <a:pPr>
              <a:buFont typeface="Wingdings" panose="05000000000000000000" pitchFamily="2" charset="2"/>
              <a:buChar char="§"/>
            </a:pPr>
            <a:r>
              <a:rPr lang="en-US" sz="3600" dirty="0" smtClean="0"/>
              <a:t>This $20,000 is a </a:t>
            </a:r>
            <a:r>
              <a:rPr lang="en-US" sz="3600" b="1" u="sng" dirty="0" smtClean="0"/>
              <a:t>non-cash expense</a:t>
            </a:r>
            <a:r>
              <a:rPr lang="en-US" sz="3600" dirty="0" smtClean="0"/>
              <a:t>; I spent cash one time ($200,000 in 2010), and the annual depreciation is the accounting allocation of that investment.</a:t>
            </a:r>
          </a:p>
          <a:p>
            <a:pPr>
              <a:buFont typeface="Wingdings" panose="05000000000000000000" pitchFamily="2" charset="2"/>
              <a:buChar char="§"/>
            </a:pPr>
            <a:r>
              <a:rPr lang="en-US" sz="3600" dirty="0" smtClean="0"/>
              <a:t>This expense </a:t>
            </a:r>
            <a:r>
              <a:rPr lang="en-US" sz="3600" b="1" u="sng" dirty="0" smtClean="0"/>
              <a:t>cannot be changed</a:t>
            </a:r>
            <a:r>
              <a:rPr lang="en-US" sz="3600" dirty="0" smtClean="0"/>
              <a:t>, because it is the result of a past decision; thus depreciation is </a:t>
            </a:r>
            <a:r>
              <a:rPr lang="en-US" sz="3600" b="1" u="sng" dirty="0" smtClean="0"/>
              <a:t>not relevant</a:t>
            </a:r>
            <a:r>
              <a:rPr lang="en-US" sz="3600" b="1" dirty="0" smtClean="0"/>
              <a:t> </a:t>
            </a:r>
            <a:r>
              <a:rPr lang="en-US" sz="3600" dirty="0" smtClean="0"/>
              <a:t>to decision making.</a:t>
            </a:r>
          </a:p>
        </p:txBody>
      </p:sp>
    </p:spTree>
    <p:extLst>
      <p:ext uri="{BB962C8B-B14F-4D97-AF65-F5344CB8AC3E}">
        <p14:creationId xmlns:p14="http://schemas.microsoft.com/office/powerpoint/2010/main" val="3558384961"/>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Add/Drop Segment Example</a:t>
            </a:r>
            <a:endParaRPr lang="en-US" dirty="0"/>
          </a:p>
        </p:txBody>
      </p:sp>
      <p:pic>
        <p:nvPicPr>
          <p:cNvPr id="6" name="Picture 5"/>
          <p:cNvPicPr>
            <a:picLocks noChangeAspect="1"/>
          </p:cNvPicPr>
          <p:nvPr/>
        </p:nvPicPr>
        <p:blipFill>
          <a:blip r:embed="rId2"/>
          <a:stretch>
            <a:fillRect/>
          </a:stretch>
        </p:blipFill>
        <p:spPr>
          <a:xfrm>
            <a:off x="1456049" y="1887927"/>
            <a:ext cx="9474808" cy="4216658"/>
          </a:xfrm>
          <a:prstGeom prst="rect">
            <a:avLst/>
          </a:prstGeom>
        </p:spPr>
      </p:pic>
    </p:spTree>
    <p:extLst>
      <p:ext uri="{BB962C8B-B14F-4D97-AF65-F5344CB8AC3E}">
        <p14:creationId xmlns:p14="http://schemas.microsoft.com/office/powerpoint/2010/main" val="3351605415"/>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Add/Drop Segment</a:t>
            </a:r>
            <a:endParaRPr lang="en-US" dirty="0"/>
          </a:p>
        </p:txBody>
      </p:sp>
      <p:sp>
        <p:nvSpPr>
          <p:cNvPr id="3" name="Content Placeholder 2"/>
          <p:cNvSpPr>
            <a:spLocks noGrp="1"/>
          </p:cNvSpPr>
          <p:nvPr>
            <p:ph idx="1"/>
          </p:nvPr>
        </p:nvSpPr>
        <p:spPr>
          <a:xfrm>
            <a:off x="1316221" y="2060619"/>
            <a:ext cx="10058400" cy="3821353"/>
          </a:xfrm>
        </p:spPr>
        <p:txBody>
          <a:bodyPr>
            <a:normAutofit/>
          </a:bodyPr>
          <a:lstStyle/>
          <a:p>
            <a:pPr>
              <a:buFont typeface="Wingdings" panose="05000000000000000000" pitchFamily="2" charset="2"/>
              <a:buChar char="§"/>
            </a:pPr>
            <a:r>
              <a:rPr lang="en-US" sz="3600" dirty="0" smtClean="0"/>
              <a:t>The segment income statement shows a net loss for division A.  Should the company drop this segment?  We need to perform an incremental cost analysis to find out.</a:t>
            </a:r>
            <a:endParaRPr lang="en-US" sz="3600" dirty="0"/>
          </a:p>
        </p:txBody>
      </p:sp>
    </p:spTree>
    <p:extLst>
      <p:ext uri="{BB962C8B-B14F-4D97-AF65-F5344CB8AC3E}">
        <p14:creationId xmlns:p14="http://schemas.microsoft.com/office/powerpoint/2010/main" val="3326159784"/>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Add/Drop Segment Example</a:t>
            </a:r>
            <a:endParaRPr lang="en-US" dirty="0"/>
          </a:p>
        </p:txBody>
      </p:sp>
      <p:pic>
        <p:nvPicPr>
          <p:cNvPr id="3" name="Picture 2"/>
          <p:cNvPicPr>
            <a:picLocks noChangeAspect="1"/>
          </p:cNvPicPr>
          <p:nvPr/>
        </p:nvPicPr>
        <p:blipFill>
          <a:blip r:embed="rId2"/>
          <a:stretch>
            <a:fillRect/>
          </a:stretch>
        </p:blipFill>
        <p:spPr>
          <a:xfrm>
            <a:off x="1327258" y="1849290"/>
            <a:ext cx="6850827" cy="3048884"/>
          </a:xfrm>
          <a:prstGeom prst="rect">
            <a:avLst/>
          </a:prstGeom>
        </p:spPr>
      </p:pic>
      <p:sp>
        <p:nvSpPr>
          <p:cNvPr id="7" name="Content Placeholder 2"/>
          <p:cNvSpPr>
            <a:spLocks noGrp="1"/>
          </p:cNvSpPr>
          <p:nvPr>
            <p:ph idx="1"/>
          </p:nvPr>
        </p:nvSpPr>
        <p:spPr>
          <a:xfrm>
            <a:off x="1316221" y="4944156"/>
            <a:ext cx="10058400" cy="937816"/>
          </a:xfrm>
        </p:spPr>
        <p:txBody>
          <a:bodyPr>
            <a:normAutofit fontScale="92500" lnSpcReduction="10000"/>
          </a:bodyPr>
          <a:lstStyle/>
          <a:p>
            <a:pPr>
              <a:buFont typeface="Wingdings" panose="05000000000000000000" pitchFamily="2" charset="2"/>
              <a:buChar char="§"/>
            </a:pPr>
            <a:r>
              <a:rPr lang="en-US" sz="3600" dirty="0" smtClean="0"/>
              <a:t>Remember, we cannot change allocated expenses and depreciation; these are </a:t>
            </a:r>
            <a:r>
              <a:rPr lang="en-US" sz="3600" u="sng" dirty="0" smtClean="0"/>
              <a:t>not relevant</a:t>
            </a:r>
            <a:r>
              <a:rPr lang="en-US" sz="3600" dirty="0" smtClean="0"/>
              <a:t>.</a:t>
            </a:r>
          </a:p>
          <a:p>
            <a:pPr>
              <a:buFont typeface="Wingdings" panose="05000000000000000000" pitchFamily="2" charset="2"/>
              <a:buChar char="§"/>
            </a:pPr>
            <a:endParaRPr lang="en-US" sz="3600" dirty="0"/>
          </a:p>
        </p:txBody>
      </p:sp>
    </p:spTree>
    <p:extLst>
      <p:ext uri="{BB962C8B-B14F-4D97-AF65-F5344CB8AC3E}">
        <p14:creationId xmlns:p14="http://schemas.microsoft.com/office/powerpoint/2010/main" val="4243436464"/>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Add/Drop Segment Example</a:t>
            </a:r>
            <a:endParaRPr lang="en-US" dirty="0"/>
          </a:p>
        </p:txBody>
      </p:sp>
      <p:sp>
        <p:nvSpPr>
          <p:cNvPr id="7" name="Content Placeholder 2"/>
          <p:cNvSpPr>
            <a:spLocks noGrp="1"/>
          </p:cNvSpPr>
          <p:nvPr>
            <p:ph idx="1"/>
          </p:nvPr>
        </p:nvSpPr>
        <p:spPr>
          <a:xfrm>
            <a:off x="1316221" y="4944156"/>
            <a:ext cx="10058400" cy="937816"/>
          </a:xfrm>
        </p:spPr>
        <p:txBody>
          <a:bodyPr>
            <a:normAutofit fontScale="92500" lnSpcReduction="10000"/>
          </a:bodyPr>
          <a:lstStyle/>
          <a:p>
            <a:pPr>
              <a:buFont typeface="Wingdings" panose="05000000000000000000" pitchFamily="2" charset="2"/>
              <a:buChar char="§"/>
            </a:pPr>
            <a:r>
              <a:rPr lang="en-US" sz="3600" dirty="0" smtClean="0"/>
              <a:t>Allocated expenses and depreciation are all accounted for in division B, and new net operating income is $140,000.</a:t>
            </a:r>
          </a:p>
          <a:p>
            <a:pPr>
              <a:buFont typeface="Wingdings" panose="05000000000000000000" pitchFamily="2" charset="2"/>
              <a:buChar char="§"/>
            </a:pPr>
            <a:endParaRPr lang="en-US" sz="3600" dirty="0"/>
          </a:p>
        </p:txBody>
      </p:sp>
      <p:pic>
        <p:nvPicPr>
          <p:cNvPr id="4" name="Picture 3"/>
          <p:cNvPicPr>
            <a:picLocks noChangeAspect="1"/>
          </p:cNvPicPr>
          <p:nvPr/>
        </p:nvPicPr>
        <p:blipFill>
          <a:blip r:embed="rId2"/>
          <a:stretch>
            <a:fillRect/>
          </a:stretch>
        </p:blipFill>
        <p:spPr>
          <a:xfrm>
            <a:off x="1324842" y="1849290"/>
            <a:ext cx="5565356" cy="3045585"/>
          </a:xfrm>
          <a:prstGeom prst="rect">
            <a:avLst/>
          </a:prstGeom>
        </p:spPr>
      </p:pic>
    </p:spTree>
    <p:extLst>
      <p:ext uri="{BB962C8B-B14F-4D97-AF65-F5344CB8AC3E}">
        <p14:creationId xmlns:p14="http://schemas.microsoft.com/office/powerpoint/2010/main" val="3175850352"/>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Add/Drop Segment Example</a:t>
            </a:r>
            <a:endParaRPr lang="en-US" dirty="0"/>
          </a:p>
        </p:txBody>
      </p:sp>
      <p:pic>
        <p:nvPicPr>
          <p:cNvPr id="5" name="Picture 4"/>
          <p:cNvPicPr>
            <a:picLocks noChangeAspect="1"/>
          </p:cNvPicPr>
          <p:nvPr/>
        </p:nvPicPr>
        <p:blipFill>
          <a:blip r:embed="rId2"/>
          <a:stretch>
            <a:fillRect/>
          </a:stretch>
        </p:blipFill>
        <p:spPr>
          <a:xfrm>
            <a:off x="1882892" y="1853269"/>
            <a:ext cx="8634295" cy="4302832"/>
          </a:xfrm>
          <a:prstGeom prst="rect">
            <a:avLst/>
          </a:prstGeom>
        </p:spPr>
      </p:pic>
    </p:spTree>
    <p:extLst>
      <p:ext uri="{BB962C8B-B14F-4D97-AF65-F5344CB8AC3E}">
        <p14:creationId xmlns:p14="http://schemas.microsoft.com/office/powerpoint/2010/main" val="422944120"/>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Add/Drop Segment</a:t>
            </a:r>
            <a:endParaRPr lang="en-US" dirty="0"/>
          </a:p>
        </p:txBody>
      </p:sp>
      <p:sp>
        <p:nvSpPr>
          <p:cNvPr id="3" name="Content Placeholder 2"/>
          <p:cNvSpPr>
            <a:spLocks noGrp="1"/>
          </p:cNvSpPr>
          <p:nvPr>
            <p:ph idx="1"/>
          </p:nvPr>
        </p:nvSpPr>
        <p:spPr>
          <a:xfrm>
            <a:off x="1316221" y="2060619"/>
            <a:ext cx="10058400" cy="3821353"/>
          </a:xfrm>
        </p:spPr>
        <p:txBody>
          <a:bodyPr>
            <a:normAutofit/>
          </a:bodyPr>
          <a:lstStyle/>
          <a:p>
            <a:pPr>
              <a:buFont typeface="Wingdings" panose="05000000000000000000" pitchFamily="2" charset="2"/>
              <a:buChar char="§"/>
            </a:pPr>
            <a:r>
              <a:rPr lang="en-US" sz="3600" dirty="0" smtClean="0"/>
              <a:t>What happened?  Division A is losing money, but if we drop it, our net operating income decreases.  Why?  Because only the </a:t>
            </a:r>
            <a:r>
              <a:rPr lang="en-US" sz="3600" b="1" u="sng" dirty="0" smtClean="0"/>
              <a:t>relevant costs</a:t>
            </a:r>
            <a:r>
              <a:rPr lang="en-US" sz="3600" dirty="0" smtClean="0"/>
              <a:t> change.  We can simplify the analysis by looking at only the relevant costs to evaluate our decision.</a:t>
            </a:r>
            <a:endParaRPr lang="en-US" sz="3600" dirty="0"/>
          </a:p>
        </p:txBody>
      </p:sp>
    </p:spTree>
    <p:extLst>
      <p:ext uri="{BB962C8B-B14F-4D97-AF65-F5344CB8AC3E}">
        <p14:creationId xmlns:p14="http://schemas.microsoft.com/office/powerpoint/2010/main" val="2930934565"/>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Add/Drop Segment Example</a:t>
            </a:r>
            <a:endParaRPr lang="en-US" dirty="0"/>
          </a:p>
        </p:txBody>
      </p:sp>
      <p:sp>
        <p:nvSpPr>
          <p:cNvPr id="7" name="Content Placeholder 2"/>
          <p:cNvSpPr>
            <a:spLocks noGrp="1"/>
          </p:cNvSpPr>
          <p:nvPr>
            <p:ph idx="1"/>
          </p:nvPr>
        </p:nvSpPr>
        <p:spPr>
          <a:xfrm>
            <a:off x="6632619" y="2034862"/>
            <a:ext cx="4742001" cy="3419824"/>
          </a:xfrm>
        </p:spPr>
        <p:txBody>
          <a:bodyPr>
            <a:normAutofit fontScale="92500" lnSpcReduction="10000"/>
          </a:bodyPr>
          <a:lstStyle/>
          <a:p>
            <a:pPr>
              <a:buFont typeface="Wingdings" panose="05000000000000000000" pitchFamily="2" charset="2"/>
              <a:buChar char="§"/>
            </a:pPr>
            <a:r>
              <a:rPr lang="en-US" sz="3200" dirty="0" smtClean="0"/>
              <a:t>When I only analyze the relevant costs, I see that the marginal (=additional) contribution margin from Division A is more than the marginal fixed expenses.  If I drop the division, I lose more in contribution margin than I save in expenses.  </a:t>
            </a:r>
            <a:endParaRPr lang="en-US" sz="3200" b="1" dirty="0" smtClean="0"/>
          </a:p>
        </p:txBody>
      </p:sp>
      <p:pic>
        <p:nvPicPr>
          <p:cNvPr id="3" name="Picture 2"/>
          <p:cNvPicPr>
            <a:picLocks noChangeAspect="1"/>
          </p:cNvPicPr>
          <p:nvPr/>
        </p:nvPicPr>
        <p:blipFill>
          <a:blip r:embed="rId2"/>
          <a:stretch>
            <a:fillRect/>
          </a:stretch>
        </p:blipFill>
        <p:spPr>
          <a:xfrm>
            <a:off x="1097280" y="1917665"/>
            <a:ext cx="4814123" cy="3419825"/>
          </a:xfrm>
          <a:prstGeom prst="rect">
            <a:avLst/>
          </a:prstGeom>
        </p:spPr>
      </p:pic>
      <p:sp>
        <p:nvSpPr>
          <p:cNvPr id="6" name="Content Placeholder 2"/>
          <p:cNvSpPr txBox="1">
            <a:spLocks/>
          </p:cNvSpPr>
          <p:nvPr/>
        </p:nvSpPr>
        <p:spPr>
          <a:xfrm>
            <a:off x="1097280" y="5454686"/>
            <a:ext cx="10532343" cy="701414"/>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ctr">
              <a:buNone/>
            </a:pPr>
            <a:r>
              <a:rPr lang="en-US" sz="3600" b="1" dirty="0" smtClean="0"/>
              <a:t>DECISION:  Keep Division A</a:t>
            </a:r>
            <a:endParaRPr lang="en-US" sz="3600" b="1" dirty="0"/>
          </a:p>
        </p:txBody>
      </p:sp>
    </p:spTree>
    <p:extLst>
      <p:ext uri="{BB962C8B-B14F-4D97-AF65-F5344CB8AC3E}">
        <p14:creationId xmlns:p14="http://schemas.microsoft.com/office/powerpoint/2010/main" val="13176456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Manufacturing Overhead</a:t>
            </a:r>
            <a:endParaRPr lang="en-US" dirty="0"/>
          </a:p>
        </p:txBody>
      </p:sp>
      <p:sp>
        <p:nvSpPr>
          <p:cNvPr id="3" name="Content Placeholder 2"/>
          <p:cNvSpPr>
            <a:spLocks noGrp="1"/>
          </p:cNvSpPr>
          <p:nvPr>
            <p:ph idx="1"/>
          </p:nvPr>
        </p:nvSpPr>
        <p:spPr>
          <a:xfrm>
            <a:off x="1316221" y="2034861"/>
            <a:ext cx="10058400" cy="3821353"/>
          </a:xfrm>
        </p:spPr>
        <p:txBody>
          <a:bodyPr>
            <a:normAutofit/>
          </a:bodyPr>
          <a:lstStyle/>
          <a:p>
            <a:pPr>
              <a:buFont typeface="Wingdings" panose="05000000000000000000" pitchFamily="2" charset="2"/>
              <a:buChar char="§"/>
            </a:pPr>
            <a:r>
              <a:rPr lang="en-US" sz="3600" dirty="0" smtClean="0"/>
              <a:t>Overhead costs are the costs a company incurs which relate to multiple projects, such as factory rent, electricity, depreciation, inexpensive materials (called “</a:t>
            </a:r>
            <a:r>
              <a:rPr lang="en-US" sz="3600" smtClean="0"/>
              <a:t>indirect materials”), </a:t>
            </a:r>
            <a:r>
              <a:rPr lang="en-US" sz="3600" dirty="0" smtClean="0"/>
              <a:t>and factory managers and janitors (called “indirect labor”)</a:t>
            </a:r>
          </a:p>
          <a:p>
            <a:pPr>
              <a:buFont typeface="Wingdings" panose="05000000000000000000" pitchFamily="2" charset="2"/>
              <a:buChar char="§"/>
            </a:pPr>
            <a:endParaRPr lang="en-US" u="sng" dirty="0"/>
          </a:p>
        </p:txBody>
      </p:sp>
    </p:spTree>
    <p:extLst>
      <p:ext uri="{BB962C8B-B14F-4D97-AF65-F5344CB8AC3E}">
        <p14:creationId xmlns:p14="http://schemas.microsoft.com/office/powerpoint/2010/main" val="145350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Overhead Cost Application</a:t>
            </a:r>
            <a:endParaRPr lang="en-US" dirty="0"/>
          </a:p>
        </p:txBody>
      </p:sp>
      <p:sp>
        <p:nvSpPr>
          <p:cNvPr id="3" name="Content Placeholder 2"/>
          <p:cNvSpPr>
            <a:spLocks noGrp="1"/>
          </p:cNvSpPr>
          <p:nvPr>
            <p:ph idx="1"/>
          </p:nvPr>
        </p:nvSpPr>
        <p:spPr>
          <a:xfrm>
            <a:off x="1316221" y="2034861"/>
            <a:ext cx="10058400" cy="3821353"/>
          </a:xfrm>
        </p:spPr>
        <p:txBody>
          <a:bodyPr>
            <a:normAutofit/>
          </a:bodyPr>
          <a:lstStyle/>
          <a:p>
            <a:pPr>
              <a:buFont typeface="Wingdings" panose="05000000000000000000" pitchFamily="2" charset="2"/>
              <a:buChar char="§"/>
            </a:pPr>
            <a:r>
              <a:rPr lang="en-US" sz="3600" dirty="0" smtClean="0"/>
              <a:t>Overhead costs applied based on two estimates:</a:t>
            </a:r>
          </a:p>
          <a:p>
            <a:pPr lvl="1">
              <a:buFont typeface="Wingdings" panose="05000000000000000000" pitchFamily="2" charset="2"/>
              <a:buChar char="§"/>
            </a:pPr>
            <a:r>
              <a:rPr lang="en-US" sz="3400" dirty="0"/>
              <a:t>Estimated total overhead costs</a:t>
            </a:r>
          </a:p>
          <a:p>
            <a:pPr lvl="1">
              <a:buFont typeface="Wingdings" panose="05000000000000000000" pitchFamily="2" charset="2"/>
              <a:buChar char="§"/>
            </a:pPr>
            <a:r>
              <a:rPr lang="en-US" sz="3400" dirty="0"/>
              <a:t>Estimated total </a:t>
            </a:r>
            <a:r>
              <a:rPr lang="en-US" sz="3400" dirty="0" smtClean="0"/>
              <a:t>production</a:t>
            </a:r>
            <a:endParaRPr lang="en-US" sz="3600" dirty="0" smtClean="0"/>
          </a:p>
          <a:p>
            <a:pPr>
              <a:buFont typeface="Wingdings" panose="05000000000000000000" pitchFamily="2" charset="2"/>
              <a:buChar char="§"/>
            </a:pPr>
            <a:r>
              <a:rPr lang="en-US" sz="3600" dirty="0" smtClean="0"/>
              <a:t>The overhead application rate is calculated as:</a:t>
            </a:r>
          </a:p>
          <a:p>
            <a:pPr marL="201168" lvl="1" indent="0" algn="ctr">
              <a:buNone/>
            </a:pPr>
            <a:r>
              <a:rPr lang="en-US" sz="3400" u="sng" dirty="0" smtClean="0"/>
              <a:t>Estimated total overhead cost</a:t>
            </a:r>
            <a:r>
              <a:rPr lang="en-US" sz="3400" dirty="0" smtClean="0"/>
              <a:t/>
            </a:r>
            <a:br>
              <a:rPr lang="en-US" sz="3400" dirty="0" smtClean="0"/>
            </a:br>
            <a:r>
              <a:rPr lang="en-US" sz="3400" dirty="0" smtClean="0"/>
              <a:t>Estimated total labor hours</a:t>
            </a:r>
          </a:p>
          <a:p>
            <a:pPr marL="201168" lvl="1" indent="0">
              <a:buNone/>
            </a:pPr>
            <a:endParaRPr lang="en-US" sz="3400" dirty="0" smtClean="0"/>
          </a:p>
          <a:p>
            <a:pPr lvl="1">
              <a:buFont typeface="Wingdings" panose="05000000000000000000" pitchFamily="2" charset="2"/>
              <a:buChar char="§"/>
            </a:pPr>
            <a:endParaRPr lang="en-US" sz="3400" dirty="0" smtClean="0"/>
          </a:p>
          <a:p>
            <a:pPr lvl="1">
              <a:buFont typeface="Wingdings" panose="05000000000000000000" pitchFamily="2" charset="2"/>
              <a:buChar char="§"/>
            </a:pPr>
            <a:endParaRPr lang="en-US" sz="3400" dirty="0" smtClean="0"/>
          </a:p>
        </p:txBody>
      </p:sp>
    </p:spTree>
    <p:extLst>
      <p:ext uri="{BB962C8B-B14F-4D97-AF65-F5344CB8AC3E}">
        <p14:creationId xmlns:p14="http://schemas.microsoft.com/office/powerpoint/2010/main" val="3775160757"/>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2950</TotalTime>
  <Words>2276</Words>
  <Application>Microsoft Office PowerPoint</Application>
  <PresentationFormat>Widescreen</PresentationFormat>
  <Paragraphs>205</Paragraphs>
  <Slides>77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77</vt:i4>
      </vt:variant>
    </vt:vector>
  </HeadingPairs>
  <TitlesOfParts>
    <vt:vector size="81" baseType="lpstr">
      <vt:lpstr>Calibri</vt:lpstr>
      <vt:lpstr>Calibri Light</vt:lpstr>
      <vt:lpstr>Wingdings</vt:lpstr>
      <vt:lpstr>Retrospect</vt:lpstr>
      <vt:lpstr>Managerial Accounting</vt:lpstr>
      <vt:lpstr>Readings</vt:lpstr>
      <vt:lpstr>Managerial Accounting</vt:lpstr>
      <vt:lpstr>Job Order Costing</vt:lpstr>
      <vt:lpstr>Manufacturing Inventory</vt:lpstr>
      <vt:lpstr>Direct Materials</vt:lpstr>
      <vt:lpstr>Direct Labor</vt:lpstr>
      <vt:lpstr>Manufacturing Overhead</vt:lpstr>
      <vt:lpstr>Overhead Cost Application</vt:lpstr>
      <vt:lpstr>Overhead Application Estimates</vt:lpstr>
      <vt:lpstr>Overhead Application Rate Inputs</vt:lpstr>
      <vt:lpstr>Overhead Application Rate Calculation</vt:lpstr>
      <vt:lpstr>Overhead Application</vt:lpstr>
      <vt:lpstr>Total Job Cost</vt:lpstr>
      <vt:lpstr>Inventory vs. Expense</vt:lpstr>
      <vt:lpstr>Inventory Value Calculation</vt:lpstr>
      <vt:lpstr>Gross Profit Calculation</vt:lpstr>
      <vt:lpstr>Income statement example</vt:lpstr>
      <vt:lpstr>Product Costs vs. Period Costs</vt:lpstr>
      <vt:lpstr>Product Costs vs. Period Costs</vt:lpstr>
      <vt:lpstr>Exercise</vt:lpstr>
      <vt:lpstr>Exercise</vt:lpstr>
      <vt:lpstr>Identify Manufacturing Overhead Costs</vt:lpstr>
      <vt:lpstr>Calculate Manufacturing Overhead Rate</vt:lpstr>
      <vt:lpstr>Calculate Inventory Value</vt:lpstr>
      <vt:lpstr>Calculate Cost Per Unit of Inventory</vt:lpstr>
      <vt:lpstr>Prepare Income Statement</vt:lpstr>
      <vt:lpstr>Ending Inventory</vt:lpstr>
      <vt:lpstr>Managerial Accounting</vt:lpstr>
      <vt:lpstr>Readings</vt:lpstr>
      <vt:lpstr>CVP Analysis</vt:lpstr>
      <vt:lpstr>CVP Analysis vs. Job Costing</vt:lpstr>
      <vt:lpstr>CVP Calculations</vt:lpstr>
      <vt:lpstr>Company Information</vt:lpstr>
      <vt:lpstr>Contribution Margin, Operating Profit, and CM Ratio</vt:lpstr>
      <vt:lpstr>Breakeven Sales Analysis</vt:lpstr>
      <vt:lpstr>CVP Calculations Part Two</vt:lpstr>
      <vt:lpstr>Margin of Safety</vt:lpstr>
      <vt:lpstr>Target Sales</vt:lpstr>
      <vt:lpstr>Decision Making and Sensitivity Analysis</vt:lpstr>
      <vt:lpstr>Cost Structure Analysis</vt:lpstr>
      <vt:lpstr>Cost Structure Analysis</vt:lpstr>
      <vt:lpstr>Sensitivity Analysis</vt:lpstr>
      <vt:lpstr>Sensitivity Analysis</vt:lpstr>
      <vt:lpstr>Managerial Accounting</vt:lpstr>
      <vt:lpstr>Readings</vt:lpstr>
      <vt:lpstr>Budgeting</vt:lpstr>
      <vt:lpstr>Flexible Budgeting</vt:lpstr>
      <vt:lpstr>Budget Example</vt:lpstr>
      <vt:lpstr>Budget vs. Actual Results</vt:lpstr>
      <vt:lpstr>Budget vs. Actual Results</vt:lpstr>
      <vt:lpstr>Activity Variances</vt:lpstr>
      <vt:lpstr>Planning Budget vs. Flexible Budget</vt:lpstr>
      <vt:lpstr>Revenue and Spending Variances</vt:lpstr>
      <vt:lpstr>Flexible Budget vs. Actual Results</vt:lpstr>
      <vt:lpstr>Performance Report</vt:lpstr>
      <vt:lpstr>Performance Report</vt:lpstr>
      <vt:lpstr>Budget Preparation Success</vt:lpstr>
      <vt:lpstr>Managerial Accounting</vt:lpstr>
      <vt:lpstr>Readings</vt:lpstr>
      <vt:lpstr>Incremental Analysis/Relevant Costs</vt:lpstr>
      <vt:lpstr>Incremental Analysis Example</vt:lpstr>
      <vt:lpstr>Incremental Analysis Example</vt:lpstr>
      <vt:lpstr>Incremental Analysis Example</vt:lpstr>
      <vt:lpstr>Add/Drop Segment</vt:lpstr>
      <vt:lpstr>Allocated Expenses</vt:lpstr>
      <vt:lpstr>Allocated Expenses Example</vt:lpstr>
      <vt:lpstr>Depreciation</vt:lpstr>
      <vt:lpstr>Depreciation Example</vt:lpstr>
      <vt:lpstr>Depreciation Concepts</vt:lpstr>
      <vt:lpstr>Add/Drop Segment Example</vt:lpstr>
      <vt:lpstr>Add/Drop Segment</vt:lpstr>
      <vt:lpstr>Add/Drop Segment Example</vt:lpstr>
      <vt:lpstr>Add/Drop Segment Example</vt:lpstr>
      <vt:lpstr>Add/Drop Segment Example</vt:lpstr>
      <vt:lpstr>Add/Drop Segment</vt:lpstr>
      <vt:lpstr>Add/Drop Segment Example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Thomas Davis</dc:creator>
  <cp:lastModifiedBy>Thomas Davis</cp:lastModifiedBy>
  <cp:revision>104</cp:revision>
  <dcterms:created xsi:type="dcterms:W3CDTF">2014-08-05T07:47:07Z</dcterms:created>
  <dcterms:modified xsi:type="dcterms:W3CDTF">2016-11-20T18:40:03Z</dcterms:modified>
</cp:coreProperties>
</file>