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0" r:id="rId2"/>
    <p:sldId id="281" r:id="rId3"/>
    <p:sldId id="282"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 id="315" r:id="rId37"/>
    <p:sldId id="316" r:id="rId38"/>
    <p:sldId id="317" r:id="rId39"/>
    <p:sldId id="318" r:id="rId40"/>
    <p:sldId id="319" r:id="rId41"/>
    <p:sldId id="320" r:id="rId42"/>
    <p:sldId id="321" r:id="rId43"/>
    <p:sldId id="322" r:id="rId44"/>
    <p:sldId id="323" r:id="rId45"/>
    <p:sldId id="324" r:id="rId46"/>
    <p:sldId id="325" r:id="rId47"/>
    <p:sldId id="326" r:id="rId48"/>
    <p:sldId id="327" r:id="rId49"/>
    <p:sldId id="328" r:id="rId50"/>
    <p:sldId id="329" r:id="rId51"/>
    <p:sldId id="330" r:id="rId5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138" y="84"/>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4/29/2017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4/29/2017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4/29/2017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4/29/2017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4/29/2017</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4/29/2017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4/29/2017</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www.inc.com/articles/2000/04/19194.html" TargetMode="External"/><Relationship Id="rId2" Type="http://schemas.openxmlformats.org/officeDocument/2006/relationships/hyperlink" Target="http://johanhburger.com/understanding-the-income-statemen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highered.mheducation.com/sites/0073324833/student_view0/ebook/chapter1/chbody1/the_four_basic_financial_statements__an_overview.html" TargetMode="External"/><Relationship Id="rId2" Type="http://schemas.openxmlformats.org/officeDocument/2006/relationships/hyperlink" Target="http://ocw.mit.edu/courses/sloan-school-of-management/15-501-introduction-to-financial-and-managerial-accounting-spring-2004/lecture-notes/lecture1.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http://www.keynotesupport.com/accounting/accounting-basics-debits-credits.shtml" TargetMode="External"/><Relationship Id="rId2" Type="http://schemas.openxmlformats.org/officeDocument/2006/relationships/hyperlink" Target="http://www.keynotesupport.com/accounting/accounting-transactions.shtml"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content.moneyinstructor.com/1499/trialbalance.html" TargetMode="External"/><Relationship Id="rId2" Type="http://schemas.openxmlformats.org/officeDocument/2006/relationships/hyperlink" Target="http://www.slideshare.net/akhilkhanna7/general-ledger-and-trial-balance"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Financial </a:t>
            </a:r>
            <a:r>
              <a:rPr lang="en-US" dirty="0" smtClean="0"/>
              <a:t>Accounting</a:t>
            </a:r>
            <a:endParaRPr lang="en-US" dirty="0"/>
          </a:p>
        </p:txBody>
      </p:sp>
      <p:sp>
        <p:nvSpPr>
          <p:cNvPr id="3" name="Subtitle 2"/>
          <p:cNvSpPr>
            <a:spLocks noGrp="1"/>
          </p:cNvSpPr>
          <p:nvPr>
            <p:ph type="subTitle" idx="1"/>
          </p:nvPr>
        </p:nvSpPr>
        <p:spPr/>
        <p:txBody>
          <a:bodyPr/>
          <a:lstStyle/>
          <a:p>
            <a:r>
              <a:rPr lang="en-US" dirty="0" smtClean="0"/>
              <a:t>Th</a:t>
            </a:r>
            <a:r>
              <a:rPr lang="en-US" dirty="0" smtClean="0"/>
              <a:t>e balance sheet</a:t>
            </a:r>
            <a:endParaRPr lang="en-US" dirty="0"/>
          </a:p>
        </p:txBody>
      </p:sp>
    </p:spTree>
    <p:extLst>
      <p:ext uri="{BB962C8B-B14F-4D97-AF65-F5344CB8AC3E}">
        <p14:creationId xmlns:p14="http://schemas.microsoft.com/office/powerpoint/2010/main" val="8211975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Balance Sheet Exercise Solution</a:t>
            </a:r>
            <a:endParaRPr lang="en-US" dirty="0"/>
          </a:p>
        </p:txBody>
      </p:sp>
      <p:pic>
        <p:nvPicPr>
          <p:cNvPr id="5" name="Picture 4"/>
          <p:cNvPicPr>
            <a:picLocks noChangeAspect="1"/>
          </p:cNvPicPr>
          <p:nvPr/>
        </p:nvPicPr>
        <p:blipFill>
          <a:blip r:embed="rId2"/>
          <a:stretch>
            <a:fillRect/>
          </a:stretch>
        </p:blipFill>
        <p:spPr>
          <a:xfrm>
            <a:off x="2000550" y="1940312"/>
            <a:ext cx="8438352" cy="4092498"/>
          </a:xfrm>
          <a:prstGeom prst="rect">
            <a:avLst/>
          </a:prstGeom>
        </p:spPr>
      </p:pic>
    </p:spTree>
    <p:extLst>
      <p:ext uri="{BB962C8B-B14F-4D97-AF65-F5344CB8AC3E}">
        <p14:creationId xmlns:p14="http://schemas.microsoft.com/office/powerpoint/2010/main" val="33634526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Balance Sheet Concepts/Limitations</a:t>
            </a:r>
            <a:endParaRPr lang="en-US" dirty="0"/>
          </a:p>
        </p:txBody>
      </p:sp>
      <p:sp>
        <p:nvSpPr>
          <p:cNvPr id="3" name="Content Placeholder 2"/>
          <p:cNvSpPr>
            <a:spLocks noGrp="1"/>
          </p:cNvSpPr>
          <p:nvPr>
            <p:ph idx="1"/>
          </p:nvPr>
        </p:nvSpPr>
        <p:spPr>
          <a:xfrm>
            <a:off x="1097280" y="2047740"/>
            <a:ext cx="10058400" cy="3821353"/>
          </a:xfrm>
        </p:spPr>
        <p:txBody>
          <a:bodyPr/>
          <a:lstStyle/>
          <a:p>
            <a:pPr>
              <a:buFont typeface="Wingdings" panose="05000000000000000000" pitchFamily="2" charset="2"/>
              <a:buChar char="§"/>
            </a:pPr>
            <a:r>
              <a:rPr lang="en-US" sz="3600" dirty="0" smtClean="0"/>
              <a:t>Cost principle vs. fair value</a:t>
            </a:r>
          </a:p>
          <a:p>
            <a:pPr>
              <a:buFont typeface="Wingdings" panose="05000000000000000000" pitchFamily="2" charset="2"/>
              <a:buChar char="§"/>
            </a:pPr>
            <a:r>
              <a:rPr lang="en-US" sz="3600" dirty="0" smtClean="0"/>
              <a:t>Stable-dollar assumption vs. inflation</a:t>
            </a:r>
            <a:endParaRPr lang="en-US" dirty="0"/>
          </a:p>
        </p:txBody>
      </p:sp>
    </p:spTree>
    <p:extLst>
      <p:ext uri="{BB962C8B-B14F-4D97-AF65-F5344CB8AC3E}">
        <p14:creationId xmlns:p14="http://schemas.microsoft.com/office/powerpoint/2010/main" val="3235040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Financial </a:t>
            </a:r>
            <a:r>
              <a:rPr lang="en-US" dirty="0" smtClean="0"/>
              <a:t>Accounting</a:t>
            </a:r>
            <a:endParaRPr lang="en-US" dirty="0"/>
          </a:p>
        </p:txBody>
      </p:sp>
      <p:sp>
        <p:nvSpPr>
          <p:cNvPr id="3" name="Subtitle 2"/>
          <p:cNvSpPr>
            <a:spLocks noGrp="1"/>
          </p:cNvSpPr>
          <p:nvPr>
            <p:ph type="subTitle" idx="1"/>
          </p:nvPr>
        </p:nvSpPr>
        <p:spPr/>
        <p:txBody>
          <a:bodyPr/>
          <a:lstStyle/>
          <a:p>
            <a:r>
              <a:rPr lang="en-US" dirty="0" smtClean="0"/>
              <a:t>The income statement</a:t>
            </a:r>
            <a:endParaRPr lang="en-US" dirty="0"/>
          </a:p>
        </p:txBody>
      </p:sp>
    </p:spTree>
    <p:extLst>
      <p:ext uri="{BB962C8B-B14F-4D97-AF65-F5344CB8AC3E}">
        <p14:creationId xmlns:p14="http://schemas.microsoft.com/office/powerpoint/2010/main" val="4146105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Readings for Week Three</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Income </a:t>
            </a:r>
            <a:r>
              <a:rPr lang="en-US" sz="3600" dirty="0"/>
              <a:t>statement terminology</a:t>
            </a:r>
          </a:p>
          <a:p>
            <a:r>
              <a:rPr lang="en-US" sz="3600" dirty="0" smtClean="0">
                <a:hlinkClick r:id="rId2" tooltip="http://johanhburger.com/understanding-the-income-statement/"/>
              </a:rPr>
              <a:t>http</a:t>
            </a:r>
            <a:r>
              <a:rPr lang="en-US" sz="3600" dirty="0">
                <a:hlinkClick r:id="rId2" tooltip="http://johanhburger.com/understanding-the-income-statement/"/>
              </a:rPr>
              <a:t>://johanhburger.com/understanding-the-income-statement/</a:t>
            </a:r>
            <a:endParaRPr lang="en-US" sz="3600" dirty="0"/>
          </a:p>
          <a:p>
            <a:pPr>
              <a:buFont typeface="Wingdings" panose="05000000000000000000" pitchFamily="2" charset="2"/>
              <a:buChar char="§"/>
            </a:pPr>
            <a:r>
              <a:rPr lang="en-US" sz="3600" dirty="0" smtClean="0"/>
              <a:t>Accrual accounting</a:t>
            </a:r>
            <a:endParaRPr lang="en-US" sz="3600" dirty="0"/>
          </a:p>
          <a:p>
            <a:r>
              <a:rPr lang="en-US" sz="3600" dirty="0">
                <a:hlinkClick r:id="rId3" tooltip="http://www.inc.com/articles/2000/04/19194.html"/>
              </a:rPr>
              <a:t>http://</a:t>
            </a:r>
            <a:r>
              <a:rPr lang="en-US" sz="3600" dirty="0" smtClean="0">
                <a:hlinkClick r:id="rId3" tooltip="http://www.inc.com/articles/2000/04/19194.html"/>
              </a:rPr>
              <a:t>www.inc.com/articles/2000/04/19194.html</a:t>
            </a:r>
            <a:endParaRPr lang="en-US" sz="3600" dirty="0"/>
          </a:p>
        </p:txBody>
      </p:sp>
    </p:spTree>
    <p:extLst>
      <p:ext uri="{BB962C8B-B14F-4D97-AF65-F5344CB8AC3E}">
        <p14:creationId xmlns:p14="http://schemas.microsoft.com/office/powerpoint/2010/main" val="5656944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Statements</a:t>
            </a:r>
            <a:endParaRPr lang="en-US" dirty="0"/>
          </a:p>
        </p:txBody>
      </p:sp>
      <p:sp>
        <p:nvSpPr>
          <p:cNvPr id="3" name="Content Placeholder 2"/>
          <p:cNvSpPr>
            <a:spLocks noGrp="1"/>
          </p:cNvSpPr>
          <p:nvPr>
            <p:ph idx="1"/>
          </p:nvPr>
        </p:nvSpPr>
        <p:spPr>
          <a:xfrm>
            <a:off x="1316221" y="2034861"/>
            <a:ext cx="10058400" cy="3821353"/>
          </a:xfrm>
        </p:spPr>
        <p:txBody>
          <a:bodyPr/>
          <a:lstStyle/>
          <a:p>
            <a:pPr>
              <a:buFont typeface="Wingdings" panose="05000000000000000000" pitchFamily="2" charset="2"/>
              <a:buChar char="§"/>
            </a:pPr>
            <a:r>
              <a:rPr lang="en-US" sz="3600" dirty="0" smtClean="0"/>
              <a:t>Balance sheet</a:t>
            </a:r>
          </a:p>
          <a:p>
            <a:pPr>
              <a:buFont typeface="Wingdings" panose="05000000000000000000" pitchFamily="2" charset="2"/>
              <a:buChar char="§"/>
            </a:pPr>
            <a:r>
              <a:rPr lang="en-US" sz="3600" dirty="0" smtClean="0"/>
              <a:t>Income statement</a:t>
            </a:r>
          </a:p>
          <a:p>
            <a:pPr>
              <a:buFont typeface="Wingdings" panose="05000000000000000000" pitchFamily="2" charset="2"/>
              <a:buChar char="§"/>
            </a:pPr>
            <a:r>
              <a:rPr lang="en-US" sz="3600" dirty="0" smtClean="0"/>
              <a:t>Statement of cash flows</a:t>
            </a:r>
            <a:endParaRPr lang="en-US" dirty="0"/>
          </a:p>
        </p:txBody>
      </p:sp>
    </p:spTree>
    <p:extLst>
      <p:ext uri="{BB962C8B-B14F-4D97-AF65-F5344CB8AC3E}">
        <p14:creationId xmlns:p14="http://schemas.microsoft.com/office/powerpoint/2010/main" val="238451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 Statement</a:t>
            </a:r>
            <a:endParaRPr lang="en-US" dirty="0"/>
          </a:p>
        </p:txBody>
      </p:sp>
      <p:sp>
        <p:nvSpPr>
          <p:cNvPr id="3" name="Content Placeholder 2"/>
          <p:cNvSpPr>
            <a:spLocks noGrp="1"/>
          </p:cNvSpPr>
          <p:nvPr>
            <p:ph idx="1"/>
          </p:nvPr>
        </p:nvSpPr>
        <p:spPr>
          <a:xfrm>
            <a:off x="1097280" y="2047740"/>
            <a:ext cx="10058400" cy="3821353"/>
          </a:xfrm>
        </p:spPr>
        <p:txBody>
          <a:bodyPr>
            <a:normAutofit/>
          </a:bodyPr>
          <a:lstStyle/>
          <a:p>
            <a:pPr>
              <a:buFont typeface="Wingdings" panose="05000000000000000000" pitchFamily="2" charset="2"/>
              <a:buChar char="§"/>
            </a:pPr>
            <a:r>
              <a:rPr lang="en-US" sz="3600" dirty="0" smtClean="0"/>
              <a:t>Sales</a:t>
            </a:r>
          </a:p>
          <a:p>
            <a:pPr>
              <a:buFont typeface="Wingdings" panose="05000000000000000000" pitchFamily="2" charset="2"/>
              <a:buChar char="§"/>
            </a:pPr>
            <a:r>
              <a:rPr lang="en-US" sz="3600" dirty="0" smtClean="0"/>
              <a:t>Expenses</a:t>
            </a:r>
          </a:p>
          <a:p>
            <a:pPr>
              <a:buFont typeface="Wingdings" panose="05000000000000000000" pitchFamily="2" charset="2"/>
              <a:buChar char="§"/>
            </a:pPr>
            <a:r>
              <a:rPr lang="en-US" sz="3600" dirty="0" smtClean="0"/>
              <a:t>Net income</a:t>
            </a:r>
          </a:p>
          <a:p>
            <a:pPr>
              <a:buFont typeface="Wingdings" panose="05000000000000000000" pitchFamily="2" charset="2"/>
              <a:buChar char="§"/>
            </a:pPr>
            <a:r>
              <a:rPr lang="en-US" sz="3600" dirty="0" smtClean="0"/>
              <a:t>The income statement equation:</a:t>
            </a:r>
          </a:p>
          <a:p>
            <a:pPr marL="0" indent="0" algn="ctr">
              <a:buNone/>
            </a:pPr>
            <a:r>
              <a:rPr lang="en-US" sz="3600" i="1" dirty="0" smtClean="0"/>
              <a:t>Sales – expenses = net income</a:t>
            </a:r>
            <a:endParaRPr lang="en-US" i="1" dirty="0"/>
          </a:p>
        </p:txBody>
      </p:sp>
    </p:spTree>
    <p:extLst>
      <p:ext uri="{BB962C8B-B14F-4D97-AF65-F5344CB8AC3E}">
        <p14:creationId xmlns:p14="http://schemas.microsoft.com/office/powerpoint/2010/main" val="20403190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 Statement Example</a:t>
            </a:r>
            <a:endParaRPr lang="en-US" dirty="0"/>
          </a:p>
        </p:txBody>
      </p:sp>
      <p:pic>
        <p:nvPicPr>
          <p:cNvPr id="5" name="Picture 4"/>
          <p:cNvPicPr>
            <a:picLocks noChangeAspect="1"/>
          </p:cNvPicPr>
          <p:nvPr/>
        </p:nvPicPr>
        <p:blipFill>
          <a:blip r:embed="rId2"/>
          <a:stretch>
            <a:fillRect/>
          </a:stretch>
        </p:blipFill>
        <p:spPr>
          <a:xfrm>
            <a:off x="3888994" y="1906073"/>
            <a:ext cx="4405963" cy="4095482"/>
          </a:xfrm>
          <a:prstGeom prst="rect">
            <a:avLst/>
          </a:prstGeom>
        </p:spPr>
      </p:pic>
    </p:spTree>
    <p:extLst>
      <p:ext uri="{BB962C8B-B14F-4D97-AF65-F5344CB8AC3E}">
        <p14:creationId xmlns:p14="http://schemas.microsoft.com/office/powerpoint/2010/main" val="42460606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Expense Accounts</a:t>
            </a:r>
            <a:endParaRPr lang="en-US" dirty="0"/>
          </a:p>
        </p:txBody>
      </p:sp>
      <p:sp>
        <p:nvSpPr>
          <p:cNvPr id="3" name="Content Placeholder 2"/>
          <p:cNvSpPr>
            <a:spLocks noGrp="1"/>
          </p:cNvSpPr>
          <p:nvPr>
            <p:ph idx="1"/>
          </p:nvPr>
        </p:nvSpPr>
        <p:spPr>
          <a:xfrm>
            <a:off x="1097280" y="2047740"/>
            <a:ext cx="10058400" cy="3821353"/>
          </a:xfrm>
        </p:spPr>
        <p:txBody>
          <a:bodyPr/>
          <a:lstStyle/>
          <a:p>
            <a:pPr>
              <a:buFont typeface="Wingdings" panose="05000000000000000000" pitchFamily="2" charset="2"/>
              <a:buChar char="§"/>
            </a:pPr>
            <a:r>
              <a:rPr lang="en-US" sz="3600" dirty="0" smtClean="0"/>
              <a:t>Cost of goods sold (COGS, also called “sales costs”)</a:t>
            </a:r>
          </a:p>
          <a:p>
            <a:pPr>
              <a:buFont typeface="Wingdings" panose="05000000000000000000" pitchFamily="2" charset="2"/>
              <a:buChar char="§"/>
            </a:pPr>
            <a:r>
              <a:rPr lang="en-US" sz="3600" dirty="0" smtClean="0"/>
              <a:t>Selling, general, and administrative expenses (SGA)</a:t>
            </a:r>
          </a:p>
          <a:p>
            <a:pPr>
              <a:buFont typeface="Wingdings" panose="05000000000000000000" pitchFamily="2" charset="2"/>
              <a:buChar char="§"/>
            </a:pPr>
            <a:r>
              <a:rPr lang="en-US" sz="3600" dirty="0" smtClean="0"/>
              <a:t>Research and development expenses (R&amp;D)</a:t>
            </a:r>
          </a:p>
          <a:p>
            <a:pPr>
              <a:buFont typeface="Wingdings" panose="05000000000000000000" pitchFamily="2" charset="2"/>
              <a:buChar char="§"/>
            </a:pPr>
            <a:r>
              <a:rPr lang="en-US" sz="3600" dirty="0" smtClean="0"/>
              <a:t>Interest expense</a:t>
            </a:r>
          </a:p>
          <a:p>
            <a:pPr>
              <a:buFont typeface="Wingdings" panose="05000000000000000000" pitchFamily="2" charset="2"/>
              <a:buChar char="§"/>
            </a:pPr>
            <a:r>
              <a:rPr lang="en-US" sz="3600" dirty="0" smtClean="0"/>
              <a:t>Income tax expense</a:t>
            </a:r>
          </a:p>
        </p:txBody>
      </p:sp>
    </p:spTree>
    <p:extLst>
      <p:ext uri="{BB962C8B-B14F-4D97-AF65-F5344CB8AC3E}">
        <p14:creationId xmlns:p14="http://schemas.microsoft.com/office/powerpoint/2010/main" val="28512258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 Income vs. Cash</a:t>
            </a:r>
            <a:endParaRPr lang="en-US" dirty="0"/>
          </a:p>
        </p:txBody>
      </p:sp>
      <p:sp>
        <p:nvSpPr>
          <p:cNvPr id="3" name="Content Placeholder 2"/>
          <p:cNvSpPr>
            <a:spLocks noGrp="1"/>
          </p:cNvSpPr>
          <p:nvPr>
            <p:ph idx="1"/>
          </p:nvPr>
        </p:nvSpPr>
        <p:spPr>
          <a:xfrm>
            <a:off x="1097280" y="2047740"/>
            <a:ext cx="10058400" cy="3821353"/>
          </a:xfrm>
        </p:spPr>
        <p:txBody>
          <a:bodyPr/>
          <a:lstStyle/>
          <a:p>
            <a:pPr>
              <a:buFont typeface="Wingdings" panose="05000000000000000000" pitchFamily="2" charset="2"/>
              <a:buChar char="§"/>
            </a:pPr>
            <a:r>
              <a:rPr lang="en-US" sz="3600" dirty="0" smtClean="0"/>
              <a:t>Net income is different from cash.  Understanding how accounts payable and accounts receivable work will help you to understand the difference.</a:t>
            </a:r>
          </a:p>
          <a:p>
            <a:pPr marL="0" indent="0">
              <a:buNone/>
            </a:pPr>
            <a:endParaRPr lang="en-US" sz="3600" dirty="0" smtClean="0"/>
          </a:p>
        </p:txBody>
      </p:sp>
    </p:spTree>
    <p:extLst>
      <p:ext uri="{BB962C8B-B14F-4D97-AF65-F5344CB8AC3E}">
        <p14:creationId xmlns:p14="http://schemas.microsoft.com/office/powerpoint/2010/main" val="18919426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Sales and Accounts Receivable</a:t>
            </a:r>
            <a:endParaRPr lang="en-US" dirty="0"/>
          </a:p>
        </p:txBody>
      </p:sp>
      <p:sp>
        <p:nvSpPr>
          <p:cNvPr id="3" name="Content Placeholder 2"/>
          <p:cNvSpPr>
            <a:spLocks noGrp="1"/>
          </p:cNvSpPr>
          <p:nvPr>
            <p:ph idx="1"/>
          </p:nvPr>
        </p:nvSpPr>
        <p:spPr>
          <a:xfrm>
            <a:off x="1097280" y="2047740"/>
            <a:ext cx="10058400" cy="3821353"/>
          </a:xfrm>
        </p:spPr>
        <p:txBody>
          <a:bodyPr/>
          <a:lstStyle/>
          <a:p>
            <a:pPr>
              <a:buFont typeface="Wingdings" panose="05000000000000000000" pitchFamily="2" charset="2"/>
              <a:buChar char="§"/>
            </a:pPr>
            <a:r>
              <a:rPr lang="en-US" sz="3600" dirty="0" smtClean="0"/>
              <a:t>When I sell products or services to a customer </a:t>
            </a:r>
            <a:r>
              <a:rPr lang="en-US" sz="3600" u="sng" dirty="0" smtClean="0"/>
              <a:t>on account</a:t>
            </a:r>
            <a:r>
              <a:rPr lang="en-US" sz="3600" dirty="0" smtClean="0"/>
              <a:t>, they do not pay immediately.  I create “Accounts receivable” which means I have the right to collect cash in the future.  I have an increase in the “Sales” account even though I do not have an increase in the “Cash” account.</a:t>
            </a:r>
          </a:p>
          <a:p>
            <a:pPr marL="0" indent="0">
              <a:buNone/>
            </a:pPr>
            <a:endParaRPr lang="en-US" sz="3600" dirty="0" smtClean="0"/>
          </a:p>
        </p:txBody>
      </p:sp>
    </p:spTree>
    <p:extLst>
      <p:ext uri="{BB962C8B-B14F-4D97-AF65-F5344CB8AC3E}">
        <p14:creationId xmlns:p14="http://schemas.microsoft.com/office/powerpoint/2010/main" val="26236524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Readings</a:t>
            </a:r>
            <a:endParaRPr lang="en-US" dirty="0"/>
          </a:p>
        </p:txBody>
      </p:sp>
      <p:sp>
        <p:nvSpPr>
          <p:cNvPr id="3" name="Content Placeholder 2"/>
          <p:cNvSpPr>
            <a:spLocks noGrp="1"/>
          </p:cNvSpPr>
          <p:nvPr>
            <p:ph idx="1"/>
          </p:nvPr>
        </p:nvSpPr>
        <p:spPr>
          <a:xfrm>
            <a:off x="1316221" y="2034861"/>
            <a:ext cx="10058400" cy="3821353"/>
          </a:xfrm>
        </p:spPr>
        <p:txBody>
          <a:bodyPr>
            <a:normAutofit fontScale="70000" lnSpcReduction="20000"/>
          </a:bodyPr>
          <a:lstStyle/>
          <a:p>
            <a:pPr>
              <a:buFont typeface="Wingdings" panose="05000000000000000000" pitchFamily="2" charset="2"/>
              <a:buChar char="§"/>
            </a:pPr>
            <a:r>
              <a:rPr lang="en-US" sz="3600" dirty="0" smtClean="0"/>
              <a:t>Accounting </a:t>
            </a:r>
            <a:r>
              <a:rPr lang="en-US" sz="3600" dirty="0"/>
              <a:t>introduction</a:t>
            </a:r>
          </a:p>
          <a:p>
            <a:r>
              <a:rPr lang="en-US" sz="3600" dirty="0" smtClean="0">
                <a:hlinkClick r:id="rId2" tooltip="http://ocw.mit.edu/courses/sloan-school-of-management/15-501-introduction-to-financial-and-managerial-accounting-spring-2004/lecture-notes/lecture1.pdf"/>
              </a:rPr>
              <a:t>http</a:t>
            </a:r>
            <a:r>
              <a:rPr lang="en-US" sz="3600" dirty="0">
                <a:hlinkClick r:id="rId2" tooltip="http://ocw.mit.edu/courses/sloan-school-of-management/15-501-introduction-to-financial-and-managerial-accounting-spring-2004/lecture-notes/lecture1.pdf"/>
              </a:rPr>
              <a:t>://ocw.mit.edu/courses/sloan-school-of-management/15-501-introduction-to-financial-and-managerial-accounting-spring-2004/lecture-notes/lecture1.pdf</a:t>
            </a:r>
            <a:endParaRPr lang="en-US" sz="3600" dirty="0"/>
          </a:p>
          <a:p>
            <a:pPr>
              <a:buFont typeface="Wingdings" panose="05000000000000000000" pitchFamily="2" charset="2"/>
              <a:buChar char="§"/>
            </a:pPr>
            <a:r>
              <a:rPr lang="en-US" sz="3600" dirty="0" smtClean="0"/>
              <a:t>Financial </a:t>
            </a:r>
            <a:r>
              <a:rPr lang="en-US" sz="3600" dirty="0"/>
              <a:t>statements overview (the first financial statement we will study is the </a:t>
            </a:r>
            <a:r>
              <a:rPr lang="en-US" sz="3600" u="sng" dirty="0"/>
              <a:t>balance sheet</a:t>
            </a:r>
            <a:r>
              <a:rPr lang="en-US" sz="3600" dirty="0"/>
              <a:t>; the others we will learn later)</a:t>
            </a:r>
          </a:p>
          <a:p>
            <a:r>
              <a:rPr lang="en-US" sz="3600" dirty="0" smtClean="0">
                <a:hlinkClick r:id="rId3" tooltip="http://highered.mheducation.com/sites/0073324833/student_view0/ebook/chapter1/chbody1/the_four_basic_financial_statements__an_overview.html"/>
              </a:rPr>
              <a:t>http</a:t>
            </a:r>
            <a:r>
              <a:rPr lang="en-US" sz="3600" dirty="0">
                <a:hlinkClick r:id="rId3" tooltip="http://highered.mheducation.com/sites/0073324833/student_view0/ebook/chapter1/chbody1/the_four_basic_financial_statements__an_overview.html"/>
              </a:rPr>
              <a:t>://highered.mheducation.com/sites/0073324833/student_view0/ebook/chapter1/chbody1/the_four_basic_financial_statements__an_overview.html</a:t>
            </a:r>
            <a:endParaRPr lang="en-US" sz="3600" dirty="0"/>
          </a:p>
          <a:p>
            <a:endParaRPr lang="en-US" sz="3600" dirty="0"/>
          </a:p>
          <a:p>
            <a:pPr marL="0" indent="0">
              <a:buNone/>
            </a:pPr>
            <a:r>
              <a:rPr lang="en-US" sz="3600" dirty="0"/>
              <a:t> </a:t>
            </a:r>
          </a:p>
        </p:txBody>
      </p:sp>
    </p:spTree>
    <p:extLst>
      <p:ext uri="{BB962C8B-B14F-4D97-AF65-F5344CB8AC3E}">
        <p14:creationId xmlns:p14="http://schemas.microsoft.com/office/powerpoint/2010/main" val="190712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Expenses and Accounts Payable</a:t>
            </a:r>
            <a:endParaRPr lang="en-US" dirty="0"/>
          </a:p>
        </p:txBody>
      </p:sp>
      <p:sp>
        <p:nvSpPr>
          <p:cNvPr id="3" name="Content Placeholder 2"/>
          <p:cNvSpPr>
            <a:spLocks noGrp="1"/>
          </p:cNvSpPr>
          <p:nvPr>
            <p:ph idx="1"/>
          </p:nvPr>
        </p:nvSpPr>
        <p:spPr>
          <a:xfrm>
            <a:off x="1097280" y="2047740"/>
            <a:ext cx="10058400" cy="3821353"/>
          </a:xfrm>
        </p:spPr>
        <p:txBody>
          <a:bodyPr/>
          <a:lstStyle/>
          <a:p>
            <a:pPr>
              <a:buFont typeface="Wingdings" panose="05000000000000000000" pitchFamily="2" charset="2"/>
              <a:buChar char="§"/>
            </a:pPr>
            <a:r>
              <a:rPr lang="en-US" sz="3600" dirty="0" smtClean="0"/>
              <a:t>When I purchase products or services from a company</a:t>
            </a:r>
            <a:r>
              <a:rPr lang="en-US" sz="3600" dirty="0"/>
              <a:t> </a:t>
            </a:r>
            <a:r>
              <a:rPr lang="en-US" sz="3600" u="sng" dirty="0"/>
              <a:t>on account</a:t>
            </a:r>
            <a:r>
              <a:rPr lang="en-US" sz="3600" dirty="0" smtClean="0"/>
              <a:t>, I do not pay immediately.  I create “Accounts payable” which means I have the obligation to pay cash in the future.  I have an increase in the “Expenses” account even though I do not have an decrease in the “Cash” account.</a:t>
            </a:r>
          </a:p>
          <a:p>
            <a:pPr marL="0" indent="0">
              <a:buNone/>
            </a:pPr>
            <a:endParaRPr lang="en-US" sz="3600" dirty="0" smtClean="0"/>
          </a:p>
        </p:txBody>
      </p:sp>
    </p:spTree>
    <p:extLst>
      <p:ext uri="{BB962C8B-B14F-4D97-AF65-F5344CB8AC3E}">
        <p14:creationId xmlns:p14="http://schemas.microsoft.com/office/powerpoint/2010/main" val="28747859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Cash Receipts and Payments</a:t>
            </a:r>
            <a:endParaRPr lang="en-US" dirty="0"/>
          </a:p>
        </p:txBody>
      </p:sp>
      <p:sp>
        <p:nvSpPr>
          <p:cNvPr id="3" name="Content Placeholder 2"/>
          <p:cNvSpPr>
            <a:spLocks noGrp="1"/>
          </p:cNvSpPr>
          <p:nvPr>
            <p:ph idx="1"/>
          </p:nvPr>
        </p:nvSpPr>
        <p:spPr>
          <a:xfrm>
            <a:off x="1097280" y="2047740"/>
            <a:ext cx="10058400" cy="3821353"/>
          </a:xfrm>
        </p:spPr>
        <p:txBody>
          <a:bodyPr/>
          <a:lstStyle/>
          <a:p>
            <a:pPr>
              <a:buFont typeface="Wingdings" panose="05000000000000000000" pitchFamily="2" charset="2"/>
              <a:buChar char="§"/>
            </a:pPr>
            <a:r>
              <a:rPr lang="en-US" sz="3600" dirty="0" smtClean="0"/>
              <a:t>When I receive and pay cash, it is important to know if the cash relates to new sales or expenses, or if the cash relates to receivables or payables from previous transactions.  </a:t>
            </a:r>
            <a:r>
              <a:rPr lang="en-US" sz="3600" u="sng" dirty="0" smtClean="0"/>
              <a:t>Only new sales and expenses affect the income statement</a:t>
            </a:r>
            <a:r>
              <a:rPr lang="en-US" sz="3600" dirty="0" smtClean="0"/>
              <a:t>.  The name of this concept is “accrual accounting”.</a:t>
            </a:r>
          </a:p>
          <a:p>
            <a:pPr marL="0" indent="0">
              <a:buNone/>
            </a:pPr>
            <a:endParaRPr lang="en-US" sz="3600" dirty="0" smtClean="0"/>
          </a:p>
        </p:txBody>
      </p:sp>
    </p:spTree>
    <p:extLst>
      <p:ext uri="{BB962C8B-B14F-4D97-AF65-F5344CB8AC3E}">
        <p14:creationId xmlns:p14="http://schemas.microsoft.com/office/powerpoint/2010/main" val="26967205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 Statement Example</a:t>
            </a:r>
            <a:endParaRPr lang="en-US" dirty="0"/>
          </a:p>
        </p:txBody>
      </p:sp>
      <p:sp>
        <p:nvSpPr>
          <p:cNvPr id="3" name="Content Placeholder 2"/>
          <p:cNvSpPr>
            <a:spLocks noGrp="1"/>
          </p:cNvSpPr>
          <p:nvPr>
            <p:ph idx="1"/>
          </p:nvPr>
        </p:nvSpPr>
        <p:spPr>
          <a:xfrm>
            <a:off x="1097280" y="2021982"/>
            <a:ext cx="10058400" cy="3821353"/>
          </a:xfrm>
        </p:spPr>
        <p:txBody>
          <a:bodyPr/>
          <a:lstStyle/>
          <a:p>
            <a:pPr>
              <a:buFont typeface="Wingdings" panose="05000000000000000000" pitchFamily="2" charset="2"/>
              <a:buChar char="§"/>
            </a:pPr>
            <a:r>
              <a:rPr lang="en-US" sz="3600" dirty="0" smtClean="0"/>
              <a:t>I have four transactions:</a:t>
            </a:r>
            <a:endParaRPr lang="en-US" sz="2400" dirty="0" smtClean="0"/>
          </a:p>
          <a:p>
            <a:pPr lvl="1">
              <a:buFont typeface="Wingdings" panose="05000000000000000000" pitchFamily="2" charset="2"/>
              <a:buChar char="§"/>
            </a:pPr>
            <a:r>
              <a:rPr lang="en-US" sz="3000" dirty="0" smtClean="0"/>
              <a:t>Cash receipts from customers for </a:t>
            </a:r>
            <a:r>
              <a:rPr lang="en-US" sz="3000" u="sng" dirty="0" smtClean="0"/>
              <a:t>new</a:t>
            </a:r>
            <a:r>
              <a:rPr lang="en-US" sz="3000" dirty="0" smtClean="0"/>
              <a:t> sales, $30,000</a:t>
            </a:r>
          </a:p>
          <a:p>
            <a:pPr lvl="1">
              <a:buFont typeface="Wingdings" panose="05000000000000000000" pitchFamily="2" charset="2"/>
              <a:buChar char="§"/>
            </a:pPr>
            <a:r>
              <a:rPr lang="en-US" sz="3000" dirty="0" smtClean="0"/>
              <a:t>Cash receipts from customers for </a:t>
            </a:r>
            <a:r>
              <a:rPr lang="en-US" sz="3000" u="sng" dirty="0" smtClean="0"/>
              <a:t>prior year</a:t>
            </a:r>
            <a:r>
              <a:rPr lang="en-US" sz="3000" dirty="0" smtClean="0"/>
              <a:t> accounts receivable, $20,000</a:t>
            </a:r>
          </a:p>
          <a:p>
            <a:pPr lvl="1">
              <a:buFont typeface="Wingdings" panose="05000000000000000000" pitchFamily="2" charset="2"/>
              <a:buChar char="§"/>
            </a:pPr>
            <a:r>
              <a:rPr lang="en-US" sz="3000" dirty="0" smtClean="0"/>
              <a:t>Cash payments to suppliers for </a:t>
            </a:r>
            <a:r>
              <a:rPr lang="en-US" sz="3000" u="sng" dirty="0" smtClean="0"/>
              <a:t>new</a:t>
            </a:r>
            <a:r>
              <a:rPr lang="en-US" sz="3000" dirty="0" smtClean="0"/>
              <a:t> expenses, $18,000</a:t>
            </a:r>
          </a:p>
          <a:p>
            <a:pPr lvl="1">
              <a:buFont typeface="Wingdings" panose="05000000000000000000" pitchFamily="2" charset="2"/>
              <a:buChar char="§"/>
            </a:pPr>
            <a:r>
              <a:rPr lang="en-US" sz="3000" dirty="0" smtClean="0"/>
              <a:t>Cash payments to suppliers for </a:t>
            </a:r>
            <a:r>
              <a:rPr lang="en-US" sz="3000" u="sng" dirty="0"/>
              <a:t>prior year</a:t>
            </a:r>
            <a:r>
              <a:rPr lang="en-US" sz="3000" dirty="0"/>
              <a:t> </a:t>
            </a:r>
            <a:r>
              <a:rPr lang="en-US" sz="3000" dirty="0" smtClean="0"/>
              <a:t>accounts payable, $12,000</a:t>
            </a:r>
          </a:p>
          <a:p>
            <a:pPr marL="0" indent="0">
              <a:buNone/>
            </a:pPr>
            <a:endParaRPr lang="en-US" sz="3600" dirty="0" smtClean="0"/>
          </a:p>
        </p:txBody>
      </p:sp>
    </p:spTree>
    <p:extLst>
      <p:ext uri="{BB962C8B-B14F-4D97-AF65-F5344CB8AC3E}">
        <p14:creationId xmlns:p14="http://schemas.microsoft.com/office/powerpoint/2010/main" val="30901284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 Statement Example</a:t>
            </a:r>
            <a:endParaRPr lang="en-US" dirty="0"/>
          </a:p>
        </p:txBody>
      </p:sp>
      <p:pic>
        <p:nvPicPr>
          <p:cNvPr id="5" name="Picture 4"/>
          <p:cNvPicPr>
            <a:picLocks noChangeAspect="1"/>
          </p:cNvPicPr>
          <p:nvPr/>
        </p:nvPicPr>
        <p:blipFill>
          <a:blip r:embed="rId2"/>
          <a:stretch>
            <a:fillRect/>
          </a:stretch>
        </p:blipFill>
        <p:spPr>
          <a:xfrm>
            <a:off x="3812146" y="1839778"/>
            <a:ext cx="4698968" cy="4367839"/>
          </a:xfrm>
          <a:prstGeom prst="rect">
            <a:avLst/>
          </a:prstGeom>
        </p:spPr>
      </p:pic>
    </p:spTree>
    <p:extLst>
      <p:ext uri="{BB962C8B-B14F-4D97-AF65-F5344CB8AC3E}">
        <p14:creationId xmlns:p14="http://schemas.microsoft.com/office/powerpoint/2010/main" val="42902828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 Statement Exercise</a:t>
            </a:r>
            <a:endParaRPr lang="en-US" dirty="0"/>
          </a:p>
        </p:txBody>
      </p:sp>
      <p:pic>
        <p:nvPicPr>
          <p:cNvPr id="4" name="Picture 3"/>
          <p:cNvPicPr>
            <a:picLocks noChangeAspect="1"/>
          </p:cNvPicPr>
          <p:nvPr/>
        </p:nvPicPr>
        <p:blipFill>
          <a:blip r:embed="rId2"/>
          <a:stretch>
            <a:fillRect/>
          </a:stretch>
        </p:blipFill>
        <p:spPr>
          <a:xfrm>
            <a:off x="2967680" y="1970468"/>
            <a:ext cx="6245990" cy="3773510"/>
          </a:xfrm>
          <a:prstGeom prst="rect">
            <a:avLst/>
          </a:prstGeom>
        </p:spPr>
      </p:pic>
    </p:spTree>
    <p:extLst>
      <p:ext uri="{BB962C8B-B14F-4D97-AF65-F5344CB8AC3E}">
        <p14:creationId xmlns:p14="http://schemas.microsoft.com/office/powerpoint/2010/main" val="141197849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 Statement Exercise Solution </a:t>
            </a:r>
            <a:endParaRPr lang="en-US" dirty="0"/>
          </a:p>
        </p:txBody>
      </p:sp>
      <p:pic>
        <p:nvPicPr>
          <p:cNvPr id="4" name="Picture 3"/>
          <p:cNvPicPr>
            <a:picLocks noChangeAspect="1"/>
          </p:cNvPicPr>
          <p:nvPr/>
        </p:nvPicPr>
        <p:blipFill>
          <a:blip r:embed="rId2"/>
          <a:stretch>
            <a:fillRect/>
          </a:stretch>
        </p:blipFill>
        <p:spPr>
          <a:xfrm>
            <a:off x="3585407" y="1828973"/>
            <a:ext cx="5050968" cy="4355261"/>
          </a:xfrm>
          <a:prstGeom prst="rect">
            <a:avLst/>
          </a:prstGeom>
        </p:spPr>
      </p:pic>
    </p:spTree>
    <p:extLst>
      <p:ext uri="{BB962C8B-B14F-4D97-AF65-F5344CB8AC3E}">
        <p14:creationId xmlns:p14="http://schemas.microsoft.com/office/powerpoint/2010/main" val="32522923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Financial and Managerial Accounting</a:t>
            </a:r>
            <a:endParaRPr lang="en-US" dirty="0"/>
          </a:p>
        </p:txBody>
      </p:sp>
      <p:sp>
        <p:nvSpPr>
          <p:cNvPr id="3" name="Subtitle 2"/>
          <p:cNvSpPr>
            <a:spLocks noGrp="1"/>
          </p:cNvSpPr>
          <p:nvPr>
            <p:ph type="subTitle" idx="1"/>
          </p:nvPr>
        </p:nvSpPr>
        <p:spPr/>
        <p:txBody>
          <a:bodyPr/>
          <a:lstStyle/>
          <a:p>
            <a:r>
              <a:rPr lang="en-US" dirty="0" smtClean="0"/>
              <a:t>The accounting cycle</a:t>
            </a:r>
            <a:endParaRPr lang="en-US" dirty="0"/>
          </a:p>
        </p:txBody>
      </p:sp>
    </p:spTree>
    <p:extLst>
      <p:ext uri="{BB962C8B-B14F-4D97-AF65-F5344CB8AC3E}">
        <p14:creationId xmlns:p14="http://schemas.microsoft.com/office/powerpoint/2010/main" val="28502162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Readings</a:t>
            </a:r>
            <a:endParaRPr lang="en-US" dirty="0"/>
          </a:p>
        </p:txBody>
      </p:sp>
      <p:sp>
        <p:nvSpPr>
          <p:cNvPr id="3" name="Content Placeholder 2"/>
          <p:cNvSpPr>
            <a:spLocks noGrp="1"/>
          </p:cNvSpPr>
          <p:nvPr>
            <p:ph idx="1"/>
          </p:nvPr>
        </p:nvSpPr>
        <p:spPr>
          <a:xfrm>
            <a:off x="1316221" y="2034861"/>
            <a:ext cx="10058400" cy="3821353"/>
          </a:xfrm>
        </p:spPr>
        <p:txBody>
          <a:bodyPr>
            <a:normAutofit fontScale="77500" lnSpcReduction="20000"/>
          </a:bodyPr>
          <a:lstStyle/>
          <a:p>
            <a:r>
              <a:rPr lang="en-US" sz="3600" dirty="0">
                <a:hlinkClick r:id="rId2"/>
              </a:rPr>
              <a:t>http://</a:t>
            </a:r>
            <a:r>
              <a:rPr lang="en-US" sz="3600" dirty="0" smtClean="0">
                <a:hlinkClick r:id="rId2"/>
              </a:rPr>
              <a:t>content.moneyinstructor.com/1435/accounting-transaction.html</a:t>
            </a:r>
          </a:p>
          <a:p>
            <a:r>
              <a:rPr lang="en-US" sz="3600" dirty="0" smtClean="0"/>
              <a:t>Explanation of transaction analysis</a:t>
            </a:r>
          </a:p>
          <a:p>
            <a:r>
              <a:rPr lang="en-US" sz="3600" dirty="0">
                <a:hlinkClick r:id="rId3"/>
              </a:rPr>
              <a:t>http://</a:t>
            </a:r>
            <a:r>
              <a:rPr lang="en-US" sz="3600" dirty="0" smtClean="0">
                <a:hlinkClick r:id="rId3"/>
              </a:rPr>
              <a:t>www.keynotesupport.com/accounting/accounting-basics-debits-credits.shtml</a:t>
            </a:r>
            <a:endParaRPr lang="en-US" sz="3600" dirty="0" smtClean="0"/>
          </a:p>
          <a:p>
            <a:r>
              <a:rPr lang="en-US" sz="3600" dirty="0" smtClean="0"/>
              <a:t>Explanation of debits and credits</a:t>
            </a:r>
            <a:endParaRPr lang="en-US" sz="3600" dirty="0" smtClean="0">
              <a:hlinkClick r:id=""/>
            </a:endParaRPr>
          </a:p>
          <a:p>
            <a:r>
              <a:rPr lang="en-US" sz="3600" dirty="0" smtClean="0">
                <a:hlinkClick r:id=""/>
              </a:rPr>
              <a:t>http</a:t>
            </a:r>
            <a:r>
              <a:rPr lang="en-US" sz="3600" dirty="0">
                <a:hlinkClick r:id="rId2"/>
              </a:rPr>
              <a:t>://</a:t>
            </a:r>
            <a:r>
              <a:rPr lang="en-US" sz="3600" dirty="0" smtClean="0">
                <a:hlinkClick r:id="rId2"/>
              </a:rPr>
              <a:t>www.keynotesupport.com/accounting/accounting-transactions.shtml</a:t>
            </a:r>
            <a:endParaRPr lang="en-US" sz="3600" dirty="0" smtClean="0"/>
          </a:p>
          <a:p>
            <a:r>
              <a:rPr lang="en-US" sz="3600" dirty="0" smtClean="0"/>
              <a:t>Transaction examples</a:t>
            </a:r>
            <a:endParaRPr lang="en-US" sz="3600" dirty="0"/>
          </a:p>
        </p:txBody>
      </p:sp>
    </p:spTree>
    <p:extLst>
      <p:ext uri="{BB962C8B-B14F-4D97-AF65-F5344CB8AC3E}">
        <p14:creationId xmlns:p14="http://schemas.microsoft.com/office/powerpoint/2010/main" val="3485064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Readings</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r>
              <a:rPr lang="en-US" sz="3600" dirty="0">
                <a:hlinkClick r:id="rId2"/>
              </a:rPr>
              <a:t>http://</a:t>
            </a:r>
            <a:r>
              <a:rPr lang="en-US" sz="3600" dirty="0" smtClean="0">
                <a:hlinkClick r:id="rId2"/>
              </a:rPr>
              <a:t>www.slideshare.net/akhilkhanna7/general-ledger-and-trial-balance</a:t>
            </a:r>
            <a:endParaRPr lang="en-US" sz="3600" dirty="0" smtClean="0"/>
          </a:p>
          <a:p>
            <a:r>
              <a:rPr lang="en-US" sz="3600" dirty="0" smtClean="0"/>
              <a:t>General ledger and trial balance</a:t>
            </a:r>
          </a:p>
          <a:p>
            <a:r>
              <a:rPr lang="en-US" sz="3600" dirty="0">
                <a:hlinkClick r:id="rId3"/>
              </a:rPr>
              <a:t>http://</a:t>
            </a:r>
            <a:r>
              <a:rPr lang="en-US" sz="3600" dirty="0" smtClean="0">
                <a:hlinkClick r:id="rId3"/>
              </a:rPr>
              <a:t>content.moneyinstructor.com/1499/trialbalance.html</a:t>
            </a:r>
            <a:endParaRPr lang="en-US" sz="3600" dirty="0" smtClean="0"/>
          </a:p>
          <a:p>
            <a:r>
              <a:rPr lang="en-US" sz="3600" dirty="0" smtClean="0"/>
              <a:t>Preparing income statements from the trial balance</a:t>
            </a:r>
          </a:p>
        </p:txBody>
      </p:sp>
    </p:spTree>
    <p:extLst>
      <p:ext uri="{BB962C8B-B14F-4D97-AF65-F5344CB8AC3E}">
        <p14:creationId xmlns:p14="http://schemas.microsoft.com/office/powerpoint/2010/main" val="14668862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Do Financial Statements Come From?</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When we create a balance sheet and an income statement, how do we know the account balances?  We analyze all of the </a:t>
            </a:r>
            <a:r>
              <a:rPr lang="en-US" sz="3600" u="sng" dirty="0" smtClean="0"/>
              <a:t>transactions</a:t>
            </a:r>
            <a:r>
              <a:rPr lang="en-US" sz="3600" dirty="0" smtClean="0"/>
              <a:t> of a company during the accounting period, using math to add and subtract account activity to arrive at an account balance for every account in the accounting system.</a:t>
            </a:r>
            <a:endParaRPr lang="en-US" u="sng" dirty="0"/>
          </a:p>
        </p:txBody>
      </p:sp>
    </p:spTree>
    <p:extLst>
      <p:ext uri="{BB962C8B-B14F-4D97-AF65-F5344CB8AC3E}">
        <p14:creationId xmlns:p14="http://schemas.microsoft.com/office/powerpoint/2010/main" val="26307127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Accounting Information</a:t>
            </a:r>
            <a:endParaRPr lang="en-US" dirty="0"/>
          </a:p>
        </p:txBody>
      </p:sp>
      <p:sp>
        <p:nvSpPr>
          <p:cNvPr id="3" name="Content Placeholder 2"/>
          <p:cNvSpPr>
            <a:spLocks noGrp="1"/>
          </p:cNvSpPr>
          <p:nvPr>
            <p:ph idx="1"/>
          </p:nvPr>
        </p:nvSpPr>
        <p:spPr>
          <a:xfrm>
            <a:off x="1097280" y="2047740"/>
            <a:ext cx="10058400" cy="3821353"/>
          </a:xfrm>
        </p:spPr>
        <p:txBody>
          <a:bodyPr/>
          <a:lstStyle/>
          <a:p>
            <a:pPr>
              <a:buFont typeface="Wingdings" panose="05000000000000000000" pitchFamily="2" charset="2"/>
              <a:buChar char="§"/>
            </a:pPr>
            <a:r>
              <a:rPr lang="en-US" sz="3600" dirty="0" smtClean="0"/>
              <a:t>Financial accounting</a:t>
            </a:r>
          </a:p>
          <a:p>
            <a:pPr>
              <a:buFont typeface="Wingdings" panose="05000000000000000000" pitchFamily="2" charset="2"/>
              <a:buChar char="§"/>
            </a:pPr>
            <a:r>
              <a:rPr lang="en-US" sz="3600" smtClean="0"/>
              <a:t>Managerial </a:t>
            </a:r>
            <a:r>
              <a:rPr lang="en-US" sz="3600" dirty="0" smtClean="0"/>
              <a:t>accounting</a:t>
            </a:r>
          </a:p>
          <a:p>
            <a:pPr>
              <a:buFont typeface="Wingdings" panose="05000000000000000000" pitchFamily="2" charset="2"/>
              <a:buChar char="§"/>
            </a:pPr>
            <a:r>
              <a:rPr lang="en-US" sz="3600" dirty="0" smtClean="0"/>
              <a:t>Tax accounting</a:t>
            </a:r>
          </a:p>
          <a:p>
            <a:endParaRPr lang="en-US" dirty="0"/>
          </a:p>
        </p:txBody>
      </p:sp>
    </p:spTree>
    <p:extLst>
      <p:ext uri="{BB962C8B-B14F-4D97-AF65-F5344CB8AC3E}">
        <p14:creationId xmlns:p14="http://schemas.microsoft.com/office/powerpoint/2010/main" val="36393527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Transaction Analysis</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Transaction: any business activity involving money</a:t>
            </a:r>
          </a:p>
          <a:p>
            <a:pPr>
              <a:buFont typeface="Wingdings" panose="05000000000000000000" pitchFamily="2" charset="2"/>
              <a:buChar char="§"/>
            </a:pPr>
            <a:r>
              <a:rPr lang="en-US" sz="3600" dirty="0" smtClean="0"/>
              <a:t>Account: a classification to identify similar activities</a:t>
            </a:r>
          </a:p>
          <a:p>
            <a:pPr>
              <a:buFont typeface="Wingdings" panose="05000000000000000000" pitchFamily="2" charset="2"/>
              <a:buChar char="§"/>
            </a:pPr>
            <a:r>
              <a:rPr lang="en-US" sz="3600" dirty="0" smtClean="0"/>
              <a:t>Journal: record of all transactions of a business</a:t>
            </a:r>
          </a:p>
          <a:p>
            <a:pPr>
              <a:buFont typeface="Wingdings" panose="05000000000000000000" pitchFamily="2" charset="2"/>
              <a:buChar char="§"/>
            </a:pPr>
            <a:r>
              <a:rPr lang="en-US" sz="3600" dirty="0" smtClean="0"/>
              <a:t>Journal entry: the process of recording a </a:t>
            </a:r>
            <a:r>
              <a:rPr lang="en-US" sz="3600" u="sng" dirty="0" smtClean="0"/>
              <a:t>transaction </a:t>
            </a:r>
            <a:r>
              <a:rPr lang="en-US" sz="3600" dirty="0" smtClean="0"/>
              <a:t>using </a:t>
            </a:r>
            <a:r>
              <a:rPr lang="en-US" sz="3600" u="sng" dirty="0" smtClean="0"/>
              <a:t>accounts</a:t>
            </a:r>
            <a:r>
              <a:rPr lang="en-US" sz="3600" dirty="0" smtClean="0"/>
              <a:t> in the </a:t>
            </a:r>
            <a:r>
              <a:rPr lang="en-US" sz="3600" u="sng" dirty="0" smtClean="0"/>
              <a:t>journal</a:t>
            </a:r>
            <a:r>
              <a:rPr lang="en-US" sz="3600" dirty="0" smtClean="0"/>
              <a:t> using a system called “double entry accounting”</a:t>
            </a:r>
            <a:endParaRPr lang="en-US" u="sng" dirty="0"/>
          </a:p>
        </p:txBody>
      </p:sp>
    </p:spTree>
    <p:extLst>
      <p:ext uri="{BB962C8B-B14F-4D97-AF65-F5344CB8AC3E}">
        <p14:creationId xmlns:p14="http://schemas.microsoft.com/office/powerpoint/2010/main" val="114631720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Double Entry Accounting</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In double entry accounting, every transaction balances using “debits” and “credits”, or “left-side” and “right-side”.  We increase and decrease account balances using this system.  To use the system effectively, you need to know the rules for five types of accounts: assets, liabilities, equity, revenues, expenses.</a:t>
            </a:r>
            <a:endParaRPr lang="en-US" u="sng" dirty="0"/>
          </a:p>
        </p:txBody>
      </p:sp>
    </p:spTree>
    <p:extLst>
      <p:ext uri="{BB962C8B-B14F-4D97-AF65-F5344CB8AC3E}">
        <p14:creationId xmlns:p14="http://schemas.microsoft.com/office/powerpoint/2010/main" val="182082411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Double Entry Accounting</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Assets: 		“debit” = increase, “credit” = decrease</a:t>
            </a:r>
            <a:endParaRPr lang="en-US" u="sng" dirty="0"/>
          </a:p>
          <a:p>
            <a:pPr>
              <a:buFont typeface="Wingdings" panose="05000000000000000000" pitchFamily="2" charset="2"/>
              <a:buChar char="§"/>
            </a:pPr>
            <a:r>
              <a:rPr lang="en-US" sz="3600" dirty="0" smtClean="0"/>
              <a:t>Expenses: 	“</a:t>
            </a:r>
            <a:r>
              <a:rPr lang="en-US" sz="3600" dirty="0"/>
              <a:t>debit” = increase, “credit” = </a:t>
            </a:r>
            <a:r>
              <a:rPr lang="en-US" sz="3600" dirty="0" smtClean="0"/>
              <a:t>decrease</a:t>
            </a:r>
            <a:br>
              <a:rPr lang="en-US" sz="3600" dirty="0" smtClean="0"/>
            </a:br>
            <a:endParaRPr lang="en-US" sz="3600" u="sng" dirty="0"/>
          </a:p>
          <a:p>
            <a:pPr>
              <a:buFont typeface="Wingdings" panose="05000000000000000000" pitchFamily="2" charset="2"/>
              <a:buChar char="§"/>
            </a:pPr>
            <a:r>
              <a:rPr lang="en-US" sz="3600" dirty="0" smtClean="0"/>
              <a:t>Liabilities: 	“</a:t>
            </a:r>
            <a:r>
              <a:rPr lang="en-US" sz="3600" dirty="0"/>
              <a:t>debit” = </a:t>
            </a:r>
            <a:r>
              <a:rPr lang="en-US" sz="3600" dirty="0" smtClean="0"/>
              <a:t>decrease</a:t>
            </a:r>
            <a:r>
              <a:rPr lang="en-US" sz="3600" dirty="0"/>
              <a:t>, “credit” = </a:t>
            </a:r>
            <a:r>
              <a:rPr lang="en-US" sz="3600" dirty="0" smtClean="0"/>
              <a:t>increase</a:t>
            </a:r>
            <a:endParaRPr lang="en-US" sz="3600" u="sng" dirty="0"/>
          </a:p>
          <a:p>
            <a:pPr>
              <a:buFont typeface="Wingdings" panose="05000000000000000000" pitchFamily="2" charset="2"/>
              <a:buChar char="§"/>
            </a:pPr>
            <a:r>
              <a:rPr lang="en-US" sz="3600" dirty="0" smtClean="0"/>
              <a:t>Equity: 		“</a:t>
            </a:r>
            <a:r>
              <a:rPr lang="en-US" sz="3600" dirty="0"/>
              <a:t>debit” = decrease, “credit” = increase</a:t>
            </a:r>
            <a:endParaRPr lang="en-US" sz="3600" u="sng" dirty="0"/>
          </a:p>
          <a:p>
            <a:pPr>
              <a:buFont typeface="Wingdings" panose="05000000000000000000" pitchFamily="2" charset="2"/>
              <a:buChar char="§"/>
            </a:pPr>
            <a:r>
              <a:rPr lang="en-US" sz="3600" dirty="0" smtClean="0"/>
              <a:t>Revenues: 	“</a:t>
            </a:r>
            <a:r>
              <a:rPr lang="en-US" sz="3600" dirty="0"/>
              <a:t>debit” = decrease, “credit” = increase</a:t>
            </a:r>
            <a:endParaRPr lang="en-US" sz="3600" u="sng" dirty="0"/>
          </a:p>
          <a:p>
            <a:pPr>
              <a:buFont typeface="Wingdings" panose="05000000000000000000" pitchFamily="2" charset="2"/>
              <a:buChar char="§"/>
            </a:pPr>
            <a:endParaRPr lang="en-US" sz="3600" dirty="0" smtClean="0"/>
          </a:p>
        </p:txBody>
      </p:sp>
    </p:spTree>
    <p:extLst>
      <p:ext uri="{BB962C8B-B14F-4D97-AF65-F5344CB8AC3E}">
        <p14:creationId xmlns:p14="http://schemas.microsoft.com/office/powerpoint/2010/main" val="8253468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Transaction Analysis Example One</a:t>
            </a:r>
            <a:endParaRPr lang="en-US" dirty="0"/>
          </a:p>
        </p:txBody>
      </p:sp>
      <p:sp>
        <p:nvSpPr>
          <p:cNvPr id="3" name="Content Placeholder 2"/>
          <p:cNvSpPr>
            <a:spLocks noGrp="1"/>
          </p:cNvSpPr>
          <p:nvPr>
            <p:ph idx="1"/>
          </p:nvPr>
        </p:nvSpPr>
        <p:spPr>
          <a:xfrm>
            <a:off x="1316221" y="2034861"/>
            <a:ext cx="10058400" cy="3821353"/>
          </a:xfrm>
        </p:spPr>
        <p:txBody>
          <a:bodyPr>
            <a:normAutofit fontScale="92500" lnSpcReduction="10000"/>
          </a:bodyPr>
          <a:lstStyle/>
          <a:p>
            <a:pPr>
              <a:buFont typeface="Wingdings" panose="05000000000000000000" pitchFamily="2" charset="2"/>
              <a:buChar char="§"/>
            </a:pPr>
            <a:r>
              <a:rPr lang="en-US" sz="3600" dirty="0" smtClean="0"/>
              <a:t>Transaction: purchase inventory for cash, $800</a:t>
            </a:r>
          </a:p>
          <a:p>
            <a:pPr>
              <a:buFont typeface="Wingdings" panose="05000000000000000000" pitchFamily="2" charset="2"/>
              <a:buChar char="§"/>
            </a:pPr>
            <a:r>
              <a:rPr lang="en-US" sz="3600" dirty="0" smtClean="0"/>
              <a:t>Account: two accounts; Inventory and Cash</a:t>
            </a:r>
          </a:p>
          <a:p>
            <a:pPr>
              <a:buFont typeface="Wingdings" panose="05000000000000000000" pitchFamily="2" charset="2"/>
              <a:buChar char="§"/>
            </a:pPr>
            <a:r>
              <a:rPr lang="en-US" sz="3600" dirty="0" smtClean="0"/>
              <a:t>Journal: Inventory increases, Cash decreases</a:t>
            </a:r>
          </a:p>
          <a:p>
            <a:pPr>
              <a:buFont typeface="Wingdings" panose="05000000000000000000" pitchFamily="2" charset="2"/>
              <a:buChar char="§"/>
            </a:pPr>
            <a:r>
              <a:rPr lang="en-US" sz="3600" dirty="0" smtClean="0"/>
              <a:t>Now we decide: what is the debit, and what is the credit?</a:t>
            </a:r>
          </a:p>
          <a:p>
            <a:pPr>
              <a:buFont typeface="Wingdings" panose="05000000000000000000" pitchFamily="2" charset="2"/>
              <a:buChar char="§"/>
            </a:pPr>
            <a:r>
              <a:rPr lang="en-US" sz="3600" dirty="0" smtClean="0"/>
              <a:t>Journal entry:</a:t>
            </a:r>
          </a:p>
          <a:p>
            <a:pPr marL="384048" lvl="2" indent="0">
              <a:buNone/>
            </a:pPr>
            <a:r>
              <a:rPr lang="en-US" sz="3000" dirty="0" smtClean="0"/>
              <a:t>		</a:t>
            </a:r>
            <a:r>
              <a:rPr lang="en-US" sz="3600" dirty="0" smtClean="0"/>
              <a:t>DR   Inventory			$800</a:t>
            </a:r>
          </a:p>
          <a:p>
            <a:pPr marL="566928" lvl="3" indent="0">
              <a:buNone/>
            </a:pPr>
            <a:r>
              <a:rPr lang="en-US" sz="3600" dirty="0" smtClean="0"/>
              <a:t>			CR   Cash				$800</a:t>
            </a:r>
          </a:p>
        </p:txBody>
      </p:sp>
    </p:spTree>
    <p:extLst>
      <p:ext uri="{BB962C8B-B14F-4D97-AF65-F5344CB8AC3E}">
        <p14:creationId xmlns:p14="http://schemas.microsoft.com/office/powerpoint/2010/main" val="83248218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Transaction Analysis Example Two</a:t>
            </a:r>
            <a:endParaRPr lang="en-US" dirty="0"/>
          </a:p>
        </p:txBody>
      </p:sp>
      <p:sp>
        <p:nvSpPr>
          <p:cNvPr id="3" name="Content Placeholder 2"/>
          <p:cNvSpPr>
            <a:spLocks noGrp="1"/>
          </p:cNvSpPr>
          <p:nvPr>
            <p:ph idx="1"/>
          </p:nvPr>
        </p:nvSpPr>
        <p:spPr>
          <a:xfrm>
            <a:off x="1316221" y="2034861"/>
            <a:ext cx="10058400" cy="3821353"/>
          </a:xfrm>
        </p:spPr>
        <p:txBody>
          <a:bodyPr>
            <a:normAutofit fontScale="92500" lnSpcReduction="10000"/>
          </a:bodyPr>
          <a:lstStyle/>
          <a:p>
            <a:pPr>
              <a:buFont typeface="Wingdings" panose="05000000000000000000" pitchFamily="2" charset="2"/>
              <a:buChar char="§"/>
            </a:pPr>
            <a:r>
              <a:rPr lang="en-US" sz="3600" dirty="0" smtClean="0"/>
              <a:t>Transaction: receive $4,000 from customers for services</a:t>
            </a:r>
          </a:p>
          <a:p>
            <a:pPr>
              <a:buFont typeface="Wingdings" panose="05000000000000000000" pitchFamily="2" charset="2"/>
              <a:buChar char="§"/>
            </a:pPr>
            <a:r>
              <a:rPr lang="en-US" sz="3600" dirty="0" smtClean="0"/>
              <a:t>Account: two accounts; Sales and Cash</a:t>
            </a:r>
          </a:p>
          <a:p>
            <a:pPr>
              <a:buFont typeface="Wingdings" panose="05000000000000000000" pitchFamily="2" charset="2"/>
              <a:buChar char="§"/>
            </a:pPr>
            <a:r>
              <a:rPr lang="en-US" sz="3600" dirty="0" smtClean="0"/>
              <a:t>Journal</a:t>
            </a:r>
            <a:r>
              <a:rPr lang="en-US" sz="3600" dirty="0"/>
              <a:t>: Cash increases</a:t>
            </a:r>
            <a:r>
              <a:rPr lang="en-US" sz="3600" dirty="0" smtClean="0"/>
              <a:t>, Sales increases</a:t>
            </a:r>
          </a:p>
          <a:p>
            <a:pPr>
              <a:buFont typeface="Wingdings" panose="05000000000000000000" pitchFamily="2" charset="2"/>
              <a:buChar char="§"/>
            </a:pPr>
            <a:r>
              <a:rPr lang="en-US" sz="3600" dirty="0"/>
              <a:t>Now we decide: what is the debit, and what is the credit</a:t>
            </a:r>
            <a:r>
              <a:rPr lang="en-US" sz="3600" dirty="0" smtClean="0"/>
              <a:t>?</a:t>
            </a:r>
          </a:p>
          <a:p>
            <a:pPr>
              <a:buFont typeface="Wingdings" panose="05000000000000000000" pitchFamily="2" charset="2"/>
              <a:buChar char="§"/>
            </a:pPr>
            <a:r>
              <a:rPr lang="en-US" sz="3600" dirty="0" smtClean="0"/>
              <a:t>Journal entry:</a:t>
            </a:r>
          </a:p>
          <a:p>
            <a:pPr marL="384048" lvl="2" indent="0">
              <a:buNone/>
            </a:pPr>
            <a:r>
              <a:rPr lang="en-US" sz="3000" dirty="0" smtClean="0"/>
              <a:t>		</a:t>
            </a:r>
            <a:r>
              <a:rPr lang="en-US" sz="3600" dirty="0" smtClean="0"/>
              <a:t>DR   Cash				$4,000</a:t>
            </a:r>
          </a:p>
          <a:p>
            <a:pPr marL="566928" lvl="3" indent="0">
              <a:buNone/>
            </a:pPr>
            <a:r>
              <a:rPr lang="en-US" sz="3600" dirty="0" smtClean="0"/>
              <a:t>			CR   Sales				$4,000</a:t>
            </a:r>
          </a:p>
        </p:txBody>
      </p:sp>
    </p:spTree>
    <p:extLst>
      <p:ext uri="{BB962C8B-B14F-4D97-AF65-F5344CB8AC3E}">
        <p14:creationId xmlns:p14="http://schemas.microsoft.com/office/powerpoint/2010/main" val="362414157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Transaction Analysis Example Three</a:t>
            </a:r>
            <a:endParaRPr lang="en-US" dirty="0"/>
          </a:p>
        </p:txBody>
      </p:sp>
      <p:sp>
        <p:nvSpPr>
          <p:cNvPr id="3" name="Content Placeholder 2"/>
          <p:cNvSpPr>
            <a:spLocks noGrp="1"/>
          </p:cNvSpPr>
          <p:nvPr>
            <p:ph idx="1"/>
          </p:nvPr>
        </p:nvSpPr>
        <p:spPr>
          <a:xfrm>
            <a:off x="1316221" y="2034861"/>
            <a:ext cx="10058400" cy="3821353"/>
          </a:xfrm>
        </p:spPr>
        <p:txBody>
          <a:bodyPr>
            <a:normAutofit fontScale="92500" lnSpcReduction="10000"/>
          </a:bodyPr>
          <a:lstStyle/>
          <a:p>
            <a:pPr>
              <a:buFont typeface="Wingdings" panose="05000000000000000000" pitchFamily="2" charset="2"/>
              <a:buChar char="§"/>
            </a:pPr>
            <a:r>
              <a:rPr lang="en-US" sz="3600" dirty="0" smtClean="0"/>
              <a:t>Transaction: pay off bank loan, $200,000</a:t>
            </a:r>
          </a:p>
          <a:p>
            <a:pPr>
              <a:buFont typeface="Wingdings" panose="05000000000000000000" pitchFamily="2" charset="2"/>
              <a:buChar char="§"/>
            </a:pPr>
            <a:r>
              <a:rPr lang="en-US" sz="3600" dirty="0" smtClean="0"/>
              <a:t>Account: two accounts; Cash and Notes payable</a:t>
            </a:r>
          </a:p>
          <a:p>
            <a:pPr>
              <a:buFont typeface="Wingdings" panose="05000000000000000000" pitchFamily="2" charset="2"/>
              <a:buChar char="§"/>
            </a:pPr>
            <a:r>
              <a:rPr lang="en-US" sz="3600" dirty="0" smtClean="0"/>
              <a:t>Journal: Notes payable decreases, Cash decreases</a:t>
            </a:r>
          </a:p>
          <a:p>
            <a:pPr>
              <a:buFont typeface="Wingdings" panose="05000000000000000000" pitchFamily="2" charset="2"/>
              <a:buChar char="§"/>
            </a:pPr>
            <a:r>
              <a:rPr lang="en-US" sz="3600" dirty="0"/>
              <a:t>Now we decide: what is the debit, and what is the credit?</a:t>
            </a:r>
          </a:p>
          <a:p>
            <a:pPr>
              <a:buFont typeface="Wingdings" panose="05000000000000000000" pitchFamily="2" charset="2"/>
              <a:buChar char="§"/>
            </a:pPr>
            <a:r>
              <a:rPr lang="en-US" sz="3600" dirty="0" smtClean="0"/>
              <a:t>Journal entry:</a:t>
            </a:r>
          </a:p>
          <a:p>
            <a:pPr marL="384048" lvl="2" indent="0">
              <a:buNone/>
            </a:pPr>
            <a:r>
              <a:rPr lang="en-US" sz="3000" dirty="0" smtClean="0"/>
              <a:t>		</a:t>
            </a:r>
            <a:r>
              <a:rPr lang="en-US" sz="3600" dirty="0" smtClean="0"/>
              <a:t>DR   Notes payable		$200,000</a:t>
            </a:r>
          </a:p>
          <a:p>
            <a:pPr marL="566928" lvl="3" indent="0">
              <a:buNone/>
            </a:pPr>
            <a:r>
              <a:rPr lang="en-US" sz="3600" dirty="0" smtClean="0"/>
              <a:t>			CR   Cash				$200,000</a:t>
            </a:r>
          </a:p>
        </p:txBody>
      </p:sp>
    </p:spTree>
    <p:extLst>
      <p:ext uri="{BB962C8B-B14F-4D97-AF65-F5344CB8AC3E}">
        <p14:creationId xmlns:p14="http://schemas.microsoft.com/office/powerpoint/2010/main" val="38264259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Transaction Analysis Example</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In the first transaction, one account decreases and one account increases, in the second transaction, both accounts increase, and in the third transaction both accounts decrease.  But in all three transactions, we have a debit and a credit, and the transactions balance, that is:</a:t>
            </a:r>
          </a:p>
          <a:p>
            <a:pPr marL="0" indent="0" algn="ctr">
              <a:buNone/>
            </a:pPr>
            <a:r>
              <a:rPr lang="en-US" sz="3600" dirty="0" smtClean="0"/>
              <a:t>Debits = Credits</a:t>
            </a:r>
          </a:p>
        </p:txBody>
      </p:sp>
    </p:spTree>
    <p:extLst>
      <p:ext uri="{BB962C8B-B14F-4D97-AF65-F5344CB8AC3E}">
        <p14:creationId xmlns:p14="http://schemas.microsoft.com/office/powerpoint/2010/main" val="247437648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Preparing Financial Statements</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To calculate the total of individual accounts, we use ledgers to record transactions for individual accounts.  Because ledgers look like a “T”, they are informally called T-accounts.</a:t>
            </a:r>
          </a:p>
          <a:p>
            <a:pPr>
              <a:buFont typeface="Wingdings" panose="05000000000000000000" pitchFamily="2" charset="2"/>
              <a:buChar char="§"/>
            </a:pPr>
            <a:r>
              <a:rPr lang="en-US" sz="3600" dirty="0" smtClean="0"/>
              <a:t>So, we are actually recording all transactions in two places; the journal (one journal for the company) and the ledgers (one ledger for each account).</a:t>
            </a:r>
          </a:p>
        </p:txBody>
      </p:sp>
    </p:spTree>
    <p:extLst>
      <p:ext uri="{BB962C8B-B14F-4D97-AF65-F5344CB8AC3E}">
        <p14:creationId xmlns:p14="http://schemas.microsoft.com/office/powerpoint/2010/main" val="25740513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Preparing Financial Statements</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Once we have recorded all transactions for a period, we create a list of the balances of all accounts called the “Trial Balance”.</a:t>
            </a:r>
          </a:p>
          <a:p>
            <a:pPr>
              <a:buFont typeface="Wingdings" panose="05000000000000000000" pitchFamily="2" charset="2"/>
              <a:buChar char="§"/>
            </a:pPr>
            <a:r>
              <a:rPr lang="en-US" sz="3600" dirty="0" smtClean="0"/>
              <a:t>From the Trial Balance, we select the revenue and expense accounts to create the Income Statement, and we select the asset, liability, and equity accounts to create the Balance Sheet.</a:t>
            </a:r>
          </a:p>
        </p:txBody>
      </p:sp>
    </p:spTree>
    <p:extLst>
      <p:ext uri="{BB962C8B-B14F-4D97-AF65-F5344CB8AC3E}">
        <p14:creationId xmlns:p14="http://schemas.microsoft.com/office/powerpoint/2010/main" val="285984013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Balance Sheet/Income Statement Relationship</a:t>
            </a:r>
            <a:endParaRPr lang="en-US" dirty="0"/>
          </a:p>
        </p:txBody>
      </p:sp>
      <p:sp>
        <p:nvSpPr>
          <p:cNvPr id="3" name="Content Placeholder 2"/>
          <p:cNvSpPr>
            <a:spLocks noGrp="1"/>
          </p:cNvSpPr>
          <p:nvPr>
            <p:ph idx="1"/>
          </p:nvPr>
        </p:nvSpPr>
        <p:spPr>
          <a:xfrm>
            <a:off x="1316221" y="2034861"/>
            <a:ext cx="10058400" cy="3821353"/>
          </a:xfrm>
        </p:spPr>
        <p:txBody>
          <a:bodyPr>
            <a:normAutofit/>
          </a:bodyPr>
          <a:lstStyle/>
          <a:p>
            <a:pPr>
              <a:buFont typeface="Wingdings" panose="05000000000000000000" pitchFamily="2" charset="2"/>
              <a:buChar char="§"/>
            </a:pPr>
            <a:r>
              <a:rPr lang="en-US" sz="3600" dirty="0" smtClean="0"/>
              <a:t>Any income from the income statement increases the equity account “Retained earnings”.</a:t>
            </a:r>
          </a:p>
          <a:p>
            <a:pPr>
              <a:buFont typeface="Wingdings" panose="05000000000000000000" pitchFamily="2" charset="2"/>
              <a:buChar char="§"/>
            </a:pPr>
            <a:r>
              <a:rPr lang="en-US" sz="3600" dirty="0"/>
              <a:t>A</a:t>
            </a:r>
            <a:r>
              <a:rPr lang="en-US" sz="3600" dirty="0" smtClean="0"/>
              <a:t>ny dividend payments reduce “Retained Earnings”.</a:t>
            </a:r>
          </a:p>
          <a:p>
            <a:pPr>
              <a:buFont typeface="Wingdings" panose="05000000000000000000" pitchFamily="2" charset="2"/>
              <a:buChar char="§"/>
            </a:pPr>
            <a:r>
              <a:rPr lang="en-US" sz="3600" dirty="0" smtClean="0"/>
              <a:t>Dividends are not an expense; rather they are a return of invested capital to the investors.</a:t>
            </a:r>
          </a:p>
        </p:txBody>
      </p:sp>
    </p:spTree>
    <p:extLst>
      <p:ext uri="{BB962C8B-B14F-4D97-AF65-F5344CB8AC3E}">
        <p14:creationId xmlns:p14="http://schemas.microsoft.com/office/powerpoint/2010/main" val="29359907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Users of Accounting Information</a:t>
            </a:r>
            <a:endParaRPr lang="en-US" dirty="0"/>
          </a:p>
        </p:txBody>
      </p:sp>
      <p:sp>
        <p:nvSpPr>
          <p:cNvPr id="3" name="Content Placeholder 2"/>
          <p:cNvSpPr>
            <a:spLocks noGrp="1"/>
          </p:cNvSpPr>
          <p:nvPr>
            <p:ph idx="1"/>
          </p:nvPr>
        </p:nvSpPr>
        <p:spPr>
          <a:xfrm>
            <a:off x="1097280" y="2047740"/>
            <a:ext cx="10058400" cy="3821353"/>
          </a:xfrm>
        </p:spPr>
        <p:txBody>
          <a:bodyPr/>
          <a:lstStyle/>
          <a:p>
            <a:pPr>
              <a:buFont typeface="Wingdings" panose="05000000000000000000" pitchFamily="2" charset="2"/>
              <a:buChar char="§"/>
            </a:pPr>
            <a:r>
              <a:rPr lang="en-US" sz="3600" dirty="0" smtClean="0"/>
              <a:t>Financial accounting – e</a:t>
            </a:r>
            <a:r>
              <a:rPr lang="en-US" sz="3400" dirty="0" smtClean="0"/>
              <a:t>xternal users</a:t>
            </a:r>
          </a:p>
          <a:p>
            <a:pPr lvl="1">
              <a:buFont typeface="Wingdings" panose="05000000000000000000" pitchFamily="2" charset="2"/>
              <a:buChar char="§"/>
            </a:pPr>
            <a:r>
              <a:rPr lang="en-US" sz="3200" dirty="0"/>
              <a:t>I</a:t>
            </a:r>
            <a:r>
              <a:rPr lang="en-US" sz="3200" dirty="0" smtClean="0"/>
              <a:t>nvestors, banks, government, customers, suppliers</a:t>
            </a:r>
          </a:p>
          <a:p>
            <a:pPr>
              <a:buFont typeface="Wingdings" panose="05000000000000000000" pitchFamily="2" charset="2"/>
              <a:buChar char="§"/>
            </a:pPr>
            <a:r>
              <a:rPr lang="en-US" sz="3600" dirty="0" smtClean="0"/>
              <a:t>Managerial accounting – </a:t>
            </a:r>
            <a:r>
              <a:rPr lang="en-US" sz="3400" dirty="0"/>
              <a:t>i</a:t>
            </a:r>
            <a:r>
              <a:rPr lang="en-US" sz="3400" dirty="0" smtClean="0"/>
              <a:t>nternal users</a:t>
            </a:r>
          </a:p>
          <a:p>
            <a:pPr lvl="1">
              <a:buFont typeface="Wingdings" panose="05000000000000000000" pitchFamily="2" charset="2"/>
              <a:buChar char="§"/>
            </a:pPr>
            <a:r>
              <a:rPr lang="en-US" sz="3200" dirty="0"/>
              <a:t>E</a:t>
            </a:r>
            <a:r>
              <a:rPr lang="en-US" sz="3200" dirty="0" smtClean="0"/>
              <a:t>xecutives, managers, supervisors</a:t>
            </a:r>
          </a:p>
          <a:p>
            <a:pPr lvl="1">
              <a:buFont typeface="Wingdings" panose="05000000000000000000" pitchFamily="2" charset="2"/>
              <a:buChar char="§"/>
            </a:pPr>
            <a:endParaRPr lang="en-US" dirty="0"/>
          </a:p>
        </p:txBody>
      </p:sp>
    </p:spTree>
    <p:extLst>
      <p:ext uri="{BB962C8B-B14F-4D97-AF65-F5344CB8AC3E}">
        <p14:creationId xmlns:p14="http://schemas.microsoft.com/office/powerpoint/2010/main" val="214212411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Accounting Cycle Example</a:t>
            </a:r>
            <a:endParaRPr lang="en-US" dirty="0"/>
          </a:p>
        </p:txBody>
      </p:sp>
      <p:pic>
        <p:nvPicPr>
          <p:cNvPr id="5" name="Picture 4"/>
          <p:cNvPicPr>
            <a:picLocks noChangeAspect="1"/>
          </p:cNvPicPr>
          <p:nvPr/>
        </p:nvPicPr>
        <p:blipFill>
          <a:blip r:embed="rId2"/>
          <a:stretch>
            <a:fillRect/>
          </a:stretch>
        </p:blipFill>
        <p:spPr>
          <a:xfrm>
            <a:off x="1505840" y="2155161"/>
            <a:ext cx="9309413" cy="3689147"/>
          </a:xfrm>
          <a:prstGeom prst="rect">
            <a:avLst/>
          </a:prstGeom>
        </p:spPr>
      </p:pic>
    </p:spTree>
    <p:extLst>
      <p:ext uri="{BB962C8B-B14F-4D97-AF65-F5344CB8AC3E}">
        <p14:creationId xmlns:p14="http://schemas.microsoft.com/office/powerpoint/2010/main" val="179093959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Accounting Cycle…. Just Do It!</a:t>
            </a:r>
            <a:endParaRPr lang="en-US" dirty="0"/>
          </a:p>
        </p:txBody>
      </p:sp>
      <p:pic>
        <p:nvPicPr>
          <p:cNvPr id="4" name="Picture 3"/>
          <p:cNvPicPr>
            <a:picLocks noChangeAspect="1"/>
          </p:cNvPicPr>
          <p:nvPr/>
        </p:nvPicPr>
        <p:blipFill>
          <a:blip r:embed="rId2"/>
          <a:stretch>
            <a:fillRect/>
          </a:stretch>
        </p:blipFill>
        <p:spPr>
          <a:xfrm>
            <a:off x="521516" y="1819188"/>
            <a:ext cx="11199271" cy="4311156"/>
          </a:xfrm>
          <a:prstGeom prst="rect">
            <a:avLst/>
          </a:prstGeom>
        </p:spPr>
      </p:pic>
    </p:spTree>
    <p:extLst>
      <p:ext uri="{BB962C8B-B14F-4D97-AF65-F5344CB8AC3E}">
        <p14:creationId xmlns:p14="http://schemas.microsoft.com/office/powerpoint/2010/main" val="55245580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Journal</a:t>
            </a:r>
            <a:endParaRPr lang="en-US" dirty="0"/>
          </a:p>
        </p:txBody>
      </p:sp>
    </p:spTree>
    <p:extLst>
      <p:ext uri="{BB962C8B-B14F-4D97-AF65-F5344CB8AC3E}">
        <p14:creationId xmlns:p14="http://schemas.microsoft.com/office/powerpoint/2010/main" val="287534830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Ledgers</a:t>
            </a:r>
            <a:endParaRPr lang="en-US" dirty="0"/>
          </a:p>
        </p:txBody>
      </p:sp>
    </p:spTree>
    <p:extLst>
      <p:ext uri="{BB962C8B-B14F-4D97-AF65-F5344CB8AC3E}">
        <p14:creationId xmlns:p14="http://schemas.microsoft.com/office/powerpoint/2010/main" val="105425677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Trial </a:t>
            </a:r>
            <a:r>
              <a:rPr lang="en-US" dirty="0" smtClean="0"/>
              <a:t>Balance</a:t>
            </a:r>
            <a:endParaRPr lang="en-US" dirty="0"/>
          </a:p>
        </p:txBody>
      </p:sp>
    </p:spTree>
    <p:extLst>
      <p:ext uri="{BB962C8B-B14F-4D97-AF65-F5344CB8AC3E}">
        <p14:creationId xmlns:p14="http://schemas.microsoft.com/office/powerpoint/2010/main" val="210762595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 </a:t>
            </a:r>
            <a:r>
              <a:rPr lang="en-US" dirty="0" smtClean="0"/>
              <a:t>Statement</a:t>
            </a:r>
            <a:endParaRPr lang="en-US" dirty="0"/>
          </a:p>
        </p:txBody>
      </p:sp>
    </p:spTree>
    <p:extLst>
      <p:ext uri="{BB962C8B-B14F-4D97-AF65-F5344CB8AC3E}">
        <p14:creationId xmlns:p14="http://schemas.microsoft.com/office/powerpoint/2010/main" val="97990384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Balance </a:t>
            </a:r>
            <a:r>
              <a:rPr lang="en-US" dirty="0" smtClean="0"/>
              <a:t>Sheet</a:t>
            </a:r>
            <a:endParaRPr lang="en-US" dirty="0"/>
          </a:p>
        </p:txBody>
      </p:sp>
    </p:spTree>
    <p:extLst>
      <p:ext uri="{BB962C8B-B14F-4D97-AF65-F5344CB8AC3E}">
        <p14:creationId xmlns:p14="http://schemas.microsoft.com/office/powerpoint/2010/main" val="270186258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Journal</a:t>
            </a:r>
            <a:endParaRPr lang="en-US" dirty="0"/>
          </a:p>
        </p:txBody>
      </p:sp>
      <p:pic>
        <p:nvPicPr>
          <p:cNvPr id="3" name="Picture 2"/>
          <p:cNvPicPr>
            <a:picLocks noChangeAspect="1"/>
          </p:cNvPicPr>
          <p:nvPr/>
        </p:nvPicPr>
        <p:blipFill>
          <a:blip r:embed="rId2"/>
          <a:stretch>
            <a:fillRect/>
          </a:stretch>
        </p:blipFill>
        <p:spPr>
          <a:xfrm>
            <a:off x="885409" y="2124088"/>
            <a:ext cx="10510191" cy="3830661"/>
          </a:xfrm>
          <a:prstGeom prst="rect">
            <a:avLst/>
          </a:prstGeom>
        </p:spPr>
      </p:pic>
    </p:spTree>
    <p:extLst>
      <p:ext uri="{BB962C8B-B14F-4D97-AF65-F5344CB8AC3E}">
        <p14:creationId xmlns:p14="http://schemas.microsoft.com/office/powerpoint/2010/main" val="299936172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Ledgers</a:t>
            </a:r>
            <a:endParaRPr lang="en-US" dirty="0"/>
          </a:p>
        </p:txBody>
      </p:sp>
      <p:pic>
        <p:nvPicPr>
          <p:cNvPr id="3" name="Picture 2"/>
          <p:cNvPicPr>
            <a:picLocks noChangeAspect="1"/>
          </p:cNvPicPr>
          <p:nvPr/>
        </p:nvPicPr>
        <p:blipFill>
          <a:blip r:embed="rId2"/>
          <a:stretch>
            <a:fillRect/>
          </a:stretch>
        </p:blipFill>
        <p:spPr>
          <a:xfrm>
            <a:off x="1945687" y="1960471"/>
            <a:ext cx="8584460" cy="4172699"/>
          </a:xfrm>
          <a:prstGeom prst="rect">
            <a:avLst/>
          </a:prstGeom>
        </p:spPr>
      </p:pic>
    </p:spTree>
    <p:extLst>
      <p:ext uri="{BB962C8B-B14F-4D97-AF65-F5344CB8AC3E}">
        <p14:creationId xmlns:p14="http://schemas.microsoft.com/office/powerpoint/2010/main" val="115681780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Trial </a:t>
            </a:r>
            <a:r>
              <a:rPr lang="en-US" dirty="0" smtClean="0"/>
              <a:t>Balance</a:t>
            </a:r>
            <a:endParaRPr lang="en-US" dirty="0"/>
          </a:p>
        </p:txBody>
      </p:sp>
      <p:pic>
        <p:nvPicPr>
          <p:cNvPr id="3" name="Picture 2"/>
          <p:cNvPicPr>
            <a:picLocks noChangeAspect="1"/>
          </p:cNvPicPr>
          <p:nvPr/>
        </p:nvPicPr>
        <p:blipFill>
          <a:blip r:embed="rId2"/>
          <a:stretch>
            <a:fillRect/>
          </a:stretch>
        </p:blipFill>
        <p:spPr>
          <a:xfrm>
            <a:off x="4069025" y="1814223"/>
            <a:ext cx="4114910" cy="4430462"/>
          </a:xfrm>
          <a:prstGeom prst="rect">
            <a:avLst/>
          </a:prstGeom>
        </p:spPr>
      </p:pic>
    </p:spTree>
    <p:extLst>
      <p:ext uri="{BB962C8B-B14F-4D97-AF65-F5344CB8AC3E}">
        <p14:creationId xmlns:p14="http://schemas.microsoft.com/office/powerpoint/2010/main" val="23054631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Importance of Accounting</a:t>
            </a:r>
            <a:endParaRPr lang="en-US" dirty="0"/>
          </a:p>
        </p:txBody>
      </p:sp>
      <p:sp>
        <p:nvSpPr>
          <p:cNvPr id="3" name="Content Placeholder 2"/>
          <p:cNvSpPr>
            <a:spLocks noGrp="1"/>
          </p:cNvSpPr>
          <p:nvPr>
            <p:ph idx="1"/>
          </p:nvPr>
        </p:nvSpPr>
        <p:spPr>
          <a:xfrm>
            <a:off x="1097280" y="2047740"/>
            <a:ext cx="10058400" cy="3821353"/>
          </a:xfrm>
        </p:spPr>
        <p:txBody>
          <a:bodyPr/>
          <a:lstStyle/>
          <a:p>
            <a:pPr>
              <a:buFont typeface="Wingdings" panose="05000000000000000000" pitchFamily="2" charset="2"/>
              <a:buChar char="§"/>
            </a:pPr>
            <a:r>
              <a:rPr lang="en-US" sz="3600" dirty="0"/>
              <a:t>Careers</a:t>
            </a:r>
          </a:p>
          <a:p>
            <a:pPr lvl="1">
              <a:buFont typeface="Wingdings" panose="05000000000000000000" pitchFamily="2" charset="2"/>
              <a:buChar char="§"/>
            </a:pPr>
            <a:r>
              <a:rPr lang="en-US" sz="3400" dirty="0"/>
              <a:t>Public accounting</a:t>
            </a:r>
          </a:p>
          <a:p>
            <a:pPr lvl="1">
              <a:buFont typeface="Wingdings" panose="05000000000000000000" pitchFamily="2" charset="2"/>
              <a:buChar char="§"/>
            </a:pPr>
            <a:r>
              <a:rPr lang="en-US" sz="3400" dirty="0"/>
              <a:t>Corporate accounting</a:t>
            </a:r>
          </a:p>
          <a:p>
            <a:pPr lvl="1">
              <a:buFont typeface="Wingdings" panose="05000000000000000000" pitchFamily="2" charset="2"/>
              <a:buChar char="§"/>
            </a:pPr>
            <a:r>
              <a:rPr lang="en-US" sz="3400" dirty="0"/>
              <a:t>Finance</a:t>
            </a:r>
            <a:endParaRPr lang="en-US" dirty="0"/>
          </a:p>
          <a:p>
            <a:pPr>
              <a:buFont typeface="Wingdings" panose="05000000000000000000" pitchFamily="2" charset="2"/>
              <a:buChar char="§"/>
            </a:pPr>
            <a:r>
              <a:rPr lang="en-US" sz="3600" dirty="0" smtClean="0"/>
              <a:t>Accounting: the language of business</a:t>
            </a:r>
          </a:p>
        </p:txBody>
      </p:sp>
    </p:spTree>
    <p:extLst>
      <p:ext uri="{BB962C8B-B14F-4D97-AF65-F5344CB8AC3E}">
        <p14:creationId xmlns:p14="http://schemas.microsoft.com/office/powerpoint/2010/main" val="291786936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 </a:t>
            </a:r>
            <a:r>
              <a:rPr lang="en-US" dirty="0" smtClean="0"/>
              <a:t>Statement</a:t>
            </a:r>
            <a:endParaRPr lang="en-US" dirty="0"/>
          </a:p>
        </p:txBody>
      </p:sp>
      <p:pic>
        <p:nvPicPr>
          <p:cNvPr id="3" name="Picture 2"/>
          <p:cNvPicPr>
            <a:picLocks noChangeAspect="1"/>
          </p:cNvPicPr>
          <p:nvPr/>
        </p:nvPicPr>
        <p:blipFill>
          <a:blip r:embed="rId2"/>
          <a:stretch>
            <a:fillRect/>
          </a:stretch>
        </p:blipFill>
        <p:spPr>
          <a:xfrm>
            <a:off x="3982054" y="2316230"/>
            <a:ext cx="4288852" cy="3382044"/>
          </a:xfrm>
          <a:prstGeom prst="rect">
            <a:avLst/>
          </a:prstGeom>
        </p:spPr>
      </p:pic>
    </p:spTree>
    <p:extLst>
      <p:ext uri="{BB962C8B-B14F-4D97-AF65-F5344CB8AC3E}">
        <p14:creationId xmlns:p14="http://schemas.microsoft.com/office/powerpoint/2010/main" val="353991860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Balance </a:t>
            </a:r>
            <a:r>
              <a:rPr lang="en-US" dirty="0" smtClean="0"/>
              <a:t>Sheet</a:t>
            </a:r>
            <a:endParaRPr lang="en-US" dirty="0"/>
          </a:p>
        </p:txBody>
      </p:sp>
      <p:pic>
        <p:nvPicPr>
          <p:cNvPr id="3" name="Picture 2"/>
          <p:cNvPicPr>
            <a:picLocks noChangeAspect="1"/>
          </p:cNvPicPr>
          <p:nvPr/>
        </p:nvPicPr>
        <p:blipFill>
          <a:blip r:embed="rId2"/>
          <a:stretch>
            <a:fillRect/>
          </a:stretch>
        </p:blipFill>
        <p:spPr>
          <a:xfrm>
            <a:off x="1849469" y="1910934"/>
            <a:ext cx="8554021" cy="4277994"/>
          </a:xfrm>
          <a:prstGeom prst="rect">
            <a:avLst/>
          </a:prstGeom>
        </p:spPr>
      </p:pic>
    </p:spTree>
    <p:extLst>
      <p:ext uri="{BB962C8B-B14F-4D97-AF65-F5344CB8AC3E}">
        <p14:creationId xmlns:p14="http://schemas.microsoft.com/office/powerpoint/2010/main" val="6020036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Statements</a:t>
            </a:r>
            <a:endParaRPr lang="en-US" dirty="0"/>
          </a:p>
        </p:txBody>
      </p:sp>
      <p:sp>
        <p:nvSpPr>
          <p:cNvPr id="3" name="Content Placeholder 2"/>
          <p:cNvSpPr>
            <a:spLocks noGrp="1"/>
          </p:cNvSpPr>
          <p:nvPr>
            <p:ph idx="1"/>
          </p:nvPr>
        </p:nvSpPr>
        <p:spPr>
          <a:xfrm>
            <a:off x="1316221" y="2034861"/>
            <a:ext cx="10058400" cy="3821353"/>
          </a:xfrm>
        </p:spPr>
        <p:txBody>
          <a:bodyPr/>
          <a:lstStyle/>
          <a:p>
            <a:pPr>
              <a:buFont typeface="Wingdings" panose="05000000000000000000" pitchFamily="2" charset="2"/>
              <a:buChar char="§"/>
            </a:pPr>
            <a:r>
              <a:rPr lang="en-US" sz="3600" dirty="0" smtClean="0"/>
              <a:t>Balance sheet</a:t>
            </a:r>
          </a:p>
          <a:p>
            <a:pPr>
              <a:buFont typeface="Wingdings" panose="05000000000000000000" pitchFamily="2" charset="2"/>
              <a:buChar char="§"/>
            </a:pPr>
            <a:r>
              <a:rPr lang="en-US" sz="3600" dirty="0" smtClean="0"/>
              <a:t>Income statement</a:t>
            </a:r>
          </a:p>
          <a:p>
            <a:pPr>
              <a:buFont typeface="Wingdings" panose="05000000000000000000" pitchFamily="2" charset="2"/>
              <a:buChar char="§"/>
            </a:pPr>
            <a:r>
              <a:rPr lang="en-US" sz="3600" dirty="0" smtClean="0"/>
              <a:t>Statement of cash flows</a:t>
            </a:r>
            <a:endParaRPr lang="en-US" dirty="0"/>
          </a:p>
        </p:txBody>
      </p:sp>
    </p:spTree>
    <p:extLst>
      <p:ext uri="{BB962C8B-B14F-4D97-AF65-F5344CB8AC3E}">
        <p14:creationId xmlns:p14="http://schemas.microsoft.com/office/powerpoint/2010/main" val="23376868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Balance Sheet</a:t>
            </a:r>
            <a:endParaRPr lang="en-US" dirty="0"/>
          </a:p>
        </p:txBody>
      </p:sp>
      <p:sp>
        <p:nvSpPr>
          <p:cNvPr id="3" name="Content Placeholder 2"/>
          <p:cNvSpPr>
            <a:spLocks noGrp="1"/>
          </p:cNvSpPr>
          <p:nvPr>
            <p:ph idx="1"/>
          </p:nvPr>
        </p:nvSpPr>
        <p:spPr>
          <a:xfrm>
            <a:off x="1097280" y="2047740"/>
            <a:ext cx="10058400" cy="3821353"/>
          </a:xfrm>
        </p:spPr>
        <p:txBody>
          <a:bodyPr/>
          <a:lstStyle/>
          <a:p>
            <a:pPr>
              <a:buFont typeface="Wingdings" panose="05000000000000000000" pitchFamily="2" charset="2"/>
              <a:buChar char="§"/>
            </a:pPr>
            <a:r>
              <a:rPr lang="en-US" sz="3600" dirty="0" smtClean="0"/>
              <a:t>Assets (current and long-term)</a:t>
            </a:r>
            <a:endParaRPr lang="en-US" sz="3600" dirty="0"/>
          </a:p>
          <a:p>
            <a:pPr>
              <a:buFont typeface="Wingdings" panose="05000000000000000000" pitchFamily="2" charset="2"/>
              <a:buChar char="§"/>
            </a:pPr>
            <a:r>
              <a:rPr lang="en-US" sz="3600" dirty="0" smtClean="0"/>
              <a:t>Liabilities (current and long-term)</a:t>
            </a:r>
            <a:endParaRPr lang="en-US" sz="3600" dirty="0"/>
          </a:p>
          <a:p>
            <a:pPr>
              <a:buFont typeface="Wingdings" panose="05000000000000000000" pitchFamily="2" charset="2"/>
              <a:buChar char="§"/>
            </a:pPr>
            <a:r>
              <a:rPr lang="en-US" sz="3600" dirty="0"/>
              <a:t>Equity</a:t>
            </a:r>
          </a:p>
          <a:p>
            <a:pPr>
              <a:buFont typeface="Wingdings" panose="05000000000000000000" pitchFamily="2" charset="2"/>
              <a:buChar char="§"/>
            </a:pPr>
            <a:r>
              <a:rPr lang="en-US" sz="3600" dirty="0" smtClean="0"/>
              <a:t>The accounting equation:</a:t>
            </a:r>
          </a:p>
          <a:p>
            <a:pPr marL="0" indent="0" algn="ctr">
              <a:buNone/>
            </a:pPr>
            <a:r>
              <a:rPr lang="en-US" sz="3600" i="1" dirty="0" smtClean="0"/>
              <a:t>Assets = Liabilities + Equity</a:t>
            </a:r>
          </a:p>
          <a:p>
            <a:pPr>
              <a:buFont typeface="Wingdings" panose="05000000000000000000" pitchFamily="2" charset="2"/>
              <a:buChar char="§"/>
            </a:pPr>
            <a:endParaRPr lang="en-US" dirty="0"/>
          </a:p>
        </p:txBody>
      </p:sp>
    </p:spTree>
    <p:extLst>
      <p:ext uri="{BB962C8B-B14F-4D97-AF65-F5344CB8AC3E}">
        <p14:creationId xmlns:p14="http://schemas.microsoft.com/office/powerpoint/2010/main" val="7703144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Balance Sheet Example</a:t>
            </a:r>
            <a:endParaRPr lang="en-US" dirty="0"/>
          </a:p>
        </p:txBody>
      </p:sp>
      <p:pic>
        <p:nvPicPr>
          <p:cNvPr id="4" name="Picture 3"/>
          <p:cNvPicPr>
            <a:picLocks noChangeAspect="1"/>
          </p:cNvPicPr>
          <p:nvPr/>
        </p:nvPicPr>
        <p:blipFill>
          <a:blip r:embed="rId2"/>
          <a:stretch>
            <a:fillRect/>
          </a:stretch>
        </p:blipFill>
        <p:spPr>
          <a:xfrm>
            <a:off x="1966092" y="1785487"/>
            <a:ext cx="8456065" cy="4470934"/>
          </a:xfrm>
          <a:prstGeom prst="rect">
            <a:avLst/>
          </a:prstGeom>
        </p:spPr>
      </p:pic>
    </p:spTree>
    <p:extLst>
      <p:ext uri="{BB962C8B-B14F-4D97-AF65-F5344CB8AC3E}">
        <p14:creationId xmlns:p14="http://schemas.microsoft.com/office/powerpoint/2010/main" val="1332948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Balance Sheet Exercise</a:t>
            </a:r>
            <a:endParaRPr lang="en-US" dirty="0"/>
          </a:p>
        </p:txBody>
      </p:sp>
      <p:pic>
        <p:nvPicPr>
          <p:cNvPr id="3" name="Picture 2"/>
          <p:cNvPicPr>
            <a:picLocks noChangeAspect="1"/>
          </p:cNvPicPr>
          <p:nvPr/>
        </p:nvPicPr>
        <p:blipFill>
          <a:blip r:embed="rId2"/>
          <a:stretch>
            <a:fillRect/>
          </a:stretch>
        </p:blipFill>
        <p:spPr>
          <a:xfrm>
            <a:off x="3535885" y="1984917"/>
            <a:ext cx="5066162" cy="4137103"/>
          </a:xfrm>
          <a:prstGeom prst="rect">
            <a:avLst/>
          </a:prstGeom>
        </p:spPr>
      </p:pic>
    </p:spTree>
    <p:extLst>
      <p:ext uri="{BB962C8B-B14F-4D97-AF65-F5344CB8AC3E}">
        <p14:creationId xmlns:p14="http://schemas.microsoft.com/office/powerpoint/2010/main" val="778981634"/>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435</TotalTime>
  <Words>1148</Words>
  <Application>Microsoft Office PowerPoint</Application>
  <PresentationFormat>Widescreen</PresentationFormat>
  <Paragraphs>159</Paragraphs>
  <Slides>51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51</vt:i4>
      </vt:variant>
    </vt:vector>
  </HeadingPairs>
  <TitlesOfParts>
    <vt:vector size="55" baseType="lpstr">
      <vt:lpstr>Calibri</vt:lpstr>
      <vt:lpstr>Calibri Light</vt:lpstr>
      <vt:lpstr>Wingdings</vt:lpstr>
      <vt:lpstr>Retrospect</vt:lpstr>
      <vt:lpstr>Financial Accounting</vt:lpstr>
      <vt:lpstr>Readings</vt:lpstr>
      <vt:lpstr>Types of Accounting Information</vt:lpstr>
      <vt:lpstr>Users of Accounting Information</vt:lpstr>
      <vt:lpstr>The Importance of Accounting</vt:lpstr>
      <vt:lpstr>Financial Statements</vt:lpstr>
      <vt:lpstr>Balance Sheet</vt:lpstr>
      <vt:lpstr>Balance Sheet Example</vt:lpstr>
      <vt:lpstr>Balance Sheet Exercise</vt:lpstr>
      <vt:lpstr>Balance Sheet Exercise Solution</vt:lpstr>
      <vt:lpstr>Balance Sheet Concepts/Limitations</vt:lpstr>
      <vt:lpstr>Financial Accounting</vt:lpstr>
      <vt:lpstr>Readings for Week Three</vt:lpstr>
      <vt:lpstr>Financial Statements</vt:lpstr>
      <vt:lpstr>Income Statement</vt:lpstr>
      <vt:lpstr>Income Statement Example</vt:lpstr>
      <vt:lpstr>Expense Accounts</vt:lpstr>
      <vt:lpstr>Net Income vs. Cash</vt:lpstr>
      <vt:lpstr>Sales and Accounts Receivable</vt:lpstr>
      <vt:lpstr>Expenses and Accounts Payable</vt:lpstr>
      <vt:lpstr>Cash Receipts and Payments</vt:lpstr>
      <vt:lpstr>Income Statement Example</vt:lpstr>
      <vt:lpstr>Income Statement Example</vt:lpstr>
      <vt:lpstr>Income Statement Exercise</vt:lpstr>
      <vt:lpstr>Income Statement Exercise Solution </vt:lpstr>
      <vt:lpstr>Financial and Managerial Accounting</vt:lpstr>
      <vt:lpstr>Readings</vt:lpstr>
      <vt:lpstr>Readings</vt:lpstr>
      <vt:lpstr>Where Do Financial Statements Come From?</vt:lpstr>
      <vt:lpstr>Transaction Analysis</vt:lpstr>
      <vt:lpstr>Double Entry Accounting</vt:lpstr>
      <vt:lpstr>Double Entry Accounting</vt:lpstr>
      <vt:lpstr>Transaction Analysis Example One</vt:lpstr>
      <vt:lpstr>Transaction Analysis Example Two</vt:lpstr>
      <vt:lpstr>Transaction Analysis Example Three</vt:lpstr>
      <vt:lpstr>Transaction Analysis Example</vt:lpstr>
      <vt:lpstr>Preparing Financial Statements</vt:lpstr>
      <vt:lpstr>Preparing Financial Statements</vt:lpstr>
      <vt:lpstr>Balance Sheet/Income Statement Relationship</vt:lpstr>
      <vt:lpstr>Accounting Cycle Example</vt:lpstr>
      <vt:lpstr>The Accounting Cycle…. Just Do It!</vt:lpstr>
      <vt:lpstr>Journal</vt:lpstr>
      <vt:lpstr>Ledgers</vt:lpstr>
      <vt:lpstr>Trial Balance</vt:lpstr>
      <vt:lpstr>Income Statement</vt:lpstr>
      <vt:lpstr>Balance Sheet</vt:lpstr>
      <vt:lpstr>Journal</vt:lpstr>
      <vt:lpstr>Ledgers</vt:lpstr>
      <vt:lpstr>Trial Balance</vt:lpstr>
      <vt:lpstr>Income Statement</vt:lpstr>
      <vt:lpstr>Balance Sheet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Davis</dc:creator>
  <cp:lastModifiedBy>Thomas Davis</cp:lastModifiedBy>
  <cp:revision>30</cp:revision>
  <dcterms:created xsi:type="dcterms:W3CDTF">2014-08-05T07:47:07Z</dcterms:created>
  <dcterms:modified xsi:type="dcterms:W3CDTF">2017-04-29T11:20:49Z</dcterms:modified>
</cp:coreProperties>
</file>