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339" r:id="rId2"/>
    <p:sldId id="340" r:id="rId3"/>
    <p:sldId id="366" r:id="rId4"/>
    <p:sldId id="395" r:id="rId5"/>
    <p:sldId id="396" r:id="rId6"/>
    <p:sldId id="398" r:id="rId7"/>
    <p:sldId id="397" r:id="rId8"/>
    <p:sldId id="399" r:id="rId9"/>
    <p:sldId id="400" r:id="rId10"/>
    <p:sldId id="402" r:id="rId11"/>
    <p:sldId id="403" r:id="rId12"/>
    <p:sldId id="404" r:id="rId13"/>
    <p:sldId id="408" r:id="rId14"/>
    <p:sldId id="406" r:id="rId15"/>
    <p:sldId id="407" r:id="rId1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26" autoAdjust="0"/>
    <p:restoredTop sz="94660"/>
  </p:normalViewPr>
  <p:slideViewPr>
    <p:cSldViewPr snapToGrid="0">
      <p:cViewPr varScale="1">
        <p:scale>
          <a:sx n="74" d="100"/>
          <a:sy n="74" d="100"/>
        </p:scale>
        <p:origin x="58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-2931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F68E2-58F2-4D09-BE8B-E3BD06533059}" type="datetimeFigureOut">
              <a:rPr lang="en-US" dirty="0"/>
              <a:t>3/10/2017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2D6473-DF6D-4702-B328-E0DD40540A4E}" type="datetimeFigureOut">
              <a:rPr lang="en-US" dirty="0"/>
              <a:t>3/10/2017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F7E3A-B166-407D-9866-32884E7D5B37}" type="datetimeFigureOut">
              <a:rPr lang="en-US" dirty="0"/>
              <a:t>3/10/2017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FC5F6-F338-4AE4-BB23-26385BCFC423}" type="datetimeFigureOut">
              <a:rPr lang="en-US" dirty="0"/>
              <a:t>3/10/2017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3E31D-E2AB-40D1-8B51-AFA5AFEF393A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BB0C4-6273-4C6E-B9BD-2EDC30F1CD52}" type="datetimeFigureOut">
              <a:rPr lang="en-US" dirty="0"/>
              <a:t>3/10/2017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B4D41-86C1-4908-B66A-0B50CEB3BF29}" type="datetimeFigureOut">
              <a:rPr lang="en-US" dirty="0"/>
              <a:t>3/10/2017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26E2C-56C1-4E0D-A793-0088A7FDD37E}" type="datetimeFigureOut">
              <a:rPr lang="en-US" dirty="0"/>
              <a:t>3/10/2017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C39B41-D8B5-4052-B551-9B5525EAA8B6}" type="datetimeFigureOut">
              <a:rPr lang="en-US" dirty="0"/>
              <a:t>3/10/2017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4136C-8742-45B2-AF27-D93DF72833A9}" type="datetimeFigureOut">
              <a:rPr lang="en-US" dirty="0"/>
              <a:t>3/10/2017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32ABBEA6-7C60-4B02-AE87-00D78D8422AF}" type="datetimeFigureOut">
              <a:rPr lang="en-US" dirty="0"/>
              <a:t>3/10/2017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AD897-D46E-4AD2-BD9B-49DD3E640873}" type="datetimeFigureOut">
              <a:rPr lang="en-US" dirty="0"/>
              <a:t>3/10/2017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98624D31-43A5-475A-80CF-332C9F6DCF35}" type="datetimeFigureOut">
              <a:rPr lang="en-US" dirty="0"/>
              <a:t>3/10/2017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keydifferences.com/difference-between-marginal-costing-and-absorption-costing.html" TargetMode="External"/><Relationship Id="rId2" Type="http://schemas.openxmlformats.org/officeDocument/2006/relationships/hyperlink" Target="http://www.cliffsnotes.com/more-subjects/accounting/accounting-principles-ii/incremental-analysis/introduction-to-incremental-analysis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kfknowledgebank.kaplan.co.uk/KFKB/Wiki%20Pages/Marginal%20and%20absorption%20costing.aspx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Management Accounting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Absorption and marginal costing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02736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Absorption vs. Variable Costing: Income Effect Calculation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16221" y="2060619"/>
            <a:ext cx="10058400" cy="4378818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The difference between net income under absorption costing and under variable costing is:</a:t>
            </a:r>
          </a:p>
          <a:p>
            <a:pPr marL="0" indent="0" algn="ctr">
              <a:buNone/>
            </a:pPr>
            <a:r>
              <a:rPr lang="en-US" sz="3600" i="1" dirty="0" smtClean="0"/>
              <a:t>(Units manufactured – units sold) x FMOH/unit</a:t>
            </a:r>
            <a:endParaRPr lang="en-US" sz="3400" i="1" dirty="0" smtClean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73998" y="4018209"/>
            <a:ext cx="7542845" cy="21894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16620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Absorption vs. Variable </a:t>
            </a:r>
            <a:r>
              <a:rPr lang="en-US" dirty="0" smtClean="0"/>
              <a:t>Costing Example</a:t>
            </a: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67495" y="2003709"/>
            <a:ext cx="7917969" cy="41008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08454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Absorption vs. Variable </a:t>
            </a:r>
            <a:r>
              <a:rPr lang="en-US" dirty="0" smtClean="0"/>
              <a:t>Costing Example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3599" y="2132064"/>
            <a:ext cx="11205762" cy="38694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59137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Absorption vs. Variable </a:t>
            </a:r>
            <a:r>
              <a:rPr lang="en-US" dirty="0" smtClean="0"/>
              <a:t>Costing Example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8642" y="2123331"/>
            <a:ext cx="10167022" cy="38009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78916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Absorption vs. Variable </a:t>
            </a:r>
            <a:r>
              <a:rPr lang="en-US" dirty="0" smtClean="0"/>
              <a:t>Costing Example</a:t>
            </a: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73899" y="2089278"/>
            <a:ext cx="5905161" cy="38736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46535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Absorption vs. Variable </a:t>
            </a:r>
            <a:r>
              <a:rPr lang="en-US" dirty="0" smtClean="0"/>
              <a:t>Costing Activity</a:t>
            </a: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59145" y="1939314"/>
            <a:ext cx="8134669" cy="42131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1593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Readings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16221" y="2034861"/>
            <a:ext cx="10058400" cy="3821353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4000" dirty="0" smtClean="0"/>
              <a:t>Absorption and marginal costing</a:t>
            </a:r>
            <a:endParaRPr lang="en-US" sz="3900" dirty="0">
              <a:hlinkClick r:id="rId2"/>
            </a:endParaRPr>
          </a:p>
          <a:p>
            <a:r>
              <a:rPr lang="en-US" sz="3600" dirty="0">
                <a:hlinkClick r:id="rId3"/>
              </a:rPr>
              <a:t>http://</a:t>
            </a:r>
            <a:r>
              <a:rPr lang="en-US" sz="3600" dirty="0" smtClean="0">
                <a:hlinkClick r:id="rId3"/>
              </a:rPr>
              <a:t>keydifferences.com/difference-between-marginal-costing-and-absorption-costing.html</a:t>
            </a:r>
            <a:endParaRPr lang="en-US" sz="3600" dirty="0" smtClean="0"/>
          </a:p>
          <a:p>
            <a:r>
              <a:rPr lang="en-US" sz="3600">
                <a:hlinkClick r:id="rId4"/>
              </a:rPr>
              <a:t>http://</a:t>
            </a:r>
            <a:r>
              <a:rPr lang="en-US" sz="3600" smtClean="0">
                <a:hlinkClick r:id="rId4"/>
              </a:rPr>
              <a:t>kfknowledgebank.kaplan.co.uk/KFKB/Wiki%20Pages/Marginal%20and%20absorption%20costing.aspx</a:t>
            </a:r>
            <a:endParaRPr lang="en-US" sz="3600" smtClean="0"/>
          </a:p>
          <a:p>
            <a:endParaRPr lang="en-US" sz="3600" dirty="0" smtClean="0"/>
          </a:p>
          <a:p>
            <a:endParaRPr lang="en-US" sz="3600" dirty="0" smtClean="0"/>
          </a:p>
          <a:p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3637943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Cost Accounting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16221" y="2060619"/>
            <a:ext cx="10058400" cy="3821353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A manufacturer incurs four main categories of costs relating to inventory production: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400" dirty="0" smtClean="0"/>
              <a:t>Direct materials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400" dirty="0" smtClean="0"/>
              <a:t>Direct labor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400" dirty="0" smtClean="0"/>
              <a:t>Variable </a:t>
            </a:r>
            <a:r>
              <a:rPr lang="en-US" sz="3400" dirty="0"/>
              <a:t>manufacturing </a:t>
            </a:r>
            <a:r>
              <a:rPr lang="en-US" sz="3400" dirty="0" smtClean="0"/>
              <a:t>overhead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400" dirty="0" smtClean="0"/>
              <a:t>Fixed manufacturing overhead  </a:t>
            </a:r>
            <a:endParaRPr lang="en-US" sz="3400" dirty="0"/>
          </a:p>
        </p:txBody>
      </p:sp>
    </p:spTree>
    <p:extLst>
      <p:ext uri="{BB962C8B-B14F-4D97-AF65-F5344CB8AC3E}">
        <p14:creationId xmlns:p14="http://schemas.microsoft.com/office/powerpoint/2010/main" val="13372452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Administrative Expenses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16221" y="2060619"/>
            <a:ext cx="10058400" cy="4082604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Outside of manufacturing, a company has selling, general, and administrative expenses (SGA expense) which can be categorized as follows:</a:t>
            </a:r>
            <a:endParaRPr lang="en-US" sz="3400" dirty="0" smtClean="0"/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400" dirty="0" smtClean="0"/>
              <a:t>Variable SGA expenses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400" dirty="0" smtClean="0"/>
              <a:t>Fixed </a:t>
            </a:r>
            <a:r>
              <a:rPr lang="en-US" sz="3400" dirty="0"/>
              <a:t>SGA </a:t>
            </a:r>
            <a:r>
              <a:rPr lang="en-US" sz="3400" dirty="0" smtClean="0"/>
              <a:t>expenses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These expenses are also referred to as “period” costs.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6055095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Expense Classification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16221" y="2060619"/>
            <a:ext cx="10058400" cy="4378818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In summary, it is possible to classify costs based on category: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400" dirty="0" smtClean="0"/>
              <a:t>Manufacturing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400" dirty="0" smtClean="0"/>
              <a:t>Period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Or based on behavior: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400" dirty="0" smtClean="0"/>
              <a:t>Variable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400" dirty="0" smtClean="0"/>
              <a:t>Fixed</a:t>
            </a:r>
          </a:p>
        </p:txBody>
      </p:sp>
    </p:spTree>
    <p:extLst>
      <p:ext uri="{BB962C8B-B14F-4D97-AF65-F5344CB8AC3E}">
        <p14:creationId xmlns:p14="http://schemas.microsoft.com/office/powerpoint/2010/main" val="18581650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Manufacturing Costs and Inventory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16221" y="2060619"/>
            <a:ext cx="10058400" cy="4378818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Manufacturing costs are accounted for as inventory on the balance sheet.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Once inventory is sold, manufacturing costs are reported as cost of goods sold on the income statement.</a:t>
            </a:r>
            <a:endParaRPr lang="en-US" sz="3400" dirty="0" smtClean="0"/>
          </a:p>
        </p:txBody>
      </p:sp>
    </p:spTree>
    <p:extLst>
      <p:ext uri="{BB962C8B-B14F-4D97-AF65-F5344CB8AC3E}">
        <p14:creationId xmlns:p14="http://schemas.microsoft.com/office/powerpoint/2010/main" val="40613036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Absorption vs. Variable Costing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16221" y="2060619"/>
            <a:ext cx="10058400" cy="4378818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Absorption costing </a:t>
            </a:r>
            <a:r>
              <a:rPr lang="en-US" sz="3600" dirty="0"/>
              <a:t>classifies </a:t>
            </a:r>
            <a:r>
              <a:rPr lang="en-US" sz="3600" dirty="0" smtClean="0"/>
              <a:t>fixed manufacturing overhead as a </a:t>
            </a:r>
            <a:r>
              <a:rPr lang="en-US" sz="3600" u="sng" dirty="0" smtClean="0"/>
              <a:t>manufacturing</a:t>
            </a:r>
            <a:r>
              <a:rPr lang="en-US" sz="3600" dirty="0" smtClean="0"/>
              <a:t> cost.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Variable costing classifies fixed manufacturing overhead as a </a:t>
            </a:r>
            <a:r>
              <a:rPr lang="en-US" sz="3600" u="sng" dirty="0" smtClean="0"/>
              <a:t>period</a:t>
            </a:r>
            <a:r>
              <a:rPr lang="en-US" sz="3600" dirty="0" smtClean="0"/>
              <a:t> cost.</a:t>
            </a:r>
            <a:endParaRPr lang="en-US" sz="3400" dirty="0" smtClean="0"/>
          </a:p>
        </p:txBody>
      </p:sp>
    </p:spTree>
    <p:extLst>
      <p:ext uri="{BB962C8B-B14F-4D97-AF65-F5344CB8AC3E}">
        <p14:creationId xmlns:p14="http://schemas.microsoft.com/office/powerpoint/2010/main" val="27775952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Absorption vs. Variable Costing: Income Effect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16221" y="2060619"/>
            <a:ext cx="10058400" cy="4378818"/>
          </a:xfrm>
        </p:spPr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Under absorption costing, fixed manufacturing “waits” in inventory until inventory is sold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Under variable costing, fixed manufacturing overhead is reported in full on the income statement as a fixed cost.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Thus, when inventory manufactured differs from inventory sold, net income will differ from absorption costing to variable costing.</a:t>
            </a:r>
            <a:endParaRPr lang="en-US" sz="3400" dirty="0" smtClean="0"/>
          </a:p>
        </p:txBody>
      </p:sp>
    </p:spTree>
    <p:extLst>
      <p:ext uri="{BB962C8B-B14F-4D97-AF65-F5344CB8AC3E}">
        <p14:creationId xmlns:p14="http://schemas.microsoft.com/office/powerpoint/2010/main" val="21320634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Absorption vs. Variable Costing: Income Effect Calculation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99078" y="2501832"/>
            <a:ext cx="7751771" cy="29459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90106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3370</TotalTime>
  <Words>308</Words>
  <Application>Microsoft Office PowerPoint</Application>
  <PresentationFormat>Widescreen</PresentationFormat>
  <Paragraphs>44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9" baseType="lpstr">
      <vt:lpstr>Calibri</vt:lpstr>
      <vt:lpstr>Calibri Light</vt:lpstr>
      <vt:lpstr>Wingdings</vt:lpstr>
      <vt:lpstr>Retrospect</vt:lpstr>
      <vt:lpstr>Management Accounting</vt:lpstr>
      <vt:lpstr>Readings</vt:lpstr>
      <vt:lpstr>Cost Accounting</vt:lpstr>
      <vt:lpstr>Administrative Expenses</vt:lpstr>
      <vt:lpstr>Expense Classification</vt:lpstr>
      <vt:lpstr>Manufacturing Costs and Inventory</vt:lpstr>
      <vt:lpstr>Absorption vs. Variable Costing</vt:lpstr>
      <vt:lpstr>Absorption vs. Variable Costing: Income Effect</vt:lpstr>
      <vt:lpstr>Absorption vs. Variable Costing: Income Effect Calculation</vt:lpstr>
      <vt:lpstr>Absorption vs. Variable Costing: Income Effect Calculation</vt:lpstr>
      <vt:lpstr>Absorption vs. Variable Costing Example</vt:lpstr>
      <vt:lpstr>Absorption vs. Variable Costing Example</vt:lpstr>
      <vt:lpstr>Absorption vs. Variable Costing Example</vt:lpstr>
      <vt:lpstr>Absorption vs. Variable Costing Example</vt:lpstr>
      <vt:lpstr>Absorption vs. Variable Costing Activity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Thomas Davis</dc:creator>
  <cp:lastModifiedBy>Thomas Davis</cp:lastModifiedBy>
  <cp:revision>142</cp:revision>
  <dcterms:created xsi:type="dcterms:W3CDTF">2014-08-05T07:47:07Z</dcterms:created>
  <dcterms:modified xsi:type="dcterms:W3CDTF">2017-03-10T10:52:46Z</dcterms:modified>
</cp:coreProperties>
</file>