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39" r:id="rId2"/>
    <p:sldId id="340" r:id="rId3"/>
    <p:sldId id="366" r:id="rId4"/>
    <p:sldId id="341" r:id="rId5"/>
    <p:sldId id="350" r:id="rId6"/>
    <p:sldId id="375" r:id="rId7"/>
    <p:sldId id="369" r:id="rId8"/>
    <p:sldId id="374" r:id="rId9"/>
    <p:sldId id="371" r:id="rId10"/>
    <p:sldId id="373" r:id="rId11"/>
    <p:sldId id="368" r:id="rId12"/>
    <p:sldId id="361" r:id="rId13"/>
    <p:sldId id="363" r:id="rId14"/>
    <p:sldId id="351" r:id="rId15"/>
    <p:sldId id="352" r:id="rId16"/>
    <p:sldId id="353" r:id="rId17"/>
    <p:sldId id="354" r:id="rId18"/>
    <p:sldId id="356" r:id="rId19"/>
    <p:sldId id="357" r:id="rId20"/>
    <p:sldId id="376" r:id="rId21"/>
    <p:sldId id="377" r:id="rId22"/>
    <p:sldId id="3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660"/>
  </p:normalViewPr>
  <p:slideViewPr>
    <p:cSldViewPr snapToGrid="0">
      <p:cViewPr varScale="1">
        <p:scale>
          <a:sx n="74" d="100"/>
          <a:sy n="74" d="100"/>
        </p:scale>
        <p:origin x="582" y="72"/>
      </p:cViewPr>
      <p:guideLst/>
    </p:cSldViewPr>
  </p:slideViewPr>
  <p:notesTextViewPr>
    <p:cViewPr>
      <p:scale>
        <a:sx n="1" d="1"/>
        <a:sy n="1" d="1"/>
      </p:scale>
      <p:origin x="0" y="0"/>
    </p:cViewPr>
  </p:notesTextViewPr>
  <p:sorterViewPr>
    <p:cViewPr varScale="1">
      <p:scale>
        <a:sx n="100" d="100"/>
        <a:sy n="100" d="100"/>
      </p:scale>
      <p:origin x="0" y="-293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2/26/2017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2/26/2017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2/26/2017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2/26/2017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accountingexplained.com/managerial/relevant-costing/" TargetMode="External"/><Relationship Id="rId2" Type="http://schemas.openxmlformats.org/officeDocument/2006/relationships/hyperlink" Target="http://www.cliffsnotes.com/more-subjects/accounting/accounting-principles-ii/incremental-analysis/introduction-to-incremental-analysi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Management Accounting</a:t>
            </a:r>
            <a:endParaRPr lang="en-US" dirty="0"/>
          </a:p>
        </p:txBody>
      </p:sp>
      <p:sp>
        <p:nvSpPr>
          <p:cNvPr id="3" name="Subtitle 2"/>
          <p:cNvSpPr>
            <a:spLocks noGrp="1"/>
          </p:cNvSpPr>
          <p:nvPr>
            <p:ph type="subTitle" idx="1"/>
          </p:nvPr>
        </p:nvSpPr>
        <p:spPr/>
        <p:txBody>
          <a:bodyPr/>
          <a:lstStyle/>
          <a:p>
            <a:r>
              <a:rPr lang="en-US" dirty="0" smtClean="0"/>
              <a:t>Relevant costing</a:t>
            </a:r>
            <a:endParaRPr lang="en-US" dirty="0"/>
          </a:p>
        </p:txBody>
      </p:sp>
    </p:spTree>
    <p:extLst>
      <p:ext uri="{BB962C8B-B14F-4D97-AF65-F5344CB8AC3E}">
        <p14:creationId xmlns:p14="http://schemas.microsoft.com/office/powerpoint/2010/main" val="1250273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or </a:t>
            </a:r>
            <a:r>
              <a:rPr lang="en-US" dirty="0"/>
              <a:t>Buy Example</a:t>
            </a:r>
          </a:p>
        </p:txBody>
      </p:sp>
      <p:pic>
        <p:nvPicPr>
          <p:cNvPr id="3" name="Picture 2"/>
          <p:cNvPicPr>
            <a:picLocks noChangeAspect="1"/>
          </p:cNvPicPr>
          <p:nvPr/>
        </p:nvPicPr>
        <p:blipFill rotWithShape="1">
          <a:blip r:embed="rId2"/>
          <a:srcRect b="39771"/>
          <a:stretch/>
        </p:blipFill>
        <p:spPr>
          <a:xfrm>
            <a:off x="773031" y="2003291"/>
            <a:ext cx="10706898" cy="2452799"/>
          </a:xfrm>
          <a:prstGeom prst="rect">
            <a:avLst/>
          </a:prstGeom>
        </p:spPr>
      </p:pic>
      <p:sp>
        <p:nvSpPr>
          <p:cNvPr id="6" name="Content Placeholder 2"/>
          <p:cNvSpPr>
            <a:spLocks noGrp="1"/>
          </p:cNvSpPr>
          <p:nvPr>
            <p:ph idx="1"/>
          </p:nvPr>
        </p:nvSpPr>
        <p:spPr>
          <a:xfrm>
            <a:off x="734097" y="4584879"/>
            <a:ext cx="10717798" cy="1803043"/>
          </a:xfrm>
        </p:spPr>
        <p:txBody>
          <a:bodyPr>
            <a:normAutofit lnSpcReduction="10000"/>
          </a:bodyPr>
          <a:lstStyle/>
          <a:p>
            <a:pPr>
              <a:buFont typeface="Wingdings" panose="05000000000000000000" pitchFamily="2" charset="2"/>
              <a:buChar char="§"/>
            </a:pPr>
            <a:r>
              <a:rPr lang="en-US" sz="3600" dirty="0" smtClean="0"/>
              <a:t>The relevant costs are lower when the company buys vs. when the company makes the part.</a:t>
            </a:r>
          </a:p>
          <a:p>
            <a:pPr marL="0" indent="0" algn="ctr">
              <a:buNone/>
            </a:pPr>
            <a:r>
              <a:rPr lang="en-US" sz="1000" b="1" dirty="0" smtClean="0"/>
              <a:t/>
            </a:r>
            <a:br>
              <a:rPr lang="en-US" sz="1000" b="1" dirty="0" smtClean="0"/>
            </a:br>
            <a:r>
              <a:rPr lang="en-US" sz="3600" b="1" dirty="0" smtClean="0"/>
              <a:t>DECISION</a:t>
            </a:r>
            <a:r>
              <a:rPr lang="en-US" sz="3600" b="1" dirty="0"/>
              <a:t>:  </a:t>
            </a:r>
            <a:r>
              <a:rPr lang="en-US" sz="3600" b="1" dirty="0" smtClean="0"/>
              <a:t>Buy</a:t>
            </a:r>
            <a:endParaRPr lang="en-US" sz="3600" b="1" dirty="0"/>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273213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We can use incremental analysis to decide whether to add or drop a business segment.</a:t>
            </a:r>
          </a:p>
          <a:p>
            <a:pPr>
              <a:buFont typeface="Wingdings" panose="05000000000000000000" pitchFamily="2" charset="2"/>
              <a:buChar char="§"/>
            </a:pPr>
            <a:r>
              <a:rPr lang="en-US" sz="3600" dirty="0" smtClean="0"/>
              <a:t>Qualitative factors: </a:t>
            </a:r>
            <a:r>
              <a:rPr lang="en-US" sz="3600" dirty="0" smtClean="0"/>
              <a:t>effect </a:t>
            </a:r>
            <a:r>
              <a:rPr lang="en-US" sz="3600" dirty="0" smtClean="0"/>
              <a:t>on customer relationships</a:t>
            </a:r>
          </a:p>
          <a:p>
            <a:pPr>
              <a:buFont typeface="Wingdings" panose="05000000000000000000" pitchFamily="2" charset="2"/>
              <a:buChar char="§"/>
            </a:pPr>
            <a:r>
              <a:rPr lang="en-US" sz="3600" dirty="0" smtClean="0"/>
              <a:t>Quantitative factors: </a:t>
            </a:r>
            <a:r>
              <a:rPr lang="en-US" sz="3600" u="sng" dirty="0" smtClean="0"/>
              <a:t>relevant costs</a:t>
            </a:r>
            <a:r>
              <a:rPr lang="en-US" sz="3600" dirty="0" smtClean="0"/>
              <a:t> (incremental changes in revenue and expenses, </a:t>
            </a:r>
            <a:r>
              <a:rPr lang="en-US" sz="3600" u="sng" dirty="0" smtClean="0"/>
              <a:t>not</a:t>
            </a:r>
            <a:r>
              <a:rPr lang="en-US" sz="3600" dirty="0" smtClean="0"/>
              <a:t> sunk costs/depreciation or allocated costs)</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15648420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Add/Drop Segment</a:t>
            </a:r>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“Allocated” costs are fixed expenses at the corporate level (not at the segment level) which are allocated to the division level for accounting purposes.  However, these total expenses do not change if we add or drop a division, so they are </a:t>
            </a:r>
            <a:r>
              <a:rPr lang="en-US" sz="3600" b="1" u="sng" dirty="0" smtClean="0"/>
              <a:t>not relevant</a:t>
            </a:r>
            <a:r>
              <a:rPr lang="en-US" sz="3600" dirty="0" smtClean="0"/>
              <a:t> to decision making.</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14918337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Add/Drop Segment</a:t>
            </a:r>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u="sng" dirty="0" smtClean="0"/>
              <a:t>Depreciation</a:t>
            </a:r>
            <a:r>
              <a:rPr lang="en-US" sz="3600" dirty="0" smtClean="0"/>
              <a:t> is the accounting allocation of fixed assets purchases.  Depreciation is </a:t>
            </a:r>
            <a:r>
              <a:rPr lang="en-US" sz="3600" b="1" u="sng" dirty="0" smtClean="0"/>
              <a:t>not relevant</a:t>
            </a:r>
            <a:r>
              <a:rPr lang="en-US" sz="3600" b="1" dirty="0" smtClean="0"/>
              <a:t> </a:t>
            </a:r>
            <a:r>
              <a:rPr lang="en-US" sz="3600" dirty="0" smtClean="0"/>
              <a:t>to decision making.</a:t>
            </a:r>
          </a:p>
          <a:p>
            <a:pPr>
              <a:buFont typeface="Wingdings" panose="05000000000000000000" pitchFamily="2" charset="2"/>
              <a:buChar char="§"/>
            </a:pPr>
            <a:r>
              <a:rPr lang="en-US" sz="3600" dirty="0" smtClean="0"/>
              <a:t>The </a:t>
            </a:r>
            <a:r>
              <a:rPr lang="en-US" sz="3600" u="sng" dirty="0" smtClean="0"/>
              <a:t>sale</a:t>
            </a:r>
            <a:r>
              <a:rPr lang="en-US" sz="3600" dirty="0" smtClean="0"/>
              <a:t> of fixed assets is </a:t>
            </a:r>
            <a:r>
              <a:rPr lang="en-US" sz="3600" b="1" u="sng" dirty="0" smtClean="0"/>
              <a:t>relevant</a:t>
            </a:r>
            <a:r>
              <a:rPr lang="en-US" sz="3600" b="1" dirty="0" smtClean="0"/>
              <a:t> </a:t>
            </a:r>
            <a:r>
              <a:rPr lang="en-US" sz="3600" dirty="0" smtClean="0"/>
              <a:t>to decision making, because any sales proceeds are additional cash for the company.</a:t>
            </a:r>
          </a:p>
          <a:p>
            <a:pPr>
              <a:buFont typeface="Wingdings" panose="05000000000000000000" pitchFamily="2" charset="2"/>
              <a:buChar char="§"/>
            </a:pPr>
            <a:endParaRPr lang="en-US" sz="3600" dirty="0" smtClean="0"/>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16899936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pic>
        <p:nvPicPr>
          <p:cNvPr id="6" name="Picture 5"/>
          <p:cNvPicPr>
            <a:picLocks noChangeAspect="1"/>
          </p:cNvPicPr>
          <p:nvPr/>
        </p:nvPicPr>
        <p:blipFill>
          <a:blip r:embed="rId2"/>
          <a:stretch>
            <a:fillRect/>
          </a:stretch>
        </p:blipFill>
        <p:spPr>
          <a:xfrm>
            <a:off x="1456049" y="1887927"/>
            <a:ext cx="9474808" cy="4216658"/>
          </a:xfrm>
          <a:prstGeom prst="rect">
            <a:avLst/>
          </a:prstGeom>
        </p:spPr>
      </p:pic>
    </p:spTree>
    <p:extLst>
      <p:ext uri="{BB962C8B-B14F-4D97-AF65-F5344CB8AC3E}">
        <p14:creationId xmlns:p14="http://schemas.microsoft.com/office/powerpoint/2010/main" val="3351605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The segment income statement shows a net loss for division A.  Should the company drop this segment?  We need to perform an incremental cost analysis to find out.</a:t>
            </a:r>
            <a:endParaRPr lang="en-US" sz="3600" dirty="0"/>
          </a:p>
        </p:txBody>
      </p:sp>
    </p:spTree>
    <p:extLst>
      <p:ext uri="{BB962C8B-B14F-4D97-AF65-F5344CB8AC3E}">
        <p14:creationId xmlns:p14="http://schemas.microsoft.com/office/powerpoint/2010/main" val="3326159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pic>
        <p:nvPicPr>
          <p:cNvPr id="3" name="Picture 2"/>
          <p:cNvPicPr>
            <a:picLocks noChangeAspect="1"/>
          </p:cNvPicPr>
          <p:nvPr/>
        </p:nvPicPr>
        <p:blipFill>
          <a:blip r:embed="rId2"/>
          <a:stretch>
            <a:fillRect/>
          </a:stretch>
        </p:blipFill>
        <p:spPr>
          <a:xfrm>
            <a:off x="1327258" y="1849289"/>
            <a:ext cx="7493357" cy="3334835"/>
          </a:xfrm>
          <a:prstGeom prst="rect">
            <a:avLst/>
          </a:prstGeom>
        </p:spPr>
      </p:pic>
      <p:sp>
        <p:nvSpPr>
          <p:cNvPr id="7" name="Content Placeholder 2"/>
          <p:cNvSpPr>
            <a:spLocks noGrp="1"/>
          </p:cNvSpPr>
          <p:nvPr>
            <p:ph idx="1"/>
          </p:nvPr>
        </p:nvSpPr>
        <p:spPr>
          <a:xfrm>
            <a:off x="1316221" y="5278691"/>
            <a:ext cx="10058400" cy="937816"/>
          </a:xfrm>
        </p:spPr>
        <p:txBody>
          <a:bodyPr>
            <a:normAutofit fontScale="92500" lnSpcReduction="10000"/>
          </a:bodyPr>
          <a:lstStyle/>
          <a:p>
            <a:pPr>
              <a:buFont typeface="Wingdings" panose="05000000000000000000" pitchFamily="2" charset="2"/>
              <a:buChar char="§"/>
            </a:pPr>
            <a:r>
              <a:rPr lang="en-US" sz="3600" dirty="0" smtClean="0"/>
              <a:t>Remember, we cannot change allocated expenses and depreciation; these are </a:t>
            </a:r>
            <a:r>
              <a:rPr lang="en-US" sz="3600" u="sng" dirty="0" smtClean="0"/>
              <a:t>not relevant</a:t>
            </a:r>
            <a:r>
              <a:rPr lang="en-US" sz="3600" dirty="0" smtClean="0"/>
              <a:t>.</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42434364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sp>
        <p:nvSpPr>
          <p:cNvPr id="7" name="Content Placeholder 2"/>
          <p:cNvSpPr>
            <a:spLocks noGrp="1"/>
          </p:cNvSpPr>
          <p:nvPr>
            <p:ph idx="1"/>
          </p:nvPr>
        </p:nvSpPr>
        <p:spPr>
          <a:xfrm>
            <a:off x="1316221" y="5278692"/>
            <a:ext cx="10058400" cy="937816"/>
          </a:xfrm>
        </p:spPr>
        <p:txBody>
          <a:bodyPr>
            <a:normAutofit fontScale="92500" lnSpcReduction="10000"/>
          </a:bodyPr>
          <a:lstStyle/>
          <a:p>
            <a:pPr>
              <a:buFont typeface="Wingdings" panose="05000000000000000000" pitchFamily="2" charset="2"/>
              <a:buChar char="§"/>
            </a:pPr>
            <a:r>
              <a:rPr lang="en-US" sz="3600" dirty="0" smtClean="0"/>
              <a:t>Allocated expenses and depreciation are all accounted for in division B, and new net operating income is $140,000.</a:t>
            </a:r>
          </a:p>
          <a:p>
            <a:pPr>
              <a:buFont typeface="Wingdings" panose="05000000000000000000" pitchFamily="2" charset="2"/>
              <a:buChar char="§"/>
            </a:pPr>
            <a:endParaRPr lang="en-US" sz="3600" dirty="0"/>
          </a:p>
        </p:txBody>
      </p:sp>
      <p:pic>
        <p:nvPicPr>
          <p:cNvPr id="4" name="Picture 3"/>
          <p:cNvPicPr>
            <a:picLocks noChangeAspect="1"/>
          </p:cNvPicPr>
          <p:nvPr/>
        </p:nvPicPr>
        <p:blipFill>
          <a:blip r:embed="rId2"/>
          <a:stretch>
            <a:fillRect/>
          </a:stretch>
        </p:blipFill>
        <p:spPr>
          <a:xfrm>
            <a:off x="1324841" y="1849290"/>
            <a:ext cx="6101871" cy="3339187"/>
          </a:xfrm>
          <a:prstGeom prst="rect">
            <a:avLst/>
          </a:prstGeom>
        </p:spPr>
      </p:pic>
    </p:spTree>
    <p:extLst>
      <p:ext uri="{BB962C8B-B14F-4D97-AF65-F5344CB8AC3E}">
        <p14:creationId xmlns:p14="http://schemas.microsoft.com/office/powerpoint/2010/main" val="31758503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What happened?  Division A is losing money, but if we drop it, our net operating income decreases.  Why?  Because only the </a:t>
            </a:r>
            <a:r>
              <a:rPr lang="en-US" sz="3600" b="1" u="sng" dirty="0" smtClean="0"/>
              <a:t>relevant costs</a:t>
            </a:r>
            <a:r>
              <a:rPr lang="en-US" sz="3600" dirty="0" smtClean="0"/>
              <a:t> change.  We can simplify the analysis by looking at only the relevant costs to evaluate our decision.</a:t>
            </a:r>
            <a:endParaRPr lang="en-US" sz="3600" dirty="0"/>
          </a:p>
        </p:txBody>
      </p:sp>
    </p:spTree>
    <p:extLst>
      <p:ext uri="{BB962C8B-B14F-4D97-AF65-F5344CB8AC3E}">
        <p14:creationId xmlns:p14="http://schemas.microsoft.com/office/powerpoint/2010/main" val="29309345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Add/Drop Segment Example</a:t>
            </a:r>
            <a:endParaRPr lang="en-US" dirty="0"/>
          </a:p>
        </p:txBody>
      </p:sp>
      <p:sp>
        <p:nvSpPr>
          <p:cNvPr id="7" name="Content Placeholder 2"/>
          <p:cNvSpPr>
            <a:spLocks noGrp="1"/>
          </p:cNvSpPr>
          <p:nvPr>
            <p:ph idx="1"/>
          </p:nvPr>
        </p:nvSpPr>
        <p:spPr>
          <a:xfrm>
            <a:off x="6632619" y="2034862"/>
            <a:ext cx="4742001" cy="3419824"/>
          </a:xfrm>
        </p:spPr>
        <p:txBody>
          <a:bodyPr>
            <a:normAutofit fontScale="92500" lnSpcReduction="10000"/>
          </a:bodyPr>
          <a:lstStyle/>
          <a:p>
            <a:pPr>
              <a:buFont typeface="Wingdings" panose="05000000000000000000" pitchFamily="2" charset="2"/>
              <a:buChar char="§"/>
            </a:pPr>
            <a:r>
              <a:rPr lang="en-US" sz="3200" dirty="0" smtClean="0"/>
              <a:t>When I only analyze the relevant costs, I see that the marginal (=additional) contribution margin from Division A is more than the marginal fixed expenses.  If I drop the division, I lose more in contribution margin than I save in expenses.  </a:t>
            </a:r>
            <a:endParaRPr lang="en-US" sz="3200" b="1" dirty="0" smtClean="0"/>
          </a:p>
        </p:txBody>
      </p:sp>
      <p:pic>
        <p:nvPicPr>
          <p:cNvPr id="3" name="Picture 2"/>
          <p:cNvPicPr>
            <a:picLocks noChangeAspect="1"/>
          </p:cNvPicPr>
          <p:nvPr/>
        </p:nvPicPr>
        <p:blipFill>
          <a:blip r:embed="rId2"/>
          <a:stretch>
            <a:fillRect/>
          </a:stretch>
        </p:blipFill>
        <p:spPr>
          <a:xfrm>
            <a:off x="1097280" y="1917665"/>
            <a:ext cx="4814123" cy="3419825"/>
          </a:xfrm>
          <a:prstGeom prst="rect">
            <a:avLst/>
          </a:prstGeom>
        </p:spPr>
      </p:pic>
      <p:sp>
        <p:nvSpPr>
          <p:cNvPr id="6" name="Content Placeholder 2"/>
          <p:cNvSpPr txBox="1">
            <a:spLocks/>
          </p:cNvSpPr>
          <p:nvPr/>
        </p:nvSpPr>
        <p:spPr>
          <a:xfrm>
            <a:off x="1097280" y="5454686"/>
            <a:ext cx="10532343" cy="701414"/>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sz="3600" b="1" dirty="0" smtClean="0"/>
              <a:t>DECISION:  Keep Division A</a:t>
            </a:r>
            <a:endParaRPr lang="en-US" sz="3600" b="1" dirty="0"/>
          </a:p>
        </p:txBody>
      </p:sp>
    </p:spTree>
    <p:extLst>
      <p:ext uri="{BB962C8B-B14F-4D97-AF65-F5344CB8AC3E}">
        <p14:creationId xmlns:p14="http://schemas.microsoft.com/office/powerpoint/2010/main" val="1317645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4000" dirty="0" smtClean="0"/>
              <a:t>Relevant costing</a:t>
            </a:r>
            <a:endParaRPr lang="en-US" sz="3900" dirty="0">
              <a:hlinkClick r:id="rId2"/>
            </a:endParaRPr>
          </a:p>
          <a:p>
            <a:r>
              <a:rPr lang="en-US" sz="3600" dirty="0">
                <a:hlinkClick r:id="rId3"/>
              </a:rPr>
              <a:t>http://accountingexplained.com/managerial/relevant-costing</a:t>
            </a:r>
            <a:r>
              <a:rPr lang="en-US" sz="3600" dirty="0" smtClean="0">
                <a:hlinkClick r:id="rId3"/>
              </a:rPr>
              <a:t>/</a:t>
            </a:r>
            <a:endParaRPr lang="en-US" sz="3600" dirty="0" smtClean="0"/>
          </a:p>
          <a:p>
            <a:endParaRPr lang="en-US" sz="3600" dirty="0" smtClean="0"/>
          </a:p>
          <a:p>
            <a:endParaRPr lang="en-US" sz="3600" dirty="0"/>
          </a:p>
        </p:txBody>
      </p:sp>
    </p:spTree>
    <p:extLst>
      <p:ext uri="{BB962C8B-B14F-4D97-AF65-F5344CB8AC3E}">
        <p14:creationId xmlns:p14="http://schemas.microsoft.com/office/powerpoint/2010/main" val="33637943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 Replacement</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An equipment replacement decision relates to an analysis of the incremental benefits of the cost of new equipment</a:t>
            </a:r>
          </a:p>
          <a:p>
            <a:pPr>
              <a:buFont typeface="Wingdings" panose="05000000000000000000" pitchFamily="2" charset="2"/>
              <a:buChar char="§"/>
            </a:pPr>
            <a:r>
              <a:rPr lang="en-US" sz="3600" dirty="0" smtClean="0"/>
              <a:t>Qualitative factors: technological obsolescence</a:t>
            </a:r>
          </a:p>
          <a:p>
            <a:pPr>
              <a:buFont typeface="Wingdings" panose="05000000000000000000" pitchFamily="2" charset="2"/>
              <a:buChar char="§"/>
            </a:pPr>
            <a:r>
              <a:rPr lang="en-US" sz="3600" dirty="0" smtClean="0"/>
              <a:t>Quantitative factors: </a:t>
            </a:r>
            <a:r>
              <a:rPr lang="en-US" sz="3600" u="sng" dirty="0" smtClean="0"/>
              <a:t>relevant costs</a:t>
            </a:r>
            <a:r>
              <a:rPr lang="en-US" sz="3600" dirty="0" smtClean="0"/>
              <a:t> (incremental cash flows, </a:t>
            </a:r>
            <a:r>
              <a:rPr lang="en-US" sz="3600" u="sng" dirty="0" smtClean="0"/>
              <a:t>not</a:t>
            </a:r>
            <a:r>
              <a:rPr lang="en-US" sz="3600" dirty="0" smtClean="0"/>
              <a:t> sunk costs/depreciation)</a:t>
            </a:r>
            <a:endParaRPr lang="en-US" sz="3600" dirty="0"/>
          </a:p>
        </p:txBody>
      </p:sp>
    </p:spTree>
    <p:extLst>
      <p:ext uri="{BB962C8B-B14F-4D97-AF65-F5344CB8AC3E}">
        <p14:creationId xmlns:p14="http://schemas.microsoft.com/office/powerpoint/2010/main" val="2927326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 Replacement</a:t>
            </a:r>
            <a:endParaRPr lang="en-US" dirty="0"/>
          </a:p>
        </p:txBody>
      </p:sp>
      <p:sp>
        <p:nvSpPr>
          <p:cNvPr id="3" name="Content Placeholder 2"/>
          <p:cNvSpPr>
            <a:spLocks noGrp="1"/>
          </p:cNvSpPr>
          <p:nvPr>
            <p:ph idx="1"/>
          </p:nvPr>
        </p:nvSpPr>
        <p:spPr>
          <a:xfrm>
            <a:off x="1316221" y="2060619"/>
            <a:ext cx="10058400" cy="4481849"/>
          </a:xfrm>
        </p:spPr>
        <p:txBody>
          <a:bodyPr>
            <a:normAutofit fontScale="85000" lnSpcReduction="20000"/>
          </a:bodyPr>
          <a:lstStyle/>
          <a:p>
            <a:pPr>
              <a:lnSpc>
                <a:spcPct val="110000"/>
              </a:lnSpc>
              <a:buFont typeface="Wingdings" panose="05000000000000000000" pitchFamily="2" charset="2"/>
              <a:buChar char="§"/>
            </a:pPr>
            <a:r>
              <a:rPr lang="en-US" sz="3600" dirty="0"/>
              <a:t>Lie Hotel Company replaced its kitchen one year ago at a cost of $</a:t>
            </a:r>
            <a:r>
              <a:rPr lang="en-US" sz="3600" dirty="0" smtClean="0"/>
              <a:t>120,000, depreciated </a:t>
            </a:r>
            <a:r>
              <a:rPr lang="en-US" sz="3600" dirty="0"/>
              <a:t>over five </a:t>
            </a:r>
            <a:r>
              <a:rPr lang="en-US" sz="3600" dirty="0" smtClean="0"/>
              <a:t>years.  A </a:t>
            </a:r>
            <a:r>
              <a:rPr lang="en-US" sz="3600" dirty="0"/>
              <a:t>new kitchen will cost $150,000, but the </a:t>
            </a:r>
            <a:r>
              <a:rPr lang="en-US" sz="3600" dirty="0" smtClean="0"/>
              <a:t>equipment </a:t>
            </a:r>
            <a:r>
              <a:rPr lang="en-US" sz="3600" dirty="0"/>
              <a:t>supplier </a:t>
            </a:r>
            <a:r>
              <a:rPr lang="en-US" sz="3600" dirty="0" smtClean="0"/>
              <a:t>will offer </a:t>
            </a:r>
            <a:r>
              <a:rPr lang="en-US" sz="3600" dirty="0"/>
              <a:t>$25,000 as a trade-in for the old kitchen. The new kitchen will </a:t>
            </a:r>
            <a:r>
              <a:rPr lang="en-US" sz="3600" dirty="0" smtClean="0"/>
              <a:t>result in additional </a:t>
            </a:r>
            <a:r>
              <a:rPr lang="en-US" sz="3600" dirty="0"/>
              <a:t>income of $25,000 for each of the next five years.</a:t>
            </a:r>
          </a:p>
          <a:p>
            <a:pPr>
              <a:lnSpc>
                <a:spcPct val="110000"/>
              </a:lnSpc>
              <a:buFont typeface="Wingdings" panose="05000000000000000000" pitchFamily="2" charset="2"/>
              <a:buChar char="§"/>
            </a:pPr>
            <a:r>
              <a:rPr lang="en-US" sz="3600" dirty="0"/>
              <a:t>The existing kitchen incurs operating costs of $40,000 per year. Due to labor saving technology, operating costs, even with additional dining, will fall to $30,000 per year if the new kitchen is bought.</a:t>
            </a:r>
          </a:p>
        </p:txBody>
      </p:sp>
    </p:spTree>
    <p:extLst>
      <p:ext uri="{BB962C8B-B14F-4D97-AF65-F5344CB8AC3E}">
        <p14:creationId xmlns:p14="http://schemas.microsoft.com/office/powerpoint/2010/main" val="5968187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 Replacement Example</a:t>
            </a:r>
            <a:endParaRPr lang="en-US" dirty="0"/>
          </a:p>
        </p:txBody>
      </p:sp>
      <p:pic>
        <p:nvPicPr>
          <p:cNvPr id="6" name="Picture 5"/>
          <p:cNvPicPr>
            <a:picLocks noChangeAspect="1"/>
          </p:cNvPicPr>
          <p:nvPr/>
        </p:nvPicPr>
        <p:blipFill>
          <a:blip r:embed="rId2"/>
          <a:stretch>
            <a:fillRect/>
          </a:stretch>
        </p:blipFill>
        <p:spPr>
          <a:xfrm>
            <a:off x="824829" y="2068205"/>
            <a:ext cx="10603302" cy="2349247"/>
          </a:xfrm>
          <a:prstGeom prst="rect">
            <a:avLst/>
          </a:prstGeom>
        </p:spPr>
      </p:pic>
      <p:sp>
        <p:nvSpPr>
          <p:cNvPr id="8" name="Content Placeholder 2"/>
          <p:cNvSpPr>
            <a:spLocks noGrp="1"/>
          </p:cNvSpPr>
          <p:nvPr>
            <p:ph idx="1"/>
          </p:nvPr>
        </p:nvSpPr>
        <p:spPr>
          <a:xfrm>
            <a:off x="1316221" y="4687911"/>
            <a:ext cx="10058400" cy="1519707"/>
          </a:xfrm>
        </p:spPr>
        <p:txBody>
          <a:bodyPr>
            <a:normAutofit/>
          </a:bodyPr>
          <a:lstStyle/>
          <a:p>
            <a:pPr>
              <a:buFont typeface="Wingdings" panose="05000000000000000000" pitchFamily="2" charset="2"/>
              <a:buChar char="§"/>
            </a:pPr>
            <a:r>
              <a:rPr lang="en-US" sz="3600" dirty="0" smtClean="0"/>
              <a:t>The relevant costs are lower with the new kitchen</a:t>
            </a:r>
          </a:p>
          <a:p>
            <a:pPr marL="0" indent="0" algn="ctr">
              <a:buNone/>
            </a:pPr>
            <a:r>
              <a:rPr lang="en-US" sz="1000" b="1" dirty="0" smtClean="0"/>
              <a:t/>
            </a:r>
            <a:br>
              <a:rPr lang="en-US" sz="1000" b="1" dirty="0" smtClean="0"/>
            </a:br>
            <a:r>
              <a:rPr lang="en-US" sz="3600" b="1" dirty="0" smtClean="0"/>
              <a:t>DECISION</a:t>
            </a:r>
            <a:r>
              <a:rPr lang="en-US" sz="3600" b="1" dirty="0"/>
              <a:t>:  </a:t>
            </a:r>
            <a:r>
              <a:rPr lang="en-US" sz="3600" b="1" dirty="0" smtClean="0"/>
              <a:t>Replace kitchen</a:t>
            </a:r>
            <a:endParaRPr lang="en-US" sz="3600" b="1" dirty="0"/>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4154257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Analysis</a:t>
            </a:r>
            <a:endParaRPr lang="en-US" dirty="0"/>
          </a:p>
        </p:txBody>
      </p:sp>
      <p:sp>
        <p:nvSpPr>
          <p:cNvPr id="3" name="Content Placeholder 2"/>
          <p:cNvSpPr>
            <a:spLocks noGrp="1"/>
          </p:cNvSpPr>
          <p:nvPr>
            <p:ph idx="1"/>
          </p:nvPr>
        </p:nvSpPr>
        <p:spPr>
          <a:xfrm>
            <a:off x="1316221" y="2060619"/>
            <a:ext cx="10058400" cy="3821353"/>
          </a:xfrm>
        </p:spPr>
        <p:txBody>
          <a:bodyPr>
            <a:normAutofit lnSpcReduction="10000"/>
          </a:bodyPr>
          <a:lstStyle/>
          <a:p>
            <a:pPr>
              <a:buFont typeface="Wingdings" panose="05000000000000000000" pitchFamily="2" charset="2"/>
              <a:buChar char="§"/>
            </a:pPr>
            <a:r>
              <a:rPr lang="en-US" sz="3600" dirty="0" smtClean="0"/>
              <a:t>Incremental analysis is the analysis of financial information for evaluating business decisions.  This analysis identifies which expenses will change as a result of a particular decision; these expenses are called </a:t>
            </a:r>
            <a:r>
              <a:rPr lang="en-US" sz="3600" u="sng" dirty="0" smtClean="0"/>
              <a:t>relevant costs</a:t>
            </a:r>
            <a:r>
              <a:rPr lang="en-US" sz="3600" dirty="0" smtClean="0"/>
              <a:t>.  Not all expenses change when we make a business decision, so we need to consider the characteristics of each expense in deciding how to calculate relevant costs.  </a:t>
            </a:r>
            <a:endParaRPr lang="en-US" sz="3600" dirty="0"/>
          </a:p>
        </p:txBody>
      </p:sp>
    </p:spTree>
    <p:extLst>
      <p:ext uri="{BB962C8B-B14F-4D97-AF65-F5344CB8AC3E}">
        <p14:creationId xmlns:p14="http://schemas.microsoft.com/office/powerpoint/2010/main" val="13372452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Relevant Costing</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Special orders</a:t>
            </a:r>
          </a:p>
          <a:p>
            <a:pPr>
              <a:buFont typeface="Wingdings" panose="05000000000000000000" pitchFamily="2" charset="2"/>
              <a:buChar char="§"/>
            </a:pPr>
            <a:r>
              <a:rPr lang="en-US" sz="3600" dirty="0" smtClean="0"/>
              <a:t>Make or buy</a:t>
            </a:r>
          </a:p>
          <a:p>
            <a:pPr>
              <a:buFont typeface="Wingdings" panose="05000000000000000000" pitchFamily="2" charset="2"/>
              <a:buChar char="§"/>
            </a:pPr>
            <a:r>
              <a:rPr lang="en-US" sz="3600" dirty="0" smtClean="0"/>
              <a:t>Add/drop segment</a:t>
            </a:r>
          </a:p>
          <a:p>
            <a:pPr>
              <a:buFont typeface="Wingdings" panose="05000000000000000000" pitchFamily="2" charset="2"/>
              <a:buChar char="§"/>
            </a:pPr>
            <a:r>
              <a:rPr lang="en-US" sz="3600" dirty="0" smtClean="0"/>
              <a:t>Equipment replacement</a:t>
            </a:r>
            <a:endParaRPr lang="en-US" sz="3600" dirty="0"/>
          </a:p>
        </p:txBody>
      </p:sp>
    </p:spTree>
    <p:extLst>
      <p:ext uri="{BB962C8B-B14F-4D97-AF65-F5344CB8AC3E}">
        <p14:creationId xmlns:p14="http://schemas.microsoft.com/office/powerpoint/2010/main" val="3616372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Orders</a:t>
            </a:r>
            <a:endParaRPr lang="en-US" dirty="0"/>
          </a:p>
        </p:txBody>
      </p:sp>
      <p:sp>
        <p:nvSpPr>
          <p:cNvPr id="3" name="Content Placeholder 2"/>
          <p:cNvSpPr>
            <a:spLocks noGrp="1"/>
          </p:cNvSpPr>
          <p:nvPr>
            <p:ph idx="1"/>
          </p:nvPr>
        </p:nvSpPr>
        <p:spPr>
          <a:xfrm>
            <a:off x="1316221" y="2060619"/>
            <a:ext cx="10058400" cy="4195215"/>
          </a:xfrm>
        </p:spPr>
        <p:txBody>
          <a:bodyPr>
            <a:normAutofit lnSpcReduction="10000"/>
          </a:bodyPr>
          <a:lstStyle/>
          <a:p>
            <a:pPr>
              <a:buFont typeface="Wingdings" panose="05000000000000000000" pitchFamily="2" charset="2"/>
              <a:buChar char="§"/>
            </a:pPr>
            <a:r>
              <a:rPr lang="en-US" sz="3600" dirty="0"/>
              <a:t>Special order pricing is a technique used to calculate the lowest price of a product or service at which a special order may be accepted and below which a special order should be </a:t>
            </a:r>
            <a:r>
              <a:rPr lang="en-US" sz="3600" dirty="0" smtClean="0"/>
              <a:t>rejected.</a:t>
            </a:r>
          </a:p>
          <a:p>
            <a:pPr>
              <a:buFont typeface="Wingdings" panose="05000000000000000000" pitchFamily="2" charset="2"/>
              <a:buChar char="§"/>
            </a:pPr>
            <a:r>
              <a:rPr lang="en-US" sz="3600" dirty="0" smtClean="0"/>
              <a:t>Qualitative factors: </a:t>
            </a:r>
            <a:r>
              <a:rPr lang="en-US" sz="3600" dirty="0" smtClean="0"/>
              <a:t>effect </a:t>
            </a:r>
            <a:r>
              <a:rPr lang="en-US" sz="3600" dirty="0" smtClean="0"/>
              <a:t>on relationship with existing customers</a:t>
            </a:r>
          </a:p>
          <a:p>
            <a:pPr>
              <a:buFont typeface="Wingdings" panose="05000000000000000000" pitchFamily="2" charset="2"/>
              <a:buChar char="§"/>
            </a:pPr>
            <a:r>
              <a:rPr lang="en-US" sz="3600" dirty="0" smtClean="0"/>
              <a:t>Quantitative factors: </a:t>
            </a:r>
            <a:r>
              <a:rPr lang="en-US" sz="3600" u="sng" dirty="0" smtClean="0"/>
              <a:t>relevant costs</a:t>
            </a:r>
            <a:r>
              <a:rPr lang="en-US" sz="3600" dirty="0" smtClean="0"/>
              <a:t> (new costs incurred vs. sales price received)</a:t>
            </a:r>
            <a:endParaRPr lang="en-US" sz="3600" dirty="0"/>
          </a:p>
        </p:txBody>
      </p:sp>
    </p:spTree>
    <p:extLst>
      <p:ext uri="{BB962C8B-B14F-4D97-AF65-F5344CB8AC3E}">
        <p14:creationId xmlns:p14="http://schemas.microsoft.com/office/powerpoint/2010/main" val="31160937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Order Example</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a:t>Company A manufactures bicycles. It can produce 1,000 units in a month for a fixed cost of $300,000 and variable cost of $500 per unit. Its current demand is </a:t>
            </a:r>
            <a:r>
              <a:rPr lang="en-US" sz="3600" dirty="0" smtClean="0"/>
              <a:t>800 </a:t>
            </a:r>
            <a:r>
              <a:rPr lang="en-US" sz="3600" dirty="0"/>
              <a:t>units which it sells at $1,000 per unit. It is approached by Company B for an order of 200 units at $700 per unit. Should the company accept the order?</a:t>
            </a:r>
          </a:p>
        </p:txBody>
      </p:sp>
    </p:spTree>
    <p:extLst>
      <p:ext uri="{BB962C8B-B14F-4D97-AF65-F5344CB8AC3E}">
        <p14:creationId xmlns:p14="http://schemas.microsoft.com/office/powerpoint/2010/main" val="2711017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a:t>
            </a:r>
            <a:r>
              <a:rPr lang="en-US" dirty="0"/>
              <a:t>Order Example</a:t>
            </a:r>
          </a:p>
        </p:txBody>
      </p:sp>
      <p:sp>
        <p:nvSpPr>
          <p:cNvPr id="4" name="Content Placeholder 2"/>
          <p:cNvSpPr>
            <a:spLocks noGrp="1"/>
          </p:cNvSpPr>
          <p:nvPr>
            <p:ph idx="1"/>
          </p:nvPr>
        </p:nvSpPr>
        <p:spPr>
          <a:xfrm>
            <a:off x="1313645" y="4726548"/>
            <a:ext cx="10872346" cy="1519707"/>
          </a:xfrm>
        </p:spPr>
        <p:txBody>
          <a:bodyPr>
            <a:normAutofit/>
          </a:bodyPr>
          <a:lstStyle/>
          <a:p>
            <a:pPr>
              <a:buFont typeface="Wingdings" panose="05000000000000000000" pitchFamily="2" charset="2"/>
              <a:buChar char="§"/>
            </a:pPr>
            <a:r>
              <a:rPr lang="en-US" sz="3400" dirty="0" smtClean="0"/>
              <a:t>The special order increases operating income.</a:t>
            </a:r>
          </a:p>
          <a:p>
            <a:pPr marL="0" indent="0" algn="ctr">
              <a:buNone/>
            </a:pPr>
            <a:r>
              <a:rPr lang="en-US" sz="900" b="1" dirty="0" smtClean="0"/>
              <a:t/>
            </a:r>
            <a:br>
              <a:rPr lang="en-US" sz="900" b="1" dirty="0" smtClean="0"/>
            </a:br>
            <a:r>
              <a:rPr lang="en-US" sz="3400" b="1" dirty="0" smtClean="0"/>
              <a:t>DECISION:  Accept order</a:t>
            </a:r>
          </a:p>
          <a:p>
            <a:pPr>
              <a:buFont typeface="Wingdings" panose="05000000000000000000" pitchFamily="2" charset="2"/>
              <a:buChar char="§"/>
            </a:pPr>
            <a:endParaRPr lang="en-US" sz="3600" dirty="0"/>
          </a:p>
        </p:txBody>
      </p:sp>
      <p:pic>
        <p:nvPicPr>
          <p:cNvPr id="5" name="Picture 4"/>
          <p:cNvPicPr>
            <a:picLocks noChangeAspect="1"/>
          </p:cNvPicPr>
          <p:nvPr/>
        </p:nvPicPr>
        <p:blipFill>
          <a:blip r:embed="rId2"/>
          <a:stretch>
            <a:fillRect/>
          </a:stretch>
        </p:blipFill>
        <p:spPr>
          <a:xfrm>
            <a:off x="2436628" y="2034863"/>
            <a:ext cx="7391415" cy="2562896"/>
          </a:xfrm>
          <a:prstGeom prst="rect">
            <a:avLst/>
          </a:prstGeom>
        </p:spPr>
      </p:pic>
    </p:spTree>
    <p:extLst>
      <p:ext uri="{BB962C8B-B14F-4D97-AF65-F5344CB8AC3E}">
        <p14:creationId xmlns:p14="http://schemas.microsoft.com/office/powerpoint/2010/main" val="4279928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or Buy</a:t>
            </a:r>
            <a:endParaRPr lang="en-US" dirty="0"/>
          </a:p>
        </p:txBody>
      </p:sp>
      <p:sp>
        <p:nvSpPr>
          <p:cNvPr id="3" name="Content Placeholder 2"/>
          <p:cNvSpPr>
            <a:spLocks noGrp="1"/>
          </p:cNvSpPr>
          <p:nvPr>
            <p:ph idx="1"/>
          </p:nvPr>
        </p:nvSpPr>
        <p:spPr>
          <a:xfrm>
            <a:off x="1316221" y="2060619"/>
            <a:ext cx="10058400" cy="3821353"/>
          </a:xfrm>
        </p:spPr>
        <p:txBody>
          <a:bodyPr>
            <a:normAutofit lnSpcReduction="10000"/>
          </a:bodyPr>
          <a:lstStyle/>
          <a:p>
            <a:pPr>
              <a:buFont typeface="Wingdings" panose="05000000000000000000" pitchFamily="2" charset="2"/>
              <a:buChar char="§"/>
            </a:pPr>
            <a:r>
              <a:rPr lang="en-US" sz="3600" dirty="0" smtClean="0"/>
              <a:t>A make or buy </a:t>
            </a:r>
            <a:r>
              <a:rPr lang="en-US" sz="3600" dirty="0"/>
              <a:t>decision </a:t>
            </a:r>
            <a:r>
              <a:rPr lang="en-US" sz="3600" dirty="0" smtClean="0"/>
              <a:t>is </a:t>
            </a:r>
            <a:r>
              <a:rPr lang="en-US" sz="3600" dirty="0"/>
              <a:t>a judgment made by management whether to make a component internally or buy it from the </a:t>
            </a:r>
            <a:r>
              <a:rPr lang="en-US" sz="3600" dirty="0" smtClean="0"/>
              <a:t>market.</a:t>
            </a:r>
          </a:p>
          <a:p>
            <a:pPr>
              <a:buFont typeface="Wingdings" panose="05000000000000000000" pitchFamily="2" charset="2"/>
              <a:buChar char="§"/>
            </a:pPr>
            <a:r>
              <a:rPr lang="en-US" sz="3600" dirty="0" smtClean="0"/>
              <a:t>Qualitative factors: quality control, supplier reliability, </a:t>
            </a:r>
            <a:r>
              <a:rPr lang="en-US" sz="3600" dirty="0" smtClean="0"/>
              <a:t>effect </a:t>
            </a:r>
            <a:r>
              <a:rPr lang="en-US" sz="3600" dirty="0" smtClean="0"/>
              <a:t>on customers</a:t>
            </a:r>
          </a:p>
          <a:p>
            <a:pPr>
              <a:buFont typeface="Wingdings" panose="05000000000000000000" pitchFamily="2" charset="2"/>
              <a:buChar char="§"/>
            </a:pPr>
            <a:r>
              <a:rPr lang="en-US" sz="3600" dirty="0" smtClean="0"/>
              <a:t>Quantitative factors: </a:t>
            </a:r>
            <a:r>
              <a:rPr lang="en-US" sz="3600" u="sng" dirty="0" smtClean="0"/>
              <a:t>relevant costs</a:t>
            </a:r>
            <a:r>
              <a:rPr lang="en-US" sz="3600" dirty="0" smtClean="0"/>
              <a:t> (new costs incurred vs. cost savings)</a:t>
            </a:r>
            <a:endParaRPr lang="en-US" sz="3600" dirty="0"/>
          </a:p>
        </p:txBody>
      </p:sp>
    </p:spTree>
    <p:extLst>
      <p:ext uri="{BB962C8B-B14F-4D97-AF65-F5344CB8AC3E}">
        <p14:creationId xmlns:p14="http://schemas.microsoft.com/office/powerpoint/2010/main" val="3051575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or </a:t>
            </a:r>
            <a:r>
              <a:rPr lang="en-US" dirty="0"/>
              <a:t>Buy </a:t>
            </a:r>
            <a:r>
              <a:rPr lang="en-US" dirty="0" smtClean="0"/>
              <a:t>Example</a:t>
            </a:r>
            <a:endParaRPr lang="en-US" dirty="0"/>
          </a:p>
        </p:txBody>
      </p:sp>
      <p:sp>
        <p:nvSpPr>
          <p:cNvPr id="3" name="Content Placeholder 2"/>
          <p:cNvSpPr>
            <a:spLocks noGrp="1"/>
          </p:cNvSpPr>
          <p:nvPr>
            <p:ph idx="1"/>
          </p:nvPr>
        </p:nvSpPr>
        <p:spPr>
          <a:xfrm>
            <a:off x="1316221" y="2060619"/>
            <a:ext cx="10058400" cy="4373635"/>
          </a:xfrm>
        </p:spPr>
        <p:txBody>
          <a:bodyPr>
            <a:normAutofit/>
          </a:bodyPr>
          <a:lstStyle/>
          <a:p>
            <a:pPr>
              <a:buFont typeface="Wingdings" panose="05000000000000000000" pitchFamily="2" charset="2"/>
              <a:buChar char="§"/>
            </a:pPr>
            <a:r>
              <a:rPr lang="en-US" sz="3000" dirty="0"/>
              <a:t>The estimated costs of producing 6,000 units of a component </a:t>
            </a:r>
            <a:r>
              <a:rPr lang="en-US" sz="3000" dirty="0" smtClean="0"/>
              <a:t>are:</a:t>
            </a:r>
          </a:p>
          <a:p>
            <a:pPr marL="0" indent="0">
              <a:buNone/>
            </a:pPr>
            <a:endParaRPr lang="en-US" sz="3000" dirty="0"/>
          </a:p>
          <a:p>
            <a:pPr marL="0" indent="0">
              <a:buNone/>
            </a:pPr>
            <a:endParaRPr lang="en-US" sz="3000" dirty="0" smtClean="0"/>
          </a:p>
          <a:p>
            <a:pPr>
              <a:buFont typeface="Wingdings" panose="05000000000000000000" pitchFamily="2" charset="2"/>
              <a:buChar char="§"/>
            </a:pPr>
            <a:r>
              <a:rPr lang="en-US" sz="3000" dirty="0" smtClean="0"/>
              <a:t>The </a:t>
            </a:r>
            <a:r>
              <a:rPr lang="en-US" sz="3000" dirty="0"/>
              <a:t>same component can be purchased from market at a price of $29 per unit. If the component is purchased from market, 25% of the fixed factory overhead will be saved.</a:t>
            </a:r>
          </a:p>
          <a:p>
            <a:r>
              <a:rPr lang="en-US" sz="3000" dirty="0"/>
              <a:t>Should the component be purchased from the market</a:t>
            </a:r>
            <a:r>
              <a:rPr lang="en-US" sz="3000" dirty="0" smtClean="0"/>
              <a:t>?</a:t>
            </a:r>
            <a:endParaRPr lang="en-US" sz="3000" dirty="0"/>
          </a:p>
        </p:txBody>
      </p:sp>
      <p:pic>
        <p:nvPicPr>
          <p:cNvPr id="4" name="Picture 3"/>
          <p:cNvPicPr>
            <a:picLocks noChangeAspect="1"/>
          </p:cNvPicPr>
          <p:nvPr/>
        </p:nvPicPr>
        <p:blipFill>
          <a:blip r:embed="rId2"/>
          <a:stretch>
            <a:fillRect/>
          </a:stretch>
        </p:blipFill>
        <p:spPr>
          <a:xfrm>
            <a:off x="3148335" y="2754350"/>
            <a:ext cx="5984513" cy="1296993"/>
          </a:xfrm>
          <a:prstGeom prst="rect">
            <a:avLst/>
          </a:prstGeom>
        </p:spPr>
      </p:pic>
    </p:spTree>
    <p:extLst>
      <p:ext uri="{BB962C8B-B14F-4D97-AF65-F5344CB8AC3E}">
        <p14:creationId xmlns:p14="http://schemas.microsoft.com/office/powerpoint/2010/main" val="126565077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3170</TotalTime>
  <Words>851</Words>
  <Application>Microsoft Office PowerPoint</Application>
  <PresentationFormat>Widescreen</PresentationFormat>
  <Paragraphs>65</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Calibri</vt:lpstr>
      <vt:lpstr>Calibri Light</vt:lpstr>
      <vt:lpstr>Wingdings</vt:lpstr>
      <vt:lpstr>Retrospect</vt:lpstr>
      <vt:lpstr>Management Accounting</vt:lpstr>
      <vt:lpstr>Readings</vt:lpstr>
      <vt:lpstr>Incremental Analysis</vt:lpstr>
      <vt:lpstr>Relevant Costing</vt:lpstr>
      <vt:lpstr>Special Orders</vt:lpstr>
      <vt:lpstr>Special Order Example</vt:lpstr>
      <vt:lpstr>Special Order Example</vt:lpstr>
      <vt:lpstr>Make or Buy</vt:lpstr>
      <vt:lpstr>Make or Buy Example</vt:lpstr>
      <vt:lpstr>Make or Buy Example</vt:lpstr>
      <vt:lpstr>Add/Drop Segment</vt:lpstr>
      <vt:lpstr>Add/Drop Segment</vt:lpstr>
      <vt:lpstr>Add/Drop Segment</vt:lpstr>
      <vt:lpstr>Add/Drop Segment Example</vt:lpstr>
      <vt:lpstr>Add/Drop Segment Example</vt:lpstr>
      <vt:lpstr>Add/Drop Segment Example</vt:lpstr>
      <vt:lpstr>Add/Drop Segment Example</vt:lpstr>
      <vt:lpstr>Add/Drop Segment Example</vt:lpstr>
      <vt:lpstr>Add/Drop Segment Example</vt:lpstr>
      <vt:lpstr>Equipment Replacement</vt:lpstr>
      <vt:lpstr>Equipment Replacement</vt:lpstr>
      <vt:lpstr>Equipment Replacement Example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Davis</dc:creator>
  <cp:lastModifiedBy>Thomas Davis</cp:lastModifiedBy>
  <cp:revision>126</cp:revision>
  <dcterms:created xsi:type="dcterms:W3CDTF">2014-08-05T07:47:07Z</dcterms:created>
  <dcterms:modified xsi:type="dcterms:W3CDTF">2017-02-26T16:46:26Z</dcterms:modified>
</cp:coreProperties>
</file>