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1" r:id="rId3"/>
    <p:sldId id="285" r:id="rId4"/>
    <p:sldId id="286" r:id="rId5"/>
    <p:sldId id="287" r:id="rId6"/>
    <p:sldId id="288" r:id="rId7"/>
    <p:sldId id="289" r:id="rId8"/>
    <p:sldId id="294" r:id="rId9"/>
    <p:sldId id="295" r:id="rId10"/>
    <p:sldId id="296" r:id="rId11"/>
    <p:sldId id="327" r:id="rId12"/>
    <p:sldId id="303" r:id="rId13"/>
    <p:sldId id="30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0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ighered.mheducation.com/sites/0073324833/student_view0/ebook/chapter1/chbody1/the_four_basic_financial_statements__an_overview.html" TargetMode="External"/><Relationship Id="rId2" Type="http://schemas.openxmlformats.org/officeDocument/2006/relationships/hyperlink" Target="http://ocw.mit.edu/courses/sloan-school-of-management/15-501-introduction-to-financial-and-managerial-accounting-spring-2004/lecture-notes/lecture1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nc.com/articles/2000/04/19194.html" TargetMode="External"/><Relationship Id="rId4" Type="http://schemas.openxmlformats.org/officeDocument/2006/relationships/hyperlink" Target="http://johanhburger.com/understanding-the-income-statement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400" dirty="0"/>
              <a:t>Financial Principles and Project Cost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Financial accounting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Expense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Cost of goods sold (COGS, also called </a:t>
            </a:r>
            <a:r>
              <a:rPr lang="en-US" sz="3600" dirty="0"/>
              <a:t>“cost of </a:t>
            </a:r>
            <a:r>
              <a:rPr lang="en-US" sz="3600" dirty="0" smtClean="0"/>
              <a:t>sales”)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Selling, general, and administrative expense (SGA)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Research and development expense (R&amp;D)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Interest expense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Income tax expense</a:t>
            </a:r>
          </a:p>
        </p:txBody>
      </p:sp>
    </p:spTree>
    <p:extLst>
      <p:ext uri="{BB962C8B-B14F-4D97-AF65-F5344CB8AC3E}">
        <p14:creationId xmlns:p14="http://schemas.microsoft.com/office/powerpoint/2010/main" val="285122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Depreciation Expense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u="sng" dirty="0"/>
              <a:t>Depreciation</a:t>
            </a:r>
            <a:r>
              <a:rPr lang="en-US" sz="3600" dirty="0"/>
              <a:t> is the </a:t>
            </a:r>
            <a:r>
              <a:rPr lang="en-US" sz="3600" dirty="0" smtClean="0"/>
              <a:t>accounting allocation </a:t>
            </a:r>
            <a:r>
              <a:rPr lang="en-US" sz="3600" dirty="0"/>
              <a:t>of fixed assets </a:t>
            </a:r>
            <a:r>
              <a:rPr lang="en-US" sz="3600" dirty="0" smtClean="0"/>
              <a:t>purchases to the </a:t>
            </a:r>
            <a:r>
              <a:rPr lang="en-US" sz="3600" smtClean="0"/>
              <a:t>income statement.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Depreciation is usually classified as SGA expense.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Example: machine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$10,000 cost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5 </a:t>
            </a:r>
            <a:r>
              <a:rPr lang="en-US" sz="3400" dirty="0"/>
              <a:t>year </a:t>
            </a:r>
            <a:r>
              <a:rPr lang="en-US" sz="3400" dirty="0" smtClean="0"/>
              <a:t>life</a:t>
            </a:r>
            <a:endParaRPr lang="en-US" sz="3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$10,000/5 </a:t>
            </a:r>
            <a:r>
              <a:rPr lang="en-US" sz="3400" dirty="0"/>
              <a:t>= $</a:t>
            </a:r>
            <a:r>
              <a:rPr lang="en-US" sz="3400" dirty="0" smtClean="0"/>
              <a:t>2,000/year depreciation expense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37557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Statement Exercise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317" y="2329828"/>
            <a:ext cx="7820325" cy="338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97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Statement Exercise Solution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29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224271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Accounting </a:t>
            </a:r>
            <a:r>
              <a:rPr lang="en-US" sz="3600" dirty="0"/>
              <a:t>introduction</a:t>
            </a:r>
          </a:p>
          <a:p>
            <a:r>
              <a:rPr lang="en-US" sz="3600" dirty="0" smtClean="0">
                <a:hlinkClick r:id="rId2" tooltip="http://ocw.mit.edu/courses/sloan-school-of-management/15-501-introduction-to-financial-and-managerial-accounting-spring-2004/lecture-notes/lecture1.pdf"/>
              </a:rPr>
              <a:t>http</a:t>
            </a:r>
            <a:r>
              <a:rPr lang="en-US" sz="3600" dirty="0">
                <a:hlinkClick r:id="rId2" tooltip="http://ocw.mit.edu/courses/sloan-school-of-management/15-501-introduction-to-financial-and-managerial-accounting-spring-2004/lecture-notes/lecture1.pdf"/>
              </a:rPr>
              <a:t>://ocw.mit.edu/courses/sloan-school-of-management/15-501-introduction-to-financial-and-managerial-accounting-spring-2004/lecture-notes/lecture1.pdf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</a:t>
            </a:r>
            <a:r>
              <a:rPr lang="en-US" sz="3600" dirty="0"/>
              <a:t>statements </a:t>
            </a:r>
            <a:r>
              <a:rPr lang="en-US" sz="3600" dirty="0" smtClean="0"/>
              <a:t>overview</a:t>
            </a:r>
            <a:endParaRPr lang="en-US" sz="3600" dirty="0"/>
          </a:p>
          <a:p>
            <a:r>
              <a:rPr lang="en-US" sz="3600" dirty="0" smtClean="0">
                <a:hlinkClick r:id="rId3" tooltip="http://highered.mheducation.com/sites/0073324833/student_view0/ebook/chapter1/chbody1/the_four_basic_financial_statements__an_overview.html"/>
              </a:rPr>
              <a:t>http</a:t>
            </a:r>
            <a:r>
              <a:rPr lang="en-US" sz="3600" dirty="0">
                <a:hlinkClick r:id="rId3" tooltip="http://highered.mheducation.com/sites/0073324833/student_view0/ebook/chapter1/chbody1/the_four_basic_financial_statements__an_overview.html"/>
              </a:rPr>
              <a:t>://highered.mheducation.com/sites/0073324833/student_view0/ebook/chapter1/chbody1/the_four_basic_financial_statements__</a:t>
            </a:r>
            <a:r>
              <a:rPr lang="en-US" sz="3600" dirty="0" smtClean="0">
                <a:hlinkClick r:id="rId3" tooltip="http://highered.mheducation.com/sites/0073324833/student_view0/ebook/chapter1/chbody1/the_four_basic_financial_statements__an_overview.html"/>
              </a:rPr>
              <a:t>an_overview.html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Income statement terminology</a:t>
            </a:r>
          </a:p>
          <a:p>
            <a:r>
              <a:rPr lang="en-US" sz="3600" dirty="0">
                <a:hlinkClick r:id="rId4" tooltip="http://johanhburger.com/understanding-the-income-statement/"/>
              </a:rPr>
              <a:t>http://johanhburger.com/understanding-the-income-statement/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Accrual </a:t>
            </a:r>
            <a:r>
              <a:rPr lang="en-US" sz="3600" dirty="0" smtClean="0"/>
              <a:t>accounting (beyond the scope of this course)</a:t>
            </a:r>
            <a:endParaRPr lang="en-US" sz="3600" dirty="0"/>
          </a:p>
          <a:p>
            <a:r>
              <a:rPr lang="en-US" sz="3600" dirty="0">
                <a:hlinkClick r:id="rId5" tooltip="http://www.inc.com/articles/2000/04/19194.html"/>
              </a:rPr>
              <a:t>http://</a:t>
            </a:r>
            <a:r>
              <a:rPr lang="en-US" sz="3600" dirty="0" smtClean="0">
                <a:hlinkClick r:id="rId5" tooltip="http://www.inc.com/articles/2000/04/19194.html"/>
              </a:rPr>
              <a:t>www.inc.com/articles/2000/04/19194.html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7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Balance sheet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Income statement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Statement of cash flows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Statement of changes in stockholders’ equity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68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Assets (current and long term)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Liabilities (current and long term)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Equity (for NGOs, this is “net assets”)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accounting equation:</a:t>
            </a:r>
          </a:p>
          <a:p>
            <a:pPr marL="0" indent="0" algn="ctr">
              <a:buNone/>
            </a:pPr>
            <a:r>
              <a:rPr lang="en-US" sz="3600" i="1" dirty="0" smtClean="0"/>
              <a:t>Assets = Liabilities + Equity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1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 Example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833" y="1912252"/>
            <a:ext cx="9131515" cy="421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9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 Exercise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5051" y="1964200"/>
            <a:ext cx="5793762" cy="415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98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 Exercise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4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Expenses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Net income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income statement equation:</a:t>
            </a:r>
          </a:p>
          <a:p>
            <a:pPr marL="0" indent="0" algn="ctr">
              <a:buNone/>
            </a:pPr>
            <a:r>
              <a:rPr lang="en-US" sz="3600" i="1" dirty="0" smtClean="0"/>
              <a:t>Sales – expenses = net income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4031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Statement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8994" y="1906073"/>
            <a:ext cx="4405963" cy="409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06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828</TotalTime>
  <Words>211</Words>
  <Application>Microsoft Office PowerPoint</Application>
  <PresentationFormat>Widescreen</PresentationFormat>
  <Paragraphs>47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Wingdings</vt:lpstr>
      <vt:lpstr>Retrospect</vt:lpstr>
      <vt:lpstr>Financial Principles and Project Cost Management</vt:lpstr>
      <vt:lpstr>Selected Readings</vt:lpstr>
      <vt:lpstr>Financial Statements</vt:lpstr>
      <vt:lpstr>Balance Sheet</vt:lpstr>
      <vt:lpstr>Balance Sheet Example</vt:lpstr>
      <vt:lpstr>Balance Sheet Exercise</vt:lpstr>
      <vt:lpstr>Balance Sheet Exercise Solution</vt:lpstr>
      <vt:lpstr>Income Statement</vt:lpstr>
      <vt:lpstr>Income Statement Example</vt:lpstr>
      <vt:lpstr>Expense Accounts</vt:lpstr>
      <vt:lpstr>Depreciation Expense</vt:lpstr>
      <vt:lpstr>Income Statement Exercise</vt:lpstr>
      <vt:lpstr>Income Statement Exercise Solution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40</cp:revision>
  <dcterms:created xsi:type="dcterms:W3CDTF">2014-08-05T07:47:07Z</dcterms:created>
  <dcterms:modified xsi:type="dcterms:W3CDTF">2017-02-06T11:32:32Z</dcterms:modified>
</cp:coreProperties>
</file>