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0" r:id="rId3"/>
    <p:sldId id="311" r:id="rId4"/>
    <p:sldId id="313" r:id="rId5"/>
    <p:sldId id="314" r:id="rId6"/>
    <p:sldId id="315" r:id="rId7"/>
    <p:sldId id="316" r:id="rId8"/>
    <p:sldId id="339" r:id="rId9"/>
    <p:sldId id="344" r:id="rId10"/>
    <p:sldId id="345" r:id="rId11"/>
    <p:sldId id="328" r:id="rId12"/>
    <p:sldId id="329" r:id="rId13"/>
    <p:sldId id="330" r:id="rId14"/>
    <p:sldId id="331" r:id="rId15"/>
    <p:sldId id="334" r:id="rId16"/>
    <p:sldId id="335" r:id="rId17"/>
    <p:sldId id="332" r:id="rId18"/>
    <p:sldId id="333" r:id="rId19"/>
    <p:sldId id="336" r:id="rId20"/>
    <p:sldId id="337" r:id="rId21"/>
    <p:sldId id="338" r:id="rId22"/>
    <p:sldId id="342" r:id="rId23"/>
    <p:sldId id="343" r:id="rId24"/>
    <p:sldId id="34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varScale="1">
      <p:scale>
        <a:sx n="100" d="100"/>
        <a:sy n="100" d="100"/>
      </p:scale>
      <p:origin x="0" y="-2931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2/10/2017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2/10/2017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2/10/2017</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2/10/2017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2/10/2017</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liffsnotes.com/more-subjects/accounting/accounting-principles-ii/flexible-budgets-and-standard-costs/flexible-budgets" TargetMode="External"/><Relationship Id="rId2" Type="http://schemas.openxmlformats.org/officeDocument/2006/relationships/hyperlink" Target="http://www.cliffsnotes.com/more-subjects/accounting/accounting-principles-ii/cost-volume-profit-relationships/cost-volume-profit-analysi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300" dirty="0"/>
              <a:t>Financial Principles and Project Cost Management</a:t>
            </a:r>
          </a:p>
        </p:txBody>
      </p:sp>
      <p:sp>
        <p:nvSpPr>
          <p:cNvPr id="3" name="Subtitle 2"/>
          <p:cNvSpPr>
            <a:spLocks noGrp="1"/>
          </p:cNvSpPr>
          <p:nvPr>
            <p:ph type="subTitle" idx="1"/>
          </p:nvPr>
        </p:nvSpPr>
        <p:spPr/>
        <p:txBody>
          <a:bodyPr/>
          <a:lstStyle/>
          <a:p>
            <a:r>
              <a:rPr lang="en-US" dirty="0" smtClean="0"/>
              <a:t>Managerial Accounting</a:t>
            </a:r>
            <a:endParaRPr lang="en-US" dirty="0"/>
          </a:p>
        </p:txBody>
      </p:sp>
    </p:spTree>
    <p:extLst>
      <p:ext uri="{BB962C8B-B14F-4D97-AF65-F5344CB8AC3E}">
        <p14:creationId xmlns:p14="http://schemas.microsoft.com/office/powerpoint/2010/main" val="563908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Breakeven Sales Analysis</a:t>
            </a:r>
            <a:endParaRPr lang="en-US" dirty="0"/>
          </a:p>
        </p:txBody>
      </p:sp>
    </p:spTree>
    <p:extLst>
      <p:ext uri="{BB962C8B-B14F-4D97-AF65-F5344CB8AC3E}">
        <p14:creationId xmlns:p14="http://schemas.microsoft.com/office/powerpoint/2010/main" val="4855371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Flexible Budgets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A flexible budget allows for changes in the planned sales level and corresponding changes in variable expenses so that the budget can be adjusted to reflect the actual number of units sold.</a:t>
            </a:r>
            <a:endParaRPr lang="en-US" sz="3600"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14290665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Example</a:t>
            </a:r>
            <a:endParaRPr lang="en-US" dirty="0"/>
          </a:p>
        </p:txBody>
      </p:sp>
      <p:pic>
        <p:nvPicPr>
          <p:cNvPr id="5" name="Picture 4"/>
          <p:cNvPicPr>
            <a:picLocks noChangeAspect="1"/>
          </p:cNvPicPr>
          <p:nvPr/>
        </p:nvPicPr>
        <p:blipFill>
          <a:blip r:embed="rId2"/>
          <a:stretch>
            <a:fillRect/>
          </a:stretch>
        </p:blipFill>
        <p:spPr>
          <a:xfrm>
            <a:off x="3176465" y="2046455"/>
            <a:ext cx="5900029" cy="4012302"/>
          </a:xfrm>
          <a:prstGeom prst="rect">
            <a:avLst/>
          </a:prstGeom>
        </p:spPr>
      </p:pic>
    </p:spTree>
    <p:extLst>
      <p:ext uri="{BB962C8B-B14F-4D97-AF65-F5344CB8AC3E}">
        <p14:creationId xmlns:p14="http://schemas.microsoft.com/office/powerpoint/2010/main" val="26852767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vs. Actual Results</a:t>
            </a:r>
          </a:p>
        </p:txBody>
      </p:sp>
      <p:pic>
        <p:nvPicPr>
          <p:cNvPr id="3" name="Picture 2"/>
          <p:cNvPicPr>
            <a:picLocks noChangeAspect="1"/>
          </p:cNvPicPr>
          <p:nvPr/>
        </p:nvPicPr>
        <p:blipFill>
          <a:blip r:embed="rId2"/>
          <a:stretch>
            <a:fillRect/>
          </a:stretch>
        </p:blipFill>
        <p:spPr>
          <a:xfrm>
            <a:off x="1394007" y="2063521"/>
            <a:ext cx="9464946" cy="3963792"/>
          </a:xfrm>
          <a:prstGeom prst="rect">
            <a:avLst/>
          </a:prstGeom>
        </p:spPr>
      </p:pic>
    </p:spTree>
    <p:extLst>
      <p:ext uri="{BB962C8B-B14F-4D97-AF65-F5344CB8AC3E}">
        <p14:creationId xmlns:p14="http://schemas.microsoft.com/office/powerpoint/2010/main" val="3578252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vs. Actual Results</a:t>
            </a:r>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I sold a different number of units than I planned to sell, so of course many expenses are going to be different, but I don’t know whether the differences are due to </a:t>
            </a:r>
            <a:r>
              <a:rPr lang="en-US" sz="3600" u="sng" dirty="0" smtClean="0"/>
              <a:t>activity variances</a:t>
            </a:r>
            <a:r>
              <a:rPr lang="en-US" sz="3600" dirty="0" smtClean="0"/>
              <a:t> or </a:t>
            </a:r>
            <a:r>
              <a:rPr lang="en-US" sz="3600" u="sng" dirty="0" smtClean="0"/>
              <a:t>revenue and expense variances</a:t>
            </a:r>
            <a:r>
              <a:rPr lang="en-US" sz="3600" dirty="0" smtClean="0"/>
              <a:t>.  So, I want to create a flexible budget that “flexes” when I change the number of units I sell.</a:t>
            </a:r>
          </a:p>
        </p:txBody>
      </p:sp>
    </p:spTree>
    <p:extLst>
      <p:ext uri="{BB962C8B-B14F-4D97-AF65-F5344CB8AC3E}">
        <p14:creationId xmlns:p14="http://schemas.microsoft.com/office/powerpoint/2010/main" val="4203538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Variances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When I compare the planning budget to the flexible budget, any variances are </a:t>
            </a:r>
            <a:r>
              <a:rPr lang="en-US" sz="3600" u="sng" dirty="0" smtClean="0"/>
              <a:t>activity variances</a:t>
            </a:r>
            <a:r>
              <a:rPr lang="en-US" sz="3600" dirty="0" smtClean="0"/>
              <a:t>, which reflect the difference between planned unit sales and actual unit sales.</a:t>
            </a:r>
          </a:p>
        </p:txBody>
      </p:sp>
    </p:spTree>
    <p:extLst>
      <p:ext uri="{BB962C8B-B14F-4D97-AF65-F5344CB8AC3E}">
        <p14:creationId xmlns:p14="http://schemas.microsoft.com/office/powerpoint/2010/main" val="1548141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480828" cy="1450757"/>
          </a:xfrm>
        </p:spPr>
        <p:txBody>
          <a:bodyPr/>
          <a:lstStyle/>
          <a:p>
            <a:r>
              <a:rPr lang="en-US" dirty="0" smtClean="0"/>
              <a:t>Planning Budget vs. Flexible Budget</a:t>
            </a:r>
            <a:endParaRPr lang="en-US" dirty="0"/>
          </a:p>
        </p:txBody>
      </p:sp>
      <p:pic>
        <p:nvPicPr>
          <p:cNvPr id="4" name="Picture 3"/>
          <p:cNvPicPr>
            <a:picLocks noChangeAspect="1"/>
          </p:cNvPicPr>
          <p:nvPr/>
        </p:nvPicPr>
        <p:blipFill>
          <a:blip r:embed="rId2"/>
          <a:stretch>
            <a:fillRect/>
          </a:stretch>
        </p:blipFill>
        <p:spPr>
          <a:xfrm>
            <a:off x="1451455" y="2012004"/>
            <a:ext cx="9772475" cy="4092581"/>
          </a:xfrm>
          <a:prstGeom prst="rect">
            <a:avLst/>
          </a:prstGeom>
        </p:spPr>
      </p:pic>
    </p:spTree>
    <p:extLst>
      <p:ext uri="{BB962C8B-B14F-4D97-AF65-F5344CB8AC3E}">
        <p14:creationId xmlns:p14="http://schemas.microsoft.com/office/powerpoint/2010/main" val="27662899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and Spending Variances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When I compare the flexible budget results to actual results, any variances are </a:t>
            </a:r>
            <a:r>
              <a:rPr lang="en-US" sz="3600" u="sng" dirty="0" smtClean="0"/>
              <a:t>revenue and spending variances</a:t>
            </a:r>
            <a:r>
              <a:rPr lang="en-US" sz="3600" dirty="0" smtClean="0"/>
              <a:t>, which reflect unexpected changes in my product price and/or my operating expenses.</a:t>
            </a:r>
          </a:p>
        </p:txBody>
      </p:sp>
    </p:spTree>
    <p:extLst>
      <p:ext uri="{BB962C8B-B14F-4D97-AF65-F5344CB8AC3E}">
        <p14:creationId xmlns:p14="http://schemas.microsoft.com/office/powerpoint/2010/main" val="1246064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480828" cy="1450757"/>
          </a:xfrm>
        </p:spPr>
        <p:txBody>
          <a:bodyPr/>
          <a:lstStyle/>
          <a:p>
            <a:r>
              <a:rPr lang="en-US" dirty="0" smtClean="0"/>
              <a:t>Flexible Budget vs. Actual Results</a:t>
            </a:r>
            <a:endParaRPr lang="en-US" dirty="0"/>
          </a:p>
        </p:txBody>
      </p:sp>
      <p:pic>
        <p:nvPicPr>
          <p:cNvPr id="6" name="Picture 5"/>
          <p:cNvPicPr>
            <a:picLocks noChangeAspect="1"/>
          </p:cNvPicPr>
          <p:nvPr/>
        </p:nvPicPr>
        <p:blipFill>
          <a:blip r:embed="rId2"/>
          <a:stretch>
            <a:fillRect/>
          </a:stretch>
        </p:blipFill>
        <p:spPr>
          <a:xfrm>
            <a:off x="1266938" y="1934731"/>
            <a:ext cx="10141510" cy="4247128"/>
          </a:xfrm>
          <a:prstGeom prst="rect">
            <a:avLst/>
          </a:prstGeom>
        </p:spPr>
      </p:pic>
    </p:spTree>
    <p:extLst>
      <p:ext uri="{BB962C8B-B14F-4D97-AF65-F5344CB8AC3E}">
        <p14:creationId xmlns:p14="http://schemas.microsoft.com/office/powerpoint/2010/main" val="26674030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Report</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We can combine the planning budget, flexible budget, and actual results into one combined report called a performance report.  This report will show the activity variances (flexible budget vs. planning budget) and the revenue/spending variances (actual results vs. flexible budget).  </a:t>
            </a:r>
          </a:p>
        </p:txBody>
      </p:sp>
    </p:spTree>
    <p:extLst>
      <p:ext uri="{BB962C8B-B14F-4D97-AF65-F5344CB8AC3E}">
        <p14:creationId xmlns:p14="http://schemas.microsoft.com/office/powerpoint/2010/main" val="1594134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1316221" y="2034861"/>
            <a:ext cx="10058400" cy="4430333"/>
          </a:xfrm>
        </p:spPr>
        <p:txBody>
          <a:bodyPr>
            <a:normAutofit fontScale="92500"/>
          </a:bodyPr>
          <a:lstStyle/>
          <a:p>
            <a:pPr>
              <a:buFont typeface="Wingdings" panose="05000000000000000000" pitchFamily="2" charset="2"/>
              <a:buChar char="§"/>
            </a:pPr>
            <a:r>
              <a:rPr lang="en-US" sz="3600" dirty="0" smtClean="0"/>
              <a:t>CVP analysis</a:t>
            </a:r>
            <a:endParaRPr lang="en-US" sz="3600" dirty="0"/>
          </a:p>
          <a:p>
            <a:r>
              <a:rPr lang="en-US" sz="3600" dirty="0" smtClean="0">
                <a:hlinkClick r:id="rId2"/>
              </a:rPr>
              <a:t>http</a:t>
            </a:r>
            <a:r>
              <a:rPr lang="en-US" sz="3600" dirty="0">
                <a:hlinkClick r:id="rId2"/>
              </a:rPr>
              <a:t>://</a:t>
            </a:r>
            <a:r>
              <a:rPr lang="en-US" sz="3600" dirty="0" smtClean="0">
                <a:hlinkClick r:id="rId2"/>
              </a:rPr>
              <a:t>www.cliffsnotes.com/more-subjects/accounting/accounting-principles-ii/cost-volume-profit-relationships/cost-volume-profit-analysis</a:t>
            </a:r>
            <a:endParaRPr lang="en-US" sz="3600" dirty="0" smtClean="0"/>
          </a:p>
          <a:p>
            <a:pPr>
              <a:buFont typeface="Wingdings" panose="05000000000000000000" pitchFamily="2" charset="2"/>
              <a:buChar char="§"/>
            </a:pPr>
            <a:r>
              <a:rPr lang="en-US" sz="3600" dirty="0" smtClean="0"/>
              <a:t>Flexible budgets</a:t>
            </a:r>
          </a:p>
          <a:p>
            <a:r>
              <a:rPr lang="en-US" sz="3600" dirty="0">
                <a:hlinkClick r:id="rId3"/>
              </a:rPr>
              <a:t>http://www.cliffsnotes.com/more-subjects/accounting/accounting-principles-ii/flexible-budgets-and-standard-costs/flexible-budgets</a:t>
            </a:r>
            <a:endParaRPr lang="en-US" sz="3600" dirty="0"/>
          </a:p>
          <a:p>
            <a:pPr>
              <a:buFont typeface="Wingdings" panose="05000000000000000000" pitchFamily="2" charset="2"/>
              <a:buChar char="§"/>
            </a:pPr>
            <a:endParaRPr lang="en-US" sz="3600" dirty="0" smtClean="0"/>
          </a:p>
          <a:p>
            <a:pPr marL="0" indent="0">
              <a:buNone/>
            </a:pPr>
            <a:endParaRPr lang="en-US" sz="3600" dirty="0"/>
          </a:p>
        </p:txBody>
      </p:sp>
    </p:spTree>
    <p:extLst>
      <p:ext uri="{BB962C8B-B14F-4D97-AF65-F5344CB8AC3E}">
        <p14:creationId xmlns:p14="http://schemas.microsoft.com/office/powerpoint/2010/main" val="39397876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79" y="286603"/>
            <a:ext cx="10480828" cy="1450757"/>
          </a:xfrm>
        </p:spPr>
        <p:txBody>
          <a:bodyPr/>
          <a:lstStyle/>
          <a:p>
            <a:r>
              <a:rPr lang="en-US" dirty="0" smtClean="0"/>
              <a:t>Performance Report</a:t>
            </a:r>
            <a:endParaRPr lang="en-US" dirty="0"/>
          </a:p>
        </p:txBody>
      </p:sp>
      <p:pic>
        <p:nvPicPr>
          <p:cNvPr id="4" name="Picture 3"/>
          <p:cNvPicPr>
            <a:picLocks noChangeAspect="1"/>
          </p:cNvPicPr>
          <p:nvPr/>
        </p:nvPicPr>
        <p:blipFill>
          <a:blip r:embed="rId2"/>
          <a:stretch>
            <a:fillRect/>
          </a:stretch>
        </p:blipFill>
        <p:spPr>
          <a:xfrm>
            <a:off x="600686" y="2063522"/>
            <a:ext cx="11209242" cy="3944086"/>
          </a:xfrm>
          <a:prstGeom prst="rect">
            <a:avLst/>
          </a:prstGeom>
        </p:spPr>
      </p:pic>
    </p:spTree>
    <p:extLst>
      <p:ext uri="{BB962C8B-B14F-4D97-AF65-F5344CB8AC3E}">
        <p14:creationId xmlns:p14="http://schemas.microsoft.com/office/powerpoint/2010/main" val="35953921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Preparation Success</a:t>
            </a:r>
            <a:endParaRPr lang="en-US" dirty="0"/>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The key to succeed in budget preparation is to remember </a:t>
            </a:r>
            <a:r>
              <a:rPr lang="en-US" sz="3600" dirty="0"/>
              <a:t>the difference </a:t>
            </a:r>
            <a:r>
              <a:rPr lang="en-US" sz="3600" dirty="0" smtClean="0"/>
              <a:t>between…</a:t>
            </a:r>
          </a:p>
          <a:p>
            <a:pPr lvl="1">
              <a:buFont typeface="Wingdings" panose="05000000000000000000" pitchFamily="2" charset="2"/>
              <a:buChar char="§"/>
            </a:pPr>
            <a:r>
              <a:rPr lang="en-US" sz="3400" dirty="0" smtClean="0"/>
              <a:t>Variable </a:t>
            </a:r>
            <a:r>
              <a:rPr lang="en-US" sz="3400" dirty="0"/>
              <a:t>costs and fixed </a:t>
            </a:r>
            <a:r>
              <a:rPr lang="en-US" sz="3400" dirty="0" smtClean="0"/>
              <a:t>costs</a:t>
            </a:r>
          </a:p>
          <a:p>
            <a:pPr lvl="1">
              <a:buFont typeface="Wingdings" panose="05000000000000000000" pitchFamily="2" charset="2"/>
              <a:buChar char="§"/>
            </a:pPr>
            <a:r>
              <a:rPr lang="en-US" sz="3400" dirty="0" smtClean="0"/>
              <a:t>Activity variance and revenue/spending variance</a:t>
            </a:r>
          </a:p>
        </p:txBody>
      </p:sp>
    </p:spTree>
    <p:extLst>
      <p:ext uri="{BB962C8B-B14F-4D97-AF65-F5344CB8AC3E}">
        <p14:creationId xmlns:p14="http://schemas.microsoft.com/office/powerpoint/2010/main" val="18487420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Flexible Budget Exercise</a:t>
            </a:r>
            <a:endParaRPr lang="en-US" dirty="0"/>
          </a:p>
        </p:txBody>
      </p:sp>
      <p:pic>
        <p:nvPicPr>
          <p:cNvPr id="6" name="Picture 5"/>
          <p:cNvPicPr>
            <a:picLocks noChangeAspect="1"/>
          </p:cNvPicPr>
          <p:nvPr/>
        </p:nvPicPr>
        <p:blipFill>
          <a:blip r:embed="rId2"/>
          <a:stretch>
            <a:fillRect/>
          </a:stretch>
        </p:blipFill>
        <p:spPr>
          <a:xfrm>
            <a:off x="2560389" y="1844145"/>
            <a:ext cx="7132182" cy="4427865"/>
          </a:xfrm>
          <a:prstGeom prst="rect">
            <a:avLst/>
          </a:prstGeom>
        </p:spPr>
      </p:pic>
    </p:spTree>
    <p:extLst>
      <p:ext uri="{BB962C8B-B14F-4D97-AF65-F5344CB8AC3E}">
        <p14:creationId xmlns:p14="http://schemas.microsoft.com/office/powerpoint/2010/main" val="13691115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Flexible Budget Exercise</a:t>
            </a:r>
            <a:endParaRPr lang="en-US" dirty="0"/>
          </a:p>
        </p:txBody>
      </p:sp>
      <p:pic>
        <p:nvPicPr>
          <p:cNvPr id="3" name="Picture 2"/>
          <p:cNvPicPr>
            <a:picLocks noChangeAspect="1"/>
          </p:cNvPicPr>
          <p:nvPr/>
        </p:nvPicPr>
        <p:blipFill>
          <a:blip r:embed="rId2"/>
          <a:stretch>
            <a:fillRect/>
          </a:stretch>
        </p:blipFill>
        <p:spPr>
          <a:xfrm>
            <a:off x="756409" y="2127916"/>
            <a:ext cx="10740142" cy="3797053"/>
          </a:xfrm>
          <a:prstGeom prst="rect">
            <a:avLst/>
          </a:prstGeom>
        </p:spPr>
      </p:pic>
    </p:spTree>
    <p:extLst>
      <p:ext uri="{BB962C8B-B14F-4D97-AF65-F5344CB8AC3E}">
        <p14:creationId xmlns:p14="http://schemas.microsoft.com/office/powerpoint/2010/main" val="37180943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Flexible Budget Exercise Solution</a:t>
            </a:r>
            <a:endParaRPr lang="en-US" dirty="0"/>
          </a:p>
        </p:txBody>
      </p:sp>
    </p:spTree>
    <p:extLst>
      <p:ext uri="{BB962C8B-B14F-4D97-AF65-F5344CB8AC3E}">
        <p14:creationId xmlns:p14="http://schemas.microsoft.com/office/powerpoint/2010/main" val="2617467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CVP Analysis</a:t>
            </a:r>
          </a:p>
        </p:txBody>
      </p:sp>
      <p:sp>
        <p:nvSpPr>
          <p:cNvPr id="3" name="Content Placeholder 2"/>
          <p:cNvSpPr>
            <a:spLocks noGrp="1"/>
          </p:cNvSpPr>
          <p:nvPr>
            <p:ph idx="1"/>
          </p:nvPr>
        </p:nvSpPr>
        <p:spPr>
          <a:xfrm>
            <a:off x="1316221" y="2060619"/>
            <a:ext cx="10058400" cy="3821353"/>
          </a:xfrm>
        </p:spPr>
        <p:txBody>
          <a:bodyPr>
            <a:normAutofit/>
          </a:bodyPr>
          <a:lstStyle/>
          <a:p>
            <a:pPr>
              <a:buFont typeface="Wingdings" panose="05000000000000000000" pitchFamily="2" charset="2"/>
              <a:buChar char="§"/>
            </a:pPr>
            <a:r>
              <a:rPr lang="en-US" sz="3600" dirty="0" smtClean="0"/>
              <a:t>Cost-volume-profit analysis is a method for analyzing operating performance based on the classification of operating expenses as fixed or variable costs.</a:t>
            </a:r>
          </a:p>
          <a:p>
            <a:pPr>
              <a:buFont typeface="Wingdings" panose="05000000000000000000" pitchFamily="2" charset="2"/>
              <a:buChar char="§"/>
            </a:pPr>
            <a:r>
              <a:rPr lang="en-US" sz="3600" dirty="0"/>
              <a:t>Variable costs change when sales </a:t>
            </a:r>
            <a:r>
              <a:rPr lang="en-US" sz="3600" dirty="0" smtClean="0"/>
              <a:t>change.</a:t>
            </a:r>
            <a:endParaRPr lang="en-US" sz="3600" dirty="0"/>
          </a:p>
          <a:p>
            <a:pPr>
              <a:buFont typeface="Wingdings" panose="05000000000000000000" pitchFamily="2" charset="2"/>
              <a:buChar char="§"/>
            </a:pPr>
            <a:r>
              <a:rPr lang="en-US" sz="3600" dirty="0"/>
              <a:t>Fixed costs do </a:t>
            </a:r>
            <a:r>
              <a:rPr lang="en-US" sz="3600" u="sng" dirty="0"/>
              <a:t>not</a:t>
            </a:r>
            <a:r>
              <a:rPr lang="en-US" sz="3600" dirty="0"/>
              <a:t> change when sales </a:t>
            </a:r>
            <a:r>
              <a:rPr lang="en-US" sz="3600" dirty="0" smtClean="0"/>
              <a:t>change.</a:t>
            </a:r>
            <a:endParaRPr lang="en-US" sz="3600" dirty="0"/>
          </a:p>
          <a:p>
            <a:pPr>
              <a:buFont typeface="Wingdings" panose="05000000000000000000" pitchFamily="2" charset="2"/>
              <a:buChar char="§"/>
            </a:pPr>
            <a:endParaRPr lang="en-US" sz="3600" dirty="0" smtClean="0"/>
          </a:p>
        </p:txBody>
      </p:sp>
    </p:spTree>
    <p:extLst>
      <p:ext uri="{BB962C8B-B14F-4D97-AF65-F5344CB8AC3E}">
        <p14:creationId xmlns:p14="http://schemas.microsoft.com/office/powerpoint/2010/main" val="3613295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CVP Calculations</a:t>
            </a:r>
            <a:endParaRPr lang="en-US" dirty="0"/>
          </a:p>
        </p:txBody>
      </p:sp>
      <p:sp>
        <p:nvSpPr>
          <p:cNvPr id="3" name="Content Placeholder 2"/>
          <p:cNvSpPr>
            <a:spLocks noGrp="1"/>
          </p:cNvSpPr>
          <p:nvPr>
            <p:ph idx="1"/>
          </p:nvPr>
        </p:nvSpPr>
        <p:spPr>
          <a:xfrm>
            <a:off x="1316220" y="2060619"/>
            <a:ext cx="10875780" cy="3821353"/>
          </a:xfrm>
        </p:spPr>
        <p:txBody>
          <a:bodyPr>
            <a:normAutofit/>
          </a:bodyPr>
          <a:lstStyle/>
          <a:p>
            <a:pPr>
              <a:buFont typeface="Wingdings" panose="05000000000000000000" pitchFamily="2" charset="2"/>
              <a:buChar char="§"/>
            </a:pPr>
            <a:r>
              <a:rPr lang="en-US" sz="3600" dirty="0"/>
              <a:t>Contribution </a:t>
            </a:r>
            <a:r>
              <a:rPr lang="en-US" sz="3600" dirty="0" smtClean="0"/>
              <a:t>margin (CM) </a:t>
            </a:r>
            <a:r>
              <a:rPr lang="en-US" sz="3600" dirty="0"/>
              <a:t>= sales – variable </a:t>
            </a:r>
            <a:r>
              <a:rPr lang="en-US" sz="3600" dirty="0" smtClean="0"/>
              <a:t>costs</a:t>
            </a:r>
          </a:p>
          <a:p>
            <a:pPr>
              <a:buFont typeface="Wingdings" panose="05000000000000000000" pitchFamily="2" charset="2"/>
              <a:buChar char="§"/>
            </a:pPr>
            <a:r>
              <a:rPr lang="en-US" sz="3600" dirty="0" smtClean="0"/>
              <a:t>Contribution </a:t>
            </a:r>
            <a:r>
              <a:rPr lang="en-US" sz="3600" dirty="0"/>
              <a:t>margin </a:t>
            </a:r>
            <a:r>
              <a:rPr lang="en-US" sz="3600" dirty="0" smtClean="0"/>
              <a:t>ratio = CM / sales</a:t>
            </a:r>
            <a:endParaRPr lang="en-US" sz="3600" dirty="0"/>
          </a:p>
          <a:p>
            <a:pPr>
              <a:buFont typeface="Wingdings" panose="05000000000000000000" pitchFamily="2" charset="2"/>
              <a:buChar char="§"/>
            </a:pPr>
            <a:r>
              <a:rPr lang="en-US" sz="3600" dirty="0"/>
              <a:t>Operating profit = CM – fixed costs</a:t>
            </a:r>
          </a:p>
          <a:p>
            <a:pPr>
              <a:buFont typeface="Wingdings" panose="05000000000000000000" pitchFamily="2" charset="2"/>
              <a:buChar char="§"/>
            </a:pPr>
            <a:r>
              <a:rPr lang="en-US" sz="3600" dirty="0" smtClean="0"/>
              <a:t>Breakeven sales, units = fixed costs / CM per </a:t>
            </a:r>
            <a:r>
              <a:rPr lang="en-US" sz="3600" dirty="0"/>
              <a:t>unit</a:t>
            </a:r>
            <a:endParaRPr lang="en-US" sz="3600" dirty="0" smtClean="0"/>
          </a:p>
          <a:p>
            <a:pPr>
              <a:buFont typeface="Wingdings" panose="05000000000000000000" pitchFamily="2" charset="2"/>
              <a:buChar char="§"/>
            </a:pPr>
            <a:r>
              <a:rPr lang="en-US" sz="3600" dirty="0" smtClean="0"/>
              <a:t>Breakeven sales, $ = </a:t>
            </a:r>
            <a:r>
              <a:rPr lang="en-US" sz="3600" dirty="0"/>
              <a:t>fixed costs / </a:t>
            </a:r>
            <a:r>
              <a:rPr lang="en-US" sz="3600" dirty="0" smtClean="0"/>
              <a:t>CM ratio</a:t>
            </a:r>
          </a:p>
          <a:p>
            <a:pPr>
              <a:buFont typeface="Wingdings" panose="05000000000000000000" pitchFamily="2" charset="2"/>
              <a:buChar char="§"/>
            </a:pPr>
            <a:endParaRPr lang="en-US" sz="3600" dirty="0"/>
          </a:p>
        </p:txBody>
      </p:sp>
    </p:spTree>
    <p:extLst>
      <p:ext uri="{BB962C8B-B14F-4D97-AF65-F5344CB8AC3E}">
        <p14:creationId xmlns:p14="http://schemas.microsoft.com/office/powerpoint/2010/main" val="1415173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Company Information</a:t>
            </a:r>
            <a:endParaRPr lang="en-US" dirty="0"/>
          </a:p>
        </p:txBody>
      </p:sp>
      <p:pic>
        <p:nvPicPr>
          <p:cNvPr id="8" name="Picture 7"/>
          <p:cNvPicPr>
            <a:picLocks noChangeAspect="1"/>
          </p:cNvPicPr>
          <p:nvPr/>
        </p:nvPicPr>
        <p:blipFill rotWithShape="1">
          <a:blip r:embed="rId2"/>
          <a:srcRect b="19950"/>
          <a:stretch/>
        </p:blipFill>
        <p:spPr>
          <a:xfrm>
            <a:off x="1932594" y="2737019"/>
            <a:ext cx="8387771" cy="2015289"/>
          </a:xfrm>
          <a:prstGeom prst="rect">
            <a:avLst/>
          </a:prstGeom>
        </p:spPr>
      </p:pic>
    </p:spTree>
    <p:extLst>
      <p:ext uri="{BB962C8B-B14F-4D97-AF65-F5344CB8AC3E}">
        <p14:creationId xmlns:p14="http://schemas.microsoft.com/office/powerpoint/2010/main" val="1460792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 Margin, </a:t>
            </a:r>
            <a:r>
              <a:rPr lang="en-US" dirty="0" smtClean="0"/>
              <a:t>CM Ratio, and Operating </a:t>
            </a:r>
            <a:r>
              <a:rPr lang="en-US" dirty="0"/>
              <a:t>Profit</a:t>
            </a:r>
            <a:endParaRPr lang="en-US" dirty="0"/>
          </a:p>
        </p:txBody>
      </p:sp>
      <p:pic>
        <p:nvPicPr>
          <p:cNvPr id="3" name="Picture 2"/>
          <p:cNvPicPr>
            <a:picLocks noChangeAspect="1"/>
          </p:cNvPicPr>
          <p:nvPr/>
        </p:nvPicPr>
        <p:blipFill>
          <a:blip r:embed="rId2"/>
          <a:stretch>
            <a:fillRect/>
          </a:stretch>
        </p:blipFill>
        <p:spPr>
          <a:xfrm>
            <a:off x="3272799" y="1878635"/>
            <a:ext cx="5657757" cy="4328982"/>
          </a:xfrm>
          <a:prstGeom prst="rect">
            <a:avLst/>
          </a:prstGeom>
        </p:spPr>
      </p:pic>
    </p:spTree>
    <p:extLst>
      <p:ext uri="{BB962C8B-B14F-4D97-AF65-F5344CB8AC3E}">
        <p14:creationId xmlns:p14="http://schemas.microsoft.com/office/powerpoint/2010/main" val="47888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Breakeven Sales Analysis</a:t>
            </a:r>
            <a:endParaRPr lang="en-US" dirty="0"/>
          </a:p>
        </p:txBody>
      </p:sp>
      <p:pic>
        <p:nvPicPr>
          <p:cNvPr id="3" name="Picture 2"/>
          <p:cNvPicPr>
            <a:picLocks noChangeAspect="1"/>
          </p:cNvPicPr>
          <p:nvPr/>
        </p:nvPicPr>
        <p:blipFill>
          <a:blip r:embed="rId2"/>
          <a:stretch>
            <a:fillRect/>
          </a:stretch>
        </p:blipFill>
        <p:spPr>
          <a:xfrm>
            <a:off x="3226030" y="1975770"/>
            <a:ext cx="5800899" cy="4167452"/>
          </a:xfrm>
          <a:prstGeom prst="rect">
            <a:avLst/>
          </a:prstGeom>
        </p:spPr>
      </p:pic>
    </p:spTree>
    <p:extLst>
      <p:ext uri="{BB962C8B-B14F-4D97-AF65-F5344CB8AC3E}">
        <p14:creationId xmlns:p14="http://schemas.microsoft.com/office/powerpoint/2010/main" val="1144664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CVP Exercise</a:t>
            </a:r>
            <a:endParaRPr lang="en-US" dirty="0"/>
          </a:p>
        </p:txBody>
      </p:sp>
      <p:pic>
        <p:nvPicPr>
          <p:cNvPr id="3" name="Picture 2"/>
          <p:cNvPicPr>
            <a:picLocks noChangeAspect="1"/>
          </p:cNvPicPr>
          <p:nvPr/>
        </p:nvPicPr>
        <p:blipFill rotWithShape="1">
          <a:blip r:embed="rId2"/>
          <a:srcRect b="17884"/>
          <a:stretch/>
        </p:blipFill>
        <p:spPr>
          <a:xfrm>
            <a:off x="1909531" y="2697699"/>
            <a:ext cx="8433897" cy="2015969"/>
          </a:xfrm>
          <a:prstGeom prst="rect">
            <a:avLst/>
          </a:prstGeom>
        </p:spPr>
      </p:pic>
    </p:spTree>
    <p:extLst>
      <p:ext uri="{BB962C8B-B14F-4D97-AF65-F5344CB8AC3E}">
        <p14:creationId xmlns:p14="http://schemas.microsoft.com/office/powerpoint/2010/main" val="3085089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 Margin, Operating Profit, and CM Ratio</a:t>
            </a:r>
            <a:endParaRPr lang="en-US" dirty="0"/>
          </a:p>
        </p:txBody>
      </p:sp>
    </p:spTree>
    <p:extLst>
      <p:ext uri="{BB962C8B-B14F-4D97-AF65-F5344CB8AC3E}">
        <p14:creationId xmlns:p14="http://schemas.microsoft.com/office/powerpoint/2010/main" val="1840962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3021</TotalTime>
  <Words>416</Words>
  <Application>Microsoft Office PowerPoint</Application>
  <PresentationFormat>Widescreen</PresentationFormat>
  <Paragraphs>45</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Calibri</vt:lpstr>
      <vt:lpstr>Calibri Light</vt:lpstr>
      <vt:lpstr>Wingdings</vt:lpstr>
      <vt:lpstr>Retrospect</vt:lpstr>
      <vt:lpstr>Financial Principles and Project Cost Management</vt:lpstr>
      <vt:lpstr>Readings</vt:lpstr>
      <vt:lpstr>CVP Analysis</vt:lpstr>
      <vt:lpstr>CVP Calculations</vt:lpstr>
      <vt:lpstr>Company Information</vt:lpstr>
      <vt:lpstr>Contribution Margin, CM Ratio, and Operating Profit</vt:lpstr>
      <vt:lpstr>Breakeven Sales Analysis</vt:lpstr>
      <vt:lpstr>CVP Exercise</vt:lpstr>
      <vt:lpstr>Contribution Margin, Operating Profit, and CM Ratio</vt:lpstr>
      <vt:lpstr>Breakeven Sales Analysis</vt:lpstr>
      <vt:lpstr>Flexible Budgets</vt:lpstr>
      <vt:lpstr>Budget Example</vt:lpstr>
      <vt:lpstr>Budget vs. Actual Results</vt:lpstr>
      <vt:lpstr>Budget vs. Actual Results</vt:lpstr>
      <vt:lpstr>Activity Variances</vt:lpstr>
      <vt:lpstr>Planning Budget vs. Flexible Budget</vt:lpstr>
      <vt:lpstr>Revenue and Spending Variances</vt:lpstr>
      <vt:lpstr>Flexible Budget vs. Actual Results</vt:lpstr>
      <vt:lpstr>Performance Report</vt:lpstr>
      <vt:lpstr>Performance Report</vt:lpstr>
      <vt:lpstr>Budget Preparation Success</vt:lpstr>
      <vt:lpstr>Flexible Budget Exercise</vt:lpstr>
      <vt:lpstr>Flexible Budget Exercise</vt:lpstr>
      <vt:lpstr>Flexible Budget Exercise Solution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Davis</dc:creator>
  <cp:lastModifiedBy>Thomas Davis</cp:lastModifiedBy>
  <cp:revision>114</cp:revision>
  <dcterms:created xsi:type="dcterms:W3CDTF">2014-08-05T07:47:07Z</dcterms:created>
  <dcterms:modified xsi:type="dcterms:W3CDTF">2017-02-10T08:32:40Z</dcterms:modified>
</cp:coreProperties>
</file>