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  <p:sldMasterId id="2147483744" r:id="rId2"/>
  </p:sldMasterIdLst>
  <p:notesMasterIdLst>
    <p:notesMasterId r:id="rId28"/>
  </p:notesMasterIdLst>
  <p:sldIdLst>
    <p:sldId id="256" r:id="rId3"/>
    <p:sldId id="298" r:id="rId4"/>
    <p:sldId id="283" r:id="rId5"/>
    <p:sldId id="295" r:id="rId6"/>
    <p:sldId id="296" r:id="rId7"/>
    <p:sldId id="258" r:id="rId8"/>
    <p:sldId id="292" r:id="rId9"/>
    <p:sldId id="262" r:id="rId10"/>
    <p:sldId id="286" r:id="rId11"/>
    <p:sldId id="293" r:id="rId12"/>
    <p:sldId id="264" r:id="rId13"/>
    <p:sldId id="287" r:id="rId14"/>
    <p:sldId id="285" r:id="rId15"/>
    <p:sldId id="265" r:id="rId16"/>
    <p:sldId id="290" r:id="rId17"/>
    <p:sldId id="266" r:id="rId18"/>
    <p:sldId id="267" r:id="rId19"/>
    <p:sldId id="294" r:id="rId20"/>
    <p:sldId id="268" r:id="rId21"/>
    <p:sldId id="297" r:id="rId22"/>
    <p:sldId id="274" r:id="rId23"/>
    <p:sldId id="259" r:id="rId24"/>
    <p:sldId id="275" r:id="rId25"/>
    <p:sldId id="276" r:id="rId26"/>
    <p:sldId id="277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1315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8D93B7-C56B-4C8A-B159-F069C588024A}" type="datetimeFigureOut">
              <a:rPr lang="en-GB" smtClean="0"/>
              <a:t>25/03/2017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3B4AA0-0230-4518-98F7-F239FB748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0228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A2737E5-BE17-4BB9-9A7B-DC0E0F928CDE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39937" name="Text Box 1"/>
          <p:cNvSpPr txBox="1">
            <a:spLocks noChangeArrowheads="1"/>
          </p:cNvSpPr>
          <p:nvPr/>
        </p:nvSpPr>
        <p:spPr bwMode="auto">
          <a:xfrm>
            <a:off x="3851275" y="9429750"/>
            <a:ext cx="293687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buClrTx/>
              <a:buFontTx/>
              <a:buNone/>
            </a:pPr>
            <a:fld id="{E014428E-C12A-4AC0-AD76-6882693F6EA1}" type="slidenum">
              <a:rPr lang="en-US" altLang="en-US" sz="120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buClrTx/>
                <a:buFontTx/>
                <a:buNone/>
              </a:pPr>
              <a:t>4</a:t>
            </a:fld>
            <a:endParaRPr lang="en-US" altLang="en-US" sz="12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9938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9939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9450" y="4716463"/>
            <a:ext cx="5438775" cy="4467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30978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F5A76F5-538D-49C8-A1DD-07B6238662B6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3851275" y="9429750"/>
            <a:ext cx="293687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buClrTx/>
              <a:buFontTx/>
              <a:buNone/>
            </a:pPr>
            <a:fld id="{19A874B0-B353-4751-94B6-4701F9459A68}" type="slidenum">
              <a:rPr lang="en-US" altLang="en-US" sz="120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buClrTx/>
                <a:buFontTx/>
                <a:buNone/>
              </a:pPr>
              <a:t>5</a:t>
            </a:fld>
            <a:endParaRPr lang="en-US" altLang="en-US" sz="12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5058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5059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9450" y="4716463"/>
            <a:ext cx="5438775" cy="4467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71368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/>
            </a:pPr>
            <a:fld id="{F3D34C6A-DCB5-44A9-90EF-C4C7E3A2C05D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/>
              </a:pPr>
              <a:t>20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  <p:sp>
        <p:nvSpPr>
          <p:cNvPr id="59393" name="Text Box 1"/>
          <p:cNvSpPr txBox="1">
            <a:spLocks noChangeArrowheads="1"/>
          </p:cNvSpPr>
          <p:nvPr/>
        </p:nvSpPr>
        <p:spPr bwMode="auto">
          <a:xfrm>
            <a:off x="3851275" y="9429750"/>
            <a:ext cx="293687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61244625-ED4F-4FEA-9753-FE11BE15599A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20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59394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9395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9450" y="4716463"/>
            <a:ext cx="5438775" cy="4467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64588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1867F-FCE9-456A-8115-7B1123515E50}" type="datetimeFigureOut">
              <a:rPr lang="en-US" smtClean="0"/>
              <a:t>3/25/2017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D4F30-1C93-43D0-87BC-51630DF6B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681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1867F-FCE9-456A-8115-7B1123515E50}" type="datetimeFigureOut">
              <a:rPr lang="en-US" smtClean="0"/>
              <a:t>3/25/2017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D4F30-1C93-43D0-87BC-51630DF6B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06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1867F-FCE9-456A-8115-7B1123515E50}" type="datetimeFigureOut">
              <a:rPr lang="en-US" smtClean="0"/>
              <a:t>3/25/2017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D4F30-1C93-43D0-87BC-51630DF6B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1382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FFF4604-EFC5-4215-B6DD-306A78875E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98050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46321C8-9755-41CE-954F-813EA305548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34258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556C5A7-ED83-41FD-9315-1FB96C98FC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3550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447800"/>
            <a:ext cx="3805238" cy="45624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2038" y="1447800"/>
            <a:ext cx="3805237" cy="45624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ACC9F1A-C0CB-4AFD-8188-F00B188F78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53385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90495D7-47C5-4303-8C19-5BD0D04D4E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17336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99894C2-5F95-42CD-B9C7-B56FE45354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87532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2B8BDE3-14BD-4F0D-B935-3391A733A4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56059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1DAA49A-4C79-497A-82DD-F6C185557E0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2938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1867F-FCE9-456A-8115-7B1123515E50}" type="datetimeFigureOut">
              <a:rPr lang="en-US" smtClean="0"/>
              <a:t>3/25/2017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D4F30-1C93-43D0-87BC-51630DF6B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335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096340D-3602-4721-B71B-2458C3EAAA7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05644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9D3F7F3-EC90-4356-A365-501D6A564C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67747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7350" y="274638"/>
            <a:ext cx="1939925" cy="57356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38"/>
            <a:ext cx="5670550" cy="573563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FC4194F-399A-4E49-A4A9-C5FAD93CD91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4090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1867F-FCE9-456A-8115-7B1123515E50}" type="datetimeFigureOut">
              <a:rPr lang="en-US" smtClean="0"/>
              <a:t>3/25/2017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D4F30-1C93-43D0-87BC-51630DF6B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833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1867F-FCE9-456A-8115-7B1123515E50}" type="datetimeFigureOut">
              <a:rPr lang="en-US" smtClean="0"/>
              <a:t>3/25/2017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D4F30-1C93-43D0-87BC-51630DF6B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958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1867F-FCE9-456A-8115-7B1123515E50}" type="datetimeFigureOut">
              <a:rPr lang="en-US" smtClean="0"/>
              <a:t>3/25/2017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D4F30-1C93-43D0-87BC-51630DF6B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952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1867F-FCE9-456A-8115-7B1123515E50}" type="datetimeFigureOut">
              <a:rPr lang="en-US" smtClean="0"/>
              <a:t>3/25/2017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D4F30-1C93-43D0-87BC-51630DF6B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347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1867F-FCE9-456A-8115-7B1123515E50}" type="datetimeFigureOut">
              <a:rPr lang="en-US" smtClean="0"/>
              <a:t>3/25/2017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D4F30-1C93-43D0-87BC-51630DF6B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01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1867F-FCE9-456A-8115-7B1123515E50}" type="datetimeFigureOut">
              <a:rPr lang="en-US" smtClean="0"/>
              <a:t>3/25/2017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D4F30-1C93-43D0-87BC-51630DF6B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177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1867F-FCE9-456A-8115-7B1123515E50}" type="datetimeFigureOut">
              <a:rPr lang="en-US" smtClean="0"/>
              <a:t>3/25/2017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D4F30-1C93-43D0-87BC-51630DF6B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726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D1867F-FCE9-456A-8115-7B1123515E50}" type="datetimeFigureOut">
              <a:rPr lang="en-US" smtClean="0"/>
              <a:t>3/25/2017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CD4F30-1C93-43D0-87BC-51630DF6B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508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63500" y="69850"/>
            <a:ext cx="9013825" cy="6692900"/>
          </a:xfrm>
          <a:prstGeom prst="roundRect">
            <a:avLst>
              <a:gd name="adj" fmla="val 4931"/>
            </a:avLst>
          </a:prstGeom>
          <a:noFill/>
          <a:ln w="648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4638"/>
            <a:ext cx="7762875" cy="113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447800"/>
            <a:ext cx="7762875" cy="456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  <a:p>
            <a:pPr lvl="4"/>
            <a:r>
              <a:rPr lang="en-GB" altLang="en-US"/>
              <a:t>Eighth Outline Level</a:t>
            </a:r>
          </a:p>
          <a:p>
            <a:pPr lvl="4"/>
            <a:r>
              <a:rPr lang="en-GB" altLang="en-US"/>
              <a:t>Ninth Outline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212725" y="6276975"/>
            <a:ext cx="314325" cy="314325"/>
          </a:xfrm>
          <a:prstGeom prst="rect">
            <a:avLst/>
          </a:prstGeom>
          <a:solidFill>
            <a:srgbClr val="D3481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1" compatLnSpc="1">
            <a:prstTxWarp prst="textNoShape">
              <a:avLst/>
            </a:prstTxWarp>
          </a:bodyPr>
          <a:lstStyle>
            <a:lvl1pPr algn="ctr" eaLnBrk="1" hangingPunct="1">
              <a:buClrTx/>
              <a:buFontTx/>
              <a:buNone/>
              <a:defRPr sz="1400">
                <a:solidFill>
                  <a:srgbClr val="FFFFFF"/>
                </a:solidFill>
                <a:latin typeface="+mj-lt"/>
                <a:cs typeface="Arial Unicode MS" charset="0"/>
              </a:defRPr>
            </a:lvl1pPr>
          </a:lstStyle>
          <a:p>
            <a:fld id="{504231DA-E6F0-4D6A-928C-9D43981609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630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 kern="1200">
          <a:solidFill>
            <a:srgbClr val="696464"/>
          </a:solidFill>
          <a:latin typeface="+mj-lt"/>
          <a:ea typeface="+mj-ea"/>
          <a:cs typeface="+mj-cs"/>
        </a:defRPr>
      </a:lvl1pPr>
      <a:lvl2pPr marL="742950" indent="-28575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696464"/>
          </a:solidFill>
          <a:latin typeface="Franklin Gothic Book" panose="020B0503020102020204" pitchFamily="34" charset="0"/>
          <a:ea typeface="Microsoft YaHei" panose="020B0503020204020204" pitchFamily="34" charset="-122"/>
        </a:defRPr>
      </a:lvl2pPr>
      <a:lvl3pPr marL="11430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696464"/>
          </a:solidFill>
          <a:latin typeface="Franklin Gothic Book" panose="020B0503020102020204" pitchFamily="34" charset="0"/>
          <a:ea typeface="Microsoft YaHei" panose="020B0503020204020204" pitchFamily="34" charset="-122"/>
        </a:defRPr>
      </a:lvl3pPr>
      <a:lvl4pPr marL="16002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696464"/>
          </a:solidFill>
          <a:latin typeface="Franklin Gothic Book" panose="020B0503020102020204" pitchFamily="34" charset="0"/>
          <a:ea typeface="Microsoft YaHei" panose="020B0503020204020204" pitchFamily="34" charset="-122"/>
        </a:defRPr>
      </a:lvl4pPr>
      <a:lvl5pPr marL="20574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696464"/>
          </a:solidFill>
          <a:latin typeface="Franklin Gothic Book" panose="020B0503020102020204" pitchFamily="34" charset="0"/>
          <a:ea typeface="Microsoft YaHei" panose="020B0503020204020204" pitchFamily="34" charset="-122"/>
        </a:defRPr>
      </a:lvl5pPr>
      <a:lvl6pPr marL="25146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696464"/>
          </a:solidFill>
          <a:latin typeface="Franklin Gothic Book" panose="020B0503020102020204" pitchFamily="34" charset="0"/>
          <a:ea typeface="Microsoft YaHei" panose="020B0503020204020204" pitchFamily="34" charset="-122"/>
        </a:defRPr>
      </a:lvl6pPr>
      <a:lvl7pPr marL="29718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696464"/>
          </a:solidFill>
          <a:latin typeface="Franklin Gothic Book" panose="020B0503020102020204" pitchFamily="34" charset="0"/>
          <a:ea typeface="Microsoft YaHei" panose="020B0503020204020204" pitchFamily="34" charset="-122"/>
        </a:defRPr>
      </a:lvl7pPr>
      <a:lvl8pPr marL="34290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696464"/>
          </a:solidFill>
          <a:latin typeface="Franklin Gothic Book" panose="020B0503020102020204" pitchFamily="34" charset="0"/>
          <a:ea typeface="Microsoft YaHei" panose="020B0503020204020204" pitchFamily="34" charset="-122"/>
        </a:defRPr>
      </a:lvl8pPr>
      <a:lvl9pPr marL="38862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696464"/>
          </a:solidFill>
          <a:latin typeface="Franklin Gothic Book" panose="020B0503020102020204" pitchFamily="34" charset="0"/>
          <a:ea typeface="Microsoft YaHei" panose="020B0503020204020204" pitchFamily="34" charset="-122"/>
        </a:defRPr>
      </a:lvl9pPr>
    </p:titleStyle>
    <p:bodyStyle>
      <a:lvl1pPr marL="342900" indent="-342900" algn="l" defTabSz="449263" rtl="0" eaLnBrk="0" fontAlgn="base" hangingPunct="0">
        <a:spcBef>
          <a:spcPts val="57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6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37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37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37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37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#Slide 22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Week 1:</a:t>
            </a:r>
            <a:br>
              <a:rPr lang="en-US" dirty="0"/>
            </a:br>
            <a:r>
              <a:rPr lang="en-US" dirty="0"/>
              <a:t>Define Ethics and Ethical Behavior.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1532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Ethics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Therefore……</a:t>
            </a:r>
          </a:p>
          <a:p>
            <a:endParaRPr lang="en-US" dirty="0"/>
          </a:p>
          <a:p>
            <a:r>
              <a:rPr lang="en-US" dirty="0"/>
              <a:t>Ethics is about standards of conduct that guide decisions, based on duties that come from our basic values.</a:t>
            </a:r>
          </a:p>
          <a:p>
            <a:r>
              <a:rPr lang="en-US" dirty="0"/>
              <a:t>Morals/Values are our basic beliefs or principles.  They define what we think is right, good, fair, and just.</a:t>
            </a:r>
          </a:p>
        </p:txBody>
      </p:sp>
    </p:spTree>
    <p:extLst>
      <p:ext uri="{BB962C8B-B14F-4D97-AF65-F5344CB8AC3E}">
        <p14:creationId xmlns:p14="http://schemas.microsoft.com/office/powerpoint/2010/main" val="40402908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Business Ethics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05800" cy="4830763"/>
          </a:xfrm>
        </p:spPr>
        <p:txBody>
          <a:bodyPr>
            <a:normAutofit/>
          </a:bodyPr>
          <a:lstStyle/>
          <a:p>
            <a:r>
              <a:rPr lang="en-US" dirty="0"/>
              <a:t>Business ethics is a relatively new term.</a:t>
            </a:r>
          </a:p>
          <a:p>
            <a:endParaRPr lang="en-US" dirty="0"/>
          </a:p>
          <a:p>
            <a:r>
              <a:rPr lang="en-US" dirty="0"/>
              <a:t>Business ethics is a study of business from an ethical point of view.</a:t>
            </a:r>
          </a:p>
          <a:p>
            <a:endParaRPr lang="en-US" dirty="0"/>
          </a:p>
          <a:p>
            <a:r>
              <a:rPr lang="en-US" dirty="0"/>
              <a:t>Businesses should focus on justice &amp; fairness, whilst making a profit and operating sustainably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8083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Business Ethics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It is argued that business ethics should not be any different to ethical decisions in general….</a:t>
            </a:r>
          </a:p>
          <a:p>
            <a:endParaRPr lang="en-US" dirty="0"/>
          </a:p>
          <a:p>
            <a:r>
              <a:rPr lang="en-US" dirty="0"/>
              <a:t>but different motivations could make different people make different decisions in different circumstances.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65007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/>
              <a:t>Business Ethics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458200" cy="54102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Remember we all have different private values and morals (personal character, family experiences and work experience) </a:t>
            </a:r>
          </a:p>
          <a:p>
            <a:r>
              <a:rPr lang="en-US" dirty="0"/>
              <a:t>We bring these with us when we come to the workplace (moral relativism/ intuition/ sixth sense/ gut feeling in your stomach)</a:t>
            </a:r>
          </a:p>
          <a:p>
            <a:r>
              <a:rPr lang="en-US" dirty="0"/>
              <a:t>Therefore business ethics, often uses private values and morals in helping to make decisions……but frequently people may work for companies that have a different set of values. </a:t>
            </a:r>
          </a:p>
          <a:p>
            <a:r>
              <a:rPr lang="en-US" dirty="0"/>
              <a:t>This causes conflict, therefore to what extent do employees follow the exact instructions of their manager?</a:t>
            </a:r>
          </a:p>
        </p:txBody>
      </p:sp>
    </p:spTree>
    <p:extLst>
      <p:ext uri="{BB962C8B-B14F-4D97-AF65-F5344CB8AC3E}">
        <p14:creationId xmlns:p14="http://schemas.microsoft.com/office/powerpoint/2010/main" val="38202103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Business ethics is also an oxymoron…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What do you think? Can companies make a profit and still be ethical?  Can you have both? Because…</a:t>
            </a:r>
          </a:p>
          <a:p>
            <a:r>
              <a:rPr lang="en-US" dirty="0"/>
              <a:t>Highly profitable companies make money from unethical sources, for example:</a:t>
            </a:r>
          </a:p>
          <a:p>
            <a:pPr>
              <a:buFontTx/>
              <a:buChar char="-"/>
            </a:pPr>
            <a:r>
              <a:rPr lang="en-US" dirty="0"/>
              <a:t>Espionage</a:t>
            </a:r>
          </a:p>
          <a:p>
            <a:pPr marL="342900" lvl="1" indent="-342900">
              <a:buFontTx/>
              <a:buChar char="-"/>
            </a:pPr>
            <a:r>
              <a:rPr lang="en-US" dirty="0"/>
              <a:t>Unethical outsourcing</a:t>
            </a:r>
          </a:p>
          <a:p>
            <a:pPr marL="342900" lvl="1" indent="-342900">
              <a:buFontTx/>
              <a:buChar char="-"/>
            </a:pPr>
            <a:r>
              <a:rPr lang="en-US" dirty="0"/>
              <a:t>Products that harm, such as tobacco and weapons, etc.</a:t>
            </a:r>
          </a:p>
          <a:p>
            <a:endParaRPr lang="en-US" dirty="0"/>
          </a:p>
          <a:p>
            <a:r>
              <a:rPr lang="en-US" dirty="0"/>
              <a:t>However, many companies make profits in an ethical way…</a:t>
            </a:r>
          </a:p>
        </p:txBody>
      </p:sp>
    </p:spTree>
    <p:extLst>
      <p:ext uri="{BB962C8B-B14F-4D97-AF65-F5344CB8AC3E}">
        <p14:creationId xmlns:p14="http://schemas.microsoft.com/office/powerpoint/2010/main" val="7356961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Business Ethics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Firms exist to make profits. Therefore do they really have to be considerate and kind to society and consumers?</a:t>
            </a:r>
          </a:p>
          <a:p>
            <a:endParaRPr lang="en-US" dirty="0"/>
          </a:p>
          <a:p>
            <a:r>
              <a:rPr lang="en-US" dirty="0"/>
              <a:t>What do you think? </a:t>
            </a:r>
          </a:p>
          <a:p>
            <a:endParaRPr lang="en-US" dirty="0"/>
          </a:p>
          <a:p>
            <a:r>
              <a:rPr lang="en-US" dirty="0"/>
              <a:t>What will the effect be on human </a:t>
            </a:r>
            <a:r>
              <a:rPr lang="en-US" dirty="0" err="1"/>
              <a:t>labour</a:t>
            </a:r>
            <a:r>
              <a:rPr lang="en-US" dirty="0"/>
              <a:t>, natural resources, etc.?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81955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655638"/>
          </a:xfrm>
        </p:spPr>
        <p:txBody>
          <a:bodyPr>
            <a:normAutofit fontScale="90000"/>
          </a:bodyPr>
          <a:lstStyle/>
          <a:p>
            <a:r>
              <a:rPr lang="en-US" dirty="0"/>
              <a:t>General terms of what constitutes ethical </a:t>
            </a:r>
            <a:r>
              <a:rPr lang="en-US" dirty="0" err="1"/>
              <a:t>behaviour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Can there be any definite or fixed standards about ethics? 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Moral standards are always changing?</a:t>
            </a:r>
          </a:p>
        </p:txBody>
      </p:sp>
    </p:spTree>
    <p:extLst>
      <p:ext uri="{BB962C8B-B14F-4D97-AF65-F5344CB8AC3E}">
        <p14:creationId xmlns:p14="http://schemas.microsoft.com/office/powerpoint/2010/main" val="32509085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example: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Ethical Relativist: </a:t>
            </a:r>
          </a:p>
          <a:p>
            <a:pPr marL="0" indent="0">
              <a:buNone/>
            </a:pPr>
            <a:r>
              <a:rPr lang="en-US" b="1" dirty="0"/>
              <a:t>Somebody who is a ethical relativist:</a:t>
            </a:r>
          </a:p>
          <a:p>
            <a:pPr lvl="1"/>
            <a:r>
              <a:rPr lang="en-US" dirty="0"/>
              <a:t>Has a belief that what counts as right or wrong depends on the circumstance; </a:t>
            </a:r>
          </a:p>
          <a:p>
            <a:pPr lvl="1"/>
            <a:r>
              <a:rPr lang="en-US" dirty="0"/>
              <a:t>Says that ethics is a product of whatever society or community created the beliefs;</a:t>
            </a:r>
          </a:p>
          <a:p>
            <a:pPr lvl="1"/>
            <a:r>
              <a:rPr lang="en-US" dirty="0"/>
              <a:t>Says that ethics is relative to context, community or situation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60874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example: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Anti-relativist/Absolutist:</a:t>
            </a:r>
          </a:p>
          <a:p>
            <a:pPr marL="0" indent="0">
              <a:buNone/>
            </a:pPr>
            <a:r>
              <a:rPr lang="en-US" b="1" dirty="0"/>
              <a:t>Somebody who is an anti-relativist:</a:t>
            </a:r>
          </a:p>
          <a:p>
            <a:pPr>
              <a:buFontTx/>
              <a:buChar char="-"/>
            </a:pPr>
            <a:r>
              <a:rPr lang="en-US" dirty="0"/>
              <a:t>Believes in Moral Absolutes (for example that something is always either right or wrong). </a:t>
            </a:r>
          </a:p>
          <a:p>
            <a:pPr>
              <a:buFontTx/>
              <a:buChar char="-"/>
            </a:pPr>
            <a:r>
              <a:rPr lang="en-US" dirty="0"/>
              <a:t>No matter what happens, a moral standing (for example rules) should be applied regardless of the circumstances. For example, Killing is bad.</a:t>
            </a:r>
          </a:p>
          <a:p>
            <a:pPr lvl="1"/>
            <a:endParaRPr lang="en-US" dirty="0"/>
          </a:p>
          <a:p>
            <a:r>
              <a:rPr lang="en-US" dirty="0"/>
              <a:t>However, you could be a relativist some of the time, and an anti-relativist at other times….</a:t>
            </a:r>
          </a:p>
        </p:txBody>
      </p:sp>
    </p:spTree>
    <p:extLst>
      <p:ext uri="{BB962C8B-B14F-4D97-AF65-F5344CB8AC3E}">
        <p14:creationId xmlns:p14="http://schemas.microsoft.com/office/powerpoint/2010/main" val="9105514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Ethical Dilemma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Business ethics is concerned about assessing the extent to which </a:t>
            </a:r>
            <a:r>
              <a:rPr lang="en-US" dirty="0">
                <a:solidFill>
                  <a:srgbClr val="0070C0"/>
                </a:solidFill>
              </a:rPr>
              <a:t>dilemmas</a:t>
            </a:r>
            <a:r>
              <a:rPr lang="en-US" dirty="0"/>
              <a:t> can be resolved through philosophical theory with questions like:</a:t>
            </a:r>
          </a:p>
          <a:p>
            <a:pPr lvl="1"/>
            <a:r>
              <a:rPr lang="en-US" dirty="0"/>
              <a:t>Does what is considered right and wrong vary from society to society/business to business?</a:t>
            </a:r>
          </a:p>
          <a:p>
            <a:pPr lvl="1"/>
            <a:r>
              <a:rPr lang="en-US" dirty="0"/>
              <a:t>Are their broader issues of a global relevance?</a:t>
            </a:r>
          </a:p>
        </p:txBody>
      </p:sp>
    </p:spTree>
    <p:extLst>
      <p:ext uri="{BB962C8B-B14F-4D97-AF65-F5344CB8AC3E}">
        <p14:creationId xmlns:p14="http://schemas.microsoft.com/office/powerpoint/2010/main" val="2577862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Session 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r>
              <a:rPr lang="en-GB" dirty="0"/>
              <a:t>Define Ethics vs morality</a:t>
            </a:r>
          </a:p>
          <a:p>
            <a:r>
              <a:rPr lang="en-GB" dirty="0"/>
              <a:t>Clarify the meaning of business ethics</a:t>
            </a:r>
          </a:p>
          <a:p>
            <a:r>
              <a:rPr lang="en-GB" dirty="0"/>
              <a:t>Understand ethical relativity</a:t>
            </a:r>
          </a:p>
          <a:p>
            <a:r>
              <a:rPr lang="en-GB" dirty="0"/>
              <a:t>Discuss ethical dilemma’s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55870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ext Box 1"/>
          <p:cNvSpPr txBox="1">
            <a:spLocks noChangeArrowheads="1"/>
          </p:cNvSpPr>
          <p:nvPr/>
        </p:nvSpPr>
        <p:spPr bwMode="auto">
          <a:xfrm>
            <a:off x="395288" y="404813"/>
            <a:ext cx="7793037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9144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 panose="020B0503020102020204" pitchFamily="34" charset="0"/>
                <a:ea typeface="Microsoft YaHei" panose="020B0503020204020204" pitchFamily="34" charset="-122"/>
                <a:cs typeface="+mn-cs"/>
              </a:rPr>
              <a:t>The Relationship Between Law and Ethics</a:t>
            </a:r>
          </a:p>
        </p:txBody>
      </p:sp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285750" y="1214438"/>
            <a:ext cx="8643938" cy="485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273050" indent="-263525">
              <a:tabLst>
                <a:tab pos="273050" algn="l"/>
                <a:tab pos="720725" algn="l"/>
                <a:tab pos="1169988" algn="l"/>
                <a:tab pos="1619250" algn="l"/>
                <a:tab pos="2068513" algn="l"/>
                <a:tab pos="2517775" algn="l"/>
                <a:tab pos="2967038" algn="l"/>
                <a:tab pos="3416300" algn="l"/>
                <a:tab pos="3865563" algn="l"/>
                <a:tab pos="4314825" algn="l"/>
                <a:tab pos="4764088" algn="l"/>
                <a:tab pos="5213350" algn="l"/>
                <a:tab pos="5662613" algn="l"/>
                <a:tab pos="6111875" algn="l"/>
                <a:tab pos="6561138" algn="l"/>
                <a:tab pos="7010400" algn="l"/>
                <a:tab pos="7459663" algn="l"/>
                <a:tab pos="7908925" algn="l"/>
                <a:tab pos="8358188" algn="l"/>
                <a:tab pos="8807450" algn="l"/>
                <a:tab pos="925671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1pPr>
            <a:lvl2pPr>
              <a:tabLst>
                <a:tab pos="273050" algn="l"/>
                <a:tab pos="720725" algn="l"/>
                <a:tab pos="1169988" algn="l"/>
                <a:tab pos="1619250" algn="l"/>
                <a:tab pos="2068513" algn="l"/>
                <a:tab pos="2517775" algn="l"/>
                <a:tab pos="2967038" algn="l"/>
                <a:tab pos="3416300" algn="l"/>
                <a:tab pos="3865563" algn="l"/>
                <a:tab pos="4314825" algn="l"/>
                <a:tab pos="4764088" algn="l"/>
                <a:tab pos="5213350" algn="l"/>
                <a:tab pos="5662613" algn="l"/>
                <a:tab pos="6111875" algn="l"/>
                <a:tab pos="6561138" algn="l"/>
                <a:tab pos="7010400" algn="l"/>
                <a:tab pos="7459663" algn="l"/>
                <a:tab pos="7908925" algn="l"/>
                <a:tab pos="8358188" algn="l"/>
                <a:tab pos="8807450" algn="l"/>
                <a:tab pos="925671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2pPr>
            <a:lvl3pPr>
              <a:tabLst>
                <a:tab pos="273050" algn="l"/>
                <a:tab pos="720725" algn="l"/>
                <a:tab pos="1169988" algn="l"/>
                <a:tab pos="1619250" algn="l"/>
                <a:tab pos="2068513" algn="l"/>
                <a:tab pos="2517775" algn="l"/>
                <a:tab pos="2967038" algn="l"/>
                <a:tab pos="3416300" algn="l"/>
                <a:tab pos="3865563" algn="l"/>
                <a:tab pos="4314825" algn="l"/>
                <a:tab pos="4764088" algn="l"/>
                <a:tab pos="5213350" algn="l"/>
                <a:tab pos="5662613" algn="l"/>
                <a:tab pos="6111875" algn="l"/>
                <a:tab pos="6561138" algn="l"/>
                <a:tab pos="7010400" algn="l"/>
                <a:tab pos="7459663" algn="l"/>
                <a:tab pos="7908925" algn="l"/>
                <a:tab pos="8358188" algn="l"/>
                <a:tab pos="8807450" algn="l"/>
                <a:tab pos="925671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3pPr>
            <a:lvl4pPr>
              <a:tabLst>
                <a:tab pos="273050" algn="l"/>
                <a:tab pos="720725" algn="l"/>
                <a:tab pos="1169988" algn="l"/>
                <a:tab pos="1619250" algn="l"/>
                <a:tab pos="2068513" algn="l"/>
                <a:tab pos="2517775" algn="l"/>
                <a:tab pos="2967038" algn="l"/>
                <a:tab pos="3416300" algn="l"/>
                <a:tab pos="3865563" algn="l"/>
                <a:tab pos="4314825" algn="l"/>
                <a:tab pos="4764088" algn="l"/>
                <a:tab pos="5213350" algn="l"/>
                <a:tab pos="5662613" algn="l"/>
                <a:tab pos="6111875" algn="l"/>
                <a:tab pos="6561138" algn="l"/>
                <a:tab pos="7010400" algn="l"/>
                <a:tab pos="7459663" algn="l"/>
                <a:tab pos="7908925" algn="l"/>
                <a:tab pos="8358188" algn="l"/>
                <a:tab pos="8807450" algn="l"/>
                <a:tab pos="925671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4pPr>
            <a:lvl5pPr>
              <a:tabLst>
                <a:tab pos="273050" algn="l"/>
                <a:tab pos="720725" algn="l"/>
                <a:tab pos="1169988" algn="l"/>
                <a:tab pos="1619250" algn="l"/>
                <a:tab pos="2068513" algn="l"/>
                <a:tab pos="2517775" algn="l"/>
                <a:tab pos="2967038" algn="l"/>
                <a:tab pos="3416300" algn="l"/>
                <a:tab pos="3865563" algn="l"/>
                <a:tab pos="4314825" algn="l"/>
                <a:tab pos="4764088" algn="l"/>
                <a:tab pos="5213350" algn="l"/>
                <a:tab pos="5662613" algn="l"/>
                <a:tab pos="6111875" algn="l"/>
                <a:tab pos="6561138" algn="l"/>
                <a:tab pos="7010400" algn="l"/>
                <a:tab pos="7459663" algn="l"/>
                <a:tab pos="7908925" algn="l"/>
                <a:tab pos="8358188" algn="l"/>
                <a:tab pos="8807450" algn="l"/>
                <a:tab pos="925671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273050" algn="l"/>
                <a:tab pos="720725" algn="l"/>
                <a:tab pos="1169988" algn="l"/>
                <a:tab pos="1619250" algn="l"/>
                <a:tab pos="2068513" algn="l"/>
                <a:tab pos="2517775" algn="l"/>
                <a:tab pos="2967038" algn="l"/>
                <a:tab pos="3416300" algn="l"/>
                <a:tab pos="3865563" algn="l"/>
                <a:tab pos="4314825" algn="l"/>
                <a:tab pos="4764088" algn="l"/>
                <a:tab pos="5213350" algn="l"/>
                <a:tab pos="5662613" algn="l"/>
                <a:tab pos="6111875" algn="l"/>
                <a:tab pos="6561138" algn="l"/>
                <a:tab pos="7010400" algn="l"/>
                <a:tab pos="7459663" algn="l"/>
                <a:tab pos="7908925" algn="l"/>
                <a:tab pos="8358188" algn="l"/>
                <a:tab pos="8807450" algn="l"/>
                <a:tab pos="925671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273050" algn="l"/>
                <a:tab pos="720725" algn="l"/>
                <a:tab pos="1169988" algn="l"/>
                <a:tab pos="1619250" algn="l"/>
                <a:tab pos="2068513" algn="l"/>
                <a:tab pos="2517775" algn="l"/>
                <a:tab pos="2967038" algn="l"/>
                <a:tab pos="3416300" algn="l"/>
                <a:tab pos="3865563" algn="l"/>
                <a:tab pos="4314825" algn="l"/>
                <a:tab pos="4764088" algn="l"/>
                <a:tab pos="5213350" algn="l"/>
                <a:tab pos="5662613" algn="l"/>
                <a:tab pos="6111875" algn="l"/>
                <a:tab pos="6561138" algn="l"/>
                <a:tab pos="7010400" algn="l"/>
                <a:tab pos="7459663" algn="l"/>
                <a:tab pos="7908925" algn="l"/>
                <a:tab pos="8358188" algn="l"/>
                <a:tab pos="8807450" algn="l"/>
                <a:tab pos="925671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273050" algn="l"/>
                <a:tab pos="720725" algn="l"/>
                <a:tab pos="1169988" algn="l"/>
                <a:tab pos="1619250" algn="l"/>
                <a:tab pos="2068513" algn="l"/>
                <a:tab pos="2517775" algn="l"/>
                <a:tab pos="2967038" algn="l"/>
                <a:tab pos="3416300" algn="l"/>
                <a:tab pos="3865563" algn="l"/>
                <a:tab pos="4314825" algn="l"/>
                <a:tab pos="4764088" algn="l"/>
                <a:tab pos="5213350" algn="l"/>
                <a:tab pos="5662613" algn="l"/>
                <a:tab pos="6111875" algn="l"/>
                <a:tab pos="6561138" algn="l"/>
                <a:tab pos="7010400" algn="l"/>
                <a:tab pos="7459663" algn="l"/>
                <a:tab pos="7908925" algn="l"/>
                <a:tab pos="8358188" algn="l"/>
                <a:tab pos="8807450" algn="l"/>
                <a:tab pos="925671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273050" algn="l"/>
                <a:tab pos="720725" algn="l"/>
                <a:tab pos="1169988" algn="l"/>
                <a:tab pos="1619250" algn="l"/>
                <a:tab pos="2068513" algn="l"/>
                <a:tab pos="2517775" algn="l"/>
                <a:tab pos="2967038" algn="l"/>
                <a:tab pos="3416300" algn="l"/>
                <a:tab pos="3865563" algn="l"/>
                <a:tab pos="4314825" algn="l"/>
                <a:tab pos="4764088" algn="l"/>
                <a:tab pos="5213350" algn="l"/>
                <a:tab pos="5662613" algn="l"/>
                <a:tab pos="6111875" algn="l"/>
                <a:tab pos="6561138" algn="l"/>
                <a:tab pos="7010400" algn="l"/>
                <a:tab pos="7459663" algn="l"/>
                <a:tab pos="7908925" algn="l"/>
                <a:tab pos="8358188" algn="l"/>
                <a:tab pos="8807450" algn="l"/>
                <a:tab pos="925671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marL="273050" marR="0" lvl="0" indent="-263525" algn="just" defTabSz="449263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Tx/>
              <a:buSzPct val="85000"/>
              <a:buFontTx/>
              <a:buNone/>
              <a:tabLst>
                <a:tab pos="273050" algn="l"/>
                <a:tab pos="720725" algn="l"/>
                <a:tab pos="1169988" algn="l"/>
                <a:tab pos="1619250" algn="l"/>
                <a:tab pos="2068513" algn="l"/>
                <a:tab pos="2517775" algn="l"/>
                <a:tab pos="2967038" algn="l"/>
                <a:tab pos="3416300" algn="l"/>
                <a:tab pos="3865563" algn="l"/>
                <a:tab pos="4314825" algn="l"/>
                <a:tab pos="4764088" algn="l"/>
                <a:tab pos="5213350" algn="l"/>
                <a:tab pos="5662613" algn="l"/>
                <a:tab pos="6111875" algn="l"/>
                <a:tab pos="6561138" algn="l"/>
                <a:tab pos="7010400" algn="l"/>
                <a:tab pos="7459663" algn="l"/>
                <a:tab pos="7908925" algn="l"/>
                <a:tab pos="8358188" algn="l"/>
                <a:tab pos="8807450" algn="l"/>
                <a:tab pos="9256713" algn="l"/>
              </a:tabLst>
              <a:defRPr/>
            </a:pPr>
            <a:endParaRPr kumimoji="0" lang="en-US" altLang="en-US" sz="2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Perpetua" panose="02020502060401020303" pitchFamily="18" charset="0"/>
              <a:ea typeface="Microsoft YaHei" panose="020B0503020204020204" pitchFamily="34" charset="-122"/>
              <a:cs typeface="+mn-cs"/>
            </a:endParaRPr>
          </a:p>
          <a:p>
            <a:pPr marL="271463" marR="0" lvl="0" indent="-263525" algn="just" defTabSz="449263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  <a:tabLst>
                <a:tab pos="273050" algn="l"/>
                <a:tab pos="720725" algn="l"/>
                <a:tab pos="1169988" algn="l"/>
                <a:tab pos="1619250" algn="l"/>
                <a:tab pos="2068513" algn="l"/>
                <a:tab pos="2517775" algn="l"/>
                <a:tab pos="2967038" algn="l"/>
                <a:tab pos="3416300" algn="l"/>
                <a:tab pos="3865563" algn="l"/>
                <a:tab pos="4314825" algn="l"/>
                <a:tab pos="4764088" algn="l"/>
                <a:tab pos="5213350" algn="l"/>
                <a:tab pos="5662613" algn="l"/>
                <a:tab pos="6111875" algn="l"/>
                <a:tab pos="6561138" algn="l"/>
                <a:tab pos="7010400" algn="l"/>
                <a:tab pos="7459663" algn="l"/>
                <a:tab pos="7908925" algn="l"/>
                <a:tab pos="8358188" algn="l"/>
                <a:tab pos="8807450" algn="l"/>
                <a:tab pos="9256713" algn="l"/>
              </a:tabLst>
              <a:defRPr/>
            </a:pP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erpetua" panose="02020502060401020303" pitchFamily="18" charset="0"/>
                <a:ea typeface="Microsoft YaHei" panose="020B0503020204020204" pitchFamily="34" charset="-122"/>
                <a:cs typeface="+mn-cs"/>
              </a:rPr>
              <a:t>The law is an expression of the ethical beliefs of our society</a:t>
            </a:r>
          </a:p>
          <a:p>
            <a:pPr marL="273050" marR="0" lvl="0" indent="-263525" algn="just" defTabSz="449263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Tx/>
              <a:buSzPct val="85000"/>
              <a:buFontTx/>
              <a:buNone/>
              <a:tabLst>
                <a:tab pos="273050" algn="l"/>
                <a:tab pos="720725" algn="l"/>
                <a:tab pos="1169988" algn="l"/>
                <a:tab pos="1619250" algn="l"/>
                <a:tab pos="2068513" algn="l"/>
                <a:tab pos="2517775" algn="l"/>
                <a:tab pos="2967038" algn="l"/>
                <a:tab pos="3416300" algn="l"/>
                <a:tab pos="3865563" algn="l"/>
                <a:tab pos="4314825" algn="l"/>
                <a:tab pos="4764088" algn="l"/>
                <a:tab pos="5213350" algn="l"/>
                <a:tab pos="5662613" algn="l"/>
                <a:tab pos="6111875" algn="l"/>
                <a:tab pos="6561138" algn="l"/>
                <a:tab pos="7010400" algn="l"/>
                <a:tab pos="7459663" algn="l"/>
                <a:tab pos="7908925" algn="l"/>
                <a:tab pos="8358188" algn="l"/>
                <a:tab pos="8807450" algn="l"/>
                <a:tab pos="9256713" algn="l"/>
              </a:tabLst>
              <a:defRPr/>
            </a:pPr>
            <a:endParaRPr kumimoji="0" lang="en-US" altLang="en-US" sz="2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Perpetua" panose="02020502060401020303" pitchFamily="18" charset="0"/>
              <a:ea typeface="Microsoft YaHei" panose="020B0503020204020204" pitchFamily="34" charset="-122"/>
              <a:cs typeface="+mn-cs"/>
            </a:endParaRPr>
          </a:p>
          <a:p>
            <a:pPr marL="271463" marR="0" lvl="0" indent="-263525" algn="just" defTabSz="449263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  <a:tabLst>
                <a:tab pos="273050" algn="l"/>
                <a:tab pos="720725" algn="l"/>
                <a:tab pos="1169988" algn="l"/>
                <a:tab pos="1619250" algn="l"/>
                <a:tab pos="2068513" algn="l"/>
                <a:tab pos="2517775" algn="l"/>
                <a:tab pos="2967038" algn="l"/>
                <a:tab pos="3416300" algn="l"/>
                <a:tab pos="3865563" algn="l"/>
                <a:tab pos="4314825" algn="l"/>
                <a:tab pos="4764088" algn="l"/>
                <a:tab pos="5213350" algn="l"/>
                <a:tab pos="5662613" algn="l"/>
                <a:tab pos="6111875" algn="l"/>
                <a:tab pos="6561138" algn="l"/>
                <a:tab pos="7010400" algn="l"/>
                <a:tab pos="7459663" algn="l"/>
                <a:tab pos="7908925" algn="l"/>
                <a:tab pos="8358188" algn="l"/>
                <a:tab pos="8807450" algn="l"/>
                <a:tab pos="9256713" algn="l"/>
              </a:tabLst>
              <a:defRPr/>
            </a:pP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erpetua" panose="02020502060401020303" pitchFamily="18" charset="0"/>
                <a:ea typeface="Microsoft YaHei" panose="020B0503020204020204" pitchFamily="34" charset="-122"/>
                <a:cs typeface="+mn-cs"/>
              </a:rPr>
              <a:t>Law and ethics are not the same thing.  The question, “Is an act legal?” is different from the question, “Is an act ethical?”</a:t>
            </a:r>
          </a:p>
          <a:p>
            <a:pPr marL="273050" marR="0" lvl="0" indent="-263525" algn="just" defTabSz="449263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Tx/>
              <a:buSzPct val="85000"/>
              <a:buFontTx/>
              <a:buNone/>
              <a:tabLst>
                <a:tab pos="273050" algn="l"/>
                <a:tab pos="720725" algn="l"/>
                <a:tab pos="1169988" algn="l"/>
                <a:tab pos="1619250" algn="l"/>
                <a:tab pos="2068513" algn="l"/>
                <a:tab pos="2517775" algn="l"/>
                <a:tab pos="2967038" algn="l"/>
                <a:tab pos="3416300" algn="l"/>
                <a:tab pos="3865563" algn="l"/>
                <a:tab pos="4314825" algn="l"/>
                <a:tab pos="4764088" algn="l"/>
                <a:tab pos="5213350" algn="l"/>
                <a:tab pos="5662613" algn="l"/>
                <a:tab pos="6111875" algn="l"/>
                <a:tab pos="6561138" algn="l"/>
                <a:tab pos="7010400" algn="l"/>
                <a:tab pos="7459663" algn="l"/>
                <a:tab pos="7908925" algn="l"/>
                <a:tab pos="8358188" algn="l"/>
                <a:tab pos="8807450" algn="l"/>
                <a:tab pos="9256713" algn="l"/>
              </a:tabLst>
              <a:defRPr/>
            </a:pP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erpetua" panose="02020502060401020303" pitchFamily="18" charset="0"/>
                <a:ea typeface="Microsoft YaHei" panose="020B0503020204020204" pitchFamily="34" charset="-122"/>
                <a:cs typeface="+mn-cs"/>
              </a:rPr>
              <a:t>  </a:t>
            </a:r>
          </a:p>
          <a:p>
            <a:pPr marL="271463" marR="0" lvl="0" indent="-263525" algn="just" defTabSz="449263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  <a:tabLst>
                <a:tab pos="273050" algn="l"/>
                <a:tab pos="720725" algn="l"/>
                <a:tab pos="1169988" algn="l"/>
                <a:tab pos="1619250" algn="l"/>
                <a:tab pos="2068513" algn="l"/>
                <a:tab pos="2517775" algn="l"/>
                <a:tab pos="2967038" algn="l"/>
                <a:tab pos="3416300" algn="l"/>
                <a:tab pos="3865563" algn="l"/>
                <a:tab pos="4314825" algn="l"/>
                <a:tab pos="4764088" algn="l"/>
                <a:tab pos="5213350" algn="l"/>
                <a:tab pos="5662613" algn="l"/>
                <a:tab pos="6111875" algn="l"/>
                <a:tab pos="6561138" algn="l"/>
                <a:tab pos="7010400" algn="l"/>
                <a:tab pos="7459663" algn="l"/>
                <a:tab pos="7908925" algn="l"/>
                <a:tab pos="8358188" algn="l"/>
                <a:tab pos="8807450" algn="l"/>
                <a:tab pos="9256713" algn="l"/>
              </a:tabLst>
              <a:defRPr/>
            </a:pP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erpetua" panose="02020502060401020303" pitchFamily="18" charset="0"/>
                <a:ea typeface="Microsoft YaHei" panose="020B0503020204020204" pitchFamily="34" charset="-122"/>
                <a:cs typeface="+mn-cs"/>
              </a:rPr>
              <a:t>The law cannot codify all ethical requirements.  Therefore, an action might be unethical, yet not necessarily illegal</a:t>
            </a:r>
          </a:p>
          <a:p>
            <a:pPr marL="271463" marR="0" lvl="0" indent="-263525" algn="just" defTabSz="449263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 2" panose="05020102010507070707" pitchFamily="18" charset="2"/>
              <a:buNone/>
              <a:tabLst>
                <a:tab pos="273050" algn="l"/>
                <a:tab pos="720725" algn="l"/>
                <a:tab pos="1169988" algn="l"/>
                <a:tab pos="1619250" algn="l"/>
                <a:tab pos="2068513" algn="l"/>
                <a:tab pos="2517775" algn="l"/>
                <a:tab pos="2967038" algn="l"/>
                <a:tab pos="3416300" algn="l"/>
                <a:tab pos="3865563" algn="l"/>
                <a:tab pos="4314825" algn="l"/>
                <a:tab pos="4764088" algn="l"/>
                <a:tab pos="5213350" algn="l"/>
                <a:tab pos="5662613" algn="l"/>
                <a:tab pos="6111875" algn="l"/>
                <a:tab pos="6561138" algn="l"/>
                <a:tab pos="7010400" algn="l"/>
                <a:tab pos="7459663" algn="l"/>
                <a:tab pos="7908925" algn="l"/>
                <a:tab pos="8358188" algn="l"/>
                <a:tab pos="8807450" algn="l"/>
                <a:tab pos="9256713" algn="l"/>
              </a:tabLst>
              <a:defRPr/>
            </a:pPr>
            <a:endParaRPr kumimoji="0" lang="en-US" altLang="en-US" sz="2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Perpetua" panose="02020502060401020303" pitchFamily="18" charset="0"/>
              <a:ea typeface="Microsoft YaHei" panose="020B0503020204020204" pitchFamily="34" charset="-122"/>
              <a:cs typeface="+mn-cs"/>
            </a:endParaRPr>
          </a:p>
          <a:p>
            <a:pPr marL="271463" marR="0" lvl="0" indent="-263525" algn="just" defTabSz="449263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  <a:tabLst>
                <a:tab pos="273050" algn="l"/>
                <a:tab pos="720725" algn="l"/>
                <a:tab pos="1169988" algn="l"/>
                <a:tab pos="1619250" algn="l"/>
                <a:tab pos="2068513" algn="l"/>
                <a:tab pos="2517775" algn="l"/>
                <a:tab pos="2967038" algn="l"/>
                <a:tab pos="3416300" algn="l"/>
                <a:tab pos="3865563" algn="l"/>
                <a:tab pos="4314825" algn="l"/>
                <a:tab pos="4764088" algn="l"/>
                <a:tab pos="5213350" algn="l"/>
                <a:tab pos="5662613" algn="l"/>
                <a:tab pos="6111875" algn="l"/>
                <a:tab pos="6561138" algn="l"/>
                <a:tab pos="7010400" algn="l"/>
                <a:tab pos="7459663" algn="l"/>
                <a:tab pos="7908925" algn="l"/>
                <a:tab pos="8358188" algn="l"/>
                <a:tab pos="8807450" algn="l"/>
                <a:tab pos="9256713" algn="l"/>
              </a:tabLst>
              <a:defRPr/>
            </a:pP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CCCCFF"/>
                </a:solidFill>
                <a:effectLst/>
                <a:uLnTx/>
                <a:uFillTx/>
                <a:latin typeface="Perpetua" panose="02020502060401020303" pitchFamily="18" charset="0"/>
                <a:ea typeface="Microsoft YaHei" panose="020B0503020204020204" pitchFamily="34" charset="-122"/>
                <a:cs typeface="+mn-cs"/>
                <a:hlinkClick r:id="rId3"/>
              </a:rPr>
              <a:t>legal or ethical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8204200" y="6477000"/>
            <a:ext cx="733425" cy="274638"/>
          </a:xfrm>
          <a:prstGeom prst="rect">
            <a:avLst/>
          </a:prstGeom>
          <a:solidFill>
            <a:srgbClr val="D3481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 anchor="ctr" anchorCtr="1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11B7894C-3EC5-4F19-A653-6C4491C1CB8A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 panose="020B0503020102020204" pitchFamily="34" charset="0"/>
                <a:ea typeface="Microsoft YaHei" panose="020B0503020204020204" pitchFamily="34" charset="-122"/>
                <a:cs typeface="+mn-cs"/>
              </a:rPr>
              <a:pPr marL="0" marR="0" lvl="0" indent="0" algn="ct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20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6035263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practice….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305800" cy="4724399"/>
          </a:xfrm>
        </p:spPr>
        <p:txBody>
          <a:bodyPr>
            <a:normAutofit/>
          </a:bodyPr>
          <a:lstStyle/>
          <a:p>
            <a:r>
              <a:rPr lang="en-US" dirty="0"/>
              <a:t>In theory it is easy to explain ethical </a:t>
            </a:r>
            <a:r>
              <a:rPr lang="en-US" dirty="0" err="1"/>
              <a:t>behaviour</a:t>
            </a:r>
            <a:r>
              <a:rPr lang="en-US" dirty="0"/>
              <a:t>. However, in practice it is much harder</a:t>
            </a:r>
          </a:p>
          <a:p>
            <a:r>
              <a:rPr lang="en-US" dirty="0"/>
              <a:t>For example, Is killing always bad? What about war? Euthanasia? As punishment?</a:t>
            </a:r>
          </a:p>
          <a:p>
            <a:r>
              <a:rPr lang="en-US" dirty="0"/>
              <a:t>Can we really state something is ‘right’ or ‘wrong’?</a:t>
            </a:r>
          </a:p>
        </p:txBody>
      </p:sp>
    </p:spTree>
    <p:extLst>
      <p:ext uri="{BB962C8B-B14F-4D97-AF65-F5344CB8AC3E}">
        <p14:creationId xmlns:p14="http://schemas.microsoft.com/office/powerpoint/2010/main" val="31776368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8903"/>
            <a:ext cx="8458200" cy="1143000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 Why does business ethics matter?</a:t>
            </a:r>
            <a:br>
              <a:rPr lang="en-US" sz="3600" b="1" dirty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05800" cy="51816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It is sometimes difficult to define ethical conduct.</a:t>
            </a:r>
          </a:p>
          <a:p>
            <a:r>
              <a:rPr lang="en-US" b="1" u="sng" dirty="0">
                <a:solidFill>
                  <a:srgbClr val="FF0000"/>
                </a:solidFill>
              </a:rPr>
              <a:t>Ethical dilemma:</a:t>
            </a:r>
            <a:r>
              <a:rPr lang="en-US" dirty="0"/>
              <a:t> </a:t>
            </a:r>
          </a:p>
          <a:p>
            <a:r>
              <a:rPr lang="en-US" dirty="0"/>
              <a:t>Downsizing a workforce of loyal employees vs. a cost cutting requirement of management. There are competing interests, such as:</a:t>
            </a:r>
          </a:p>
          <a:p>
            <a:pPr marL="971550" lvl="1" indent="-514350">
              <a:buAutoNum type="arabicPeriod"/>
            </a:pPr>
            <a:r>
              <a:rPr lang="en-US" dirty="0"/>
              <a:t>Those who want the firm to survive and therefore feel the cost cutting in necessary;</a:t>
            </a:r>
          </a:p>
          <a:p>
            <a:pPr marL="971550" lvl="1" indent="-514350">
              <a:buAutoNum type="arabicPeriod"/>
            </a:pPr>
            <a:r>
              <a:rPr lang="en-US" dirty="0"/>
              <a:t>The employees who are directly affected by the loss of their job</a:t>
            </a:r>
          </a:p>
          <a:p>
            <a:pPr marL="971550" lvl="1" indent="-514350">
              <a:buAutoNum type="arabicPeriod"/>
            </a:pPr>
            <a:r>
              <a:rPr lang="en-US" dirty="0"/>
              <a:t>The employees and direct line managers who are left to deal with work with fewer workers and a declining morale</a:t>
            </a:r>
          </a:p>
          <a:p>
            <a:r>
              <a:rPr lang="en-US" dirty="0"/>
              <a:t>Is there a solution?  Maybe not, just a ‘best scenario’ – from whose point of view though….</a:t>
            </a:r>
          </a:p>
        </p:txBody>
      </p:sp>
    </p:spTree>
    <p:extLst>
      <p:ext uri="{BB962C8B-B14F-4D97-AF65-F5344CB8AC3E}">
        <p14:creationId xmlns:p14="http://schemas.microsoft.com/office/powerpoint/2010/main" val="5090249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Competing Elements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7924800" cy="48768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Obligation by the company to deal with competitors and make profits</a:t>
            </a:r>
          </a:p>
          <a:p>
            <a:endParaRPr lang="en-US" dirty="0"/>
          </a:p>
          <a:p>
            <a:r>
              <a:rPr lang="en-US" dirty="0"/>
              <a:t>Must also deal with each other on a social scale</a:t>
            </a:r>
          </a:p>
          <a:p>
            <a:r>
              <a:rPr lang="en-US" dirty="0"/>
              <a:t>The social community area also involved.</a:t>
            </a:r>
          </a:p>
          <a:p>
            <a:endParaRPr lang="en-US" dirty="0"/>
          </a:p>
          <a:p>
            <a:r>
              <a:rPr lang="en-US" dirty="0"/>
              <a:t>What is ‘good’ for one however, may be ‘bad’ for another</a:t>
            </a:r>
          </a:p>
          <a:p>
            <a:endParaRPr lang="en-US" dirty="0"/>
          </a:p>
          <a:p>
            <a:r>
              <a:rPr lang="en-US" sz="3100" dirty="0"/>
              <a:t>Balance and debate – the ability to make ethical decisions in light of dilemmas with more than one answer is necessary in business.</a:t>
            </a:r>
          </a:p>
        </p:txBody>
      </p:sp>
    </p:spTree>
    <p:extLst>
      <p:ext uri="{BB962C8B-B14F-4D97-AF65-F5344CB8AC3E}">
        <p14:creationId xmlns:p14="http://schemas.microsoft.com/office/powerpoint/2010/main" val="39133422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 need….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 be ethically acceptable to our society </a:t>
            </a:r>
          </a:p>
          <a:p>
            <a:endParaRPr lang="en-US" dirty="0"/>
          </a:p>
          <a:p>
            <a:r>
              <a:rPr lang="en-US" dirty="0"/>
              <a:t>To have productive companies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9632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basic approaches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Beauchamp and Bowie (1997) claim three approaches to study business ethics:</a:t>
            </a:r>
          </a:p>
          <a:p>
            <a:r>
              <a:rPr lang="en-US" dirty="0">
                <a:solidFill>
                  <a:srgbClr val="0070C0"/>
                </a:solidFill>
              </a:rPr>
              <a:t>Prescriptive</a:t>
            </a:r>
            <a:br>
              <a:rPr lang="en-US" dirty="0"/>
            </a:br>
            <a:r>
              <a:rPr lang="en-US" dirty="0"/>
              <a:t>Attempt to formulate and defend basic moral norms</a:t>
            </a:r>
          </a:p>
          <a:p>
            <a:r>
              <a:rPr lang="en-US" dirty="0">
                <a:solidFill>
                  <a:srgbClr val="0070C0"/>
                </a:solidFill>
              </a:rPr>
              <a:t>Descriptive</a:t>
            </a:r>
            <a:br>
              <a:rPr lang="en-US" dirty="0"/>
            </a:br>
            <a:r>
              <a:rPr lang="en-US" dirty="0"/>
              <a:t>focusing on describing practices, moral codes and beliefs</a:t>
            </a:r>
          </a:p>
          <a:p>
            <a:r>
              <a:rPr lang="en-US" dirty="0">
                <a:solidFill>
                  <a:srgbClr val="0070C0"/>
                </a:solidFill>
              </a:rPr>
              <a:t>Conceptual Study</a:t>
            </a:r>
            <a:br>
              <a:rPr lang="en-US" dirty="0"/>
            </a:br>
            <a:r>
              <a:rPr lang="en-US" dirty="0"/>
              <a:t>involving analysing central ethical terms – “right”, “good”, “justice” etc.</a:t>
            </a:r>
          </a:p>
        </p:txBody>
      </p:sp>
    </p:spTree>
    <p:extLst>
      <p:ext uri="{BB962C8B-B14F-4D97-AF65-F5344CB8AC3E}">
        <p14:creationId xmlns:p14="http://schemas.microsoft.com/office/powerpoint/2010/main" val="2896639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Ethics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Emphasis on human and organisational behaviour, locally and on an international scale</a:t>
            </a:r>
          </a:p>
          <a:p>
            <a:endParaRPr lang="en-US" dirty="0"/>
          </a:p>
          <a:p>
            <a:r>
              <a:rPr lang="en-US" dirty="0"/>
              <a:t>We will look at </a:t>
            </a:r>
            <a:r>
              <a:rPr lang="en-US" b="1" u="sng" dirty="0"/>
              <a:t>ethical issues</a:t>
            </a:r>
            <a:r>
              <a:rPr lang="en-US" b="1" dirty="0"/>
              <a:t> </a:t>
            </a:r>
            <a:r>
              <a:rPr lang="en-US" dirty="0"/>
              <a:t>of humans as individuals </a:t>
            </a:r>
            <a:r>
              <a:rPr lang="en-US" b="1" dirty="0"/>
              <a:t>AND</a:t>
            </a:r>
            <a:r>
              <a:rPr lang="en-US" dirty="0"/>
              <a:t> companies/ firms act </a:t>
            </a:r>
            <a:r>
              <a:rPr lang="en-US" b="1" dirty="0"/>
              <a:t>WITHIN</a:t>
            </a:r>
            <a:r>
              <a:rPr lang="en-US" dirty="0"/>
              <a:t>  a country (locally) </a:t>
            </a:r>
            <a:r>
              <a:rPr lang="en-US" b="1" dirty="0"/>
              <a:t>AS WELL AS  </a:t>
            </a:r>
            <a:r>
              <a:rPr lang="en-US" dirty="0"/>
              <a:t>in other countries (international)</a:t>
            </a:r>
          </a:p>
        </p:txBody>
      </p:sp>
    </p:spTree>
    <p:extLst>
      <p:ext uri="{BB962C8B-B14F-4D97-AF65-F5344CB8AC3E}">
        <p14:creationId xmlns:p14="http://schemas.microsoft.com/office/powerpoint/2010/main" val="3669350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ext Box 1"/>
          <p:cNvSpPr txBox="1">
            <a:spLocks noChangeArrowheads="1"/>
          </p:cNvSpPr>
          <p:nvPr/>
        </p:nvSpPr>
        <p:spPr bwMode="auto">
          <a:xfrm>
            <a:off x="263525" y="52388"/>
            <a:ext cx="8783638" cy="79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9144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>
              <a:buClrTx/>
              <a:buFontTx/>
              <a:buNone/>
            </a:pPr>
            <a:r>
              <a:rPr lang="en-US" altLang="en-US" sz="3600" b="1">
                <a:solidFill>
                  <a:srgbClr val="696464"/>
                </a:solidFill>
                <a:latin typeface="Franklin Gothic Book" panose="020B0503020102020204" pitchFamily="34" charset="0"/>
              </a:rPr>
              <a:t>Introductory Discussion 1 – Key Terms              </a:t>
            </a:r>
          </a:p>
        </p:txBody>
      </p:sp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285750" y="1214438"/>
            <a:ext cx="8643938" cy="485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263525" indent="-263525">
              <a:tabLst>
                <a:tab pos="263525" algn="l"/>
                <a:tab pos="711200" algn="l"/>
                <a:tab pos="1160463" algn="l"/>
                <a:tab pos="1609725" algn="l"/>
                <a:tab pos="2058988" algn="l"/>
                <a:tab pos="2508250" algn="l"/>
                <a:tab pos="2957513" algn="l"/>
                <a:tab pos="3406775" algn="l"/>
                <a:tab pos="3856038" algn="l"/>
                <a:tab pos="4305300" algn="l"/>
                <a:tab pos="4754563" algn="l"/>
                <a:tab pos="5203825" algn="l"/>
                <a:tab pos="5653088" algn="l"/>
                <a:tab pos="6102350" algn="l"/>
                <a:tab pos="6551613" algn="l"/>
                <a:tab pos="7000875" algn="l"/>
                <a:tab pos="7450138" algn="l"/>
                <a:tab pos="7899400" algn="l"/>
                <a:tab pos="8348663" algn="l"/>
                <a:tab pos="8797925" algn="l"/>
                <a:tab pos="9247188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1pPr>
            <a:lvl2pPr>
              <a:tabLst>
                <a:tab pos="263525" algn="l"/>
                <a:tab pos="711200" algn="l"/>
                <a:tab pos="1160463" algn="l"/>
                <a:tab pos="1609725" algn="l"/>
                <a:tab pos="2058988" algn="l"/>
                <a:tab pos="2508250" algn="l"/>
                <a:tab pos="2957513" algn="l"/>
                <a:tab pos="3406775" algn="l"/>
                <a:tab pos="3856038" algn="l"/>
                <a:tab pos="4305300" algn="l"/>
                <a:tab pos="4754563" algn="l"/>
                <a:tab pos="5203825" algn="l"/>
                <a:tab pos="5653088" algn="l"/>
                <a:tab pos="6102350" algn="l"/>
                <a:tab pos="6551613" algn="l"/>
                <a:tab pos="7000875" algn="l"/>
                <a:tab pos="7450138" algn="l"/>
                <a:tab pos="7899400" algn="l"/>
                <a:tab pos="8348663" algn="l"/>
                <a:tab pos="8797925" algn="l"/>
                <a:tab pos="9247188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2pPr>
            <a:lvl3pPr>
              <a:tabLst>
                <a:tab pos="263525" algn="l"/>
                <a:tab pos="711200" algn="l"/>
                <a:tab pos="1160463" algn="l"/>
                <a:tab pos="1609725" algn="l"/>
                <a:tab pos="2058988" algn="l"/>
                <a:tab pos="2508250" algn="l"/>
                <a:tab pos="2957513" algn="l"/>
                <a:tab pos="3406775" algn="l"/>
                <a:tab pos="3856038" algn="l"/>
                <a:tab pos="4305300" algn="l"/>
                <a:tab pos="4754563" algn="l"/>
                <a:tab pos="5203825" algn="l"/>
                <a:tab pos="5653088" algn="l"/>
                <a:tab pos="6102350" algn="l"/>
                <a:tab pos="6551613" algn="l"/>
                <a:tab pos="7000875" algn="l"/>
                <a:tab pos="7450138" algn="l"/>
                <a:tab pos="7899400" algn="l"/>
                <a:tab pos="8348663" algn="l"/>
                <a:tab pos="8797925" algn="l"/>
                <a:tab pos="9247188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3pPr>
            <a:lvl4pPr>
              <a:tabLst>
                <a:tab pos="263525" algn="l"/>
                <a:tab pos="711200" algn="l"/>
                <a:tab pos="1160463" algn="l"/>
                <a:tab pos="1609725" algn="l"/>
                <a:tab pos="2058988" algn="l"/>
                <a:tab pos="2508250" algn="l"/>
                <a:tab pos="2957513" algn="l"/>
                <a:tab pos="3406775" algn="l"/>
                <a:tab pos="3856038" algn="l"/>
                <a:tab pos="4305300" algn="l"/>
                <a:tab pos="4754563" algn="l"/>
                <a:tab pos="5203825" algn="l"/>
                <a:tab pos="5653088" algn="l"/>
                <a:tab pos="6102350" algn="l"/>
                <a:tab pos="6551613" algn="l"/>
                <a:tab pos="7000875" algn="l"/>
                <a:tab pos="7450138" algn="l"/>
                <a:tab pos="7899400" algn="l"/>
                <a:tab pos="8348663" algn="l"/>
                <a:tab pos="8797925" algn="l"/>
                <a:tab pos="9247188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4pPr>
            <a:lvl5pPr>
              <a:tabLst>
                <a:tab pos="263525" algn="l"/>
                <a:tab pos="711200" algn="l"/>
                <a:tab pos="1160463" algn="l"/>
                <a:tab pos="1609725" algn="l"/>
                <a:tab pos="2058988" algn="l"/>
                <a:tab pos="2508250" algn="l"/>
                <a:tab pos="2957513" algn="l"/>
                <a:tab pos="3406775" algn="l"/>
                <a:tab pos="3856038" algn="l"/>
                <a:tab pos="4305300" algn="l"/>
                <a:tab pos="4754563" algn="l"/>
                <a:tab pos="5203825" algn="l"/>
                <a:tab pos="5653088" algn="l"/>
                <a:tab pos="6102350" algn="l"/>
                <a:tab pos="6551613" algn="l"/>
                <a:tab pos="7000875" algn="l"/>
                <a:tab pos="7450138" algn="l"/>
                <a:tab pos="7899400" algn="l"/>
                <a:tab pos="8348663" algn="l"/>
                <a:tab pos="8797925" algn="l"/>
                <a:tab pos="9247188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263525" algn="l"/>
                <a:tab pos="711200" algn="l"/>
                <a:tab pos="1160463" algn="l"/>
                <a:tab pos="1609725" algn="l"/>
                <a:tab pos="2058988" algn="l"/>
                <a:tab pos="2508250" algn="l"/>
                <a:tab pos="2957513" algn="l"/>
                <a:tab pos="3406775" algn="l"/>
                <a:tab pos="3856038" algn="l"/>
                <a:tab pos="4305300" algn="l"/>
                <a:tab pos="4754563" algn="l"/>
                <a:tab pos="5203825" algn="l"/>
                <a:tab pos="5653088" algn="l"/>
                <a:tab pos="6102350" algn="l"/>
                <a:tab pos="6551613" algn="l"/>
                <a:tab pos="7000875" algn="l"/>
                <a:tab pos="7450138" algn="l"/>
                <a:tab pos="7899400" algn="l"/>
                <a:tab pos="8348663" algn="l"/>
                <a:tab pos="8797925" algn="l"/>
                <a:tab pos="9247188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263525" algn="l"/>
                <a:tab pos="711200" algn="l"/>
                <a:tab pos="1160463" algn="l"/>
                <a:tab pos="1609725" algn="l"/>
                <a:tab pos="2058988" algn="l"/>
                <a:tab pos="2508250" algn="l"/>
                <a:tab pos="2957513" algn="l"/>
                <a:tab pos="3406775" algn="l"/>
                <a:tab pos="3856038" algn="l"/>
                <a:tab pos="4305300" algn="l"/>
                <a:tab pos="4754563" algn="l"/>
                <a:tab pos="5203825" algn="l"/>
                <a:tab pos="5653088" algn="l"/>
                <a:tab pos="6102350" algn="l"/>
                <a:tab pos="6551613" algn="l"/>
                <a:tab pos="7000875" algn="l"/>
                <a:tab pos="7450138" algn="l"/>
                <a:tab pos="7899400" algn="l"/>
                <a:tab pos="8348663" algn="l"/>
                <a:tab pos="8797925" algn="l"/>
                <a:tab pos="9247188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263525" algn="l"/>
                <a:tab pos="711200" algn="l"/>
                <a:tab pos="1160463" algn="l"/>
                <a:tab pos="1609725" algn="l"/>
                <a:tab pos="2058988" algn="l"/>
                <a:tab pos="2508250" algn="l"/>
                <a:tab pos="2957513" algn="l"/>
                <a:tab pos="3406775" algn="l"/>
                <a:tab pos="3856038" algn="l"/>
                <a:tab pos="4305300" algn="l"/>
                <a:tab pos="4754563" algn="l"/>
                <a:tab pos="5203825" algn="l"/>
                <a:tab pos="5653088" algn="l"/>
                <a:tab pos="6102350" algn="l"/>
                <a:tab pos="6551613" algn="l"/>
                <a:tab pos="7000875" algn="l"/>
                <a:tab pos="7450138" algn="l"/>
                <a:tab pos="7899400" algn="l"/>
                <a:tab pos="8348663" algn="l"/>
                <a:tab pos="8797925" algn="l"/>
                <a:tab pos="9247188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263525" algn="l"/>
                <a:tab pos="711200" algn="l"/>
                <a:tab pos="1160463" algn="l"/>
                <a:tab pos="1609725" algn="l"/>
                <a:tab pos="2058988" algn="l"/>
                <a:tab pos="2508250" algn="l"/>
                <a:tab pos="2957513" algn="l"/>
                <a:tab pos="3406775" algn="l"/>
                <a:tab pos="3856038" algn="l"/>
                <a:tab pos="4305300" algn="l"/>
                <a:tab pos="4754563" algn="l"/>
                <a:tab pos="5203825" algn="l"/>
                <a:tab pos="5653088" algn="l"/>
                <a:tab pos="6102350" algn="l"/>
                <a:tab pos="6551613" algn="l"/>
                <a:tab pos="7000875" algn="l"/>
                <a:tab pos="7450138" algn="l"/>
                <a:tab pos="7899400" algn="l"/>
                <a:tab pos="8348663" algn="l"/>
                <a:tab pos="8797925" algn="l"/>
                <a:tab pos="9247188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ts val="575"/>
              </a:spcBef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</a:pPr>
            <a:r>
              <a:rPr lang="en-US" altLang="en-US" sz="2600" dirty="0">
                <a:solidFill>
                  <a:srgbClr val="000000"/>
                </a:solidFill>
                <a:latin typeface="+mj-lt"/>
              </a:rPr>
              <a:t>Teams of 4</a:t>
            </a:r>
          </a:p>
          <a:p>
            <a:pPr marL="265113">
              <a:spcBef>
                <a:spcPts val="575"/>
              </a:spcBef>
              <a:buClrTx/>
              <a:buSzPct val="85000"/>
              <a:buFontTx/>
              <a:buNone/>
            </a:pPr>
            <a:endParaRPr lang="en-US" altLang="en-US" sz="2600" dirty="0">
              <a:solidFill>
                <a:srgbClr val="000000"/>
              </a:solidFill>
              <a:latin typeface="+mj-lt"/>
            </a:endParaRPr>
          </a:p>
          <a:p>
            <a:pPr>
              <a:spcBef>
                <a:spcPts val="575"/>
              </a:spcBef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</a:pPr>
            <a:r>
              <a:rPr lang="en-US" altLang="en-US" sz="2600" dirty="0">
                <a:solidFill>
                  <a:srgbClr val="000000"/>
                </a:solidFill>
                <a:latin typeface="+mj-lt"/>
              </a:rPr>
              <a:t>Discuss with your team your understanding  of the following terms</a:t>
            </a:r>
          </a:p>
          <a:p>
            <a:pPr marL="265113">
              <a:spcBef>
                <a:spcPts val="575"/>
              </a:spcBef>
              <a:buClrTx/>
              <a:buSzPct val="85000"/>
              <a:buFontTx/>
              <a:buNone/>
            </a:pPr>
            <a:endParaRPr lang="en-US" altLang="en-US" sz="2600" dirty="0">
              <a:solidFill>
                <a:srgbClr val="000000"/>
              </a:solidFill>
              <a:latin typeface="+mj-lt"/>
            </a:endParaRPr>
          </a:p>
          <a:p>
            <a:pPr>
              <a:spcBef>
                <a:spcPts val="575"/>
              </a:spcBef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</a:pPr>
            <a:r>
              <a:rPr lang="en-US" altLang="en-US" sz="2600" dirty="0">
                <a:solidFill>
                  <a:srgbClr val="000000"/>
                </a:solidFill>
                <a:latin typeface="+mj-lt"/>
              </a:rPr>
              <a:t>ETHICS</a:t>
            </a:r>
          </a:p>
          <a:p>
            <a:pPr marL="265113">
              <a:spcBef>
                <a:spcPts val="575"/>
              </a:spcBef>
              <a:buClrTx/>
              <a:buSzPct val="85000"/>
              <a:buFontTx/>
              <a:buNone/>
            </a:pPr>
            <a:endParaRPr lang="en-US" altLang="en-US" sz="2600" dirty="0">
              <a:solidFill>
                <a:srgbClr val="000000"/>
              </a:solidFill>
              <a:latin typeface="+mj-lt"/>
            </a:endParaRPr>
          </a:p>
          <a:p>
            <a:pPr>
              <a:spcBef>
                <a:spcPts val="575"/>
              </a:spcBef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</a:pPr>
            <a:r>
              <a:rPr lang="en-US" altLang="en-US" sz="2600" dirty="0">
                <a:solidFill>
                  <a:srgbClr val="000000"/>
                </a:solidFill>
                <a:latin typeface="+mj-lt"/>
              </a:rPr>
              <a:t>MORALITY</a:t>
            </a:r>
          </a:p>
          <a:p>
            <a:pPr marL="265113">
              <a:spcBef>
                <a:spcPts val="575"/>
              </a:spcBef>
              <a:buClrTx/>
              <a:buSzPct val="85000"/>
              <a:buFontTx/>
              <a:buNone/>
            </a:pPr>
            <a:endParaRPr lang="en-US" altLang="en-US" sz="2600" dirty="0">
              <a:solidFill>
                <a:srgbClr val="000000"/>
              </a:solidFill>
              <a:latin typeface="+mj-lt"/>
            </a:endParaRPr>
          </a:p>
          <a:p>
            <a:pPr>
              <a:spcBef>
                <a:spcPts val="575"/>
              </a:spcBef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</a:pPr>
            <a:r>
              <a:rPr lang="en-US" altLang="en-US" sz="2600" dirty="0">
                <a:solidFill>
                  <a:srgbClr val="000000"/>
                </a:solidFill>
                <a:latin typeface="+mj-lt"/>
              </a:rPr>
              <a:t>Be prepared to discuss your findings with the rest of the class</a:t>
            </a:r>
          </a:p>
          <a:p>
            <a:pPr marL="265113">
              <a:spcBef>
                <a:spcPts val="575"/>
              </a:spcBef>
              <a:buClrTx/>
              <a:buSzPct val="85000"/>
              <a:buFontTx/>
              <a:buNone/>
            </a:pPr>
            <a:endParaRPr lang="en-US" altLang="en-US" sz="2600" dirty="0">
              <a:solidFill>
                <a:srgbClr val="000000"/>
              </a:solidFill>
              <a:latin typeface="Perpetua" panose="02020502060401020303" pitchFamily="18" charset="0"/>
            </a:endParaRPr>
          </a:p>
          <a:p>
            <a:pPr marL="265113">
              <a:spcBef>
                <a:spcPts val="575"/>
              </a:spcBef>
              <a:buClrTx/>
              <a:buSzPct val="85000"/>
              <a:buFontTx/>
              <a:buNone/>
            </a:pPr>
            <a:endParaRPr lang="en-US" altLang="en-US" sz="2600" dirty="0">
              <a:solidFill>
                <a:srgbClr val="000000"/>
              </a:solidFill>
              <a:latin typeface="Perpetua" panose="02020502060401020303" pitchFamily="18" charset="0"/>
            </a:endParaRPr>
          </a:p>
        </p:txBody>
      </p:sp>
      <p:sp>
        <p:nvSpPr>
          <p:cNvPr id="7171" name="Oval 3"/>
          <p:cNvSpPr>
            <a:spLocks noChangeArrowheads="1"/>
          </p:cNvSpPr>
          <p:nvPr/>
        </p:nvSpPr>
        <p:spPr bwMode="auto">
          <a:xfrm>
            <a:off x="146050" y="6210300"/>
            <a:ext cx="457200" cy="457200"/>
          </a:xfrm>
          <a:prstGeom prst="ellipse">
            <a:avLst/>
          </a:prstGeom>
          <a:solidFill>
            <a:srgbClr val="D3481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 anchor="ctr" anchorCtr="1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buClrTx/>
              <a:buFontTx/>
              <a:buNone/>
            </a:pPr>
            <a:fld id="{654F0163-D685-4883-AC51-1E57F06316B3}" type="slidenum">
              <a:rPr lang="en-US" altLang="en-US" sz="1400">
                <a:latin typeface="Franklin Gothic Book" panose="020B0503020102020204" pitchFamily="34" charset="0"/>
              </a:rPr>
              <a:pPr algn="ctr" eaLnBrk="1" hangingPunct="1">
                <a:buClrTx/>
                <a:buFontTx/>
                <a:buNone/>
              </a:pPr>
              <a:t>4</a:t>
            </a:fld>
            <a:endParaRPr lang="en-US" altLang="en-US" sz="1400">
              <a:latin typeface="Franklin Gothic Book" panose="020B0503020102020204" pitchFamily="34" charset="0"/>
            </a:endParaRP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609600"/>
            <a:ext cx="1692275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8623498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468313" y="260350"/>
            <a:ext cx="7772400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9144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>
              <a:buClrTx/>
              <a:buFontTx/>
              <a:buNone/>
            </a:pPr>
            <a:r>
              <a:rPr lang="en-US" altLang="en-US" sz="4000">
                <a:solidFill>
                  <a:srgbClr val="696464"/>
                </a:solidFill>
                <a:latin typeface="Franklin Gothic Book" panose="020B0503020102020204" pitchFamily="34" charset="0"/>
                <a:cs typeface="Arial" panose="020B0604020202020204" pitchFamily="34" charset="0"/>
              </a:rPr>
              <a:t>Morality v. Ethical Theory</a:t>
            </a:r>
          </a:p>
        </p:txBody>
      </p:sp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914400" y="1268413"/>
            <a:ext cx="3733800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ts val="575"/>
              </a:spcBef>
              <a:buClrTx/>
              <a:buSzPct val="85000"/>
              <a:buFontTx/>
              <a:buNone/>
            </a:pPr>
            <a:r>
              <a:rPr lang="en-US" altLang="en-US" sz="2400">
                <a:solidFill>
                  <a:srgbClr val="D34817"/>
                </a:solidFill>
                <a:latin typeface="+mn-lt"/>
              </a:rPr>
              <a:t>Morality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4953000" y="1268413"/>
            <a:ext cx="3733800" cy="28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ts val="575"/>
              </a:spcBef>
              <a:buClrTx/>
              <a:buSzPct val="85000"/>
              <a:buFontTx/>
              <a:buNone/>
            </a:pPr>
            <a:r>
              <a:rPr lang="en-US" altLang="en-US" sz="2400" b="1">
                <a:solidFill>
                  <a:srgbClr val="D34817"/>
                </a:solidFill>
                <a:latin typeface="Franklin Gothic Book" panose="020B0503020102020204" pitchFamily="34" charset="0"/>
              </a:rPr>
              <a:t>Ethics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50825" y="1773238"/>
            <a:ext cx="4105275" cy="4535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273050" indent="-263525">
              <a:tabLst>
                <a:tab pos="273050" algn="l"/>
                <a:tab pos="720725" algn="l"/>
                <a:tab pos="1169988" algn="l"/>
                <a:tab pos="1619250" algn="l"/>
                <a:tab pos="2068513" algn="l"/>
                <a:tab pos="2517775" algn="l"/>
                <a:tab pos="2967038" algn="l"/>
                <a:tab pos="3416300" algn="l"/>
                <a:tab pos="3865563" algn="l"/>
                <a:tab pos="4314825" algn="l"/>
                <a:tab pos="4764088" algn="l"/>
                <a:tab pos="5213350" algn="l"/>
                <a:tab pos="5662613" algn="l"/>
                <a:tab pos="6111875" algn="l"/>
                <a:tab pos="6561138" algn="l"/>
                <a:tab pos="7010400" algn="l"/>
                <a:tab pos="7459663" algn="l"/>
                <a:tab pos="7908925" algn="l"/>
                <a:tab pos="8358188" algn="l"/>
                <a:tab pos="8807450" algn="l"/>
                <a:tab pos="925671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1pPr>
            <a:lvl2pPr>
              <a:tabLst>
                <a:tab pos="273050" algn="l"/>
                <a:tab pos="720725" algn="l"/>
                <a:tab pos="1169988" algn="l"/>
                <a:tab pos="1619250" algn="l"/>
                <a:tab pos="2068513" algn="l"/>
                <a:tab pos="2517775" algn="l"/>
                <a:tab pos="2967038" algn="l"/>
                <a:tab pos="3416300" algn="l"/>
                <a:tab pos="3865563" algn="l"/>
                <a:tab pos="4314825" algn="l"/>
                <a:tab pos="4764088" algn="l"/>
                <a:tab pos="5213350" algn="l"/>
                <a:tab pos="5662613" algn="l"/>
                <a:tab pos="6111875" algn="l"/>
                <a:tab pos="6561138" algn="l"/>
                <a:tab pos="7010400" algn="l"/>
                <a:tab pos="7459663" algn="l"/>
                <a:tab pos="7908925" algn="l"/>
                <a:tab pos="8358188" algn="l"/>
                <a:tab pos="8807450" algn="l"/>
                <a:tab pos="925671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2pPr>
            <a:lvl3pPr>
              <a:tabLst>
                <a:tab pos="273050" algn="l"/>
                <a:tab pos="720725" algn="l"/>
                <a:tab pos="1169988" algn="l"/>
                <a:tab pos="1619250" algn="l"/>
                <a:tab pos="2068513" algn="l"/>
                <a:tab pos="2517775" algn="l"/>
                <a:tab pos="2967038" algn="l"/>
                <a:tab pos="3416300" algn="l"/>
                <a:tab pos="3865563" algn="l"/>
                <a:tab pos="4314825" algn="l"/>
                <a:tab pos="4764088" algn="l"/>
                <a:tab pos="5213350" algn="l"/>
                <a:tab pos="5662613" algn="l"/>
                <a:tab pos="6111875" algn="l"/>
                <a:tab pos="6561138" algn="l"/>
                <a:tab pos="7010400" algn="l"/>
                <a:tab pos="7459663" algn="l"/>
                <a:tab pos="7908925" algn="l"/>
                <a:tab pos="8358188" algn="l"/>
                <a:tab pos="8807450" algn="l"/>
                <a:tab pos="925671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3pPr>
            <a:lvl4pPr>
              <a:tabLst>
                <a:tab pos="273050" algn="l"/>
                <a:tab pos="720725" algn="l"/>
                <a:tab pos="1169988" algn="l"/>
                <a:tab pos="1619250" algn="l"/>
                <a:tab pos="2068513" algn="l"/>
                <a:tab pos="2517775" algn="l"/>
                <a:tab pos="2967038" algn="l"/>
                <a:tab pos="3416300" algn="l"/>
                <a:tab pos="3865563" algn="l"/>
                <a:tab pos="4314825" algn="l"/>
                <a:tab pos="4764088" algn="l"/>
                <a:tab pos="5213350" algn="l"/>
                <a:tab pos="5662613" algn="l"/>
                <a:tab pos="6111875" algn="l"/>
                <a:tab pos="6561138" algn="l"/>
                <a:tab pos="7010400" algn="l"/>
                <a:tab pos="7459663" algn="l"/>
                <a:tab pos="7908925" algn="l"/>
                <a:tab pos="8358188" algn="l"/>
                <a:tab pos="8807450" algn="l"/>
                <a:tab pos="925671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4pPr>
            <a:lvl5pPr>
              <a:tabLst>
                <a:tab pos="273050" algn="l"/>
                <a:tab pos="720725" algn="l"/>
                <a:tab pos="1169988" algn="l"/>
                <a:tab pos="1619250" algn="l"/>
                <a:tab pos="2068513" algn="l"/>
                <a:tab pos="2517775" algn="l"/>
                <a:tab pos="2967038" algn="l"/>
                <a:tab pos="3416300" algn="l"/>
                <a:tab pos="3865563" algn="l"/>
                <a:tab pos="4314825" algn="l"/>
                <a:tab pos="4764088" algn="l"/>
                <a:tab pos="5213350" algn="l"/>
                <a:tab pos="5662613" algn="l"/>
                <a:tab pos="6111875" algn="l"/>
                <a:tab pos="6561138" algn="l"/>
                <a:tab pos="7010400" algn="l"/>
                <a:tab pos="7459663" algn="l"/>
                <a:tab pos="7908925" algn="l"/>
                <a:tab pos="8358188" algn="l"/>
                <a:tab pos="8807450" algn="l"/>
                <a:tab pos="925671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273050" algn="l"/>
                <a:tab pos="720725" algn="l"/>
                <a:tab pos="1169988" algn="l"/>
                <a:tab pos="1619250" algn="l"/>
                <a:tab pos="2068513" algn="l"/>
                <a:tab pos="2517775" algn="l"/>
                <a:tab pos="2967038" algn="l"/>
                <a:tab pos="3416300" algn="l"/>
                <a:tab pos="3865563" algn="l"/>
                <a:tab pos="4314825" algn="l"/>
                <a:tab pos="4764088" algn="l"/>
                <a:tab pos="5213350" algn="l"/>
                <a:tab pos="5662613" algn="l"/>
                <a:tab pos="6111875" algn="l"/>
                <a:tab pos="6561138" algn="l"/>
                <a:tab pos="7010400" algn="l"/>
                <a:tab pos="7459663" algn="l"/>
                <a:tab pos="7908925" algn="l"/>
                <a:tab pos="8358188" algn="l"/>
                <a:tab pos="8807450" algn="l"/>
                <a:tab pos="925671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273050" algn="l"/>
                <a:tab pos="720725" algn="l"/>
                <a:tab pos="1169988" algn="l"/>
                <a:tab pos="1619250" algn="l"/>
                <a:tab pos="2068513" algn="l"/>
                <a:tab pos="2517775" algn="l"/>
                <a:tab pos="2967038" algn="l"/>
                <a:tab pos="3416300" algn="l"/>
                <a:tab pos="3865563" algn="l"/>
                <a:tab pos="4314825" algn="l"/>
                <a:tab pos="4764088" algn="l"/>
                <a:tab pos="5213350" algn="l"/>
                <a:tab pos="5662613" algn="l"/>
                <a:tab pos="6111875" algn="l"/>
                <a:tab pos="6561138" algn="l"/>
                <a:tab pos="7010400" algn="l"/>
                <a:tab pos="7459663" algn="l"/>
                <a:tab pos="7908925" algn="l"/>
                <a:tab pos="8358188" algn="l"/>
                <a:tab pos="8807450" algn="l"/>
                <a:tab pos="925671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273050" algn="l"/>
                <a:tab pos="720725" algn="l"/>
                <a:tab pos="1169988" algn="l"/>
                <a:tab pos="1619250" algn="l"/>
                <a:tab pos="2068513" algn="l"/>
                <a:tab pos="2517775" algn="l"/>
                <a:tab pos="2967038" algn="l"/>
                <a:tab pos="3416300" algn="l"/>
                <a:tab pos="3865563" algn="l"/>
                <a:tab pos="4314825" algn="l"/>
                <a:tab pos="4764088" algn="l"/>
                <a:tab pos="5213350" algn="l"/>
                <a:tab pos="5662613" algn="l"/>
                <a:tab pos="6111875" algn="l"/>
                <a:tab pos="6561138" algn="l"/>
                <a:tab pos="7010400" algn="l"/>
                <a:tab pos="7459663" algn="l"/>
                <a:tab pos="7908925" algn="l"/>
                <a:tab pos="8358188" algn="l"/>
                <a:tab pos="8807450" algn="l"/>
                <a:tab pos="925671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273050" algn="l"/>
                <a:tab pos="720725" algn="l"/>
                <a:tab pos="1169988" algn="l"/>
                <a:tab pos="1619250" algn="l"/>
                <a:tab pos="2068513" algn="l"/>
                <a:tab pos="2517775" algn="l"/>
                <a:tab pos="2967038" algn="l"/>
                <a:tab pos="3416300" algn="l"/>
                <a:tab pos="3865563" algn="l"/>
                <a:tab pos="4314825" algn="l"/>
                <a:tab pos="4764088" algn="l"/>
                <a:tab pos="5213350" algn="l"/>
                <a:tab pos="5662613" algn="l"/>
                <a:tab pos="6111875" algn="l"/>
                <a:tab pos="6561138" algn="l"/>
                <a:tab pos="7010400" algn="l"/>
                <a:tab pos="7459663" algn="l"/>
                <a:tab pos="7908925" algn="l"/>
                <a:tab pos="8358188" algn="l"/>
                <a:tab pos="8807450" algn="l"/>
                <a:tab pos="925671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ts val="575"/>
              </a:spcBef>
              <a:buClrTx/>
              <a:buSzPct val="85000"/>
              <a:buFontTx/>
              <a:buNone/>
            </a:pPr>
            <a:r>
              <a:rPr lang="en-US" altLang="en-US" sz="2200" dirty="0">
                <a:solidFill>
                  <a:srgbClr val="000000"/>
                </a:solidFill>
                <a:latin typeface="Perpetua" panose="02020502060401020303" pitchFamily="18" charset="0"/>
              </a:rPr>
              <a:t>    </a:t>
            </a:r>
            <a:r>
              <a:rPr lang="en-US" altLang="en-US" sz="2200" dirty="0">
                <a:solidFill>
                  <a:srgbClr val="000000"/>
                </a:solidFill>
                <a:latin typeface="+mn-lt"/>
              </a:rPr>
              <a:t>A sociological Phenomenon, namely the existence in society of rules and standards of conduct. These rules </a:t>
            </a:r>
            <a:r>
              <a:rPr lang="en-GB" altLang="en-US" sz="2200" dirty="0">
                <a:solidFill>
                  <a:srgbClr val="000000"/>
                </a:solidFill>
                <a:latin typeface="+mn-lt"/>
              </a:rPr>
              <a:t>stabilise</a:t>
            </a:r>
            <a:r>
              <a:rPr lang="en-US" altLang="en-US" sz="2200" dirty="0">
                <a:solidFill>
                  <a:srgbClr val="000000"/>
                </a:solidFill>
                <a:latin typeface="+mn-lt"/>
              </a:rPr>
              <a:t> societies and provide guidance to what is right and wrong</a:t>
            </a:r>
          </a:p>
          <a:p>
            <a:pPr marL="271463">
              <a:spcBef>
                <a:spcPts val="575"/>
              </a:spcBef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</a:pPr>
            <a:r>
              <a:rPr lang="en-US" altLang="en-US" sz="2200" dirty="0">
                <a:solidFill>
                  <a:srgbClr val="000000"/>
                </a:solidFill>
                <a:latin typeface="+mn-lt"/>
              </a:rPr>
              <a:t>“thou shall not kill”</a:t>
            </a:r>
          </a:p>
          <a:p>
            <a:pPr>
              <a:spcBef>
                <a:spcPts val="575"/>
              </a:spcBef>
              <a:buClrTx/>
              <a:buSzPct val="85000"/>
              <a:buFontTx/>
              <a:buNone/>
            </a:pPr>
            <a:endParaRPr lang="en-US" altLang="en-US" sz="2600" dirty="0">
              <a:solidFill>
                <a:srgbClr val="000000"/>
              </a:solidFill>
              <a:latin typeface="+mn-lt"/>
            </a:endParaRPr>
          </a:p>
          <a:p>
            <a:pPr>
              <a:spcBef>
                <a:spcPts val="575"/>
              </a:spcBef>
              <a:buClrTx/>
              <a:buSzPct val="85000"/>
              <a:buFontTx/>
              <a:buNone/>
            </a:pPr>
            <a:endParaRPr lang="en-US" altLang="en-US" sz="2600" dirty="0">
              <a:solidFill>
                <a:srgbClr val="000000"/>
              </a:solidFill>
              <a:latin typeface="Perpetua" panose="02020502060401020303" pitchFamily="18" charset="0"/>
            </a:endParaRPr>
          </a:p>
        </p:txBody>
      </p:sp>
      <p:sp>
        <p:nvSpPr>
          <p:cNvPr id="12293" name="Oval 5"/>
          <p:cNvSpPr>
            <a:spLocks noChangeArrowheads="1"/>
          </p:cNvSpPr>
          <p:nvPr/>
        </p:nvSpPr>
        <p:spPr bwMode="auto">
          <a:xfrm>
            <a:off x="146050" y="6210300"/>
            <a:ext cx="457200" cy="457200"/>
          </a:xfrm>
          <a:prstGeom prst="ellipse">
            <a:avLst/>
          </a:prstGeom>
          <a:solidFill>
            <a:srgbClr val="D3481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 anchor="ctr" anchorCtr="1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buClrTx/>
              <a:buFontTx/>
              <a:buNone/>
            </a:pPr>
            <a:fld id="{F043E991-7609-4BD7-899E-570E195C1D35}" type="slidenum">
              <a:rPr lang="en-US" altLang="en-US" sz="1400">
                <a:latin typeface="Franklin Gothic Book" panose="020B0503020102020204" pitchFamily="34" charset="0"/>
              </a:rPr>
              <a:pPr algn="ctr" eaLnBrk="1" hangingPunct="1">
                <a:buClrTx/>
                <a:buFontTx/>
                <a:buNone/>
              </a:pPr>
              <a:t>5</a:t>
            </a:fld>
            <a:endParaRPr lang="en-US" altLang="en-US" sz="1400">
              <a:latin typeface="Franklin Gothic Book" panose="020B0503020102020204" pitchFamily="34" charset="0"/>
            </a:endParaRP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4356100" y="1700213"/>
            <a:ext cx="4537075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263525" indent="-263525">
              <a:tabLst>
                <a:tab pos="263525" algn="l"/>
                <a:tab pos="711200" algn="l"/>
                <a:tab pos="1160463" algn="l"/>
                <a:tab pos="1609725" algn="l"/>
                <a:tab pos="2058988" algn="l"/>
                <a:tab pos="2508250" algn="l"/>
                <a:tab pos="2957513" algn="l"/>
                <a:tab pos="3406775" algn="l"/>
                <a:tab pos="3856038" algn="l"/>
                <a:tab pos="4305300" algn="l"/>
                <a:tab pos="4754563" algn="l"/>
                <a:tab pos="5203825" algn="l"/>
                <a:tab pos="5653088" algn="l"/>
                <a:tab pos="6102350" algn="l"/>
                <a:tab pos="6551613" algn="l"/>
                <a:tab pos="7000875" algn="l"/>
                <a:tab pos="7450138" algn="l"/>
                <a:tab pos="7899400" algn="l"/>
                <a:tab pos="8348663" algn="l"/>
                <a:tab pos="8797925" algn="l"/>
                <a:tab pos="9247188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1pPr>
            <a:lvl2pPr>
              <a:tabLst>
                <a:tab pos="263525" algn="l"/>
                <a:tab pos="711200" algn="l"/>
                <a:tab pos="1160463" algn="l"/>
                <a:tab pos="1609725" algn="l"/>
                <a:tab pos="2058988" algn="l"/>
                <a:tab pos="2508250" algn="l"/>
                <a:tab pos="2957513" algn="l"/>
                <a:tab pos="3406775" algn="l"/>
                <a:tab pos="3856038" algn="l"/>
                <a:tab pos="4305300" algn="l"/>
                <a:tab pos="4754563" algn="l"/>
                <a:tab pos="5203825" algn="l"/>
                <a:tab pos="5653088" algn="l"/>
                <a:tab pos="6102350" algn="l"/>
                <a:tab pos="6551613" algn="l"/>
                <a:tab pos="7000875" algn="l"/>
                <a:tab pos="7450138" algn="l"/>
                <a:tab pos="7899400" algn="l"/>
                <a:tab pos="8348663" algn="l"/>
                <a:tab pos="8797925" algn="l"/>
                <a:tab pos="9247188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2pPr>
            <a:lvl3pPr>
              <a:tabLst>
                <a:tab pos="263525" algn="l"/>
                <a:tab pos="711200" algn="l"/>
                <a:tab pos="1160463" algn="l"/>
                <a:tab pos="1609725" algn="l"/>
                <a:tab pos="2058988" algn="l"/>
                <a:tab pos="2508250" algn="l"/>
                <a:tab pos="2957513" algn="l"/>
                <a:tab pos="3406775" algn="l"/>
                <a:tab pos="3856038" algn="l"/>
                <a:tab pos="4305300" algn="l"/>
                <a:tab pos="4754563" algn="l"/>
                <a:tab pos="5203825" algn="l"/>
                <a:tab pos="5653088" algn="l"/>
                <a:tab pos="6102350" algn="l"/>
                <a:tab pos="6551613" algn="l"/>
                <a:tab pos="7000875" algn="l"/>
                <a:tab pos="7450138" algn="l"/>
                <a:tab pos="7899400" algn="l"/>
                <a:tab pos="8348663" algn="l"/>
                <a:tab pos="8797925" algn="l"/>
                <a:tab pos="9247188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3pPr>
            <a:lvl4pPr>
              <a:tabLst>
                <a:tab pos="263525" algn="l"/>
                <a:tab pos="711200" algn="l"/>
                <a:tab pos="1160463" algn="l"/>
                <a:tab pos="1609725" algn="l"/>
                <a:tab pos="2058988" algn="l"/>
                <a:tab pos="2508250" algn="l"/>
                <a:tab pos="2957513" algn="l"/>
                <a:tab pos="3406775" algn="l"/>
                <a:tab pos="3856038" algn="l"/>
                <a:tab pos="4305300" algn="l"/>
                <a:tab pos="4754563" algn="l"/>
                <a:tab pos="5203825" algn="l"/>
                <a:tab pos="5653088" algn="l"/>
                <a:tab pos="6102350" algn="l"/>
                <a:tab pos="6551613" algn="l"/>
                <a:tab pos="7000875" algn="l"/>
                <a:tab pos="7450138" algn="l"/>
                <a:tab pos="7899400" algn="l"/>
                <a:tab pos="8348663" algn="l"/>
                <a:tab pos="8797925" algn="l"/>
                <a:tab pos="9247188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4pPr>
            <a:lvl5pPr>
              <a:tabLst>
                <a:tab pos="263525" algn="l"/>
                <a:tab pos="711200" algn="l"/>
                <a:tab pos="1160463" algn="l"/>
                <a:tab pos="1609725" algn="l"/>
                <a:tab pos="2058988" algn="l"/>
                <a:tab pos="2508250" algn="l"/>
                <a:tab pos="2957513" algn="l"/>
                <a:tab pos="3406775" algn="l"/>
                <a:tab pos="3856038" algn="l"/>
                <a:tab pos="4305300" algn="l"/>
                <a:tab pos="4754563" algn="l"/>
                <a:tab pos="5203825" algn="l"/>
                <a:tab pos="5653088" algn="l"/>
                <a:tab pos="6102350" algn="l"/>
                <a:tab pos="6551613" algn="l"/>
                <a:tab pos="7000875" algn="l"/>
                <a:tab pos="7450138" algn="l"/>
                <a:tab pos="7899400" algn="l"/>
                <a:tab pos="8348663" algn="l"/>
                <a:tab pos="8797925" algn="l"/>
                <a:tab pos="9247188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263525" algn="l"/>
                <a:tab pos="711200" algn="l"/>
                <a:tab pos="1160463" algn="l"/>
                <a:tab pos="1609725" algn="l"/>
                <a:tab pos="2058988" algn="l"/>
                <a:tab pos="2508250" algn="l"/>
                <a:tab pos="2957513" algn="l"/>
                <a:tab pos="3406775" algn="l"/>
                <a:tab pos="3856038" algn="l"/>
                <a:tab pos="4305300" algn="l"/>
                <a:tab pos="4754563" algn="l"/>
                <a:tab pos="5203825" algn="l"/>
                <a:tab pos="5653088" algn="l"/>
                <a:tab pos="6102350" algn="l"/>
                <a:tab pos="6551613" algn="l"/>
                <a:tab pos="7000875" algn="l"/>
                <a:tab pos="7450138" algn="l"/>
                <a:tab pos="7899400" algn="l"/>
                <a:tab pos="8348663" algn="l"/>
                <a:tab pos="8797925" algn="l"/>
                <a:tab pos="9247188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263525" algn="l"/>
                <a:tab pos="711200" algn="l"/>
                <a:tab pos="1160463" algn="l"/>
                <a:tab pos="1609725" algn="l"/>
                <a:tab pos="2058988" algn="l"/>
                <a:tab pos="2508250" algn="l"/>
                <a:tab pos="2957513" algn="l"/>
                <a:tab pos="3406775" algn="l"/>
                <a:tab pos="3856038" algn="l"/>
                <a:tab pos="4305300" algn="l"/>
                <a:tab pos="4754563" algn="l"/>
                <a:tab pos="5203825" algn="l"/>
                <a:tab pos="5653088" algn="l"/>
                <a:tab pos="6102350" algn="l"/>
                <a:tab pos="6551613" algn="l"/>
                <a:tab pos="7000875" algn="l"/>
                <a:tab pos="7450138" algn="l"/>
                <a:tab pos="7899400" algn="l"/>
                <a:tab pos="8348663" algn="l"/>
                <a:tab pos="8797925" algn="l"/>
                <a:tab pos="9247188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263525" algn="l"/>
                <a:tab pos="711200" algn="l"/>
                <a:tab pos="1160463" algn="l"/>
                <a:tab pos="1609725" algn="l"/>
                <a:tab pos="2058988" algn="l"/>
                <a:tab pos="2508250" algn="l"/>
                <a:tab pos="2957513" algn="l"/>
                <a:tab pos="3406775" algn="l"/>
                <a:tab pos="3856038" algn="l"/>
                <a:tab pos="4305300" algn="l"/>
                <a:tab pos="4754563" algn="l"/>
                <a:tab pos="5203825" algn="l"/>
                <a:tab pos="5653088" algn="l"/>
                <a:tab pos="6102350" algn="l"/>
                <a:tab pos="6551613" algn="l"/>
                <a:tab pos="7000875" algn="l"/>
                <a:tab pos="7450138" algn="l"/>
                <a:tab pos="7899400" algn="l"/>
                <a:tab pos="8348663" algn="l"/>
                <a:tab pos="8797925" algn="l"/>
                <a:tab pos="9247188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263525" algn="l"/>
                <a:tab pos="711200" algn="l"/>
                <a:tab pos="1160463" algn="l"/>
                <a:tab pos="1609725" algn="l"/>
                <a:tab pos="2058988" algn="l"/>
                <a:tab pos="2508250" algn="l"/>
                <a:tab pos="2957513" algn="l"/>
                <a:tab pos="3406775" algn="l"/>
                <a:tab pos="3856038" algn="l"/>
                <a:tab pos="4305300" algn="l"/>
                <a:tab pos="4754563" algn="l"/>
                <a:tab pos="5203825" algn="l"/>
                <a:tab pos="5653088" algn="l"/>
                <a:tab pos="6102350" algn="l"/>
                <a:tab pos="6551613" algn="l"/>
                <a:tab pos="7000875" algn="l"/>
                <a:tab pos="7450138" algn="l"/>
                <a:tab pos="7899400" algn="l"/>
                <a:tab pos="8348663" algn="l"/>
                <a:tab pos="8797925" algn="l"/>
                <a:tab pos="9247188" algn="l"/>
              </a:tabLst>
              <a:defRPr>
                <a:solidFill>
                  <a:srgbClr val="FFFFFF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algn="just" eaLnBrk="1" hangingPunct="1">
              <a:spcBef>
                <a:spcPts val="575"/>
              </a:spcBef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</a:pPr>
            <a:r>
              <a:rPr lang="en-US" altLang="en-US" sz="2200" dirty="0">
                <a:solidFill>
                  <a:srgbClr val="000000"/>
                </a:solidFill>
                <a:latin typeface="+mn-lt"/>
              </a:rPr>
              <a:t>Ethics is the branch of philosophy that focuses on morality and the way in which moral principles are applied to everyday life.</a:t>
            </a:r>
          </a:p>
          <a:p>
            <a:pPr algn="just" eaLnBrk="1" hangingPunct="1">
              <a:spcBef>
                <a:spcPts val="575"/>
              </a:spcBef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</a:pPr>
            <a:r>
              <a:rPr lang="en-US" altLang="en-US" sz="2200" dirty="0">
                <a:solidFill>
                  <a:srgbClr val="000000"/>
                </a:solidFill>
                <a:latin typeface="+mn-lt"/>
              </a:rPr>
              <a:t>Ethics has to do with fundamental questions such as “What is fair?”  “What is just?”  “What is the right thing to do in this situation?”</a:t>
            </a:r>
          </a:p>
          <a:p>
            <a:pPr algn="just" eaLnBrk="1" hangingPunct="1">
              <a:spcBef>
                <a:spcPts val="575"/>
              </a:spcBef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</a:pPr>
            <a:r>
              <a:rPr lang="en-US" altLang="en-US" sz="2200" dirty="0">
                <a:solidFill>
                  <a:srgbClr val="000000"/>
                </a:solidFill>
                <a:latin typeface="+mn-lt"/>
              </a:rPr>
              <a:t>Ethics involves an active process of applying values, which may range from religious principles to customs and traditions.</a:t>
            </a:r>
          </a:p>
          <a:p>
            <a:pPr marL="265113">
              <a:spcBef>
                <a:spcPts val="575"/>
              </a:spcBef>
              <a:buClrTx/>
              <a:buSzPct val="85000"/>
              <a:buFontTx/>
              <a:buNone/>
            </a:pPr>
            <a:endParaRPr lang="en-US" altLang="en-US" sz="2400" dirty="0">
              <a:solidFill>
                <a:srgbClr val="000000"/>
              </a:solidFill>
              <a:latin typeface="Perpetua" panose="02020502060401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554813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 Moral Relatives and Ethical Absolutes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Ethics vs. moral codes:</a:t>
            </a:r>
          </a:p>
          <a:p>
            <a:r>
              <a:rPr lang="en-US" dirty="0">
                <a:solidFill>
                  <a:srgbClr val="0070C0"/>
                </a:solidFill>
              </a:rPr>
              <a:t>Ethics: </a:t>
            </a:r>
            <a:br>
              <a:rPr lang="en-US" dirty="0"/>
            </a:br>
            <a:r>
              <a:rPr lang="en-US" dirty="0"/>
              <a:t>a general term – ethical theories and day to day moral beliefs</a:t>
            </a:r>
          </a:p>
          <a:p>
            <a:r>
              <a:rPr lang="en-US" dirty="0">
                <a:solidFill>
                  <a:srgbClr val="0070C0"/>
                </a:solidFill>
              </a:rPr>
              <a:t>Moral codes:</a:t>
            </a:r>
            <a:br>
              <a:rPr lang="en-US" dirty="0"/>
            </a:br>
            <a:r>
              <a:rPr lang="en-US" dirty="0"/>
              <a:t>Differ greatly from society to society – can you think of some examples?</a:t>
            </a:r>
          </a:p>
        </p:txBody>
      </p:sp>
    </p:spTree>
    <p:extLst>
      <p:ext uri="{BB962C8B-B14F-4D97-AF65-F5344CB8AC3E}">
        <p14:creationId xmlns:p14="http://schemas.microsoft.com/office/powerpoint/2010/main" val="39713479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does </a:t>
            </a:r>
            <a:r>
              <a:rPr lang="en-US" b="1" u="sng" dirty="0"/>
              <a:t>moral relativism </a:t>
            </a:r>
            <a:r>
              <a:rPr lang="en-US" dirty="0"/>
              <a:t>mean?</a:t>
            </a:r>
          </a:p>
          <a:p>
            <a:endParaRPr lang="en-US" dirty="0"/>
          </a:p>
          <a:p>
            <a:r>
              <a:rPr lang="en-US" dirty="0"/>
              <a:t>Moral relativism means individuals use their own judgment, their own moral values and beliefs in order to make a decision. This opinion is often formed by life experiences, personality, religion, culture, traditions, family values of what is right and wrong.</a:t>
            </a:r>
          </a:p>
        </p:txBody>
      </p:sp>
    </p:spTree>
    <p:extLst>
      <p:ext uri="{BB962C8B-B14F-4D97-AF65-F5344CB8AC3E}">
        <p14:creationId xmlns:p14="http://schemas.microsoft.com/office/powerpoint/2010/main" val="25102233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Text Book Answer for Ethics…..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r>
              <a:rPr lang="en-US" dirty="0"/>
              <a:t>“Ethics concerns </a:t>
            </a:r>
            <a:r>
              <a:rPr lang="en-US" dirty="0">
                <a:solidFill>
                  <a:srgbClr val="0070C0"/>
                </a:solidFill>
              </a:rPr>
              <a:t>attempts</a:t>
            </a:r>
            <a:r>
              <a:rPr lang="en-US" dirty="0"/>
              <a:t> to distinguish ‘right’ and ‘wrong’, ‘good’ from ‘bad’ and what constitutes desirable </a:t>
            </a:r>
            <a:r>
              <a:rPr lang="en-US" dirty="0">
                <a:solidFill>
                  <a:srgbClr val="0070C0"/>
                </a:solidFill>
              </a:rPr>
              <a:t>conduct</a:t>
            </a:r>
            <a:r>
              <a:rPr lang="en-US" dirty="0"/>
              <a:t> in a </a:t>
            </a:r>
            <a:r>
              <a:rPr lang="en-US" dirty="0">
                <a:solidFill>
                  <a:srgbClr val="0070C0"/>
                </a:solidFill>
              </a:rPr>
              <a:t>particular set of social circumstances</a:t>
            </a:r>
            <a:r>
              <a:rPr lang="en-US" dirty="0"/>
              <a:t>”</a:t>
            </a:r>
          </a:p>
          <a:p>
            <a:pPr marL="0" indent="0" algn="r">
              <a:buNone/>
            </a:pPr>
            <a:r>
              <a:rPr lang="en-US" sz="1400" dirty="0"/>
              <a:t>Pg. xiv, Mellahi, Morrell &amp; Wood, 2010</a:t>
            </a:r>
          </a:p>
          <a:p>
            <a:pPr marL="0" indent="0" algn="r">
              <a:buNone/>
            </a:pPr>
            <a:endParaRPr lang="en-US" sz="1400" dirty="0"/>
          </a:p>
          <a:p>
            <a:r>
              <a:rPr lang="en-US" dirty="0"/>
              <a:t>Let’s talk about the above for a moment…….</a:t>
            </a:r>
          </a:p>
        </p:txBody>
      </p:sp>
    </p:spTree>
    <p:extLst>
      <p:ext uri="{BB962C8B-B14F-4D97-AF65-F5344CB8AC3E}">
        <p14:creationId xmlns:p14="http://schemas.microsoft.com/office/powerpoint/2010/main" val="22666849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Ethics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Ethics is an oxymoron (contradiction)</a:t>
            </a:r>
          </a:p>
          <a:p>
            <a:r>
              <a:rPr lang="en-US" dirty="0"/>
              <a:t>Why is it a contradiction? </a:t>
            </a:r>
          </a:p>
          <a:p>
            <a:r>
              <a:rPr lang="en-US" dirty="0"/>
              <a:t>What does this mean to you?</a:t>
            </a:r>
          </a:p>
          <a:p>
            <a:r>
              <a:rPr lang="en-US" dirty="0"/>
              <a:t>It means that one person may think something (an issue) is right or good and another person may think that same issue (thing) is wrong </a:t>
            </a:r>
          </a:p>
        </p:txBody>
      </p:sp>
    </p:spTree>
    <p:extLst>
      <p:ext uri="{BB962C8B-B14F-4D97-AF65-F5344CB8AC3E}">
        <p14:creationId xmlns:p14="http://schemas.microsoft.com/office/powerpoint/2010/main" val="3296521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Franklin Gothic Book"/>
        <a:ea typeface="Microsoft YaHei"/>
        <a:cs typeface=""/>
      </a:majorFont>
      <a:minorFont>
        <a:latin typeface="Perpetua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ahoma" panose="020B0604030504040204" pitchFamily="34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ahoma" panose="020B0604030504040204" pitchFamily="34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394</TotalTime>
  <Words>1271</Words>
  <Application>Microsoft Office PowerPoint</Application>
  <PresentationFormat>On-screen Show (4:3)</PresentationFormat>
  <Paragraphs>150</Paragraphs>
  <Slides>25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35" baseType="lpstr">
      <vt:lpstr>Microsoft YaHei</vt:lpstr>
      <vt:lpstr>Arial</vt:lpstr>
      <vt:lpstr>Arial Unicode MS</vt:lpstr>
      <vt:lpstr>Calibri</vt:lpstr>
      <vt:lpstr>Franklin Gothic Book</vt:lpstr>
      <vt:lpstr>Perpetua</vt:lpstr>
      <vt:lpstr>Times New Roman</vt:lpstr>
      <vt:lpstr>Wingdings 2</vt:lpstr>
      <vt:lpstr>Office Theme</vt:lpstr>
      <vt:lpstr>1_Office Theme</vt:lpstr>
      <vt:lpstr>Week 1: Define Ethics and Ethical Behavior.</vt:lpstr>
      <vt:lpstr>Session Goals</vt:lpstr>
      <vt:lpstr>Introduction to Ethics</vt:lpstr>
      <vt:lpstr>PowerPoint Presentation</vt:lpstr>
      <vt:lpstr>PowerPoint Presentation</vt:lpstr>
      <vt:lpstr> Moral Relatives and Ethical Absolutes</vt:lpstr>
      <vt:lpstr>Morals</vt:lpstr>
      <vt:lpstr>Text Book Answer for Ethics…..</vt:lpstr>
      <vt:lpstr>Ethics</vt:lpstr>
      <vt:lpstr>Introduction to Ethics</vt:lpstr>
      <vt:lpstr>Business Ethics</vt:lpstr>
      <vt:lpstr>Business Ethics</vt:lpstr>
      <vt:lpstr>Business Ethics</vt:lpstr>
      <vt:lpstr>Business ethics is also an oxymoron…</vt:lpstr>
      <vt:lpstr>Business Ethics</vt:lpstr>
      <vt:lpstr>General terms of what constitutes ethical behaviour </vt:lpstr>
      <vt:lpstr>For example:</vt:lpstr>
      <vt:lpstr>For example:</vt:lpstr>
      <vt:lpstr>Ethical Dilemma</vt:lpstr>
      <vt:lpstr>PowerPoint Presentation</vt:lpstr>
      <vt:lpstr>In practice….</vt:lpstr>
      <vt:lpstr> Why does business ethics matter? </vt:lpstr>
      <vt:lpstr>Competing Elements</vt:lpstr>
      <vt:lpstr>We need….</vt:lpstr>
      <vt:lpstr>Three basic approaches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1: Define Ethics and Ethical Behavior.</dc:title>
  <dc:creator>adwc tsd</dc:creator>
  <cp:lastModifiedBy>Pauline</cp:lastModifiedBy>
  <cp:revision>45</cp:revision>
  <dcterms:created xsi:type="dcterms:W3CDTF">2012-01-22T14:55:32Z</dcterms:created>
  <dcterms:modified xsi:type="dcterms:W3CDTF">2017-03-25T09:40:55Z</dcterms:modified>
</cp:coreProperties>
</file>