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</p:sldMasterIdLst>
  <p:notesMasterIdLst>
    <p:notesMasterId r:id="rId22"/>
  </p:notesMasterIdLst>
  <p:sldIdLst>
    <p:sldId id="256" r:id="rId3"/>
    <p:sldId id="257" r:id="rId4"/>
    <p:sldId id="258" r:id="rId5"/>
    <p:sldId id="267" r:id="rId6"/>
    <p:sldId id="268" r:id="rId7"/>
    <p:sldId id="269" r:id="rId8"/>
    <p:sldId id="276" r:id="rId9"/>
    <p:sldId id="259" r:id="rId10"/>
    <p:sldId id="270" r:id="rId11"/>
    <p:sldId id="271" r:id="rId12"/>
    <p:sldId id="272" r:id="rId13"/>
    <p:sldId id="260" r:id="rId14"/>
    <p:sldId id="273" r:id="rId15"/>
    <p:sldId id="261" r:id="rId16"/>
    <p:sldId id="278" r:id="rId17"/>
    <p:sldId id="280" r:id="rId18"/>
    <p:sldId id="279" r:id="rId19"/>
    <p:sldId id="281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849" autoAdjust="0"/>
  </p:normalViewPr>
  <p:slideViewPr>
    <p:cSldViewPr>
      <p:cViewPr varScale="1">
        <p:scale>
          <a:sx n="43" d="100"/>
          <a:sy n="43" d="100"/>
        </p:scale>
        <p:origin x="148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864" y="235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59654-C1E7-4621-875B-1247632BF9D6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D501D-423B-4B0F-ABAA-D2BF0A987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27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04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Not trying to follow set rules, but adjustment based on the end result.</a:t>
            </a:r>
            <a:br>
              <a:rPr lang="en-US" dirty="0"/>
            </a:br>
            <a:r>
              <a:rPr lang="en-US" dirty="0"/>
              <a:t>E.g. “do not lie” is a rule that would be broken if more people were made happy by the lie than people being hurt by it.  Refuse to tell a mother where her baby is if she is very abusive to the child and you know the child will be hurt.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Jeremy Bentham – happiness as the avoidance of pain.  Bentham strongly supported welfare reform at a time when large numbers of people were poor, starving and in deep poverty and his ideas were brand new – radical.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JS Mill – degrees of happiness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Book Examples: Cost Benefit Analysis</a:t>
            </a:r>
            <a:br>
              <a:rPr lang="en-US" dirty="0"/>
            </a:br>
            <a:r>
              <a:rPr lang="en-US" dirty="0"/>
              <a:t>Green energy – what do we give up to get this type of energy source?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Other theorists:</a:t>
            </a:r>
            <a:br>
              <a:rPr lang="en-US" dirty="0"/>
            </a:br>
            <a:r>
              <a:rPr lang="en-US" b="1" i="1" dirty="0"/>
              <a:t>Adam Smith </a:t>
            </a:r>
            <a:r>
              <a:rPr lang="en-US" dirty="0"/>
              <a:t>– cooperation and trust are most important; invisible hand that forces market equilibrium comes from this (note economics last year); self interest to be good citizens.</a:t>
            </a:r>
            <a:br>
              <a:rPr lang="en-US" dirty="0"/>
            </a:br>
            <a:r>
              <a:rPr lang="en-US" b="1" i="1" dirty="0"/>
              <a:t>J S Mill </a:t>
            </a:r>
            <a:r>
              <a:rPr lang="en-US" dirty="0"/>
              <a:t>– happiness calculus; working out be best possible social good from a particular action.</a:t>
            </a:r>
            <a:br>
              <a:rPr lang="en-US" dirty="0"/>
            </a:br>
            <a:r>
              <a:rPr lang="en-US" b="1" i="1" dirty="0"/>
              <a:t>John Rawls</a:t>
            </a:r>
            <a:r>
              <a:rPr lang="en-US" dirty="0"/>
              <a:t> – exploit the poor to the benefit of the rich = </a:t>
            </a:r>
            <a:r>
              <a:rPr lang="en-US" dirty="0" err="1"/>
              <a:t>utalitarianism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614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Discussion of what makes and excellent manager and how these ancient virtues fit modern business (green, fair trade, human resources, human rights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Aristotle’s Virtues: required to “live well”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Courage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Liberality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Sense of self worth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Gentleness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Modesty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Justice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Wisdom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Plato and Aristotle stated need to cultivate these virtues in order to represent primary function of morality</a:t>
            </a:r>
          </a:p>
          <a:p>
            <a:endParaRPr lang="en-US" dirty="0"/>
          </a:p>
          <a:p>
            <a:r>
              <a:rPr lang="en-US" dirty="0"/>
              <a:t>Book notes: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Students to read the Whetstone framework pages 21-22 and then further discuss above: key points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Excellent manager overcomes pressures through experience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Can overtake habitual behaviour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Most admired manager = flexible and adjustable, leaving behind “ingrained” values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Learning and sensitivity 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48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Discussion of what makes and excellent manager and how these ancient virtues fit modern business (green, fair trade, human resources, human rights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Aristotle’s Virtues: required to “live well”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Courage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Liberality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Sense of self worth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Gentleness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Modesty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Justice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Wisdom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Plato and Aristotle stated need to cultivate these virtues in order to represent primary function of morality</a:t>
            </a:r>
          </a:p>
          <a:p>
            <a:endParaRPr lang="en-US" dirty="0"/>
          </a:p>
          <a:p>
            <a:r>
              <a:rPr lang="en-US" dirty="0"/>
              <a:t>Book notes: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Students to read the Whetstone framework pages 21-22 and then further discuss above: key points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Excellent manager overcomes pressures through experience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Can overtake habitual behaviour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Most admired manager = flexible and adjustable, leaving behind “ingrained” values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Learning and sensitivity 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488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Discussion on implications:  get students own experiences and feedback.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Book notes: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Universal rights vs. elite or special community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Ethical relativism and anti-relativism – REVIEW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Are certain rights inalienable? If so, you cannot be an ethical relativist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Can you be a utilitarian AND  rights based ethicist?</a:t>
            </a:r>
            <a:br>
              <a:rPr lang="en-US" dirty="0"/>
            </a:br>
            <a:r>
              <a:rPr lang="en-US" dirty="0"/>
              <a:t>	Killing is ok if it saves 100 people?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="1" i="1" dirty="0"/>
              <a:t>Theorist: John Rawls</a:t>
            </a:r>
            <a:r>
              <a:rPr lang="en-US" dirty="0"/>
              <a:t>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liberties of individuals, not </a:t>
            </a:r>
            <a:r>
              <a:rPr lang="en-US" dirty="0" err="1"/>
              <a:t>utalitarian</a:t>
            </a:r>
            <a:r>
              <a:rPr lang="en-US" dirty="0"/>
              <a:t>.  </a:t>
            </a:r>
            <a:r>
              <a:rPr lang="en-US" dirty="0" err="1"/>
              <a:t>Utilty</a:t>
            </a:r>
            <a:r>
              <a:rPr lang="en-US" dirty="0"/>
              <a:t> is </a:t>
            </a:r>
            <a:r>
              <a:rPr lang="en-US" dirty="0" err="1"/>
              <a:t>maximised</a:t>
            </a:r>
            <a:r>
              <a:rPr lang="en-US" dirty="0"/>
              <a:t>, but minority groups are marginalized – Rawls was against this and pushed rights – based approaches.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b="1" i="1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Equal opportunities a right?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dirty="0"/>
              <a:t>Fair distribution of wealth a right?</a:t>
            </a:r>
          </a:p>
          <a:p>
            <a:pPr marL="628650" lvl="1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Rights based approach should call for the protection of the interests of individuals against the powers of corporations.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STORY OF STUFF VIDEO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534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3EE07568-8C69-42A2-B5D0-25992FCCCD6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 Unicode MS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 Unicode MS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273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0232BA-B13D-4073-B7B7-8544FCC0C91A}" type="slidenum">
              <a:rPr lang="en-US" altLang="en-US" smtClean="0">
                <a:latin typeface="Arial" panose="020B0604020202020204" pitchFamily="34" charset="0"/>
                <a:cs typeface="Arial Unicode MS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>
              <a:latin typeface="Arial" panose="020B0604020202020204" pitchFamily="34" charset="0"/>
              <a:cs typeface="Arial Unicode MS" charset="0"/>
            </a:endParaRPr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7419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B7CCF43B-7A3C-4D08-9D5D-81CDE29E1EC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 Unicode MS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 Unicode MS" charset="0"/>
            </a:endParaRPr>
          </a:p>
        </p:txBody>
      </p:sp>
      <p:sp>
        <p:nvSpPr>
          <p:cNvPr id="399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524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SUMMARY:</a:t>
            </a:r>
          </a:p>
          <a:p>
            <a:endParaRPr lang="en-US" dirty="0"/>
          </a:p>
          <a:p>
            <a:r>
              <a:rPr lang="en-US" dirty="0"/>
              <a:t>Deontology:</a:t>
            </a:r>
          </a:p>
          <a:p>
            <a:r>
              <a:rPr lang="en-US" dirty="0"/>
              <a:t>Underlying rules</a:t>
            </a:r>
          </a:p>
          <a:p>
            <a:endParaRPr lang="en-US" dirty="0"/>
          </a:p>
          <a:p>
            <a:r>
              <a:rPr lang="en-US" dirty="0"/>
              <a:t>Utilitarianism:</a:t>
            </a:r>
          </a:p>
          <a:p>
            <a:r>
              <a:rPr lang="en-US" dirty="0"/>
              <a:t>Ethical behaviour in terms of desired outcomes</a:t>
            </a:r>
          </a:p>
          <a:p>
            <a:endParaRPr lang="en-US" dirty="0"/>
          </a:p>
          <a:p>
            <a:r>
              <a:rPr lang="en-US" dirty="0"/>
              <a:t>Virtue Ethics:</a:t>
            </a:r>
          </a:p>
          <a:p>
            <a:r>
              <a:rPr lang="en-US" dirty="0"/>
              <a:t>Founded on philosophies of the ancient world, e.g. Plato and Aristotle</a:t>
            </a:r>
          </a:p>
          <a:p>
            <a:endParaRPr lang="en-US" dirty="0"/>
          </a:p>
          <a:p>
            <a:r>
              <a:rPr lang="en-US" dirty="0"/>
              <a:t>Basic Personal Rights / Rights Based Approach:</a:t>
            </a:r>
          </a:p>
          <a:p>
            <a:r>
              <a:rPr lang="en-US" dirty="0"/>
              <a:t>Personal viewpoint of what is acceptable/what is felt our “right” to expect</a:t>
            </a:r>
          </a:p>
          <a:p>
            <a:endParaRPr lang="en-US" dirty="0"/>
          </a:p>
          <a:p>
            <a:r>
              <a:rPr lang="en-US" dirty="0"/>
              <a:t>Post Modernism:</a:t>
            </a:r>
          </a:p>
          <a:p>
            <a:r>
              <a:rPr lang="en-US" dirty="0"/>
              <a:t>Progress and advancement at the expense of human cost – “enlightenment” era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More details in the slides that follow.</a:t>
            </a:r>
          </a:p>
          <a:p>
            <a:endParaRPr lang="en-US" dirty="0"/>
          </a:p>
          <a:p>
            <a:pPr algn="r"/>
            <a:r>
              <a:rPr lang="en-US" dirty="0"/>
              <a:t>Mellahi et al, page 13, 2010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8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 – for support and reinforcement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Solves the problem of “free-riding”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Encourages cooperative action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Uncertainty – what really is collectively right and wrong?</a:t>
            </a:r>
            <a:br>
              <a:rPr lang="en-US" dirty="0"/>
            </a:br>
            <a:r>
              <a:rPr lang="en-US" dirty="0"/>
              <a:t>E.g. downsizing workforce – good for company, bad for people affected.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Human nature does not encourage this type of ethics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/>
              <a:t>Lamsa</a:t>
            </a:r>
            <a:r>
              <a:rPr lang="en-US" dirty="0"/>
              <a:t> says rely on customs, but this brings us back to relativist standpoint – goes against the universal </a:t>
            </a:r>
            <a:r>
              <a:rPr lang="en-US" dirty="0" err="1"/>
              <a:t>Kantist</a:t>
            </a:r>
            <a:r>
              <a:rPr lang="en-US" dirty="0"/>
              <a:t> standpoint.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Conflict: good for profit or good for goodness sake.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Consider MOTIVES of those acting.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/>
              <a:t>Summary: Rules for all, no matter what the end result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0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/>
              <a:t>Book </a:t>
            </a:r>
            <a:r>
              <a:rPr lang="en-US" dirty="0"/>
              <a:t>notes – for support and reinforcement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Solves the problem of “free-riding”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Encourages cooperative action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Uncertainty – what really is collectively right and wrong?</a:t>
            </a:r>
            <a:br>
              <a:rPr lang="en-US" dirty="0"/>
            </a:br>
            <a:r>
              <a:rPr lang="en-US" dirty="0"/>
              <a:t>E.g. downsizing workforce – good for company, bad for people affected.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Human nature does not encourage this type of ethics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/>
              <a:t>Lamsa</a:t>
            </a:r>
            <a:r>
              <a:rPr lang="en-US" dirty="0"/>
              <a:t> says rely on customs, but this brings us back to relativist standpoint – goes against the universal </a:t>
            </a:r>
            <a:r>
              <a:rPr lang="en-US" dirty="0" err="1"/>
              <a:t>Kantist</a:t>
            </a:r>
            <a:r>
              <a:rPr lang="en-US" dirty="0"/>
              <a:t> standpoint.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Conflict: good for profit or good for goodness sake.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Consider MOTIVES of those acting.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/>
              <a:t>Summary: Rules for all, no matter what the end result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09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 – for support and reinforcement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Solves the problem of “free-riding”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Encourages cooperative action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Uncertainty – what really is collectively right and wrong?</a:t>
            </a:r>
            <a:br>
              <a:rPr lang="en-US" dirty="0"/>
            </a:br>
            <a:r>
              <a:rPr lang="en-US" dirty="0"/>
              <a:t>E.g. downsizing workforce – good for company, bad for people affected.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Human nature does not encourage this type of ethics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/>
              <a:t>Lamsa</a:t>
            </a:r>
            <a:r>
              <a:rPr lang="en-US" dirty="0"/>
              <a:t> says rely on customs, but this brings us back to relativist standpoint – goes against the universal </a:t>
            </a:r>
            <a:r>
              <a:rPr lang="en-US" dirty="0" err="1"/>
              <a:t>Kantist</a:t>
            </a:r>
            <a:r>
              <a:rPr lang="en-US" dirty="0"/>
              <a:t> standpoint.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Conflict: good for profit or good for goodness sake.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Consider MOTIVES of those acting.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/>
              <a:t>Summary: Rules for all, no matter what the end result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090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 – for support and reinforcement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Solves the problem of “free-riding”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Encourages cooperative action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Uncertainty – what really is collectively right and wrong?</a:t>
            </a:r>
            <a:br>
              <a:rPr lang="en-US" dirty="0"/>
            </a:br>
            <a:r>
              <a:rPr lang="en-US" dirty="0"/>
              <a:t>E.g. downsizing workforce – good for company, bad for people affected.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Human nature does not encourage this type of ethics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err="1"/>
              <a:t>Lamsa</a:t>
            </a:r>
            <a:r>
              <a:rPr lang="en-US" dirty="0"/>
              <a:t> says rely on customs, but this brings us back to relativist standpoint – goes against the universal </a:t>
            </a:r>
            <a:r>
              <a:rPr lang="en-US" dirty="0" err="1"/>
              <a:t>Kantist</a:t>
            </a:r>
            <a:r>
              <a:rPr lang="en-US" dirty="0"/>
              <a:t> standpoint.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Conflict: good for profit or good for goodness sake.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Consider MOTIVES of those acting.</a:t>
            </a:r>
          </a:p>
          <a:p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/>
              <a:t>Summary: Rules for all, no matter what the end result 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090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Not trying to follow set rules, but adjustment based on the end result.</a:t>
            </a:r>
            <a:br>
              <a:rPr lang="en-US" dirty="0"/>
            </a:br>
            <a:r>
              <a:rPr lang="en-US" dirty="0"/>
              <a:t>E.g. “do not lie” is a rule that would be broken if more people were made happy by the lie than people being hurt by it.  Refuse to tell a mother where her baby is if she is very abusive to the child and you know the child will be hurt.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Jeremy Bentham – happiness as the avoidance of pain.  Bentham strongly supported welfare reform at a time when large numbers of people were poor, starving and in deep poverty and his ideas were brand new – radical.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JS Mill – degrees of happiness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Book Examples: Cost Benefit Analysis</a:t>
            </a:r>
            <a:br>
              <a:rPr lang="en-US" dirty="0"/>
            </a:br>
            <a:r>
              <a:rPr lang="en-US" dirty="0"/>
              <a:t>Green energy – what do we give up to get this type of energy source?</a:t>
            </a:r>
            <a:br>
              <a:rPr lang="en-US" dirty="0"/>
            </a:br>
            <a:r>
              <a:rPr lang="en-US" dirty="0"/>
              <a:t>Environmental Pollution in return for huge profits?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Other theorists:</a:t>
            </a:r>
            <a:br>
              <a:rPr lang="en-US" dirty="0"/>
            </a:br>
            <a:r>
              <a:rPr lang="en-US" b="1" i="1" dirty="0"/>
              <a:t>Adam Smith </a:t>
            </a:r>
            <a:r>
              <a:rPr lang="en-US" dirty="0"/>
              <a:t>– cooperation and trust are most important; invisible hand that forces market equilibrium comes from this (note economics last year); self interest to be good citizens.</a:t>
            </a:r>
            <a:br>
              <a:rPr lang="en-US" dirty="0"/>
            </a:br>
            <a:r>
              <a:rPr lang="en-US" b="1" i="1" dirty="0"/>
              <a:t>J S Mill </a:t>
            </a:r>
            <a:r>
              <a:rPr lang="en-US" dirty="0"/>
              <a:t>– happiness calculus; working out be best possible social good from a particular action.</a:t>
            </a:r>
            <a:br>
              <a:rPr lang="en-US" dirty="0"/>
            </a:br>
            <a:r>
              <a:rPr lang="en-US" b="1" i="1" dirty="0"/>
              <a:t>John Rawls</a:t>
            </a:r>
            <a:r>
              <a:rPr lang="en-US" dirty="0"/>
              <a:t> – exploit the poor to the benefit of the rich = </a:t>
            </a:r>
            <a:r>
              <a:rPr lang="en-US" dirty="0" err="1"/>
              <a:t>utalitarianism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61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Not trying to follow set rules, but adjustment based on the end result.</a:t>
            </a:r>
            <a:br>
              <a:rPr lang="en-US" dirty="0"/>
            </a:br>
            <a:r>
              <a:rPr lang="en-US" dirty="0"/>
              <a:t>E.g. “do not lie” is a rule that would be broken if more people were made happy by the lie than people being hurt by it.  Refuse to tell a mother where her baby is if she is very abusive to the child and you know the child will be hurt.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Jeremy Bentham – happiness as the avoidance of pain.  Bentham strongly supported welfare reform at a time when large numbers of people were poor, starving and in deep poverty and his ideas were brand new – radical.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JS Mill – degrees of happiness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Book Examples: Cost Benefit Analysis</a:t>
            </a:r>
            <a:br>
              <a:rPr lang="en-US" dirty="0"/>
            </a:br>
            <a:r>
              <a:rPr lang="en-US" dirty="0"/>
              <a:t>Green energy – what do we give up to get this type of energy source?</a:t>
            </a:r>
            <a:br>
              <a:rPr lang="en-US" dirty="0"/>
            </a:br>
            <a:r>
              <a:rPr lang="en-US" dirty="0"/>
              <a:t>Environmental Pollution in return for huge profits?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Other theorists:</a:t>
            </a:r>
            <a:br>
              <a:rPr lang="en-US" dirty="0"/>
            </a:br>
            <a:r>
              <a:rPr lang="en-US" b="1" i="1" dirty="0"/>
              <a:t>Adam Smith </a:t>
            </a:r>
            <a:r>
              <a:rPr lang="en-US" dirty="0"/>
              <a:t>– cooperation and trust are most important; invisible hand that forces market equilibrium comes from this (note economics last year); self interest to be good citizens.</a:t>
            </a:r>
            <a:br>
              <a:rPr lang="en-US" dirty="0"/>
            </a:br>
            <a:r>
              <a:rPr lang="en-US" b="1" i="1" dirty="0"/>
              <a:t>J S Mill </a:t>
            </a:r>
            <a:r>
              <a:rPr lang="en-US" dirty="0"/>
              <a:t>– happiness calculus; working out be best possible social good from a particular action.</a:t>
            </a:r>
            <a:br>
              <a:rPr lang="en-US" dirty="0"/>
            </a:br>
            <a:r>
              <a:rPr lang="en-US" b="1" i="1" dirty="0"/>
              <a:t>John Rawls</a:t>
            </a:r>
            <a:r>
              <a:rPr lang="en-US" dirty="0"/>
              <a:t> – exploit the poor to the benefit of the rich = </a:t>
            </a:r>
            <a:r>
              <a:rPr lang="en-US" dirty="0" err="1"/>
              <a:t>utalitarianism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61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 on implications:  get students own experiences and feedback.</a:t>
            </a:r>
          </a:p>
          <a:p>
            <a:endParaRPr lang="en-US" dirty="0"/>
          </a:p>
          <a:p>
            <a:r>
              <a:rPr lang="en-US" dirty="0"/>
              <a:t>Book notes: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Not trying to follow set rules, but adjustment based on the end result.</a:t>
            </a:r>
            <a:br>
              <a:rPr lang="en-US" dirty="0"/>
            </a:br>
            <a:r>
              <a:rPr lang="en-US" dirty="0"/>
              <a:t>E.g. “do not lie” is a rule that would be broken if more people were made happy by the lie than people being hurt by it.  Refuse to tell a mother where her baby is if she is very abusive to the child and you know the child will be hurt.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Jeremy Bentham – happiness as the avoidance of pain.  Bentham strongly supported welfare reform at a time when large numbers of people were poor, starving and in deep poverty and his ideas were brand new – radical.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JS Mill – degrees of happiness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Book Examples: Cost Benefit Analysis</a:t>
            </a:r>
            <a:br>
              <a:rPr lang="en-US" dirty="0"/>
            </a:br>
            <a:r>
              <a:rPr lang="en-US" dirty="0"/>
              <a:t>Green energy – what do we give up to get this type of energy source?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Other theorists:</a:t>
            </a:r>
            <a:br>
              <a:rPr lang="en-US" dirty="0"/>
            </a:br>
            <a:r>
              <a:rPr lang="en-US" b="1" i="1" dirty="0"/>
              <a:t>Adam Smith </a:t>
            </a:r>
            <a:r>
              <a:rPr lang="en-US" dirty="0"/>
              <a:t>– cooperation and trust are most important; invisible hand that forces market equilibrium comes from this (note economics last year); self interest to be good citizens.</a:t>
            </a:r>
            <a:br>
              <a:rPr lang="en-US" dirty="0"/>
            </a:br>
            <a:r>
              <a:rPr lang="en-US" b="1" i="1" dirty="0"/>
              <a:t>J S Mill </a:t>
            </a:r>
            <a:r>
              <a:rPr lang="en-US" dirty="0"/>
              <a:t>– happiness calculus; working out be best possible social good from a particular action.</a:t>
            </a:r>
            <a:br>
              <a:rPr lang="en-US" dirty="0"/>
            </a:br>
            <a:r>
              <a:rPr lang="en-US" b="1" i="1" dirty="0"/>
              <a:t>John Rawls</a:t>
            </a:r>
            <a:r>
              <a:rPr lang="en-US" dirty="0"/>
              <a:t> – exploit the poor to the benefit of the rich = </a:t>
            </a:r>
            <a:r>
              <a:rPr lang="en-US" dirty="0" err="1"/>
              <a:t>utalitarianism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D501D-423B-4B0F-ABAA-D2BF0A98734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6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4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0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2EAA9-0492-45C8-BDB6-0E4C2B66E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106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55E0-4735-4CA3-AD10-A19563185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717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5BE2-2E72-43BC-A1FB-F2C8CDEF6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5001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47800"/>
            <a:ext cx="3806825" cy="4567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3625" y="1447800"/>
            <a:ext cx="3808413" cy="4567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74928-E206-4E8B-A5E8-0C6E284DF9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179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A6F52-79DF-43B5-AE1D-726FED071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4076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E9EF3-BD5A-4867-8A75-0673CFD701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9985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254A4-F02A-4F15-B732-35928C03B0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502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0A371-3ABE-49C9-A6D0-08B4502542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845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33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010F-AB0E-4AB0-9B20-1473A3D4B2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740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4A500-B11B-4DC9-BF41-82971B1A80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596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274638"/>
            <a:ext cx="1941513" cy="5740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38"/>
            <a:ext cx="5673725" cy="5740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83A73-9E32-4F7F-AE39-5315CF0E88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45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5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6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35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8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26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1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61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1867F-FCE9-456A-8115-7B1123515E50}" type="datetimeFigureOut">
              <a:rPr lang="en-US" smtClean="0"/>
              <a:t>3/25/2017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D4F30-1C93-43D0-87BC-51630DF6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1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63500" y="69850"/>
            <a:ext cx="9013825" cy="6692900"/>
          </a:xfrm>
          <a:prstGeom prst="roundRect">
            <a:avLst>
              <a:gd name="adj" fmla="val 4931"/>
            </a:avLst>
          </a:prstGeom>
          <a:noFill/>
          <a:ln w="648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4638"/>
            <a:ext cx="7767638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47800"/>
            <a:ext cx="7767638" cy="456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212725" y="6276975"/>
            <a:ext cx="319088" cy="319088"/>
          </a:xfrm>
          <a:prstGeom prst="rect">
            <a:avLst/>
          </a:prstGeom>
          <a:solidFill>
            <a:srgbClr val="D3481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</a:bodyPr>
          <a:lstStyle>
            <a:lvl1pPr algn="ctr" eaLnBrk="1" hangingPunct="1">
              <a:buClrTx/>
              <a:buSzPct val="100000"/>
              <a:buFontTx/>
              <a:buNone/>
              <a:defRPr sz="1400">
                <a:solidFill>
                  <a:srgbClr val="FFFFFF"/>
                </a:solidFill>
                <a:latin typeface="+mj-lt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A7B7B669-43C5-45AA-A7CC-ED2396FC5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96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kern="1200">
          <a:solidFill>
            <a:srgbClr val="696464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696464"/>
          </a:solidFill>
          <a:latin typeface="Franklin Gothic Book" panose="020B05030201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Session 2 - Ethics:</a:t>
            </a:r>
            <a:br>
              <a:rPr lang="en-US" dirty="0"/>
            </a:br>
            <a:r>
              <a:rPr lang="en-US" sz="3100" dirty="0"/>
              <a:t>Define and apply three major approaches to moral reasoning</a:t>
            </a:r>
            <a:br>
              <a:rPr lang="en-US" sz="3100" dirty="0"/>
            </a:br>
            <a:br>
              <a:rPr lang="en-US" sz="3100" dirty="0"/>
            </a:br>
            <a:r>
              <a:rPr lang="en-US" sz="3100" dirty="0"/>
              <a:t>Discuss influential moral theories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153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Utilitarianism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Following this approach, you are not trying to follow set rules, but adjustment based on the end result.</a:t>
            </a:r>
          </a:p>
          <a:p>
            <a:br>
              <a:rPr lang="en-US" dirty="0"/>
            </a:br>
            <a:r>
              <a:rPr lang="en-US" dirty="0"/>
              <a:t>For example, “Do not lie” is a rule that would be broken if more people were made happy by the lie than people being hurt by it.  Refuse to tell a mother where her baby is if she is very abusive to the child and you know the child will be hurt.</a:t>
            </a:r>
          </a:p>
          <a:p>
            <a:endParaRPr lang="en-US" dirty="0"/>
          </a:p>
          <a:p>
            <a:r>
              <a:rPr lang="en-US" dirty="0"/>
              <a:t>This approach says: Before you take an action or make a decision, </a:t>
            </a:r>
            <a:r>
              <a:rPr lang="en-US" u="sng" dirty="0"/>
              <a:t>you have to consider the consequences  of your action</a:t>
            </a:r>
            <a:r>
              <a:rPr lang="en-US" dirty="0"/>
              <a:t>. Therefore this approach is often called </a:t>
            </a:r>
            <a:r>
              <a:rPr lang="en-US" i="1" dirty="0">
                <a:solidFill>
                  <a:srgbClr val="0070C0"/>
                </a:solidFill>
              </a:rPr>
              <a:t>consequentialism</a:t>
            </a:r>
          </a:p>
          <a:p>
            <a:endParaRPr lang="en-US" i="1" dirty="0">
              <a:solidFill>
                <a:srgbClr val="0070C0"/>
              </a:solidFill>
            </a:endParaRPr>
          </a:p>
          <a:p>
            <a:r>
              <a:rPr lang="en-US" dirty="0"/>
              <a:t>It also called the happiness principle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898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Utilitarianism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75815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What is positive about this approach?</a:t>
            </a:r>
          </a:p>
          <a:p>
            <a:r>
              <a:rPr lang="en-US" dirty="0"/>
              <a:t>Decisions made when following this approach are positive and provide the greatest happiness for greatest number of people, maximizing benefits and minimizing harm</a:t>
            </a:r>
          </a:p>
          <a:p>
            <a:endParaRPr lang="en-US" dirty="0"/>
          </a:p>
          <a:p>
            <a:r>
              <a:rPr lang="en-US" b="1" dirty="0"/>
              <a:t>What are possible problems with this approach?</a:t>
            </a:r>
          </a:p>
          <a:p>
            <a:r>
              <a:rPr lang="en-US" dirty="0"/>
              <a:t>It may justify some actions such as Environmental Pollution in return for huge profits (because more people will benefit from the profits than there will be people suffering from the pollution)</a:t>
            </a:r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65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 Virtue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1055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Virtue ethics describes the character of a person as a driving force for ethical behavior</a:t>
            </a:r>
          </a:p>
          <a:p>
            <a:endParaRPr lang="en-US" dirty="0"/>
          </a:p>
          <a:p>
            <a:r>
              <a:rPr lang="en-US" dirty="0"/>
              <a:t>The character of the person determines behavior, NOT rules 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Can you see how this approach is different from Deontology? </a:t>
            </a:r>
          </a:p>
          <a:p>
            <a:r>
              <a:rPr lang="en-US" dirty="0"/>
              <a:t>Deontologists say that rules determine a person’s behavior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Can you see how this approach is different from Consequentialism?</a:t>
            </a:r>
          </a:p>
          <a:p>
            <a:r>
              <a:rPr lang="en-US" dirty="0"/>
              <a:t>Consequentialism says that rightness or wrongness is determined from the outcome of the act itself rather than from the character, or social context</a:t>
            </a:r>
          </a:p>
          <a:p>
            <a:endParaRPr lang="en-US" dirty="0"/>
          </a:p>
          <a:p>
            <a:r>
              <a:rPr lang="en-US" dirty="0" err="1"/>
              <a:t>Source:http</a:t>
            </a:r>
            <a:r>
              <a:rPr lang="en-US" dirty="0"/>
              <a:t>://en.wikipedia.org/wiki/</a:t>
            </a:r>
            <a:r>
              <a:rPr lang="en-US" dirty="0" err="1"/>
              <a:t>Virtue_ethics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6204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 Virtue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4681954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/>
              <a:t>Therefore, you have to consider the nature of the person making the decision and his/her cultural context; as well as the learnt and acquired virtues (positive character traits)[Aristotle = sense of context]</a:t>
            </a:r>
          </a:p>
          <a:p>
            <a:endParaRPr lang="en-US" sz="3300" dirty="0"/>
          </a:p>
          <a:p>
            <a:r>
              <a:rPr lang="en-US" sz="3300" dirty="0"/>
              <a:t>You have to know yourself and reflect on your own actions and character; [Socrates = personal responsibility]</a:t>
            </a:r>
          </a:p>
          <a:p>
            <a:endParaRPr lang="en-US" sz="3300" dirty="0"/>
          </a:p>
          <a:p>
            <a:r>
              <a:rPr lang="en-US" sz="3300" dirty="0"/>
              <a:t>Virtue ethics is grounded in a social, temporal context </a:t>
            </a:r>
          </a:p>
          <a:p>
            <a:r>
              <a:rPr lang="en-US" sz="3300" dirty="0"/>
              <a:t>Therefore, it is not determined by just one moment, but through a lifetime as a whole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539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Rights-Based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According to this approach, people (or individuals) have certain basic rights (or entitlements), for example  freedom of  speech (to say anything), right to associations, etc.</a:t>
            </a:r>
          </a:p>
          <a:p>
            <a:r>
              <a:rPr lang="en-US" dirty="0"/>
              <a:t>Rights based approaches include free market systems and  consumer rights </a:t>
            </a:r>
          </a:p>
          <a:p>
            <a:endParaRPr lang="en-US" dirty="0"/>
          </a:p>
          <a:p>
            <a:r>
              <a:rPr lang="en-US" b="1" dirty="0"/>
              <a:t>There are some problems with this approach.</a:t>
            </a:r>
          </a:p>
          <a:p>
            <a:r>
              <a:rPr lang="en-US" dirty="0"/>
              <a:t>There may be a difference between universal rights and society or community based rights. Also- these rights may not extend to everyone in a community </a:t>
            </a:r>
          </a:p>
          <a:p>
            <a:endParaRPr lang="en-US" dirty="0"/>
          </a:p>
          <a:p>
            <a:r>
              <a:rPr lang="en-US" dirty="0"/>
              <a:t>These rights may therefore vary (or be different from country to country). For example, all countries do not have the same level of freedom in voting rights.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05600" y="6172200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Page 22</a:t>
            </a:r>
          </a:p>
        </p:txBody>
      </p:sp>
    </p:spTree>
    <p:extLst>
      <p:ext uri="{BB962C8B-B14F-4D97-AF65-F5344CB8AC3E}">
        <p14:creationId xmlns:p14="http://schemas.microsoft.com/office/powerpoint/2010/main" val="131541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763588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bIns="91440" anchor="b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Franklin Gothic Book" panose="020B05030201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Rights Theories- example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39750" y="1447800"/>
            <a:ext cx="4124325" cy="493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271463" indent="-268288"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 marL="271463" marR="0" lvl="0" indent="-268288" algn="l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Tx/>
              <a:buSzPct val="85000"/>
              <a:buFontTx/>
              <a:buNone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/>
            </a:pPr>
            <a:endParaRPr kumimoji="0" lang="en-US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erpetua" panose="02020502060401020303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268288" marR="0" lvl="0" indent="-265113" algn="l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/>
            </a:pP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A moral theory based on the concept that all people have </a:t>
            </a:r>
            <a:r>
              <a:rPr kumimoji="0" lang="en-US" altLang="en-US" sz="2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human rights</a:t>
            </a: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erpetua" panose="02020502060401020303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t> that form the justifying basis of obligations because they best express the purpose of morality, which is the securing of liberties or other benefits for a right-holder.</a:t>
            </a:r>
          </a:p>
          <a:p>
            <a:pPr marL="271463" marR="0" lvl="0" indent="-268288" algn="l" defTabSz="449263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Tx/>
              <a:buSzPct val="85000"/>
              <a:buFontTx/>
              <a:buNone/>
              <a:tabLst>
                <a:tab pos="271463" algn="l"/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  <a:defRPr/>
            </a:pPr>
            <a:endParaRPr kumimoji="0" lang="en-US" altLang="en-US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erpetua" panose="02020502060401020303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277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989138"/>
            <a:ext cx="3529013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3323300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914400" y="274638"/>
            <a:ext cx="7772400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bIns="91440" anchor="b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solidFill>
                  <a:srgbClr val="696464"/>
                </a:solidFill>
                <a:latin typeface="Franklin Gothic Book" panose="020B0503020102020204" pitchFamily="34" charset="0"/>
              </a:rPr>
              <a:t>Exercise - 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539750" y="1196975"/>
            <a:ext cx="5480050" cy="482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268288" indent="-268288"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268288" algn="l"/>
                <a:tab pos="715963" algn="l"/>
                <a:tab pos="1165225" algn="l"/>
                <a:tab pos="1614488" algn="l"/>
                <a:tab pos="2063750" algn="l"/>
                <a:tab pos="2513013" algn="l"/>
                <a:tab pos="2962275" algn="l"/>
                <a:tab pos="3411538" algn="l"/>
                <a:tab pos="3860800" algn="l"/>
                <a:tab pos="4310063" algn="l"/>
                <a:tab pos="4759325" algn="l"/>
                <a:tab pos="5208588" algn="l"/>
                <a:tab pos="5657850" algn="l"/>
                <a:tab pos="6107113" algn="l"/>
                <a:tab pos="6556375" algn="l"/>
                <a:tab pos="7005638" algn="l"/>
                <a:tab pos="7454900" algn="l"/>
                <a:tab pos="7904163" algn="l"/>
                <a:tab pos="8353425" algn="l"/>
                <a:tab pos="8802688" algn="l"/>
                <a:tab pos="9251950" algn="l"/>
              </a:tabLst>
              <a:defRPr>
                <a:solidFill>
                  <a:srgbClr val="00000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lang="en-US" altLang="en-US" sz="3200" dirty="0">
                <a:latin typeface="Perpetua" panose="02020502060401020303" pitchFamily="18" charset="0"/>
              </a:rPr>
              <a:t>With your group make a list of what you think should be classified as Human Rights  (rights that should apply to everyone in society) put those rights in order of importance to you</a:t>
            </a: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3200" dirty="0">
              <a:latin typeface="Perpetua" panose="02020502060401020303" pitchFamily="18" charset="0"/>
            </a:endParaRPr>
          </a:p>
          <a:p>
            <a:pPr>
              <a:spcBef>
                <a:spcPts val="575"/>
              </a:spcBef>
              <a:buClr>
                <a:srgbClr val="D34817"/>
              </a:buClr>
              <a:buSzPct val="85000"/>
              <a:buFont typeface="Wingdings 2" panose="05020102010507070707" pitchFamily="18" charset="2"/>
              <a:buChar char=""/>
              <a:defRPr/>
            </a:pPr>
            <a:r>
              <a:rPr lang="en-US" altLang="en-US" sz="3200" dirty="0">
                <a:latin typeface="Perpetua" panose="02020502060401020303" pitchFamily="18" charset="0"/>
              </a:rPr>
              <a:t>Be prepared to share your findings with the rest of the class</a:t>
            </a: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2400" dirty="0">
              <a:latin typeface="Perpetua" panose="02020502060401020303" pitchFamily="18" charset="0"/>
            </a:endParaRP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2600" dirty="0">
              <a:latin typeface="Perpetua" panose="02020502060401020303" pitchFamily="18" charset="0"/>
            </a:endParaRP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2600" dirty="0">
              <a:latin typeface="Perpetua" panose="02020502060401020303" pitchFamily="18" charset="0"/>
            </a:endParaRP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2600" dirty="0">
              <a:latin typeface="Perpetua" panose="02020502060401020303" pitchFamily="18" charset="0"/>
            </a:endParaRP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2600" dirty="0">
              <a:latin typeface="Perpetua" panose="02020502060401020303" pitchFamily="18" charset="0"/>
            </a:endParaRPr>
          </a:p>
          <a:p>
            <a:pPr marL="271463">
              <a:spcBef>
                <a:spcPts val="575"/>
              </a:spcBef>
              <a:buSzPct val="85000"/>
              <a:defRPr/>
            </a:pPr>
            <a:endParaRPr lang="en-US" altLang="en-US" sz="2600" dirty="0">
              <a:latin typeface="Perpetua" panose="02020502060401020303" pitchFamily="18" charset="0"/>
            </a:endParaRPr>
          </a:p>
        </p:txBody>
      </p:sp>
      <p:sp>
        <p:nvSpPr>
          <p:cNvPr id="36868" name="Oval 3"/>
          <p:cNvSpPr>
            <a:spLocks noChangeArrowheads="1"/>
          </p:cNvSpPr>
          <p:nvPr/>
        </p:nvSpPr>
        <p:spPr bwMode="auto">
          <a:xfrm>
            <a:off x="146050" y="6210300"/>
            <a:ext cx="457200" cy="457200"/>
          </a:xfrm>
          <a:prstGeom prst="ellipse">
            <a:avLst/>
          </a:prstGeom>
          <a:solidFill>
            <a:srgbClr val="D3481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fld id="{70A3ACF6-D335-480E-AA3F-87CD97F948E6}" type="slidenum">
              <a:rPr lang="en-US" altLang="en-US" sz="140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3687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758669"/>
            <a:ext cx="2209800" cy="3457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10525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1"/>
          <p:cNvSpPr txBox="1">
            <a:spLocks noChangeArrowheads="1"/>
          </p:cNvSpPr>
          <p:nvPr/>
        </p:nvSpPr>
        <p:spPr bwMode="auto">
          <a:xfrm>
            <a:off x="6172200" y="6191250"/>
            <a:ext cx="2476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ahoma" panose="020B0604030504040204" pitchFamily="34" charset="0"/>
                <a:ea typeface="Microsoft YaHei" panose="020B0503020204020204" pitchFamily="34" charset="-122"/>
                <a:cs typeface="+mn-cs"/>
              </a:rPr>
              <a:t>01/18/17</a:t>
            </a:r>
          </a:p>
        </p:txBody>
      </p:sp>
      <p:sp>
        <p:nvSpPr>
          <p:cNvPr id="38915" name="Text Box 2"/>
          <p:cNvSpPr txBox="1">
            <a:spLocks noChangeArrowheads="1"/>
          </p:cNvSpPr>
          <p:nvPr/>
        </p:nvSpPr>
        <p:spPr bwMode="auto">
          <a:xfrm>
            <a:off x="914400" y="61722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ahoma" panose="020B0604030504040204" pitchFamily="34" charset="0"/>
                <a:ea typeface="Microsoft YaHei" panose="020B0503020204020204" pitchFamily="34" charset="-122"/>
                <a:cs typeface="+mn-cs"/>
              </a:rPr>
              <a:t>PHolt/S.Farrell</a:t>
            </a:r>
          </a:p>
        </p:txBody>
      </p:sp>
      <p:sp>
        <p:nvSpPr>
          <p:cNvPr id="38916" name="Oval 3"/>
          <p:cNvSpPr>
            <a:spLocks noChangeArrowheads="1"/>
          </p:cNvSpPr>
          <p:nvPr/>
        </p:nvSpPr>
        <p:spPr bwMode="auto">
          <a:xfrm>
            <a:off x="146050" y="6210300"/>
            <a:ext cx="457200" cy="4572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A53C599A-EABB-48E7-A701-9DE2CA23941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 pitchFamily="34" charset="0"/>
                <a:ea typeface="Microsoft YaHei" panose="020B0503020204020204" pitchFamily="34" charset="-122"/>
                <a:cs typeface="+mn-cs"/>
              </a:rPr>
              <a:pPr marL="0" marR="0" lvl="0" indent="0" algn="ct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38917" name="Text Box 4"/>
          <p:cNvSpPr txBox="1">
            <a:spLocks noChangeArrowheads="1"/>
          </p:cNvSpPr>
          <p:nvPr/>
        </p:nvSpPr>
        <p:spPr bwMode="auto">
          <a:xfrm>
            <a:off x="0" y="152400"/>
            <a:ext cx="8763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bIns="91440" anchor="b"/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Franklin Gothic Book" panose="020B0503020102020204" pitchFamily="34" charset="0"/>
                <a:ea typeface="Microsoft YaHei" panose="020B0503020204020204" pitchFamily="34" charset="-122"/>
                <a:cs typeface="+mn-cs"/>
              </a:rPr>
              <a:t> “Moral Rights” Considerations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828800" y="1600200"/>
            <a:ext cx="5715000" cy="520700"/>
          </a:xfrm>
          <a:prstGeom prst="rect">
            <a:avLst/>
          </a:prstGeom>
          <a:solidFill>
            <a:srgbClr val="63004E"/>
          </a:solidFill>
          <a:ln w="19080" cap="sq">
            <a:solidFill>
              <a:srgbClr val="000000"/>
            </a:solidFill>
            <a:miter lim="800000"/>
            <a:headEnd/>
            <a:tailEnd/>
          </a:ln>
          <a:effectLst>
            <a:outerShdw dist="102299" dir="4975500" algn="ctr" rotWithShape="0">
              <a:srgbClr val="000000"/>
            </a:outerShdw>
          </a:effectLst>
        </p:spPr>
        <p:txBody>
          <a:bodyPr lIns="90000" tIns="46800" rIns="90000" bIns="46800">
            <a:spAutoFit/>
          </a:bodyPr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ts val="17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t>The right of free consent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828800" y="2362200"/>
            <a:ext cx="5715000" cy="520700"/>
          </a:xfrm>
          <a:prstGeom prst="rect">
            <a:avLst/>
          </a:prstGeom>
          <a:solidFill>
            <a:srgbClr val="63004E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>
            <a:outerShdw dist="77353" dir="4837521" algn="ctr" rotWithShape="0">
              <a:srgbClr val="000000"/>
            </a:outerShdw>
          </a:effectLst>
        </p:spPr>
        <p:txBody>
          <a:bodyPr lIns="90000" tIns="46800" rIns="90000" bIns="46800">
            <a:spAutoFit/>
          </a:bodyPr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ts val="17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t>The right to privacy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05000" y="3124200"/>
            <a:ext cx="5638800" cy="520700"/>
          </a:xfrm>
          <a:prstGeom prst="rect">
            <a:avLst/>
          </a:prstGeom>
          <a:solidFill>
            <a:srgbClr val="63004E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>
            <a:outerShdw dist="77353" dir="4837521" algn="ctr" rotWithShape="0">
              <a:srgbClr val="000000"/>
            </a:outerShdw>
          </a:effectLst>
        </p:spPr>
        <p:txBody>
          <a:bodyPr lIns="90000" tIns="46800" rIns="90000" bIns="46800">
            <a:spAutoFit/>
          </a:bodyPr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ts val="17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t>The right of freedom of conscience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905000" y="3810000"/>
            <a:ext cx="5715000" cy="520700"/>
          </a:xfrm>
          <a:prstGeom prst="rect">
            <a:avLst/>
          </a:prstGeom>
          <a:solidFill>
            <a:srgbClr val="63004E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>
            <a:outerShdw dist="64601" dir="4725161" algn="ctr" rotWithShape="0">
              <a:srgbClr val="000000"/>
            </a:outerShdw>
          </a:effectLst>
        </p:spPr>
        <p:txBody>
          <a:bodyPr lIns="90000" tIns="46800" rIns="90000" bIns="46800">
            <a:spAutoFit/>
          </a:bodyPr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ts val="17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t>The right of free speech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05000" y="4495800"/>
            <a:ext cx="5715000" cy="520700"/>
          </a:xfrm>
          <a:prstGeom prst="rect">
            <a:avLst/>
          </a:prstGeom>
          <a:solidFill>
            <a:srgbClr val="63004E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>
            <a:outerShdw dist="77353" dir="4837521" algn="ctr" rotWithShape="0">
              <a:srgbClr val="000000"/>
            </a:outerShdw>
          </a:effectLst>
        </p:spPr>
        <p:txBody>
          <a:bodyPr lIns="90000" tIns="46800" rIns="90000" bIns="46800">
            <a:spAutoFit/>
          </a:bodyPr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ts val="17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t>The right to due process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905000" y="5257800"/>
            <a:ext cx="5791200" cy="520700"/>
          </a:xfrm>
          <a:prstGeom prst="rect">
            <a:avLst/>
          </a:prstGeom>
          <a:solidFill>
            <a:srgbClr val="63004E"/>
          </a:solidFill>
          <a:ln w="28440" cap="sq">
            <a:solidFill>
              <a:srgbClr val="000000"/>
            </a:solidFill>
            <a:miter lim="800000"/>
            <a:headEnd/>
            <a:tailEnd/>
          </a:ln>
          <a:effectLst>
            <a:outerShdw dist="77353" dir="4837521" algn="ctr" rotWithShape="0">
              <a:srgbClr val="000000"/>
            </a:outerShdw>
          </a:effectLst>
        </p:spPr>
        <p:txBody>
          <a:bodyPr lIns="90000" tIns="46800" rIns="90000" bIns="46800">
            <a:spAutoFit/>
          </a:bodyPr>
          <a:lstStyle>
            <a:lvl1pPr>
              <a:spcBef>
                <a:spcPts val="5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1pPr>
            <a:lvl2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2pPr>
            <a:lvl3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3pPr>
            <a:lvl4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4pPr>
            <a:lvl5pPr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Perpetua" panose="02020502060401020303" pitchFamily="18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ts val="175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+mn-cs"/>
              </a:rPr>
              <a:t>The right to life &amp; safety</a:t>
            </a:r>
          </a:p>
        </p:txBody>
      </p:sp>
    </p:spTree>
    <p:extLst>
      <p:ext uri="{BB962C8B-B14F-4D97-AF65-F5344CB8AC3E}">
        <p14:creationId xmlns:p14="http://schemas.microsoft.com/office/powerpoint/2010/main" val="24533609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685800"/>
            <a:ext cx="7767638" cy="2590800"/>
          </a:xfrm>
        </p:spPr>
        <p:txBody>
          <a:bodyPr/>
          <a:lstStyle/>
          <a:p>
            <a:br>
              <a:rPr lang="en-US" sz="3600" b="1" dirty="0"/>
            </a:br>
            <a:r>
              <a:rPr lang="en-US" sz="3600" b="1" dirty="0"/>
              <a:t>There are some problems with this approach.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936812" y="1223040"/>
            <a:ext cx="77676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There may be a difference between universal rights and society or community based rights. Also- these rights may not extend to everyone in a community </a:t>
            </a:r>
          </a:p>
          <a:p>
            <a:endParaRPr lang="en-US" sz="3200" dirty="0"/>
          </a:p>
          <a:p>
            <a:r>
              <a:rPr lang="en-US" sz="3200" dirty="0"/>
              <a:t>These rights may therefore vary (or be different from country to country). For example, all countries do not have the same level of freedom in voting rights.</a:t>
            </a:r>
          </a:p>
        </p:txBody>
      </p:sp>
    </p:spTree>
    <p:extLst>
      <p:ext uri="{BB962C8B-B14F-4D97-AF65-F5344CB8AC3E}">
        <p14:creationId xmlns:p14="http://schemas.microsoft.com/office/powerpoint/2010/main" val="2830917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ethical perspective, do you think, is the most relevant to the world of business?</a:t>
            </a:r>
          </a:p>
          <a:p>
            <a:endParaRPr lang="en-US" dirty="0"/>
          </a:p>
          <a:p>
            <a:r>
              <a:rPr lang="en-US" dirty="0"/>
              <a:t>Give reasons for your answer.</a:t>
            </a:r>
          </a:p>
        </p:txBody>
      </p:sp>
    </p:spTree>
    <p:extLst>
      <p:ext uri="{BB962C8B-B14F-4D97-AF65-F5344CB8AC3E}">
        <p14:creationId xmlns:p14="http://schemas.microsoft.com/office/powerpoint/2010/main" val="289626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Different Philosophical Approaches to Business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Key Perspectives: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Deontology  </a:t>
            </a:r>
          </a:p>
          <a:p>
            <a:r>
              <a:rPr lang="en-US" dirty="0"/>
              <a:t>Utilitarianism</a:t>
            </a:r>
          </a:p>
          <a:p>
            <a:r>
              <a:rPr lang="en-US" dirty="0"/>
              <a:t>Virtue Ethics</a:t>
            </a:r>
          </a:p>
          <a:p>
            <a:r>
              <a:rPr lang="en-US" dirty="0"/>
              <a:t>Basic Personal Rights / Rights Based Approach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5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Deontology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532"/>
            <a:ext cx="8229600" cy="468163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 founder was Immanuel Kant 1724 – 1804</a:t>
            </a:r>
          </a:p>
          <a:p>
            <a:r>
              <a:rPr lang="en-US" dirty="0"/>
              <a:t>This approach says that there are rules for morality.  There are rules that say actions are ’right’ or ‘wrong’</a:t>
            </a:r>
          </a:p>
          <a:p>
            <a:endParaRPr lang="en-US" dirty="0"/>
          </a:p>
          <a:p>
            <a:r>
              <a:rPr lang="en-US" dirty="0"/>
              <a:t>Act ethically “because it is one’s duty, regardless of the consequences”</a:t>
            </a:r>
          </a:p>
          <a:p>
            <a:endParaRPr lang="en-US" dirty="0"/>
          </a:p>
          <a:p>
            <a:r>
              <a:rPr lang="en-US" dirty="0"/>
              <a:t>You must make the right decisions for the right reasons </a:t>
            </a:r>
          </a:p>
          <a:p>
            <a:r>
              <a:rPr lang="en-US" dirty="0"/>
              <a:t>Therefore Deontologists are </a:t>
            </a:r>
            <a:r>
              <a:rPr lang="en-US" b="1" u="sng" dirty="0"/>
              <a:t>anti-relativists</a:t>
            </a:r>
          </a:p>
          <a:p>
            <a:endParaRPr lang="en-US" b="1" u="sng" dirty="0"/>
          </a:p>
          <a:p>
            <a:r>
              <a:rPr lang="en-US" dirty="0"/>
              <a:t>Ethics can be universalized. This means it can be a moral law followed by all.</a:t>
            </a:r>
          </a:p>
          <a:p>
            <a:endParaRPr lang="en-US"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376" y="72932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9792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Deontology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599" cy="42180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Not just the “golden rule” of do to others what you want done to you – Kant takes this further.</a:t>
            </a:r>
          </a:p>
          <a:p>
            <a:endParaRPr lang="en-US" dirty="0"/>
          </a:p>
          <a:p>
            <a:r>
              <a:rPr lang="en-US" dirty="0"/>
              <a:t>He says that we should act as though the whole world is watching us and from that moment on, the whole world will act they way we did</a:t>
            </a:r>
          </a:p>
          <a:p>
            <a:pPr marL="0" indent="0">
              <a:buNone/>
            </a:pPr>
            <a:r>
              <a:rPr lang="en-US" dirty="0"/>
              <a:t>.</a:t>
            </a:r>
          </a:p>
          <a:p>
            <a:r>
              <a:rPr lang="en-US" dirty="0"/>
              <a:t>The end result is not as important as the action itself.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3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Deontology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800600"/>
          </a:xfrm>
        </p:spPr>
        <p:txBody>
          <a:bodyPr>
            <a:normAutofit/>
          </a:bodyPr>
          <a:lstStyle/>
          <a:p>
            <a:r>
              <a:rPr lang="en-US" dirty="0"/>
              <a:t>This approach says: Do the right thing, no matter what the consequences are…</a:t>
            </a:r>
          </a:p>
          <a:p>
            <a:endParaRPr lang="en-US" dirty="0"/>
          </a:p>
          <a:p>
            <a:r>
              <a:rPr lang="en-US" dirty="0"/>
              <a:t>This is also known as </a:t>
            </a:r>
            <a:r>
              <a:rPr lang="en-US" i="1" dirty="0">
                <a:solidFill>
                  <a:srgbClr val="0070C0"/>
                </a:solidFill>
              </a:rPr>
              <a:t>non-consequentialism</a:t>
            </a:r>
          </a:p>
          <a:p>
            <a:endParaRPr lang="en-US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i="1" dirty="0"/>
              <a:t>(This approach says: </a:t>
            </a:r>
          </a:p>
          <a:p>
            <a:pPr marL="0" indent="0">
              <a:buNone/>
            </a:pPr>
            <a:r>
              <a:rPr lang="en-US" i="1" dirty="0"/>
              <a:t>“Do not be concerned about the consequences”)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72100" y="5486400"/>
            <a:ext cx="22098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Implications?</a:t>
            </a:r>
          </a:p>
        </p:txBody>
      </p:sp>
    </p:spTree>
    <p:extLst>
      <p:ext uri="{BB962C8B-B14F-4D97-AF65-F5344CB8AC3E}">
        <p14:creationId xmlns:p14="http://schemas.microsoft.com/office/powerpoint/2010/main" val="81029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 Deontology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b="1" i="1" dirty="0"/>
              <a:t>What is good about this approach?</a:t>
            </a:r>
          </a:p>
          <a:p>
            <a:r>
              <a:rPr lang="en-US" i="1" dirty="0"/>
              <a:t>It encourages cooperative action (action where everybody works together)</a:t>
            </a:r>
          </a:p>
          <a:p>
            <a:endParaRPr lang="en-US" i="1" dirty="0"/>
          </a:p>
          <a:p>
            <a:r>
              <a:rPr lang="en-US" b="1" i="1" dirty="0"/>
              <a:t>What are possible problems of this approach?</a:t>
            </a:r>
          </a:p>
          <a:p>
            <a:r>
              <a:rPr lang="en-US" i="1" dirty="0"/>
              <a:t>There may be uncertainty about what really is collectively right and wrong?</a:t>
            </a:r>
          </a:p>
          <a:p>
            <a:br>
              <a:rPr lang="en-US" i="1" dirty="0"/>
            </a:br>
            <a:r>
              <a:rPr lang="en-US" i="1" dirty="0"/>
              <a:t>For example, downsizing a workforce may be good for company, but is bad for people affected.</a:t>
            </a:r>
          </a:p>
          <a:p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r>
              <a:rPr lang="en-US" i="1" dirty="0"/>
              <a:t>Summary: There are rules for all, no matter what the end result is</a:t>
            </a:r>
          </a:p>
          <a:p>
            <a:endParaRPr lang="en-US" i="1" dirty="0"/>
          </a:p>
          <a:p>
            <a:pPr marL="0" indent="0">
              <a:buNone/>
            </a:pPr>
            <a:endParaRPr lang="en-US" i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01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Question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Deontological ethics</a:t>
            </a:r>
          </a:p>
          <a:p>
            <a:endParaRPr lang="en-US" i="1" dirty="0"/>
          </a:p>
          <a:p>
            <a:r>
              <a:rPr lang="en-US" i="1" dirty="0"/>
              <a:t>Does Human nature does not encourage this type of ethics?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Discuss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62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 Utilitarianism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5204"/>
            <a:ext cx="9144000" cy="500319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 number of philosophers consider this approach, including Jeremy Bentham 1748 – 1832</a:t>
            </a:r>
          </a:p>
          <a:p>
            <a:endParaRPr lang="en-US" dirty="0"/>
          </a:p>
          <a:p>
            <a:r>
              <a:rPr lang="en-US" dirty="0"/>
              <a:t>This approach says that ethics  are determined by Moral principles, but not rules.</a:t>
            </a:r>
          </a:p>
          <a:p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The approach is Goals orientated </a:t>
            </a:r>
            <a:r>
              <a:rPr lang="en-US" dirty="0"/>
              <a:t>– the end result is important.</a:t>
            </a:r>
          </a:p>
          <a:p>
            <a:endParaRPr lang="en-US" dirty="0"/>
          </a:p>
          <a:p>
            <a:r>
              <a:rPr lang="en-US" dirty="0"/>
              <a:t>The people who follow this approach say that you have to consider the consequences of an action</a:t>
            </a:r>
          </a:p>
          <a:p>
            <a:endParaRPr lang="en-US" dirty="0"/>
          </a:p>
          <a:p>
            <a:r>
              <a:rPr lang="en-US" dirty="0"/>
              <a:t>For example: If I do this….. What happens?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2" descr="Jeremy Bentham [Utilitarianism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648200"/>
            <a:ext cx="1809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4668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Utilitarianism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181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action is right </a:t>
            </a:r>
            <a:r>
              <a:rPr lang="en-US" i="1" dirty="0"/>
              <a:t>if</a:t>
            </a:r>
            <a:r>
              <a:rPr lang="en-US" dirty="0"/>
              <a:t> the result is the greatest net </a:t>
            </a:r>
            <a:r>
              <a:rPr lang="en-US" i="1" dirty="0"/>
              <a:t>utility </a:t>
            </a:r>
            <a:r>
              <a:rPr lang="en-US" dirty="0"/>
              <a:t>or </a:t>
            </a:r>
            <a:r>
              <a:rPr lang="en-US" i="1" dirty="0"/>
              <a:t>happiness</a:t>
            </a:r>
            <a:r>
              <a:rPr lang="en-US" dirty="0"/>
              <a:t> for the most people possible.</a:t>
            </a:r>
          </a:p>
          <a:p>
            <a:endParaRPr lang="en-US" dirty="0"/>
          </a:p>
          <a:p>
            <a:r>
              <a:rPr lang="en-US" dirty="0"/>
              <a:t>They would say that you have to make the ethical decision that creates the most ‘value’ or ‘happiness for the most people </a:t>
            </a:r>
          </a:p>
          <a:p>
            <a:endParaRPr lang="en-US" dirty="0"/>
          </a:p>
          <a:p>
            <a:r>
              <a:rPr lang="en-US" dirty="0"/>
              <a:t>(Maximize happiness, minimize pain).</a:t>
            </a:r>
          </a:p>
          <a:p>
            <a:endParaRPr lang="en-US" dirty="0"/>
          </a:p>
        </p:txBody>
      </p:sp>
      <p:pic>
        <p:nvPicPr>
          <p:cNvPr id="8" name="Content Placeholder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00200"/>
            <a:ext cx="2819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6297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Franklin Gothic Book"/>
        <a:ea typeface="Microsoft YaHei"/>
        <a:cs typeface=""/>
      </a:majorFont>
      <a:minorFont>
        <a:latin typeface="Perpetua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anose="020B060403050404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anose="020B060403050404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1680</Words>
  <Application>Microsoft Office PowerPoint</Application>
  <PresentationFormat>On-screen Show (4:3)</PresentationFormat>
  <Paragraphs>355</Paragraphs>
  <Slides>19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Microsoft YaHei</vt:lpstr>
      <vt:lpstr>Arial</vt:lpstr>
      <vt:lpstr>Arial Unicode MS</vt:lpstr>
      <vt:lpstr>Calibri</vt:lpstr>
      <vt:lpstr>Franklin Gothic Book</vt:lpstr>
      <vt:lpstr>Perpetua</vt:lpstr>
      <vt:lpstr>Tahoma</vt:lpstr>
      <vt:lpstr>Times New Roman</vt:lpstr>
      <vt:lpstr>Wingdings 2</vt:lpstr>
      <vt:lpstr>Office Theme</vt:lpstr>
      <vt:lpstr>1_Office Theme</vt:lpstr>
      <vt:lpstr>Session 2 - Ethics: Define and apply three major approaches to moral reasoning  Discuss influential moral theories</vt:lpstr>
      <vt:lpstr> Different Philosophical Approaches to Business Ethics</vt:lpstr>
      <vt:lpstr> Deontology </vt:lpstr>
      <vt:lpstr> Deontology</vt:lpstr>
      <vt:lpstr>Deontology</vt:lpstr>
      <vt:lpstr> Deontology</vt:lpstr>
      <vt:lpstr>Question </vt:lpstr>
      <vt:lpstr> Utilitarianism       </vt:lpstr>
      <vt:lpstr> Utilitarianism</vt:lpstr>
      <vt:lpstr> Utilitarianism</vt:lpstr>
      <vt:lpstr> Utilitarianism</vt:lpstr>
      <vt:lpstr> Virtue Ethics</vt:lpstr>
      <vt:lpstr> Virtue Ethics</vt:lpstr>
      <vt:lpstr>Rights-Based Approaches</vt:lpstr>
      <vt:lpstr>PowerPoint Presentation</vt:lpstr>
      <vt:lpstr>PowerPoint Presentation</vt:lpstr>
      <vt:lpstr>PowerPoint Presentation</vt:lpstr>
      <vt:lpstr> There are some problems with this approach. </vt:lpstr>
      <vt:lpstr>Question: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1: Define Ethics and Ethical Behavior.</dc:title>
  <dc:creator>adwc tsd</dc:creator>
  <cp:lastModifiedBy>Pauline</cp:lastModifiedBy>
  <cp:revision>69</cp:revision>
  <dcterms:created xsi:type="dcterms:W3CDTF">2012-01-22T14:55:32Z</dcterms:created>
  <dcterms:modified xsi:type="dcterms:W3CDTF">2017-03-25T09:17:26Z</dcterms:modified>
</cp:coreProperties>
</file>