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2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sldIdLst>
    <p:sldId id="265" r:id="rId2"/>
    <p:sldId id="257" r:id="rId3"/>
    <p:sldId id="297" r:id="rId4"/>
    <p:sldId id="299" r:id="rId5"/>
    <p:sldId id="300" r:id="rId6"/>
    <p:sldId id="301" r:id="rId7"/>
    <p:sldId id="285" r:id="rId8"/>
    <p:sldId id="279" r:id="rId9"/>
    <p:sldId id="296" r:id="rId10"/>
    <p:sldId id="302" r:id="rId11"/>
    <p:sldId id="303" r:id="rId12"/>
    <p:sldId id="304" r:id="rId13"/>
    <p:sldId id="283" r:id="rId14"/>
    <p:sldId id="288" r:id="rId15"/>
    <p:sldId id="281" r:id="rId16"/>
    <p:sldId id="289" r:id="rId17"/>
    <p:sldId id="292" r:id="rId18"/>
    <p:sldId id="291" r:id="rId19"/>
    <p:sldId id="290" r:id="rId20"/>
    <p:sldId id="293" r:id="rId21"/>
    <p:sldId id="294" r:id="rId22"/>
    <p:sldId id="266" r:id="rId23"/>
    <p:sldId id="295" r:id="rId24"/>
    <p:sldId id="287" r:id="rId2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49" d="100"/>
          <a:sy n="49" d="100"/>
        </p:scale>
        <p:origin x="1315" y="53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image" Target="../media/image6.png"/><Relationship Id="rId4" Type="http://schemas.openxmlformats.org/officeDocument/2006/relationships/image" Target="../media/image9.pn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image" Target="../media/image6.png"/><Relationship Id="rId4" Type="http://schemas.openxmlformats.org/officeDocument/2006/relationships/image" Target="../media/image9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8FCF377-F2CD-41AF-A635-0015D8C4FA35}" type="doc">
      <dgm:prSet loTypeId="urn:microsoft.com/office/officeart/2005/8/layout/hList7" loCatId="list" qsTypeId="urn:microsoft.com/office/officeart/2005/8/quickstyle/simple1" qsCatId="simple" csTypeId="urn:microsoft.com/office/officeart/2005/8/colors/accent1_2" csCatId="accent1" phldr="1"/>
      <dgm:spPr/>
    </dgm:pt>
    <dgm:pt modelId="{BF9BF954-12EB-4B13-A606-C77ECF168C25}">
      <dgm:prSet phldrT="[Text]"/>
      <dgm:spPr>
        <a:solidFill>
          <a:srgbClr val="FF0000"/>
        </a:solidFill>
      </dgm:spPr>
      <dgm:t>
        <a:bodyPr/>
        <a:lstStyle/>
        <a:p>
          <a:r>
            <a:rPr lang="en-US" dirty="0"/>
            <a:t>Leader</a:t>
          </a:r>
        </a:p>
      </dgm:t>
    </dgm:pt>
    <dgm:pt modelId="{CCB8CC06-E102-4BB1-A1C8-A8BBB845576C}" type="parTrans" cxnId="{B0F0DC94-EF05-452B-B717-D7F66D27FB3B}">
      <dgm:prSet/>
      <dgm:spPr/>
      <dgm:t>
        <a:bodyPr/>
        <a:lstStyle/>
        <a:p>
          <a:endParaRPr lang="en-US"/>
        </a:p>
      </dgm:t>
    </dgm:pt>
    <dgm:pt modelId="{F450159B-59B1-44C3-AB29-0CFE9FF0D2EC}" type="sibTrans" cxnId="{B0F0DC94-EF05-452B-B717-D7F66D27FB3B}">
      <dgm:prSet/>
      <dgm:spPr/>
      <dgm:t>
        <a:bodyPr/>
        <a:lstStyle/>
        <a:p>
          <a:endParaRPr lang="en-US"/>
        </a:p>
      </dgm:t>
    </dgm:pt>
    <dgm:pt modelId="{29EE74E7-FDC4-4FD8-B002-F6ABCBB00EA0}">
      <dgm:prSet phldrT="[Text]"/>
      <dgm:spPr/>
      <dgm:t>
        <a:bodyPr/>
        <a:lstStyle/>
        <a:p>
          <a:r>
            <a:rPr lang="en-US" dirty="0"/>
            <a:t>Situation</a:t>
          </a:r>
        </a:p>
      </dgm:t>
    </dgm:pt>
    <dgm:pt modelId="{CEA774CC-CBB8-45BC-A43A-DA4969E24E23}" type="parTrans" cxnId="{7FAA5E7D-39FD-4746-A8F8-C4BD6EA8013D}">
      <dgm:prSet/>
      <dgm:spPr/>
      <dgm:t>
        <a:bodyPr/>
        <a:lstStyle/>
        <a:p>
          <a:endParaRPr lang="en-US"/>
        </a:p>
      </dgm:t>
    </dgm:pt>
    <dgm:pt modelId="{13ABB65A-6CCD-4BCA-8706-3BB096FF8529}" type="sibTrans" cxnId="{7FAA5E7D-39FD-4746-A8F8-C4BD6EA8013D}">
      <dgm:prSet/>
      <dgm:spPr/>
      <dgm:t>
        <a:bodyPr/>
        <a:lstStyle/>
        <a:p>
          <a:endParaRPr lang="en-US"/>
        </a:p>
      </dgm:t>
    </dgm:pt>
    <dgm:pt modelId="{84EBD12A-1AC5-4007-A948-E12DFBFA492F}">
      <dgm:prSet phldrT="[Text]"/>
      <dgm:spPr>
        <a:solidFill>
          <a:srgbClr val="FFC000"/>
        </a:solidFill>
      </dgm:spPr>
      <dgm:t>
        <a:bodyPr/>
        <a:lstStyle/>
        <a:p>
          <a:r>
            <a:rPr lang="en-US" dirty="0"/>
            <a:t>Followers</a:t>
          </a:r>
        </a:p>
      </dgm:t>
    </dgm:pt>
    <dgm:pt modelId="{7B4F4C2B-1BB7-4485-A1B6-2D3F6F50E49A}" type="parTrans" cxnId="{B10AC6C6-E6C7-4E9E-A175-2C1E441F103A}">
      <dgm:prSet/>
      <dgm:spPr/>
      <dgm:t>
        <a:bodyPr/>
        <a:lstStyle/>
        <a:p>
          <a:endParaRPr lang="en-US"/>
        </a:p>
      </dgm:t>
    </dgm:pt>
    <dgm:pt modelId="{822F8C6F-C88D-43EC-BC4F-7F5629338064}" type="sibTrans" cxnId="{B10AC6C6-E6C7-4E9E-A175-2C1E441F103A}">
      <dgm:prSet/>
      <dgm:spPr/>
      <dgm:t>
        <a:bodyPr/>
        <a:lstStyle/>
        <a:p>
          <a:endParaRPr lang="en-US"/>
        </a:p>
      </dgm:t>
    </dgm:pt>
    <dgm:pt modelId="{49045CA5-50D2-4C83-9B6F-7155337A30FC}">
      <dgm:prSet phldrT="[Text]"/>
      <dgm:spPr>
        <a:solidFill>
          <a:srgbClr val="FFC000"/>
        </a:solidFill>
      </dgm:spPr>
      <dgm:t>
        <a:bodyPr/>
        <a:lstStyle/>
        <a:p>
          <a:r>
            <a:rPr lang="en-US" dirty="0"/>
            <a:t>Results/ Goal</a:t>
          </a:r>
        </a:p>
      </dgm:t>
    </dgm:pt>
    <dgm:pt modelId="{85BADA41-9616-4E60-99A7-20B33462BE39}" type="parTrans" cxnId="{F376041A-91B9-4D4D-A673-4DC10A443B92}">
      <dgm:prSet/>
      <dgm:spPr/>
      <dgm:t>
        <a:bodyPr/>
        <a:lstStyle/>
        <a:p>
          <a:endParaRPr lang="en-US"/>
        </a:p>
      </dgm:t>
    </dgm:pt>
    <dgm:pt modelId="{AA9903F6-491D-4ABE-8533-0484AB41FE20}" type="sibTrans" cxnId="{F376041A-91B9-4D4D-A673-4DC10A443B92}">
      <dgm:prSet/>
      <dgm:spPr/>
      <dgm:t>
        <a:bodyPr/>
        <a:lstStyle/>
        <a:p>
          <a:endParaRPr lang="en-US"/>
        </a:p>
      </dgm:t>
    </dgm:pt>
    <dgm:pt modelId="{E20D6E4C-070C-4E37-905F-B5368352F2AC}" type="pres">
      <dgm:prSet presAssocID="{B8FCF377-F2CD-41AF-A635-0015D8C4FA35}" presName="Name0" presStyleCnt="0">
        <dgm:presLayoutVars>
          <dgm:dir/>
          <dgm:resizeHandles val="exact"/>
        </dgm:presLayoutVars>
      </dgm:prSet>
      <dgm:spPr/>
    </dgm:pt>
    <dgm:pt modelId="{0F443C00-B644-4170-9F06-79B5FA8C3364}" type="pres">
      <dgm:prSet presAssocID="{B8FCF377-F2CD-41AF-A635-0015D8C4FA35}" presName="fgShape" presStyleLbl="fgShp" presStyleIdx="0" presStyleCnt="1"/>
      <dgm:spPr/>
    </dgm:pt>
    <dgm:pt modelId="{15856614-400A-4DE1-A573-DD7ED712C663}" type="pres">
      <dgm:prSet presAssocID="{B8FCF377-F2CD-41AF-A635-0015D8C4FA35}" presName="linComp" presStyleCnt="0"/>
      <dgm:spPr/>
    </dgm:pt>
    <dgm:pt modelId="{52F53747-753D-4FE7-92C8-2C9B1FE3B4B1}" type="pres">
      <dgm:prSet presAssocID="{BF9BF954-12EB-4B13-A606-C77ECF168C25}" presName="compNode" presStyleCnt="0"/>
      <dgm:spPr/>
    </dgm:pt>
    <dgm:pt modelId="{3F37B43F-4C75-40BF-A85A-58D26F3CF9D9}" type="pres">
      <dgm:prSet presAssocID="{BF9BF954-12EB-4B13-A606-C77ECF168C25}" presName="bkgdShape" presStyleLbl="node1" presStyleIdx="0" presStyleCnt="4"/>
      <dgm:spPr/>
    </dgm:pt>
    <dgm:pt modelId="{D20602F0-2040-4793-8025-17EFD3D84C71}" type="pres">
      <dgm:prSet presAssocID="{BF9BF954-12EB-4B13-A606-C77ECF168C25}" presName="nodeTx" presStyleLbl="node1" presStyleIdx="0" presStyleCnt="4">
        <dgm:presLayoutVars>
          <dgm:bulletEnabled val="1"/>
        </dgm:presLayoutVars>
      </dgm:prSet>
      <dgm:spPr/>
    </dgm:pt>
    <dgm:pt modelId="{47A178E7-C63E-45CC-AC39-80B212C78D88}" type="pres">
      <dgm:prSet presAssocID="{BF9BF954-12EB-4B13-A606-C77ECF168C25}" presName="invisiNode" presStyleLbl="node1" presStyleIdx="0" presStyleCnt="4"/>
      <dgm:spPr/>
    </dgm:pt>
    <dgm:pt modelId="{903066EE-1EC4-4982-9D13-DCF7E7BDE194}" type="pres">
      <dgm:prSet presAssocID="{BF9BF954-12EB-4B13-A606-C77ECF168C25}" presName="imagNode" presStyleLbl="fgImgPlace1" presStyleIdx="0" presStyleCnt="4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689CAF4A-BC28-4CB4-84F1-54A422BDF342}" type="pres">
      <dgm:prSet presAssocID="{F450159B-59B1-44C3-AB29-0CFE9FF0D2EC}" presName="sibTrans" presStyleLbl="sibTrans2D1" presStyleIdx="0" presStyleCnt="0"/>
      <dgm:spPr/>
    </dgm:pt>
    <dgm:pt modelId="{B9E42F5F-C6ED-487B-BBC6-1DAB49B2F0E1}" type="pres">
      <dgm:prSet presAssocID="{29EE74E7-FDC4-4FD8-B002-F6ABCBB00EA0}" presName="compNode" presStyleCnt="0"/>
      <dgm:spPr/>
    </dgm:pt>
    <dgm:pt modelId="{075537BE-D6A8-402E-BF93-CCC7950AF633}" type="pres">
      <dgm:prSet presAssocID="{29EE74E7-FDC4-4FD8-B002-F6ABCBB00EA0}" presName="bkgdShape" presStyleLbl="node1" presStyleIdx="1" presStyleCnt="4"/>
      <dgm:spPr/>
    </dgm:pt>
    <dgm:pt modelId="{66C2328A-BEE7-428B-B005-2AC802EB7850}" type="pres">
      <dgm:prSet presAssocID="{29EE74E7-FDC4-4FD8-B002-F6ABCBB00EA0}" presName="nodeTx" presStyleLbl="node1" presStyleIdx="1" presStyleCnt="4">
        <dgm:presLayoutVars>
          <dgm:bulletEnabled val="1"/>
        </dgm:presLayoutVars>
      </dgm:prSet>
      <dgm:spPr/>
    </dgm:pt>
    <dgm:pt modelId="{B1A03C76-4DC1-4433-90A6-F0E5481AAB40}" type="pres">
      <dgm:prSet presAssocID="{29EE74E7-FDC4-4FD8-B002-F6ABCBB00EA0}" presName="invisiNode" presStyleLbl="node1" presStyleIdx="1" presStyleCnt="4"/>
      <dgm:spPr/>
    </dgm:pt>
    <dgm:pt modelId="{546154FF-2F7A-4CFB-9821-E69AF5E7FCF0}" type="pres">
      <dgm:prSet presAssocID="{29EE74E7-FDC4-4FD8-B002-F6ABCBB00EA0}" presName="imagNode" presStyleLbl="fgImgPlace1" presStyleIdx="1" presStyleCnt="4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</dgm:pt>
    <dgm:pt modelId="{D014AADE-19D3-4D79-B643-D2A3ACE656F7}" type="pres">
      <dgm:prSet presAssocID="{13ABB65A-6CCD-4BCA-8706-3BB096FF8529}" presName="sibTrans" presStyleLbl="sibTrans2D1" presStyleIdx="0" presStyleCnt="0"/>
      <dgm:spPr/>
    </dgm:pt>
    <dgm:pt modelId="{7087764B-C9A2-4E93-86E8-37620DF671F4}" type="pres">
      <dgm:prSet presAssocID="{84EBD12A-1AC5-4007-A948-E12DFBFA492F}" presName="compNode" presStyleCnt="0"/>
      <dgm:spPr/>
    </dgm:pt>
    <dgm:pt modelId="{480D6BD0-28BB-48D6-99D8-37DF3B3355D9}" type="pres">
      <dgm:prSet presAssocID="{84EBD12A-1AC5-4007-A948-E12DFBFA492F}" presName="bkgdShape" presStyleLbl="node1" presStyleIdx="2" presStyleCnt="4"/>
      <dgm:spPr/>
    </dgm:pt>
    <dgm:pt modelId="{EAE6EB03-E08C-4888-8724-D5EE21DC7357}" type="pres">
      <dgm:prSet presAssocID="{84EBD12A-1AC5-4007-A948-E12DFBFA492F}" presName="nodeTx" presStyleLbl="node1" presStyleIdx="2" presStyleCnt="4">
        <dgm:presLayoutVars>
          <dgm:bulletEnabled val="1"/>
        </dgm:presLayoutVars>
      </dgm:prSet>
      <dgm:spPr/>
    </dgm:pt>
    <dgm:pt modelId="{05791DAA-DA8D-4D2F-A3CF-42608B8CFEF9}" type="pres">
      <dgm:prSet presAssocID="{84EBD12A-1AC5-4007-A948-E12DFBFA492F}" presName="invisiNode" presStyleLbl="node1" presStyleIdx="2" presStyleCnt="4"/>
      <dgm:spPr/>
    </dgm:pt>
    <dgm:pt modelId="{94C5AB56-3BD2-4205-9B26-772EDC2B76D3}" type="pres">
      <dgm:prSet presAssocID="{84EBD12A-1AC5-4007-A948-E12DFBFA492F}" presName="imagNode" presStyleLbl="fgImgPlace1" presStyleIdx="2" presStyleCnt="4"/>
      <dgm:spPr>
        <a:blipFill rotWithShape="1">
          <a:blip xmlns:r="http://schemas.openxmlformats.org/officeDocument/2006/relationships" r:embed="rId3"/>
          <a:stretch>
            <a:fillRect/>
          </a:stretch>
        </a:blipFill>
      </dgm:spPr>
    </dgm:pt>
    <dgm:pt modelId="{2ABA0FE1-8A3F-4D76-92FA-69F8AB851259}" type="pres">
      <dgm:prSet presAssocID="{822F8C6F-C88D-43EC-BC4F-7F5629338064}" presName="sibTrans" presStyleLbl="sibTrans2D1" presStyleIdx="0" presStyleCnt="0"/>
      <dgm:spPr/>
    </dgm:pt>
    <dgm:pt modelId="{DA95C0AE-5A07-4177-A76C-14EB3E943EDC}" type="pres">
      <dgm:prSet presAssocID="{49045CA5-50D2-4C83-9B6F-7155337A30FC}" presName="compNode" presStyleCnt="0"/>
      <dgm:spPr/>
    </dgm:pt>
    <dgm:pt modelId="{D987BEE9-3A33-4F43-AD0E-2BA4233D35BE}" type="pres">
      <dgm:prSet presAssocID="{49045CA5-50D2-4C83-9B6F-7155337A30FC}" presName="bkgdShape" presStyleLbl="node1" presStyleIdx="3" presStyleCnt="4"/>
      <dgm:spPr/>
    </dgm:pt>
    <dgm:pt modelId="{ED6A2E7A-62F5-4844-8C81-576E4E913DE2}" type="pres">
      <dgm:prSet presAssocID="{49045CA5-50D2-4C83-9B6F-7155337A30FC}" presName="nodeTx" presStyleLbl="node1" presStyleIdx="3" presStyleCnt="4">
        <dgm:presLayoutVars>
          <dgm:bulletEnabled val="1"/>
        </dgm:presLayoutVars>
      </dgm:prSet>
      <dgm:spPr/>
    </dgm:pt>
    <dgm:pt modelId="{91825C57-5E8E-4D8B-ABDB-053FF7192380}" type="pres">
      <dgm:prSet presAssocID="{49045CA5-50D2-4C83-9B6F-7155337A30FC}" presName="invisiNode" presStyleLbl="node1" presStyleIdx="3" presStyleCnt="4"/>
      <dgm:spPr/>
    </dgm:pt>
    <dgm:pt modelId="{7FCA3B9C-B253-4EA0-8109-A52ABF8C960C}" type="pres">
      <dgm:prSet presAssocID="{49045CA5-50D2-4C83-9B6F-7155337A30FC}" presName="imagNode" presStyleLbl="fgImgPlace1" presStyleIdx="3" presStyleCnt="4"/>
      <dgm:spPr>
        <a:blipFill rotWithShape="1">
          <a:blip xmlns:r="http://schemas.openxmlformats.org/officeDocument/2006/relationships" r:embed="rId4"/>
          <a:stretch>
            <a:fillRect/>
          </a:stretch>
        </a:blipFill>
      </dgm:spPr>
    </dgm:pt>
  </dgm:ptLst>
  <dgm:cxnLst>
    <dgm:cxn modelId="{74F03218-2191-4158-9168-7A13BEC65DFF}" type="presOf" srcId="{49045CA5-50D2-4C83-9B6F-7155337A30FC}" destId="{D987BEE9-3A33-4F43-AD0E-2BA4233D35BE}" srcOrd="0" destOrd="0" presId="urn:microsoft.com/office/officeart/2005/8/layout/hList7"/>
    <dgm:cxn modelId="{817CFA19-4E94-499F-8B06-0CA72AF1BDDD}" type="presOf" srcId="{13ABB65A-6CCD-4BCA-8706-3BB096FF8529}" destId="{D014AADE-19D3-4D79-B643-D2A3ACE656F7}" srcOrd="0" destOrd="0" presId="urn:microsoft.com/office/officeart/2005/8/layout/hList7"/>
    <dgm:cxn modelId="{F376041A-91B9-4D4D-A673-4DC10A443B92}" srcId="{B8FCF377-F2CD-41AF-A635-0015D8C4FA35}" destId="{49045CA5-50D2-4C83-9B6F-7155337A30FC}" srcOrd="3" destOrd="0" parTransId="{85BADA41-9616-4E60-99A7-20B33462BE39}" sibTransId="{AA9903F6-491D-4ABE-8533-0484AB41FE20}"/>
    <dgm:cxn modelId="{E88F9C23-44C7-48E5-AAEA-9D74E576742A}" type="presOf" srcId="{BF9BF954-12EB-4B13-A606-C77ECF168C25}" destId="{3F37B43F-4C75-40BF-A85A-58D26F3CF9D9}" srcOrd="0" destOrd="0" presId="urn:microsoft.com/office/officeart/2005/8/layout/hList7"/>
    <dgm:cxn modelId="{58B46C64-DE15-4E71-9DF5-97F6D32F3640}" type="presOf" srcId="{29EE74E7-FDC4-4FD8-B002-F6ABCBB00EA0}" destId="{66C2328A-BEE7-428B-B005-2AC802EB7850}" srcOrd="1" destOrd="0" presId="urn:microsoft.com/office/officeart/2005/8/layout/hList7"/>
    <dgm:cxn modelId="{BFBC5C45-2A54-4BB5-8D1C-F92DA498C3C7}" type="presOf" srcId="{B8FCF377-F2CD-41AF-A635-0015D8C4FA35}" destId="{E20D6E4C-070C-4E37-905F-B5368352F2AC}" srcOrd="0" destOrd="0" presId="urn:microsoft.com/office/officeart/2005/8/layout/hList7"/>
    <dgm:cxn modelId="{2C34F04A-4180-4AC1-AEBE-6399AD034C22}" type="presOf" srcId="{84EBD12A-1AC5-4007-A948-E12DFBFA492F}" destId="{EAE6EB03-E08C-4888-8724-D5EE21DC7357}" srcOrd="1" destOrd="0" presId="urn:microsoft.com/office/officeart/2005/8/layout/hList7"/>
    <dgm:cxn modelId="{3C5B7679-E2F8-4244-A570-1A2B12E50851}" type="presOf" srcId="{F450159B-59B1-44C3-AB29-0CFE9FF0D2EC}" destId="{689CAF4A-BC28-4CB4-84F1-54A422BDF342}" srcOrd="0" destOrd="0" presId="urn:microsoft.com/office/officeart/2005/8/layout/hList7"/>
    <dgm:cxn modelId="{7FAA5E7D-39FD-4746-A8F8-C4BD6EA8013D}" srcId="{B8FCF377-F2CD-41AF-A635-0015D8C4FA35}" destId="{29EE74E7-FDC4-4FD8-B002-F6ABCBB00EA0}" srcOrd="1" destOrd="0" parTransId="{CEA774CC-CBB8-45BC-A43A-DA4969E24E23}" sibTransId="{13ABB65A-6CCD-4BCA-8706-3BB096FF8529}"/>
    <dgm:cxn modelId="{B0F0DC94-EF05-452B-B717-D7F66D27FB3B}" srcId="{B8FCF377-F2CD-41AF-A635-0015D8C4FA35}" destId="{BF9BF954-12EB-4B13-A606-C77ECF168C25}" srcOrd="0" destOrd="0" parTransId="{CCB8CC06-E102-4BB1-A1C8-A8BBB845576C}" sibTransId="{F450159B-59B1-44C3-AB29-0CFE9FF0D2EC}"/>
    <dgm:cxn modelId="{B10AC6C6-E6C7-4E9E-A175-2C1E441F103A}" srcId="{B8FCF377-F2CD-41AF-A635-0015D8C4FA35}" destId="{84EBD12A-1AC5-4007-A948-E12DFBFA492F}" srcOrd="2" destOrd="0" parTransId="{7B4F4C2B-1BB7-4485-A1B6-2D3F6F50E49A}" sibTransId="{822F8C6F-C88D-43EC-BC4F-7F5629338064}"/>
    <dgm:cxn modelId="{130E1BCB-0292-4481-9C1F-2D037E491781}" type="presOf" srcId="{29EE74E7-FDC4-4FD8-B002-F6ABCBB00EA0}" destId="{075537BE-D6A8-402E-BF93-CCC7950AF633}" srcOrd="0" destOrd="0" presId="urn:microsoft.com/office/officeart/2005/8/layout/hList7"/>
    <dgm:cxn modelId="{F9CD1ED4-911C-4657-A651-D8B81D461C68}" type="presOf" srcId="{822F8C6F-C88D-43EC-BC4F-7F5629338064}" destId="{2ABA0FE1-8A3F-4D76-92FA-69F8AB851259}" srcOrd="0" destOrd="0" presId="urn:microsoft.com/office/officeart/2005/8/layout/hList7"/>
    <dgm:cxn modelId="{D0E3BBDD-E654-4A00-8675-A6A08AC96A35}" type="presOf" srcId="{BF9BF954-12EB-4B13-A606-C77ECF168C25}" destId="{D20602F0-2040-4793-8025-17EFD3D84C71}" srcOrd="1" destOrd="0" presId="urn:microsoft.com/office/officeart/2005/8/layout/hList7"/>
    <dgm:cxn modelId="{371EA7F1-1D03-4AA2-9424-9FF80B1413AC}" type="presOf" srcId="{49045CA5-50D2-4C83-9B6F-7155337A30FC}" destId="{ED6A2E7A-62F5-4844-8C81-576E4E913DE2}" srcOrd="1" destOrd="0" presId="urn:microsoft.com/office/officeart/2005/8/layout/hList7"/>
    <dgm:cxn modelId="{23A03FF7-D224-46B6-B7E3-4D8EA2433297}" type="presOf" srcId="{84EBD12A-1AC5-4007-A948-E12DFBFA492F}" destId="{480D6BD0-28BB-48D6-99D8-37DF3B3355D9}" srcOrd="0" destOrd="0" presId="urn:microsoft.com/office/officeart/2005/8/layout/hList7"/>
    <dgm:cxn modelId="{E8DD0FBD-07C6-43BB-B127-1EF9A10260D2}" type="presParOf" srcId="{E20D6E4C-070C-4E37-905F-B5368352F2AC}" destId="{0F443C00-B644-4170-9F06-79B5FA8C3364}" srcOrd="0" destOrd="0" presId="urn:microsoft.com/office/officeart/2005/8/layout/hList7"/>
    <dgm:cxn modelId="{EC4F87BF-06C9-4A0C-982F-84EF0923F3BC}" type="presParOf" srcId="{E20D6E4C-070C-4E37-905F-B5368352F2AC}" destId="{15856614-400A-4DE1-A573-DD7ED712C663}" srcOrd="1" destOrd="0" presId="urn:microsoft.com/office/officeart/2005/8/layout/hList7"/>
    <dgm:cxn modelId="{5DF237B8-8C6D-46F0-92EE-174923E05369}" type="presParOf" srcId="{15856614-400A-4DE1-A573-DD7ED712C663}" destId="{52F53747-753D-4FE7-92C8-2C9B1FE3B4B1}" srcOrd="0" destOrd="0" presId="urn:microsoft.com/office/officeart/2005/8/layout/hList7"/>
    <dgm:cxn modelId="{73547D2A-6AA8-47C1-A55A-077E07B98EF7}" type="presParOf" srcId="{52F53747-753D-4FE7-92C8-2C9B1FE3B4B1}" destId="{3F37B43F-4C75-40BF-A85A-58D26F3CF9D9}" srcOrd="0" destOrd="0" presId="urn:microsoft.com/office/officeart/2005/8/layout/hList7"/>
    <dgm:cxn modelId="{87FC3F6F-B473-4065-8A50-905BDF35B3BB}" type="presParOf" srcId="{52F53747-753D-4FE7-92C8-2C9B1FE3B4B1}" destId="{D20602F0-2040-4793-8025-17EFD3D84C71}" srcOrd="1" destOrd="0" presId="urn:microsoft.com/office/officeart/2005/8/layout/hList7"/>
    <dgm:cxn modelId="{3846AA50-0184-4F21-92CB-4AD2D2848B41}" type="presParOf" srcId="{52F53747-753D-4FE7-92C8-2C9B1FE3B4B1}" destId="{47A178E7-C63E-45CC-AC39-80B212C78D88}" srcOrd="2" destOrd="0" presId="urn:microsoft.com/office/officeart/2005/8/layout/hList7"/>
    <dgm:cxn modelId="{E25F1803-EFE7-43B6-B648-069924715B3B}" type="presParOf" srcId="{52F53747-753D-4FE7-92C8-2C9B1FE3B4B1}" destId="{903066EE-1EC4-4982-9D13-DCF7E7BDE194}" srcOrd="3" destOrd="0" presId="urn:microsoft.com/office/officeart/2005/8/layout/hList7"/>
    <dgm:cxn modelId="{4B8174A8-9D0E-4379-AC0F-982DE49D241A}" type="presParOf" srcId="{15856614-400A-4DE1-A573-DD7ED712C663}" destId="{689CAF4A-BC28-4CB4-84F1-54A422BDF342}" srcOrd="1" destOrd="0" presId="urn:microsoft.com/office/officeart/2005/8/layout/hList7"/>
    <dgm:cxn modelId="{4FCB3C30-CD97-490C-B24F-C59D0F39E1BC}" type="presParOf" srcId="{15856614-400A-4DE1-A573-DD7ED712C663}" destId="{B9E42F5F-C6ED-487B-BBC6-1DAB49B2F0E1}" srcOrd="2" destOrd="0" presId="urn:microsoft.com/office/officeart/2005/8/layout/hList7"/>
    <dgm:cxn modelId="{7D91AB8D-E650-4018-A4E9-83C8177AF3D5}" type="presParOf" srcId="{B9E42F5F-C6ED-487B-BBC6-1DAB49B2F0E1}" destId="{075537BE-D6A8-402E-BF93-CCC7950AF633}" srcOrd="0" destOrd="0" presId="urn:microsoft.com/office/officeart/2005/8/layout/hList7"/>
    <dgm:cxn modelId="{286F8757-F9F7-4DF2-861A-5155AF2F9D0C}" type="presParOf" srcId="{B9E42F5F-C6ED-487B-BBC6-1DAB49B2F0E1}" destId="{66C2328A-BEE7-428B-B005-2AC802EB7850}" srcOrd="1" destOrd="0" presId="urn:microsoft.com/office/officeart/2005/8/layout/hList7"/>
    <dgm:cxn modelId="{E2E58526-F291-4DB3-9652-1352993DE09A}" type="presParOf" srcId="{B9E42F5F-C6ED-487B-BBC6-1DAB49B2F0E1}" destId="{B1A03C76-4DC1-4433-90A6-F0E5481AAB40}" srcOrd="2" destOrd="0" presId="urn:microsoft.com/office/officeart/2005/8/layout/hList7"/>
    <dgm:cxn modelId="{BF1BB655-631F-43AB-9131-7E3D645C4CF4}" type="presParOf" srcId="{B9E42F5F-C6ED-487B-BBC6-1DAB49B2F0E1}" destId="{546154FF-2F7A-4CFB-9821-E69AF5E7FCF0}" srcOrd="3" destOrd="0" presId="urn:microsoft.com/office/officeart/2005/8/layout/hList7"/>
    <dgm:cxn modelId="{5AD51527-F9A6-40F3-8C03-B1F06139A9EE}" type="presParOf" srcId="{15856614-400A-4DE1-A573-DD7ED712C663}" destId="{D014AADE-19D3-4D79-B643-D2A3ACE656F7}" srcOrd="3" destOrd="0" presId="urn:microsoft.com/office/officeart/2005/8/layout/hList7"/>
    <dgm:cxn modelId="{B852DD77-64F2-4642-BE1D-AA1CC34505AB}" type="presParOf" srcId="{15856614-400A-4DE1-A573-DD7ED712C663}" destId="{7087764B-C9A2-4E93-86E8-37620DF671F4}" srcOrd="4" destOrd="0" presId="urn:microsoft.com/office/officeart/2005/8/layout/hList7"/>
    <dgm:cxn modelId="{B97FB011-5441-43AE-88B1-19AF7F42F6E1}" type="presParOf" srcId="{7087764B-C9A2-4E93-86E8-37620DF671F4}" destId="{480D6BD0-28BB-48D6-99D8-37DF3B3355D9}" srcOrd="0" destOrd="0" presId="urn:microsoft.com/office/officeart/2005/8/layout/hList7"/>
    <dgm:cxn modelId="{4EF00BB5-4957-4330-BB56-E47AEA231093}" type="presParOf" srcId="{7087764B-C9A2-4E93-86E8-37620DF671F4}" destId="{EAE6EB03-E08C-4888-8724-D5EE21DC7357}" srcOrd="1" destOrd="0" presId="urn:microsoft.com/office/officeart/2005/8/layout/hList7"/>
    <dgm:cxn modelId="{9BD80A6C-83BE-4A66-A283-76129DC04C4E}" type="presParOf" srcId="{7087764B-C9A2-4E93-86E8-37620DF671F4}" destId="{05791DAA-DA8D-4D2F-A3CF-42608B8CFEF9}" srcOrd="2" destOrd="0" presId="urn:microsoft.com/office/officeart/2005/8/layout/hList7"/>
    <dgm:cxn modelId="{2C733D49-C7AA-4641-B9AE-02C2FBB2409E}" type="presParOf" srcId="{7087764B-C9A2-4E93-86E8-37620DF671F4}" destId="{94C5AB56-3BD2-4205-9B26-772EDC2B76D3}" srcOrd="3" destOrd="0" presId="urn:microsoft.com/office/officeart/2005/8/layout/hList7"/>
    <dgm:cxn modelId="{07177AE6-B34F-4592-8F62-07ECF2938DF3}" type="presParOf" srcId="{15856614-400A-4DE1-A573-DD7ED712C663}" destId="{2ABA0FE1-8A3F-4D76-92FA-69F8AB851259}" srcOrd="5" destOrd="0" presId="urn:microsoft.com/office/officeart/2005/8/layout/hList7"/>
    <dgm:cxn modelId="{F17AC745-8208-4515-9906-17EE5EBDDE99}" type="presParOf" srcId="{15856614-400A-4DE1-A573-DD7ED712C663}" destId="{DA95C0AE-5A07-4177-A76C-14EB3E943EDC}" srcOrd="6" destOrd="0" presId="urn:microsoft.com/office/officeart/2005/8/layout/hList7"/>
    <dgm:cxn modelId="{7574448F-2774-4A58-A2DE-A6C07C965D63}" type="presParOf" srcId="{DA95C0AE-5A07-4177-A76C-14EB3E943EDC}" destId="{D987BEE9-3A33-4F43-AD0E-2BA4233D35BE}" srcOrd="0" destOrd="0" presId="urn:microsoft.com/office/officeart/2005/8/layout/hList7"/>
    <dgm:cxn modelId="{E69BAC72-1968-4FFC-B5E9-F94125BF48C2}" type="presParOf" srcId="{DA95C0AE-5A07-4177-A76C-14EB3E943EDC}" destId="{ED6A2E7A-62F5-4844-8C81-576E4E913DE2}" srcOrd="1" destOrd="0" presId="urn:microsoft.com/office/officeart/2005/8/layout/hList7"/>
    <dgm:cxn modelId="{766F36BD-1E36-4A2B-B8B3-459ED732EC86}" type="presParOf" srcId="{DA95C0AE-5A07-4177-A76C-14EB3E943EDC}" destId="{91825C57-5E8E-4D8B-ABDB-053FF7192380}" srcOrd="2" destOrd="0" presId="urn:microsoft.com/office/officeart/2005/8/layout/hList7"/>
    <dgm:cxn modelId="{077A7CFA-AD5A-412D-81CD-C65D061A0560}" type="presParOf" srcId="{DA95C0AE-5A07-4177-A76C-14EB3E943EDC}" destId="{7FCA3B9C-B253-4EA0-8109-A52ABF8C960C}" srcOrd="3" destOrd="0" presId="urn:microsoft.com/office/officeart/2005/8/layout/hList7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FCB660A-C4BC-4B6D-AA14-8A1F5F243479}" type="doc">
      <dgm:prSet loTypeId="urn:microsoft.com/office/officeart/2005/8/layout/arrow6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BF46AF4-41F0-4D29-B334-766F9020BB29}">
      <dgm:prSet phldrT="[Text]"/>
      <dgm:spPr/>
      <dgm:t>
        <a:bodyPr/>
        <a:lstStyle/>
        <a:p>
          <a:r>
            <a:rPr lang="en-US" dirty="0"/>
            <a:t>Telling  “you will…”</a:t>
          </a:r>
        </a:p>
      </dgm:t>
    </dgm:pt>
    <dgm:pt modelId="{D9E0F5B6-6C39-4463-A024-03FEAB6C3729}" type="parTrans" cxnId="{2A8A84A4-BCAB-4BE5-80F8-6594BA3AA5CF}">
      <dgm:prSet/>
      <dgm:spPr/>
      <dgm:t>
        <a:bodyPr/>
        <a:lstStyle/>
        <a:p>
          <a:endParaRPr lang="en-US"/>
        </a:p>
      </dgm:t>
    </dgm:pt>
    <dgm:pt modelId="{0EBC31D3-680A-4264-816A-8A07019CCED9}" type="sibTrans" cxnId="{2A8A84A4-BCAB-4BE5-80F8-6594BA3AA5CF}">
      <dgm:prSet/>
      <dgm:spPr/>
      <dgm:t>
        <a:bodyPr/>
        <a:lstStyle/>
        <a:p>
          <a:endParaRPr lang="en-US"/>
        </a:p>
      </dgm:t>
    </dgm:pt>
    <dgm:pt modelId="{EB99E197-F505-4141-B94A-8D3D3F1A62FE}">
      <dgm:prSet phldrT="[Text]" custT="1"/>
      <dgm:spPr/>
      <dgm:t>
        <a:bodyPr/>
        <a:lstStyle/>
        <a:p>
          <a:r>
            <a:rPr lang="en-US" sz="3600" dirty="0"/>
            <a:t>Asking  </a:t>
          </a:r>
          <a:r>
            <a:rPr lang="en-US" sz="3300" dirty="0"/>
            <a:t>  </a:t>
          </a:r>
        </a:p>
        <a:p>
          <a:r>
            <a:rPr lang="en-US" sz="2800" dirty="0"/>
            <a:t>“how should we?”</a:t>
          </a:r>
        </a:p>
      </dgm:t>
    </dgm:pt>
    <dgm:pt modelId="{67663F6A-E14F-4711-BA2E-6D8C8F4C9582}" type="parTrans" cxnId="{C0F0E41F-FFC9-4E6A-B7E1-8EEA01F94174}">
      <dgm:prSet/>
      <dgm:spPr/>
      <dgm:t>
        <a:bodyPr/>
        <a:lstStyle/>
        <a:p>
          <a:endParaRPr lang="en-US"/>
        </a:p>
      </dgm:t>
    </dgm:pt>
    <dgm:pt modelId="{9357004E-28E1-4470-A8AF-0AE965017619}" type="sibTrans" cxnId="{C0F0E41F-FFC9-4E6A-B7E1-8EEA01F94174}">
      <dgm:prSet/>
      <dgm:spPr/>
      <dgm:t>
        <a:bodyPr/>
        <a:lstStyle/>
        <a:p>
          <a:endParaRPr lang="en-US"/>
        </a:p>
      </dgm:t>
    </dgm:pt>
    <dgm:pt modelId="{10331FD0-E94B-4DF4-9800-44743D684298}" type="pres">
      <dgm:prSet presAssocID="{AFCB660A-C4BC-4B6D-AA14-8A1F5F243479}" presName="compositeShape" presStyleCnt="0">
        <dgm:presLayoutVars>
          <dgm:chMax val="2"/>
          <dgm:dir/>
          <dgm:resizeHandles val="exact"/>
        </dgm:presLayoutVars>
      </dgm:prSet>
      <dgm:spPr/>
    </dgm:pt>
    <dgm:pt modelId="{C066EF8A-FE00-4DC9-B8A6-FFB0C85D119A}" type="pres">
      <dgm:prSet presAssocID="{AFCB660A-C4BC-4B6D-AA14-8A1F5F243479}" presName="ribbon" presStyleLbl="node1" presStyleIdx="0" presStyleCnt="1"/>
      <dgm:spPr/>
    </dgm:pt>
    <dgm:pt modelId="{FCEF34C3-B92B-41CE-855C-A9460AD43794}" type="pres">
      <dgm:prSet presAssocID="{AFCB660A-C4BC-4B6D-AA14-8A1F5F243479}" presName="leftArrowText" presStyleLbl="node1" presStyleIdx="0" presStyleCnt="1">
        <dgm:presLayoutVars>
          <dgm:chMax val="0"/>
          <dgm:bulletEnabled val="1"/>
        </dgm:presLayoutVars>
      </dgm:prSet>
      <dgm:spPr/>
    </dgm:pt>
    <dgm:pt modelId="{94E2B4A4-6678-4739-A3CD-11E983C97D96}" type="pres">
      <dgm:prSet presAssocID="{AFCB660A-C4BC-4B6D-AA14-8A1F5F243479}" presName="rightArrowText" presStyleLbl="node1" presStyleIdx="0" presStyleCnt="1" custScaleX="126282">
        <dgm:presLayoutVars>
          <dgm:chMax val="0"/>
          <dgm:bulletEnabled val="1"/>
        </dgm:presLayoutVars>
      </dgm:prSet>
      <dgm:spPr/>
    </dgm:pt>
  </dgm:ptLst>
  <dgm:cxnLst>
    <dgm:cxn modelId="{328F7718-7165-48F2-99F7-95D88B267536}" type="presOf" srcId="{AFCB660A-C4BC-4B6D-AA14-8A1F5F243479}" destId="{10331FD0-E94B-4DF4-9800-44743D684298}" srcOrd="0" destOrd="0" presId="urn:microsoft.com/office/officeart/2005/8/layout/arrow6"/>
    <dgm:cxn modelId="{C0F0E41F-FFC9-4E6A-B7E1-8EEA01F94174}" srcId="{AFCB660A-C4BC-4B6D-AA14-8A1F5F243479}" destId="{EB99E197-F505-4141-B94A-8D3D3F1A62FE}" srcOrd="1" destOrd="0" parTransId="{67663F6A-E14F-4711-BA2E-6D8C8F4C9582}" sibTransId="{9357004E-28E1-4470-A8AF-0AE965017619}"/>
    <dgm:cxn modelId="{17F26921-0F77-4678-BD40-0A0B17935A84}" type="presOf" srcId="{DBF46AF4-41F0-4D29-B334-766F9020BB29}" destId="{FCEF34C3-B92B-41CE-855C-A9460AD43794}" srcOrd="0" destOrd="0" presId="urn:microsoft.com/office/officeart/2005/8/layout/arrow6"/>
    <dgm:cxn modelId="{2A8A84A4-BCAB-4BE5-80F8-6594BA3AA5CF}" srcId="{AFCB660A-C4BC-4B6D-AA14-8A1F5F243479}" destId="{DBF46AF4-41F0-4D29-B334-766F9020BB29}" srcOrd="0" destOrd="0" parTransId="{D9E0F5B6-6C39-4463-A024-03FEAB6C3729}" sibTransId="{0EBC31D3-680A-4264-816A-8A07019CCED9}"/>
    <dgm:cxn modelId="{DEF233BD-25A3-4F7B-B615-85AEDEF3D37A}" type="presOf" srcId="{EB99E197-F505-4141-B94A-8D3D3F1A62FE}" destId="{94E2B4A4-6678-4739-A3CD-11E983C97D96}" srcOrd="0" destOrd="0" presId="urn:microsoft.com/office/officeart/2005/8/layout/arrow6"/>
    <dgm:cxn modelId="{B8368D63-522E-475E-8736-0FD02E264CB7}" type="presParOf" srcId="{10331FD0-E94B-4DF4-9800-44743D684298}" destId="{C066EF8A-FE00-4DC9-B8A6-FFB0C85D119A}" srcOrd="0" destOrd="0" presId="urn:microsoft.com/office/officeart/2005/8/layout/arrow6"/>
    <dgm:cxn modelId="{5746E032-FB1E-4345-AEF3-BC19A1DD7075}" type="presParOf" srcId="{10331FD0-E94B-4DF4-9800-44743D684298}" destId="{FCEF34C3-B92B-41CE-855C-A9460AD43794}" srcOrd="1" destOrd="0" presId="urn:microsoft.com/office/officeart/2005/8/layout/arrow6"/>
    <dgm:cxn modelId="{BF583683-8E04-4011-B75A-C7AA7D95048C}" type="presParOf" srcId="{10331FD0-E94B-4DF4-9800-44743D684298}" destId="{94E2B4A4-6678-4739-A3CD-11E983C97D96}" srcOrd="2" destOrd="0" presId="urn:microsoft.com/office/officeart/2005/8/layout/arrow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B049D931-B8C7-4EC4-8FE3-ADCAD988A121}" type="doc">
      <dgm:prSet loTypeId="urn:microsoft.com/office/officeart/2005/8/layout/venn1" loCatId="relationship" qsTypeId="urn:microsoft.com/office/officeart/2005/8/quickstyle/simple1" qsCatId="simple" csTypeId="urn:microsoft.com/office/officeart/2005/8/colors/accent1_2" csCatId="accent1" phldr="1"/>
      <dgm:spPr/>
    </dgm:pt>
    <dgm:pt modelId="{E44E2042-1A1B-4EB7-BF36-85EF67FE50B6}">
      <dgm:prSet phldrT="[Text]"/>
      <dgm:spPr/>
      <dgm:t>
        <a:bodyPr/>
        <a:lstStyle/>
        <a:p>
          <a:r>
            <a:rPr lang="en-US" dirty="0"/>
            <a:t>Task needs</a:t>
          </a:r>
        </a:p>
      </dgm:t>
    </dgm:pt>
    <dgm:pt modelId="{89C4D5C9-892E-416E-8F6E-5EE1F7C7AF14}" type="parTrans" cxnId="{00F5704C-CF6B-49E3-A5C0-B4C9E3C2FD9D}">
      <dgm:prSet/>
      <dgm:spPr/>
      <dgm:t>
        <a:bodyPr/>
        <a:lstStyle/>
        <a:p>
          <a:endParaRPr lang="en-US"/>
        </a:p>
      </dgm:t>
    </dgm:pt>
    <dgm:pt modelId="{9532BC9A-7B57-487B-8CC2-3C045B108676}" type="sibTrans" cxnId="{00F5704C-CF6B-49E3-A5C0-B4C9E3C2FD9D}">
      <dgm:prSet/>
      <dgm:spPr/>
      <dgm:t>
        <a:bodyPr/>
        <a:lstStyle/>
        <a:p>
          <a:endParaRPr lang="en-US"/>
        </a:p>
      </dgm:t>
    </dgm:pt>
    <dgm:pt modelId="{88ACF3F2-7D0C-4825-8AA4-D406BF5DC2FB}">
      <dgm:prSet phldrT="[Text]"/>
      <dgm:spPr/>
      <dgm:t>
        <a:bodyPr/>
        <a:lstStyle/>
        <a:p>
          <a:r>
            <a:rPr lang="en-US" dirty="0"/>
            <a:t>Individual needs </a:t>
          </a:r>
        </a:p>
      </dgm:t>
    </dgm:pt>
    <dgm:pt modelId="{504761EF-ABA7-43E0-9DD8-7B599A4540DE}" type="parTrans" cxnId="{7816ACED-E624-41E6-B29D-EC6CE31AF088}">
      <dgm:prSet/>
      <dgm:spPr/>
      <dgm:t>
        <a:bodyPr/>
        <a:lstStyle/>
        <a:p>
          <a:endParaRPr lang="en-US"/>
        </a:p>
      </dgm:t>
    </dgm:pt>
    <dgm:pt modelId="{2C292F24-8D5F-4772-8D2F-A9C512839EB7}" type="sibTrans" cxnId="{7816ACED-E624-41E6-B29D-EC6CE31AF088}">
      <dgm:prSet/>
      <dgm:spPr/>
      <dgm:t>
        <a:bodyPr/>
        <a:lstStyle/>
        <a:p>
          <a:endParaRPr lang="en-US"/>
        </a:p>
      </dgm:t>
    </dgm:pt>
    <dgm:pt modelId="{205925B1-0064-4A40-970E-9E885913E6C8}">
      <dgm:prSet phldrT="[Text]"/>
      <dgm:spPr/>
      <dgm:t>
        <a:bodyPr/>
        <a:lstStyle/>
        <a:p>
          <a:r>
            <a:rPr lang="en-US" dirty="0"/>
            <a:t>Team needs</a:t>
          </a:r>
        </a:p>
      </dgm:t>
    </dgm:pt>
    <dgm:pt modelId="{B249EDCC-E804-4078-BFA9-7410D1BE7AD8}" type="parTrans" cxnId="{C0BDFE61-1605-42EA-BB25-39C3CF50E0F2}">
      <dgm:prSet/>
      <dgm:spPr/>
      <dgm:t>
        <a:bodyPr/>
        <a:lstStyle/>
        <a:p>
          <a:endParaRPr lang="en-US"/>
        </a:p>
      </dgm:t>
    </dgm:pt>
    <dgm:pt modelId="{4C948439-5D42-4B8F-8122-4859E72ACFF0}" type="sibTrans" cxnId="{C0BDFE61-1605-42EA-BB25-39C3CF50E0F2}">
      <dgm:prSet/>
      <dgm:spPr/>
      <dgm:t>
        <a:bodyPr/>
        <a:lstStyle/>
        <a:p>
          <a:endParaRPr lang="en-US"/>
        </a:p>
      </dgm:t>
    </dgm:pt>
    <dgm:pt modelId="{0DACF302-0C93-4E63-A6E5-685E87D9450C}" type="pres">
      <dgm:prSet presAssocID="{B049D931-B8C7-4EC4-8FE3-ADCAD988A121}" presName="compositeShape" presStyleCnt="0">
        <dgm:presLayoutVars>
          <dgm:chMax val="7"/>
          <dgm:dir/>
          <dgm:resizeHandles val="exact"/>
        </dgm:presLayoutVars>
      </dgm:prSet>
      <dgm:spPr/>
    </dgm:pt>
    <dgm:pt modelId="{E42A9984-6094-4869-9E6C-ED16C1EE9A29}" type="pres">
      <dgm:prSet presAssocID="{E44E2042-1A1B-4EB7-BF36-85EF67FE50B6}" presName="circ1" presStyleLbl="vennNode1" presStyleIdx="0" presStyleCnt="3"/>
      <dgm:spPr/>
    </dgm:pt>
    <dgm:pt modelId="{9FAA0E5C-EE8D-4296-9521-91E8A3A1D629}" type="pres">
      <dgm:prSet presAssocID="{E44E2042-1A1B-4EB7-BF36-85EF67FE50B6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D1A8E8D8-D3B6-4577-B253-70DB69E6175E}" type="pres">
      <dgm:prSet presAssocID="{88ACF3F2-7D0C-4825-8AA4-D406BF5DC2FB}" presName="circ2" presStyleLbl="vennNode1" presStyleIdx="1" presStyleCnt="3"/>
      <dgm:spPr/>
    </dgm:pt>
    <dgm:pt modelId="{F4997157-385D-4053-9B5F-401647310CD1}" type="pres">
      <dgm:prSet presAssocID="{88ACF3F2-7D0C-4825-8AA4-D406BF5DC2FB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45C8C9E1-EF8B-4E9E-876D-904FD99D1958}" type="pres">
      <dgm:prSet presAssocID="{205925B1-0064-4A40-970E-9E885913E6C8}" presName="circ3" presStyleLbl="vennNode1" presStyleIdx="2" presStyleCnt="3"/>
      <dgm:spPr/>
    </dgm:pt>
    <dgm:pt modelId="{4CB2AD5C-0B28-4F9E-AA94-C1DFFC64ED4D}" type="pres">
      <dgm:prSet presAssocID="{205925B1-0064-4A40-970E-9E885913E6C8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</dgm:pt>
  </dgm:ptLst>
  <dgm:cxnLst>
    <dgm:cxn modelId="{A18D1823-2416-4BBC-9AF7-7B2A7FF25049}" type="presOf" srcId="{B049D931-B8C7-4EC4-8FE3-ADCAD988A121}" destId="{0DACF302-0C93-4E63-A6E5-685E87D9450C}" srcOrd="0" destOrd="0" presId="urn:microsoft.com/office/officeart/2005/8/layout/venn1"/>
    <dgm:cxn modelId="{C0BDFE61-1605-42EA-BB25-39C3CF50E0F2}" srcId="{B049D931-B8C7-4EC4-8FE3-ADCAD988A121}" destId="{205925B1-0064-4A40-970E-9E885913E6C8}" srcOrd="2" destOrd="0" parTransId="{B249EDCC-E804-4078-BFA9-7410D1BE7AD8}" sibTransId="{4C948439-5D42-4B8F-8122-4859E72ACFF0}"/>
    <dgm:cxn modelId="{243F0849-EA0E-44A9-B551-B2006663AC06}" type="presOf" srcId="{E44E2042-1A1B-4EB7-BF36-85EF67FE50B6}" destId="{9FAA0E5C-EE8D-4296-9521-91E8A3A1D629}" srcOrd="1" destOrd="0" presId="urn:microsoft.com/office/officeart/2005/8/layout/venn1"/>
    <dgm:cxn modelId="{DAA5314C-5D88-4180-9DC0-B3C363289C43}" type="presOf" srcId="{88ACF3F2-7D0C-4825-8AA4-D406BF5DC2FB}" destId="{F4997157-385D-4053-9B5F-401647310CD1}" srcOrd="1" destOrd="0" presId="urn:microsoft.com/office/officeart/2005/8/layout/venn1"/>
    <dgm:cxn modelId="{00F5704C-CF6B-49E3-A5C0-B4C9E3C2FD9D}" srcId="{B049D931-B8C7-4EC4-8FE3-ADCAD988A121}" destId="{E44E2042-1A1B-4EB7-BF36-85EF67FE50B6}" srcOrd="0" destOrd="0" parTransId="{89C4D5C9-892E-416E-8F6E-5EE1F7C7AF14}" sibTransId="{9532BC9A-7B57-487B-8CC2-3C045B108676}"/>
    <dgm:cxn modelId="{56CA4B95-922A-492B-A150-0D8C18CF6A27}" type="presOf" srcId="{E44E2042-1A1B-4EB7-BF36-85EF67FE50B6}" destId="{E42A9984-6094-4869-9E6C-ED16C1EE9A29}" srcOrd="0" destOrd="0" presId="urn:microsoft.com/office/officeart/2005/8/layout/venn1"/>
    <dgm:cxn modelId="{EE52EA9E-574D-480E-AB41-8F68A1D7B9EC}" type="presOf" srcId="{88ACF3F2-7D0C-4825-8AA4-D406BF5DC2FB}" destId="{D1A8E8D8-D3B6-4577-B253-70DB69E6175E}" srcOrd="0" destOrd="0" presId="urn:microsoft.com/office/officeart/2005/8/layout/venn1"/>
    <dgm:cxn modelId="{EFF059B6-3599-4F52-95CE-ADC63E71F2C2}" type="presOf" srcId="{205925B1-0064-4A40-970E-9E885913E6C8}" destId="{45C8C9E1-EF8B-4E9E-876D-904FD99D1958}" srcOrd="0" destOrd="0" presId="urn:microsoft.com/office/officeart/2005/8/layout/venn1"/>
    <dgm:cxn modelId="{C5AE20B9-2765-4D1C-B80A-C907A95AB2A0}" type="presOf" srcId="{205925B1-0064-4A40-970E-9E885913E6C8}" destId="{4CB2AD5C-0B28-4F9E-AA94-C1DFFC64ED4D}" srcOrd="1" destOrd="0" presId="urn:microsoft.com/office/officeart/2005/8/layout/venn1"/>
    <dgm:cxn modelId="{7816ACED-E624-41E6-B29D-EC6CE31AF088}" srcId="{B049D931-B8C7-4EC4-8FE3-ADCAD988A121}" destId="{88ACF3F2-7D0C-4825-8AA4-D406BF5DC2FB}" srcOrd="1" destOrd="0" parTransId="{504761EF-ABA7-43E0-9DD8-7B599A4540DE}" sibTransId="{2C292F24-8D5F-4772-8D2F-A9C512839EB7}"/>
    <dgm:cxn modelId="{D3538CC9-015B-42BE-9822-4FA7858346BA}" type="presParOf" srcId="{0DACF302-0C93-4E63-A6E5-685E87D9450C}" destId="{E42A9984-6094-4869-9E6C-ED16C1EE9A29}" srcOrd="0" destOrd="0" presId="urn:microsoft.com/office/officeart/2005/8/layout/venn1"/>
    <dgm:cxn modelId="{83B301E2-594C-4739-AE5D-DFB9146E3FB0}" type="presParOf" srcId="{0DACF302-0C93-4E63-A6E5-685E87D9450C}" destId="{9FAA0E5C-EE8D-4296-9521-91E8A3A1D629}" srcOrd="1" destOrd="0" presId="urn:microsoft.com/office/officeart/2005/8/layout/venn1"/>
    <dgm:cxn modelId="{522BF022-B7B9-4FB9-90D8-94D178C58914}" type="presParOf" srcId="{0DACF302-0C93-4E63-A6E5-685E87D9450C}" destId="{D1A8E8D8-D3B6-4577-B253-70DB69E6175E}" srcOrd="2" destOrd="0" presId="urn:microsoft.com/office/officeart/2005/8/layout/venn1"/>
    <dgm:cxn modelId="{2E002393-0883-460C-B14F-B05319E9727E}" type="presParOf" srcId="{0DACF302-0C93-4E63-A6E5-685E87D9450C}" destId="{F4997157-385D-4053-9B5F-401647310CD1}" srcOrd="3" destOrd="0" presId="urn:microsoft.com/office/officeart/2005/8/layout/venn1"/>
    <dgm:cxn modelId="{E7BE7E77-6FB2-4A90-BFDF-372DBB8D42F1}" type="presParOf" srcId="{0DACF302-0C93-4E63-A6E5-685E87D9450C}" destId="{45C8C9E1-EF8B-4E9E-876D-904FD99D1958}" srcOrd="4" destOrd="0" presId="urn:microsoft.com/office/officeart/2005/8/layout/venn1"/>
    <dgm:cxn modelId="{CCB8ED03-7537-4B62-8B08-24C9C59EAF2D}" type="presParOf" srcId="{0DACF302-0C93-4E63-A6E5-685E87D9450C}" destId="{4CB2AD5C-0B28-4F9E-AA94-C1DFFC64ED4D}" srcOrd="5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B049D931-B8C7-4EC4-8FE3-ADCAD988A121}" type="doc">
      <dgm:prSet loTypeId="urn:microsoft.com/office/officeart/2005/8/layout/venn1" loCatId="relationship" qsTypeId="urn:microsoft.com/office/officeart/2005/8/quickstyle/simple1" qsCatId="simple" csTypeId="urn:microsoft.com/office/officeart/2005/8/colors/accent1_2" csCatId="accent1" phldr="1"/>
      <dgm:spPr/>
    </dgm:pt>
    <dgm:pt modelId="{E44E2042-1A1B-4EB7-BF36-85EF67FE50B6}">
      <dgm:prSet phldrT="[Text]"/>
      <dgm:spPr/>
      <dgm:t>
        <a:bodyPr/>
        <a:lstStyle/>
        <a:p>
          <a:r>
            <a:rPr lang="en-US" dirty="0"/>
            <a:t>Task needs</a:t>
          </a:r>
        </a:p>
      </dgm:t>
    </dgm:pt>
    <dgm:pt modelId="{89C4D5C9-892E-416E-8F6E-5EE1F7C7AF14}" type="parTrans" cxnId="{00F5704C-CF6B-49E3-A5C0-B4C9E3C2FD9D}">
      <dgm:prSet/>
      <dgm:spPr/>
      <dgm:t>
        <a:bodyPr/>
        <a:lstStyle/>
        <a:p>
          <a:endParaRPr lang="en-US"/>
        </a:p>
      </dgm:t>
    </dgm:pt>
    <dgm:pt modelId="{9532BC9A-7B57-487B-8CC2-3C045B108676}" type="sibTrans" cxnId="{00F5704C-CF6B-49E3-A5C0-B4C9E3C2FD9D}">
      <dgm:prSet/>
      <dgm:spPr/>
      <dgm:t>
        <a:bodyPr/>
        <a:lstStyle/>
        <a:p>
          <a:endParaRPr lang="en-US"/>
        </a:p>
      </dgm:t>
    </dgm:pt>
    <dgm:pt modelId="{88ACF3F2-7D0C-4825-8AA4-D406BF5DC2FB}">
      <dgm:prSet phldrT="[Text]"/>
      <dgm:spPr/>
      <dgm:t>
        <a:bodyPr/>
        <a:lstStyle/>
        <a:p>
          <a:r>
            <a:rPr lang="en-US" dirty="0"/>
            <a:t>Individual needs </a:t>
          </a:r>
        </a:p>
      </dgm:t>
    </dgm:pt>
    <dgm:pt modelId="{504761EF-ABA7-43E0-9DD8-7B599A4540DE}" type="parTrans" cxnId="{7816ACED-E624-41E6-B29D-EC6CE31AF088}">
      <dgm:prSet/>
      <dgm:spPr/>
      <dgm:t>
        <a:bodyPr/>
        <a:lstStyle/>
        <a:p>
          <a:endParaRPr lang="en-US"/>
        </a:p>
      </dgm:t>
    </dgm:pt>
    <dgm:pt modelId="{2C292F24-8D5F-4772-8D2F-A9C512839EB7}" type="sibTrans" cxnId="{7816ACED-E624-41E6-B29D-EC6CE31AF088}">
      <dgm:prSet/>
      <dgm:spPr/>
      <dgm:t>
        <a:bodyPr/>
        <a:lstStyle/>
        <a:p>
          <a:endParaRPr lang="en-US"/>
        </a:p>
      </dgm:t>
    </dgm:pt>
    <dgm:pt modelId="{205925B1-0064-4A40-970E-9E885913E6C8}">
      <dgm:prSet phldrT="[Text]"/>
      <dgm:spPr/>
      <dgm:t>
        <a:bodyPr/>
        <a:lstStyle/>
        <a:p>
          <a:r>
            <a:rPr lang="en-US" dirty="0"/>
            <a:t>Team needs</a:t>
          </a:r>
        </a:p>
      </dgm:t>
    </dgm:pt>
    <dgm:pt modelId="{B249EDCC-E804-4078-BFA9-7410D1BE7AD8}" type="parTrans" cxnId="{C0BDFE61-1605-42EA-BB25-39C3CF50E0F2}">
      <dgm:prSet/>
      <dgm:spPr/>
      <dgm:t>
        <a:bodyPr/>
        <a:lstStyle/>
        <a:p>
          <a:endParaRPr lang="en-US"/>
        </a:p>
      </dgm:t>
    </dgm:pt>
    <dgm:pt modelId="{4C948439-5D42-4B8F-8122-4859E72ACFF0}" type="sibTrans" cxnId="{C0BDFE61-1605-42EA-BB25-39C3CF50E0F2}">
      <dgm:prSet/>
      <dgm:spPr/>
      <dgm:t>
        <a:bodyPr/>
        <a:lstStyle/>
        <a:p>
          <a:endParaRPr lang="en-US"/>
        </a:p>
      </dgm:t>
    </dgm:pt>
    <dgm:pt modelId="{0DACF302-0C93-4E63-A6E5-685E87D9450C}" type="pres">
      <dgm:prSet presAssocID="{B049D931-B8C7-4EC4-8FE3-ADCAD988A121}" presName="compositeShape" presStyleCnt="0">
        <dgm:presLayoutVars>
          <dgm:chMax val="7"/>
          <dgm:dir/>
          <dgm:resizeHandles val="exact"/>
        </dgm:presLayoutVars>
      </dgm:prSet>
      <dgm:spPr/>
    </dgm:pt>
    <dgm:pt modelId="{E42A9984-6094-4869-9E6C-ED16C1EE9A29}" type="pres">
      <dgm:prSet presAssocID="{E44E2042-1A1B-4EB7-BF36-85EF67FE50B6}" presName="circ1" presStyleLbl="vennNode1" presStyleIdx="0" presStyleCnt="3"/>
      <dgm:spPr/>
    </dgm:pt>
    <dgm:pt modelId="{9FAA0E5C-EE8D-4296-9521-91E8A3A1D629}" type="pres">
      <dgm:prSet presAssocID="{E44E2042-1A1B-4EB7-BF36-85EF67FE50B6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D1A8E8D8-D3B6-4577-B253-70DB69E6175E}" type="pres">
      <dgm:prSet presAssocID="{88ACF3F2-7D0C-4825-8AA4-D406BF5DC2FB}" presName="circ2" presStyleLbl="vennNode1" presStyleIdx="1" presStyleCnt="3"/>
      <dgm:spPr/>
    </dgm:pt>
    <dgm:pt modelId="{F4997157-385D-4053-9B5F-401647310CD1}" type="pres">
      <dgm:prSet presAssocID="{88ACF3F2-7D0C-4825-8AA4-D406BF5DC2FB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45C8C9E1-EF8B-4E9E-876D-904FD99D1958}" type="pres">
      <dgm:prSet presAssocID="{205925B1-0064-4A40-970E-9E885913E6C8}" presName="circ3" presStyleLbl="vennNode1" presStyleIdx="2" presStyleCnt="3"/>
      <dgm:spPr/>
    </dgm:pt>
    <dgm:pt modelId="{4CB2AD5C-0B28-4F9E-AA94-C1DFFC64ED4D}" type="pres">
      <dgm:prSet presAssocID="{205925B1-0064-4A40-970E-9E885913E6C8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</dgm:pt>
  </dgm:ptLst>
  <dgm:cxnLst>
    <dgm:cxn modelId="{A18D1823-2416-4BBC-9AF7-7B2A7FF25049}" type="presOf" srcId="{B049D931-B8C7-4EC4-8FE3-ADCAD988A121}" destId="{0DACF302-0C93-4E63-A6E5-685E87D9450C}" srcOrd="0" destOrd="0" presId="urn:microsoft.com/office/officeart/2005/8/layout/venn1"/>
    <dgm:cxn modelId="{C0BDFE61-1605-42EA-BB25-39C3CF50E0F2}" srcId="{B049D931-B8C7-4EC4-8FE3-ADCAD988A121}" destId="{205925B1-0064-4A40-970E-9E885913E6C8}" srcOrd="2" destOrd="0" parTransId="{B249EDCC-E804-4078-BFA9-7410D1BE7AD8}" sibTransId="{4C948439-5D42-4B8F-8122-4859E72ACFF0}"/>
    <dgm:cxn modelId="{243F0849-EA0E-44A9-B551-B2006663AC06}" type="presOf" srcId="{E44E2042-1A1B-4EB7-BF36-85EF67FE50B6}" destId="{9FAA0E5C-EE8D-4296-9521-91E8A3A1D629}" srcOrd="1" destOrd="0" presId="urn:microsoft.com/office/officeart/2005/8/layout/venn1"/>
    <dgm:cxn modelId="{DAA5314C-5D88-4180-9DC0-B3C363289C43}" type="presOf" srcId="{88ACF3F2-7D0C-4825-8AA4-D406BF5DC2FB}" destId="{F4997157-385D-4053-9B5F-401647310CD1}" srcOrd="1" destOrd="0" presId="urn:microsoft.com/office/officeart/2005/8/layout/venn1"/>
    <dgm:cxn modelId="{00F5704C-CF6B-49E3-A5C0-B4C9E3C2FD9D}" srcId="{B049D931-B8C7-4EC4-8FE3-ADCAD988A121}" destId="{E44E2042-1A1B-4EB7-BF36-85EF67FE50B6}" srcOrd="0" destOrd="0" parTransId="{89C4D5C9-892E-416E-8F6E-5EE1F7C7AF14}" sibTransId="{9532BC9A-7B57-487B-8CC2-3C045B108676}"/>
    <dgm:cxn modelId="{56CA4B95-922A-492B-A150-0D8C18CF6A27}" type="presOf" srcId="{E44E2042-1A1B-4EB7-BF36-85EF67FE50B6}" destId="{E42A9984-6094-4869-9E6C-ED16C1EE9A29}" srcOrd="0" destOrd="0" presId="urn:microsoft.com/office/officeart/2005/8/layout/venn1"/>
    <dgm:cxn modelId="{EE52EA9E-574D-480E-AB41-8F68A1D7B9EC}" type="presOf" srcId="{88ACF3F2-7D0C-4825-8AA4-D406BF5DC2FB}" destId="{D1A8E8D8-D3B6-4577-B253-70DB69E6175E}" srcOrd="0" destOrd="0" presId="urn:microsoft.com/office/officeart/2005/8/layout/venn1"/>
    <dgm:cxn modelId="{EFF059B6-3599-4F52-95CE-ADC63E71F2C2}" type="presOf" srcId="{205925B1-0064-4A40-970E-9E885913E6C8}" destId="{45C8C9E1-EF8B-4E9E-876D-904FD99D1958}" srcOrd="0" destOrd="0" presId="urn:microsoft.com/office/officeart/2005/8/layout/venn1"/>
    <dgm:cxn modelId="{C5AE20B9-2765-4D1C-B80A-C907A95AB2A0}" type="presOf" srcId="{205925B1-0064-4A40-970E-9E885913E6C8}" destId="{4CB2AD5C-0B28-4F9E-AA94-C1DFFC64ED4D}" srcOrd="1" destOrd="0" presId="urn:microsoft.com/office/officeart/2005/8/layout/venn1"/>
    <dgm:cxn modelId="{7816ACED-E624-41E6-B29D-EC6CE31AF088}" srcId="{B049D931-B8C7-4EC4-8FE3-ADCAD988A121}" destId="{88ACF3F2-7D0C-4825-8AA4-D406BF5DC2FB}" srcOrd="1" destOrd="0" parTransId="{504761EF-ABA7-43E0-9DD8-7B599A4540DE}" sibTransId="{2C292F24-8D5F-4772-8D2F-A9C512839EB7}"/>
    <dgm:cxn modelId="{D3538CC9-015B-42BE-9822-4FA7858346BA}" type="presParOf" srcId="{0DACF302-0C93-4E63-A6E5-685E87D9450C}" destId="{E42A9984-6094-4869-9E6C-ED16C1EE9A29}" srcOrd="0" destOrd="0" presId="urn:microsoft.com/office/officeart/2005/8/layout/venn1"/>
    <dgm:cxn modelId="{83B301E2-594C-4739-AE5D-DFB9146E3FB0}" type="presParOf" srcId="{0DACF302-0C93-4E63-A6E5-685E87D9450C}" destId="{9FAA0E5C-EE8D-4296-9521-91E8A3A1D629}" srcOrd="1" destOrd="0" presId="urn:microsoft.com/office/officeart/2005/8/layout/venn1"/>
    <dgm:cxn modelId="{522BF022-B7B9-4FB9-90D8-94D178C58914}" type="presParOf" srcId="{0DACF302-0C93-4E63-A6E5-685E87D9450C}" destId="{D1A8E8D8-D3B6-4577-B253-70DB69E6175E}" srcOrd="2" destOrd="0" presId="urn:microsoft.com/office/officeart/2005/8/layout/venn1"/>
    <dgm:cxn modelId="{2E002393-0883-460C-B14F-B05319E9727E}" type="presParOf" srcId="{0DACF302-0C93-4E63-A6E5-685E87D9450C}" destId="{F4997157-385D-4053-9B5F-401647310CD1}" srcOrd="3" destOrd="0" presId="urn:microsoft.com/office/officeart/2005/8/layout/venn1"/>
    <dgm:cxn modelId="{E7BE7E77-6FB2-4A90-BFDF-372DBB8D42F1}" type="presParOf" srcId="{0DACF302-0C93-4E63-A6E5-685E87D9450C}" destId="{45C8C9E1-EF8B-4E9E-876D-904FD99D1958}" srcOrd="4" destOrd="0" presId="urn:microsoft.com/office/officeart/2005/8/layout/venn1"/>
    <dgm:cxn modelId="{CCB8ED03-7537-4B62-8B08-24C9C59EAF2D}" type="presParOf" srcId="{0DACF302-0C93-4E63-A6E5-685E87D9450C}" destId="{4CB2AD5C-0B28-4F9E-AA94-C1DFFC64ED4D}" srcOrd="5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F37B43F-4C75-40BF-A85A-58D26F3CF9D9}">
      <dsp:nvSpPr>
        <dsp:cNvPr id="0" name=""/>
        <dsp:cNvSpPr/>
      </dsp:nvSpPr>
      <dsp:spPr>
        <a:xfrm>
          <a:off x="1705" y="0"/>
          <a:ext cx="1787723" cy="2925762"/>
        </a:xfrm>
        <a:prstGeom prst="roundRect">
          <a:avLst>
            <a:gd name="adj" fmla="val 10000"/>
          </a:avLst>
        </a:prstGeom>
        <a:solidFill>
          <a:srgbClr val="FF0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2024" tIns="192024" rIns="192024" bIns="192024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 dirty="0"/>
            <a:t>Leader</a:t>
          </a:r>
        </a:p>
      </dsp:txBody>
      <dsp:txXfrm>
        <a:off x="1705" y="1170304"/>
        <a:ext cx="1787723" cy="1170304"/>
      </dsp:txXfrm>
    </dsp:sp>
    <dsp:sp modelId="{903066EE-1EC4-4982-9D13-DCF7E7BDE194}">
      <dsp:nvSpPr>
        <dsp:cNvPr id="0" name=""/>
        <dsp:cNvSpPr/>
      </dsp:nvSpPr>
      <dsp:spPr>
        <a:xfrm>
          <a:off x="408427" y="175545"/>
          <a:ext cx="974278" cy="974278"/>
        </a:xfrm>
        <a:prstGeom prst="ellipse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75537BE-D6A8-402E-BF93-CCC7950AF633}">
      <dsp:nvSpPr>
        <dsp:cNvPr id="0" name=""/>
        <dsp:cNvSpPr/>
      </dsp:nvSpPr>
      <dsp:spPr>
        <a:xfrm>
          <a:off x="1843060" y="0"/>
          <a:ext cx="1787723" cy="292576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2024" tIns="192024" rIns="192024" bIns="192024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 dirty="0"/>
            <a:t>Situation</a:t>
          </a:r>
        </a:p>
      </dsp:txBody>
      <dsp:txXfrm>
        <a:off x="1843060" y="1170304"/>
        <a:ext cx="1787723" cy="1170304"/>
      </dsp:txXfrm>
    </dsp:sp>
    <dsp:sp modelId="{546154FF-2F7A-4CFB-9821-E69AF5E7FCF0}">
      <dsp:nvSpPr>
        <dsp:cNvPr id="0" name=""/>
        <dsp:cNvSpPr/>
      </dsp:nvSpPr>
      <dsp:spPr>
        <a:xfrm>
          <a:off x="2249783" y="175545"/>
          <a:ext cx="974278" cy="974278"/>
        </a:xfrm>
        <a:prstGeom prst="ellipse">
          <a:avLst/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80D6BD0-28BB-48D6-99D8-37DF3B3355D9}">
      <dsp:nvSpPr>
        <dsp:cNvPr id="0" name=""/>
        <dsp:cNvSpPr/>
      </dsp:nvSpPr>
      <dsp:spPr>
        <a:xfrm>
          <a:off x="3684415" y="0"/>
          <a:ext cx="1787723" cy="2925762"/>
        </a:xfrm>
        <a:prstGeom prst="roundRect">
          <a:avLst>
            <a:gd name="adj" fmla="val 10000"/>
          </a:avLst>
        </a:prstGeom>
        <a:solidFill>
          <a:srgbClr val="FFC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2024" tIns="192024" rIns="192024" bIns="192024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 dirty="0"/>
            <a:t>Followers</a:t>
          </a:r>
        </a:p>
      </dsp:txBody>
      <dsp:txXfrm>
        <a:off x="3684415" y="1170304"/>
        <a:ext cx="1787723" cy="1170304"/>
      </dsp:txXfrm>
    </dsp:sp>
    <dsp:sp modelId="{94C5AB56-3BD2-4205-9B26-772EDC2B76D3}">
      <dsp:nvSpPr>
        <dsp:cNvPr id="0" name=""/>
        <dsp:cNvSpPr/>
      </dsp:nvSpPr>
      <dsp:spPr>
        <a:xfrm>
          <a:off x="4091138" y="175545"/>
          <a:ext cx="974278" cy="974278"/>
        </a:xfrm>
        <a:prstGeom prst="ellipse">
          <a:avLst/>
        </a:prstGeom>
        <a:blipFill rotWithShape="1">
          <a:blip xmlns:r="http://schemas.openxmlformats.org/officeDocument/2006/relationships" r:embed="rId3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987BEE9-3A33-4F43-AD0E-2BA4233D35BE}">
      <dsp:nvSpPr>
        <dsp:cNvPr id="0" name=""/>
        <dsp:cNvSpPr/>
      </dsp:nvSpPr>
      <dsp:spPr>
        <a:xfrm>
          <a:off x="5525770" y="0"/>
          <a:ext cx="1787723" cy="2925762"/>
        </a:xfrm>
        <a:prstGeom prst="roundRect">
          <a:avLst>
            <a:gd name="adj" fmla="val 10000"/>
          </a:avLst>
        </a:prstGeom>
        <a:solidFill>
          <a:srgbClr val="FFC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2024" tIns="192024" rIns="192024" bIns="192024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 dirty="0"/>
            <a:t>Results/ Goal</a:t>
          </a:r>
        </a:p>
      </dsp:txBody>
      <dsp:txXfrm>
        <a:off x="5525770" y="1170304"/>
        <a:ext cx="1787723" cy="1170304"/>
      </dsp:txXfrm>
    </dsp:sp>
    <dsp:sp modelId="{7FCA3B9C-B253-4EA0-8109-A52ABF8C960C}">
      <dsp:nvSpPr>
        <dsp:cNvPr id="0" name=""/>
        <dsp:cNvSpPr/>
      </dsp:nvSpPr>
      <dsp:spPr>
        <a:xfrm>
          <a:off x="5932493" y="175545"/>
          <a:ext cx="974278" cy="974278"/>
        </a:xfrm>
        <a:prstGeom prst="ellipse">
          <a:avLst/>
        </a:prstGeom>
        <a:blipFill rotWithShape="1">
          <a:blip xmlns:r="http://schemas.openxmlformats.org/officeDocument/2006/relationships" r:embed="rId4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F443C00-B644-4170-9F06-79B5FA8C3364}">
      <dsp:nvSpPr>
        <dsp:cNvPr id="0" name=""/>
        <dsp:cNvSpPr/>
      </dsp:nvSpPr>
      <dsp:spPr>
        <a:xfrm>
          <a:off x="292608" y="2340609"/>
          <a:ext cx="6729984" cy="438864"/>
        </a:xfrm>
        <a:prstGeom prst="leftRightArrow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066EF8A-FE00-4DC9-B8A6-FFB0C85D119A}">
      <dsp:nvSpPr>
        <dsp:cNvPr id="0" name=""/>
        <dsp:cNvSpPr/>
      </dsp:nvSpPr>
      <dsp:spPr>
        <a:xfrm>
          <a:off x="0" y="1239520"/>
          <a:ext cx="6096000" cy="2438400"/>
        </a:xfrm>
        <a:prstGeom prst="leftRightRibb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CEF34C3-B92B-41CE-855C-A9460AD43794}">
      <dsp:nvSpPr>
        <dsp:cNvPr id="0" name=""/>
        <dsp:cNvSpPr/>
      </dsp:nvSpPr>
      <dsp:spPr>
        <a:xfrm>
          <a:off x="731520" y="1666240"/>
          <a:ext cx="2011680" cy="1194816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117348" rIns="0" bIns="125730" numCol="1" spcCol="1270" anchor="ctr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300" kern="1200" dirty="0"/>
            <a:t>Telling  “you will…”</a:t>
          </a:r>
        </a:p>
      </dsp:txBody>
      <dsp:txXfrm>
        <a:off x="731520" y="1666240"/>
        <a:ext cx="2011680" cy="1194816"/>
      </dsp:txXfrm>
    </dsp:sp>
    <dsp:sp modelId="{94E2B4A4-6678-4739-A3CD-11E983C97D96}">
      <dsp:nvSpPr>
        <dsp:cNvPr id="0" name=""/>
        <dsp:cNvSpPr/>
      </dsp:nvSpPr>
      <dsp:spPr>
        <a:xfrm>
          <a:off x="2735580" y="2056384"/>
          <a:ext cx="3002278" cy="1194816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128016" rIns="0" bIns="13716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kern="1200" dirty="0"/>
            <a:t>Asking  </a:t>
          </a:r>
          <a:r>
            <a:rPr lang="en-US" sz="3300" kern="1200" dirty="0"/>
            <a:t>  </a:t>
          </a:r>
        </a:p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“how should we?”</a:t>
          </a:r>
        </a:p>
      </dsp:txBody>
      <dsp:txXfrm>
        <a:off x="2735580" y="2056384"/>
        <a:ext cx="3002278" cy="119481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42A9984-6094-4869-9E6C-ED16C1EE9A29}">
      <dsp:nvSpPr>
        <dsp:cNvPr id="0" name=""/>
        <dsp:cNvSpPr/>
      </dsp:nvSpPr>
      <dsp:spPr>
        <a:xfrm>
          <a:off x="2757011" y="56574"/>
          <a:ext cx="2715577" cy="2715577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 dirty="0"/>
            <a:t>Task needs</a:t>
          </a:r>
        </a:p>
      </dsp:txBody>
      <dsp:txXfrm>
        <a:off x="3119088" y="531800"/>
        <a:ext cx="1991423" cy="1222010"/>
      </dsp:txXfrm>
    </dsp:sp>
    <dsp:sp modelId="{D1A8E8D8-D3B6-4577-B253-70DB69E6175E}">
      <dsp:nvSpPr>
        <dsp:cNvPr id="0" name=""/>
        <dsp:cNvSpPr/>
      </dsp:nvSpPr>
      <dsp:spPr>
        <a:xfrm>
          <a:off x="3736882" y="1753810"/>
          <a:ext cx="2715577" cy="2715577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 dirty="0"/>
            <a:t>Individual needs </a:t>
          </a:r>
        </a:p>
      </dsp:txBody>
      <dsp:txXfrm>
        <a:off x="4567396" y="2455334"/>
        <a:ext cx="1629346" cy="1493567"/>
      </dsp:txXfrm>
    </dsp:sp>
    <dsp:sp modelId="{45C8C9E1-EF8B-4E9E-876D-904FD99D1958}">
      <dsp:nvSpPr>
        <dsp:cNvPr id="0" name=""/>
        <dsp:cNvSpPr/>
      </dsp:nvSpPr>
      <dsp:spPr>
        <a:xfrm>
          <a:off x="1777140" y="1753810"/>
          <a:ext cx="2715577" cy="2715577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 dirty="0"/>
            <a:t>Team needs</a:t>
          </a:r>
        </a:p>
      </dsp:txBody>
      <dsp:txXfrm>
        <a:off x="2032857" y="2455334"/>
        <a:ext cx="1629346" cy="1493567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42A9984-6094-4869-9E6C-ED16C1EE9A29}">
      <dsp:nvSpPr>
        <dsp:cNvPr id="0" name=""/>
        <dsp:cNvSpPr/>
      </dsp:nvSpPr>
      <dsp:spPr>
        <a:xfrm>
          <a:off x="3077051" y="43239"/>
          <a:ext cx="2075497" cy="2075497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Task needs</a:t>
          </a:r>
        </a:p>
      </dsp:txBody>
      <dsp:txXfrm>
        <a:off x="3353784" y="406451"/>
        <a:ext cx="1522031" cy="933974"/>
      </dsp:txXfrm>
    </dsp:sp>
    <dsp:sp modelId="{D1A8E8D8-D3B6-4577-B253-70DB69E6175E}">
      <dsp:nvSpPr>
        <dsp:cNvPr id="0" name=""/>
        <dsp:cNvSpPr/>
      </dsp:nvSpPr>
      <dsp:spPr>
        <a:xfrm>
          <a:off x="3825959" y="1340425"/>
          <a:ext cx="2075497" cy="2075497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Individual needs </a:t>
          </a:r>
        </a:p>
      </dsp:txBody>
      <dsp:txXfrm>
        <a:off x="4460716" y="1876595"/>
        <a:ext cx="1245298" cy="1141523"/>
      </dsp:txXfrm>
    </dsp:sp>
    <dsp:sp modelId="{45C8C9E1-EF8B-4E9E-876D-904FD99D1958}">
      <dsp:nvSpPr>
        <dsp:cNvPr id="0" name=""/>
        <dsp:cNvSpPr/>
      </dsp:nvSpPr>
      <dsp:spPr>
        <a:xfrm>
          <a:off x="2328142" y="1340425"/>
          <a:ext cx="2075497" cy="2075497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Team needs</a:t>
          </a:r>
        </a:p>
      </dsp:txBody>
      <dsp:txXfrm>
        <a:off x="2523585" y="1876595"/>
        <a:ext cx="1245298" cy="114152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7">
  <dgm:title val=""/>
  <dgm:desc val=""/>
  <dgm:catLst>
    <dgm:cat type="list" pri="12000"/>
    <dgm:cat type="process" pri="20000"/>
    <dgm:cat type="relationship" pri="14000"/>
    <dgm:cat type="convert" pri="8000"/>
    <dgm:cat type="picture" pri="25000"/>
    <dgm:cat type="pictureconvert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arrow6">
  <dgm:title val=""/>
  <dgm:desc val=""/>
  <dgm:catLst>
    <dgm:cat type="relationship" pri="4000"/>
    <dgm:cat type="process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compositeShape">
    <dgm:varLst>
      <dgm:chMax val="2"/>
      <dgm:dir/>
      <dgm:resizeHandles val="exact"/>
    </dgm:varLst>
    <dgm:alg type="composite">
      <dgm:param type="horzAlign" val="ctr"/>
      <dgm:param type="vertAlign" val="mid"/>
      <dgm:param type="ar" val="2.5"/>
    </dgm:alg>
    <dgm:shape xmlns:r="http://schemas.openxmlformats.org/officeDocument/2006/relationships" r:blip="">
      <dgm:adjLst/>
    </dgm:shape>
    <dgm:presOf/>
    <dgm:constrLst>
      <dgm:constr type="primFontSz" for="des" ptType="node" op="equ"/>
      <dgm:constr type="w" for="ch" forName="ribbon" refType="h" refFor="ch" refForName="ribbon" fact="2.5"/>
      <dgm:constr type="h" for="ch" forName="leftArrowText" refType="h" fact="0.49"/>
      <dgm:constr type="ctrY" for="ch" forName="leftArrowText" refType="ctrY" refFor="ch" refForName="ribbon"/>
      <dgm:constr type="ctrYOff" for="ch" forName="leftArrowText" refType="h" refFor="ch" refForName="ribbon" fact="-0.08"/>
      <dgm:constr type="l" for="ch" forName="leftArrowText" refType="w" refFor="ch" refForName="ribbon" fact="0.12"/>
      <dgm:constr type="r" for="ch" forName="leftArrowText" refType="w" refFor="ch" refForName="ribbon" fact="0.45"/>
      <dgm:constr type="h" for="ch" forName="rightArrowText" refType="h" fact="0.49"/>
      <dgm:constr type="ctrY" for="ch" forName="rightArrowText" refType="ctrY" refFor="ch" refForName="ribbon"/>
      <dgm:constr type="ctrYOff" for="ch" forName="rightArrowText" refType="h" refFor="ch" refForName="ribbon" fact="0.08"/>
      <dgm:constr type="l" for="ch" forName="rightArrowText" refType="w" refFor="ch" refForName="ribbon" fact="0.5"/>
      <dgm:constr type="r" for="ch" forName="rightArrowText" refType="w" refFor="ch" refForName="ribbon" fact="0.89"/>
    </dgm:constrLst>
    <dgm:ruleLst/>
    <dgm:choose name="Name0">
      <dgm:if name="Name1" axis="ch" ptType="node" func="cnt" op="gte" val="1">
        <dgm:layoutNode name="ribbon" styleLbl="node1">
          <dgm:alg type="sp"/>
          <dgm:shape xmlns:r="http://schemas.openxmlformats.org/officeDocument/2006/relationships" type="leftRightRibbon" r:blip="">
            <dgm:adjLst/>
          </dgm:shape>
          <dgm:presOf/>
          <dgm:constrLst/>
          <dgm:ruleLst/>
        </dgm:layoutNode>
        <dgm:layoutNode name="leftArrowText" styleLbl="node1">
          <dgm:varLst>
            <dgm:chMax val="0"/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rect" r:blip="" hideGeom="1">
            <dgm:adjLst/>
          </dgm:shape>
          <dgm:choose name="Name2">
            <dgm:if name="Name3" func="var" arg="dir" op="equ" val="norm">
              <dgm:presOf axis="ch desOrSelf" ptType="node node" st="1 1" cnt="1 0"/>
            </dgm:if>
            <dgm:else name="Name4">
              <dgm:presOf axis="ch desOrSelf" ptType="node node" st="2 1" cnt="1 0"/>
            </dgm:else>
          </dgm:choose>
          <dgm:constrLst>
            <dgm:constr type="primFontSz" val="65"/>
            <dgm:constr type="tMarg" refType="primFontSz" fact="0.28"/>
            <dgm:constr type="lMarg"/>
            <dgm:constr type="bMarg" refType="primFontSz" fact="0.3"/>
            <dgm:constr type="rMarg"/>
          </dgm:constrLst>
          <dgm:ruleLst>
            <dgm:rule type="primFontSz" val="5" fact="NaN" max="NaN"/>
          </dgm:ruleLst>
        </dgm:layoutNode>
        <dgm:layoutNode name="rightArrowText" styleLbl="node1">
          <dgm:varLst>
            <dgm:chMax val="0"/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rect" r:blip="" hideGeom="1">
            <dgm:adjLst/>
          </dgm:shape>
          <dgm:choose name="Name5">
            <dgm:if name="Name6" func="var" arg="dir" op="equ" val="norm">
              <dgm:presOf axis="ch desOrSelf" ptType="node node" st="2 1" cnt="1 0"/>
            </dgm:if>
            <dgm:else name="Name7">
              <dgm:presOf axis="ch desOrSelf" ptType="node node" st="1 1" cnt="1 0"/>
            </dgm:else>
          </dgm:choose>
          <dgm:constrLst>
            <dgm:constr type="primFontSz" val="65"/>
            <dgm:constr type="tMarg" refType="primFontSz" fact="0.28"/>
            <dgm:constr type="lMarg"/>
            <dgm:constr type="bMarg" refType="primFontSz" fact="0.3"/>
            <dgm:constr type="rMarg"/>
          </dgm:constrLst>
          <dgm:ruleLst>
            <dgm:rule type="primFontSz" val="5" fact="NaN" max="NaN"/>
          </dgm:ruleLst>
        </dgm:layoutNode>
      </dgm:if>
      <dgm:else name="Name8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30247FE-0189-4D20-A1FF-DD5461D1BF76}" type="datetimeFigureOut">
              <a:rPr lang="en-US" smtClean="0"/>
              <a:t>3/22/2017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5707ED2-0E26-4012-B1D7-61A74A1EA5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69830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707ED2-0E26-4012-B1D7-61A74A1EA5C4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4342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707ED2-0E26-4012-B1D7-61A74A1EA5C4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60349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D1DAE9-9918-4920-838A-D1B6A4BEDBF1}" type="datetime3">
              <a:rPr lang="en-US" smtClean="0"/>
              <a:t>22 March 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Michael Anthonisz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E371D4-B496-49AF-A758-E9E3F7B9AD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8755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164778-BB57-4B8A-8015-8A3964BA17C4}" type="datetime3">
              <a:rPr lang="en-US" smtClean="0"/>
              <a:t>22 March 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Michael Anthonisz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E371D4-B496-49AF-A758-E9E3F7B9AD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53062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8F472-409D-4CF2-A4FF-C9E52C17CC8E}" type="datetime3">
              <a:rPr lang="en-US" smtClean="0"/>
              <a:t>22 March 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Michael Anthonisz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E371D4-B496-49AF-A758-E9E3F7B9AD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62795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AE9445-331E-4930-97AF-B3DC891CCB1C}" type="datetime3">
              <a:rPr lang="en-US" smtClean="0"/>
              <a:t>22 March 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Michael Anthonisz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E371D4-B496-49AF-A758-E9E3F7B9AD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49377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6BB0A0-BBC3-4BF2-A381-F219FCD16E40}" type="datetime3">
              <a:rPr lang="en-US" smtClean="0"/>
              <a:t>22 March 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Michael Anthonisz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E371D4-B496-49AF-A758-E9E3F7B9AD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21674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71522E-F53F-4C49-A2DF-A53D954EAD96}" type="datetime3">
              <a:rPr lang="en-US" smtClean="0"/>
              <a:t>22 March 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Michael Anthonisz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E371D4-B496-49AF-A758-E9E3F7B9AD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04048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495EFF-E5C1-4DB2-9C83-7E4EAC434C45}" type="datetime3">
              <a:rPr lang="en-US" smtClean="0"/>
              <a:t>22 March 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Michael Anthonisz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E371D4-B496-49AF-A758-E9E3F7B9AD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13344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DDC2BA-1FCF-4229-8235-AA0C99BADCDE}" type="datetime3">
              <a:rPr lang="en-US" smtClean="0"/>
              <a:t>22 March 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Michael Anthonisz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E371D4-B496-49AF-A758-E9E3F7B9AD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69115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36B972-8495-420F-B5F0-7B6BF5DD301C}" type="datetime3">
              <a:rPr lang="en-US" smtClean="0"/>
              <a:t>22 March 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Michael Anthonisz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E371D4-B496-49AF-A758-E9E3F7B9AD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43966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06B5DA-AE88-4535-B10D-9F68B2DE152C}" type="datetime3">
              <a:rPr lang="en-US" smtClean="0"/>
              <a:t>22 March 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Michael Anthonisz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E371D4-B496-49AF-A758-E9E3F7B9AD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77471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5B10B3-63DC-4DDC-A4BE-EB7A6FFF0D28}" type="datetime3">
              <a:rPr lang="en-US" smtClean="0"/>
              <a:t>22 March 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Michael Anthonisz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E371D4-B496-49AF-A758-E9E3F7B9AD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75535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37A84A-B38C-4854-92F8-BF2C42953A66}" type="datetime3">
              <a:rPr lang="en-US" smtClean="0"/>
              <a:t>22 March 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Michael Anthonisz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E371D4-B496-49AF-A758-E9E3F7B9AD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42793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6200" y="76200"/>
            <a:ext cx="4419600" cy="4114800"/>
          </a:xfrm>
          <a:prstGeom prst="rect">
            <a:avLst/>
          </a:prstGeom>
          <a:solidFill>
            <a:srgbClr val="00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6200" y="4343400"/>
            <a:ext cx="8991600" cy="24130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4648200" y="76200"/>
            <a:ext cx="4419600" cy="41148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381000" y="381000"/>
            <a:ext cx="8382000" cy="6096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152400" y="152400"/>
            <a:ext cx="8839200" cy="6553200"/>
          </a:xfrm>
          <a:prstGeom prst="rect">
            <a:avLst/>
          </a:prstGeom>
          <a:noFill/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a</a:t>
            </a:r>
          </a:p>
        </p:txBody>
      </p:sp>
      <p:sp>
        <p:nvSpPr>
          <p:cNvPr id="19" name="Date Placeholder 9"/>
          <p:cNvSpPr txBox="1">
            <a:spLocks/>
          </p:cNvSpPr>
          <p:nvPr/>
        </p:nvSpPr>
        <p:spPr>
          <a:xfrm rot="5400000">
            <a:off x="7192963" y="4922837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3E8683BD-E8A5-4137-AD82-08D8FCEA865F}" type="datetime3">
              <a:rPr lang="en-US" smtClean="0">
                <a:solidFill>
                  <a:schemeClr val="bg1"/>
                </a:solidFill>
                <a:latin typeface="Copperplate Gothic Light" pitchFamily="34" charset="0"/>
              </a:rPr>
              <a:pPr algn="ctr"/>
              <a:t>22 March 2017</a:t>
            </a:fld>
            <a:endParaRPr lang="en-US" dirty="0">
              <a:solidFill>
                <a:schemeClr val="bg1"/>
              </a:solidFill>
              <a:latin typeface="Copperplate Gothic Light" pitchFamily="34" charset="0"/>
            </a:endParaRPr>
          </a:p>
        </p:txBody>
      </p:sp>
      <p:sp>
        <p:nvSpPr>
          <p:cNvPr id="20" name="Footer Placeholder 10"/>
          <p:cNvSpPr txBox="1">
            <a:spLocks/>
          </p:cNvSpPr>
          <p:nvPr/>
        </p:nvSpPr>
        <p:spPr>
          <a:xfrm rot="5400000">
            <a:off x="7024689" y="4922837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chemeClr val="bg1"/>
                </a:solidFill>
                <a:latin typeface="Copperplate Gothic Light" pitchFamily="34" charset="0"/>
              </a:rPr>
              <a:t>Michael Anthonisz</a:t>
            </a:r>
          </a:p>
        </p:txBody>
      </p:sp>
      <p:sp>
        <p:nvSpPr>
          <p:cNvPr id="21" name="Rectangle 20"/>
          <p:cNvSpPr/>
          <p:nvPr/>
        </p:nvSpPr>
        <p:spPr>
          <a:xfrm>
            <a:off x="228600" y="228600"/>
            <a:ext cx="8686800" cy="6400800"/>
          </a:xfrm>
          <a:prstGeom prst="rect">
            <a:avLst/>
          </a:prstGeom>
          <a:noFill/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Slide Number Placeholder 11"/>
          <p:cNvSpPr txBox="1">
            <a:spLocks/>
          </p:cNvSpPr>
          <p:nvPr/>
        </p:nvSpPr>
        <p:spPr>
          <a:xfrm>
            <a:off x="8143081" y="5959475"/>
            <a:ext cx="3913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C1E371D4-B496-49AF-A758-E9E3F7B9AD49}" type="slidenum">
              <a:rPr lang="en-US" sz="1800" smtClean="0">
                <a:solidFill>
                  <a:schemeClr val="bg1"/>
                </a:solidFill>
                <a:latin typeface="Copperplate Gothic Light" pitchFamily="34" charset="0"/>
              </a:rPr>
              <a:pPr algn="ctr"/>
              <a:t>1</a:t>
            </a:fld>
            <a:endParaRPr lang="en-US" sz="1800" dirty="0">
              <a:solidFill>
                <a:schemeClr val="bg1"/>
              </a:solidFill>
              <a:latin typeface="Copperplate Gothic Light" pitchFamily="34" charset="0"/>
            </a:endParaRPr>
          </a:p>
        </p:txBody>
      </p:sp>
      <p:grpSp>
        <p:nvGrpSpPr>
          <p:cNvPr id="30" name="Group 29"/>
          <p:cNvGrpSpPr/>
          <p:nvPr/>
        </p:nvGrpSpPr>
        <p:grpSpPr>
          <a:xfrm>
            <a:off x="3532861" y="2667000"/>
            <a:ext cx="5382539" cy="3810000"/>
            <a:chOff x="3657600" y="2667000"/>
            <a:chExt cx="5328082" cy="3810000"/>
          </a:xfrm>
          <a:effectLst>
            <a:outerShdw blurRad="50800" dist="38100" algn="l" rotWithShape="0">
              <a:prstClr val="black">
                <a:alpha val="40000"/>
              </a:prstClr>
            </a:outerShdw>
          </a:effectLst>
        </p:grpSpPr>
        <p:pic>
          <p:nvPicPr>
            <p:cNvPr id="24" name="Picture 23" descr="leaders.png"/>
            <p:cNvPicPr>
              <a:picLocks noChangeAspect="1"/>
            </p:cNvPicPr>
            <p:nvPr/>
          </p:nvPicPr>
          <p:blipFill>
            <a:blip r:embed="rId2" cstate="print">
              <a:alphaModFix amt="85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artisticLineDrawing trans="45000" pencilSize="2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57600" y="2667000"/>
              <a:ext cx="5328082" cy="3779646"/>
            </a:xfrm>
            <a:prstGeom prst="rect">
              <a:avLst/>
            </a:prstGeom>
            <a:effectLst/>
          </p:spPr>
        </p:pic>
        <p:pic>
          <p:nvPicPr>
            <p:cNvPr id="25" name="Picture 24" descr="Unknown.png"/>
            <p:cNvPicPr>
              <a:picLocks noChangeAspect="1"/>
            </p:cNvPicPr>
            <p:nvPr/>
          </p:nvPicPr>
          <p:blipFill>
            <a:blip r:embed="rId4">
              <a:alphaModFix amt="71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48200" y="4848752"/>
              <a:ext cx="3048000" cy="1628248"/>
            </a:xfrm>
            <a:prstGeom prst="rect">
              <a:avLst/>
            </a:prstGeom>
          </p:spPr>
        </p:pic>
      </p:grpSp>
      <p:sp>
        <p:nvSpPr>
          <p:cNvPr id="28" name="Title 1"/>
          <p:cNvSpPr>
            <a:spLocks noGrp="1"/>
          </p:cNvSpPr>
          <p:nvPr>
            <p:ph type="ctrTitle"/>
          </p:nvPr>
        </p:nvSpPr>
        <p:spPr>
          <a:xfrm>
            <a:off x="533400" y="1828800"/>
            <a:ext cx="7239000" cy="1617028"/>
          </a:xfrm>
        </p:spPr>
        <p:txBody>
          <a:bodyPr>
            <a:normAutofit/>
          </a:bodyPr>
          <a:lstStyle/>
          <a:p>
            <a:r>
              <a:rPr lang="en-US" sz="7200" dirty="0"/>
              <a:t>Leadership Style</a:t>
            </a:r>
          </a:p>
        </p:txBody>
      </p:sp>
      <p:sp>
        <p:nvSpPr>
          <p:cNvPr id="29" name="Subtitle 2"/>
          <p:cNvSpPr>
            <a:spLocks noGrp="1"/>
          </p:cNvSpPr>
          <p:nvPr>
            <p:ph type="subTitle" idx="1"/>
          </p:nvPr>
        </p:nvSpPr>
        <p:spPr>
          <a:xfrm>
            <a:off x="914400" y="3962400"/>
            <a:ext cx="6553200" cy="1752600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Objective: To consider the aspects of style approach to leadership and the link between leader, task &amp; followers.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7721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3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1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3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2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4000"/>
                            </p:stCondLst>
                            <p:childTnLst>
                              <p:par>
                                <p:cTn id="2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40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4500"/>
                            </p:stCondLst>
                            <p:childTnLst>
                              <p:par>
                                <p:cTn id="3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1" grpId="0" animBg="1"/>
      <p:bldP spid="19" grpId="0"/>
      <p:bldP spid="20" grpId="0"/>
      <p:bldP spid="21" grpId="0" animBg="1"/>
      <p:bldP spid="28" grpId="0"/>
      <p:bldP spid="29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Active Leadership Model (John Adair)</a:t>
            </a:r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/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AE9445-331E-4930-97AF-B3DC891CCB1C}" type="datetime3">
              <a:rPr lang="en-US" smtClean="0"/>
              <a:t>22 March 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Michael Anthonisz/Pauline Holt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E371D4-B496-49AF-A758-E9E3F7B9AD49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44038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Activity – in groups </a:t>
            </a:r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/>
          </p:nvPr>
        </p:nvGraphicFramePr>
        <p:xfrm>
          <a:off x="457200" y="2667000"/>
          <a:ext cx="8229600" cy="34591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AE9445-331E-4930-97AF-B3DC891CCB1C}" type="datetime3">
              <a:rPr lang="en-US" smtClean="0"/>
              <a:t>22 March 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Michael Anthonisz/Pauline Holt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E371D4-B496-49AF-A758-E9E3F7B9AD49}" type="slidenum">
              <a:rPr lang="en-US" smtClean="0"/>
              <a:t>11</a:t>
            </a:fld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990600" y="1600200"/>
            <a:ext cx="7315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Identify 4 needs from each of the following areas – share your information with the group</a:t>
            </a:r>
          </a:p>
        </p:txBody>
      </p:sp>
    </p:spTree>
    <p:extLst>
      <p:ext uri="{BB962C8B-B14F-4D97-AF65-F5344CB8AC3E}">
        <p14:creationId xmlns:p14="http://schemas.microsoft.com/office/powerpoint/2010/main" val="257594942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Active Leadership Model (John Adair) 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DDC2BA-1FCF-4229-8235-AA0C99BADCDE}" type="datetime3">
              <a:rPr lang="en-US" smtClean="0"/>
              <a:t>22 March 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Michael </a:t>
            </a:r>
            <a:r>
              <a:rPr lang="en-US" dirty="0" err="1"/>
              <a:t>Anthonisz</a:t>
            </a:r>
            <a:r>
              <a:rPr lang="en-US" dirty="0"/>
              <a:t>/Pauline Holt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E371D4-B496-49AF-A758-E9E3F7B9AD49}" type="slidenum">
              <a:rPr lang="en-US" smtClean="0"/>
              <a:t>12</a:t>
            </a:fld>
            <a:endParaRPr lang="en-US"/>
          </a:p>
        </p:txBody>
      </p:sp>
      <p:pic>
        <p:nvPicPr>
          <p:cNvPr id="1026" name="Picture 2" descr="Image result for john adair mode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752600"/>
            <a:ext cx="6934200" cy="441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7756530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6200" y="76200"/>
            <a:ext cx="4419600" cy="4114800"/>
          </a:xfrm>
          <a:prstGeom prst="rect">
            <a:avLst/>
          </a:prstGeom>
          <a:solidFill>
            <a:srgbClr val="00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6200" y="4343400"/>
            <a:ext cx="8991600" cy="24130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4648200" y="76200"/>
            <a:ext cx="4419600" cy="41148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381000" y="381000"/>
            <a:ext cx="8382000" cy="6096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/>
              <a:t>Involves a hands on activity within an organization.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152400" y="152400"/>
            <a:ext cx="8839200" cy="6553200"/>
          </a:xfrm>
          <a:prstGeom prst="rect">
            <a:avLst/>
          </a:prstGeom>
          <a:noFill/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a</a:t>
            </a:r>
          </a:p>
        </p:txBody>
      </p:sp>
      <p:sp>
        <p:nvSpPr>
          <p:cNvPr id="21" name="Rectangle 20"/>
          <p:cNvSpPr/>
          <p:nvPr/>
        </p:nvSpPr>
        <p:spPr>
          <a:xfrm>
            <a:off x="228600" y="228600"/>
            <a:ext cx="8686800" cy="6400800"/>
          </a:xfrm>
          <a:prstGeom prst="rect">
            <a:avLst/>
          </a:prstGeom>
          <a:noFill/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Slide Number Placeholder 11"/>
          <p:cNvSpPr>
            <a:spLocks noGrp="1"/>
          </p:cNvSpPr>
          <p:nvPr>
            <p:ph type="sldNum" sz="quarter" idx="12"/>
          </p:nvPr>
        </p:nvSpPr>
        <p:spPr>
          <a:xfrm>
            <a:off x="8143081" y="5959475"/>
            <a:ext cx="391319" cy="365125"/>
          </a:xfrm>
        </p:spPr>
        <p:txBody>
          <a:bodyPr/>
          <a:lstStyle/>
          <a:p>
            <a:pPr algn="ctr"/>
            <a:fld id="{C1E371D4-B496-49AF-A758-E9E3F7B9AD49}" type="slidenum">
              <a:rPr lang="en-US" sz="1800" smtClean="0">
                <a:solidFill>
                  <a:schemeClr val="bg1"/>
                </a:solidFill>
                <a:latin typeface="Copperplate Gothic Light" pitchFamily="34" charset="0"/>
              </a:rPr>
              <a:pPr algn="ctr"/>
              <a:t>13</a:t>
            </a:fld>
            <a:endParaRPr lang="en-US" sz="1800" dirty="0">
              <a:solidFill>
                <a:schemeClr val="bg1"/>
              </a:solidFill>
              <a:latin typeface="Copperplate Gothic Light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7315200" cy="1143000"/>
          </a:xfrm>
        </p:spPr>
        <p:txBody>
          <a:bodyPr>
            <a:normAutofit fontScale="90000"/>
          </a:bodyPr>
          <a:lstStyle/>
          <a:p>
            <a:r>
              <a:rPr lang="en-US" dirty="0">
                <a:latin typeface="Copperplate Gothic Light" pitchFamily="34" charset="0"/>
              </a:rPr>
              <a:t>Managerial (Leadership) Grid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22437"/>
            <a:ext cx="7294562" cy="4602163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dirty="0"/>
              <a:t>Blake &amp; Mouton (1964, 1978, 1985).</a:t>
            </a:r>
          </a:p>
          <a:p>
            <a:pPr marL="0" indent="0">
              <a:buNone/>
            </a:pPr>
            <a:endParaRPr lang="en-US" sz="2800" dirty="0"/>
          </a:p>
          <a:p>
            <a:pPr marL="0" indent="0">
              <a:buNone/>
            </a:pPr>
            <a:r>
              <a:rPr lang="en-US" sz="2800" dirty="0"/>
              <a:t>Concern for production – whatever the organization is seeking to accomplish:</a:t>
            </a:r>
          </a:p>
          <a:p>
            <a:r>
              <a:rPr lang="en-US" sz="2800" dirty="0"/>
              <a:t>Attention to policy decisions; new product development; process issues; workload; sales volume...</a:t>
            </a:r>
          </a:p>
          <a:p>
            <a:pPr marL="0" indent="0">
              <a:buNone/>
            </a:pPr>
            <a:r>
              <a:rPr lang="en-US" sz="2800" dirty="0"/>
              <a:t>Concern for people – how a leader attends to the people:</a:t>
            </a:r>
          </a:p>
          <a:p>
            <a:r>
              <a:rPr lang="en-US" sz="2800" dirty="0"/>
              <a:t>Building commitment &amp; trust; promoting self worth; providing good working conditions; fair salaries; promoting social relations…</a:t>
            </a:r>
          </a:p>
          <a:p>
            <a:pPr marL="0" lvl="1" indent="0">
              <a:buNone/>
            </a:pPr>
            <a:r>
              <a:rPr lang="en-US" dirty="0"/>
              <a:t>Leader usually has a</a:t>
            </a:r>
            <a:r>
              <a:rPr lang="en-US" dirty="0">
                <a:solidFill>
                  <a:srgbClr val="6600CC"/>
                </a:solidFill>
              </a:rPr>
              <a:t> </a:t>
            </a:r>
            <a:r>
              <a:rPr lang="en-US" i="1" dirty="0">
                <a:solidFill>
                  <a:srgbClr val="006666"/>
                </a:solidFill>
              </a:rPr>
              <a:t>dominant</a:t>
            </a:r>
            <a:r>
              <a:rPr lang="en-US" dirty="0">
                <a:solidFill>
                  <a:srgbClr val="6600CC"/>
                </a:solidFill>
              </a:rPr>
              <a:t> </a:t>
            </a:r>
            <a:r>
              <a:rPr lang="en-US" dirty="0"/>
              <a:t>grid style and a</a:t>
            </a:r>
            <a:r>
              <a:rPr lang="en-US" dirty="0">
                <a:solidFill>
                  <a:srgbClr val="6600CC"/>
                </a:solidFill>
              </a:rPr>
              <a:t> </a:t>
            </a:r>
            <a:r>
              <a:rPr lang="en-US" i="1" dirty="0">
                <a:solidFill>
                  <a:srgbClr val="006666"/>
                </a:solidFill>
              </a:rPr>
              <a:t>backup</a:t>
            </a:r>
            <a:r>
              <a:rPr lang="en-US" dirty="0">
                <a:solidFill>
                  <a:srgbClr val="006666"/>
                </a:solidFill>
              </a:rPr>
              <a:t> </a:t>
            </a:r>
            <a:r>
              <a:rPr lang="en-US" dirty="0"/>
              <a:t>style that is reverted to under pressure</a:t>
            </a:r>
          </a:p>
          <a:p>
            <a:pPr marL="0" indent="0">
              <a:buNone/>
            </a:pPr>
            <a:endParaRPr lang="en-US" sz="2800" dirty="0"/>
          </a:p>
          <a:p>
            <a:endParaRPr lang="en-US" sz="2800" dirty="0"/>
          </a:p>
          <a:p>
            <a:endParaRPr lang="en-US" sz="2800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23" name="Date Placeholder 9"/>
          <p:cNvSpPr txBox="1">
            <a:spLocks/>
          </p:cNvSpPr>
          <p:nvPr/>
        </p:nvSpPr>
        <p:spPr>
          <a:xfrm rot="5400000">
            <a:off x="7192963" y="4922837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3E8683BD-E8A5-4137-AD82-08D8FCEA865F}" type="datetime3">
              <a:rPr lang="en-US" smtClean="0">
                <a:solidFill>
                  <a:schemeClr val="bg1"/>
                </a:solidFill>
                <a:latin typeface="Copperplate Gothic Light" pitchFamily="34" charset="0"/>
              </a:rPr>
              <a:pPr algn="ctr"/>
              <a:t>22 March 2017</a:t>
            </a:fld>
            <a:endParaRPr lang="en-US" dirty="0">
              <a:solidFill>
                <a:schemeClr val="bg1"/>
              </a:solidFill>
              <a:latin typeface="Copperplate Gothic Light" pitchFamily="34" charset="0"/>
            </a:endParaRPr>
          </a:p>
        </p:txBody>
      </p:sp>
      <p:sp>
        <p:nvSpPr>
          <p:cNvPr id="24" name="Footer Placeholder 10"/>
          <p:cNvSpPr txBox="1">
            <a:spLocks/>
          </p:cNvSpPr>
          <p:nvPr/>
        </p:nvSpPr>
        <p:spPr>
          <a:xfrm rot="5400000">
            <a:off x="7024689" y="4922837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chemeClr val="bg1"/>
                </a:solidFill>
                <a:latin typeface="Copperplate Gothic Light" pitchFamily="34" charset="0"/>
              </a:rPr>
              <a:t>Michael Anthonisz</a:t>
            </a:r>
          </a:p>
        </p:txBody>
      </p:sp>
      <p:sp>
        <p:nvSpPr>
          <p:cNvPr id="25" name="TextBox 24"/>
          <p:cNvSpPr txBox="1"/>
          <p:nvPr/>
        </p:nvSpPr>
        <p:spPr>
          <a:xfrm rot="5400000">
            <a:off x="7064725" y="2797525"/>
            <a:ext cx="28748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Foundations of Leadership</a:t>
            </a:r>
          </a:p>
        </p:txBody>
      </p:sp>
      <p:sp>
        <p:nvSpPr>
          <p:cNvPr id="26" name="TextBox 25"/>
          <p:cNvSpPr txBox="1"/>
          <p:nvPr/>
        </p:nvSpPr>
        <p:spPr>
          <a:xfrm rot="5400000">
            <a:off x="6672056" y="2807521"/>
            <a:ext cx="28748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chemeClr val="bg1"/>
                </a:solidFill>
              </a:rPr>
              <a:t>LSH 2113</a:t>
            </a:r>
          </a:p>
        </p:txBody>
      </p:sp>
    </p:spTree>
    <p:extLst>
      <p:ext uri="{BB962C8B-B14F-4D97-AF65-F5344CB8AC3E}">
        <p14:creationId xmlns:p14="http://schemas.microsoft.com/office/powerpoint/2010/main" val="3683921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3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1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3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2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4000"/>
                            </p:stCondLst>
                            <p:childTnLst>
                              <p:par>
                                <p:cTn id="2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1" grpId="0" animBg="1"/>
      <p:bldP spid="21" grpId="0" animBg="1"/>
      <p:bldP spid="23" grpId="0"/>
      <p:bldP spid="2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6200" y="76200"/>
            <a:ext cx="4419600" cy="4114800"/>
          </a:xfrm>
          <a:prstGeom prst="rect">
            <a:avLst/>
          </a:prstGeom>
          <a:solidFill>
            <a:srgbClr val="00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6200" y="4343400"/>
            <a:ext cx="8991600" cy="24130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4648200" y="76200"/>
            <a:ext cx="4419600" cy="41148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381000" y="381000"/>
            <a:ext cx="8382000" cy="6096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/>
              <a:t>Involves a hands on activity within an organization.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152400" y="152400"/>
            <a:ext cx="8839200" cy="6553200"/>
          </a:xfrm>
          <a:prstGeom prst="rect">
            <a:avLst/>
          </a:prstGeom>
          <a:noFill/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a</a:t>
            </a:r>
          </a:p>
        </p:txBody>
      </p:sp>
      <p:sp>
        <p:nvSpPr>
          <p:cNvPr id="21" name="Rectangle 20"/>
          <p:cNvSpPr/>
          <p:nvPr/>
        </p:nvSpPr>
        <p:spPr>
          <a:xfrm>
            <a:off x="228600" y="228600"/>
            <a:ext cx="8686800" cy="6400800"/>
          </a:xfrm>
          <a:prstGeom prst="rect">
            <a:avLst/>
          </a:prstGeom>
          <a:noFill/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Slide Number Placeholder 11"/>
          <p:cNvSpPr>
            <a:spLocks noGrp="1"/>
          </p:cNvSpPr>
          <p:nvPr>
            <p:ph type="sldNum" sz="quarter" idx="12"/>
          </p:nvPr>
        </p:nvSpPr>
        <p:spPr>
          <a:xfrm>
            <a:off x="8143081" y="5959475"/>
            <a:ext cx="391319" cy="365125"/>
          </a:xfrm>
        </p:spPr>
        <p:txBody>
          <a:bodyPr/>
          <a:lstStyle/>
          <a:p>
            <a:pPr algn="ctr"/>
            <a:fld id="{C1E371D4-B496-49AF-A758-E9E3F7B9AD49}" type="slidenum">
              <a:rPr lang="en-US" sz="1800" smtClean="0">
                <a:solidFill>
                  <a:schemeClr val="bg1"/>
                </a:solidFill>
                <a:latin typeface="Copperplate Gothic Light" pitchFamily="34" charset="0"/>
              </a:rPr>
              <a:pPr algn="ctr"/>
              <a:t>14</a:t>
            </a:fld>
            <a:endParaRPr lang="en-US" sz="1800" dirty="0">
              <a:solidFill>
                <a:schemeClr val="bg1"/>
              </a:solidFill>
              <a:latin typeface="Copperplate Gothic Light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7315200" cy="1143000"/>
          </a:xfrm>
        </p:spPr>
        <p:txBody>
          <a:bodyPr>
            <a:normAutofit fontScale="90000"/>
          </a:bodyPr>
          <a:lstStyle/>
          <a:p>
            <a:r>
              <a:rPr lang="en-US" dirty="0">
                <a:latin typeface="Copperplate Gothic Light" pitchFamily="34" charset="0"/>
              </a:rPr>
              <a:t>Managerial (Leadership) Grid</a:t>
            </a:r>
          </a:p>
        </p:txBody>
      </p:sp>
      <p:sp>
        <p:nvSpPr>
          <p:cNvPr id="23" name="Date Placeholder 9"/>
          <p:cNvSpPr txBox="1">
            <a:spLocks/>
          </p:cNvSpPr>
          <p:nvPr/>
        </p:nvSpPr>
        <p:spPr>
          <a:xfrm rot="5400000">
            <a:off x="7192963" y="4922837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3E8683BD-E8A5-4137-AD82-08D8FCEA865F}" type="datetime3">
              <a:rPr lang="en-US" smtClean="0">
                <a:solidFill>
                  <a:schemeClr val="bg1"/>
                </a:solidFill>
                <a:latin typeface="Copperplate Gothic Light" pitchFamily="34" charset="0"/>
              </a:rPr>
              <a:pPr algn="ctr"/>
              <a:t>22 March 2017</a:t>
            </a:fld>
            <a:endParaRPr lang="en-US" dirty="0">
              <a:solidFill>
                <a:schemeClr val="bg1"/>
              </a:solidFill>
              <a:latin typeface="Copperplate Gothic Light" pitchFamily="34" charset="0"/>
            </a:endParaRPr>
          </a:p>
        </p:txBody>
      </p:sp>
      <p:sp>
        <p:nvSpPr>
          <p:cNvPr id="24" name="Footer Placeholder 10"/>
          <p:cNvSpPr txBox="1">
            <a:spLocks/>
          </p:cNvSpPr>
          <p:nvPr/>
        </p:nvSpPr>
        <p:spPr>
          <a:xfrm rot="5400000">
            <a:off x="7024689" y="4922837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chemeClr val="bg1"/>
                </a:solidFill>
                <a:latin typeface="Copperplate Gothic Light" pitchFamily="34" charset="0"/>
              </a:rPr>
              <a:t>Michael Anthonisz</a:t>
            </a:r>
          </a:p>
        </p:txBody>
      </p:sp>
      <p:sp>
        <p:nvSpPr>
          <p:cNvPr id="25" name="TextBox 24"/>
          <p:cNvSpPr txBox="1"/>
          <p:nvPr/>
        </p:nvSpPr>
        <p:spPr>
          <a:xfrm rot="5400000">
            <a:off x="7064725" y="2797525"/>
            <a:ext cx="28748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Foundations of Leadership</a:t>
            </a:r>
          </a:p>
        </p:txBody>
      </p:sp>
      <p:sp>
        <p:nvSpPr>
          <p:cNvPr id="26" name="TextBox 25"/>
          <p:cNvSpPr txBox="1"/>
          <p:nvPr/>
        </p:nvSpPr>
        <p:spPr>
          <a:xfrm rot="5400000">
            <a:off x="6672056" y="2807521"/>
            <a:ext cx="28748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chemeClr val="bg1"/>
                </a:solidFill>
              </a:rPr>
              <a:t>LSH 2113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82" t="20964" r="15926" b="31111"/>
          <a:stretch/>
        </p:blipFill>
        <p:spPr>
          <a:xfrm>
            <a:off x="938086" y="787399"/>
            <a:ext cx="6377114" cy="5613401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</p:pic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82" t="20964" r="15926" b="31111"/>
          <a:stretch/>
        </p:blipFill>
        <p:spPr>
          <a:xfrm>
            <a:off x="1090486" y="939799"/>
            <a:ext cx="6377114" cy="5613401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5571305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3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1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3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2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4000"/>
                            </p:stCondLst>
                            <p:childTnLst>
                              <p:par>
                                <p:cTn id="2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1" grpId="0" animBg="1"/>
      <p:bldP spid="21" grpId="0" animBg="1"/>
      <p:bldP spid="23" grpId="0"/>
      <p:bldP spid="2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6200" y="76200"/>
            <a:ext cx="4419600" cy="4114800"/>
          </a:xfrm>
          <a:prstGeom prst="rect">
            <a:avLst/>
          </a:prstGeom>
          <a:solidFill>
            <a:srgbClr val="00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6200" y="4343400"/>
            <a:ext cx="8991600" cy="24130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4648200" y="76200"/>
            <a:ext cx="4419600" cy="41148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381000" y="381000"/>
            <a:ext cx="8382000" cy="6096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152400" y="152400"/>
            <a:ext cx="8839200" cy="6553200"/>
          </a:xfrm>
          <a:prstGeom prst="rect">
            <a:avLst/>
          </a:prstGeom>
          <a:noFill/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a</a:t>
            </a:r>
          </a:p>
        </p:txBody>
      </p:sp>
      <p:sp>
        <p:nvSpPr>
          <p:cNvPr id="21" name="Rectangle 20"/>
          <p:cNvSpPr/>
          <p:nvPr/>
        </p:nvSpPr>
        <p:spPr>
          <a:xfrm>
            <a:off x="228600" y="228600"/>
            <a:ext cx="8686800" cy="6400800"/>
          </a:xfrm>
          <a:prstGeom prst="rect">
            <a:avLst/>
          </a:prstGeom>
          <a:noFill/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Slide Number Placeholder 11"/>
          <p:cNvSpPr>
            <a:spLocks noGrp="1"/>
          </p:cNvSpPr>
          <p:nvPr>
            <p:ph type="sldNum" sz="quarter" idx="12"/>
          </p:nvPr>
        </p:nvSpPr>
        <p:spPr>
          <a:xfrm>
            <a:off x="8143081" y="5959475"/>
            <a:ext cx="391319" cy="365125"/>
          </a:xfrm>
        </p:spPr>
        <p:txBody>
          <a:bodyPr/>
          <a:lstStyle/>
          <a:p>
            <a:pPr algn="ctr"/>
            <a:fld id="{C1E371D4-B496-49AF-A758-E9E3F7B9AD49}" type="slidenum">
              <a:rPr lang="en-US" sz="1800" smtClean="0">
                <a:solidFill>
                  <a:schemeClr val="bg1"/>
                </a:solidFill>
                <a:latin typeface="Copperplate Gothic Light" pitchFamily="34" charset="0"/>
              </a:rPr>
              <a:pPr algn="ctr"/>
              <a:t>15</a:t>
            </a:fld>
            <a:endParaRPr lang="en-US" sz="1800" dirty="0">
              <a:solidFill>
                <a:schemeClr val="bg1"/>
              </a:solidFill>
              <a:latin typeface="Copperplate Gothic Light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7315200" cy="838200"/>
          </a:xfrm>
        </p:spPr>
        <p:txBody>
          <a:bodyPr>
            <a:normAutofit/>
          </a:bodyPr>
          <a:lstStyle/>
          <a:p>
            <a:r>
              <a:rPr lang="en-US" sz="3600" dirty="0">
                <a:latin typeface="Copperplate Gothic Light" pitchFamily="34" charset="0"/>
              </a:rPr>
              <a:t>Authority Compliance (9,1)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1"/>
            <a:ext cx="6553200" cy="5029200"/>
          </a:xfrm>
        </p:spPr>
        <p:txBody>
          <a:bodyPr>
            <a:noAutofit/>
          </a:bodyPr>
          <a:lstStyle/>
          <a:p>
            <a:pPr marL="457200" lvl="1" indent="0">
              <a:buNone/>
              <a:defRPr/>
            </a:pPr>
            <a:r>
              <a:rPr lang="en-US" dirty="0"/>
              <a:t>Efficiency in operations results from arranging conditions of work such that human interference is minimal</a:t>
            </a:r>
          </a:p>
          <a:p>
            <a:pPr marL="457200" lvl="1" indent="0">
              <a:buNone/>
              <a:defRPr/>
            </a:pPr>
            <a:endParaRPr lang="en-US" i="1" dirty="0">
              <a:solidFill>
                <a:srgbClr val="006666"/>
              </a:solidFill>
            </a:endParaRPr>
          </a:p>
          <a:p>
            <a:pPr marL="457200" lvl="1" indent="0">
              <a:buNone/>
              <a:defRPr/>
            </a:pPr>
            <a:r>
              <a:rPr lang="en-US" i="1" dirty="0">
                <a:solidFill>
                  <a:srgbClr val="006666"/>
                </a:solidFill>
              </a:rPr>
              <a:t>More</a:t>
            </a:r>
            <a:r>
              <a:rPr lang="en-US" i="1" dirty="0">
                <a:solidFill>
                  <a:srgbClr val="6600CC"/>
                </a:solidFill>
              </a:rPr>
              <a:t> </a:t>
            </a:r>
            <a:r>
              <a:rPr lang="en-US" dirty="0"/>
              <a:t>emphasis on task and job requirements and </a:t>
            </a:r>
            <a:r>
              <a:rPr lang="en-US" i="1" dirty="0">
                <a:solidFill>
                  <a:srgbClr val="006666"/>
                </a:solidFill>
              </a:rPr>
              <a:t>less </a:t>
            </a:r>
            <a:r>
              <a:rPr lang="en-US" dirty="0"/>
              <a:t>emphasis on people</a:t>
            </a:r>
          </a:p>
          <a:p>
            <a:pPr marL="457200" lvl="1" indent="0">
              <a:buNone/>
              <a:defRPr/>
            </a:pPr>
            <a:r>
              <a:rPr lang="en-US" dirty="0"/>
              <a:t>Communicating with subordinates outside task instructions not emphasized</a:t>
            </a:r>
          </a:p>
          <a:p>
            <a:pPr marL="457200" lvl="1" indent="0">
              <a:buNone/>
              <a:defRPr/>
            </a:pPr>
            <a:r>
              <a:rPr lang="en-US" i="1" dirty="0">
                <a:solidFill>
                  <a:srgbClr val="006666"/>
                </a:solidFill>
              </a:rPr>
              <a:t>Results driven</a:t>
            </a:r>
            <a:r>
              <a:rPr lang="en-US" dirty="0"/>
              <a:t>; People regarded as tools to that end</a:t>
            </a:r>
          </a:p>
        </p:txBody>
      </p:sp>
      <p:sp>
        <p:nvSpPr>
          <p:cNvPr id="23" name="Date Placeholder 9"/>
          <p:cNvSpPr txBox="1">
            <a:spLocks/>
          </p:cNvSpPr>
          <p:nvPr/>
        </p:nvSpPr>
        <p:spPr>
          <a:xfrm rot="5400000">
            <a:off x="7192963" y="4922837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3E8683BD-E8A5-4137-AD82-08D8FCEA865F}" type="datetime3">
              <a:rPr lang="en-US" smtClean="0">
                <a:solidFill>
                  <a:schemeClr val="bg1"/>
                </a:solidFill>
                <a:latin typeface="Copperplate Gothic Light" pitchFamily="34" charset="0"/>
              </a:rPr>
              <a:pPr algn="ctr"/>
              <a:t>22 March 2017</a:t>
            </a:fld>
            <a:endParaRPr lang="en-US" dirty="0">
              <a:solidFill>
                <a:schemeClr val="bg1"/>
              </a:solidFill>
              <a:latin typeface="Copperplate Gothic Light" pitchFamily="34" charset="0"/>
            </a:endParaRPr>
          </a:p>
        </p:txBody>
      </p:sp>
      <p:sp>
        <p:nvSpPr>
          <p:cNvPr id="24" name="Footer Placeholder 10"/>
          <p:cNvSpPr txBox="1">
            <a:spLocks/>
          </p:cNvSpPr>
          <p:nvPr/>
        </p:nvSpPr>
        <p:spPr>
          <a:xfrm rot="5400000">
            <a:off x="7024689" y="4922837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chemeClr val="bg1"/>
                </a:solidFill>
                <a:latin typeface="Copperplate Gothic Light" pitchFamily="34" charset="0"/>
              </a:rPr>
              <a:t>Michael Anthonisz</a:t>
            </a:r>
          </a:p>
        </p:txBody>
      </p:sp>
      <p:sp>
        <p:nvSpPr>
          <p:cNvPr id="25" name="TextBox 24"/>
          <p:cNvSpPr txBox="1"/>
          <p:nvPr/>
        </p:nvSpPr>
        <p:spPr>
          <a:xfrm rot="5400000">
            <a:off x="7064725" y="2797525"/>
            <a:ext cx="28748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Foundations of Leadership</a:t>
            </a:r>
          </a:p>
        </p:txBody>
      </p:sp>
      <p:sp>
        <p:nvSpPr>
          <p:cNvPr id="26" name="TextBox 25"/>
          <p:cNvSpPr txBox="1"/>
          <p:nvPr/>
        </p:nvSpPr>
        <p:spPr>
          <a:xfrm rot="5400000">
            <a:off x="6672056" y="2807521"/>
            <a:ext cx="28748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chemeClr val="bg1"/>
                </a:solidFill>
              </a:rPr>
              <a:t>LSH 2113</a:t>
            </a: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82" t="20964" r="15926" b="31111"/>
          <a:stretch/>
        </p:blipFill>
        <p:spPr>
          <a:xfrm>
            <a:off x="6477000" y="2265219"/>
            <a:ext cx="2057400" cy="2306779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7160910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3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1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3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2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4000"/>
                            </p:stCondLst>
                            <p:childTnLst>
                              <p:par>
                                <p:cTn id="2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1" grpId="0" animBg="1"/>
      <p:bldP spid="21" grpId="0" animBg="1"/>
      <p:bldP spid="23" grpId="0"/>
      <p:bldP spid="2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6200" y="76200"/>
            <a:ext cx="4419600" cy="4114800"/>
          </a:xfrm>
          <a:prstGeom prst="rect">
            <a:avLst/>
          </a:prstGeom>
          <a:solidFill>
            <a:srgbClr val="00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6200" y="4343400"/>
            <a:ext cx="8991600" cy="24130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4648200" y="76200"/>
            <a:ext cx="4419600" cy="41148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381000" y="381000"/>
            <a:ext cx="8382000" cy="6096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152400" y="152400"/>
            <a:ext cx="8839200" cy="6553200"/>
          </a:xfrm>
          <a:prstGeom prst="rect">
            <a:avLst/>
          </a:prstGeom>
          <a:noFill/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a</a:t>
            </a:r>
          </a:p>
        </p:txBody>
      </p:sp>
      <p:sp>
        <p:nvSpPr>
          <p:cNvPr id="21" name="Rectangle 20"/>
          <p:cNvSpPr/>
          <p:nvPr/>
        </p:nvSpPr>
        <p:spPr>
          <a:xfrm>
            <a:off x="228600" y="228600"/>
            <a:ext cx="8686800" cy="6400800"/>
          </a:xfrm>
          <a:prstGeom prst="rect">
            <a:avLst/>
          </a:prstGeom>
          <a:noFill/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Slide Number Placeholder 11"/>
          <p:cNvSpPr>
            <a:spLocks noGrp="1"/>
          </p:cNvSpPr>
          <p:nvPr>
            <p:ph type="sldNum" sz="quarter" idx="12"/>
          </p:nvPr>
        </p:nvSpPr>
        <p:spPr>
          <a:xfrm>
            <a:off x="8143081" y="5959475"/>
            <a:ext cx="391319" cy="365125"/>
          </a:xfrm>
        </p:spPr>
        <p:txBody>
          <a:bodyPr/>
          <a:lstStyle/>
          <a:p>
            <a:pPr algn="ctr"/>
            <a:fld id="{C1E371D4-B496-49AF-A758-E9E3F7B9AD49}" type="slidenum">
              <a:rPr lang="en-US" sz="1800" smtClean="0">
                <a:solidFill>
                  <a:schemeClr val="bg1"/>
                </a:solidFill>
                <a:latin typeface="Copperplate Gothic Light" pitchFamily="34" charset="0"/>
              </a:rPr>
              <a:pPr algn="ctr"/>
              <a:t>16</a:t>
            </a:fld>
            <a:endParaRPr lang="en-US" sz="1800" dirty="0">
              <a:solidFill>
                <a:schemeClr val="bg1"/>
              </a:solidFill>
              <a:latin typeface="Copperplate Gothic Light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7315200" cy="762000"/>
          </a:xfrm>
        </p:spPr>
        <p:txBody>
          <a:bodyPr>
            <a:normAutofit/>
          </a:bodyPr>
          <a:lstStyle/>
          <a:p>
            <a:r>
              <a:rPr lang="en-US" sz="3600" dirty="0">
                <a:latin typeface="Copperplate Gothic Light" pitchFamily="34" charset="0"/>
              </a:rPr>
              <a:t>Country Club (1, 9)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219201"/>
            <a:ext cx="7010400" cy="5181600"/>
          </a:xfrm>
        </p:spPr>
        <p:txBody>
          <a:bodyPr>
            <a:noAutofit/>
          </a:bodyPr>
          <a:lstStyle/>
          <a:p>
            <a:pPr marL="457200" lvl="1" indent="0">
              <a:buNone/>
              <a:defRPr/>
            </a:pPr>
            <a:r>
              <a:rPr lang="en-US" dirty="0"/>
              <a:t>Thoughtful attention to the needs of people leads to a comfortable, friendly organization atmosphere and work tempo</a:t>
            </a:r>
          </a:p>
          <a:p>
            <a:pPr marL="457200" lvl="1" indent="0">
              <a:buNone/>
              <a:defRPr/>
            </a:pPr>
            <a:r>
              <a:rPr lang="en-US" i="1" dirty="0">
                <a:solidFill>
                  <a:srgbClr val="006666"/>
                </a:solidFill>
              </a:rPr>
              <a:t>Low</a:t>
            </a:r>
            <a:r>
              <a:rPr lang="en-US" dirty="0">
                <a:solidFill>
                  <a:srgbClr val="006666"/>
                </a:solidFill>
              </a:rPr>
              <a:t> </a:t>
            </a:r>
            <a:r>
              <a:rPr lang="en-US" dirty="0"/>
              <a:t>concern for task accomplishment coupled with </a:t>
            </a:r>
            <a:r>
              <a:rPr lang="en-US" i="1" dirty="0">
                <a:solidFill>
                  <a:srgbClr val="006666"/>
                </a:solidFill>
              </a:rPr>
              <a:t>high</a:t>
            </a:r>
            <a:r>
              <a:rPr lang="en-US" dirty="0">
                <a:solidFill>
                  <a:srgbClr val="006666"/>
                </a:solidFill>
              </a:rPr>
              <a:t> </a:t>
            </a:r>
            <a:r>
              <a:rPr lang="en-US" dirty="0"/>
              <a:t>concern for</a:t>
            </a:r>
          </a:p>
          <a:p>
            <a:pPr marL="457200" lvl="1" indent="0">
              <a:buNone/>
              <a:defRPr/>
            </a:pPr>
            <a:r>
              <a:rPr lang="en-US" dirty="0"/>
              <a:t> interpersonal relationships</a:t>
            </a:r>
            <a:endParaRPr lang="en-US" dirty="0">
              <a:solidFill>
                <a:srgbClr val="6600CC"/>
              </a:solidFill>
            </a:endParaRPr>
          </a:p>
          <a:p>
            <a:pPr marL="457200" lvl="1" indent="0">
              <a:buNone/>
              <a:defRPr/>
            </a:pPr>
            <a:r>
              <a:rPr lang="en-US" i="1" dirty="0">
                <a:solidFill>
                  <a:srgbClr val="006666"/>
                </a:solidFill>
              </a:rPr>
              <a:t>De-emphasizes production</a:t>
            </a:r>
            <a:r>
              <a:rPr lang="en-US" i="1" dirty="0">
                <a:solidFill>
                  <a:srgbClr val="6600CC"/>
                </a:solidFill>
              </a:rPr>
              <a:t>; </a:t>
            </a:r>
            <a:r>
              <a:rPr lang="en-US" dirty="0"/>
              <a:t>leaders stress the attitudes and feelings of people</a:t>
            </a:r>
          </a:p>
          <a:p>
            <a:pPr marL="457200" lvl="1" indent="0">
              <a:buNone/>
              <a:defRPr/>
            </a:pPr>
            <a:r>
              <a:rPr lang="en-US" dirty="0"/>
              <a:t>Positive climate fostered by being agreeable, eager to help, comforting, noncontroversial</a:t>
            </a:r>
          </a:p>
        </p:txBody>
      </p:sp>
      <p:sp>
        <p:nvSpPr>
          <p:cNvPr id="23" name="Date Placeholder 9"/>
          <p:cNvSpPr txBox="1">
            <a:spLocks/>
          </p:cNvSpPr>
          <p:nvPr/>
        </p:nvSpPr>
        <p:spPr>
          <a:xfrm rot="5400000">
            <a:off x="7192963" y="4922837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3E8683BD-E8A5-4137-AD82-08D8FCEA865F}" type="datetime3">
              <a:rPr lang="en-US" smtClean="0">
                <a:solidFill>
                  <a:schemeClr val="bg1"/>
                </a:solidFill>
                <a:latin typeface="Copperplate Gothic Light" pitchFamily="34" charset="0"/>
              </a:rPr>
              <a:pPr algn="ctr"/>
              <a:t>22 March 2017</a:t>
            </a:fld>
            <a:endParaRPr lang="en-US" dirty="0">
              <a:solidFill>
                <a:schemeClr val="bg1"/>
              </a:solidFill>
              <a:latin typeface="Copperplate Gothic Light" pitchFamily="34" charset="0"/>
            </a:endParaRPr>
          </a:p>
        </p:txBody>
      </p:sp>
      <p:sp>
        <p:nvSpPr>
          <p:cNvPr id="24" name="Footer Placeholder 10"/>
          <p:cNvSpPr txBox="1">
            <a:spLocks/>
          </p:cNvSpPr>
          <p:nvPr/>
        </p:nvSpPr>
        <p:spPr>
          <a:xfrm rot="5400000">
            <a:off x="7024689" y="4922837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chemeClr val="bg1"/>
                </a:solidFill>
                <a:latin typeface="Copperplate Gothic Light" pitchFamily="34" charset="0"/>
              </a:rPr>
              <a:t>Michael Anthonisz</a:t>
            </a:r>
          </a:p>
        </p:txBody>
      </p:sp>
      <p:sp>
        <p:nvSpPr>
          <p:cNvPr id="25" name="TextBox 24"/>
          <p:cNvSpPr txBox="1"/>
          <p:nvPr/>
        </p:nvSpPr>
        <p:spPr>
          <a:xfrm rot="5400000">
            <a:off x="7064725" y="2797525"/>
            <a:ext cx="28748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Foundations of Leadership</a:t>
            </a:r>
          </a:p>
        </p:txBody>
      </p:sp>
      <p:sp>
        <p:nvSpPr>
          <p:cNvPr id="26" name="TextBox 25"/>
          <p:cNvSpPr txBox="1"/>
          <p:nvPr/>
        </p:nvSpPr>
        <p:spPr>
          <a:xfrm rot="5400000">
            <a:off x="6672056" y="2807521"/>
            <a:ext cx="28748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chemeClr val="bg1"/>
                </a:solidFill>
              </a:rPr>
              <a:t>LSH 2113</a:t>
            </a: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82" t="20964" r="15926" b="31111"/>
          <a:stretch/>
        </p:blipFill>
        <p:spPr>
          <a:xfrm>
            <a:off x="6454774" y="2017987"/>
            <a:ext cx="2079626" cy="2274614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8225502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3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1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3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2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4000"/>
                            </p:stCondLst>
                            <p:childTnLst>
                              <p:par>
                                <p:cTn id="2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1" grpId="0" animBg="1"/>
      <p:bldP spid="21" grpId="0" animBg="1"/>
      <p:bldP spid="23" grpId="0"/>
      <p:bldP spid="2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6200" y="76200"/>
            <a:ext cx="4419600" cy="4114800"/>
          </a:xfrm>
          <a:prstGeom prst="rect">
            <a:avLst/>
          </a:prstGeom>
          <a:solidFill>
            <a:srgbClr val="00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6200" y="4343400"/>
            <a:ext cx="8991600" cy="24130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4648200" y="76200"/>
            <a:ext cx="4419600" cy="41148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381000" y="152400"/>
            <a:ext cx="8382000" cy="6324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152400" y="152400"/>
            <a:ext cx="8839200" cy="6553200"/>
          </a:xfrm>
          <a:prstGeom prst="rect">
            <a:avLst/>
          </a:prstGeom>
          <a:noFill/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a</a:t>
            </a:r>
          </a:p>
        </p:txBody>
      </p:sp>
      <p:sp>
        <p:nvSpPr>
          <p:cNvPr id="21" name="Rectangle 20"/>
          <p:cNvSpPr/>
          <p:nvPr/>
        </p:nvSpPr>
        <p:spPr>
          <a:xfrm>
            <a:off x="228600" y="228600"/>
            <a:ext cx="8686800" cy="6400800"/>
          </a:xfrm>
          <a:prstGeom prst="rect">
            <a:avLst/>
          </a:prstGeom>
          <a:noFill/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Slide Number Placeholder 11"/>
          <p:cNvSpPr>
            <a:spLocks noGrp="1"/>
          </p:cNvSpPr>
          <p:nvPr>
            <p:ph type="sldNum" sz="quarter" idx="12"/>
          </p:nvPr>
        </p:nvSpPr>
        <p:spPr>
          <a:xfrm>
            <a:off x="8143081" y="5959475"/>
            <a:ext cx="391319" cy="365125"/>
          </a:xfrm>
        </p:spPr>
        <p:txBody>
          <a:bodyPr/>
          <a:lstStyle/>
          <a:p>
            <a:pPr algn="ctr"/>
            <a:fld id="{C1E371D4-B496-49AF-A758-E9E3F7B9AD49}" type="slidenum">
              <a:rPr lang="en-US" sz="1800" smtClean="0">
                <a:solidFill>
                  <a:schemeClr val="bg1"/>
                </a:solidFill>
                <a:latin typeface="Copperplate Gothic Light" pitchFamily="34" charset="0"/>
              </a:rPr>
              <a:pPr algn="ctr"/>
              <a:t>17</a:t>
            </a:fld>
            <a:endParaRPr lang="en-US" sz="1800" dirty="0">
              <a:solidFill>
                <a:schemeClr val="bg1"/>
              </a:solidFill>
              <a:latin typeface="Copperplate Gothic Light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76200"/>
            <a:ext cx="7315200" cy="1219200"/>
          </a:xfrm>
        </p:spPr>
        <p:txBody>
          <a:bodyPr>
            <a:normAutofit/>
          </a:bodyPr>
          <a:lstStyle/>
          <a:p>
            <a:r>
              <a:rPr lang="en-US" sz="3600" dirty="0">
                <a:latin typeface="Copperplate Gothic Light" pitchFamily="34" charset="0"/>
              </a:rPr>
              <a:t>Impoverished (1,1)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219201"/>
            <a:ext cx="6705600" cy="5181600"/>
          </a:xfrm>
        </p:spPr>
        <p:txBody>
          <a:bodyPr>
            <a:noAutofit/>
          </a:bodyPr>
          <a:lstStyle/>
          <a:p>
            <a:pPr marL="457200" lvl="1" indent="0">
              <a:buNone/>
              <a:defRPr/>
            </a:pPr>
            <a:r>
              <a:rPr lang="en-US" dirty="0"/>
              <a:t>Minimal effort exerted to get work done is appropriate to sustain organizational membership</a:t>
            </a:r>
          </a:p>
          <a:p>
            <a:pPr marL="457200" lvl="1" indent="0">
              <a:buNone/>
              <a:defRPr/>
            </a:pPr>
            <a:r>
              <a:rPr lang="en-US" dirty="0"/>
              <a:t>Leader</a:t>
            </a:r>
            <a:r>
              <a:rPr lang="en-US" dirty="0">
                <a:solidFill>
                  <a:srgbClr val="6600CC"/>
                </a:solidFill>
              </a:rPr>
              <a:t> </a:t>
            </a:r>
            <a:r>
              <a:rPr lang="en-US" i="1" dirty="0">
                <a:solidFill>
                  <a:srgbClr val="006666"/>
                </a:solidFill>
              </a:rPr>
              <a:t>unconcerned</a:t>
            </a:r>
            <a:r>
              <a:rPr lang="en-US" dirty="0">
                <a:solidFill>
                  <a:srgbClr val="6600CC"/>
                </a:solidFill>
              </a:rPr>
              <a:t> </a:t>
            </a:r>
            <a:r>
              <a:rPr lang="en-US" dirty="0"/>
              <a:t>with </a:t>
            </a:r>
            <a:r>
              <a:rPr lang="en-US" i="1" dirty="0">
                <a:solidFill>
                  <a:srgbClr val="006666"/>
                </a:solidFill>
              </a:rPr>
              <a:t>both</a:t>
            </a:r>
            <a:r>
              <a:rPr lang="en-US" i="1" dirty="0">
                <a:solidFill>
                  <a:srgbClr val="6600CC"/>
                </a:solidFill>
              </a:rPr>
              <a:t> </a:t>
            </a:r>
            <a:r>
              <a:rPr lang="en-US" dirty="0"/>
              <a:t>task and interpersonal relationships</a:t>
            </a:r>
          </a:p>
          <a:p>
            <a:pPr marL="457200" lvl="1" indent="0">
              <a:buNone/>
              <a:defRPr/>
            </a:pPr>
            <a:r>
              <a:rPr lang="en-US" dirty="0"/>
              <a:t>Going through the motions, but uninvolved and withdrawn</a:t>
            </a:r>
          </a:p>
          <a:p>
            <a:pPr marL="457200" lvl="1" indent="0">
              <a:buNone/>
              <a:defRPr/>
            </a:pPr>
            <a:r>
              <a:rPr lang="en-US" dirty="0"/>
              <a:t>Have little contact with followers and are described as indifferent, noncommittal, resigned, and apathetic</a:t>
            </a:r>
          </a:p>
        </p:txBody>
      </p:sp>
      <p:sp>
        <p:nvSpPr>
          <p:cNvPr id="23" name="Date Placeholder 9"/>
          <p:cNvSpPr txBox="1">
            <a:spLocks/>
          </p:cNvSpPr>
          <p:nvPr/>
        </p:nvSpPr>
        <p:spPr>
          <a:xfrm rot="5400000">
            <a:off x="7192963" y="4922837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3E8683BD-E8A5-4137-AD82-08D8FCEA865F}" type="datetime3">
              <a:rPr lang="en-US" smtClean="0">
                <a:solidFill>
                  <a:schemeClr val="bg1"/>
                </a:solidFill>
                <a:latin typeface="Copperplate Gothic Light" pitchFamily="34" charset="0"/>
              </a:rPr>
              <a:pPr algn="ctr"/>
              <a:t>22 March 2017</a:t>
            </a:fld>
            <a:endParaRPr lang="en-US" dirty="0">
              <a:solidFill>
                <a:schemeClr val="bg1"/>
              </a:solidFill>
              <a:latin typeface="Copperplate Gothic Light" pitchFamily="34" charset="0"/>
            </a:endParaRPr>
          </a:p>
        </p:txBody>
      </p:sp>
      <p:sp>
        <p:nvSpPr>
          <p:cNvPr id="24" name="Footer Placeholder 10"/>
          <p:cNvSpPr txBox="1">
            <a:spLocks/>
          </p:cNvSpPr>
          <p:nvPr/>
        </p:nvSpPr>
        <p:spPr>
          <a:xfrm rot="5400000">
            <a:off x="7024689" y="4922837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chemeClr val="bg1"/>
                </a:solidFill>
                <a:latin typeface="Copperplate Gothic Light" pitchFamily="34" charset="0"/>
              </a:rPr>
              <a:t>Michael Anthonisz</a:t>
            </a:r>
          </a:p>
        </p:txBody>
      </p:sp>
      <p:sp>
        <p:nvSpPr>
          <p:cNvPr id="25" name="TextBox 24"/>
          <p:cNvSpPr txBox="1"/>
          <p:nvPr/>
        </p:nvSpPr>
        <p:spPr>
          <a:xfrm rot="5400000">
            <a:off x="7064725" y="2797525"/>
            <a:ext cx="28748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Foundations of Leadership</a:t>
            </a:r>
          </a:p>
        </p:txBody>
      </p:sp>
      <p:sp>
        <p:nvSpPr>
          <p:cNvPr id="26" name="TextBox 25"/>
          <p:cNvSpPr txBox="1"/>
          <p:nvPr/>
        </p:nvSpPr>
        <p:spPr>
          <a:xfrm rot="5400000">
            <a:off x="6672056" y="2807521"/>
            <a:ext cx="28748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chemeClr val="bg1"/>
                </a:solidFill>
              </a:rPr>
              <a:t>LSH 2113</a:t>
            </a: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82" t="20964" r="15926" b="31111"/>
          <a:stretch/>
        </p:blipFill>
        <p:spPr>
          <a:xfrm>
            <a:off x="6583362" y="2209801"/>
            <a:ext cx="1858963" cy="2743198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6286180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3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1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3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2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4000"/>
                            </p:stCondLst>
                            <p:childTnLst>
                              <p:par>
                                <p:cTn id="2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1" grpId="0" animBg="1"/>
      <p:bldP spid="21" grpId="0" animBg="1"/>
      <p:bldP spid="23" grpId="0"/>
      <p:bldP spid="2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6200" y="76200"/>
            <a:ext cx="4419600" cy="4114800"/>
          </a:xfrm>
          <a:prstGeom prst="rect">
            <a:avLst/>
          </a:prstGeom>
          <a:solidFill>
            <a:srgbClr val="00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6200" y="4343400"/>
            <a:ext cx="8991600" cy="24130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4648200" y="76200"/>
            <a:ext cx="4419600" cy="41148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381000" y="381000"/>
            <a:ext cx="8382000" cy="6096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152400" y="152400"/>
            <a:ext cx="8839200" cy="6553200"/>
          </a:xfrm>
          <a:prstGeom prst="rect">
            <a:avLst/>
          </a:prstGeom>
          <a:noFill/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a</a:t>
            </a:r>
          </a:p>
        </p:txBody>
      </p:sp>
      <p:sp>
        <p:nvSpPr>
          <p:cNvPr id="21" name="Rectangle 20"/>
          <p:cNvSpPr/>
          <p:nvPr/>
        </p:nvSpPr>
        <p:spPr>
          <a:xfrm>
            <a:off x="228600" y="228600"/>
            <a:ext cx="8686800" cy="6400800"/>
          </a:xfrm>
          <a:prstGeom prst="rect">
            <a:avLst/>
          </a:prstGeom>
          <a:noFill/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Slide Number Placeholder 11"/>
          <p:cNvSpPr>
            <a:spLocks noGrp="1"/>
          </p:cNvSpPr>
          <p:nvPr>
            <p:ph type="sldNum" sz="quarter" idx="12"/>
          </p:nvPr>
        </p:nvSpPr>
        <p:spPr>
          <a:xfrm>
            <a:off x="8143081" y="5959475"/>
            <a:ext cx="391319" cy="365125"/>
          </a:xfrm>
        </p:spPr>
        <p:txBody>
          <a:bodyPr/>
          <a:lstStyle/>
          <a:p>
            <a:pPr algn="ctr"/>
            <a:fld id="{C1E371D4-B496-49AF-A758-E9E3F7B9AD49}" type="slidenum">
              <a:rPr lang="en-US" sz="1800" smtClean="0">
                <a:solidFill>
                  <a:schemeClr val="bg1"/>
                </a:solidFill>
                <a:latin typeface="Copperplate Gothic Light" pitchFamily="34" charset="0"/>
              </a:rPr>
              <a:pPr algn="ctr"/>
              <a:t>18</a:t>
            </a:fld>
            <a:endParaRPr lang="en-US" sz="1800" dirty="0">
              <a:solidFill>
                <a:schemeClr val="bg1"/>
              </a:solidFill>
              <a:latin typeface="Copperplate Gothic Light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7315200" cy="685800"/>
          </a:xfrm>
        </p:spPr>
        <p:txBody>
          <a:bodyPr>
            <a:normAutofit fontScale="90000"/>
          </a:bodyPr>
          <a:lstStyle/>
          <a:p>
            <a:r>
              <a:rPr lang="en-US" sz="3600" dirty="0">
                <a:latin typeface="Copperplate Gothic Light" pitchFamily="34" charset="0"/>
              </a:rPr>
              <a:t>Middle-of-the-Road (5,5</a:t>
            </a:r>
            <a:r>
              <a:rPr lang="en-US" dirty="0">
                <a:latin typeface="Copperplate Gothic Light" pitchFamily="34" charset="0"/>
              </a:rPr>
              <a:t>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1219201"/>
            <a:ext cx="6629400" cy="5181600"/>
          </a:xfrm>
        </p:spPr>
        <p:txBody>
          <a:bodyPr>
            <a:noAutofit/>
          </a:bodyPr>
          <a:lstStyle/>
          <a:p>
            <a:pPr marL="457200" lvl="1" indent="0">
              <a:buNone/>
              <a:defRPr/>
            </a:pPr>
            <a:r>
              <a:rPr lang="en-US" sz="2400" dirty="0"/>
              <a:t>Adequate organizational performance possible through balancing the necessity of getting work done while maintaining satisfactory morale </a:t>
            </a:r>
          </a:p>
          <a:p>
            <a:pPr lvl="1">
              <a:defRPr/>
            </a:pPr>
            <a:endParaRPr lang="en-US" sz="2400" dirty="0"/>
          </a:p>
          <a:p>
            <a:pPr marL="457200" lvl="1" indent="0">
              <a:buNone/>
              <a:defRPr/>
            </a:pPr>
            <a:r>
              <a:rPr lang="en-US" sz="2400" dirty="0"/>
              <a:t>Leaders who are compromisers; have </a:t>
            </a:r>
            <a:r>
              <a:rPr lang="en-US" sz="2400" i="1" dirty="0">
                <a:solidFill>
                  <a:srgbClr val="006666"/>
                </a:solidFill>
              </a:rPr>
              <a:t>intermediate</a:t>
            </a:r>
            <a:r>
              <a:rPr lang="en-US" sz="2400" dirty="0"/>
              <a:t> concern for task and people</a:t>
            </a:r>
          </a:p>
          <a:p>
            <a:pPr marL="457200" lvl="1" indent="0">
              <a:buNone/>
              <a:defRPr/>
            </a:pPr>
            <a:r>
              <a:rPr lang="en-US" sz="2400" dirty="0"/>
              <a:t>To achieve equilibrium, leader avoids conflict while emphasizing moderate levels of production and interpersonal relationships</a:t>
            </a:r>
          </a:p>
          <a:p>
            <a:pPr marL="457200" lvl="1" indent="0">
              <a:buNone/>
              <a:defRPr/>
            </a:pPr>
            <a:r>
              <a:rPr lang="en-US" sz="2400" dirty="0"/>
              <a:t>Described as expedient; prefers the middle ground, soft-pedals disagreement</a:t>
            </a:r>
            <a:endParaRPr lang="en-US" sz="2400" dirty="0">
              <a:solidFill>
                <a:srgbClr val="6600CC"/>
              </a:solidFill>
            </a:endParaRPr>
          </a:p>
        </p:txBody>
      </p:sp>
      <p:sp>
        <p:nvSpPr>
          <p:cNvPr id="23" name="Date Placeholder 9"/>
          <p:cNvSpPr txBox="1">
            <a:spLocks/>
          </p:cNvSpPr>
          <p:nvPr/>
        </p:nvSpPr>
        <p:spPr>
          <a:xfrm rot="5400000">
            <a:off x="7192963" y="4922837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3E8683BD-E8A5-4137-AD82-08D8FCEA865F}" type="datetime3">
              <a:rPr lang="en-US" smtClean="0">
                <a:solidFill>
                  <a:schemeClr val="bg1"/>
                </a:solidFill>
                <a:latin typeface="Copperplate Gothic Light" pitchFamily="34" charset="0"/>
              </a:rPr>
              <a:pPr algn="ctr"/>
              <a:t>22 March 2017</a:t>
            </a:fld>
            <a:endParaRPr lang="en-US" dirty="0">
              <a:solidFill>
                <a:schemeClr val="bg1"/>
              </a:solidFill>
              <a:latin typeface="Copperplate Gothic Light" pitchFamily="34" charset="0"/>
            </a:endParaRPr>
          </a:p>
        </p:txBody>
      </p:sp>
      <p:sp>
        <p:nvSpPr>
          <p:cNvPr id="24" name="Footer Placeholder 10"/>
          <p:cNvSpPr txBox="1">
            <a:spLocks/>
          </p:cNvSpPr>
          <p:nvPr/>
        </p:nvSpPr>
        <p:spPr>
          <a:xfrm rot="5400000">
            <a:off x="7024689" y="4922837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chemeClr val="bg1"/>
                </a:solidFill>
                <a:latin typeface="Copperplate Gothic Light" pitchFamily="34" charset="0"/>
              </a:rPr>
              <a:t>Michael Anthonisz</a:t>
            </a:r>
          </a:p>
        </p:txBody>
      </p:sp>
      <p:sp>
        <p:nvSpPr>
          <p:cNvPr id="25" name="TextBox 24"/>
          <p:cNvSpPr txBox="1"/>
          <p:nvPr/>
        </p:nvSpPr>
        <p:spPr>
          <a:xfrm rot="5400000">
            <a:off x="7064725" y="2797525"/>
            <a:ext cx="28748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Foundations of Leadership</a:t>
            </a:r>
          </a:p>
        </p:txBody>
      </p:sp>
      <p:sp>
        <p:nvSpPr>
          <p:cNvPr id="26" name="TextBox 25"/>
          <p:cNvSpPr txBox="1"/>
          <p:nvPr/>
        </p:nvSpPr>
        <p:spPr>
          <a:xfrm rot="5400000">
            <a:off x="6672056" y="2807521"/>
            <a:ext cx="28748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chemeClr val="bg1"/>
                </a:solidFill>
              </a:rPr>
              <a:t>LSH 2113</a:t>
            </a: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82" t="20964" r="15926" b="31111"/>
          <a:stretch/>
        </p:blipFill>
        <p:spPr>
          <a:xfrm>
            <a:off x="6248400" y="2285999"/>
            <a:ext cx="2057400" cy="2514599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9035720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3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1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3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2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4000"/>
                            </p:stCondLst>
                            <p:childTnLst>
                              <p:par>
                                <p:cTn id="2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1" grpId="0" animBg="1"/>
      <p:bldP spid="21" grpId="0" animBg="1"/>
      <p:bldP spid="23" grpId="0"/>
      <p:bldP spid="2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6200" y="76200"/>
            <a:ext cx="4419600" cy="4114800"/>
          </a:xfrm>
          <a:prstGeom prst="rect">
            <a:avLst/>
          </a:prstGeom>
          <a:solidFill>
            <a:srgbClr val="00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6200" y="4343400"/>
            <a:ext cx="8991600" cy="24130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4648200" y="76200"/>
            <a:ext cx="4419600" cy="41148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381000" y="381000"/>
            <a:ext cx="8382000" cy="6096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152400" y="152400"/>
            <a:ext cx="8839200" cy="6553200"/>
          </a:xfrm>
          <a:prstGeom prst="rect">
            <a:avLst/>
          </a:prstGeom>
          <a:noFill/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a</a:t>
            </a:r>
          </a:p>
        </p:txBody>
      </p:sp>
      <p:sp>
        <p:nvSpPr>
          <p:cNvPr id="21" name="Rectangle 20"/>
          <p:cNvSpPr/>
          <p:nvPr/>
        </p:nvSpPr>
        <p:spPr>
          <a:xfrm>
            <a:off x="228600" y="228600"/>
            <a:ext cx="8686800" cy="6400800"/>
          </a:xfrm>
          <a:prstGeom prst="rect">
            <a:avLst/>
          </a:prstGeom>
          <a:noFill/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Slide Number Placeholder 11"/>
          <p:cNvSpPr>
            <a:spLocks noGrp="1"/>
          </p:cNvSpPr>
          <p:nvPr>
            <p:ph type="sldNum" sz="quarter" idx="12"/>
          </p:nvPr>
        </p:nvSpPr>
        <p:spPr>
          <a:xfrm>
            <a:off x="8143081" y="5959475"/>
            <a:ext cx="391319" cy="365125"/>
          </a:xfrm>
        </p:spPr>
        <p:txBody>
          <a:bodyPr/>
          <a:lstStyle/>
          <a:p>
            <a:pPr algn="ctr"/>
            <a:fld id="{C1E371D4-B496-49AF-A758-E9E3F7B9AD49}" type="slidenum">
              <a:rPr lang="en-US" sz="1800" smtClean="0">
                <a:solidFill>
                  <a:schemeClr val="bg1"/>
                </a:solidFill>
                <a:latin typeface="Copperplate Gothic Light" pitchFamily="34" charset="0"/>
              </a:rPr>
              <a:pPr algn="ctr"/>
              <a:t>19</a:t>
            </a:fld>
            <a:endParaRPr lang="en-US" sz="1800" dirty="0">
              <a:solidFill>
                <a:schemeClr val="bg1"/>
              </a:solidFill>
              <a:latin typeface="Copperplate Gothic Light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7315200" cy="838200"/>
          </a:xfrm>
        </p:spPr>
        <p:txBody>
          <a:bodyPr>
            <a:normAutofit/>
          </a:bodyPr>
          <a:lstStyle/>
          <a:p>
            <a:r>
              <a:rPr lang="en-US" sz="3600" dirty="0">
                <a:latin typeface="Copperplate Gothic Light" pitchFamily="34" charset="0"/>
              </a:rPr>
              <a:t>Team (9,9)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295401"/>
            <a:ext cx="7162800" cy="5105400"/>
          </a:xfrm>
        </p:spPr>
        <p:txBody>
          <a:bodyPr>
            <a:noAutofit/>
          </a:bodyPr>
          <a:lstStyle/>
          <a:p>
            <a:pPr marL="457200" lvl="1" indent="0">
              <a:buNone/>
              <a:defRPr/>
            </a:pPr>
            <a:r>
              <a:rPr lang="en-US" sz="2600" dirty="0"/>
              <a:t>Work accomplished through committed people; interdependence via a “common stake” in the organization’s purpose, which leads to relationships of trust and respect</a:t>
            </a:r>
          </a:p>
          <a:p>
            <a:pPr lvl="1">
              <a:defRPr/>
            </a:pPr>
            <a:endParaRPr lang="en-US" sz="2600" i="1" dirty="0">
              <a:solidFill>
                <a:srgbClr val="006666"/>
              </a:solidFill>
            </a:endParaRPr>
          </a:p>
          <a:p>
            <a:pPr marL="457200" lvl="1" indent="0">
              <a:buNone/>
              <a:defRPr/>
            </a:pPr>
            <a:r>
              <a:rPr lang="en-US" sz="2600" i="1" dirty="0">
                <a:solidFill>
                  <a:srgbClr val="006666"/>
                </a:solidFill>
              </a:rPr>
              <a:t>Strong</a:t>
            </a:r>
            <a:r>
              <a:rPr lang="en-US" sz="2600" dirty="0">
                <a:solidFill>
                  <a:srgbClr val="006666"/>
                </a:solidFill>
              </a:rPr>
              <a:t> </a:t>
            </a:r>
            <a:r>
              <a:rPr lang="en-US" sz="2600" dirty="0"/>
              <a:t>emphasis on </a:t>
            </a:r>
            <a:r>
              <a:rPr lang="en-US" sz="2600" i="1" dirty="0">
                <a:solidFill>
                  <a:srgbClr val="006666"/>
                </a:solidFill>
              </a:rPr>
              <a:t>both </a:t>
            </a:r>
            <a:r>
              <a:rPr lang="en-US" sz="2600" dirty="0"/>
              <a:t>tasks and interpersonal relationships</a:t>
            </a:r>
          </a:p>
          <a:p>
            <a:pPr marL="457200" lvl="1" indent="0">
              <a:buNone/>
              <a:defRPr/>
            </a:pPr>
            <a:r>
              <a:rPr lang="en-US" sz="2600" dirty="0"/>
              <a:t>Promotes high degree of participation and teamwork</a:t>
            </a:r>
          </a:p>
          <a:p>
            <a:pPr marL="457200" lvl="1" indent="0">
              <a:buNone/>
              <a:defRPr/>
            </a:pPr>
            <a:r>
              <a:rPr lang="en-US" sz="2600" dirty="0"/>
              <a:t>Leader stimulates participation, acts determined, makes priorities clear, follows through, etc.</a:t>
            </a:r>
            <a:endParaRPr lang="en-US" sz="2600" dirty="0">
              <a:solidFill>
                <a:srgbClr val="6600CC"/>
              </a:solidFill>
            </a:endParaRPr>
          </a:p>
        </p:txBody>
      </p:sp>
      <p:sp>
        <p:nvSpPr>
          <p:cNvPr id="23" name="Date Placeholder 9"/>
          <p:cNvSpPr txBox="1">
            <a:spLocks/>
          </p:cNvSpPr>
          <p:nvPr/>
        </p:nvSpPr>
        <p:spPr>
          <a:xfrm rot="5400000">
            <a:off x="7192963" y="4922837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3E8683BD-E8A5-4137-AD82-08D8FCEA865F}" type="datetime3">
              <a:rPr lang="en-US" smtClean="0">
                <a:solidFill>
                  <a:schemeClr val="bg1"/>
                </a:solidFill>
                <a:latin typeface="Copperplate Gothic Light" pitchFamily="34" charset="0"/>
              </a:rPr>
              <a:pPr algn="ctr"/>
              <a:t>22 March 2017</a:t>
            </a:fld>
            <a:endParaRPr lang="en-US" dirty="0">
              <a:solidFill>
                <a:schemeClr val="bg1"/>
              </a:solidFill>
              <a:latin typeface="Copperplate Gothic Light" pitchFamily="34" charset="0"/>
            </a:endParaRPr>
          </a:p>
        </p:txBody>
      </p:sp>
      <p:sp>
        <p:nvSpPr>
          <p:cNvPr id="24" name="Footer Placeholder 10"/>
          <p:cNvSpPr txBox="1">
            <a:spLocks/>
          </p:cNvSpPr>
          <p:nvPr/>
        </p:nvSpPr>
        <p:spPr>
          <a:xfrm rot="5400000">
            <a:off x="7024689" y="4922837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chemeClr val="bg1"/>
                </a:solidFill>
                <a:latin typeface="Copperplate Gothic Light" pitchFamily="34" charset="0"/>
              </a:rPr>
              <a:t>Michael Anthonisz</a:t>
            </a:r>
          </a:p>
        </p:txBody>
      </p:sp>
      <p:sp>
        <p:nvSpPr>
          <p:cNvPr id="25" name="TextBox 24"/>
          <p:cNvSpPr txBox="1"/>
          <p:nvPr/>
        </p:nvSpPr>
        <p:spPr>
          <a:xfrm rot="5400000">
            <a:off x="7064725" y="2797525"/>
            <a:ext cx="28748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Foundations of Leadership</a:t>
            </a:r>
          </a:p>
        </p:txBody>
      </p:sp>
      <p:sp>
        <p:nvSpPr>
          <p:cNvPr id="26" name="TextBox 25"/>
          <p:cNvSpPr txBox="1"/>
          <p:nvPr/>
        </p:nvSpPr>
        <p:spPr>
          <a:xfrm rot="5400000">
            <a:off x="6672056" y="2807521"/>
            <a:ext cx="28748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chemeClr val="bg1"/>
                </a:solidFill>
              </a:rPr>
              <a:t>LSH 2113</a:t>
            </a: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82" t="20964" r="15926" b="31111"/>
          <a:stretch/>
        </p:blipFill>
        <p:spPr>
          <a:xfrm>
            <a:off x="6227526" y="2438398"/>
            <a:ext cx="2306873" cy="1960421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0865758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3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1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3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2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4000"/>
                            </p:stCondLst>
                            <p:childTnLst>
                              <p:par>
                                <p:cTn id="2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1" grpId="0" animBg="1"/>
      <p:bldP spid="21" grpId="0" animBg="1"/>
      <p:bldP spid="23" grpId="0"/>
      <p:bldP spid="2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6200" y="76200"/>
            <a:ext cx="4419600" cy="4114800"/>
          </a:xfrm>
          <a:prstGeom prst="rect">
            <a:avLst/>
          </a:prstGeom>
          <a:solidFill>
            <a:srgbClr val="00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6200" y="4343400"/>
            <a:ext cx="8991600" cy="24130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4648200" y="76200"/>
            <a:ext cx="4419600" cy="41148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381000" y="381000"/>
            <a:ext cx="8382000" cy="6096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152400" y="152400"/>
            <a:ext cx="8839200" cy="6553200"/>
          </a:xfrm>
          <a:prstGeom prst="rect">
            <a:avLst/>
          </a:prstGeom>
          <a:noFill/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a</a:t>
            </a:r>
          </a:p>
        </p:txBody>
      </p:sp>
      <p:sp>
        <p:nvSpPr>
          <p:cNvPr id="21" name="Rectangle 20"/>
          <p:cNvSpPr/>
          <p:nvPr/>
        </p:nvSpPr>
        <p:spPr>
          <a:xfrm>
            <a:off x="228600" y="228600"/>
            <a:ext cx="8686800" cy="6400800"/>
          </a:xfrm>
          <a:prstGeom prst="rect">
            <a:avLst/>
          </a:prstGeom>
          <a:noFill/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Slide Number Placeholder 11"/>
          <p:cNvSpPr>
            <a:spLocks noGrp="1"/>
          </p:cNvSpPr>
          <p:nvPr>
            <p:ph type="sldNum" sz="quarter" idx="12"/>
          </p:nvPr>
        </p:nvSpPr>
        <p:spPr>
          <a:xfrm>
            <a:off x="8143081" y="5959475"/>
            <a:ext cx="391319" cy="365125"/>
          </a:xfrm>
        </p:spPr>
        <p:txBody>
          <a:bodyPr/>
          <a:lstStyle/>
          <a:p>
            <a:pPr algn="ctr"/>
            <a:fld id="{C1E371D4-B496-49AF-A758-E9E3F7B9AD49}" type="slidenum">
              <a:rPr lang="en-US" sz="1800" smtClean="0">
                <a:solidFill>
                  <a:schemeClr val="bg1"/>
                </a:solidFill>
                <a:latin typeface="Copperplate Gothic Light" pitchFamily="34" charset="0"/>
              </a:rPr>
              <a:pPr algn="ctr"/>
              <a:t>2</a:t>
            </a:fld>
            <a:endParaRPr lang="en-US" sz="1800" dirty="0">
              <a:solidFill>
                <a:schemeClr val="bg1"/>
              </a:solidFill>
              <a:latin typeface="Copperplate Gothic Light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7315200" cy="1143000"/>
          </a:xfrm>
        </p:spPr>
        <p:txBody>
          <a:bodyPr/>
          <a:lstStyle/>
          <a:p>
            <a:r>
              <a:rPr lang="en-US" dirty="0">
                <a:latin typeface="Copperplate Gothic Light" pitchFamily="34" charset="0"/>
              </a:rPr>
              <a:t>Overview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22437"/>
            <a:ext cx="7315200" cy="4678363"/>
          </a:xfrm>
        </p:spPr>
        <p:txBody>
          <a:bodyPr/>
          <a:lstStyle/>
          <a:p>
            <a:r>
              <a:rPr lang="en-US" dirty="0"/>
              <a:t>The Style Approach</a:t>
            </a:r>
          </a:p>
          <a:p>
            <a:r>
              <a:rPr lang="en-US" dirty="0"/>
              <a:t>Ibn </a:t>
            </a:r>
            <a:r>
              <a:rPr lang="en-US" dirty="0" err="1"/>
              <a:t>Khaldun</a:t>
            </a:r>
            <a:endParaRPr lang="en-US" dirty="0"/>
          </a:p>
          <a:p>
            <a:r>
              <a:rPr lang="en-US" dirty="0"/>
              <a:t>John Adair</a:t>
            </a:r>
          </a:p>
          <a:p>
            <a:r>
              <a:rPr lang="en-US" dirty="0"/>
              <a:t>Blake &amp; Mouton’s Leadership grid</a:t>
            </a:r>
          </a:p>
          <a:p>
            <a:r>
              <a:rPr lang="en-US" dirty="0"/>
              <a:t>Strengths and weaknesses of the approach</a:t>
            </a:r>
          </a:p>
          <a:p>
            <a:endParaRPr lang="en-US" dirty="0"/>
          </a:p>
        </p:txBody>
      </p:sp>
      <p:sp>
        <p:nvSpPr>
          <p:cNvPr id="25" name="Date Placeholder 9"/>
          <p:cNvSpPr txBox="1">
            <a:spLocks/>
          </p:cNvSpPr>
          <p:nvPr/>
        </p:nvSpPr>
        <p:spPr>
          <a:xfrm rot="5400000">
            <a:off x="7192963" y="4922837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3E8683BD-E8A5-4137-AD82-08D8FCEA865F}" type="datetime3">
              <a:rPr lang="en-US" smtClean="0">
                <a:solidFill>
                  <a:schemeClr val="bg1"/>
                </a:solidFill>
                <a:latin typeface="Copperplate Gothic Light" pitchFamily="34" charset="0"/>
              </a:rPr>
              <a:pPr algn="ctr"/>
              <a:t>22 March 2017</a:t>
            </a:fld>
            <a:endParaRPr lang="en-US" dirty="0">
              <a:solidFill>
                <a:schemeClr val="bg1"/>
              </a:solidFill>
              <a:latin typeface="Copperplate Gothic Light" pitchFamily="34" charset="0"/>
            </a:endParaRPr>
          </a:p>
        </p:txBody>
      </p:sp>
      <p:sp>
        <p:nvSpPr>
          <p:cNvPr id="26" name="Footer Placeholder 10"/>
          <p:cNvSpPr txBox="1">
            <a:spLocks/>
          </p:cNvSpPr>
          <p:nvPr/>
        </p:nvSpPr>
        <p:spPr>
          <a:xfrm rot="5400000">
            <a:off x="7024689" y="4922837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chemeClr val="bg1"/>
                </a:solidFill>
                <a:latin typeface="Copperplate Gothic Light" pitchFamily="34" charset="0"/>
              </a:rPr>
              <a:t>Michael Anthonisz</a:t>
            </a:r>
          </a:p>
        </p:txBody>
      </p:sp>
      <p:sp>
        <p:nvSpPr>
          <p:cNvPr id="27" name="TextBox 26"/>
          <p:cNvSpPr txBox="1"/>
          <p:nvPr/>
        </p:nvSpPr>
        <p:spPr>
          <a:xfrm rot="5400000">
            <a:off x="7064725" y="2797525"/>
            <a:ext cx="28748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Foundations of Leadership</a:t>
            </a:r>
          </a:p>
        </p:txBody>
      </p:sp>
    </p:spTree>
    <p:extLst>
      <p:ext uri="{BB962C8B-B14F-4D97-AF65-F5344CB8AC3E}">
        <p14:creationId xmlns:p14="http://schemas.microsoft.com/office/powerpoint/2010/main" val="21011618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3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1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3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2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4000"/>
                            </p:stCondLst>
                            <p:childTnLst>
                              <p:par>
                                <p:cTn id="2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1" grpId="0" animBg="1"/>
      <p:bldP spid="21" grpId="0" animBg="1"/>
      <p:bldP spid="25" grpId="0"/>
      <p:bldP spid="26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6200" y="76200"/>
            <a:ext cx="4419600" cy="4114800"/>
          </a:xfrm>
          <a:prstGeom prst="rect">
            <a:avLst/>
          </a:prstGeom>
          <a:solidFill>
            <a:srgbClr val="00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6200" y="4343400"/>
            <a:ext cx="8991600" cy="24130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4648200" y="76200"/>
            <a:ext cx="4419600" cy="41148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381000" y="381000"/>
            <a:ext cx="8382000" cy="6096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152400" y="152400"/>
            <a:ext cx="8839200" cy="6553200"/>
          </a:xfrm>
          <a:prstGeom prst="rect">
            <a:avLst/>
          </a:prstGeom>
          <a:noFill/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a</a:t>
            </a:r>
          </a:p>
        </p:txBody>
      </p:sp>
      <p:sp>
        <p:nvSpPr>
          <p:cNvPr id="21" name="Rectangle 20"/>
          <p:cNvSpPr/>
          <p:nvPr/>
        </p:nvSpPr>
        <p:spPr>
          <a:xfrm>
            <a:off x="228600" y="228600"/>
            <a:ext cx="8686800" cy="6400800"/>
          </a:xfrm>
          <a:prstGeom prst="rect">
            <a:avLst/>
          </a:prstGeom>
          <a:noFill/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Slide Number Placeholder 11"/>
          <p:cNvSpPr>
            <a:spLocks noGrp="1"/>
          </p:cNvSpPr>
          <p:nvPr>
            <p:ph type="sldNum" sz="quarter" idx="12"/>
          </p:nvPr>
        </p:nvSpPr>
        <p:spPr>
          <a:xfrm>
            <a:off x="8143081" y="5959475"/>
            <a:ext cx="391319" cy="365125"/>
          </a:xfrm>
        </p:spPr>
        <p:txBody>
          <a:bodyPr/>
          <a:lstStyle/>
          <a:p>
            <a:pPr algn="ctr"/>
            <a:fld id="{C1E371D4-B496-49AF-A758-E9E3F7B9AD49}" type="slidenum">
              <a:rPr lang="en-US" sz="1800" smtClean="0">
                <a:solidFill>
                  <a:schemeClr val="bg1"/>
                </a:solidFill>
                <a:latin typeface="Copperplate Gothic Light" pitchFamily="34" charset="0"/>
              </a:rPr>
              <a:pPr algn="ctr"/>
              <a:t>20</a:t>
            </a:fld>
            <a:endParaRPr lang="en-US" sz="1800" dirty="0">
              <a:solidFill>
                <a:schemeClr val="bg1"/>
              </a:solidFill>
              <a:latin typeface="Copperplate Gothic Light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305800" cy="1143000"/>
          </a:xfrm>
        </p:spPr>
        <p:txBody>
          <a:bodyPr>
            <a:noAutofit/>
          </a:bodyPr>
          <a:lstStyle/>
          <a:p>
            <a:r>
              <a:rPr lang="en-US" sz="3600" dirty="0">
                <a:latin typeface="Copperplate Gothic Light" pitchFamily="34" charset="0"/>
              </a:rPr>
              <a:t>Paternalism </a:t>
            </a:r>
            <a:r>
              <a:rPr lang="en-US" sz="3600" dirty="0" err="1">
                <a:latin typeface="Copperplate Gothic Light" pitchFamily="34" charset="0"/>
              </a:rPr>
              <a:t>Maternalism</a:t>
            </a:r>
            <a:r>
              <a:rPr lang="en-US" sz="3600" dirty="0">
                <a:latin typeface="Copperplate Gothic Light" pitchFamily="34" charset="0"/>
              </a:rPr>
              <a:t> 9,1,1,9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722437"/>
            <a:ext cx="7010400" cy="4678363"/>
          </a:xfrm>
        </p:spPr>
        <p:txBody>
          <a:bodyPr>
            <a:noAutofit/>
          </a:bodyPr>
          <a:lstStyle/>
          <a:p>
            <a:pPr marL="457200" lvl="1" indent="0">
              <a:buNone/>
              <a:defRPr/>
            </a:pPr>
            <a:r>
              <a:rPr lang="en-US" dirty="0"/>
              <a:t>Reward and approval are bestowed on people in return for loyalty and obedience; failure to comply leads to punishment</a:t>
            </a:r>
          </a:p>
          <a:p>
            <a:pPr marL="457200" lvl="1" indent="0">
              <a:buNone/>
              <a:defRPr/>
            </a:pPr>
            <a:r>
              <a:rPr lang="en-US" dirty="0"/>
              <a:t>Leaders who use</a:t>
            </a:r>
            <a:r>
              <a:rPr lang="en-US" i="1" dirty="0">
                <a:solidFill>
                  <a:srgbClr val="006666"/>
                </a:solidFill>
              </a:rPr>
              <a:t> both</a:t>
            </a:r>
            <a:r>
              <a:rPr lang="en-US" dirty="0"/>
              <a:t> 1,9 and 9,1 </a:t>
            </a:r>
            <a:r>
              <a:rPr lang="en-US" i="1" dirty="0">
                <a:solidFill>
                  <a:srgbClr val="006666"/>
                </a:solidFill>
              </a:rPr>
              <a:t>without integrating</a:t>
            </a:r>
            <a:r>
              <a:rPr lang="en-US" dirty="0"/>
              <a:t> the two</a:t>
            </a:r>
          </a:p>
          <a:p>
            <a:pPr marL="457200" lvl="1" indent="0">
              <a:buNone/>
              <a:defRPr/>
            </a:pPr>
            <a:r>
              <a:rPr lang="en-US" dirty="0"/>
              <a:t>The </a:t>
            </a:r>
            <a:r>
              <a:rPr lang="en-US" i="1" dirty="0">
                <a:solidFill>
                  <a:srgbClr val="006666"/>
                </a:solidFill>
              </a:rPr>
              <a:t>benevolent dictator</a:t>
            </a:r>
            <a:r>
              <a:rPr lang="en-US" i="1" dirty="0"/>
              <a:t>;</a:t>
            </a:r>
            <a:r>
              <a:rPr lang="en-US" dirty="0"/>
              <a:t> acts gracious for purpose of goal accomplishment</a:t>
            </a:r>
          </a:p>
          <a:p>
            <a:pPr marL="457200" lvl="1" indent="0">
              <a:buNone/>
              <a:defRPr/>
            </a:pPr>
            <a:r>
              <a:rPr lang="en-US" dirty="0"/>
              <a:t>Makes decisions and rewards loyalty/obedience, whilst punishing non compliance</a:t>
            </a:r>
          </a:p>
        </p:txBody>
      </p:sp>
      <p:sp>
        <p:nvSpPr>
          <p:cNvPr id="23" name="Date Placeholder 9"/>
          <p:cNvSpPr txBox="1">
            <a:spLocks/>
          </p:cNvSpPr>
          <p:nvPr/>
        </p:nvSpPr>
        <p:spPr>
          <a:xfrm rot="5400000">
            <a:off x="7192963" y="4922837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3E8683BD-E8A5-4137-AD82-08D8FCEA865F}" type="datetime3">
              <a:rPr lang="en-US" smtClean="0">
                <a:solidFill>
                  <a:schemeClr val="bg1"/>
                </a:solidFill>
                <a:latin typeface="Copperplate Gothic Light" pitchFamily="34" charset="0"/>
              </a:rPr>
              <a:pPr algn="ctr"/>
              <a:t>22 March 2017</a:t>
            </a:fld>
            <a:endParaRPr lang="en-US" dirty="0">
              <a:solidFill>
                <a:schemeClr val="bg1"/>
              </a:solidFill>
              <a:latin typeface="Copperplate Gothic Light" pitchFamily="34" charset="0"/>
            </a:endParaRPr>
          </a:p>
        </p:txBody>
      </p:sp>
      <p:sp>
        <p:nvSpPr>
          <p:cNvPr id="24" name="Footer Placeholder 10"/>
          <p:cNvSpPr txBox="1">
            <a:spLocks/>
          </p:cNvSpPr>
          <p:nvPr/>
        </p:nvSpPr>
        <p:spPr>
          <a:xfrm rot="5400000">
            <a:off x="7024689" y="4922837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chemeClr val="bg1"/>
                </a:solidFill>
                <a:latin typeface="Copperplate Gothic Light" pitchFamily="34" charset="0"/>
              </a:rPr>
              <a:t>Michael Anthonisz</a:t>
            </a:r>
          </a:p>
        </p:txBody>
      </p:sp>
      <p:sp>
        <p:nvSpPr>
          <p:cNvPr id="25" name="TextBox 24"/>
          <p:cNvSpPr txBox="1"/>
          <p:nvPr/>
        </p:nvSpPr>
        <p:spPr>
          <a:xfrm rot="5400000">
            <a:off x="7064725" y="2797525"/>
            <a:ext cx="28748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Foundations of Leadership</a:t>
            </a:r>
          </a:p>
        </p:txBody>
      </p:sp>
      <p:sp>
        <p:nvSpPr>
          <p:cNvPr id="26" name="TextBox 25"/>
          <p:cNvSpPr txBox="1"/>
          <p:nvPr/>
        </p:nvSpPr>
        <p:spPr>
          <a:xfrm rot="5400000">
            <a:off x="6672056" y="2807521"/>
            <a:ext cx="28748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chemeClr val="bg1"/>
                </a:solidFill>
              </a:rPr>
              <a:t>LSH 2113</a:t>
            </a: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82" t="20964" r="15926" b="31111"/>
          <a:stretch/>
        </p:blipFill>
        <p:spPr>
          <a:xfrm>
            <a:off x="6746273" y="2687783"/>
            <a:ext cx="1828800" cy="2777836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0508897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3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1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3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2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4000"/>
                            </p:stCondLst>
                            <p:childTnLst>
                              <p:par>
                                <p:cTn id="2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1" grpId="0" animBg="1"/>
      <p:bldP spid="21" grpId="0" animBg="1"/>
      <p:bldP spid="23" grpId="0"/>
      <p:bldP spid="2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6200" y="76200"/>
            <a:ext cx="4419600" cy="4114800"/>
          </a:xfrm>
          <a:prstGeom prst="rect">
            <a:avLst/>
          </a:prstGeom>
          <a:solidFill>
            <a:srgbClr val="00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6200" y="4343400"/>
            <a:ext cx="8991600" cy="24130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4648200" y="76200"/>
            <a:ext cx="4419600" cy="41148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381000" y="381000"/>
            <a:ext cx="8382000" cy="6096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152400" y="152400"/>
            <a:ext cx="8839200" cy="6553200"/>
          </a:xfrm>
          <a:prstGeom prst="rect">
            <a:avLst/>
          </a:prstGeom>
          <a:noFill/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a</a:t>
            </a:r>
          </a:p>
        </p:txBody>
      </p:sp>
      <p:sp>
        <p:nvSpPr>
          <p:cNvPr id="21" name="Rectangle 20"/>
          <p:cNvSpPr/>
          <p:nvPr/>
        </p:nvSpPr>
        <p:spPr>
          <a:xfrm>
            <a:off x="228600" y="228600"/>
            <a:ext cx="8686800" cy="6400800"/>
          </a:xfrm>
          <a:prstGeom prst="rect">
            <a:avLst/>
          </a:prstGeom>
          <a:noFill/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Slide Number Placeholder 11"/>
          <p:cNvSpPr>
            <a:spLocks noGrp="1"/>
          </p:cNvSpPr>
          <p:nvPr>
            <p:ph type="sldNum" sz="quarter" idx="12"/>
          </p:nvPr>
        </p:nvSpPr>
        <p:spPr>
          <a:xfrm>
            <a:off x="8143081" y="5959475"/>
            <a:ext cx="391319" cy="365125"/>
          </a:xfrm>
        </p:spPr>
        <p:txBody>
          <a:bodyPr/>
          <a:lstStyle/>
          <a:p>
            <a:pPr algn="ctr"/>
            <a:fld id="{C1E371D4-B496-49AF-A758-E9E3F7B9AD49}" type="slidenum">
              <a:rPr lang="en-US" sz="1800" smtClean="0">
                <a:solidFill>
                  <a:schemeClr val="bg1"/>
                </a:solidFill>
                <a:latin typeface="Copperplate Gothic Light" pitchFamily="34" charset="0"/>
              </a:rPr>
              <a:pPr algn="ctr"/>
              <a:t>21</a:t>
            </a:fld>
            <a:endParaRPr lang="en-US" sz="1800" dirty="0">
              <a:solidFill>
                <a:schemeClr val="bg1"/>
              </a:solidFill>
              <a:latin typeface="Copperplate Gothic Light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7315200" cy="762000"/>
          </a:xfrm>
        </p:spPr>
        <p:txBody>
          <a:bodyPr>
            <a:normAutofit/>
          </a:bodyPr>
          <a:lstStyle/>
          <a:p>
            <a:r>
              <a:rPr lang="en-US" sz="3600" dirty="0">
                <a:latin typeface="Copperplate Gothic Light" pitchFamily="34" charset="0"/>
              </a:rPr>
              <a:t>Opportunism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" y="1371601"/>
            <a:ext cx="6781800" cy="5029200"/>
          </a:xfrm>
        </p:spPr>
        <p:txBody>
          <a:bodyPr>
            <a:noAutofit/>
          </a:bodyPr>
          <a:lstStyle/>
          <a:p>
            <a:pPr marL="457200" lvl="1" indent="0">
              <a:buNone/>
              <a:defRPr/>
            </a:pPr>
            <a:r>
              <a:rPr lang="en-US" dirty="0"/>
              <a:t>People adapt and shift to any grid style needed to gain maximum personal advancement</a:t>
            </a:r>
          </a:p>
          <a:p>
            <a:pPr marL="457200" lvl="1" indent="0">
              <a:buNone/>
              <a:defRPr/>
            </a:pPr>
            <a:r>
              <a:rPr lang="en-US" dirty="0"/>
              <a:t>Performance occurs according to a system of selfish gain</a:t>
            </a:r>
          </a:p>
          <a:p>
            <a:pPr marL="457200" lvl="1" indent="0">
              <a:buNone/>
              <a:defRPr/>
            </a:pPr>
            <a:r>
              <a:rPr lang="en-US" dirty="0"/>
              <a:t>Leader uses any</a:t>
            </a:r>
            <a:r>
              <a:rPr lang="en-US" dirty="0">
                <a:solidFill>
                  <a:srgbClr val="6600CC"/>
                </a:solidFill>
              </a:rPr>
              <a:t> </a:t>
            </a:r>
            <a:r>
              <a:rPr lang="en-US" i="1" dirty="0">
                <a:solidFill>
                  <a:srgbClr val="006666"/>
                </a:solidFill>
              </a:rPr>
              <a:t>combination</a:t>
            </a:r>
            <a:r>
              <a:rPr lang="en-US" i="1" dirty="0">
                <a:solidFill>
                  <a:srgbClr val="6600CC"/>
                </a:solidFill>
              </a:rPr>
              <a:t> </a:t>
            </a:r>
            <a:r>
              <a:rPr lang="en-US" dirty="0"/>
              <a:t>of the basic five styles for the purpose of personal advancement (ruthless, cunning, self motivated or adaptable &amp; strategic)</a:t>
            </a:r>
          </a:p>
        </p:txBody>
      </p:sp>
      <p:sp>
        <p:nvSpPr>
          <p:cNvPr id="23" name="Date Placeholder 9"/>
          <p:cNvSpPr txBox="1">
            <a:spLocks/>
          </p:cNvSpPr>
          <p:nvPr/>
        </p:nvSpPr>
        <p:spPr>
          <a:xfrm rot="5400000">
            <a:off x="7192963" y="4922837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3E8683BD-E8A5-4137-AD82-08D8FCEA865F}" type="datetime3">
              <a:rPr lang="en-US" smtClean="0">
                <a:solidFill>
                  <a:schemeClr val="bg1"/>
                </a:solidFill>
                <a:latin typeface="Copperplate Gothic Light" pitchFamily="34" charset="0"/>
              </a:rPr>
              <a:pPr algn="ctr"/>
              <a:t>22 March 2017</a:t>
            </a:fld>
            <a:endParaRPr lang="en-US" dirty="0">
              <a:solidFill>
                <a:schemeClr val="bg1"/>
              </a:solidFill>
              <a:latin typeface="Copperplate Gothic Light" pitchFamily="34" charset="0"/>
            </a:endParaRPr>
          </a:p>
        </p:txBody>
      </p:sp>
      <p:sp>
        <p:nvSpPr>
          <p:cNvPr id="24" name="Footer Placeholder 10"/>
          <p:cNvSpPr txBox="1">
            <a:spLocks/>
          </p:cNvSpPr>
          <p:nvPr/>
        </p:nvSpPr>
        <p:spPr>
          <a:xfrm rot="5400000">
            <a:off x="7024689" y="4922837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chemeClr val="bg1"/>
                </a:solidFill>
                <a:latin typeface="Copperplate Gothic Light" pitchFamily="34" charset="0"/>
              </a:rPr>
              <a:t>Michael Anthonisz</a:t>
            </a:r>
          </a:p>
        </p:txBody>
      </p:sp>
      <p:sp>
        <p:nvSpPr>
          <p:cNvPr id="25" name="TextBox 24"/>
          <p:cNvSpPr txBox="1"/>
          <p:nvPr/>
        </p:nvSpPr>
        <p:spPr>
          <a:xfrm rot="5400000">
            <a:off x="7064725" y="2797525"/>
            <a:ext cx="28748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Foundations of Leadership</a:t>
            </a:r>
          </a:p>
        </p:txBody>
      </p:sp>
      <p:sp>
        <p:nvSpPr>
          <p:cNvPr id="26" name="TextBox 25"/>
          <p:cNvSpPr txBox="1"/>
          <p:nvPr/>
        </p:nvSpPr>
        <p:spPr>
          <a:xfrm rot="5400000">
            <a:off x="6672056" y="2807521"/>
            <a:ext cx="28748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chemeClr val="bg1"/>
                </a:solidFill>
              </a:rPr>
              <a:t>LSH 2113</a:t>
            </a: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82" t="20964" r="15926" b="31111"/>
          <a:stretch/>
        </p:blipFill>
        <p:spPr>
          <a:xfrm>
            <a:off x="6248400" y="3886199"/>
            <a:ext cx="2286000" cy="1976408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731943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3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1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3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2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4000"/>
                            </p:stCondLst>
                            <p:childTnLst>
                              <p:par>
                                <p:cTn id="2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1" grpId="0" animBg="1"/>
      <p:bldP spid="21" grpId="0" animBg="1"/>
      <p:bldP spid="23" grpId="0"/>
      <p:bldP spid="24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6200" y="76200"/>
            <a:ext cx="4419600" cy="4114800"/>
          </a:xfrm>
          <a:prstGeom prst="rect">
            <a:avLst/>
          </a:prstGeom>
          <a:solidFill>
            <a:srgbClr val="00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6200" y="4343400"/>
            <a:ext cx="8991600" cy="24130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4648200" y="76200"/>
            <a:ext cx="4419600" cy="41148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381000" y="381000"/>
            <a:ext cx="8382000" cy="6096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152400" y="152400"/>
            <a:ext cx="8839200" cy="6553200"/>
          </a:xfrm>
          <a:prstGeom prst="rect">
            <a:avLst/>
          </a:prstGeom>
          <a:noFill/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a</a:t>
            </a:r>
          </a:p>
        </p:txBody>
      </p:sp>
      <p:sp>
        <p:nvSpPr>
          <p:cNvPr id="21" name="Rectangle 20"/>
          <p:cNvSpPr/>
          <p:nvPr/>
        </p:nvSpPr>
        <p:spPr>
          <a:xfrm>
            <a:off x="228600" y="228600"/>
            <a:ext cx="8686800" cy="6400800"/>
          </a:xfrm>
          <a:prstGeom prst="rect">
            <a:avLst/>
          </a:prstGeom>
          <a:noFill/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Slide Number Placeholder 11"/>
          <p:cNvSpPr>
            <a:spLocks noGrp="1"/>
          </p:cNvSpPr>
          <p:nvPr>
            <p:ph type="sldNum" sz="quarter" idx="12"/>
          </p:nvPr>
        </p:nvSpPr>
        <p:spPr>
          <a:xfrm>
            <a:off x="7980362" y="5959475"/>
            <a:ext cx="630237" cy="517524"/>
          </a:xfrm>
        </p:spPr>
        <p:txBody>
          <a:bodyPr/>
          <a:lstStyle/>
          <a:p>
            <a:pPr algn="ctr"/>
            <a:fld id="{C1E371D4-B496-49AF-A758-E9E3F7B9AD49}" type="slidenum">
              <a:rPr lang="en-US" sz="1800" smtClean="0">
                <a:solidFill>
                  <a:schemeClr val="bg1"/>
                </a:solidFill>
                <a:latin typeface="Copperplate Gothic Light" pitchFamily="34" charset="0"/>
              </a:rPr>
              <a:pPr algn="ctr"/>
              <a:t>22</a:t>
            </a:fld>
            <a:endParaRPr lang="en-US" sz="1800" dirty="0">
              <a:solidFill>
                <a:schemeClr val="bg1"/>
              </a:solidFill>
              <a:latin typeface="Copperplate Gothic Light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7315200" cy="1143000"/>
          </a:xfrm>
        </p:spPr>
        <p:txBody>
          <a:bodyPr>
            <a:normAutofit fontScale="90000"/>
          </a:bodyPr>
          <a:lstStyle/>
          <a:p>
            <a:r>
              <a:rPr lang="en-US" dirty="0">
                <a:latin typeface="Copperplate Gothic Light" pitchFamily="34" charset="0"/>
              </a:rPr>
              <a:t>Strengths and weaknesses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22437"/>
            <a:ext cx="7315200" cy="46783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Considers leaders behavior in relation to followers and goals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No relation to performance outcomes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No ‘best’ style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No consideration of situation</a:t>
            </a:r>
          </a:p>
        </p:txBody>
      </p:sp>
      <p:sp>
        <p:nvSpPr>
          <p:cNvPr id="23" name="Date Placeholder 9"/>
          <p:cNvSpPr txBox="1">
            <a:spLocks/>
          </p:cNvSpPr>
          <p:nvPr/>
        </p:nvSpPr>
        <p:spPr>
          <a:xfrm rot="5400000">
            <a:off x="7192963" y="4922837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3E8683BD-E8A5-4137-AD82-08D8FCEA865F}" type="datetime3">
              <a:rPr lang="en-US" smtClean="0">
                <a:solidFill>
                  <a:schemeClr val="bg1"/>
                </a:solidFill>
                <a:latin typeface="Copperplate Gothic Light" pitchFamily="34" charset="0"/>
              </a:rPr>
              <a:pPr algn="ctr"/>
              <a:t>22 March 2017</a:t>
            </a:fld>
            <a:endParaRPr lang="en-US" dirty="0">
              <a:solidFill>
                <a:schemeClr val="bg1"/>
              </a:solidFill>
              <a:latin typeface="Copperplate Gothic Light" pitchFamily="34" charset="0"/>
            </a:endParaRPr>
          </a:p>
        </p:txBody>
      </p:sp>
      <p:sp>
        <p:nvSpPr>
          <p:cNvPr id="24" name="Footer Placeholder 10"/>
          <p:cNvSpPr txBox="1">
            <a:spLocks/>
          </p:cNvSpPr>
          <p:nvPr/>
        </p:nvSpPr>
        <p:spPr>
          <a:xfrm rot="5400000">
            <a:off x="7024689" y="4922837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chemeClr val="bg1"/>
                </a:solidFill>
                <a:latin typeface="Copperplate Gothic Light" pitchFamily="34" charset="0"/>
              </a:rPr>
              <a:t>Michael Anthonisz</a:t>
            </a:r>
          </a:p>
        </p:txBody>
      </p:sp>
      <p:sp>
        <p:nvSpPr>
          <p:cNvPr id="25" name="TextBox 24"/>
          <p:cNvSpPr txBox="1"/>
          <p:nvPr/>
        </p:nvSpPr>
        <p:spPr>
          <a:xfrm rot="5400000">
            <a:off x="7064725" y="2797525"/>
            <a:ext cx="28748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Foundations of Leadership</a:t>
            </a:r>
          </a:p>
        </p:txBody>
      </p:sp>
      <p:sp>
        <p:nvSpPr>
          <p:cNvPr id="26" name="TextBox 25"/>
          <p:cNvSpPr txBox="1"/>
          <p:nvPr/>
        </p:nvSpPr>
        <p:spPr>
          <a:xfrm rot="5400000">
            <a:off x="6672056" y="2807521"/>
            <a:ext cx="28748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chemeClr val="bg1"/>
                </a:solidFill>
              </a:rPr>
              <a:t>LSH 2113</a:t>
            </a:r>
          </a:p>
        </p:txBody>
      </p:sp>
    </p:spTree>
    <p:extLst>
      <p:ext uri="{BB962C8B-B14F-4D97-AF65-F5344CB8AC3E}">
        <p14:creationId xmlns:p14="http://schemas.microsoft.com/office/powerpoint/2010/main" val="8279332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3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1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3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2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4000"/>
                            </p:stCondLst>
                            <p:childTnLst>
                              <p:par>
                                <p:cTn id="2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1" grpId="0" animBg="1"/>
      <p:bldP spid="21" grpId="0" animBg="1"/>
      <p:bldP spid="23" grpId="0"/>
      <p:bldP spid="24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6200" y="76200"/>
            <a:ext cx="4419600" cy="4114800"/>
          </a:xfrm>
          <a:prstGeom prst="rect">
            <a:avLst/>
          </a:prstGeom>
          <a:solidFill>
            <a:srgbClr val="00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6200" y="4343400"/>
            <a:ext cx="8991600" cy="24130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4648200" y="76200"/>
            <a:ext cx="4419600" cy="41148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381000" y="381000"/>
            <a:ext cx="8382000" cy="6096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152400" y="152400"/>
            <a:ext cx="8839200" cy="6553200"/>
          </a:xfrm>
          <a:prstGeom prst="rect">
            <a:avLst/>
          </a:prstGeom>
          <a:noFill/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a</a:t>
            </a:r>
          </a:p>
        </p:txBody>
      </p:sp>
      <p:sp>
        <p:nvSpPr>
          <p:cNvPr id="21" name="Rectangle 20"/>
          <p:cNvSpPr/>
          <p:nvPr/>
        </p:nvSpPr>
        <p:spPr>
          <a:xfrm>
            <a:off x="228600" y="228600"/>
            <a:ext cx="8686800" cy="6400800"/>
          </a:xfrm>
          <a:prstGeom prst="rect">
            <a:avLst/>
          </a:prstGeom>
          <a:noFill/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Slide Number Placeholder 11"/>
          <p:cNvSpPr>
            <a:spLocks noGrp="1"/>
          </p:cNvSpPr>
          <p:nvPr>
            <p:ph type="sldNum" sz="quarter" idx="12"/>
          </p:nvPr>
        </p:nvSpPr>
        <p:spPr>
          <a:xfrm>
            <a:off x="7980362" y="5959475"/>
            <a:ext cx="630237" cy="517524"/>
          </a:xfrm>
        </p:spPr>
        <p:txBody>
          <a:bodyPr/>
          <a:lstStyle/>
          <a:p>
            <a:pPr algn="ctr"/>
            <a:fld id="{C1E371D4-B496-49AF-A758-E9E3F7B9AD49}" type="slidenum">
              <a:rPr lang="en-US" sz="1800" smtClean="0">
                <a:solidFill>
                  <a:schemeClr val="bg1"/>
                </a:solidFill>
                <a:latin typeface="Copperplate Gothic Light" pitchFamily="34" charset="0"/>
              </a:rPr>
              <a:pPr algn="ctr"/>
              <a:t>23</a:t>
            </a:fld>
            <a:endParaRPr lang="en-US" sz="1800" dirty="0">
              <a:solidFill>
                <a:schemeClr val="bg1"/>
              </a:solidFill>
              <a:latin typeface="Copperplate Gothic Light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7315200" cy="1143000"/>
          </a:xfrm>
        </p:spPr>
        <p:txBody>
          <a:bodyPr>
            <a:normAutofit fontScale="90000"/>
          </a:bodyPr>
          <a:lstStyle/>
          <a:p>
            <a:r>
              <a:rPr lang="en-US" dirty="0">
                <a:latin typeface="Copperplate Gothic Light" pitchFamily="34" charset="0"/>
              </a:rPr>
              <a:t>Strengths and weaknesses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22437"/>
            <a:ext cx="7315200" cy="46783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Considers leaders behavior in relation to followers and goals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No relation to performance outcomes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No ‘best’ style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No consideration of situation</a:t>
            </a:r>
          </a:p>
        </p:txBody>
      </p:sp>
      <p:sp>
        <p:nvSpPr>
          <p:cNvPr id="23" name="Date Placeholder 9"/>
          <p:cNvSpPr txBox="1">
            <a:spLocks/>
          </p:cNvSpPr>
          <p:nvPr/>
        </p:nvSpPr>
        <p:spPr>
          <a:xfrm rot="5400000">
            <a:off x="7192963" y="4922837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3E8683BD-E8A5-4137-AD82-08D8FCEA865F}" type="datetime3">
              <a:rPr lang="en-US" smtClean="0">
                <a:solidFill>
                  <a:schemeClr val="bg1"/>
                </a:solidFill>
                <a:latin typeface="Copperplate Gothic Light" pitchFamily="34" charset="0"/>
              </a:rPr>
              <a:pPr algn="ctr"/>
              <a:t>22 March 2017</a:t>
            </a:fld>
            <a:endParaRPr lang="en-US" dirty="0">
              <a:solidFill>
                <a:schemeClr val="bg1"/>
              </a:solidFill>
              <a:latin typeface="Copperplate Gothic Light" pitchFamily="34" charset="0"/>
            </a:endParaRPr>
          </a:p>
        </p:txBody>
      </p:sp>
      <p:sp>
        <p:nvSpPr>
          <p:cNvPr id="24" name="Footer Placeholder 10"/>
          <p:cNvSpPr txBox="1">
            <a:spLocks/>
          </p:cNvSpPr>
          <p:nvPr/>
        </p:nvSpPr>
        <p:spPr>
          <a:xfrm rot="5400000">
            <a:off x="7024689" y="4922837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chemeClr val="bg1"/>
                </a:solidFill>
                <a:latin typeface="Copperplate Gothic Light" pitchFamily="34" charset="0"/>
              </a:rPr>
              <a:t>Michael Anthonisz</a:t>
            </a:r>
          </a:p>
        </p:txBody>
      </p:sp>
      <p:sp>
        <p:nvSpPr>
          <p:cNvPr id="25" name="TextBox 24"/>
          <p:cNvSpPr txBox="1"/>
          <p:nvPr/>
        </p:nvSpPr>
        <p:spPr>
          <a:xfrm rot="5400000">
            <a:off x="7064725" y="2797525"/>
            <a:ext cx="28748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Foundations of Leadership</a:t>
            </a:r>
          </a:p>
        </p:txBody>
      </p:sp>
      <p:sp>
        <p:nvSpPr>
          <p:cNvPr id="26" name="TextBox 25"/>
          <p:cNvSpPr txBox="1"/>
          <p:nvPr/>
        </p:nvSpPr>
        <p:spPr>
          <a:xfrm rot="5400000">
            <a:off x="6672056" y="2807521"/>
            <a:ext cx="28748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chemeClr val="bg1"/>
                </a:solidFill>
              </a:rPr>
              <a:t>LSH 2113</a:t>
            </a:r>
          </a:p>
        </p:txBody>
      </p:sp>
    </p:spTree>
    <p:extLst>
      <p:ext uri="{BB962C8B-B14F-4D97-AF65-F5344CB8AC3E}">
        <p14:creationId xmlns:p14="http://schemas.microsoft.com/office/powerpoint/2010/main" val="5676937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3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1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3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2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4000"/>
                            </p:stCondLst>
                            <p:childTnLst>
                              <p:par>
                                <p:cTn id="2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1" grpId="0" animBg="1"/>
      <p:bldP spid="21" grpId="0" animBg="1"/>
      <p:bldP spid="23" grpId="0"/>
      <p:bldP spid="24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6200" y="76200"/>
            <a:ext cx="4419600" cy="4114800"/>
          </a:xfrm>
          <a:prstGeom prst="rect">
            <a:avLst/>
          </a:prstGeom>
          <a:solidFill>
            <a:srgbClr val="00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6200" y="4343400"/>
            <a:ext cx="8991600" cy="24130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4648200" y="76200"/>
            <a:ext cx="4419600" cy="41148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381000" y="381000"/>
            <a:ext cx="8382000" cy="6096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152400" y="152400"/>
            <a:ext cx="8839200" cy="6553200"/>
          </a:xfrm>
          <a:prstGeom prst="rect">
            <a:avLst/>
          </a:prstGeom>
          <a:noFill/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a</a:t>
            </a:r>
          </a:p>
        </p:txBody>
      </p:sp>
      <p:sp>
        <p:nvSpPr>
          <p:cNvPr id="21" name="Rectangle 20"/>
          <p:cNvSpPr/>
          <p:nvPr/>
        </p:nvSpPr>
        <p:spPr>
          <a:xfrm>
            <a:off x="228600" y="228600"/>
            <a:ext cx="8686800" cy="6400800"/>
          </a:xfrm>
          <a:prstGeom prst="rect">
            <a:avLst/>
          </a:prstGeom>
          <a:noFill/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7315200" cy="1143000"/>
          </a:xfrm>
        </p:spPr>
        <p:txBody>
          <a:bodyPr>
            <a:normAutofit/>
          </a:bodyPr>
          <a:lstStyle/>
          <a:p>
            <a:r>
              <a:rPr lang="en-US" dirty="0">
                <a:latin typeface="Copperplate Gothic Light" pitchFamily="34" charset="0"/>
              </a:rPr>
              <a:t>References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7315200" cy="48768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400" dirty="0"/>
              <a:t>Blake &amp; Mouton (1964) The managerial grid. Houston. TX: Gulf Publishing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400" dirty="0"/>
              <a:t>Dale Carnegie () How to win friends and influence people</a:t>
            </a:r>
          </a:p>
        </p:txBody>
      </p:sp>
      <p:sp>
        <p:nvSpPr>
          <p:cNvPr id="23" name="Date Placeholder 9"/>
          <p:cNvSpPr txBox="1">
            <a:spLocks/>
          </p:cNvSpPr>
          <p:nvPr/>
        </p:nvSpPr>
        <p:spPr>
          <a:xfrm rot="5400000">
            <a:off x="7192963" y="4922837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3E8683BD-E8A5-4137-AD82-08D8FCEA865F}" type="datetime3">
              <a:rPr lang="en-US" smtClean="0">
                <a:solidFill>
                  <a:schemeClr val="bg1"/>
                </a:solidFill>
                <a:latin typeface="Copperplate Gothic Light" pitchFamily="34" charset="0"/>
              </a:rPr>
              <a:pPr algn="ctr"/>
              <a:t>22 March 2017</a:t>
            </a:fld>
            <a:endParaRPr lang="en-US" dirty="0">
              <a:solidFill>
                <a:schemeClr val="bg1"/>
              </a:solidFill>
              <a:latin typeface="Copperplate Gothic Light" pitchFamily="34" charset="0"/>
            </a:endParaRPr>
          </a:p>
        </p:txBody>
      </p:sp>
      <p:sp>
        <p:nvSpPr>
          <p:cNvPr id="24" name="Footer Placeholder 10"/>
          <p:cNvSpPr txBox="1">
            <a:spLocks/>
          </p:cNvSpPr>
          <p:nvPr/>
        </p:nvSpPr>
        <p:spPr>
          <a:xfrm rot="5400000">
            <a:off x="7024689" y="4922837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chemeClr val="bg1"/>
                </a:solidFill>
                <a:latin typeface="Copperplate Gothic Light" pitchFamily="34" charset="0"/>
              </a:rPr>
              <a:t>Michael Anthonisz</a:t>
            </a:r>
          </a:p>
        </p:txBody>
      </p:sp>
      <p:sp>
        <p:nvSpPr>
          <p:cNvPr id="25" name="Slide Number Placeholder 11"/>
          <p:cNvSpPr>
            <a:spLocks noGrp="1"/>
          </p:cNvSpPr>
          <p:nvPr>
            <p:ph type="sldNum" sz="quarter" idx="12"/>
          </p:nvPr>
        </p:nvSpPr>
        <p:spPr>
          <a:xfrm>
            <a:off x="7924800" y="5959475"/>
            <a:ext cx="761999" cy="365125"/>
          </a:xfrm>
        </p:spPr>
        <p:txBody>
          <a:bodyPr/>
          <a:lstStyle/>
          <a:p>
            <a:pPr algn="ctr"/>
            <a:fld id="{C1E371D4-B496-49AF-A758-E9E3F7B9AD49}" type="slidenum">
              <a:rPr lang="en-US" sz="1800" smtClean="0">
                <a:solidFill>
                  <a:schemeClr val="bg1"/>
                </a:solidFill>
                <a:latin typeface="Copperplate Gothic Light" pitchFamily="34" charset="0"/>
              </a:rPr>
              <a:pPr algn="ctr"/>
              <a:t>24</a:t>
            </a:fld>
            <a:endParaRPr lang="en-US" sz="1800" dirty="0">
              <a:solidFill>
                <a:schemeClr val="bg1"/>
              </a:solidFill>
              <a:latin typeface="Copperplate Gothic Light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 rot="5400000">
            <a:off x="7064725" y="2797525"/>
            <a:ext cx="28748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Foundations of Leadership</a:t>
            </a:r>
          </a:p>
        </p:txBody>
      </p:sp>
      <p:sp>
        <p:nvSpPr>
          <p:cNvPr id="27" name="TextBox 26"/>
          <p:cNvSpPr txBox="1"/>
          <p:nvPr/>
        </p:nvSpPr>
        <p:spPr>
          <a:xfrm rot="5400000">
            <a:off x="6672056" y="2807521"/>
            <a:ext cx="28748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chemeClr val="bg1"/>
                </a:solidFill>
              </a:rPr>
              <a:t>LSH 2113</a:t>
            </a:r>
          </a:p>
        </p:txBody>
      </p:sp>
    </p:spTree>
    <p:extLst>
      <p:ext uri="{BB962C8B-B14F-4D97-AF65-F5344CB8AC3E}">
        <p14:creationId xmlns:p14="http://schemas.microsoft.com/office/powerpoint/2010/main" val="26472573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3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1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3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2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4000"/>
                            </p:stCondLst>
                            <p:childTnLst>
                              <p:par>
                                <p:cTn id="2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1" grpId="0" animBg="1"/>
      <p:bldP spid="21" grpId="0" animBg="1"/>
      <p:bldP spid="23" grpId="0"/>
      <p:bldP spid="2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Style Approach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Emphasizes the </a:t>
            </a:r>
            <a:r>
              <a:rPr lang="en-US" dirty="0">
                <a:solidFill>
                  <a:srgbClr val="FF0000"/>
                </a:solidFill>
              </a:rPr>
              <a:t>behavior</a:t>
            </a:r>
            <a:r>
              <a:rPr lang="en-US" dirty="0"/>
              <a:t> of the leader</a:t>
            </a:r>
          </a:p>
          <a:p>
            <a:endParaRPr lang="en-US" dirty="0"/>
          </a:p>
          <a:p>
            <a:r>
              <a:rPr lang="en-US" dirty="0"/>
              <a:t>Trait Approach – </a:t>
            </a:r>
            <a:r>
              <a:rPr lang="en-US" dirty="0">
                <a:solidFill>
                  <a:srgbClr val="FF0000"/>
                </a:solidFill>
              </a:rPr>
              <a:t>personality</a:t>
            </a:r>
            <a:r>
              <a:rPr lang="en-US" dirty="0"/>
              <a:t> of the leader</a:t>
            </a:r>
          </a:p>
          <a:p>
            <a:endParaRPr lang="en-US" dirty="0"/>
          </a:p>
          <a:p>
            <a:r>
              <a:rPr lang="en-US" dirty="0"/>
              <a:t>Skills Approach – Leaders </a:t>
            </a:r>
            <a:r>
              <a:rPr lang="en-US" dirty="0">
                <a:solidFill>
                  <a:srgbClr val="FF0000"/>
                </a:solidFill>
              </a:rPr>
              <a:t>capabilities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AE9445-331E-4930-97AF-B3DC891CCB1C}" type="datetime3">
              <a:rPr lang="en-US" smtClean="0"/>
              <a:t>22 March 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Michael Anthonisz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E371D4-B496-49AF-A758-E9E3F7B9AD49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70524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316531" indent="-316531"/>
            <a:r>
              <a:rPr lang="en-US" sz="2585">
                <a:solidFill>
                  <a:srgbClr val="008B60"/>
                </a:solidFill>
              </a:rPr>
              <a:t> </a:t>
            </a:r>
            <a:r>
              <a:rPr lang="en-US" sz="2585">
                <a:solidFill>
                  <a:srgbClr val="008B5D"/>
                </a:solidFill>
              </a:rPr>
              <a:t>Ibn-Khaldun Conception of Leadership</a:t>
            </a:r>
            <a:br>
              <a:rPr lang="en-US" sz="2585">
                <a:solidFill>
                  <a:srgbClr val="008B60"/>
                </a:solidFill>
              </a:rPr>
            </a:br>
            <a:endParaRPr lang="en-US" sz="2585">
              <a:solidFill>
                <a:srgbClr val="008B60"/>
              </a:solidFill>
            </a:endParaRPr>
          </a:p>
        </p:txBody>
      </p:sp>
      <p:sp>
        <p:nvSpPr>
          <p:cNvPr id="75779" name="Content Placeholder 2"/>
          <p:cNvSpPr>
            <a:spLocks noGrp="1"/>
          </p:cNvSpPr>
          <p:nvPr>
            <p:ph sz="half" idx="1"/>
          </p:nvPr>
        </p:nvSpPr>
        <p:spPr>
          <a:xfrm>
            <a:off x="364881" y="1235526"/>
            <a:ext cx="5470028" cy="4968423"/>
          </a:xfrm>
        </p:spPr>
        <p:txBody>
          <a:bodyPr>
            <a:noAutofit/>
          </a:bodyPr>
          <a:lstStyle/>
          <a:p>
            <a:pPr marL="164127" indent="-164127">
              <a:spcBef>
                <a:spcPts val="554"/>
              </a:spcBef>
              <a:buFont typeface="Symbol" charset="2"/>
              <a:buChar char="-"/>
            </a:pPr>
            <a:r>
              <a:rPr lang="en-US" dirty="0"/>
              <a:t>He was born in</a:t>
            </a:r>
            <a:r>
              <a:rPr lang="en-US" b="1" dirty="0"/>
              <a:t> Tunis </a:t>
            </a:r>
            <a:r>
              <a:rPr lang="en-US" dirty="0"/>
              <a:t>in the year 1332.</a:t>
            </a:r>
          </a:p>
          <a:p>
            <a:pPr marL="164127" indent="-164127">
              <a:spcBef>
                <a:spcPts val="554"/>
              </a:spcBef>
              <a:buFont typeface="Symbol" charset="2"/>
              <a:buChar char="-"/>
            </a:pPr>
            <a:r>
              <a:rPr lang="en-US" dirty="0"/>
              <a:t>He was mainly interested in </a:t>
            </a:r>
            <a:r>
              <a:rPr lang="en-US" b="1" dirty="0"/>
              <a:t>political leadership</a:t>
            </a:r>
            <a:r>
              <a:rPr lang="en-US" dirty="0"/>
              <a:t>, but his conceptualization is important for understanding leadership in </a:t>
            </a:r>
            <a:r>
              <a:rPr lang="en-US" b="1" dirty="0"/>
              <a:t>any context</a:t>
            </a:r>
            <a:r>
              <a:rPr lang="en-US" dirty="0"/>
              <a:t>, business or non-business.</a:t>
            </a:r>
          </a:p>
          <a:p>
            <a:pPr marL="164127" indent="-164127">
              <a:spcBef>
                <a:spcPts val="554"/>
              </a:spcBef>
              <a:buFont typeface="Symbol" charset="2"/>
              <a:buChar char="-"/>
            </a:pPr>
            <a:r>
              <a:rPr lang="en-US" dirty="0" err="1"/>
              <a:t>Ibn</a:t>
            </a:r>
            <a:r>
              <a:rPr lang="en-US" dirty="0"/>
              <a:t> </a:t>
            </a:r>
            <a:r>
              <a:rPr lang="en-US" dirty="0" err="1"/>
              <a:t>Khaldun</a:t>
            </a:r>
            <a:r>
              <a:rPr lang="en-US" dirty="0"/>
              <a:t> emphasizes the personal qualities of the leader. He calls those qualities </a:t>
            </a:r>
            <a:r>
              <a:rPr lang="en-US" b="1" dirty="0"/>
              <a:t>“perfecting details”.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6233723" y="1235527"/>
            <a:ext cx="2539534" cy="4633339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5780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r>
              <a:rPr lang="en-GB"/>
              <a:t>16-</a:t>
            </a:r>
            <a:fld id="{AC9DEE98-105B-45CD-AFC6-5CF9DDDDCDDB}" type="slidenum">
              <a:rPr lang="en-GB"/>
              <a:pPr/>
              <a:t>4</a:t>
            </a:fld>
            <a:r>
              <a:rPr lang="en-GB"/>
              <a:t>     </a:t>
            </a:r>
            <a:r>
              <a:rPr lang="en-US">
                <a:latin typeface="Arial" charset="0"/>
              </a:rPr>
              <a:t>Copyright © 2011 Pearson Education</a:t>
            </a:r>
          </a:p>
          <a:p>
            <a:r>
              <a:rPr lang="en-GB"/>
              <a:t>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0376" y="1634339"/>
            <a:ext cx="2392881" cy="3589322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152400" y="152400"/>
            <a:ext cx="8839200" cy="6553200"/>
          </a:xfrm>
          <a:prstGeom prst="rect">
            <a:avLst/>
          </a:prstGeom>
          <a:noFill/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a</a:t>
            </a:r>
          </a:p>
        </p:txBody>
      </p:sp>
      <p:sp>
        <p:nvSpPr>
          <p:cNvPr id="8" name="Rectangle 7"/>
          <p:cNvSpPr/>
          <p:nvPr/>
        </p:nvSpPr>
        <p:spPr>
          <a:xfrm>
            <a:off x="304800" y="304800"/>
            <a:ext cx="8839200" cy="6553200"/>
          </a:xfrm>
          <a:prstGeom prst="rect">
            <a:avLst/>
          </a:prstGeom>
          <a:noFill/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a</a:t>
            </a:r>
          </a:p>
        </p:txBody>
      </p:sp>
    </p:spTree>
    <p:extLst>
      <p:ext uri="{BB962C8B-B14F-4D97-AF65-F5344CB8AC3E}">
        <p14:creationId xmlns:p14="http://schemas.microsoft.com/office/powerpoint/2010/main" val="37841456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3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3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Title 1"/>
          <p:cNvSpPr>
            <a:spLocks noGrp="1"/>
          </p:cNvSpPr>
          <p:nvPr>
            <p:ph type="title"/>
          </p:nvPr>
        </p:nvSpPr>
        <p:spPr>
          <a:xfrm>
            <a:off x="364882" y="211796"/>
            <a:ext cx="8408377" cy="772350"/>
          </a:xfrm>
        </p:spPr>
        <p:txBody>
          <a:bodyPr/>
          <a:lstStyle/>
          <a:p>
            <a:pPr algn="ctr" eaLnBrk="1" hangingPunct="1"/>
            <a:r>
              <a:rPr lang="en-US" sz="2585" dirty="0"/>
              <a:t>Perfecting Details Include: </a:t>
            </a:r>
          </a:p>
        </p:txBody>
      </p:sp>
      <p:sp>
        <p:nvSpPr>
          <p:cNvPr id="76803" name="Content Placeholder 2"/>
          <p:cNvSpPr>
            <a:spLocks noGrp="1"/>
          </p:cNvSpPr>
          <p:nvPr>
            <p:ph sz="half" idx="1"/>
          </p:nvPr>
        </p:nvSpPr>
        <p:spPr>
          <a:xfrm>
            <a:off x="364880" y="984146"/>
            <a:ext cx="5654919" cy="4884721"/>
          </a:xfrm>
        </p:spPr>
        <p:txBody>
          <a:bodyPr>
            <a:normAutofit fontScale="77500" lnSpcReduction="20000"/>
          </a:bodyPr>
          <a:lstStyle/>
          <a:p>
            <a:pPr marL="474796" indent="-474796">
              <a:spcBef>
                <a:spcPts val="554"/>
              </a:spcBef>
              <a:buAutoNum type="arabicPeriod"/>
            </a:pPr>
            <a:r>
              <a:rPr lang="en-US" b="1" dirty="0"/>
              <a:t>Generosity</a:t>
            </a:r>
          </a:p>
          <a:p>
            <a:pPr marL="474796" indent="-474796">
              <a:spcBef>
                <a:spcPts val="554"/>
              </a:spcBef>
              <a:buAutoNum type="arabicPeriod"/>
            </a:pPr>
            <a:endParaRPr lang="en-US" b="1" dirty="0"/>
          </a:p>
          <a:p>
            <a:pPr marL="474796" indent="-474796">
              <a:spcBef>
                <a:spcPts val="554"/>
              </a:spcBef>
            </a:pPr>
            <a:r>
              <a:rPr lang="en-US" dirty="0"/>
              <a:t>2. Forgiveness of error</a:t>
            </a:r>
          </a:p>
          <a:p>
            <a:pPr marL="474796" indent="-474796">
              <a:spcBef>
                <a:spcPts val="554"/>
              </a:spcBef>
            </a:pPr>
            <a:endParaRPr lang="en-US" dirty="0"/>
          </a:p>
          <a:p>
            <a:pPr marL="474796" indent="-474796">
              <a:spcBef>
                <a:spcPts val="554"/>
              </a:spcBef>
            </a:pPr>
            <a:r>
              <a:rPr lang="en-US" b="1" dirty="0"/>
              <a:t>3. Patience and perseverance</a:t>
            </a:r>
          </a:p>
          <a:p>
            <a:pPr marL="474796" indent="-474796">
              <a:spcBef>
                <a:spcPts val="554"/>
              </a:spcBef>
            </a:pPr>
            <a:endParaRPr lang="en-US" b="1" dirty="0"/>
          </a:p>
          <a:p>
            <a:pPr marL="474796" indent="-474796">
              <a:spcBef>
                <a:spcPts val="554"/>
              </a:spcBef>
            </a:pPr>
            <a:r>
              <a:rPr lang="en-US" dirty="0"/>
              <a:t>4. Hospitality toward guests</a:t>
            </a:r>
          </a:p>
          <a:p>
            <a:pPr marL="474796" indent="-474796">
              <a:spcBef>
                <a:spcPts val="554"/>
              </a:spcBef>
            </a:pPr>
            <a:endParaRPr lang="en-US" dirty="0"/>
          </a:p>
          <a:p>
            <a:pPr marL="474796" indent="-474796">
              <a:spcBef>
                <a:spcPts val="554"/>
              </a:spcBef>
            </a:pPr>
            <a:r>
              <a:rPr lang="en-US" b="1" dirty="0"/>
              <a:t>5. Maintenance of the indigent </a:t>
            </a:r>
          </a:p>
          <a:p>
            <a:pPr marL="474796" indent="-474796">
              <a:spcBef>
                <a:spcPts val="554"/>
              </a:spcBef>
            </a:pPr>
            <a:r>
              <a:rPr lang="en-US" b="1" dirty="0"/>
              <a:t>(poor or needy people)</a:t>
            </a:r>
          </a:p>
          <a:p>
            <a:pPr marL="474796" indent="-474796">
              <a:spcBef>
                <a:spcPts val="554"/>
              </a:spcBef>
            </a:pPr>
            <a:endParaRPr lang="en-US" b="1" dirty="0"/>
          </a:p>
          <a:p>
            <a:pPr marL="474796" indent="-474796">
              <a:spcBef>
                <a:spcPts val="554"/>
              </a:spcBef>
            </a:pPr>
            <a:r>
              <a:rPr lang="en-US" dirty="0"/>
              <a:t>6. Execution of commitments</a:t>
            </a:r>
          </a:p>
          <a:p>
            <a:pPr marL="474796" indent="-474796">
              <a:spcBef>
                <a:spcPts val="554"/>
              </a:spcBef>
            </a:pPr>
            <a:endParaRPr lang="en-US" dirty="0"/>
          </a:p>
          <a:p>
            <a:pPr marL="474796" indent="-474796">
              <a:spcBef>
                <a:spcPts val="554"/>
              </a:spcBef>
            </a:pPr>
            <a:r>
              <a:rPr lang="en-US" b="1" dirty="0"/>
              <a:t>7. Respect for the religious law</a:t>
            </a:r>
            <a:endParaRPr lang="en-US" dirty="0"/>
          </a:p>
          <a:p>
            <a:pPr marL="474796" indent="-474796">
              <a:spcBef>
                <a:spcPts val="554"/>
              </a:spcBef>
              <a:buFont typeface="Verdana" charset="0"/>
              <a:buAutoNum type="arabicPeriod"/>
            </a:pPr>
            <a:endParaRPr lang="en-US" dirty="0"/>
          </a:p>
          <a:p>
            <a:pPr marL="474796" indent="-474796">
              <a:spcBef>
                <a:spcPts val="554"/>
              </a:spcBef>
              <a:buFont typeface="Verdana" charset="0"/>
              <a:buAutoNum type="arabicPeriod"/>
            </a:pPr>
            <a:endParaRPr lang="en-US" sz="1846" dirty="0"/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1368464"/>
            <a:ext cx="2819400" cy="3798483"/>
          </a:xfrm>
        </p:spPr>
      </p:pic>
      <p:sp>
        <p:nvSpPr>
          <p:cNvPr id="76804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r>
              <a:rPr lang="en-GB" dirty="0"/>
              <a:t>16-</a:t>
            </a:r>
            <a:fld id="{C676DD35-26FE-48D4-A14B-1B793B6F4F5F}" type="slidenum">
              <a:rPr lang="en-GB"/>
              <a:pPr/>
              <a:t>5</a:t>
            </a:fld>
            <a:r>
              <a:rPr lang="en-GB" dirty="0"/>
              <a:t>     </a:t>
            </a:r>
            <a:r>
              <a:rPr lang="en-US" dirty="0">
                <a:latin typeface="Arial" charset="0"/>
              </a:rPr>
              <a:t>Copyright © 2011 Pearson Education</a:t>
            </a:r>
          </a:p>
          <a:p>
            <a:r>
              <a:rPr lang="en-GB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9997990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Title 1"/>
          <p:cNvSpPr>
            <a:spLocks noGrp="1"/>
          </p:cNvSpPr>
          <p:nvPr>
            <p:ph type="title"/>
          </p:nvPr>
        </p:nvSpPr>
        <p:spPr>
          <a:xfrm>
            <a:off x="364882" y="300809"/>
            <a:ext cx="8408377" cy="602372"/>
          </a:xfrm>
        </p:spPr>
        <p:txBody>
          <a:bodyPr/>
          <a:lstStyle/>
          <a:p>
            <a:pPr algn="ctr" eaLnBrk="1" hangingPunct="1"/>
            <a:r>
              <a:rPr lang="en-US" sz="2585" dirty="0"/>
              <a:t>Perfecting Details Include:</a:t>
            </a:r>
          </a:p>
        </p:txBody>
      </p:sp>
      <p:sp>
        <p:nvSpPr>
          <p:cNvPr id="77827" name="Content Placeholder 3"/>
          <p:cNvSpPr>
            <a:spLocks noGrp="1"/>
          </p:cNvSpPr>
          <p:nvPr>
            <p:ph sz="half" idx="1"/>
          </p:nvPr>
        </p:nvSpPr>
        <p:spPr>
          <a:xfrm>
            <a:off x="268166" y="1169057"/>
            <a:ext cx="5234399" cy="4453418"/>
          </a:xfrm>
        </p:spPr>
        <p:txBody>
          <a:bodyPr>
            <a:normAutofit fontScale="92500" lnSpcReduction="20000"/>
          </a:bodyPr>
          <a:lstStyle/>
          <a:p>
            <a:pPr marL="474796" indent="-474796">
              <a:spcBef>
                <a:spcPts val="554"/>
              </a:spcBef>
            </a:pPr>
            <a:r>
              <a:rPr lang="en-US" sz="2400" dirty="0"/>
              <a:t>8. Reverence for old men and teachers</a:t>
            </a:r>
          </a:p>
          <a:p>
            <a:pPr marL="474796" indent="-474796">
              <a:spcBef>
                <a:spcPts val="554"/>
              </a:spcBef>
            </a:pPr>
            <a:endParaRPr lang="en-US" sz="2400" dirty="0"/>
          </a:p>
          <a:p>
            <a:pPr marL="474796" indent="-474796">
              <a:spcBef>
                <a:spcPts val="554"/>
              </a:spcBef>
            </a:pPr>
            <a:r>
              <a:rPr lang="en-US" sz="2400" b="1" dirty="0"/>
              <a:t>9. Fairness</a:t>
            </a:r>
          </a:p>
          <a:p>
            <a:pPr marL="474796" indent="-474796">
              <a:spcBef>
                <a:spcPts val="554"/>
              </a:spcBef>
            </a:pPr>
            <a:endParaRPr lang="en-US" sz="2400" dirty="0"/>
          </a:p>
          <a:p>
            <a:pPr marL="474796" indent="-474796">
              <a:spcBef>
                <a:spcPts val="554"/>
              </a:spcBef>
            </a:pPr>
            <a:r>
              <a:rPr lang="en-US" sz="2400" dirty="0"/>
              <a:t>10. Meekness</a:t>
            </a:r>
          </a:p>
          <a:p>
            <a:pPr marL="474796" indent="-474796">
              <a:spcBef>
                <a:spcPts val="554"/>
              </a:spcBef>
            </a:pPr>
            <a:endParaRPr lang="en-US" sz="2400" dirty="0"/>
          </a:p>
          <a:p>
            <a:pPr marL="474796" indent="-474796">
              <a:spcBef>
                <a:spcPts val="554"/>
              </a:spcBef>
            </a:pPr>
            <a:r>
              <a:rPr lang="en-US" sz="2400" b="1" dirty="0"/>
              <a:t>11. Consideration to the needs of followers</a:t>
            </a:r>
          </a:p>
          <a:p>
            <a:pPr marL="474796" indent="-474796">
              <a:spcBef>
                <a:spcPts val="554"/>
              </a:spcBef>
            </a:pPr>
            <a:endParaRPr lang="en-US" sz="2400" b="1" dirty="0"/>
          </a:p>
          <a:p>
            <a:pPr marL="474796" indent="-474796">
              <a:spcBef>
                <a:spcPts val="554"/>
              </a:spcBef>
            </a:pPr>
            <a:r>
              <a:rPr lang="en-US" sz="2400" dirty="0"/>
              <a:t>12. Avoidance of deception and fraud</a:t>
            </a:r>
          </a:p>
          <a:p>
            <a:pPr marL="474796" indent="-474796">
              <a:spcBef>
                <a:spcPts val="554"/>
              </a:spcBef>
            </a:pPr>
            <a:endParaRPr lang="en-US" sz="2400" dirty="0"/>
          </a:p>
          <a:p>
            <a:pPr marL="474796" indent="-474796">
              <a:spcBef>
                <a:spcPts val="554"/>
              </a:spcBef>
            </a:pPr>
            <a:r>
              <a:rPr lang="en-US" sz="2400" b="1" dirty="0"/>
              <a:t>13. Kindness to, and protection of, subjects</a:t>
            </a:r>
            <a:r>
              <a:rPr lang="en-US" sz="1846" b="1" dirty="0"/>
              <a:t>. </a:t>
            </a:r>
          </a:p>
          <a:p>
            <a:pPr marL="474796" indent="-474796">
              <a:spcBef>
                <a:spcPts val="554"/>
              </a:spcBef>
              <a:buFont typeface="Verdana" charset="0"/>
              <a:buAutoNum type="arabicPeriod" startAt="8"/>
            </a:pPr>
            <a:endParaRPr lang="en-US" sz="1846" b="1" dirty="0"/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7000" y="1767277"/>
            <a:ext cx="2375113" cy="3388152"/>
          </a:xfrm>
        </p:spPr>
      </p:pic>
      <p:sp>
        <p:nvSpPr>
          <p:cNvPr id="77828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r>
              <a:rPr lang="en-GB"/>
              <a:t>16-</a:t>
            </a:r>
            <a:fld id="{CA66802F-414C-4E3D-A45B-DD9D9159767D}" type="slidenum">
              <a:rPr lang="en-GB"/>
              <a:pPr/>
              <a:t>6</a:t>
            </a:fld>
            <a:r>
              <a:rPr lang="en-GB"/>
              <a:t>     </a:t>
            </a:r>
            <a:r>
              <a:rPr lang="en-US">
                <a:latin typeface="Arial" charset="0"/>
              </a:rPr>
              <a:t>Copyright © 2011 Pearson Education</a:t>
            </a:r>
          </a:p>
          <a:p>
            <a:r>
              <a:rPr lang="en-GB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4691574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6200" y="76200"/>
            <a:ext cx="4419600" cy="4114800"/>
          </a:xfrm>
          <a:prstGeom prst="rect">
            <a:avLst/>
          </a:prstGeom>
          <a:solidFill>
            <a:srgbClr val="00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6200" y="4343400"/>
            <a:ext cx="8991600" cy="24130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4648200" y="76200"/>
            <a:ext cx="4419600" cy="41148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381000" y="381000"/>
            <a:ext cx="8382000" cy="6096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152400" y="152400"/>
            <a:ext cx="8839200" cy="6553200"/>
          </a:xfrm>
          <a:prstGeom prst="rect">
            <a:avLst/>
          </a:prstGeom>
          <a:noFill/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a</a:t>
            </a:r>
          </a:p>
        </p:txBody>
      </p:sp>
      <p:sp>
        <p:nvSpPr>
          <p:cNvPr id="21" name="Rectangle 20"/>
          <p:cNvSpPr/>
          <p:nvPr/>
        </p:nvSpPr>
        <p:spPr>
          <a:xfrm>
            <a:off x="228600" y="228600"/>
            <a:ext cx="8686800" cy="6400800"/>
          </a:xfrm>
          <a:prstGeom prst="rect">
            <a:avLst/>
          </a:prstGeom>
          <a:noFill/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Slide Number Placeholder 11"/>
          <p:cNvSpPr>
            <a:spLocks noGrp="1"/>
          </p:cNvSpPr>
          <p:nvPr>
            <p:ph type="sldNum" sz="quarter" idx="12"/>
          </p:nvPr>
        </p:nvSpPr>
        <p:spPr>
          <a:xfrm>
            <a:off x="8143081" y="5959475"/>
            <a:ext cx="391319" cy="365125"/>
          </a:xfrm>
        </p:spPr>
        <p:txBody>
          <a:bodyPr/>
          <a:lstStyle/>
          <a:p>
            <a:pPr algn="ctr"/>
            <a:fld id="{C1E371D4-B496-49AF-A758-E9E3F7B9AD49}" type="slidenum">
              <a:rPr lang="en-US" sz="1800" smtClean="0">
                <a:solidFill>
                  <a:schemeClr val="bg1"/>
                </a:solidFill>
                <a:latin typeface="Copperplate Gothic Light" pitchFamily="34" charset="0"/>
              </a:rPr>
              <a:pPr algn="ctr"/>
              <a:t>7</a:t>
            </a:fld>
            <a:endParaRPr lang="en-US" sz="1800" dirty="0">
              <a:solidFill>
                <a:schemeClr val="bg1"/>
              </a:solidFill>
              <a:latin typeface="Copperplate Gothic Light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7315200" cy="1143000"/>
          </a:xfrm>
        </p:spPr>
        <p:txBody>
          <a:bodyPr/>
          <a:lstStyle/>
          <a:p>
            <a:r>
              <a:rPr lang="en-US" dirty="0">
                <a:latin typeface="Copperplate Gothic Light" pitchFamily="34" charset="0"/>
              </a:rPr>
              <a:t>Leadership…</a:t>
            </a:r>
          </a:p>
        </p:txBody>
      </p:sp>
      <p:sp>
        <p:nvSpPr>
          <p:cNvPr id="25" name="Date Placeholder 9"/>
          <p:cNvSpPr txBox="1">
            <a:spLocks/>
          </p:cNvSpPr>
          <p:nvPr/>
        </p:nvSpPr>
        <p:spPr>
          <a:xfrm rot="5400000">
            <a:off x="7192963" y="4922837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3E8683BD-E8A5-4137-AD82-08D8FCEA865F}" type="datetime3">
              <a:rPr lang="en-US" smtClean="0">
                <a:solidFill>
                  <a:schemeClr val="bg1"/>
                </a:solidFill>
                <a:latin typeface="Copperplate Gothic Light" pitchFamily="34" charset="0"/>
              </a:rPr>
              <a:pPr algn="ctr"/>
              <a:t>22 March 2017</a:t>
            </a:fld>
            <a:endParaRPr lang="en-US" dirty="0">
              <a:solidFill>
                <a:schemeClr val="bg1"/>
              </a:solidFill>
              <a:latin typeface="Copperplate Gothic Light" pitchFamily="34" charset="0"/>
            </a:endParaRPr>
          </a:p>
        </p:txBody>
      </p:sp>
      <p:sp>
        <p:nvSpPr>
          <p:cNvPr id="26" name="Footer Placeholder 10"/>
          <p:cNvSpPr txBox="1">
            <a:spLocks/>
          </p:cNvSpPr>
          <p:nvPr/>
        </p:nvSpPr>
        <p:spPr>
          <a:xfrm rot="5400000">
            <a:off x="7024689" y="4922837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chemeClr val="bg1"/>
                </a:solidFill>
                <a:latin typeface="Copperplate Gothic Light" pitchFamily="34" charset="0"/>
              </a:rPr>
              <a:t>Michael Anthonisz</a:t>
            </a:r>
          </a:p>
        </p:txBody>
      </p:sp>
      <p:sp>
        <p:nvSpPr>
          <p:cNvPr id="27" name="TextBox 26"/>
          <p:cNvSpPr txBox="1"/>
          <p:nvPr/>
        </p:nvSpPr>
        <p:spPr>
          <a:xfrm rot="5400000">
            <a:off x="7064725" y="2797525"/>
            <a:ext cx="28748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Foundations of Leadership</a:t>
            </a:r>
          </a:p>
        </p:txBody>
      </p:sp>
      <p:graphicFrame>
        <p:nvGraphicFramePr>
          <p:cNvPr id="18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78119596"/>
              </p:ext>
            </p:extLst>
          </p:nvPr>
        </p:nvGraphicFramePr>
        <p:xfrm>
          <a:off x="457200" y="1722438"/>
          <a:ext cx="7315200" cy="29257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457200" y="4724400"/>
            <a:ext cx="73152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Leaders are determined by the results that they achieve and this in turn is impacted by how they are viewed by their followers.</a:t>
            </a:r>
          </a:p>
        </p:txBody>
      </p:sp>
    </p:spTree>
    <p:extLst>
      <p:ext uri="{BB962C8B-B14F-4D97-AF65-F5344CB8AC3E}">
        <p14:creationId xmlns:p14="http://schemas.microsoft.com/office/powerpoint/2010/main" val="27144314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3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1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3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2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4000"/>
                            </p:stCondLst>
                            <p:childTnLst>
                              <p:par>
                                <p:cTn id="2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1" grpId="0" animBg="1"/>
      <p:bldP spid="21" grpId="0" animBg="1"/>
      <p:bldP spid="25" grpId="0"/>
      <p:bldP spid="2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6200" y="76200"/>
            <a:ext cx="4419600" cy="4114800"/>
          </a:xfrm>
          <a:prstGeom prst="rect">
            <a:avLst/>
          </a:prstGeom>
          <a:solidFill>
            <a:srgbClr val="00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6200" y="4343400"/>
            <a:ext cx="8991600" cy="24130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4648200" y="76200"/>
            <a:ext cx="4419600" cy="41148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381000" y="381000"/>
            <a:ext cx="8382000" cy="6096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152400" y="152400"/>
            <a:ext cx="8839200" cy="6553200"/>
          </a:xfrm>
          <a:prstGeom prst="rect">
            <a:avLst/>
          </a:prstGeom>
          <a:noFill/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a</a:t>
            </a:r>
          </a:p>
        </p:txBody>
      </p:sp>
      <p:sp>
        <p:nvSpPr>
          <p:cNvPr id="21" name="Rectangle 20"/>
          <p:cNvSpPr/>
          <p:nvPr/>
        </p:nvSpPr>
        <p:spPr>
          <a:xfrm>
            <a:off x="228600" y="228600"/>
            <a:ext cx="8686800" cy="6400800"/>
          </a:xfrm>
          <a:prstGeom prst="rect">
            <a:avLst/>
          </a:prstGeom>
          <a:noFill/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Slide Number Placeholder 11"/>
          <p:cNvSpPr>
            <a:spLocks noGrp="1"/>
          </p:cNvSpPr>
          <p:nvPr>
            <p:ph type="sldNum" sz="quarter" idx="12"/>
          </p:nvPr>
        </p:nvSpPr>
        <p:spPr>
          <a:xfrm>
            <a:off x="8143081" y="5959475"/>
            <a:ext cx="391319" cy="365125"/>
          </a:xfrm>
        </p:spPr>
        <p:txBody>
          <a:bodyPr/>
          <a:lstStyle/>
          <a:p>
            <a:pPr algn="ctr"/>
            <a:fld id="{C1E371D4-B496-49AF-A758-E9E3F7B9AD49}" type="slidenum">
              <a:rPr lang="en-US" sz="1800" smtClean="0">
                <a:solidFill>
                  <a:schemeClr val="bg1"/>
                </a:solidFill>
                <a:latin typeface="Copperplate Gothic Light" pitchFamily="34" charset="0"/>
              </a:rPr>
              <a:pPr algn="ctr"/>
              <a:t>8</a:t>
            </a:fld>
            <a:endParaRPr lang="en-US" sz="1800" dirty="0">
              <a:solidFill>
                <a:schemeClr val="bg1"/>
              </a:solidFill>
              <a:latin typeface="Copperplate Gothic Light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7315200" cy="1143000"/>
          </a:xfrm>
        </p:spPr>
        <p:txBody>
          <a:bodyPr>
            <a:normAutofit/>
          </a:bodyPr>
          <a:lstStyle/>
          <a:p>
            <a:r>
              <a:rPr lang="en-US" dirty="0">
                <a:latin typeface="Copperplate Gothic Light" pitchFamily="34" charset="0"/>
              </a:rPr>
              <a:t>Leadership Styles</a:t>
            </a:r>
          </a:p>
        </p:txBody>
      </p:sp>
      <p:sp>
        <p:nvSpPr>
          <p:cNvPr id="23" name="Date Placeholder 9"/>
          <p:cNvSpPr txBox="1">
            <a:spLocks/>
          </p:cNvSpPr>
          <p:nvPr/>
        </p:nvSpPr>
        <p:spPr>
          <a:xfrm rot="5400000">
            <a:off x="7192963" y="4922837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3E8683BD-E8A5-4137-AD82-08D8FCEA865F}" type="datetime3">
              <a:rPr lang="en-US" smtClean="0">
                <a:solidFill>
                  <a:schemeClr val="bg1"/>
                </a:solidFill>
                <a:latin typeface="Copperplate Gothic Light" pitchFamily="34" charset="0"/>
              </a:rPr>
              <a:pPr algn="ctr"/>
              <a:t>22 March 2017</a:t>
            </a:fld>
            <a:endParaRPr lang="en-US" dirty="0">
              <a:solidFill>
                <a:schemeClr val="bg1"/>
              </a:solidFill>
              <a:latin typeface="Copperplate Gothic Light" pitchFamily="34" charset="0"/>
            </a:endParaRPr>
          </a:p>
        </p:txBody>
      </p:sp>
      <p:sp>
        <p:nvSpPr>
          <p:cNvPr id="24" name="Footer Placeholder 10"/>
          <p:cNvSpPr txBox="1">
            <a:spLocks/>
          </p:cNvSpPr>
          <p:nvPr/>
        </p:nvSpPr>
        <p:spPr>
          <a:xfrm rot="5400000">
            <a:off x="7024689" y="4922837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chemeClr val="bg1"/>
                </a:solidFill>
                <a:latin typeface="Copperplate Gothic Light" pitchFamily="34" charset="0"/>
              </a:rPr>
              <a:t>Michael Anthonisz</a:t>
            </a:r>
          </a:p>
        </p:txBody>
      </p:sp>
      <p:sp>
        <p:nvSpPr>
          <p:cNvPr id="25" name="TextBox 24"/>
          <p:cNvSpPr txBox="1"/>
          <p:nvPr/>
        </p:nvSpPr>
        <p:spPr>
          <a:xfrm rot="5400000">
            <a:off x="7064725" y="2797525"/>
            <a:ext cx="28748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Foundations of Leadership</a:t>
            </a:r>
          </a:p>
        </p:txBody>
      </p:sp>
      <p:sp>
        <p:nvSpPr>
          <p:cNvPr id="26" name="TextBox 25"/>
          <p:cNvSpPr txBox="1"/>
          <p:nvPr/>
        </p:nvSpPr>
        <p:spPr>
          <a:xfrm rot="5400000">
            <a:off x="6672056" y="2807521"/>
            <a:ext cx="28748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chemeClr val="bg1"/>
                </a:solidFill>
              </a:rPr>
              <a:t>LSH 2113</a:t>
            </a:r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121719405"/>
              </p:ext>
            </p:extLst>
          </p:nvPr>
        </p:nvGraphicFramePr>
        <p:xfrm>
          <a:off x="1219200" y="1788160"/>
          <a:ext cx="6096000" cy="49174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cxnSp>
        <p:nvCxnSpPr>
          <p:cNvPr id="6" name="Elbow Connector 5"/>
          <p:cNvCxnSpPr/>
          <p:nvPr/>
        </p:nvCxnSpPr>
        <p:spPr>
          <a:xfrm>
            <a:off x="762000" y="2971800"/>
            <a:ext cx="15240" cy="12700"/>
          </a:xfrm>
          <a:prstGeom prst="bentConnector3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0" name="Group 39"/>
          <p:cNvGrpSpPr/>
          <p:nvPr/>
        </p:nvGrpSpPr>
        <p:grpSpPr>
          <a:xfrm>
            <a:off x="990600" y="2335276"/>
            <a:ext cx="6248400" cy="368806"/>
            <a:chOff x="990600" y="2971800"/>
            <a:chExt cx="3810000" cy="457200"/>
          </a:xfrm>
        </p:grpSpPr>
        <p:cxnSp>
          <p:nvCxnSpPr>
            <p:cNvPr id="19" name="Straight Connector 18"/>
            <p:cNvCxnSpPr/>
            <p:nvPr/>
          </p:nvCxnSpPr>
          <p:spPr>
            <a:xfrm>
              <a:off x="990600" y="3429000"/>
              <a:ext cx="381000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>
              <a:off x="990600" y="2984500"/>
              <a:ext cx="0" cy="4445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>
              <a:off x="1371600" y="2971800"/>
              <a:ext cx="0" cy="4445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>
              <a:off x="1752600" y="2971800"/>
              <a:ext cx="0" cy="4445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>
              <a:off x="2133600" y="2971800"/>
              <a:ext cx="0" cy="4445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>
              <a:off x="2514600" y="2971800"/>
              <a:ext cx="0" cy="4445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>
              <a:off x="2895600" y="2971800"/>
              <a:ext cx="0" cy="4445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3276600" y="2971800"/>
              <a:ext cx="0" cy="4445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3657600" y="2971800"/>
              <a:ext cx="0" cy="4445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>
              <a:off x="4038600" y="2971800"/>
              <a:ext cx="0" cy="4445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>
              <a:off x="4419600" y="2971800"/>
              <a:ext cx="0" cy="4445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>
              <a:off x="4800600" y="2971800"/>
              <a:ext cx="0" cy="4445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1" name="TextBox 40"/>
          <p:cNvSpPr txBox="1"/>
          <p:nvPr/>
        </p:nvSpPr>
        <p:spPr>
          <a:xfrm>
            <a:off x="-60960" y="1811003"/>
            <a:ext cx="2103120" cy="4468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Autocratic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2895600" y="1795100"/>
            <a:ext cx="2103120" cy="4468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Democratic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6202680" y="1795100"/>
            <a:ext cx="2103120" cy="4468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Laissez Faire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457200" y="5334000"/>
            <a:ext cx="729456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Dependent on a number of factors including the situation, the task, the people their education/ knowledge/experience…</a:t>
            </a:r>
          </a:p>
        </p:txBody>
      </p:sp>
    </p:spTree>
    <p:extLst>
      <p:ext uri="{BB962C8B-B14F-4D97-AF65-F5344CB8AC3E}">
        <p14:creationId xmlns:p14="http://schemas.microsoft.com/office/powerpoint/2010/main" val="33060012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3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1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3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2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4000"/>
                            </p:stCondLst>
                            <p:childTnLst>
                              <p:par>
                                <p:cTn id="2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1" grpId="0" animBg="1"/>
      <p:bldP spid="21" grpId="0" animBg="1"/>
      <p:bldP spid="23" grpId="0"/>
      <p:bldP spid="2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6200" y="76200"/>
            <a:ext cx="4419600" cy="4114800"/>
          </a:xfrm>
          <a:prstGeom prst="rect">
            <a:avLst/>
          </a:prstGeom>
          <a:solidFill>
            <a:srgbClr val="00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6200" y="4343400"/>
            <a:ext cx="8991600" cy="24130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4648200" y="76200"/>
            <a:ext cx="4419600" cy="41148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381000" y="381000"/>
            <a:ext cx="8382000" cy="6096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152400" y="152400"/>
            <a:ext cx="8839200" cy="6553200"/>
          </a:xfrm>
          <a:prstGeom prst="rect">
            <a:avLst/>
          </a:prstGeom>
          <a:noFill/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a</a:t>
            </a:r>
          </a:p>
        </p:txBody>
      </p:sp>
      <p:sp>
        <p:nvSpPr>
          <p:cNvPr id="21" name="Rectangle 20"/>
          <p:cNvSpPr/>
          <p:nvPr/>
        </p:nvSpPr>
        <p:spPr>
          <a:xfrm>
            <a:off x="228600" y="228600"/>
            <a:ext cx="8686800" cy="6400800"/>
          </a:xfrm>
          <a:prstGeom prst="rect">
            <a:avLst/>
          </a:prstGeom>
          <a:noFill/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Slide Number Placeholder 11"/>
          <p:cNvSpPr>
            <a:spLocks noGrp="1"/>
          </p:cNvSpPr>
          <p:nvPr>
            <p:ph type="sldNum" sz="quarter" idx="12"/>
          </p:nvPr>
        </p:nvSpPr>
        <p:spPr>
          <a:xfrm>
            <a:off x="8143081" y="5959475"/>
            <a:ext cx="391319" cy="365125"/>
          </a:xfrm>
        </p:spPr>
        <p:txBody>
          <a:bodyPr/>
          <a:lstStyle/>
          <a:p>
            <a:pPr algn="ctr"/>
            <a:fld id="{C1E371D4-B496-49AF-A758-E9E3F7B9AD49}" type="slidenum">
              <a:rPr lang="en-US" sz="1800" smtClean="0">
                <a:solidFill>
                  <a:schemeClr val="bg1"/>
                </a:solidFill>
                <a:latin typeface="Copperplate Gothic Light" pitchFamily="34" charset="0"/>
              </a:rPr>
              <a:pPr algn="ctr"/>
              <a:t>9</a:t>
            </a:fld>
            <a:endParaRPr lang="en-US" sz="1800" dirty="0">
              <a:solidFill>
                <a:schemeClr val="bg1"/>
              </a:solidFill>
              <a:latin typeface="Copperplate Gothic Light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7315200" cy="1143000"/>
          </a:xfrm>
        </p:spPr>
        <p:txBody>
          <a:bodyPr>
            <a:normAutofit/>
          </a:bodyPr>
          <a:lstStyle/>
          <a:p>
            <a:r>
              <a:rPr lang="en-US" dirty="0">
                <a:latin typeface="Copperplate Gothic Light" pitchFamily="34" charset="0"/>
              </a:rPr>
              <a:t>The Style Approach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22437"/>
            <a:ext cx="8305800" cy="4678363"/>
          </a:xfrm>
        </p:spPr>
        <p:txBody>
          <a:bodyPr>
            <a:normAutofit lnSpcReduction="10000"/>
          </a:bodyPr>
          <a:lstStyle/>
          <a:p>
            <a:pPr marL="457200" lvl="1" indent="0">
              <a:buNone/>
              <a:defRPr/>
            </a:pPr>
            <a:r>
              <a:rPr lang="en-US" sz="3200" dirty="0"/>
              <a:t>Developed from the work of </a:t>
            </a:r>
            <a:r>
              <a:rPr lang="en-US" sz="3200" dirty="0" err="1"/>
              <a:t>Stodgill</a:t>
            </a:r>
            <a:r>
              <a:rPr lang="en-US" sz="3200" dirty="0"/>
              <a:t> (1963). Comprised of Two Kinds of </a:t>
            </a:r>
            <a:r>
              <a:rPr lang="en-US" sz="3200" dirty="0" err="1"/>
              <a:t>Behaviours</a:t>
            </a:r>
            <a:r>
              <a:rPr lang="en-US" sz="3200" dirty="0"/>
              <a:t>:</a:t>
            </a:r>
          </a:p>
          <a:p>
            <a:pPr marL="457200" lvl="1" indent="0">
              <a:buNone/>
              <a:defRPr/>
            </a:pPr>
            <a:endParaRPr lang="en-US" sz="3200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457200" lvl="1" indent="0">
              <a:buNone/>
              <a:defRPr/>
            </a:pPr>
            <a:r>
              <a:rPr lang="en-US" sz="32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Task behaviors - </a:t>
            </a:r>
            <a:r>
              <a:rPr lang="en-US" sz="3200" dirty="0"/>
              <a:t>Facilitate goal accomplishment</a:t>
            </a:r>
          </a:p>
          <a:p>
            <a:pPr marL="457200" lvl="1" indent="0">
              <a:buNone/>
              <a:defRPr/>
            </a:pPr>
            <a:endParaRPr lang="en-US" sz="3200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457200" lvl="1" indent="0">
              <a:buNone/>
              <a:defRPr/>
            </a:pPr>
            <a:r>
              <a:rPr lang="en-US" sz="32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Relationship behaviors</a:t>
            </a:r>
            <a:r>
              <a:rPr lang="en-US" sz="3200" dirty="0"/>
              <a:t> - Help subordinates feel comfortable with themselves, each other, and the situation</a:t>
            </a:r>
          </a:p>
        </p:txBody>
      </p:sp>
      <p:sp>
        <p:nvSpPr>
          <p:cNvPr id="23" name="Date Placeholder 9"/>
          <p:cNvSpPr txBox="1">
            <a:spLocks/>
          </p:cNvSpPr>
          <p:nvPr/>
        </p:nvSpPr>
        <p:spPr>
          <a:xfrm rot="5400000">
            <a:off x="7192963" y="4922837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3E8683BD-E8A5-4137-AD82-08D8FCEA865F}" type="datetime3">
              <a:rPr lang="en-US" smtClean="0">
                <a:solidFill>
                  <a:schemeClr val="bg1"/>
                </a:solidFill>
                <a:latin typeface="Copperplate Gothic Light" pitchFamily="34" charset="0"/>
              </a:rPr>
              <a:pPr algn="ctr"/>
              <a:t>22 March 2017</a:t>
            </a:fld>
            <a:endParaRPr lang="en-US" dirty="0">
              <a:solidFill>
                <a:schemeClr val="bg1"/>
              </a:solidFill>
              <a:latin typeface="Copperplate Gothic Light" pitchFamily="34" charset="0"/>
            </a:endParaRPr>
          </a:p>
        </p:txBody>
      </p:sp>
      <p:sp>
        <p:nvSpPr>
          <p:cNvPr id="24" name="Footer Placeholder 10"/>
          <p:cNvSpPr txBox="1">
            <a:spLocks/>
          </p:cNvSpPr>
          <p:nvPr/>
        </p:nvSpPr>
        <p:spPr>
          <a:xfrm rot="5400000">
            <a:off x="7024689" y="4922837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chemeClr val="bg1"/>
                </a:solidFill>
                <a:latin typeface="Copperplate Gothic Light" pitchFamily="34" charset="0"/>
              </a:rPr>
              <a:t>Michael Anthonisz</a:t>
            </a:r>
          </a:p>
        </p:txBody>
      </p:sp>
      <p:sp>
        <p:nvSpPr>
          <p:cNvPr id="25" name="TextBox 24"/>
          <p:cNvSpPr txBox="1"/>
          <p:nvPr/>
        </p:nvSpPr>
        <p:spPr>
          <a:xfrm rot="5400000">
            <a:off x="7064725" y="2797525"/>
            <a:ext cx="28748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Foundations of Leadership</a:t>
            </a:r>
          </a:p>
        </p:txBody>
      </p:sp>
      <p:sp>
        <p:nvSpPr>
          <p:cNvPr id="26" name="TextBox 25"/>
          <p:cNvSpPr txBox="1"/>
          <p:nvPr/>
        </p:nvSpPr>
        <p:spPr>
          <a:xfrm rot="5400000">
            <a:off x="6672056" y="2807521"/>
            <a:ext cx="28748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chemeClr val="bg1"/>
                </a:solidFill>
              </a:rPr>
              <a:t>LSH 2113</a:t>
            </a:r>
          </a:p>
        </p:txBody>
      </p:sp>
    </p:spTree>
    <p:extLst>
      <p:ext uri="{BB962C8B-B14F-4D97-AF65-F5344CB8AC3E}">
        <p14:creationId xmlns:p14="http://schemas.microsoft.com/office/powerpoint/2010/main" val="6606722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3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1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3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2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4000"/>
                            </p:stCondLst>
                            <p:childTnLst>
                              <p:par>
                                <p:cTn id="2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1" grpId="0" animBg="1"/>
      <p:bldP spid="21" grpId="0" animBg="1"/>
      <p:bldP spid="23" grpId="0"/>
      <p:bldP spid="24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608</TotalTime>
  <Words>1164</Words>
  <Application>Microsoft Office PowerPoint</Application>
  <PresentationFormat>On-screen Show (4:3)</PresentationFormat>
  <Paragraphs>266</Paragraphs>
  <Slides>24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0" baseType="lpstr">
      <vt:lpstr>Arial</vt:lpstr>
      <vt:lpstr>Calibri</vt:lpstr>
      <vt:lpstr>Copperplate Gothic Light</vt:lpstr>
      <vt:lpstr>Symbol</vt:lpstr>
      <vt:lpstr>Verdana</vt:lpstr>
      <vt:lpstr>Office Theme</vt:lpstr>
      <vt:lpstr>Leadership Style</vt:lpstr>
      <vt:lpstr>Overview</vt:lpstr>
      <vt:lpstr>Style Approach</vt:lpstr>
      <vt:lpstr> Ibn-Khaldun Conception of Leadership </vt:lpstr>
      <vt:lpstr>Perfecting Details Include: </vt:lpstr>
      <vt:lpstr>Perfecting Details Include:</vt:lpstr>
      <vt:lpstr>Leadership…</vt:lpstr>
      <vt:lpstr>Leadership Styles</vt:lpstr>
      <vt:lpstr>The Style Approach</vt:lpstr>
      <vt:lpstr>Active Leadership Model (John Adair)</vt:lpstr>
      <vt:lpstr>Activity – in groups </vt:lpstr>
      <vt:lpstr>Active Leadership Model (John Adair) </vt:lpstr>
      <vt:lpstr>Managerial (Leadership) Grid</vt:lpstr>
      <vt:lpstr>Managerial (Leadership) Grid</vt:lpstr>
      <vt:lpstr>Authority Compliance (9,1)</vt:lpstr>
      <vt:lpstr>Country Club (1, 9)</vt:lpstr>
      <vt:lpstr>Impoverished (1,1)</vt:lpstr>
      <vt:lpstr>Middle-of-the-Road (5,5)</vt:lpstr>
      <vt:lpstr>Team (9,9)</vt:lpstr>
      <vt:lpstr>Paternalism Maternalism 9,1,1,9</vt:lpstr>
      <vt:lpstr>Opportunism</vt:lpstr>
      <vt:lpstr>Strengths and weaknesses</vt:lpstr>
      <vt:lpstr>Strengths and weaknesses</vt:lpstr>
      <vt:lpstr>References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Michael Anthonisz</dc:creator>
  <cp:lastModifiedBy>Pauline</cp:lastModifiedBy>
  <cp:revision>53</cp:revision>
  <dcterms:created xsi:type="dcterms:W3CDTF">2012-03-03T16:34:19Z</dcterms:created>
  <dcterms:modified xsi:type="dcterms:W3CDTF">2017-03-22T09:33:23Z</dcterms:modified>
</cp:coreProperties>
</file>