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6" r:id="rId1"/>
  </p:sldMasterIdLst>
  <p:notesMasterIdLst>
    <p:notesMasterId r:id="rId16"/>
  </p:notesMasterIdLst>
  <p:sldIdLst>
    <p:sldId id="257" r:id="rId2"/>
    <p:sldId id="265" r:id="rId3"/>
    <p:sldId id="258" r:id="rId4"/>
    <p:sldId id="259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1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3" d="100"/>
          <a:sy n="53" d="100"/>
        </p:scale>
        <p:origin x="71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FCF377-F2CD-41AF-A635-0015D8C4FA35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BF9BF954-12EB-4B13-A606-C77ECF168C25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/>
            <a:t>Leader</a:t>
          </a:r>
        </a:p>
      </dgm:t>
    </dgm:pt>
    <dgm:pt modelId="{CCB8CC06-E102-4BB1-A1C8-A8BBB845576C}" type="parTrans" cxnId="{B0F0DC94-EF05-452B-B717-D7F66D27FB3B}">
      <dgm:prSet/>
      <dgm:spPr/>
      <dgm:t>
        <a:bodyPr/>
        <a:lstStyle/>
        <a:p>
          <a:endParaRPr lang="en-US"/>
        </a:p>
      </dgm:t>
    </dgm:pt>
    <dgm:pt modelId="{F450159B-59B1-44C3-AB29-0CFE9FF0D2EC}" type="sibTrans" cxnId="{B0F0DC94-EF05-452B-B717-D7F66D27FB3B}">
      <dgm:prSet/>
      <dgm:spPr/>
      <dgm:t>
        <a:bodyPr/>
        <a:lstStyle/>
        <a:p>
          <a:endParaRPr lang="en-US"/>
        </a:p>
      </dgm:t>
    </dgm:pt>
    <dgm:pt modelId="{29EE74E7-FDC4-4FD8-B002-F6ABCBB00EA0}">
      <dgm:prSet phldrT="[Text]"/>
      <dgm:spPr/>
      <dgm:t>
        <a:bodyPr/>
        <a:lstStyle/>
        <a:p>
          <a:r>
            <a:rPr lang="en-US" dirty="0"/>
            <a:t>Situation</a:t>
          </a:r>
        </a:p>
      </dgm:t>
    </dgm:pt>
    <dgm:pt modelId="{CEA774CC-CBB8-45BC-A43A-DA4969E24E23}" type="parTrans" cxnId="{7FAA5E7D-39FD-4746-A8F8-C4BD6EA8013D}">
      <dgm:prSet/>
      <dgm:spPr/>
      <dgm:t>
        <a:bodyPr/>
        <a:lstStyle/>
        <a:p>
          <a:endParaRPr lang="en-US"/>
        </a:p>
      </dgm:t>
    </dgm:pt>
    <dgm:pt modelId="{13ABB65A-6CCD-4BCA-8706-3BB096FF8529}" type="sibTrans" cxnId="{7FAA5E7D-39FD-4746-A8F8-C4BD6EA8013D}">
      <dgm:prSet/>
      <dgm:spPr/>
      <dgm:t>
        <a:bodyPr/>
        <a:lstStyle/>
        <a:p>
          <a:endParaRPr lang="en-US"/>
        </a:p>
      </dgm:t>
    </dgm:pt>
    <dgm:pt modelId="{84EBD12A-1AC5-4007-A948-E12DFBFA492F}">
      <dgm:prSet phldrT="[Text]"/>
      <dgm:spPr/>
      <dgm:t>
        <a:bodyPr/>
        <a:lstStyle/>
        <a:p>
          <a:r>
            <a:rPr lang="en-US" dirty="0"/>
            <a:t>Followers</a:t>
          </a:r>
        </a:p>
      </dgm:t>
    </dgm:pt>
    <dgm:pt modelId="{7B4F4C2B-1BB7-4485-A1B6-2D3F6F50E49A}" type="parTrans" cxnId="{B10AC6C6-E6C7-4E9E-A175-2C1E441F103A}">
      <dgm:prSet/>
      <dgm:spPr/>
      <dgm:t>
        <a:bodyPr/>
        <a:lstStyle/>
        <a:p>
          <a:endParaRPr lang="en-US"/>
        </a:p>
      </dgm:t>
    </dgm:pt>
    <dgm:pt modelId="{822F8C6F-C88D-43EC-BC4F-7F5629338064}" type="sibTrans" cxnId="{B10AC6C6-E6C7-4E9E-A175-2C1E441F103A}">
      <dgm:prSet/>
      <dgm:spPr/>
      <dgm:t>
        <a:bodyPr/>
        <a:lstStyle/>
        <a:p>
          <a:endParaRPr lang="en-US"/>
        </a:p>
      </dgm:t>
    </dgm:pt>
    <dgm:pt modelId="{49045CA5-50D2-4C83-9B6F-7155337A30FC}">
      <dgm:prSet phldrT="[Text]"/>
      <dgm:spPr/>
      <dgm:t>
        <a:bodyPr/>
        <a:lstStyle/>
        <a:p>
          <a:r>
            <a:rPr lang="en-US" dirty="0"/>
            <a:t>Results/ Goal</a:t>
          </a:r>
        </a:p>
      </dgm:t>
    </dgm:pt>
    <dgm:pt modelId="{85BADA41-9616-4E60-99A7-20B33462BE39}" type="parTrans" cxnId="{F376041A-91B9-4D4D-A673-4DC10A443B92}">
      <dgm:prSet/>
      <dgm:spPr/>
      <dgm:t>
        <a:bodyPr/>
        <a:lstStyle/>
        <a:p>
          <a:endParaRPr lang="en-US"/>
        </a:p>
      </dgm:t>
    </dgm:pt>
    <dgm:pt modelId="{AA9903F6-491D-4ABE-8533-0484AB41FE20}" type="sibTrans" cxnId="{F376041A-91B9-4D4D-A673-4DC10A443B92}">
      <dgm:prSet/>
      <dgm:spPr/>
      <dgm:t>
        <a:bodyPr/>
        <a:lstStyle/>
        <a:p>
          <a:endParaRPr lang="en-US"/>
        </a:p>
      </dgm:t>
    </dgm:pt>
    <dgm:pt modelId="{E20D6E4C-070C-4E37-905F-B5368352F2AC}" type="pres">
      <dgm:prSet presAssocID="{B8FCF377-F2CD-41AF-A635-0015D8C4FA35}" presName="Name0" presStyleCnt="0">
        <dgm:presLayoutVars>
          <dgm:dir/>
          <dgm:resizeHandles val="exact"/>
        </dgm:presLayoutVars>
      </dgm:prSet>
      <dgm:spPr/>
    </dgm:pt>
    <dgm:pt modelId="{0F443C00-B644-4170-9F06-79B5FA8C3364}" type="pres">
      <dgm:prSet presAssocID="{B8FCF377-F2CD-41AF-A635-0015D8C4FA35}" presName="fgShape" presStyleLbl="fgShp" presStyleIdx="0" presStyleCnt="1"/>
      <dgm:spPr/>
    </dgm:pt>
    <dgm:pt modelId="{15856614-400A-4DE1-A573-DD7ED712C663}" type="pres">
      <dgm:prSet presAssocID="{B8FCF377-F2CD-41AF-A635-0015D8C4FA35}" presName="linComp" presStyleCnt="0"/>
      <dgm:spPr/>
    </dgm:pt>
    <dgm:pt modelId="{52F53747-753D-4FE7-92C8-2C9B1FE3B4B1}" type="pres">
      <dgm:prSet presAssocID="{BF9BF954-12EB-4B13-A606-C77ECF168C25}" presName="compNode" presStyleCnt="0"/>
      <dgm:spPr/>
    </dgm:pt>
    <dgm:pt modelId="{3F37B43F-4C75-40BF-A85A-58D26F3CF9D9}" type="pres">
      <dgm:prSet presAssocID="{BF9BF954-12EB-4B13-A606-C77ECF168C25}" presName="bkgdShape" presStyleLbl="node1" presStyleIdx="0" presStyleCnt="4"/>
      <dgm:spPr/>
    </dgm:pt>
    <dgm:pt modelId="{D20602F0-2040-4793-8025-17EFD3D84C71}" type="pres">
      <dgm:prSet presAssocID="{BF9BF954-12EB-4B13-A606-C77ECF168C25}" presName="nodeTx" presStyleLbl="node1" presStyleIdx="0" presStyleCnt="4">
        <dgm:presLayoutVars>
          <dgm:bulletEnabled val="1"/>
        </dgm:presLayoutVars>
      </dgm:prSet>
      <dgm:spPr/>
    </dgm:pt>
    <dgm:pt modelId="{47A178E7-C63E-45CC-AC39-80B212C78D88}" type="pres">
      <dgm:prSet presAssocID="{BF9BF954-12EB-4B13-A606-C77ECF168C25}" presName="invisiNode" presStyleLbl="node1" presStyleIdx="0" presStyleCnt="4"/>
      <dgm:spPr/>
    </dgm:pt>
    <dgm:pt modelId="{903066EE-1EC4-4982-9D13-DCF7E7BDE194}" type="pres">
      <dgm:prSet presAssocID="{BF9BF954-12EB-4B13-A606-C77ECF168C25}" presName="imagNode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689CAF4A-BC28-4CB4-84F1-54A422BDF342}" type="pres">
      <dgm:prSet presAssocID="{F450159B-59B1-44C3-AB29-0CFE9FF0D2EC}" presName="sibTrans" presStyleLbl="sibTrans2D1" presStyleIdx="0" presStyleCnt="0"/>
      <dgm:spPr/>
    </dgm:pt>
    <dgm:pt modelId="{B9E42F5F-C6ED-487B-BBC6-1DAB49B2F0E1}" type="pres">
      <dgm:prSet presAssocID="{29EE74E7-FDC4-4FD8-B002-F6ABCBB00EA0}" presName="compNode" presStyleCnt="0"/>
      <dgm:spPr/>
    </dgm:pt>
    <dgm:pt modelId="{075537BE-D6A8-402E-BF93-CCC7950AF633}" type="pres">
      <dgm:prSet presAssocID="{29EE74E7-FDC4-4FD8-B002-F6ABCBB00EA0}" presName="bkgdShape" presStyleLbl="node1" presStyleIdx="1" presStyleCnt="4"/>
      <dgm:spPr/>
    </dgm:pt>
    <dgm:pt modelId="{66C2328A-BEE7-428B-B005-2AC802EB7850}" type="pres">
      <dgm:prSet presAssocID="{29EE74E7-FDC4-4FD8-B002-F6ABCBB00EA0}" presName="nodeTx" presStyleLbl="node1" presStyleIdx="1" presStyleCnt="4">
        <dgm:presLayoutVars>
          <dgm:bulletEnabled val="1"/>
        </dgm:presLayoutVars>
      </dgm:prSet>
      <dgm:spPr/>
    </dgm:pt>
    <dgm:pt modelId="{B1A03C76-4DC1-4433-90A6-F0E5481AAB40}" type="pres">
      <dgm:prSet presAssocID="{29EE74E7-FDC4-4FD8-B002-F6ABCBB00EA0}" presName="invisiNode" presStyleLbl="node1" presStyleIdx="1" presStyleCnt="4"/>
      <dgm:spPr/>
    </dgm:pt>
    <dgm:pt modelId="{546154FF-2F7A-4CFB-9821-E69AF5E7FCF0}" type="pres">
      <dgm:prSet presAssocID="{29EE74E7-FDC4-4FD8-B002-F6ABCBB00EA0}" presName="imagNode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D014AADE-19D3-4D79-B643-D2A3ACE656F7}" type="pres">
      <dgm:prSet presAssocID="{13ABB65A-6CCD-4BCA-8706-3BB096FF8529}" presName="sibTrans" presStyleLbl="sibTrans2D1" presStyleIdx="0" presStyleCnt="0"/>
      <dgm:spPr/>
    </dgm:pt>
    <dgm:pt modelId="{7087764B-C9A2-4E93-86E8-37620DF671F4}" type="pres">
      <dgm:prSet presAssocID="{84EBD12A-1AC5-4007-A948-E12DFBFA492F}" presName="compNode" presStyleCnt="0"/>
      <dgm:spPr/>
    </dgm:pt>
    <dgm:pt modelId="{480D6BD0-28BB-48D6-99D8-37DF3B3355D9}" type="pres">
      <dgm:prSet presAssocID="{84EBD12A-1AC5-4007-A948-E12DFBFA492F}" presName="bkgdShape" presStyleLbl="node1" presStyleIdx="2" presStyleCnt="4"/>
      <dgm:spPr/>
    </dgm:pt>
    <dgm:pt modelId="{EAE6EB03-E08C-4888-8724-D5EE21DC7357}" type="pres">
      <dgm:prSet presAssocID="{84EBD12A-1AC5-4007-A948-E12DFBFA492F}" presName="nodeTx" presStyleLbl="node1" presStyleIdx="2" presStyleCnt="4">
        <dgm:presLayoutVars>
          <dgm:bulletEnabled val="1"/>
        </dgm:presLayoutVars>
      </dgm:prSet>
      <dgm:spPr/>
    </dgm:pt>
    <dgm:pt modelId="{05791DAA-DA8D-4D2F-A3CF-42608B8CFEF9}" type="pres">
      <dgm:prSet presAssocID="{84EBD12A-1AC5-4007-A948-E12DFBFA492F}" presName="invisiNode" presStyleLbl="node1" presStyleIdx="2" presStyleCnt="4"/>
      <dgm:spPr/>
    </dgm:pt>
    <dgm:pt modelId="{94C5AB56-3BD2-4205-9B26-772EDC2B76D3}" type="pres">
      <dgm:prSet presAssocID="{84EBD12A-1AC5-4007-A948-E12DFBFA492F}" presName="imagNode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2ABA0FE1-8A3F-4D76-92FA-69F8AB851259}" type="pres">
      <dgm:prSet presAssocID="{822F8C6F-C88D-43EC-BC4F-7F5629338064}" presName="sibTrans" presStyleLbl="sibTrans2D1" presStyleIdx="0" presStyleCnt="0"/>
      <dgm:spPr/>
    </dgm:pt>
    <dgm:pt modelId="{DA95C0AE-5A07-4177-A76C-14EB3E943EDC}" type="pres">
      <dgm:prSet presAssocID="{49045CA5-50D2-4C83-9B6F-7155337A30FC}" presName="compNode" presStyleCnt="0"/>
      <dgm:spPr/>
    </dgm:pt>
    <dgm:pt modelId="{D987BEE9-3A33-4F43-AD0E-2BA4233D35BE}" type="pres">
      <dgm:prSet presAssocID="{49045CA5-50D2-4C83-9B6F-7155337A30FC}" presName="bkgdShape" presStyleLbl="node1" presStyleIdx="3" presStyleCnt="4"/>
      <dgm:spPr/>
    </dgm:pt>
    <dgm:pt modelId="{ED6A2E7A-62F5-4844-8C81-576E4E913DE2}" type="pres">
      <dgm:prSet presAssocID="{49045CA5-50D2-4C83-9B6F-7155337A30FC}" presName="nodeTx" presStyleLbl="node1" presStyleIdx="3" presStyleCnt="4">
        <dgm:presLayoutVars>
          <dgm:bulletEnabled val="1"/>
        </dgm:presLayoutVars>
      </dgm:prSet>
      <dgm:spPr/>
    </dgm:pt>
    <dgm:pt modelId="{91825C57-5E8E-4D8B-ABDB-053FF7192380}" type="pres">
      <dgm:prSet presAssocID="{49045CA5-50D2-4C83-9B6F-7155337A30FC}" presName="invisiNode" presStyleLbl="node1" presStyleIdx="3" presStyleCnt="4"/>
      <dgm:spPr/>
    </dgm:pt>
    <dgm:pt modelId="{7FCA3B9C-B253-4EA0-8109-A52ABF8C960C}" type="pres">
      <dgm:prSet presAssocID="{49045CA5-50D2-4C83-9B6F-7155337A30FC}" presName="imagNode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74F03218-2191-4158-9168-7A13BEC65DFF}" type="presOf" srcId="{49045CA5-50D2-4C83-9B6F-7155337A30FC}" destId="{D987BEE9-3A33-4F43-AD0E-2BA4233D35BE}" srcOrd="0" destOrd="0" presId="urn:microsoft.com/office/officeart/2005/8/layout/hList7"/>
    <dgm:cxn modelId="{817CFA19-4E94-499F-8B06-0CA72AF1BDDD}" type="presOf" srcId="{13ABB65A-6CCD-4BCA-8706-3BB096FF8529}" destId="{D014AADE-19D3-4D79-B643-D2A3ACE656F7}" srcOrd="0" destOrd="0" presId="urn:microsoft.com/office/officeart/2005/8/layout/hList7"/>
    <dgm:cxn modelId="{F376041A-91B9-4D4D-A673-4DC10A443B92}" srcId="{B8FCF377-F2CD-41AF-A635-0015D8C4FA35}" destId="{49045CA5-50D2-4C83-9B6F-7155337A30FC}" srcOrd="3" destOrd="0" parTransId="{85BADA41-9616-4E60-99A7-20B33462BE39}" sibTransId="{AA9903F6-491D-4ABE-8533-0484AB41FE20}"/>
    <dgm:cxn modelId="{E88F9C23-44C7-48E5-AAEA-9D74E576742A}" type="presOf" srcId="{BF9BF954-12EB-4B13-A606-C77ECF168C25}" destId="{3F37B43F-4C75-40BF-A85A-58D26F3CF9D9}" srcOrd="0" destOrd="0" presId="urn:microsoft.com/office/officeart/2005/8/layout/hList7"/>
    <dgm:cxn modelId="{58B46C64-DE15-4E71-9DF5-97F6D32F3640}" type="presOf" srcId="{29EE74E7-FDC4-4FD8-B002-F6ABCBB00EA0}" destId="{66C2328A-BEE7-428B-B005-2AC802EB7850}" srcOrd="1" destOrd="0" presId="urn:microsoft.com/office/officeart/2005/8/layout/hList7"/>
    <dgm:cxn modelId="{BFBC5C45-2A54-4BB5-8D1C-F92DA498C3C7}" type="presOf" srcId="{B8FCF377-F2CD-41AF-A635-0015D8C4FA35}" destId="{E20D6E4C-070C-4E37-905F-B5368352F2AC}" srcOrd="0" destOrd="0" presId="urn:microsoft.com/office/officeart/2005/8/layout/hList7"/>
    <dgm:cxn modelId="{2C34F04A-4180-4AC1-AEBE-6399AD034C22}" type="presOf" srcId="{84EBD12A-1AC5-4007-A948-E12DFBFA492F}" destId="{EAE6EB03-E08C-4888-8724-D5EE21DC7357}" srcOrd="1" destOrd="0" presId="urn:microsoft.com/office/officeart/2005/8/layout/hList7"/>
    <dgm:cxn modelId="{3C5B7679-E2F8-4244-A570-1A2B12E50851}" type="presOf" srcId="{F450159B-59B1-44C3-AB29-0CFE9FF0D2EC}" destId="{689CAF4A-BC28-4CB4-84F1-54A422BDF342}" srcOrd="0" destOrd="0" presId="urn:microsoft.com/office/officeart/2005/8/layout/hList7"/>
    <dgm:cxn modelId="{7FAA5E7D-39FD-4746-A8F8-C4BD6EA8013D}" srcId="{B8FCF377-F2CD-41AF-A635-0015D8C4FA35}" destId="{29EE74E7-FDC4-4FD8-B002-F6ABCBB00EA0}" srcOrd="1" destOrd="0" parTransId="{CEA774CC-CBB8-45BC-A43A-DA4969E24E23}" sibTransId="{13ABB65A-6CCD-4BCA-8706-3BB096FF8529}"/>
    <dgm:cxn modelId="{B0F0DC94-EF05-452B-B717-D7F66D27FB3B}" srcId="{B8FCF377-F2CD-41AF-A635-0015D8C4FA35}" destId="{BF9BF954-12EB-4B13-A606-C77ECF168C25}" srcOrd="0" destOrd="0" parTransId="{CCB8CC06-E102-4BB1-A1C8-A8BBB845576C}" sibTransId="{F450159B-59B1-44C3-AB29-0CFE9FF0D2EC}"/>
    <dgm:cxn modelId="{B10AC6C6-E6C7-4E9E-A175-2C1E441F103A}" srcId="{B8FCF377-F2CD-41AF-A635-0015D8C4FA35}" destId="{84EBD12A-1AC5-4007-A948-E12DFBFA492F}" srcOrd="2" destOrd="0" parTransId="{7B4F4C2B-1BB7-4485-A1B6-2D3F6F50E49A}" sibTransId="{822F8C6F-C88D-43EC-BC4F-7F5629338064}"/>
    <dgm:cxn modelId="{130E1BCB-0292-4481-9C1F-2D037E491781}" type="presOf" srcId="{29EE74E7-FDC4-4FD8-B002-F6ABCBB00EA0}" destId="{075537BE-D6A8-402E-BF93-CCC7950AF633}" srcOrd="0" destOrd="0" presId="urn:microsoft.com/office/officeart/2005/8/layout/hList7"/>
    <dgm:cxn modelId="{F9CD1ED4-911C-4657-A651-D8B81D461C68}" type="presOf" srcId="{822F8C6F-C88D-43EC-BC4F-7F5629338064}" destId="{2ABA0FE1-8A3F-4D76-92FA-69F8AB851259}" srcOrd="0" destOrd="0" presId="urn:microsoft.com/office/officeart/2005/8/layout/hList7"/>
    <dgm:cxn modelId="{D0E3BBDD-E654-4A00-8675-A6A08AC96A35}" type="presOf" srcId="{BF9BF954-12EB-4B13-A606-C77ECF168C25}" destId="{D20602F0-2040-4793-8025-17EFD3D84C71}" srcOrd="1" destOrd="0" presId="urn:microsoft.com/office/officeart/2005/8/layout/hList7"/>
    <dgm:cxn modelId="{371EA7F1-1D03-4AA2-9424-9FF80B1413AC}" type="presOf" srcId="{49045CA5-50D2-4C83-9B6F-7155337A30FC}" destId="{ED6A2E7A-62F5-4844-8C81-576E4E913DE2}" srcOrd="1" destOrd="0" presId="urn:microsoft.com/office/officeart/2005/8/layout/hList7"/>
    <dgm:cxn modelId="{23A03FF7-D224-46B6-B7E3-4D8EA2433297}" type="presOf" srcId="{84EBD12A-1AC5-4007-A948-E12DFBFA492F}" destId="{480D6BD0-28BB-48D6-99D8-37DF3B3355D9}" srcOrd="0" destOrd="0" presId="urn:microsoft.com/office/officeart/2005/8/layout/hList7"/>
    <dgm:cxn modelId="{E8DD0FBD-07C6-43BB-B127-1EF9A10260D2}" type="presParOf" srcId="{E20D6E4C-070C-4E37-905F-B5368352F2AC}" destId="{0F443C00-B644-4170-9F06-79B5FA8C3364}" srcOrd="0" destOrd="0" presId="urn:microsoft.com/office/officeart/2005/8/layout/hList7"/>
    <dgm:cxn modelId="{EC4F87BF-06C9-4A0C-982F-84EF0923F3BC}" type="presParOf" srcId="{E20D6E4C-070C-4E37-905F-B5368352F2AC}" destId="{15856614-400A-4DE1-A573-DD7ED712C663}" srcOrd="1" destOrd="0" presId="urn:microsoft.com/office/officeart/2005/8/layout/hList7"/>
    <dgm:cxn modelId="{5DF237B8-8C6D-46F0-92EE-174923E05369}" type="presParOf" srcId="{15856614-400A-4DE1-A573-DD7ED712C663}" destId="{52F53747-753D-4FE7-92C8-2C9B1FE3B4B1}" srcOrd="0" destOrd="0" presId="urn:microsoft.com/office/officeart/2005/8/layout/hList7"/>
    <dgm:cxn modelId="{73547D2A-6AA8-47C1-A55A-077E07B98EF7}" type="presParOf" srcId="{52F53747-753D-4FE7-92C8-2C9B1FE3B4B1}" destId="{3F37B43F-4C75-40BF-A85A-58D26F3CF9D9}" srcOrd="0" destOrd="0" presId="urn:microsoft.com/office/officeart/2005/8/layout/hList7"/>
    <dgm:cxn modelId="{87FC3F6F-B473-4065-8A50-905BDF35B3BB}" type="presParOf" srcId="{52F53747-753D-4FE7-92C8-2C9B1FE3B4B1}" destId="{D20602F0-2040-4793-8025-17EFD3D84C71}" srcOrd="1" destOrd="0" presId="urn:microsoft.com/office/officeart/2005/8/layout/hList7"/>
    <dgm:cxn modelId="{3846AA50-0184-4F21-92CB-4AD2D2848B41}" type="presParOf" srcId="{52F53747-753D-4FE7-92C8-2C9B1FE3B4B1}" destId="{47A178E7-C63E-45CC-AC39-80B212C78D88}" srcOrd="2" destOrd="0" presId="urn:microsoft.com/office/officeart/2005/8/layout/hList7"/>
    <dgm:cxn modelId="{E25F1803-EFE7-43B6-B648-069924715B3B}" type="presParOf" srcId="{52F53747-753D-4FE7-92C8-2C9B1FE3B4B1}" destId="{903066EE-1EC4-4982-9D13-DCF7E7BDE194}" srcOrd="3" destOrd="0" presId="urn:microsoft.com/office/officeart/2005/8/layout/hList7"/>
    <dgm:cxn modelId="{4B8174A8-9D0E-4379-AC0F-982DE49D241A}" type="presParOf" srcId="{15856614-400A-4DE1-A573-DD7ED712C663}" destId="{689CAF4A-BC28-4CB4-84F1-54A422BDF342}" srcOrd="1" destOrd="0" presId="urn:microsoft.com/office/officeart/2005/8/layout/hList7"/>
    <dgm:cxn modelId="{4FCB3C30-CD97-490C-B24F-C59D0F39E1BC}" type="presParOf" srcId="{15856614-400A-4DE1-A573-DD7ED712C663}" destId="{B9E42F5F-C6ED-487B-BBC6-1DAB49B2F0E1}" srcOrd="2" destOrd="0" presId="urn:microsoft.com/office/officeart/2005/8/layout/hList7"/>
    <dgm:cxn modelId="{7D91AB8D-E650-4018-A4E9-83C8177AF3D5}" type="presParOf" srcId="{B9E42F5F-C6ED-487B-BBC6-1DAB49B2F0E1}" destId="{075537BE-D6A8-402E-BF93-CCC7950AF633}" srcOrd="0" destOrd="0" presId="urn:microsoft.com/office/officeart/2005/8/layout/hList7"/>
    <dgm:cxn modelId="{286F8757-F9F7-4DF2-861A-5155AF2F9D0C}" type="presParOf" srcId="{B9E42F5F-C6ED-487B-BBC6-1DAB49B2F0E1}" destId="{66C2328A-BEE7-428B-B005-2AC802EB7850}" srcOrd="1" destOrd="0" presId="urn:microsoft.com/office/officeart/2005/8/layout/hList7"/>
    <dgm:cxn modelId="{E2E58526-F291-4DB3-9652-1352993DE09A}" type="presParOf" srcId="{B9E42F5F-C6ED-487B-BBC6-1DAB49B2F0E1}" destId="{B1A03C76-4DC1-4433-90A6-F0E5481AAB40}" srcOrd="2" destOrd="0" presId="urn:microsoft.com/office/officeart/2005/8/layout/hList7"/>
    <dgm:cxn modelId="{BF1BB655-631F-43AB-9131-7E3D645C4CF4}" type="presParOf" srcId="{B9E42F5F-C6ED-487B-BBC6-1DAB49B2F0E1}" destId="{546154FF-2F7A-4CFB-9821-E69AF5E7FCF0}" srcOrd="3" destOrd="0" presId="urn:microsoft.com/office/officeart/2005/8/layout/hList7"/>
    <dgm:cxn modelId="{5AD51527-F9A6-40F3-8C03-B1F06139A9EE}" type="presParOf" srcId="{15856614-400A-4DE1-A573-DD7ED712C663}" destId="{D014AADE-19D3-4D79-B643-D2A3ACE656F7}" srcOrd="3" destOrd="0" presId="urn:microsoft.com/office/officeart/2005/8/layout/hList7"/>
    <dgm:cxn modelId="{B852DD77-64F2-4642-BE1D-AA1CC34505AB}" type="presParOf" srcId="{15856614-400A-4DE1-A573-DD7ED712C663}" destId="{7087764B-C9A2-4E93-86E8-37620DF671F4}" srcOrd="4" destOrd="0" presId="urn:microsoft.com/office/officeart/2005/8/layout/hList7"/>
    <dgm:cxn modelId="{B97FB011-5441-43AE-88B1-19AF7F42F6E1}" type="presParOf" srcId="{7087764B-C9A2-4E93-86E8-37620DF671F4}" destId="{480D6BD0-28BB-48D6-99D8-37DF3B3355D9}" srcOrd="0" destOrd="0" presId="urn:microsoft.com/office/officeart/2005/8/layout/hList7"/>
    <dgm:cxn modelId="{4EF00BB5-4957-4330-BB56-E47AEA231093}" type="presParOf" srcId="{7087764B-C9A2-4E93-86E8-37620DF671F4}" destId="{EAE6EB03-E08C-4888-8724-D5EE21DC7357}" srcOrd="1" destOrd="0" presId="urn:microsoft.com/office/officeart/2005/8/layout/hList7"/>
    <dgm:cxn modelId="{9BD80A6C-83BE-4A66-A283-76129DC04C4E}" type="presParOf" srcId="{7087764B-C9A2-4E93-86E8-37620DF671F4}" destId="{05791DAA-DA8D-4D2F-A3CF-42608B8CFEF9}" srcOrd="2" destOrd="0" presId="urn:microsoft.com/office/officeart/2005/8/layout/hList7"/>
    <dgm:cxn modelId="{2C733D49-C7AA-4641-B9AE-02C2FBB2409E}" type="presParOf" srcId="{7087764B-C9A2-4E93-86E8-37620DF671F4}" destId="{94C5AB56-3BD2-4205-9B26-772EDC2B76D3}" srcOrd="3" destOrd="0" presId="urn:microsoft.com/office/officeart/2005/8/layout/hList7"/>
    <dgm:cxn modelId="{07177AE6-B34F-4592-8F62-07ECF2938DF3}" type="presParOf" srcId="{15856614-400A-4DE1-A573-DD7ED712C663}" destId="{2ABA0FE1-8A3F-4D76-92FA-69F8AB851259}" srcOrd="5" destOrd="0" presId="urn:microsoft.com/office/officeart/2005/8/layout/hList7"/>
    <dgm:cxn modelId="{F17AC745-8208-4515-9906-17EE5EBDDE99}" type="presParOf" srcId="{15856614-400A-4DE1-A573-DD7ED712C663}" destId="{DA95C0AE-5A07-4177-A76C-14EB3E943EDC}" srcOrd="6" destOrd="0" presId="urn:microsoft.com/office/officeart/2005/8/layout/hList7"/>
    <dgm:cxn modelId="{7574448F-2774-4A58-A2DE-A6C07C965D63}" type="presParOf" srcId="{DA95C0AE-5A07-4177-A76C-14EB3E943EDC}" destId="{D987BEE9-3A33-4F43-AD0E-2BA4233D35BE}" srcOrd="0" destOrd="0" presId="urn:microsoft.com/office/officeart/2005/8/layout/hList7"/>
    <dgm:cxn modelId="{E69BAC72-1968-4FFC-B5E9-F94125BF48C2}" type="presParOf" srcId="{DA95C0AE-5A07-4177-A76C-14EB3E943EDC}" destId="{ED6A2E7A-62F5-4844-8C81-576E4E913DE2}" srcOrd="1" destOrd="0" presId="urn:microsoft.com/office/officeart/2005/8/layout/hList7"/>
    <dgm:cxn modelId="{766F36BD-1E36-4A2B-B8B3-459ED732EC86}" type="presParOf" srcId="{DA95C0AE-5A07-4177-A76C-14EB3E943EDC}" destId="{91825C57-5E8E-4D8B-ABDB-053FF7192380}" srcOrd="2" destOrd="0" presId="urn:microsoft.com/office/officeart/2005/8/layout/hList7"/>
    <dgm:cxn modelId="{077A7CFA-AD5A-412D-81CD-C65D061A0560}" type="presParOf" srcId="{DA95C0AE-5A07-4177-A76C-14EB3E943EDC}" destId="{7FCA3B9C-B253-4EA0-8109-A52ABF8C960C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37B43F-4C75-40BF-A85A-58D26F3CF9D9}">
      <dsp:nvSpPr>
        <dsp:cNvPr id="0" name=""/>
        <dsp:cNvSpPr/>
      </dsp:nvSpPr>
      <dsp:spPr>
        <a:xfrm>
          <a:off x="1705" y="0"/>
          <a:ext cx="1787723" cy="2925762"/>
        </a:xfrm>
        <a:prstGeom prst="roundRect">
          <a:avLst>
            <a:gd name="adj" fmla="val 10000"/>
          </a:avLst>
        </a:prstGeom>
        <a:solidFill>
          <a:srgbClr val="FFC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Leader</a:t>
          </a:r>
        </a:p>
      </dsp:txBody>
      <dsp:txXfrm>
        <a:off x="1705" y="1170304"/>
        <a:ext cx="1787723" cy="1170304"/>
      </dsp:txXfrm>
    </dsp:sp>
    <dsp:sp modelId="{903066EE-1EC4-4982-9D13-DCF7E7BDE194}">
      <dsp:nvSpPr>
        <dsp:cNvPr id="0" name=""/>
        <dsp:cNvSpPr/>
      </dsp:nvSpPr>
      <dsp:spPr>
        <a:xfrm>
          <a:off x="408427" y="175545"/>
          <a:ext cx="974278" cy="974278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5537BE-D6A8-402E-BF93-CCC7950AF633}">
      <dsp:nvSpPr>
        <dsp:cNvPr id="0" name=""/>
        <dsp:cNvSpPr/>
      </dsp:nvSpPr>
      <dsp:spPr>
        <a:xfrm>
          <a:off x="1843060" y="0"/>
          <a:ext cx="1787723" cy="29257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Situation</a:t>
          </a:r>
        </a:p>
      </dsp:txBody>
      <dsp:txXfrm>
        <a:off x="1843060" y="1170304"/>
        <a:ext cx="1787723" cy="1170304"/>
      </dsp:txXfrm>
    </dsp:sp>
    <dsp:sp modelId="{546154FF-2F7A-4CFB-9821-E69AF5E7FCF0}">
      <dsp:nvSpPr>
        <dsp:cNvPr id="0" name=""/>
        <dsp:cNvSpPr/>
      </dsp:nvSpPr>
      <dsp:spPr>
        <a:xfrm>
          <a:off x="2249783" y="175545"/>
          <a:ext cx="974278" cy="974278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0D6BD0-28BB-48D6-99D8-37DF3B3355D9}">
      <dsp:nvSpPr>
        <dsp:cNvPr id="0" name=""/>
        <dsp:cNvSpPr/>
      </dsp:nvSpPr>
      <dsp:spPr>
        <a:xfrm>
          <a:off x="3684415" y="0"/>
          <a:ext cx="1787723" cy="29257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Followers</a:t>
          </a:r>
        </a:p>
      </dsp:txBody>
      <dsp:txXfrm>
        <a:off x="3684415" y="1170304"/>
        <a:ext cx="1787723" cy="1170304"/>
      </dsp:txXfrm>
    </dsp:sp>
    <dsp:sp modelId="{94C5AB56-3BD2-4205-9B26-772EDC2B76D3}">
      <dsp:nvSpPr>
        <dsp:cNvPr id="0" name=""/>
        <dsp:cNvSpPr/>
      </dsp:nvSpPr>
      <dsp:spPr>
        <a:xfrm>
          <a:off x="4091138" y="175545"/>
          <a:ext cx="974278" cy="974278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87BEE9-3A33-4F43-AD0E-2BA4233D35BE}">
      <dsp:nvSpPr>
        <dsp:cNvPr id="0" name=""/>
        <dsp:cNvSpPr/>
      </dsp:nvSpPr>
      <dsp:spPr>
        <a:xfrm>
          <a:off x="5525770" y="0"/>
          <a:ext cx="1787723" cy="29257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Results/ Goal</a:t>
          </a:r>
        </a:p>
      </dsp:txBody>
      <dsp:txXfrm>
        <a:off x="5525770" y="1170304"/>
        <a:ext cx="1787723" cy="1170304"/>
      </dsp:txXfrm>
    </dsp:sp>
    <dsp:sp modelId="{7FCA3B9C-B253-4EA0-8109-A52ABF8C960C}">
      <dsp:nvSpPr>
        <dsp:cNvPr id="0" name=""/>
        <dsp:cNvSpPr/>
      </dsp:nvSpPr>
      <dsp:spPr>
        <a:xfrm>
          <a:off x="5932493" y="175545"/>
          <a:ext cx="974278" cy="974278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443C00-B644-4170-9F06-79B5FA8C3364}">
      <dsp:nvSpPr>
        <dsp:cNvPr id="0" name=""/>
        <dsp:cNvSpPr/>
      </dsp:nvSpPr>
      <dsp:spPr>
        <a:xfrm>
          <a:off x="292608" y="2340609"/>
          <a:ext cx="6729984" cy="438864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33E13B-B353-463A-98BD-23988D49BC38}" type="datetimeFigureOut">
              <a:rPr lang="en-GB" smtClean="0"/>
              <a:t>25/03/2017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743658-64CD-4110-9995-407DFB4383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6912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BCDCF01B-6646-4EA6-9706-3EDA9FA48D9C}" type="slidenum">
              <a:t>5</a:t>
            </a:fld>
            <a:endParaRPr lang="en-GB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9581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D356FB45-69C9-480A-AEFF-771843F87C12}" type="slidenum">
              <a:t>7</a:t>
            </a:fld>
            <a:endParaRPr lang="en-GB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5863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9FFC0-B000-4849-BCED-D02A7879CC44}" type="datetimeFigureOut">
              <a:rPr lang="en-GB" smtClean="0"/>
              <a:t>25/03/2017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E71D9-16AC-4AA7-8FC0-279C259FED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3990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9FFC0-B000-4849-BCED-D02A7879CC44}" type="datetimeFigureOut">
              <a:rPr lang="en-GB" smtClean="0"/>
              <a:t>25/03/2017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E71D9-16AC-4AA7-8FC0-279C259FED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6135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9FFC0-B000-4849-BCED-D02A7879CC44}" type="datetimeFigureOut">
              <a:rPr lang="en-GB" smtClean="0"/>
              <a:t>25/03/2017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E71D9-16AC-4AA7-8FC0-279C259FED58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8970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9FFC0-B000-4849-BCED-D02A7879CC44}" type="datetimeFigureOut">
              <a:rPr lang="en-GB" smtClean="0"/>
              <a:t>25/03/2017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E71D9-16AC-4AA7-8FC0-279C259FED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7328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9FFC0-B000-4849-BCED-D02A7879CC44}" type="datetimeFigureOut">
              <a:rPr lang="en-GB" smtClean="0"/>
              <a:t>25/03/2017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E71D9-16AC-4AA7-8FC0-279C259FED58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907822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9FFC0-B000-4849-BCED-D02A7879CC44}" type="datetimeFigureOut">
              <a:rPr lang="en-GB" smtClean="0"/>
              <a:t>25/03/2017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E71D9-16AC-4AA7-8FC0-279C259FED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15923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9FFC0-B000-4849-BCED-D02A7879CC44}" type="datetimeFigureOut">
              <a:rPr lang="en-GB" smtClean="0"/>
              <a:t>25/03/2017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E71D9-16AC-4AA7-8FC0-279C259FED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22147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9FFC0-B000-4849-BCED-D02A7879CC44}" type="datetimeFigureOut">
              <a:rPr lang="en-GB" smtClean="0"/>
              <a:t>25/03/2017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E71D9-16AC-4AA7-8FC0-279C259FED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967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9FFC0-B000-4849-BCED-D02A7879CC44}" type="datetimeFigureOut">
              <a:rPr lang="en-GB" smtClean="0"/>
              <a:t>25/03/2017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E71D9-16AC-4AA7-8FC0-279C259FED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875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9FFC0-B000-4849-BCED-D02A7879CC44}" type="datetimeFigureOut">
              <a:rPr lang="en-GB" smtClean="0"/>
              <a:t>25/03/2017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E71D9-16AC-4AA7-8FC0-279C259FED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6736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9FFC0-B000-4849-BCED-D02A7879CC44}" type="datetimeFigureOut">
              <a:rPr lang="en-GB" smtClean="0"/>
              <a:t>25/03/2017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E71D9-16AC-4AA7-8FC0-279C259FED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6385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9FFC0-B000-4849-BCED-D02A7879CC44}" type="datetimeFigureOut">
              <a:rPr lang="en-GB" smtClean="0"/>
              <a:t>25/03/2017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E71D9-16AC-4AA7-8FC0-279C259FED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674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9FFC0-B000-4849-BCED-D02A7879CC44}" type="datetimeFigureOut">
              <a:rPr lang="en-GB" smtClean="0"/>
              <a:t>25/03/2017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E71D9-16AC-4AA7-8FC0-279C259FED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243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9FFC0-B000-4849-BCED-D02A7879CC44}" type="datetimeFigureOut">
              <a:rPr lang="en-GB" smtClean="0"/>
              <a:t>25/03/2017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E71D9-16AC-4AA7-8FC0-279C259FED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0625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9FFC0-B000-4849-BCED-D02A7879CC44}" type="datetimeFigureOut">
              <a:rPr lang="en-GB" smtClean="0"/>
              <a:t>25/03/2017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E71D9-16AC-4AA7-8FC0-279C259FED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916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9FFC0-B000-4849-BCED-D02A7879CC44}" type="datetimeFigureOut">
              <a:rPr lang="en-GB" smtClean="0"/>
              <a:t>25/03/2017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E71D9-16AC-4AA7-8FC0-279C259FED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4330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9FFC0-B000-4849-BCED-D02A7879CC44}" type="datetimeFigureOut">
              <a:rPr lang="en-GB" smtClean="0"/>
              <a:t>25/03/2017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C1E71D9-16AC-4AA7-8FC0-279C259FED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4232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  <p:sldLayoutId id="2147483780" r:id="rId14"/>
    <p:sldLayoutId id="2147483781" r:id="rId15"/>
    <p:sldLayoutId id="214748378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Trait and Skills Theories of Leadership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Objective: To consider the aspects of trait theory in more depth and how they relate to the ‘leader</a:t>
            </a:r>
          </a:p>
          <a:p>
            <a:r>
              <a:rPr lang="en-US" sz="2400" dirty="0"/>
              <a:t>The Skills approach</a:t>
            </a:r>
          </a:p>
          <a:p>
            <a:r>
              <a:rPr lang="en-US" sz="2400" dirty="0" err="1"/>
              <a:t>Categorising</a:t>
            </a:r>
            <a:r>
              <a:rPr lang="en-US" sz="2400" dirty="0"/>
              <a:t> Skills</a:t>
            </a:r>
          </a:p>
          <a:p>
            <a:r>
              <a:rPr lang="en-US" sz="2400" dirty="0"/>
              <a:t>The Skills Model</a:t>
            </a:r>
          </a:p>
          <a:p>
            <a:r>
              <a:rPr lang="en-US" sz="2400" dirty="0"/>
              <a:t>Strengths and weaknesses of the approach</a:t>
            </a:r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6393344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905000" y="381000"/>
            <a:ext cx="8382000" cy="609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/>
              <a:t>Involves a hands on activity within an organization.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752600" y="228600"/>
            <a:ext cx="8686800" cy="640080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9667082" y="5959476"/>
            <a:ext cx="391319" cy="365125"/>
          </a:xfrm>
        </p:spPr>
        <p:txBody>
          <a:bodyPr/>
          <a:lstStyle/>
          <a:p>
            <a:pPr algn="ctr"/>
            <a:fld id="{C1E371D4-B496-49AF-A758-E9E3F7B9AD49}" type="slidenum">
              <a:rPr lang="en-US" sz="1800">
                <a:solidFill>
                  <a:schemeClr val="bg1"/>
                </a:solidFill>
                <a:latin typeface="Copperplate Gothic Light" pitchFamily="34" charset="0"/>
              </a:rPr>
              <a:pPr algn="ctr"/>
              <a:t>10</a:t>
            </a:fld>
            <a:endParaRPr lang="en-US" sz="1800" dirty="0">
              <a:solidFill>
                <a:schemeClr val="bg1"/>
              </a:solidFill>
              <a:latin typeface="Copperplate Gothic Light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57200"/>
            <a:ext cx="7315200" cy="1143000"/>
          </a:xfrm>
        </p:spPr>
        <p:txBody>
          <a:bodyPr>
            <a:normAutofit/>
          </a:bodyPr>
          <a:lstStyle/>
          <a:p>
            <a:r>
              <a:rPr lang="en-US" dirty="0">
                <a:latin typeface="Copperplate Gothic Light" pitchFamily="34" charset="0"/>
              </a:rPr>
              <a:t>Technical Skills (things)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722438"/>
            <a:ext cx="7294562" cy="2697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Proficiency in a specific type of work and/or activity. It includes:</a:t>
            </a:r>
          </a:p>
          <a:p>
            <a:r>
              <a:rPr lang="en-US" sz="2800" dirty="0"/>
              <a:t>Competences in a specialized area</a:t>
            </a:r>
          </a:p>
          <a:p>
            <a:r>
              <a:rPr lang="en-US" sz="2800" dirty="0"/>
              <a:t>Analytical ability</a:t>
            </a:r>
          </a:p>
          <a:p>
            <a:r>
              <a:rPr lang="en-US" sz="2800" dirty="0"/>
              <a:t>Ability to use appropriate tools and techniques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3" name="Date Placeholder 9"/>
          <p:cNvSpPr txBox="1">
            <a:spLocks/>
          </p:cNvSpPr>
          <p:nvPr/>
        </p:nvSpPr>
        <p:spPr>
          <a:xfrm rot="5400000">
            <a:off x="8716963" y="49228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E8683BD-E8A5-4137-AD82-08D8FCEA865F}" type="datetime3">
              <a:rPr lang="en-US">
                <a:solidFill>
                  <a:schemeClr val="bg1"/>
                </a:solidFill>
                <a:latin typeface="Copperplate Gothic Light" pitchFamily="34" charset="0"/>
              </a:rPr>
              <a:pPr algn="ctr"/>
              <a:t>25 March 2017</a:t>
            </a:fld>
            <a:endParaRPr lang="en-US" dirty="0">
              <a:solidFill>
                <a:schemeClr val="bg1"/>
              </a:solidFill>
              <a:latin typeface="Copperplate Gothic Light" pitchFamily="34" charset="0"/>
            </a:endParaRPr>
          </a:p>
        </p:txBody>
      </p:sp>
      <p:sp>
        <p:nvSpPr>
          <p:cNvPr id="24" name="Footer Placeholder 10"/>
          <p:cNvSpPr txBox="1">
            <a:spLocks/>
          </p:cNvSpPr>
          <p:nvPr/>
        </p:nvSpPr>
        <p:spPr>
          <a:xfrm rot="5400000">
            <a:off x="8548689" y="492283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Copperplate Gothic Light" pitchFamily="34" charset="0"/>
              </a:rPr>
              <a:t>Michael Anthonisz</a:t>
            </a:r>
          </a:p>
        </p:txBody>
      </p:sp>
      <p:sp>
        <p:nvSpPr>
          <p:cNvPr id="25" name="TextBox 24"/>
          <p:cNvSpPr txBox="1"/>
          <p:nvPr/>
        </p:nvSpPr>
        <p:spPr>
          <a:xfrm rot="5400000">
            <a:off x="8588725" y="2659027"/>
            <a:ext cx="2874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Foundations of Leadership</a:t>
            </a:r>
          </a:p>
        </p:txBody>
      </p:sp>
      <p:sp>
        <p:nvSpPr>
          <p:cNvPr id="26" name="TextBox 25"/>
          <p:cNvSpPr txBox="1"/>
          <p:nvPr/>
        </p:nvSpPr>
        <p:spPr>
          <a:xfrm rot="5400000">
            <a:off x="8196056" y="2807522"/>
            <a:ext cx="28748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LSH 2113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286" y="4419600"/>
            <a:ext cx="2466975" cy="18478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19937" y="4447630"/>
            <a:ext cx="47561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Involves a hands on activity within an organization.</a:t>
            </a:r>
          </a:p>
        </p:txBody>
      </p:sp>
    </p:spTree>
    <p:extLst>
      <p:ext uri="{BB962C8B-B14F-4D97-AF65-F5344CB8AC3E}">
        <p14:creationId xmlns:p14="http://schemas.microsoft.com/office/powerpoint/2010/main" val="3683921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905000" y="381000"/>
            <a:ext cx="8382000" cy="609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676400" y="152400"/>
            <a:ext cx="8839200" cy="655320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2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9667082" y="5959476"/>
            <a:ext cx="391319" cy="365125"/>
          </a:xfrm>
        </p:spPr>
        <p:txBody>
          <a:bodyPr/>
          <a:lstStyle/>
          <a:p>
            <a:pPr algn="ctr"/>
            <a:fld id="{C1E371D4-B496-49AF-A758-E9E3F7B9AD49}" type="slidenum">
              <a:rPr lang="en-US" sz="1800">
                <a:solidFill>
                  <a:schemeClr val="bg1"/>
                </a:solidFill>
                <a:latin typeface="Copperplate Gothic Light" pitchFamily="34" charset="0"/>
              </a:rPr>
              <a:pPr algn="ctr"/>
              <a:t>11</a:t>
            </a:fld>
            <a:endParaRPr lang="en-US" sz="1800" dirty="0">
              <a:solidFill>
                <a:schemeClr val="bg1"/>
              </a:solidFill>
              <a:latin typeface="Copperplate Gothic Light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57200"/>
            <a:ext cx="7315200" cy="1143000"/>
          </a:xfrm>
        </p:spPr>
        <p:txBody>
          <a:bodyPr>
            <a:normAutofit/>
          </a:bodyPr>
          <a:lstStyle/>
          <a:p>
            <a:r>
              <a:rPr lang="en-US" dirty="0">
                <a:latin typeface="Copperplate Gothic Light" pitchFamily="34" charset="0"/>
              </a:rPr>
              <a:t>Human Skills (people)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4743" y="1722438"/>
            <a:ext cx="8541657" cy="4678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knowledge and ability to work with subordinates, peers and superiors.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Appreciate own perspective and other’s perspective. This stimulates:</a:t>
            </a:r>
          </a:p>
          <a:p>
            <a:r>
              <a:rPr lang="en-US" sz="2800" dirty="0"/>
              <a:t>Trust</a:t>
            </a:r>
          </a:p>
          <a:p>
            <a:r>
              <a:rPr lang="en-US" sz="2800" dirty="0"/>
              <a:t>Comfortable &amp; Secure environment</a:t>
            </a:r>
          </a:p>
          <a:p>
            <a:r>
              <a:rPr lang="en-US" sz="2800" dirty="0"/>
              <a:t>Engaged employees</a:t>
            </a:r>
          </a:p>
          <a:p>
            <a:r>
              <a:rPr lang="en-US" sz="2800" dirty="0"/>
              <a:t>Motivated behavior</a:t>
            </a:r>
          </a:p>
          <a:p>
            <a:pPr marL="0" indent="0">
              <a:buNone/>
            </a:pPr>
            <a:r>
              <a:rPr lang="en-US" dirty="0"/>
              <a:t>Consider Emotional Intelligence…</a:t>
            </a:r>
          </a:p>
        </p:txBody>
      </p:sp>
      <p:sp>
        <p:nvSpPr>
          <p:cNvPr id="23" name="Date Placeholder 9"/>
          <p:cNvSpPr txBox="1">
            <a:spLocks/>
          </p:cNvSpPr>
          <p:nvPr/>
        </p:nvSpPr>
        <p:spPr>
          <a:xfrm rot="5400000">
            <a:off x="8716963" y="49228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E8683BD-E8A5-4137-AD82-08D8FCEA865F}" type="datetime3">
              <a:rPr lang="en-US">
                <a:solidFill>
                  <a:schemeClr val="bg1"/>
                </a:solidFill>
                <a:latin typeface="Copperplate Gothic Light" pitchFamily="34" charset="0"/>
              </a:rPr>
              <a:pPr algn="ctr"/>
              <a:t>25 March 2017</a:t>
            </a:fld>
            <a:endParaRPr lang="en-US" dirty="0">
              <a:solidFill>
                <a:schemeClr val="bg1"/>
              </a:solidFill>
              <a:latin typeface="Copperplate Gothic Light" pitchFamily="34" charset="0"/>
            </a:endParaRPr>
          </a:p>
        </p:txBody>
      </p:sp>
      <p:sp>
        <p:nvSpPr>
          <p:cNvPr id="24" name="Footer Placeholder 10"/>
          <p:cNvSpPr txBox="1">
            <a:spLocks/>
          </p:cNvSpPr>
          <p:nvPr/>
        </p:nvSpPr>
        <p:spPr>
          <a:xfrm rot="5400000">
            <a:off x="8548689" y="492283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Copperplate Gothic Light" pitchFamily="34" charset="0"/>
              </a:rPr>
              <a:t>Michael Anthonisz</a:t>
            </a:r>
          </a:p>
        </p:txBody>
      </p:sp>
      <p:sp>
        <p:nvSpPr>
          <p:cNvPr id="25" name="TextBox 24"/>
          <p:cNvSpPr txBox="1"/>
          <p:nvPr/>
        </p:nvSpPr>
        <p:spPr>
          <a:xfrm rot="5400000">
            <a:off x="8588725" y="2659027"/>
            <a:ext cx="2874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Foundations of Leadership</a:t>
            </a:r>
          </a:p>
        </p:txBody>
      </p:sp>
      <p:sp>
        <p:nvSpPr>
          <p:cNvPr id="26" name="TextBox 25"/>
          <p:cNvSpPr txBox="1"/>
          <p:nvPr/>
        </p:nvSpPr>
        <p:spPr>
          <a:xfrm rot="5400000">
            <a:off x="8196056" y="2807522"/>
            <a:ext cx="28748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LSH 2113</a:t>
            </a:r>
          </a:p>
        </p:txBody>
      </p:sp>
    </p:spTree>
    <p:extLst>
      <p:ext uri="{BB962C8B-B14F-4D97-AF65-F5344CB8AC3E}">
        <p14:creationId xmlns:p14="http://schemas.microsoft.com/office/powerpoint/2010/main" val="2716091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3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43430" y="381000"/>
            <a:ext cx="8603002" cy="609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676400" y="152400"/>
            <a:ext cx="8839200" cy="655320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2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9667082" y="5959476"/>
            <a:ext cx="391319" cy="365125"/>
          </a:xfrm>
        </p:spPr>
        <p:txBody>
          <a:bodyPr/>
          <a:lstStyle/>
          <a:p>
            <a:pPr algn="ctr"/>
            <a:fld id="{C1E371D4-B496-49AF-A758-E9E3F7B9AD49}" type="slidenum">
              <a:rPr lang="en-US" sz="1800">
                <a:solidFill>
                  <a:schemeClr val="bg1"/>
                </a:solidFill>
                <a:latin typeface="Copperplate Gothic Light" pitchFamily="34" charset="0"/>
              </a:rPr>
              <a:pPr algn="ctr"/>
              <a:t>12</a:t>
            </a:fld>
            <a:endParaRPr lang="en-US" sz="1800" dirty="0">
              <a:solidFill>
                <a:schemeClr val="bg1"/>
              </a:solidFill>
              <a:latin typeface="Copperplate Gothic Light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57200"/>
            <a:ext cx="7315200" cy="1143000"/>
          </a:xfrm>
        </p:spPr>
        <p:txBody>
          <a:bodyPr>
            <a:normAutofit/>
          </a:bodyPr>
          <a:lstStyle/>
          <a:p>
            <a:r>
              <a:rPr lang="en-US" dirty="0">
                <a:latin typeface="Copperplate Gothic Light" pitchFamily="34" charset="0"/>
              </a:rPr>
              <a:t>Conceptual Skills (ideas)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3430" y="1722438"/>
            <a:ext cx="8352970" cy="4678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The ability to work with ideas, concepts and hypothetical notions.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Great for creating plans and strategic visions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i="1" dirty="0"/>
              <a:t>Which of the three skills is </a:t>
            </a:r>
          </a:p>
          <a:p>
            <a:pPr marL="0" indent="0">
              <a:buNone/>
            </a:pPr>
            <a:r>
              <a:rPr lang="en-US" sz="2400" i="1" dirty="0"/>
              <a:t>most important? Discuss</a:t>
            </a:r>
            <a:r>
              <a:rPr lang="en-US" i="1" dirty="0"/>
              <a:t>.</a:t>
            </a:r>
          </a:p>
        </p:txBody>
      </p:sp>
      <p:sp>
        <p:nvSpPr>
          <p:cNvPr id="23" name="Date Placeholder 9"/>
          <p:cNvSpPr txBox="1">
            <a:spLocks/>
          </p:cNvSpPr>
          <p:nvPr/>
        </p:nvSpPr>
        <p:spPr>
          <a:xfrm rot="5400000">
            <a:off x="8716963" y="49228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E8683BD-E8A5-4137-AD82-08D8FCEA865F}" type="datetime3">
              <a:rPr lang="en-US">
                <a:solidFill>
                  <a:schemeClr val="bg1"/>
                </a:solidFill>
                <a:latin typeface="Copperplate Gothic Light" pitchFamily="34" charset="0"/>
              </a:rPr>
              <a:pPr algn="ctr"/>
              <a:t>25 March 2017</a:t>
            </a:fld>
            <a:endParaRPr lang="en-US" dirty="0">
              <a:solidFill>
                <a:schemeClr val="bg1"/>
              </a:solidFill>
              <a:latin typeface="Copperplate Gothic Light" pitchFamily="34" charset="0"/>
            </a:endParaRPr>
          </a:p>
        </p:txBody>
      </p:sp>
      <p:sp>
        <p:nvSpPr>
          <p:cNvPr id="24" name="Footer Placeholder 10"/>
          <p:cNvSpPr txBox="1">
            <a:spLocks/>
          </p:cNvSpPr>
          <p:nvPr/>
        </p:nvSpPr>
        <p:spPr>
          <a:xfrm rot="5400000">
            <a:off x="8548689" y="492283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Copperplate Gothic Light" pitchFamily="34" charset="0"/>
              </a:rPr>
              <a:t>Michael Anthonisz</a:t>
            </a:r>
          </a:p>
        </p:txBody>
      </p:sp>
      <p:sp>
        <p:nvSpPr>
          <p:cNvPr id="25" name="TextBox 24"/>
          <p:cNvSpPr txBox="1"/>
          <p:nvPr/>
        </p:nvSpPr>
        <p:spPr>
          <a:xfrm rot="5400000">
            <a:off x="8588725" y="2659027"/>
            <a:ext cx="2874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Foundations of Leadership</a:t>
            </a:r>
          </a:p>
        </p:txBody>
      </p:sp>
      <p:sp>
        <p:nvSpPr>
          <p:cNvPr id="26" name="TextBox 25"/>
          <p:cNvSpPr txBox="1"/>
          <p:nvPr/>
        </p:nvSpPr>
        <p:spPr>
          <a:xfrm rot="5400000">
            <a:off x="8196056" y="2807522"/>
            <a:ext cx="28748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LSH 2113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4191000"/>
            <a:ext cx="22098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133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3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905000" y="381000"/>
            <a:ext cx="8382000" cy="609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676400" y="152400"/>
            <a:ext cx="8839200" cy="655320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2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9667082" y="5959476"/>
            <a:ext cx="391319" cy="365125"/>
          </a:xfrm>
        </p:spPr>
        <p:txBody>
          <a:bodyPr/>
          <a:lstStyle/>
          <a:p>
            <a:pPr algn="ctr"/>
            <a:fld id="{C1E371D4-B496-49AF-A758-E9E3F7B9AD49}" type="slidenum">
              <a:rPr lang="en-US" sz="1800">
                <a:solidFill>
                  <a:schemeClr val="bg1"/>
                </a:solidFill>
                <a:latin typeface="Copperplate Gothic Light" pitchFamily="34" charset="0"/>
              </a:rPr>
              <a:pPr algn="ctr"/>
              <a:t>13</a:t>
            </a:fld>
            <a:endParaRPr lang="en-US" sz="1800" dirty="0">
              <a:solidFill>
                <a:schemeClr val="bg1"/>
              </a:solidFill>
              <a:latin typeface="Copperplate Gothic Light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57200"/>
            <a:ext cx="7315200" cy="1143000"/>
          </a:xfrm>
        </p:spPr>
        <p:txBody>
          <a:bodyPr>
            <a:normAutofit/>
          </a:bodyPr>
          <a:lstStyle/>
          <a:p>
            <a:r>
              <a:rPr lang="en-US" dirty="0">
                <a:latin typeface="Copperplate Gothic Light" pitchFamily="34" charset="0"/>
              </a:rPr>
              <a:t>Managers and Skills</a:t>
            </a:r>
          </a:p>
        </p:txBody>
      </p:sp>
      <p:sp>
        <p:nvSpPr>
          <p:cNvPr id="23" name="Date Placeholder 9"/>
          <p:cNvSpPr txBox="1">
            <a:spLocks/>
          </p:cNvSpPr>
          <p:nvPr/>
        </p:nvSpPr>
        <p:spPr>
          <a:xfrm rot="5400000">
            <a:off x="8716963" y="49228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E8683BD-E8A5-4137-AD82-08D8FCEA865F}" type="datetime3">
              <a:rPr lang="en-US">
                <a:solidFill>
                  <a:schemeClr val="bg1"/>
                </a:solidFill>
                <a:latin typeface="Copperplate Gothic Light" pitchFamily="34" charset="0"/>
              </a:rPr>
              <a:pPr algn="ctr"/>
              <a:t>25 March 2017</a:t>
            </a:fld>
            <a:endParaRPr lang="en-US" dirty="0">
              <a:solidFill>
                <a:schemeClr val="bg1"/>
              </a:solidFill>
              <a:latin typeface="Copperplate Gothic Light" pitchFamily="34" charset="0"/>
            </a:endParaRPr>
          </a:p>
        </p:txBody>
      </p:sp>
      <p:sp>
        <p:nvSpPr>
          <p:cNvPr id="24" name="Footer Placeholder 10"/>
          <p:cNvSpPr txBox="1">
            <a:spLocks/>
          </p:cNvSpPr>
          <p:nvPr/>
        </p:nvSpPr>
        <p:spPr>
          <a:xfrm rot="5400000">
            <a:off x="8548689" y="492283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Copperplate Gothic Light" pitchFamily="34" charset="0"/>
              </a:rPr>
              <a:t>Michael Anthonisz</a:t>
            </a:r>
          </a:p>
        </p:txBody>
      </p:sp>
      <p:sp>
        <p:nvSpPr>
          <p:cNvPr id="25" name="TextBox 24"/>
          <p:cNvSpPr txBox="1"/>
          <p:nvPr/>
        </p:nvSpPr>
        <p:spPr>
          <a:xfrm rot="5400000">
            <a:off x="8588725" y="2659027"/>
            <a:ext cx="2874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Foundations of Leadership</a:t>
            </a:r>
          </a:p>
        </p:txBody>
      </p:sp>
      <p:sp>
        <p:nvSpPr>
          <p:cNvPr id="26" name="TextBox 25"/>
          <p:cNvSpPr txBox="1"/>
          <p:nvPr/>
        </p:nvSpPr>
        <p:spPr>
          <a:xfrm rot="5400000">
            <a:off x="8196056" y="2807522"/>
            <a:ext cx="28748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LSH 2113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2" b="31111"/>
          <a:stretch/>
        </p:blipFill>
        <p:spPr>
          <a:xfrm>
            <a:off x="377371" y="1295400"/>
            <a:ext cx="9325597" cy="5124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386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3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905000" y="381000"/>
            <a:ext cx="8382000" cy="609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676400" y="152400"/>
            <a:ext cx="8839200" cy="655320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2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9504363" y="5959475"/>
            <a:ext cx="630237" cy="517524"/>
          </a:xfrm>
        </p:spPr>
        <p:txBody>
          <a:bodyPr/>
          <a:lstStyle/>
          <a:p>
            <a:pPr algn="ctr"/>
            <a:fld id="{C1E371D4-B496-49AF-A758-E9E3F7B9AD49}" type="slidenum">
              <a:rPr lang="en-US" sz="1800">
                <a:solidFill>
                  <a:schemeClr val="bg1"/>
                </a:solidFill>
                <a:latin typeface="Copperplate Gothic Light" pitchFamily="34" charset="0"/>
              </a:rPr>
              <a:pPr algn="ctr"/>
              <a:t>14</a:t>
            </a:fld>
            <a:endParaRPr lang="en-US" sz="1800" dirty="0">
              <a:solidFill>
                <a:schemeClr val="bg1"/>
              </a:solidFill>
              <a:latin typeface="Copperplate Gothic Light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57200"/>
            <a:ext cx="7315200" cy="1143000"/>
          </a:xfrm>
        </p:spPr>
        <p:txBody>
          <a:bodyPr>
            <a:normAutofit/>
          </a:bodyPr>
          <a:lstStyle/>
          <a:p>
            <a:r>
              <a:rPr lang="en-US" dirty="0">
                <a:latin typeface="Copperplate Gothic Light" pitchFamily="34" charset="0"/>
              </a:rPr>
              <a:t>Strengths and weaknesses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543" y="1349830"/>
            <a:ext cx="8744857" cy="50509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Skills can be taught, learned &amp; developed.</a:t>
            </a:r>
          </a:p>
          <a:p>
            <a:pPr marL="0" indent="0">
              <a:buNone/>
            </a:pPr>
            <a:r>
              <a:rPr lang="en-US" sz="2800" dirty="0"/>
              <a:t>Starts to consider external impacts on the leader.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Integrates ‘traits’ at odds with the notion that skills can be taught.</a:t>
            </a:r>
          </a:p>
          <a:p>
            <a:pPr marL="0" indent="0">
              <a:buNone/>
            </a:pPr>
            <a:r>
              <a:rPr lang="en-US" sz="2800" dirty="0"/>
              <a:t>Does not prescribe what should be taught &amp; learned.</a:t>
            </a:r>
          </a:p>
          <a:p>
            <a:pPr marL="0" indent="0">
              <a:buNone/>
            </a:pPr>
            <a:r>
              <a:rPr lang="en-US" sz="2800" dirty="0"/>
              <a:t>Does not outline the extent to which performance is affected.</a:t>
            </a:r>
          </a:p>
        </p:txBody>
      </p:sp>
      <p:sp>
        <p:nvSpPr>
          <p:cNvPr id="23" name="Date Placeholder 9"/>
          <p:cNvSpPr txBox="1">
            <a:spLocks/>
          </p:cNvSpPr>
          <p:nvPr/>
        </p:nvSpPr>
        <p:spPr>
          <a:xfrm rot="5400000">
            <a:off x="8716963" y="49228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E8683BD-E8A5-4137-AD82-08D8FCEA865F}" type="datetime3">
              <a:rPr lang="en-US">
                <a:solidFill>
                  <a:schemeClr val="bg1"/>
                </a:solidFill>
                <a:latin typeface="Copperplate Gothic Light" pitchFamily="34" charset="0"/>
              </a:rPr>
              <a:pPr algn="ctr"/>
              <a:t>25 March 2017</a:t>
            </a:fld>
            <a:endParaRPr lang="en-US" dirty="0">
              <a:solidFill>
                <a:schemeClr val="bg1"/>
              </a:solidFill>
              <a:latin typeface="Copperplate Gothic Light" pitchFamily="34" charset="0"/>
            </a:endParaRPr>
          </a:p>
        </p:txBody>
      </p:sp>
      <p:sp>
        <p:nvSpPr>
          <p:cNvPr id="24" name="Footer Placeholder 10"/>
          <p:cNvSpPr txBox="1">
            <a:spLocks/>
          </p:cNvSpPr>
          <p:nvPr/>
        </p:nvSpPr>
        <p:spPr>
          <a:xfrm rot="5400000">
            <a:off x="8548689" y="492283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Copperplate Gothic Light" pitchFamily="34" charset="0"/>
              </a:rPr>
              <a:t>Michael Anthonisz</a:t>
            </a:r>
          </a:p>
        </p:txBody>
      </p:sp>
      <p:sp>
        <p:nvSpPr>
          <p:cNvPr id="25" name="TextBox 24"/>
          <p:cNvSpPr txBox="1"/>
          <p:nvPr/>
        </p:nvSpPr>
        <p:spPr>
          <a:xfrm rot="5400000">
            <a:off x="8588725" y="2659027"/>
            <a:ext cx="2874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Foundations of Leadership</a:t>
            </a:r>
          </a:p>
        </p:txBody>
      </p:sp>
      <p:sp>
        <p:nvSpPr>
          <p:cNvPr id="26" name="TextBox 25"/>
          <p:cNvSpPr txBox="1"/>
          <p:nvPr/>
        </p:nvSpPr>
        <p:spPr>
          <a:xfrm rot="5400000">
            <a:off x="8196056" y="2807523"/>
            <a:ext cx="28748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LSH 2113</a:t>
            </a:r>
          </a:p>
        </p:txBody>
      </p:sp>
    </p:spTree>
    <p:extLst>
      <p:ext uri="{BB962C8B-B14F-4D97-AF65-F5344CB8AC3E}">
        <p14:creationId xmlns:p14="http://schemas.microsoft.com/office/powerpoint/2010/main" val="827933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3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905000" y="381000"/>
            <a:ext cx="8382000" cy="609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676400" y="152400"/>
            <a:ext cx="8839200" cy="655320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2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9667082" y="5959476"/>
            <a:ext cx="391319" cy="365125"/>
          </a:xfrm>
        </p:spPr>
        <p:txBody>
          <a:bodyPr/>
          <a:lstStyle/>
          <a:p>
            <a:pPr algn="ctr"/>
            <a:fld id="{C1E371D4-B496-49AF-A758-E9E3F7B9AD49}" type="slidenum">
              <a:rPr lang="en-US" sz="1800">
                <a:solidFill>
                  <a:schemeClr val="bg1"/>
                </a:solidFill>
                <a:latin typeface="Copperplate Gothic Light" pitchFamily="34" charset="0"/>
              </a:rPr>
              <a:pPr algn="ctr"/>
              <a:t>2</a:t>
            </a:fld>
            <a:endParaRPr lang="en-US" sz="1800" dirty="0">
              <a:solidFill>
                <a:schemeClr val="bg1"/>
              </a:solidFill>
              <a:latin typeface="Copperplate Gothic Light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57200"/>
            <a:ext cx="7315200" cy="1143000"/>
          </a:xfrm>
        </p:spPr>
        <p:txBody>
          <a:bodyPr/>
          <a:lstStyle/>
          <a:p>
            <a:r>
              <a:rPr lang="en-US" dirty="0">
                <a:latin typeface="Copperplate Gothic Light" pitchFamily="34" charset="0"/>
              </a:rPr>
              <a:t>Leadership…</a:t>
            </a:r>
          </a:p>
        </p:txBody>
      </p:sp>
      <p:sp>
        <p:nvSpPr>
          <p:cNvPr id="25" name="Date Placeholder 9"/>
          <p:cNvSpPr txBox="1">
            <a:spLocks/>
          </p:cNvSpPr>
          <p:nvPr/>
        </p:nvSpPr>
        <p:spPr>
          <a:xfrm rot="5400000">
            <a:off x="8716963" y="49228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E8683BD-E8A5-4137-AD82-08D8FCEA865F}" type="datetime3">
              <a:rPr lang="en-US">
                <a:solidFill>
                  <a:schemeClr val="bg1"/>
                </a:solidFill>
                <a:latin typeface="Copperplate Gothic Light" pitchFamily="34" charset="0"/>
              </a:rPr>
              <a:pPr algn="ctr"/>
              <a:t>25 March 2017</a:t>
            </a:fld>
            <a:endParaRPr lang="en-US" dirty="0">
              <a:solidFill>
                <a:schemeClr val="bg1"/>
              </a:solidFill>
              <a:latin typeface="Copperplate Gothic Light" pitchFamily="34" charset="0"/>
            </a:endParaRPr>
          </a:p>
        </p:txBody>
      </p:sp>
      <p:sp>
        <p:nvSpPr>
          <p:cNvPr id="26" name="Footer Placeholder 10"/>
          <p:cNvSpPr txBox="1">
            <a:spLocks/>
          </p:cNvSpPr>
          <p:nvPr/>
        </p:nvSpPr>
        <p:spPr>
          <a:xfrm rot="5400000">
            <a:off x="8548689" y="492283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chemeClr val="bg1"/>
                </a:solidFill>
                <a:latin typeface="Copperplate Gothic Light" pitchFamily="34" charset="0"/>
              </a:rPr>
              <a:t>Micael</a:t>
            </a:r>
            <a:r>
              <a:rPr lang="en-US" dirty="0">
                <a:solidFill>
                  <a:schemeClr val="bg1"/>
                </a:solidFill>
                <a:latin typeface="Copperplate Gothic Light" pitchFamily="34" charset="0"/>
              </a:rPr>
              <a:t> Anthonisz</a:t>
            </a:r>
          </a:p>
        </p:txBody>
      </p:sp>
      <p:sp>
        <p:nvSpPr>
          <p:cNvPr id="27" name="TextBox 26"/>
          <p:cNvSpPr txBox="1"/>
          <p:nvPr/>
        </p:nvSpPr>
        <p:spPr>
          <a:xfrm rot="5400000">
            <a:off x="8588725" y="2659027"/>
            <a:ext cx="2874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Foundations of Leadership</a:t>
            </a:r>
          </a:p>
        </p:txBody>
      </p:sp>
      <p:sp>
        <p:nvSpPr>
          <p:cNvPr id="28" name="TextBox 27"/>
          <p:cNvSpPr txBox="1"/>
          <p:nvPr/>
        </p:nvSpPr>
        <p:spPr>
          <a:xfrm rot="5400000">
            <a:off x="8196056" y="2807522"/>
            <a:ext cx="28748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LSH 2113</a:t>
            </a:r>
          </a:p>
        </p:txBody>
      </p:sp>
      <p:graphicFrame>
        <p:nvGraphicFramePr>
          <p:cNvPr id="18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981200" y="1722438"/>
          <a:ext cx="7315200" cy="292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981200" y="4724400"/>
            <a:ext cx="731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Who they are – characteristics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What they know - capabilities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What they do - </a:t>
            </a:r>
            <a:r>
              <a:rPr lang="en-US" sz="3200" dirty="0" err="1"/>
              <a:t>behaviours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14431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5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46744"/>
            <a:ext cx="8596668" cy="928914"/>
          </a:xfrm>
        </p:spPr>
        <p:txBody>
          <a:bodyPr>
            <a:normAutofit/>
          </a:bodyPr>
          <a:lstStyle/>
          <a:p>
            <a:r>
              <a:rPr lang="en-US" dirty="0">
                <a:latin typeface="Copperplate Gothic Light" pitchFamily="34"/>
              </a:rPr>
              <a:t>Great Person Theories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175658"/>
            <a:ext cx="8596668" cy="4865705"/>
          </a:xfrm>
        </p:spPr>
        <p:txBody>
          <a:bodyPr>
            <a:normAutofit lnSpcReduction="10000"/>
          </a:bodyPr>
          <a:lstStyle/>
          <a:p>
            <a:pPr lvl="0">
              <a:spcBef>
                <a:spcPts val="638"/>
              </a:spcBef>
              <a:buFont typeface="Arial" pitchFamily="32"/>
              <a:buChar char="•"/>
            </a:pPr>
            <a:r>
              <a:rPr lang="en-US" sz="2400" dirty="0">
                <a:latin typeface="Calibri" pitchFamily="34"/>
              </a:rPr>
              <a:t>Trait Approach: one of the first </a:t>
            </a:r>
            <a:r>
              <a:rPr lang="en-US" sz="2400" dirty="0"/>
              <a:t>systematic attempts to study leadership</a:t>
            </a:r>
          </a:p>
          <a:p>
            <a:pPr lvl="0">
              <a:spcBef>
                <a:spcPts val="638"/>
              </a:spcBef>
              <a:buNone/>
            </a:pPr>
            <a:endParaRPr lang="en-US" sz="2400" dirty="0"/>
          </a:p>
          <a:p>
            <a:pPr lvl="0">
              <a:spcBef>
                <a:spcPts val="638"/>
              </a:spcBef>
              <a:buFont typeface="Arial" pitchFamily="32"/>
              <a:buChar char="•"/>
            </a:pPr>
            <a:r>
              <a:rPr lang="en-US" sz="2400" dirty="0"/>
              <a:t>“Great Man” Theories (early 1900s)</a:t>
            </a:r>
          </a:p>
          <a:p>
            <a:pPr lvl="0">
              <a:spcBef>
                <a:spcPts val="638"/>
              </a:spcBef>
              <a:buNone/>
            </a:pPr>
            <a:endParaRPr lang="en-US" sz="2400" dirty="0"/>
          </a:p>
          <a:p>
            <a:pPr lvl="0">
              <a:spcBef>
                <a:spcPts val="638"/>
              </a:spcBef>
              <a:buFont typeface="Arial" pitchFamily="32"/>
              <a:buChar char="•"/>
            </a:pPr>
            <a:r>
              <a:rPr lang="en-US" sz="2400" dirty="0"/>
              <a:t>Focused on identifying intrinsic qualities and characteristics possessed by great social, political, &amp; military leaders</a:t>
            </a:r>
          </a:p>
          <a:p>
            <a:pPr lvl="0">
              <a:spcBef>
                <a:spcPts val="638"/>
              </a:spcBef>
              <a:buFont typeface="Arial" pitchFamily="32"/>
              <a:buChar char="•"/>
            </a:pPr>
            <a:endParaRPr lang="en-US" sz="2400" dirty="0"/>
          </a:p>
          <a:p>
            <a:pPr>
              <a:spcBef>
                <a:spcPts val="638"/>
              </a:spcBef>
              <a:buFont typeface="Arial" pitchFamily="32"/>
              <a:buChar char="•"/>
            </a:pPr>
            <a:r>
              <a:rPr lang="en-GB" sz="24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Clearly Traits are associated with the ‘leader’ however they may also depend on the followers and the situation they find themselves in</a:t>
            </a:r>
            <a:r>
              <a:rPr lang="en-GB" sz="22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.</a:t>
            </a:r>
          </a:p>
          <a:p>
            <a:pPr lvl="0">
              <a:spcBef>
                <a:spcPts val="638"/>
              </a:spcBef>
              <a:buFont typeface="Arial" pitchFamily="32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975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Trait Theory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638"/>
              </a:spcBef>
              <a:buNone/>
            </a:pPr>
            <a:r>
              <a:rPr lang="en-US" sz="2800" dirty="0">
                <a:latin typeface="Calibri" pitchFamily="34"/>
              </a:rPr>
              <a:t>Activity:</a:t>
            </a:r>
          </a:p>
          <a:p>
            <a:pPr lvl="0">
              <a:spcBef>
                <a:spcPts val="638"/>
              </a:spcBef>
              <a:buNone/>
            </a:pPr>
            <a:endParaRPr lang="en-US" sz="2800" dirty="0">
              <a:latin typeface="Calibri" pitchFamily="34"/>
            </a:endParaRPr>
          </a:p>
          <a:p>
            <a:pPr lvl="0">
              <a:spcBef>
                <a:spcPts val="638"/>
              </a:spcBef>
              <a:buNone/>
            </a:pPr>
            <a:r>
              <a:rPr lang="en-US" sz="2800" dirty="0">
                <a:latin typeface="Calibri" pitchFamily="34"/>
              </a:rPr>
              <a:t>Consider ‘great people’…what traits do you suppose they would have? Which of these are synonymous with being a leader? Are there any additional traits that you consider important?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5072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621839" y="1675441"/>
            <a:ext cx="8992081" cy="43988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>
            <a:noAutofit/>
          </a:bodyPr>
          <a:lstStyle/>
          <a:p>
            <a:pPr hangingPunct="0"/>
            <a:endParaRPr lang="en-GB" dirty="0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6" name="Rectangle 10"/>
          <p:cNvSpPr/>
          <p:nvPr/>
        </p:nvSpPr>
        <p:spPr>
          <a:xfrm>
            <a:off x="1676280" y="152281"/>
            <a:ext cx="8838720" cy="65527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12600">
            <a:solidFill>
              <a:srgbClr val="FFFFFF"/>
            </a:solidFill>
            <a:prstDash val="solid"/>
          </a:ln>
        </p:spPr>
        <p:txBody>
          <a:bodyPr vert="horz" wrap="square" lIns="90000" tIns="45000" rIns="90000" bIns="45000" anchor="ctr" anchorCtr="0" compatLnSpc="0">
            <a:noAutofit/>
          </a:bodyPr>
          <a:lstStyle/>
          <a:p>
            <a:pPr algn="ctr">
              <a:defRPr sz="1800"/>
            </a:pPr>
            <a:r>
              <a:rPr lang="en-GB">
                <a:solidFill>
                  <a:srgbClr val="FFFFFF"/>
                </a:solidFill>
                <a:latin typeface="Calibri" pitchFamily="18"/>
                <a:ea typeface="Microsoft YaHei" pitchFamily="2"/>
                <a:cs typeface="Mangal" pitchFamily="2"/>
              </a:rPr>
              <a:t>a</a:t>
            </a:r>
          </a:p>
        </p:txBody>
      </p:sp>
      <p:sp>
        <p:nvSpPr>
          <p:cNvPr id="11" name="Slide Number Placeholder 1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>
            <a:noAutofit/>
          </a:bodyPr>
          <a:lstStyle/>
          <a:p>
            <a:pPr lvl="0" algn="ctr"/>
            <a:fld id="{5C1E7BEA-6962-4CD3-9632-19276688CC96}" type="slidenum">
              <a:t>5</a:t>
            </a:fld>
            <a:endParaRPr lang="en-GB">
              <a:solidFill>
                <a:srgbClr val="000000"/>
              </a:solidFill>
              <a:latin typeface="Copperplate Gothic Light" pitchFamily="34"/>
              <a:cs typeface="Tahoma" pitchFamily="2"/>
            </a:endParaRPr>
          </a:p>
        </p:txBody>
      </p:sp>
      <p:sp>
        <p:nvSpPr>
          <p:cNvPr id="1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457200"/>
            <a:ext cx="7315200" cy="1143000"/>
          </a:xfrm>
        </p:spPr>
        <p:txBody>
          <a:bodyPr>
            <a:normAutofit/>
          </a:bodyPr>
          <a:lstStyle/>
          <a:p>
            <a:pPr lvl="0"/>
            <a:r>
              <a:rPr lang="en-US" dirty="0">
                <a:latin typeface="Copperplate Gothic Light" pitchFamily="34"/>
              </a:rPr>
              <a:t>Leadership Traits</a:t>
            </a:r>
          </a:p>
        </p:txBody>
      </p:sp>
      <p:sp>
        <p:nvSpPr>
          <p:cNvPr id="13" name="Date Placeholder 9"/>
          <p:cNvSpPr/>
          <p:nvPr/>
        </p:nvSpPr>
        <p:spPr>
          <a:xfrm rot="5400000">
            <a:off x="8717341" y="4922821"/>
            <a:ext cx="2133360" cy="3646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ctr" anchorCtr="0" compatLnSpc="0">
            <a:noAutofit/>
          </a:bodyPr>
          <a:lstStyle/>
          <a:p>
            <a:pPr algn="ctr">
              <a:defRPr sz="1800"/>
            </a:pPr>
            <a:endParaRPr lang="en-GB" sz="1200" dirty="0">
              <a:solidFill>
                <a:srgbClr val="000000"/>
              </a:solidFill>
              <a:latin typeface="Copperplate Gothic Light" pitchFamily="34"/>
              <a:ea typeface="Microsoft YaHei" pitchFamily="2"/>
              <a:cs typeface="Mangal" pitchFamily="2"/>
            </a:endParaRPr>
          </a:p>
        </p:txBody>
      </p:sp>
      <p:sp>
        <p:nvSpPr>
          <p:cNvPr id="14" name="Footer Placeholder 10"/>
          <p:cNvSpPr/>
          <p:nvPr/>
        </p:nvSpPr>
        <p:spPr>
          <a:xfrm rot="5400000">
            <a:off x="8549221" y="4922822"/>
            <a:ext cx="2895120" cy="3646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ctr" anchorCtr="0" compatLnSpc="0">
            <a:noAutofit/>
          </a:bodyPr>
          <a:lstStyle/>
          <a:p>
            <a:pPr>
              <a:defRPr sz="1800"/>
            </a:pPr>
            <a:endParaRPr lang="en-GB" sz="1200" dirty="0">
              <a:solidFill>
                <a:srgbClr val="000000"/>
              </a:solidFill>
              <a:latin typeface="Copperplate Gothic Light" pitchFamily="34"/>
              <a:ea typeface="Microsoft YaHei" pitchFamily="2"/>
              <a:cs typeface="Mangal" pitchFamily="2"/>
            </a:endParaRPr>
          </a:p>
        </p:txBody>
      </p:sp>
      <p:grpSp>
        <p:nvGrpSpPr>
          <p:cNvPr id="17" name="Group 8"/>
          <p:cNvGrpSpPr/>
          <p:nvPr/>
        </p:nvGrpSpPr>
        <p:grpSpPr>
          <a:xfrm>
            <a:off x="1828920" y="2130481"/>
            <a:ext cx="1326600" cy="933119"/>
            <a:chOff x="304920" y="2130480"/>
            <a:chExt cx="1326600" cy="933119"/>
          </a:xfrm>
        </p:grpSpPr>
        <p:sp>
          <p:nvSpPr>
            <p:cNvPr id="18" name="Rectangle 9"/>
            <p:cNvSpPr/>
            <p:nvPr/>
          </p:nvSpPr>
          <p:spPr>
            <a:xfrm>
              <a:off x="375480" y="2130480"/>
              <a:ext cx="1256040" cy="93311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5000" rIns="90000" bIns="45000" anchor="ctr" anchorCtr="0" compatLnSpc="0">
              <a:noAutofit/>
            </a:bodyPr>
            <a:lstStyle/>
            <a:p>
              <a:pPr algn="ctr" hangingPunct="0">
                <a:defRPr sz="1800"/>
              </a:pPr>
              <a:r>
                <a:rPr lang="en-GB" sz="1100" b="1" dirty="0">
                  <a:latin typeface="Arial" pitchFamily="18"/>
                  <a:ea typeface="Microsoft YaHei" pitchFamily="2"/>
                  <a:cs typeface="Times New Roman" pitchFamily="18"/>
                </a:rPr>
                <a:t> </a:t>
              </a:r>
            </a:p>
            <a:p>
              <a:pPr algn="ctr" hangingPunct="0">
                <a:defRPr sz="1800"/>
              </a:pPr>
              <a:r>
                <a:rPr lang="en-GB" sz="1400" b="1" dirty="0" err="1">
                  <a:latin typeface="Arial" pitchFamily="18"/>
                  <a:ea typeface="Microsoft YaHei" pitchFamily="2"/>
                  <a:cs typeface="Times New Roman" pitchFamily="18"/>
                </a:rPr>
                <a:t>Stogdill</a:t>
              </a:r>
              <a:endParaRPr lang="en-GB" sz="1400" b="1" dirty="0">
                <a:latin typeface="Arial" pitchFamily="18"/>
                <a:ea typeface="Microsoft YaHei" pitchFamily="2"/>
                <a:cs typeface="Times New Roman" pitchFamily="18"/>
              </a:endParaRPr>
            </a:p>
            <a:p>
              <a:pPr algn="ctr" hangingPunct="0">
                <a:defRPr sz="1800"/>
              </a:pPr>
              <a:r>
                <a:rPr lang="en-GB" sz="1400" b="1" dirty="0">
                  <a:latin typeface="Arial" pitchFamily="18"/>
                  <a:ea typeface="Microsoft YaHei" pitchFamily="2"/>
                  <a:cs typeface="Times New Roman" pitchFamily="18"/>
                </a:rPr>
                <a:t>(1948)</a:t>
              </a:r>
            </a:p>
            <a:p>
              <a:pPr algn="ctr" hangingPunct="0">
                <a:defRPr sz="1800"/>
              </a:pPr>
              <a:endParaRPr lang="en-GB" sz="1600" dirty="0">
                <a:latin typeface="Arial" pitchFamily="18"/>
                <a:ea typeface="Microsoft YaHei" pitchFamily="2"/>
                <a:cs typeface="Times New Roman" pitchFamily="18"/>
              </a:endParaRPr>
            </a:p>
          </p:txBody>
        </p:sp>
        <p:sp>
          <p:nvSpPr>
            <p:cNvPr id="19" name="Rectangle 10"/>
            <p:cNvSpPr/>
            <p:nvPr/>
          </p:nvSpPr>
          <p:spPr>
            <a:xfrm>
              <a:off x="304920" y="2130480"/>
              <a:ext cx="181822" cy="356336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5000" rIns="90000" bIns="45000" anchor="t" anchorCtr="0" compatLnSpc="0">
              <a:spAutoFit/>
            </a:bodyPr>
            <a:lstStyle/>
            <a:p>
              <a:pPr hangingPunct="0"/>
              <a:endParaRPr lang="en-GB"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</p:grpSp>
      <p:grpSp>
        <p:nvGrpSpPr>
          <p:cNvPr id="20" name="Group 11"/>
          <p:cNvGrpSpPr/>
          <p:nvPr/>
        </p:nvGrpSpPr>
        <p:grpSpPr>
          <a:xfrm>
            <a:off x="3191881" y="2143081"/>
            <a:ext cx="1448639" cy="1002599"/>
            <a:chOff x="1667880" y="2143080"/>
            <a:chExt cx="1448639" cy="1002599"/>
          </a:xfrm>
        </p:grpSpPr>
        <p:sp>
          <p:nvSpPr>
            <p:cNvPr id="21" name="Rectangle 12"/>
            <p:cNvSpPr/>
            <p:nvPr/>
          </p:nvSpPr>
          <p:spPr>
            <a:xfrm>
              <a:off x="1667880" y="2212560"/>
              <a:ext cx="1448639" cy="93311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5000" rIns="90000" bIns="45000" anchor="ctr" anchorCtr="0" compatLnSpc="0">
              <a:noAutofit/>
            </a:bodyPr>
            <a:lstStyle/>
            <a:p>
              <a:pPr algn="ctr" hangingPunct="0">
                <a:defRPr sz="1800"/>
              </a:pPr>
              <a:r>
                <a:rPr lang="en-GB" sz="1100">
                  <a:latin typeface="Arial" pitchFamily="18"/>
                  <a:ea typeface="Microsoft YaHei" pitchFamily="2"/>
                  <a:cs typeface="Times New Roman" pitchFamily="18"/>
                </a:rPr>
                <a:t> </a:t>
              </a:r>
            </a:p>
            <a:p>
              <a:pPr algn="ctr" hangingPunct="0">
                <a:defRPr sz="1800"/>
              </a:pPr>
              <a:r>
                <a:rPr lang="en-GB" sz="1400" b="1">
                  <a:latin typeface="Arial" pitchFamily="18"/>
                  <a:ea typeface="Microsoft YaHei" pitchFamily="2"/>
                  <a:cs typeface="Times New Roman" pitchFamily="18"/>
                </a:rPr>
                <a:t>Mann</a:t>
              </a:r>
            </a:p>
            <a:p>
              <a:pPr algn="ctr" hangingPunct="0">
                <a:defRPr sz="1800"/>
              </a:pPr>
              <a:r>
                <a:rPr lang="en-GB" sz="1400" b="1">
                  <a:latin typeface="Arial" pitchFamily="18"/>
                  <a:ea typeface="Microsoft YaHei" pitchFamily="2"/>
                  <a:cs typeface="Times New Roman" pitchFamily="18"/>
                </a:rPr>
                <a:t>(1959)</a:t>
              </a:r>
            </a:p>
            <a:p>
              <a:pPr algn="ctr" hangingPunct="0">
                <a:defRPr sz="1800"/>
              </a:pPr>
              <a:endParaRPr lang="en-GB" sz="1400" b="1">
                <a:latin typeface="Arial" pitchFamily="18"/>
                <a:ea typeface="Microsoft YaHei" pitchFamily="2"/>
                <a:cs typeface="Times New Roman" pitchFamily="18"/>
              </a:endParaRPr>
            </a:p>
          </p:txBody>
        </p:sp>
        <p:sp>
          <p:nvSpPr>
            <p:cNvPr id="22" name="Rectangle 13"/>
            <p:cNvSpPr/>
            <p:nvPr/>
          </p:nvSpPr>
          <p:spPr>
            <a:xfrm>
              <a:off x="1927080" y="2143080"/>
              <a:ext cx="181822" cy="356336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5000" rIns="90000" bIns="45000" anchor="t" anchorCtr="0" compatLnSpc="0">
              <a:spAutoFit/>
            </a:bodyPr>
            <a:lstStyle/>
            <a:p>
              <a:pPr hangingPunct="0"/>
              <a:endParaRPr lang="en-GB"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</p:grpSp>
      <p:grpSp>
        <p:nvGrpSpPr>
          <p:cNvPr id="23" name="Group 14"/>
          <p:cNvGrpSpPr/>
          <p:nvPr/>
        </p:nvGrpSpPr>
        <p:grpSpPr>
          <a:xfrm>
            <a:off x="4686960" y="2143081"/>
            <a:ext cx="1475640" cy="933119"/>
            <a:chOff x="3162960" y="2143080"/>
            <a:chExt cx="1475640" cy="933119"/>
          </a:xfrm>
        </p:grpSpPr>
        <p:sp>
          <p:nvSpPr>
            <p:cNvPr id="24" name="Rectangle 15"/>
            <p:cNvSpPr/>
            <p:nvPr/>
          </p:nvSpPr>
          <p:spPr>
            <a:xfrm>
              <a:off x="3162960" y="2143080"/>
              <a:ext cx="1475640" cy="93311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5000" rIns="90000" bIns="45000" anchor="ctr" anchorCtr="0" compatLnSpc="0">
              <a:noAutofit/>
            </a:bodyPr>
            <a:lstStyle/>
            <a:p>
              <a:pPr algn="ctr" hangingPunct="0">
                <a:defRPr sz="1800"/>
              </a:pPr>
              <a:r>
                <a:rPr lang="en-GB" sz="1100" dirty="0">
                  <a:latin typeface="Arial" pitchFamily="18"/>
                  <a:ea typeface="Microsoft YaHei" pitchFamily="2"/>
                  <a:cs typeface="Times New Roman" pitchFamily="18"/>
                </a:rPr>
                <a:t> </a:t>
              </a:r>
            </a:p>
            <a:p>
              <a:pPr algn="ctr" hangingPunct="0">
                <a:defRPr sz="1800"/>
              </a:pPr>
              <a:r>
                <a:rPr lang="en-GB" sz="1400" b="1" dirty="0" err="1">
                  <a:latin typeface="Arial" pitchFamily="18"/>
                  <a:ea typeface="Microsoft YaHei" pitchFamily="2"/>
                  <a:cs typeface="Times New Roman" pitchFamily="18"/>
                </a:rPr>
                <a:t>Stogdill</a:t>
              </a:r>
              <a:endParaRPr lang="en-GB" sz="1400" b="1" dirty="0">
                <a:latin typeface="Arial" pitchFamily="18"/>
                <a:ea typeface="Microsoft YaHei" pitchFamily="2"/>
                <a:cs typeface="Times New Roman" pitchFamily="18"/>
              </a:endParaRPr>
            </a:p>
            <a:p>
              <a:pPr algn="ctr" hangingPunct="0">
                <a:defRPr sz="1800"/>
              </a:pPr>
              <a:r>
                <a:rPr lang="en-GB" sz="1400" b="1" dirty="0">
                  <a:latin typeface="Arial" pitchFamily="18"/>
                  <a:ea typeface="Microsoft YaHei" pitchFamily="2"/>
                  <a:cs typeface="Times New Roman" pitchFamily="18"/>
                </a:rPr>
                <a:t>(1974)</a:t>
              </a:r>
            </a:p>
            <a:p>
              <a:pPr algn="ctr" hangingPunct="0">
                <a:defRPr sz="1800"/>
              </a:pPr>
              <a:endParaRPr lang="en-GB" sz="1400" b="1" dirty="0">
                <a:latin typeface="Arial" pitchFamily="18"/>
                <a:ea typeface="Microsoft YaHei" pitchFamily="2"/>
                <a:cs typeface="Times New Roman" pitchFamily="18"/>
              </a:endParaRPr>
            </a:p>
          </p:txBody>
        </p:sp>
        <p:sp>
          <p:nvSpPr>
            <p:cNvPr id="25" name="Rectangle 16"/>
            <p:cNvSpPr/>
            <p:nvPr/>
          </p:nvSpPr>
          <p:spPr>
            <a:xfrm>
              <a:off x="3325679" y="2143080"/>
              <a:ext cx="181822" cy="356336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5000" rIns="90000" bIns="45000" anchor="t" anchorCtr="0" compatLnSpc="0">
              <a:spAutoFit/>
            </a:bodyPr>
            <a:lstStyle/>
            <a:p>
              <a:pPr hangingPunct="0"/>
              <a:endParaRPr lang="en-GB"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</p:grpSp>
      <p:grpSp>
        <p:nvGrpSpPr>
          <p:cNvPr id="26" name="Group 17"/>
          <p:cNvGrpSpPr/>
          <p:nvPr/>
        </p:nvGrpSpPr>
        <p:grpSpPr>
          <a:xfrm>
            <a:off x="6361680" y="2101681"/>
            <a:ext cx="1252800" cy="933119"/>
            <a:chOff x="4837680" y="2101680"/>
            <a:chExt cx="1252800" cy="933119"/>
          </a:xfrm>
        </p:grpSpPr>
        <p:sp>
          <p:nvSpPr>
            <p:cNvPr id="27" name="Rectangle 18"/>
            <p:cNvSpPr/>
            <p:nvPr/>
          </p:nvSpPr>
          <p:spPr>
            <a:xfrm>
              <a:off x="4837680" y="2101680"/>
              <a:ext cx="1252800" cy="93311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5000" rIns="90000" bIns="45000" anchor="ctr" anchorCtr="0" compatLnSpc="0">
              <a:noAutofit/>
            </a:bodyPr>
            <a:lstStyle/>
            <a:p>
              <a:pPr algn="ctr" hangingPunct="0">
                <a:defRPr sz="1800"/>
              </a:pPr>
              <a:endParaRPr lang="en-GB" sz="1100" dirty="0">
                <a:latin typeface="Arial" pitchFamily="18"/>
                <a:ea typeface="Microsoft YaHei" pitchFamily="2"/>
                <a:cs typeface="Times New Roman" pitchFamily="18"/>
              </a:endParaRPr>
            </a:p>
            <a:p>
              <a:pPr algn="ctr" hangingPunct="0">
                <a:defRPr sz="1800"/>
              </a:pPr>
              <a:endParaRPr lang="en-GB" sz="1100" dirty="0">
                <a:latin typeface="Arial" pitchFamily="18"/>
                <a:ea typeface="Microsoft YaHei" pitchFamily="2"/>
                <a:cs typeface="Times New Roman" pitchFamily="18"/>
              </a:endParaRPr>
            </a:p>
            <a:p>
              <a:pPr algn="ctr" hangingPunct="0">
                <a:defRPr sz="1800"/>
              </a:pPr>
              <a:r>
                <a:rPr lang="en-GB" sz="1200" b="1" dirty="0">
                  <a:latin typeface="Arial" pitchFamily="18"/>
                  <a:ea typeface="Microsoft YaHei" pitchFamily="2"/>
                  <a:cs typeface="Times New Roman" pitchFamily="18"/>
                </a:rPr>
                <a:t>Lord, </a:t>
              </a:r>
              <a:r>
                <a:rPr lang="en-GB" sz="1200" b="1" dirty="0" err="1">
                  <a:latin typeface="Arial" pitchFamily="18"/>
                  <a:ea typeface="Microsoft YaHei" pitchFamily="2"/>
                  <a:cs typeface="Times New Roman" pitchFamily="18"/>
                </a:rPr>
                <a:t>DeVader</a:t>
              </a:r>
              <a:r>
                <a:rPr lang="en-GB" sz="1200" b="1" dirty="0">
                  <a:latin typeface="Arial" pitchFamily="18"/>
                  <a:ea typeface="Microsoft YaHei" pitchFamily="2"/>
                  <a:cs typeface="Times New Roman" pitchFamily="18"/>
                </a:rPr>
                <a:t>, &amp; </a:t>
              </a:r>
              <a:r>
                <a:rPr lang="en-GB" sz="1200" b="1" dirty="0" err="1">
                  <a:latin typeface="Arial" pitchFamily="18"/>
                  <a:ea typeface="Microsoft YaHei" pitchFamily="2"/>
                  <a:cs typeface="Times New Roman" pitchFamily="18"/>
                </a:rPr>
                <a:t>Alliger</a:t>
              </a:r>
              <a:endParaRPr lang="en-GB" sz="1200" b="1" dirty="0">
                <a:latin typeface="Arial" pitchFamily="18"/>
                <a:ea typeface="Microsoft YaHei" pitchFamily="2"/>
                <a:cs typeface="Times New Roman" pitchFamily="18"/>
              </a:endParaRPr>
            </a:p>
            <a:p>
              <a:pPr algn="ctr" hangingPunct="0">
                <a:defRPr sz="1800"/>
              </a:pPr>
              <a:r>
                <a:rPr lang="en-GB" sz="1200" b="1" dirty="0">
                  <a:latin typeface="Arial" pitchFamily="18"/>
                  <a:ea typeface="Microsoft YaHei" pitchFamily="2"/>
                  <a:cs typeface="Times New Roman" pitchFamily="18"/>
                </a:rPr>
                <a:t>(1986)</a:t>
              </a:r>
            </a:p>
            <a:p>
              <a:pPr algn="ctr" hangingPunct="0">
                <a:defRPr sz="1800"/>
              </a:pPr>
              <a:endParaRPr lang="en-GB" sz="1600" dirty="0">
                <a:latin typeface="Arial" pitchFamily="18"/>
                <a:ea typeface="Microsoft YaHei" pitchFamily="2"/>
                <a:cs typeface="Times New Roman" pitchFamily="18"/>
              </a:endParaRPr>
            </a:p>
          </p:txBody>
        </p:sp>
        <p:sp>
          <p:nvSpPr>
            <p:cNvPr id="28" name="Rectangle 19"/>
            <p:cNvSpPr/>
            <p:nvPr/>
          </p:nvSpPr>
          <p:spPr>
            <a:xfrm>
              <a:off x="4954680" y="2143080"/>
              <a:ext cx="181822" cy="356336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5000" rIns="90000" bIns="45000" anchor="t" anchorCtr="0" compatLnSpc="0">
              <a:spAutoFit/>
            </a:bodyPr>
            <a:lstStyle/>
            <a:p>
              <a:pPr hangingPunct="0"/>
              <a:endParaRPr lang="en-GB"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</p:grpSp>
      <p:grpSp>
        <p:nvGrpSpPr>
          <p:cNvPr id="29" name="Group 20"/>
          <p:cNvGrpSpPr/>
          <p:nvPr/>
        </p:nvGrpSpPr>
        <p:grpSpPr>
          <a:xfrm>
            <a:off x="7728960" y="2128321"/>
            <a:ext cx="1428840" cy="933119"/>
            <a:chOff x="6204960" y="2128320"/>
            <a:chExt cx="1428840" cy="933119"/>
          </a:xfrm>
        </p:grpSpPr>
        <p:sp>
          <p:nvSpPr>
            <p:cNvPr id="30" name="Rectangle 21"/>
            <p:cNvSpPr/>
            <p:nvPr/>
          </p:nvSpPr>
          <p:spPr>
            <a:xfrm>
              <a:off x="6204960" y="2128320"/>
              <a:ext cx="1428840" cy="93311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5000" rIns="90000" bIns="45000" anchor="ctr" anchorCtr="0" compatLnSpc="0">
              <a:noAutofit/>
            </a:bodyPr>
            <a:lstStyle/>
            <a:p>
              <a:pPr algn="ctr" hangingPunct="0">
                <a:defRPr sz="1800"/>
              </a:pPr>
              <a:endParaRPr lang="en-GB" sz="1100">
                <a:latin typeface="Arial" pitchFamily="18"/>
                <a:ea typeface="Microsoft YaHei" pitchFamily="2"/>
                <a:cs typeface="Times New Roman" pitchFamily="18"/>
              </a:endParaRPr>
            </a:p>
            <a:p>
              <a:pPr algn="ctr" hangingPunct="0">
                <a:defRPr sz="1800"/>
              </a:pPr>
              <a:endParaRPr lang="en-GB" sz="1100">
                <a:latin typeface="Arial" pitchFamily="18"/>
                <a:ea typeface="Microsoft YaHei" pitchFamily="2"/>
                <a:cs typeface="Times New Roman" pitchFamily="18"/>
              </a:endParaRPr>
            </a:p>
            <a:p>
              <a:pPr algn="ctr" hangingPunct="0">
                <a:defRPr sz="1800"/>
              </a:pPr>
              <a:r>
                <a:rPr lang="en-GB" sz="1200" b="1">
                  <a:latin typeface="Arial" pitchFamily="18"/>
                  <a:ea typeface="Microsoft YaHei" pitchFamily="2"/>
                  <a:cs typeface="Times New Roman" pitchFamily="18"/>
                </a:rPr>
                <a:t>Kirkpatrick &amp; Locke</a:t>
              </a:r>
            </a:p>
            <a:p>
              <a:pPr algn="ctr" hangingPunct="0">
                <a:defRPr sz="1800"/>
              </a:pPr>
              <a:r>
                <a:rPr lang="en-GB" sz="1200" b="1">
                  <a:latin typeface="Arial" pitchFamily="18"/>
                  <a:ea typeface="Microsoft YaHei" pitchFamily="2"/>
                  <a:cs typeface="Times New Roman" pitchFamily="18"/>
                </a:rPr>
                <a:t>(1991)</a:t>
              </a:r>
            </a:p>
            <a:p>
              <a:pPr algn="ctr" hangingPunct="0">
                <a:defRPr sz="1800"/>
              </a:pPr>
              <a:endParaRPr lang="en-GB" sz="1600">
                <a:latin typeface="Arial" pitchFamily="18"/>
                <a:ea typeface="Microsoft YaHei" pitchFamily="2"/>
                <a:cs typeface="Times New Roman" pitchFamily="18"/>
              </a:endParaRPr>
            </a:p>
          </p:txBody>
        </p:sp>
        <p:sp>
          <p:nvSpPr>
            <p:cNvPr id="31" name="Rectangle 22"/>
            <p:cNvSpPr/>
            <p:nvPr/>
          </p:nvSpPr>
          <p:spPr>
            <a:xfrm>
              <a:off x="6350040" y="2143080"/>
              <a:ext cx="181822" cy="356336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5000" rIns="90000" bIns="45000" anchor="t" anchorCtr="0" compatLnSpc="0">
              <a:spAutoFit/>
            </a:bodyPr>
            <a:lstStyle/>
            <a:p>
              <a:pPr hangingPunct="0"/>
              <a:endParaRPr lang="en-GB"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</p:grpSp>
      <p:grpSp>
        <p:nvGrpSpPr>
          <p:cNvPr id="32" name="Group 23"/>
          <p:cNvGrpSpPr/>
          <p:nvPr/>
        </p:nvGrpSpPr>
        <p:grpSpPr>
          <a:xfrm>
            <a:off x="2089200" y="3166919"/>
            <a:ext cx="7051320" cy="906120"/>
            <a:chOff x="565200" y="3166919"/>
            <a:chExt cx="7051320" cy="906120"/>
          </a:xfrm>
        </p:grpSpPr>
        <p:sp>
          <p:nvSpPr>
            <p:cNvPr id="33" name="Rectangle 24"/>
            <p:cNvSpPr/>
            <p:nvPr/>
          </p:nvSpPr>
          <p:spPr>
            <a:xfrm>
              <a:off x="565200" y="3166919"/>
              <a:ext cx="7051320" cy="9061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ctr" anchorCtr="0" compatLnSpc="0">
              <a:noAutofit/>
            </a:bodyPr>
            <a:lstStyle/>
            <a:p>
              <a:pPr hangingPunct="0">
                <a:defRPr sz="1800"/>
              </a:pPr>
              <a:r>
                <a:rPr lang="en-GB" sz="1200" b="1" dirty="0">
                  <a:latin typeface="Arial" pitchFamily="18"/>
                  <a:ea typeface="Microsoft YaHei" pitchFamily="2"/>
                  <a:cs typeface="Mangal" pitchFamily="2"/>
                </a:rPr>
                <a:t> </a:t>
              </a:r>
              <a:r>
                <a:rPr lang="en-GB" sz="1400" b="1" dirty="0">
                  <a:solidFill>
                    <a:srgbClr val="000099"/>
                  </a:solidFill>
                  <a:latin typeface="Arial" pitchFamily="18"/>
                  <a:ea typeface="Microsoft YaHei" pitchFamily="2"/>
                  <a:cs typeface="Mangal" pitchFamily="2"/>
                </a:rPr>
                <a:t>Intelligence               </a:t>
              </a:r>
              <a:r>
                <a:rPr lang="en-GB" sz="1400" b="1" dirty="0" err="1">
                  <a:solidFill>
                    <a:srgbClr val="000099"/>
                  </a:solidFill>
                  <a:latin typeface="Arial" pitchFamily="18"/>
                  <a:ea typeface="Microsoft YaHei" pitchFamily="2"/>
                  <a:cs typeface="Mangal" pitchFamily="2"/>
                </a:rPr>
                <a:t>Intelligence</a:t>
              </a:r>
              <a:r>
                <a:rPr lang="en-GB" sz="1400" b="1" dirty="0">
                  <a:solidFill>
                    <a:srgbClr val="000099"/>
                  </a:solidFill>
                  <a:latin typeface="Arial" pitchFamily="18"/>
                  <a:ea typeface="Microsoft YaHei" pitchFamily="2"/>
                  <a:cs typeface="Mangal" pitchFamily="2"/>
                </a:rPr>
                <a:t>  	     </a:t>
              </a:r>
              <a:r>
                <a:rPr lang="en-GB" sz="1400" b="1" dirty="0">
                  <a:solidFill>
                    <a:srgbClr val="9900FF"/>
                  </a:solidFill>
                  <a:latin typeface="Arial" pitchFamily="18"/>
                  <a:ea typeface="Microsoft YaHei" pitchFamily="2"/>
                  <a:cs typeface="Mangal" pitchFamily="2"/>
                </a:rPr>
                <a:t>Achievement                I</a:t>
              </a:r>
              <a:r>
                <a:rPr lang="en-GB" sz="1400" b="1" dirty="0">
                  <a:solidFill>
                    <a:srgbClr val="000099"/>
                  </a:solidFill>
                  <a:latin typeface="Arial" pitchFamily="18"/>
                  <a:ea typeface="Microsoft YaHei" pitchFamily="2"/>
                  <a:cs typeface="Mangal" pitchFamily="2"/>
                </a:rPr>
                <a:t>ntelligence </a:t>
              </a:r>
              <a:r>
                <a:rPr lang="en-GB" sz="1400" b="1" dirty="0">
                  <a:solidFill>
                    <a:srgbClr val="0000FF"/>
                  </a:solidFill>
                  <a:latin typeface="Arial" pitchFamily="18"/>
                  <a:ea typeface="Microsoft YaHei" pitchFamily="2"/>
                  <a:cs typeface="Mangal" pitchFamily="2"/>
                </a:rPr>
                <a:t>           </a:t>
              </a:r>
              <a:r>
                <a:rPr lang="en-GB" sz="1400" b="1" dirty="0">
                  <a:solidFill>
                    <a:srgbClr val="0066FF"/>
                  </a:solidFill>
                  <a:latin typeface="Arial" pitchFamily="18"/>
                  <a:ea typeface="Microsoft YaHei" pitchFamily="2"/>
                  <a:cs typeface="Mangal" pitchFamily="2"/>
                </a:rPr>
                <a:t>Drive</a:t>
              </a:r>
            </a:p>
            <a:p>
              <a:pPr hangingPunct="0">
                <a:defRPr sz="1800"/>
              </a:pPr>
              <a:r>
                <a:rPr lang="en-GB" sz="1200" dirty="0">
                  <a:solidFill>
                    <a:srgbClr val="0066FF"/>
                  </a:solidFill>
                  <a:latin typeface="Arial" pitchFamily="18"/>
                  <a:ea typeface="Microsoft YaHei" pitchFamily="2"/>
                  <a:cs typeface="Mangal" pitchFamily="2"/>
                </a:rPr>
                <a:t>   </a:t>
              </a:r>
            </a:p>
          </p:txBody>
        </p:sp>
        <p:sp>
          <p:nvSpPr>
            <p:cNvPr id="34" name="Rectangle 25"/>
            <p:cNvSpPr/>
            <p:nvPr/>
          </p:nvSpPr>
          <p:spPr>
            <a:xfrm>
              <a:off x="586440" y="3166919"/>
              <a:ext cx="181822" cy="356336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5000" rIns="90000" bIns="45000" anchor="t" anchorCtr="0" compatLnSpc="0">
              <a:spAutoFit/>
            </a:bodyPr>
            <a:lstStyle/>
            <a:p>
              <a:pPr hangingPunct="0"/>
              <a:endParaRPr lang="en-GB"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</p:grpSp>
      <p:grpSp>
        <p:nvGrpSpPr>
          <p:cNvPr id="35" name="Group 26"/>
          <p:cNvGrpSpPr/>
          <p:nvPr/>
        </p:nvGrpSpPr>
        <p:grpSpPr>
          <a:xfrm>
            <a:off x="1904881" y="3733920"/>
            <a:ext cx="1518839" cy="1950840"/>
            <a:chOff x="380880" y="3733920"/>
            <a:chExt cx="1518839" cy="1950840"/>
          </a:xfrm>
        </p:grpSpPr>
        <p:sp>
          <p:nvSpPr>
            <p:cNvPr id="36" name="Rectangle 27"/>
            <p:cNvSpPr/>
            <p:nvPr/>
          </p:nvSpPr>
          <p:spPr>
            <a:xfrm>
              <a:off x="461879" y="3733920"/>
              <a:ext cx="1437840" cy="19508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5000" rIns="90000" bIns="45000" anchor="ctr" anchorCtr="0" compatLnSpc="0">
              <a:noAutofit/>
            </a:bodyPr>
            <a:lstStyle/>
            <a:p>
              <a:pPr hangingPunct="0">
                <a:defRPr sz="1800"/>
              </a:pPr>
              <a:r>
                <a:rPr lang="en-GB" sz="1200" b="1" dirty="0">
                  <a:latin typeface="Arial" pitchFamily="18"/>
                  <a:ea typeface="Microsoft YaHei" pitchFamily="2"/>
                  <a:cs typeface="Times New Roman" pitchFamily="18"/>
                </a:rPr>
                <a:t>Alertness</a:t>
              </a:r>
            </a:p>
            <a:p>
              <a:pPr hangingPunct="0">
                <a:defRPr sz="1800"/>
              </a:pPr>
              <a:r>
                <a:rPr lang="en-GB" sz="1200" b="1" dirty="0">
                  <a:latin typeface="Arial" pitchFamily="18"/>
                  <a:ea typeface="Microsoft YaHei" pitchFamily="2"/>
                  <a:cs typeface="Times New Roman" pitchFamily="18"/>
                </a:rPr>
                <a:t>Insight</a:t>
              </a:r>
            </a:p>
            <a:p>
              <a:pPr hangingPunct="0">
                <a:defRPr sz="1800"/>
              </a:pPr>
              <a:r>
                <a:rPr lang="en-GB" sz="1200" b="1" dirty="0">
                  <a:latin typeface="Arial" pitchFamily="18"/>
                  <a:ea typeface="Microsoft YaHei" pitchFamily="2"/>
                  <a:cs typeface="Times New Roman" pitchFamily="18"/>
                </a:rPr>
                <a:t>Responsibility</a:t>
              </a:r>
            </a:p>
            <a:p>
              <a:pPr hangingPunct="0">
                <a:defRPr sz="1800"/>
              </a:pPr>
              <a:r>
                <a:rPr lang="en-GB" sz="1200" b="1" dirty="0">
                  <a:latin typeface="Arial" pitchFamily="18"/>
                  <a:ea typeface="Microsoft YaHei" pitchFamily="2"/>
                  <a:cs typeface="Times New Roman" pitchFamily="18"/>
                </a:rPr>
                <a:t>Initiative</a:t>
              </a:r>
            </a:p>
            <a:p>
              <a:pPr hangingPunct="0">
                <a:defRPr sz="1800"/>
              </a:pPr>
              <a:r>
                <a:rPr lang="en-GB" sz="1200" b="1" dirty="0">
                  <a:latin typeface="Arial" pitchFamily="18"/>
                  <a:ea typeface="Microsoft YaHei" pitchFamily="2"/>
                  <a:cs typeface="Times New Roman" pitchFamily="18"/>
                </a:rPr>
                <a:t>Persistence</a:t>
              </a:r>
            </a:p>
            <a:p>
              <a:pPr hangingPunct="0">
                <a:defRPr sz="1800"/>
              </a:pPr>
              <a:r>
                <a:rPr lang="en-GB" sz="1200" b="1" dirty="0">
                  <a:latin typeface="Arial" pitchFamily="18"/>
                  <a:ea typeface="Microsoft YaHei" pitchFamily="2"/>
                  <a:cs typeface="Times New Roman" pitchFamily="18"/>
                </a:rPr>
                <a:t>Self-Confidence</a:t>
              </a:r>
            </a:p>
            <a:p>
              <a:pPr hangingPunct="0">
                <a:defRPr sz="1800"/>
              </a:pPr>
              <a:r>
                <a:rPr lang="en-GB" sz="1200" b="1" dirty="0">
                  <a:latin typeface="Arial" pitchFamily="18"/>
                  <a:ea typeface="Microsoft YaHei" pitchFamily="2"/>
                  <a:cs typeface="Times New Roman" pitchFamily="18"/>
                </a:rPr>
                <a:t>Sociability</a:t>
              </a:r>
            </a:p>
            <a:p>
              <a:pPr hangingPunct="0">
                <a:defRPr sz="1800"/>
              </a:pPr>
              <a:endParaRPr lang="en-GB" sz="1600" dirty="0">
                <a:latin typeface="Arial" pitchFamily="18"/>
                <a:ea typeface="Microsoft YaHei" pitchFamily="2"/>
                <a:cs typeface="Times New Roman" pitchFamily="18"/>
              </a:endParaRPr>
            </a:p>
          </p:txBody>
        </p:sp>
        <p:sp>
          <p:nvSpPr>
            <p:cNvPr id="37" name="Rectangle 28"/>
            <p:cNvSpPr/>
            <p:nvPr/>
          </p:nvSpPr>
          <p:spPr>
            <a:xfrm>
              <a:off x="380880" y="3733920"/>
              <a:ext cx="181822" cy="356336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5000" rIns="90000" bIns="45000" anchor="t" anchorCtr="0" compatLnSpc="0">
              <a:spAutoFit/>
            </a:bodyPr>
            <a:lstStyle/>
            <a:p>
              <a:pPr hangingPunct="0"/>
              <a:endParaRPr lang="en-GB"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</p:grpSp>
      <p:grpSp>
        <p:nvGrpSpPr>
          <p:cNvPr id="38" name="Group 29"/>
          <p:cNvGrpSpPr/>
          <p:nvPr/>
        </p:nvGrpSpPr>
        <p:grpSpPr>
          <a:xfrm>
            <a:off x="3424081" y="3505319"/>
            <a:ext cx="1530359" cy="1950840"/>
            <a:chOff x="1900080" y="3505319"/>
            <a:chExt cx="1530359" cy="1950840"/>
          </a:xfrm>
        </p:grpSpPr>
        <p:sp>
          <p:nvSpPr>
            <p:cNvPr id="39" name="Rectangle 30"/>
            <p:cNvSpPr/>
            <p:nvPr/>
          </p:nvSpPr>
          <p:spPr>
            <a:xfrm>
              <a:off x="1981800" y="3505319"/>
              <a:ext cx="1448639" cy="19508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5000" rIns="90000" bIns="45000" anchor="ctr" anchorCtr="0" compatLnSpc="0">
              <a:noAutofit/>
            </a:bodyPr>
            <a:lstStyle/>
            <a:p>
              <a:pPr hangingPunct="0">
                <a:defRPr sz="1800"/>
              </a:pPr>
              <a:r>
                <a:rPr lang="en-GB" sz="1200" b="1">
                  <a:latin typeface="Arial" pitchFamily="18"/>
                  <a:ea typeface="Microsoft YaHei" pitchFamily="2"/>
                  <a:cs typeface="Times New Roman" pitchFamily="18"/>
                </a:rPr>
                <a:t>Masculinity</a:t>
              </a:r>
            </a:p>
            <a:p>
              <a:pPr hangingPunct="0">
                <a:defRPr sz="1800"/>
              </a:pPr>
              <a:r>
                <a:rPr lang="en-GB" sz="1200" b="1">
                  <a:latin typeface="Arial" pitchFamily="18"/>
                  <a:ea typeface="Microsoft YaHei" pitchFamily="2"/>
                  <a:cs typeface="Times New Roman" pitchFamily="18"/>
                </a:rPr>
                <a:t>Adjustment</a:t>
              </a:r>
            </a:p>
            <a:p>
              <a:pPr hangingPunct="0">
                <a:defRPr sz="1800"/>
              </a:pPr>
              <a:r>
                <a:rPr lang="en-GB" sz="1200" b="1">
                  <a:latin typeface="Arial" pitchFamily="18"/>
                  <a:ea typeface="Microsoft YaHei" pitchFamily="2"/>
                  <a:cs typeface="Times New Roman" pitchFamily="18"/>
                </a:rPr>
                <a:t>Dominance</a:t>
              </a:r>
            </a:p>
            <a:p>
              <a:pPr hangingPunct="0">
                <a:defRPr sz="1800"/>
              </a:pPr>
              <a:r>
                <a:rPr lang="en-GB" sz="1200" b="1">
                  <a:latin typeface="Arial" pitchFamily="18"/>
                  <a:ea typeface="Microsoft YaHei" pitchFamily="2"/>
                  <a:cs typeface="Times New Roman" pitchFamily="18"/>
                </a:rPr>
                <a:t>Extroversion</a:t>
              </a:r>
            </a:p>
            <a:p>
              <a:pPr hangingPunct="0">
                <a:defRPr sz="1800"/>
              </a:pPr>
              <a:r>
                <a:rPr lang="en-GB" sz="1200" b="1">
                  <a:latin typeface="Arial" pitchFamily="18"/>
                  <a:ea typeface="Microsoft YaHei" pitchFamily="2"/>
                  <a:cs typeface="Times New Roman" pitchFamily="18"/>
                </a:rPr>
                <a:t>Conservatism</a:t>
              </a:r>
            </a:p>
            <a:p>
              <a:pPr hangingPunct="0">
                <a:defRPr sz="1800"/>
              </a:pPr>
              <a:endParaRPr lang="en-GB" sz="1600">
                <a:latin typeface="Arial" pitchFamily="18"/>
                <a:ea typeface="Microsoft YaHei" pitchFamily="2"/>
                <a:cs typeface="Times New Roman" pitchFamily="18"/>
              </a:endParaRPr>
            </a:p>
          </p:txBody>
        </p:sp>
        <p:sp>
          <p:nvSpPr>
            <p:cNvPr id="40" name="Rectangle 31"/>
            <p:cNvSpPr/>
            <p:nvPr/>
          </p:nvSpPr>
          <p:spPr>
            <a:xfrm>
              <a:off x="1900080" y="3505319"/>
              <a:ext cx="181822" cy="356336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5000" rIns="90000" bIns="45000" anchor="t" anchorCtr="0" compatLnSpc="0">
              <a:spAutoFit/>
            </a:bodyPr>
            <a:lstStyle/>
            <a:p>
              <a:pPr hangingPunct="0"/>
              <a:endParaRPr lang="en-GB"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</p:grpSp>
      <p:grpSp>
        <p:nvGrpSpPr>
          <p:cNvPr id="41" name="Group 32"/>
          <p:cNvGrpSpPr/>
          <p:nvPr/>
        </p:nvGrpSpPr>
        <p:grpSpPr>
          <a:xfrm>
            <a:off x="4949401" y="3733920"/>
            <a:ext cx="1657439" cy="1950840"/>
            <a:chOff x="3425400" y="3733920"/>
            <a:chExt cx="1657439" cy="1950840"/>
          </a:xfrm>
        </p:grpSpPr>
        <p:sp>
          <p:nvSpPr>
            <p:cNvPr id="42" name="Rectangle 33"/>
            <p:cNvSpPr/>
            <p:nvPr/>
          </p:nvSpPr>
          <p:spPr>
            <a:xfrm>
              <a:off x="3425400" y="3733920"/>
              <a:ext cx="1657439" cy="19508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5000" rIns="90000" bIns="45000" anchor="ctr" anchorCtr="0" compatLnSpc="0">
              <a:noAutofit/>
            </a:bodyPr>
            <a:lstStyle/>
            <a:p>
              <a:pPr hangingPunct="0">
                <a:defRPr sz="1800"/>
              </a:pPr>
              <a:endParaRPr lang="en-GB" sz="1100">
                <a:latin typeface="Arial" pitchFamily="18"/>
                <a:ea typeface="Microsoft YaHei" pitchFamily="2"/>
                <a:cs typeface="Times New Roman" pitchFamily="18"/>
              </a:endParaRPr>
            </a:p>
            <a:p>
              <a:pPr hangingPunct="0">
                <a:defRPr sz="1800"/>
              </a:pPr>
              <a:endParaRPr lang="en-GB" sz="1100">
                <a:latin typeface="Arial" pitchFamily="18"/>
                <a:ea typeface="Microsoft YaHei" pitchFamily="2"/>
                <a:cs typeface="Times New Roman" pitchFamily="18"/>
              </a:endParaRPr>
            </a:p>
            <a:p>
              <a:pPr hangingPunct="0">
                <a:defRPr sz="1800"/>
              </a:pPr>
              <a:r>
                <a:rPr lang="en-GB" sz="1200" b="1">
                  <a:latin typeface="Arial" pitchFamily="18"/>
                  <a:ea typeface="Microsoft YaHei" pitchFamily="2"/>
                  <a:cs typeface="Times New Roman" pitchFamily="18"/>
                </a:rPr>
                <a:t>Persistence</a:t>
              </a:r>
            </a:p>
            <a:p>
              <a:pPr hangingPunct="0">
                <a:defRPr sz="1800"/>
              </a:pPr>
              <a:r>
                <a:rPr lang="en-GB" sz="1200" b="1">
                  <a:latin typeface="Arial" pitchFamily="18"/>
                  <a:ea typeface="Microsoft YaHei" pitchFamily="2"/>
                  <a:cs typeface="Times New Roman" pitchFamily="18"/>
                </a:rPr>
                <a:t>Insight</a:t>
              </a:r>
            </a:p>
            <a:p>
              <a:pPr hangingPunct="0">
                <a:defRPr sz="1800"/>
              </a:pPr>
              <a:r>
                <a:rPr lang="en-GB" sz="1200" b="1">
                  <a:latin typeface="Arial" pitchFamily="18"/>
                  <a:ea typeface="Microsoft YaHei" pitchFamily="2"/>
                  <a:cs typeface="Times New Roman" pitchFamily="18"/>
                </a:rPr>
                <a:t>Initiative</a:t>
              </a:r>
            </a:p>
            <a:p>
              <a:pPr hangingPunct="0">
                <a:defRPr sz="1800"/>
              </a:pPr>
              <a:r>
                <a:rPr lang="en-GB" sz="1200" b="1">
                  <a:latin typeface="Arial" pitchFamily="18"/>
                  <a:ea typeface="Microsoft YaHei" pitchFamily="2"/>
                  <a:cs typeface="Times New Roman" pitchFamily="18"/>
                </a:rPr>
                <a:t>Self-Confidence</a:t>
              </a:r>
            </a:p>
            <a:p>
              <a:pPr hangingPunct="0">
                <a:defRPr sz="1800"/>
              </a:pPr>
              <a:r>
                <a:rPr lang="en-GB" sz="1200" b="1">
                  <a:latin typeface="Arial" pitchFamily="18"/>
                  <a:ea typeface="Microsoft YaHei" pitchFamily="2"/>
                  <a:cs typeface="Times New Roman" pitchFamily="18"/>
                </a:rPr>
                <a:t>Responsibility</a:t>
              </a:r>
            </a:p>
            <a:p>
              <a:pPr hangingPunct="0">
                <a:defRPr sz="1800"/>
              </a:pPr>
              <a:r>
                <a:rPr lang="en-GB" sz="1200" b="1">
                  <a:latin typeface="Arial" pitchFamily="18"/>
                  <a:ea typeface="Microsoft YaHei" pitchFamily="2"/>
                  <a:cs typeface="Times New Roman" pitchFamily="18"/>
                </a:rPr>
                <a:t>Cooperativeness</a:t>
              </a:r>
            </a:p>
            <a:p>
              <a:pPr hangingPunct="0">
                <a:defRPr sz="1800"/>
              </a:pPr>
              <a:r>
                <a:rPr lang="en-GB" sz="1200" b="1">
                  <a:latin typeface="Arial" pitchFamily="18"/>
                  <a:ea typeface="Microsoft YaHei" pitchFamily="2"/>
                  <a:cs typeface="Times New Roman" pitchFamily="18"/>
                </a:rPr>
                <a:t>Tolerance</a:t>
              </a:r>
            </a:p>
            <a:p>
              <a:pPr hangingPunct="0">
                <a:defRPr sz="1800"/>
              </a:pPr>
              <a:r>
                <a:rPr lang="en-GB" sz="1200" b="1">
                  <a:latin typeface="Arial" pitchFamily="18"/>
                  <a:ea typeface="Microsoft YaHei" pitchFamily="2"/>
                  <a:cs typeface="Times New Roman" pitchFamily="18"/>
                </a:rPr>
                <a:t>Influence</a:t>
              </a:r>
            </a:p>
            <a:p>
              <a:pPr hangingPunct="0">
                <a:defRPr sz="1800"/>
              </a:pPr>
              <a:r>
                <a:rPr lang="en-GB" sz="1200" b="1">
                  <a:latin typeface="Arial" pitchFamily="18"/>
                  <a:ea typeface="Microsoft YaHei" pitchFamily="2"/>
                  <a:cs typeface="Times New Roman" pitchFamily="18"/>
                </a:rPr>
                <a:t>Sociability</a:t>
              </a:r>
            </a:p>
            <a:p>
              <a:pPr hangingPunct="0">
                <a:defRPr sz="1800"/>
              </a:pPr>
              <a:endParaRPr lang="en-GB" sz="1600">
                <a:latin typeface="Arial" pitchFamily="18"/>
                <a:ea typeface="Microsoft YaHei" pitchFamily="2"/>
                <a:cs typeface="Times New Roman" pitchFamily="18"/>
              </a:endParaRPr>
            </a:p>
          </p:txBody>
        </p:sp>
        <p:sp>
          <p:nvSpPr>
            <p:cNvPr id="43" name="Rectangle 34"/>
            <p:cNvSpPr/>
            <p:nvPr/>
          </p:nvSpPr>
          <p:spPr>
            <a:xfrm>
              <a:off x="3495599" y="3733920"/>
              <a:ext cx="181822" cy="356336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5000" rIns="90000" bIns="45000" anchor="t" anchorCtr="0" compatLnSpc="0">
              <a:spAutoFit/>
            </a:bodyPr>
            <a:lstStyle/>
            <a:p>
              <a:pPr hangingPunct="0"/>
              <a:endParaRPr lang="en-GB"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</p:grpSp>
      <p:grpSp>
        <p:nvGrpSpPr>
          <p:cNvPr id="44" name="Group 35"/>
          <p:cNvGrpSpPr/>
          <p:nvPr/>
        </p:nvGrpSpPr>
        <p:grpSpPr>
          <a:xfrm>
            <a:off x="6518280" y="3124080"/>
            <a:ext cx="1280880" cy="1978921"/>
            <a:chOff x="4994280" y="3124079"/>
            <a:chExt cx="1280880" cy="1978921"/>
          </a:xfrm>
        </p:grpSpPr>
        <p:sp>
          <p:nvSpPr>
            <p:cNvPr id="45" name="Rectangle 36"/>
            <p:cNvSpPr/>
            <p:nvPr/>
          </p:nvSpPr>
          <p:spPr>
            <a:xfrm>
              <a:off x="5022360" y="3152160"/>
              <a:ext cx="1252800" cy="19508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5000" rIns="90000" bIns="45000" anchor="ctr" anchorCtr="0" compatLnSpc="0">
              <a:noAutofit/>
            </a:bodyPr>
            <a:lstStyle/>
            <a:p>
              <a:pPr hangingPunct="0">
                <a:defRPr sz="1800"/>
              </a:pPr>
              <a:r>
                <a:rPr lang="en-GB" sz="1200" b="1">
                  <a:latin typeface="Arial" pitchFamily="18"/>
                  <a:ea typeface="Microsoft YaHei" pitchFamily="2"/>
                  <a:cs typeface="Times New Roman" pitchFamily="18"/>
                </a:rPr>
                <a:t>Masculinity</a:t>
              </a:r>
            </a:p>
            <a:p>
              <a:pPr hangingPunct="0">
                <a:defRPr sz="1800"/>
              </a:pPr>
              <a:r>
                <a:rPr lang="en-GB" sz="1200" b="1">
                  <a:latin typeface="Arial" pitchFamily="18"/>
                  <a:ea typeface="Microsoft YaHei" pitchFamily="2"/>
                  <a:cs typeface="Times New Roman" pitchFamily="18"/>
                </a:rPr>
                <a:t>Dominance</a:t>
              </a:r>
            </a:p>
            <a:p>
              <a:pPr hangingPunct="0">
                <a:defRPr sz="1800"/>
              </a:pPr>
              <a:endParaRPr lang="en-GB" sz="1200" b="1">
                <a:latin typeface="Arial" pitchFamily="18"/>
                <a:ea typeface="Microsoft YaHei" pitchFamily="2"/>
                <a:cs typeface="Times New Roman" pitchFamily="18"/>
              </a:endParaRPr>
            </a:p>
          </p:txBody>
        </p:sp>
        <p:sp>
          <p:nvSpPr>
            <p:cNvPr id="46" name="Rectangle 37"/>
            <p:cNvSpPr/>
            <p:nvPr/>
          </p:nvSpPr>
          <p:spPr>
            <a:xfrm>
              <a:off x="4994280" y="3124079"/>
              <a:ext cx="181822" cy="356336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5000" rIns="90000" bIns="45000" anchor="t" anchorCtr="0" compatLnSpc="0">
              <a:spAutoFit/>
            </a:bodyPr>
            <a:lstStyle/>
            <a:p>
              <a:pPr hangingPunct="0"/>
              <a:endParaRPr lang="en-GB"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</p:grpSp>
      <p:grpSp>
        <p:nvGrpSpPr>
          <p:cNvPr id="47" name="Group 38"/>
          <p:cNvGrpSpPr/>
          <p:nvPr/>
        </p:nvGrpSpPr>
        <p:grpSpPr>
          <a:xfrm>
            <a:off x="7813560" y="3505319"/>
            <a:ext cx="1599840" cy="1950840"/>
            <a:chOff x="6289560" y="3505319"/>
            <a:chExt cx="1599840" cy="1950840"/>
          </a:xfrm>
        </p:grpSpPr>
        <p:sp>
          <p:nvSpPr>
            <p:cNvPr id="48" name="Rectangle 39"/>
            <p:cNvSpPr/>
            <p:nvPr/>
          </p:nvSpPr>
          <p:spPr>
            <a:xfrm>
              <a:off x="6365160" y="3505319"/>
              <a:ext cx="1524240" cy="19508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5000" rIns="90000" bIns="45000" anchor="ctr" anchorCtr="0" compatLnSpc="0">
              <a:noAutofit/>
            </a:bodyPr>
            <a:lstStyle/>
            <a:p>
              <a:pPr hangingPunct="0">
                <a:defRPr sz="1800"/>
              </a:pPr>
              <a:r>
                <a:rPr lang="en-GB" sz="1200" b="1">
                  <a:latin typeface="Arial" pitchFamily="18"/>
                  <a:ea typeface="Microsoft YaHei" pitchFamily="2"/>
                  <a:cs typeface="Times New Roman" pitchFamily="18"/>
                </a:rPr>
                <a:t>Motivation</a:t>
              </a:r>
            </a:p>
            <a:p>
              <a:pPr hangingPunct="0">
                <a:defRPr sz="1800"/>
              </a:pPr>
              <a:r>
                <a:rPr lang="en-GB" sz="1200" b="1">
                  <a:latin typeface="Arial" pitchFamily="18"/>
                  <a:ea typeface="Microsoft YaHei" pitchFamily="2"/>
                  <a:cs typeface="Times New Roman" pitchFamily="18"/>
                </a:rPr>
                <a:t>Integrity</a:t>
              </a:r>
            </a:p>
            <a:p>
              <a:pPr hangingPunct="0">
                <a:defRPr sz="1800"/>
              </a:pPr>
              <a:r>
                <a:rPr lang="en-GB" sz="1200" b="1">
                  <a:latin typeface="Arial" pitchFamily="18"/>
                  <a:ea typeface="Microsoft YaHei" pitchFamily="2"/>
                  <a:cs typeface="Times New Roman" pitchFamily="18"/>
                </a:rPr>
                <a:t>Confidence</a:t>
              </a:r>
            </a:p>
            <a:p>
              <a:pPr hangingPunct="0">
                <a:defRPr sz="1800"/>
              </a:pPr>
              <a:r>
                <a:rPr lang="en-GB" sz="1200" b="1">
                  <a:latin typeface="Arial" pitchFamily="18"/>
                  <a:ea typeface="Microsoft YaHei" pitchFamily="2"/>
                  <a:cs typeface="Times New Roman" pitchFamily="18"/>
                </a:rPr>
                <a:t>Cognitive Ability</a:t>
              </a:r>
            </a:p>
            <a:p>
              <a:pPr hangingPunct="0">
                <a:defRPr sz="1800"/>
              </a:pPr>
              <a:r>
                <a:rPr lang="en-GB" sz="1200" b="1">
                  <a:latin typeface="Arial" pitchFamily="18"/>
                  <a:ea typeface="Microsoft YaHei" pitchFamily="2"/>
                  <a:cs typeface="Times New Roman" pitchFamily="18"/>
                </a:rPr>
                <a:t>Task Knowledge</a:t>
              </a:r>
            </a:p>
            <a:p>
              <a:pPr hangingPunct="0">
                <a:defRPr sz="1800"/>
              </a:pPr>
              <a:endParaRPr lang="en-GB" sz="1600">
                <a:latin typeface="Arial" pitchFamily="18"/>
                <a:ea typeface="Microsoft YaHei" pitchFamily="2"/>
                <a:cs typeface="Times New Roman" pitchFamily="18"/>
              </a:endParaRPr>
            </a:p>
          </p:txBody>
        </p:sp>
        <p:sp>
          <p:nvSpPr>
            <p:cNvPr id="49" name="Rectangle 40"/>
            <p:cNvSpPr/>
            <p:nvPr/>
          </p:nvSpPr>
          <p:spPr>
            <a:xfrm>
              <a:off x="6289560" y="3505319"/>
              <a:ext cx="181822" cy="356336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5000" rIns="90000" bIns="45000" anchor="t" anchorCtr="0" compatLnSpc="0">
              <a:spAutoFit/>
            </a:bodyPr>
            <a:lstStyle/>
            <a:p>
              <a:pPr hangingPunct="0"/>
              <a:endParaRPr lang="en-GB"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</p:grpSp>
      <p:sp>
        <p:nvSpPr>
          <p:cNvPr id="50" name="Line 44"/>
          <p:cNvSpPr/>
          <p:nvPr/>
        </p:nvSpPr>
        <p:spPr>
          <a:xfrm>
            <a:off x="2086703" y="2212561"/>
            <a:ext cx="7162920" cy="0"/>
          </a:xfrm>
          <a:prstGeom prst="line">
            <a:avLst/>
          </a:prstGeom>
          <a:noFill/>
          <a:ln w="25560">
            <a:solidFill>
              <a:srgbClr val="000099"/>
            </a:solidFill>
            <a:prstDash val="solid"/>
            <a:round/>
          </a:ln>
        </p:spPr>
        <p:txBody>
          <a:bodyPr vert="horz" wrap="none" lIns="90000" tIns="45000" rIns="90000" bIns="45000" anchor="ctr" anchorCtr="1" compatLnSpc="0">
            <a:noAutofit/>
          </a:bodyPr>
          <a:lstStyle/>
          <a:p>
            <a:pPr hangingPunct="0"/>
            <a:endParaRPr lang="en-GB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1" name="Line 45"/>
          <p:cNvSpPr/>
          <p:nvPr/>
        </p:nvSpPr>
        <p:spPr>
          <a:xfrm>
            <a:off x="2174520" y="3124079"/>
            <a:ext cx="7162920" cy="0"/>
          </a:xfrm>
          <a:prstGeom prst="line">
            <a:avLst/>
          </a:prstGeom>
          <a:noFill/>
          <a:ln w="25560">
            <a:solidFill>
              <a:srgbClr val="000099"/>
            </a:solidFill>
            <a:prstDash val="solid"/>
            <a:round/>
          </a:ln>
        </p:spPr>
        <p:txBody>
          <a:bodyPr vert="horz" wrap="none" lIns="90000" tIns="45000" rIns="90000" bIns="45000" anchor="ctr" anchorCtr="1" compatLnSpc="0">
            <a:noAutofit/>
          </a:bodyPr>
          <a:lstStyle/>
          <a:p>
            <a:pPr hangingPunct="0"/>
            <a:endParaRPr lang="en-GB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2" name="Rectangle 3"/>
          <p:cNvSpPr/>
          <p:nvPr/>
        </p:nvSpPr>
        <p:spPr>
          <a:xfrm>
            <a:off x="2089560" y="5794200"/>
            <a:ext cx="7077960" cy="560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>
              <a:spcBef>
                <a:spcPts val="638"/>
              </a:spcBef>
              <a:defRPr sz="1800"/>
            </a:pPr>
            <a:r>
              <a:rPr lang="en-GB" sz="200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Note: If you are unclear as to the meaning of any of these words, ask or look them up</a:t>
            </a:r>
          </a:p>
        </p:txBody>
      </p:sp>
    </p:spTree>
    <p:extLst>
      <p:ext uri="{BB962C8B-B14F-4D97-AF65-F5344CB8AC3E}">
        <p14:creationId xmlns:p14="http://schemas.microsoft.com/office/powerpoint/2010/main" val="992156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3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pperplate Gothic Light" pitchFamily="34"/>
              </a:rPr>
              <a:t>Major Leadership Traits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27201"/>
            <a:ext cx="8596668" cy="4314162"/>
          </a:xfrm>
        </p:spPr>
        <p:txBody>
          <a:bodyPr/>
          <a:lstStyle/>
          <a:p>
            <a:pPr marL="0" lvl="0" indent="0" defTabSz="914400">
              <a:spcBef>
                <a:spcPts val="638"/>
              </a:spcBef>
              <a:buClrTx/>
              <a:buSzPct val="45000"/>
              <a:buFont typeface="Arial" pitchFamily="32"/>
              <a:buChar char="•"/>
              <a:defRPr sz="1800"/>
            </a:pPr>
            <a:r>
              <a:rPr lang="en-GB" sz="2400" b="1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Intelligence</a:t>
            </a:r>
            <a:r>
              <a:rPr lang="en-GB" sz="24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 - Intellectual ability including verbal, perceptual, and reasoning capabilities</a:t>
            </a:r>
          </a:p>
          <a:p>
            <a:pPr marL="0" lvl="0" indent="0" defTabSz="914400">
              <a:spcBef>
                <a:spcPts val="638"/>
              </a:spcBef>
              <a:buClrTx/>
              <a:buSzPct val="45000"/>
              <a:buFont typeface="Arial" pitchFamily="32"/>
              <a:buChar char="•"/>
              <a:defRPr sz="1800"/>
            </a:pPr>
            <a:r>
              <a:rPr lang="en-GB" sz="2400" b="1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Self-Confidence</a:t>
            </a:r>
            <a:r>
              <a:rPr lang="en-GB" sz="24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 - Ability to be certain about one’s competencies and skills</a:t>
            </a:r>
          </a:p>
          <a:p>
            <a:pPr marL="0" lvl="0" indent="0" defTabSz="914400">
              <a:spcBef>
                <a:spcPts val="638"/>
              </a:spcBef>
              <a:buClrTx/>
              <a:buSzPct val="45000"/>
              <a:buFont typeface="Arial" pitchFamily="32"/>
              <a:buChar char="•"/>
              <a:defRPr sz="1800"/>
            </a:pPr>
            <a:r>
              <a:rPr lang="en-GB" sz="24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 </a:t>
            </a:r>
            <a:r>
              <a:rPr lang="en-GB" sz="2400" b="1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Determination</a:t>
            </a:r>
            <a:r>
              <a:rPr lang="en-GB" sz="24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 - The desire to get the job done (i.e., initiative, persistence, dominance, drive)</a:t>
            </a:r>
          </a:p>
          <a:p>
            <a:pPr marL="0" lvl="0" indent="0" defTabSz="914400">
              <a:spcBef>
                <a:spcPts val="638"/>
              </a:spcBef>
              <a:buClrTx/>
              <a:buSzPct val="45000"/>
              <a:buFont typeface="Arial" pitchFamily="32"/>
              <a:buChar char="•"/>
              <a:defRPr sz="1800"/>
            </a:pPr>
            <a:r>
              <a:rPr lang="en-GB" sz="2400" b="1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Integrity</a:t>
            </a:r>
            <a:r>
              <a:rPr lang="en-GB" sz="24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 - The quality of honesty and trustworthiness</a:t>
            </a:r>
          </a:p>
          <a:p>
            <a:pPr marL="0" lvl="0" indent="0" defTabSz="914400">
              <a:spcBef>
                <a:spcPts val="638"/>
              </a:spcBef>
              <a:buClrTx/>
              <a:buSzPct val="45000"/>
              <a:buFont typeface="Arial" pitchFamily="32"/>
              <a:buChar char="•"/>
              <a:defRPr sz="1800"/>
            </a:pPr>
            <a:r>
              <a:rPr lang="en-GB" sz="2400" b="1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Sociability</a:t>
            </a:r>
            <a:r>
              <a:rPr lang="en-GB" sz="24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 - Leader’s inclination to seek out pleasant social relationships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9316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450841" y="361260"/>
            <a:ext cx="8381519" cy="60955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>
            <a:noAutofit/>
          </a:bodyPr>
          <a:lstStyle/>
          <a:p>
            <a:pPr hangingPunct="0"/>
            <a:endParaRPr lang="en-GB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0" name="Rectangle 20"/>
          <p:cNvSpPr/>
          <p:nvPr/>
        </p:nvSpPr>
        <p:spPr>
          <a:xfrm>
            <a:off x="624000" y="228599"/>
            <a:ext cx="8686440" cy="6400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12600">
            <a:solidFill>
              <a:srgbClr val="FFFFFF"/>
            </a:solidFill>
            <a:prstDash val="solid"/>
          </a:ln>
        </p:spPr>
        <p:txBody>
          <a:bodyPr vert="horz" wrap="square" lIns="90000" tIns="45000" rIns="90000" bIns="45000" anchor="ctr" anchorCtr="0" compatLnSpc="0">
            <a:noAutofit/>
          </a:bodyPr>
          <a:lstStyle/>
          <a:p>
            <a:pPr algn="ctr">
              <a:defRPr sz="1800"/>
            </a:pPr>
            <a:endParaRPr lang="en-GB">
              <a:solidFill>
                <a:srgbClr val="FFFFFF"/>
              </a:solidFill>
              <a:latin typeface="Calibri" pitchFamily="18"/>
              <a:ea typeface="Microsoft YaHei" pitchFamily="2"/>
              <a:cs typeface="Mangal" pitchFamily="2"/>
            </a:endParaRPr>
          </a:p>
        </p:txBody>
      </p:sp>
      <p:sp>
        <p:nvSpPr>
          <p:cNvPr id="11" name="Slide Number Placeholder 11"/>
          <p:cNvSpPr txBox="1">
            <a:spLocks noGrp="1"/>
          </p:cNvSpPr>
          <p:nvPr>
            <p:ph type="sldNum" sz="quarter" idx="8"/>
          </p:nvPr>
        </p:nvSpPr>
        <p:spPr>
          <a:xfrm>
            <a:off x="9667200" y="5959441"/>
            <a:ext cx="3909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>
            <a:noAutofit/>
          </a:bodyPr>
          <a:lstStyle/>
          <a:p>
            <a:pPr lvl="0" algn="ctr"/>
            <a:fld id="{1EEFAEA1-6BA8-4D89-B5E5-507C769688BA}" type="slidenum">
              <a:t>7</a:t>
            </a:fld>
            <a:endParaRPr lang="en-GB">
              <a:solidFill>
                <a:srgbClr val="000000"/>
              </a:solidFill>
              <a:latin typeface="Copperplate Gothic Light" pitchFamily="34"/>
              <a:cs typeface="Tahoma" pitchFamily="2"/>
            </a:endParaRPr>
          </a:p>
        </p:txBody>
      </p:sp>
      <p:sp>
        <p:nvSpPr>
          <p:cNvPr id="12" name="Title 1"/>
          <p:cNvSpPr txBox="1">
            <a:spLocks noGrp="1"/>
          </p:cNvSpPr>
          <p:nvPr>
            <p:ph type="title" idx="4294967295"/>
          </p:nvPr>
        </p:nvSpPr>
        <p:spPr>
          <a:xfrm>
            <a:off x="1981200" y="457200"/>
            <a:ext cx="7314840" cy="1142640"/>
          </a:xfrm>
        </p:spPr>
        <p:txBody>
          <a:bodyPr/>
          <a:lstStyle/>
          <a:p>
            <a:pPr lvl="0"/>
            <a:r>
              <a:rPr lang="en-US" sz="3200" dirty="0">
                <a:latin typeface="Copperplate Gothic Light" pitchFamily="34"/>
              </a:rPr>
              <a:t>Personal Qualities</a:t>
            </a:r>
          </a:p>
        </p:txBody>
      </p:sp>
      <p:sp>
        <p:nvSpPr>
          <p:cNvPr id="13" name="Date Placeholder 9"/>
          <p:cNvSpPr/>
          <p:nvPr/>
        </p:nvSpPr>
        <p:spPr>
          <a:xfrm rot="5400000">
            <a:off x="8717341" y="4922821"/>
            <a:ext cx="2133360" cy="3646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ctr" anchorCtr="0" compatLnSpc="0">
            <a:noAutofit/>
          </a:bodyPr>
          <a:lstStyle/>
          <a:p>
            <a:pPr algn="ctr">
              <a:defRPr sz="1800"/>
            </a:pPr>
            <a:endParaRPr lang="en-GB" sz="1200" dirty="0">
              <a:solidFill>
                <a:srgbClr val="000000"/>
              </a:solidFill>
              <a:latin typeface="Copperplate Gothic Light" pitchFamily="34"/>
              <a:ea typeface="Microsoft YaHei" pitchFamily="2"/>
              <a:cs typeface="Mangal" pitchFamily="2"/>
            </a:endParaRPr>
          </a:p>
        </p:txBody>
      </p:sp>
      <p:sp>
        <p:nvSpPr>
          <p:cNvPr id="14" name="Footer Placeholder 10"/>
          <p:cNvSpPr/>
          <p:nvPr/>
        </p:nvSpPr>
        <p:spPr>
          <a:xfrm rot="5400000">
            <a:off x="8549221" y="4922822"/>
            <a:ext cx="2895120" cy="3646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ctr" anchorCtr="0" compatLnSpc="0">
            <a:noAutofit/>
          </a:bodyPr>
          <a:lstStyle/>
          <a:p>
            <a:pPr>
              <a:defRPr sz="1800"/>
            </a:pPr>
            <a:endParaRPr lang="en-GB" sz="1200" dirty="0">
              <a:solidFill>
                <a:srgbClr val="000000"/>
              </a:solidFill>
              <a:latin typeface="Copperplate Gothic Light" pitchFamily="34"/>
              <a:ea typeface="Microsoft YaHei" pitchFamily="2"/>
              <a:cs typeface="Mangal" pitchFamily="2"/>
            </a:endParaRPr>
          </a:p>
        </p:txBody>
      </p:sp>
      <p:sp>
        <p:nvSpPr>
          <p:cNvPr id="15" name="TextBox 24"/>
          <p:cNvSpPr/>
          <p:nvPr/>
        </p:nvSpPr>
        <p:spPr>
          <a:xfrm rot="5400000">
            <a:off x="8591161" y="2795718"/>
            <a:ext cx="2874600" cy="37268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algn="ctr">
              <a:defRPr sz="1800"/>
            </a:pPr>
            <a:r>
              <a:rPr lang="en-GB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i</a:t>
            </a:r>
            <a:endParaRPr lang="en-GB" dirty="0">
              <a:solidFill>
                <a:srgbClr val="000000"/>
              </a:solidFill>
              <a:latin typeface="Calibri" pitchFamily="18"/>
              <a:ea typeface="Microsoft YaHei" pitchFamily="2"/>
              <a:cs typeface="Mangal" pitchFamily="2"/>
            </a:endParaRPr>
          </a:p>
        </p:txBody>
      </p:sp>
      <p:sp>
        <p:nvSpPr>
          <p:cNvPr id="16" name="TextBox 25"/>
          <p:cNvSpPr/>
          <p:nvPr/>
        </p:nvSpPr>
        <p:spPr>
          <a:xfrm rot="5400000">
            <a:off x="8198400" y="2806161"/>
            <a:ext cx="2874600" cy="31004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algn="ctr">
              <a:defRPr sz="1800"/>
            </a:pPr>
            <a:endParaRPr lang="en-GB" sz="1400" dirty="0">
              <a:solidFill>
                <a:srgbClr val="000000"/>
              </a:solidFill>
              <a:latin typeface="Calibri" pitchFamily="18"/>
              <a:ea typeface="Microsoft YaHei" pitchFamily="2"/>
              <a:cs typeface="Mangal" pitchFamily="2"/>
            </a:endParaRPr>
          </a:p>
        </p:txBody>
      </p:sp>
      <p:sp>
        <p:nvSpPr>
          <p:cNvPr id="17" name="Rectangle 10"/>
          <p:cNvSpPr/>
          <p:nvPr/>
        </p:nvSpPr>
        <p:spPr>
          <a:xfrm>
            <a:off x="1904880" y="2143080"/>
            <a:ext cx="181822" cy="35633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hangingPunct="0"/>
            <a:endParaRPr lang="en-GB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8" name="Rectangle 13"/>
          <p:cNvSpPr/>
          <p:nvPr/>
        </p:nvSpPr>
        <p:spPr>
          <a:xfrm>
            <a:off x="3451080" y="2143080"/>
            <a:ext cx="181822" cy="35633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hangingPunct="0"/>
            <a:endParaRPr lang="en-GB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9" name="Rectangle 16"/>
          <p:cNvSpPr/>
          <p:nvPr/>
        </p:nvSpPr>
        <p:spPr>
          <a:xfrm>
            <a:off x="4849679" y="2143080"/>
            <a:ext cx="181822" cy="35633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hangingPunct="0"/>
            <a:endParaRPr lang="en-GB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478680" y="2143080"/>
            <a:ext cx="181822" cy="35633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hangingPunct="0"/>
            <a:endParaRPr lang="en-GB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21" name="Rectangle 22"/>
          <p:cNvSpPr/>
          <p:nvPr/>
        </p:nvSpPr>
        <p:spPr>
          <a:xfrm>
            <a:off x="7874040" y="2143080"/>
            <a:ext cx="181822" cy="35633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hangingPunct="0"/>
            <a:endParaRPr lang="en-GB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22" name="Rectangle 25"/>
          <p:cNvSpPr/>
          <p:nvPr/>
        </p:nvSpPr>
        <p:spPr>
          <a:xfrm>
            <a:off x="2110440" y="3166919"/>
            <a:ext cx="181822" cy="35633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hangingPunct="0"/>
            <a:endParaRPr lang="en-GB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23" name="Rectangle 28"/>
          <p:cNvSpPr/>
          <p:nvPr/>
        </p:nvSpPr>
        <p:spPr>
          <a:xfrm>
            <a:off x="1904880" y="3733920"/>
            <a:ext cx="181822" cy="35633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hangingPunct="0"/>
            <a:endParaRPr lang="en-GB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24" name="Rectangle 31"/>
          <p:cNvSpPr/>
          <p:nvPr/>
        </p:nvSpPr>
        <p:spPr>
          <a:xfrm>
            <a:off x="3424080" y="3505319"/>
            <a:ext cx="181822" cy="35633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hangingPunct="0"/>
            <a:endParaRPr lang="en-GB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25" name="Rectangle 34"/>
          <p:cNvSpPr/>
          <p:nvPr/>
        </p:nvSpPr>
        <p:spPr>
          <a:xfrm>
            <a:off x="5019599" y="3733920"/>
            <a:ext cx="181822" cy="35633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hangingPunct="0"/>
            <a:endParaRPr lang="en-GB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26" name="Rectangle 37"/>
          <p:cNvSpPr/>
          <p:nvPr/>
        </p:nvSpPr>
        <p:spPr>
          <a:xfrm>
            <a:off x="6518280" y="3124079"/>
            <a:ext cx="181822" cy="35633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hangingPunct="0"/>
            <a:endParaRPr lang="en-GB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27" name="Rectangle 40"/>
          <p:cNvSpPr/>
          <p:nvPr/>
        </p:nvSpPr>
        <p:spPr>
          <a:xfrm>
            <a:off x="7813560" y="3505319"/>
            <a:ext cx="181822" cy="35633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hangingPunct="0"/>
            <a:endParaRPr lang="en-GB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28" name="Rectangle 4"/>
          <p:cNvSpPr/>
          <p:nvPr/>
        </p:nvSpPr>
        <p:spPr>
          <a:xfrm>
            <a:off x="6274952" y="1790640"/>
            <a:ext cx="3962160" cy="327635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noAutofit/>
          </a:bodyPr>
          <a:lstStyle/>
          <a:p>
            <a:pPr hangingPunct="0"/>
            <a:endParaRPr lang="en-GB"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29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931610" y="1452600"/>
            <a:ext cx="4017960" cy="471456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"/>
          <p:cNvSpPr/>
          <p:nvPr/>
        </p:nvSpPr>
        <p:spPr>
          <a:xfrm>
            <a:off x="7119120" y="3809880"/>
            <a:ext cx="2070000" cy="44769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algn="ctr">
              <a:spcBef>
                <a:spcPts val="638"/>
              </a:spcBef>
              <a:defRPr sz="1800"/>
            </a:pPr>
            <a:r>
              <a:rPr lang="en-GB" b="1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Traits</a:t>
            </a:r>
          </a:p>
          <a:p>
            <a:pPr algn="ctr">
              <a:spcBef>
                <a:spcPts val="638"/>
              </a:spcBef>
              <a:defRPr sz="1800"/>
            </a:pPr>
            <a:endParaRPr lang="en-GB" b="1">
              <a:solidFill>
                <a:srgbClr val="000000"/>
              </a:solidFill>
              <a:latin typeface="Calibri" pitchFamily="18"/>
              <a:ea typeface="Microsoft YaHei" pitchFamily="2"/>
              <a:cs typeface="Mangal" pitchFamily="2"/>
            </a:endParaRPr>
          </a:p>
          <a:p>
            <a:pPr>
              <a:spcBef>
                <a:spcPts val="638"/>
              </a:spcBef>
              <a:buClr>
                <a:srgbClr val="FFFFFF"/>
              </a:buClr>
              <a:buSzPct val="45000"/>
              <a:buFont typeface="Arial" pitchFamily="32"/>
              <a:buChar char="•"/>
              <a:defRPr sz="1800"/>
            </a:pPr>
            <a:r>
              <a:rPr lang="en-GB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Intelligence</a:t>
            </a:r>
          </a:p>
          <a:p>
            <a:pPr>
              <a:spcBef>
                <a:spcPts val="638"/>
              </a:spcBef>
              <a:buClr>
                <a:srgbClr val="FFFFFF"/>
              </a:buClr>
              <a:buSzPct val="45000"/>
              <a:buFont typeface="Arial" pitchFamily="32"/>
              <a:buChar char="•"/>
              <a:defRPr sz="1800"/>
            </a:pPr>
            <a:r>
              <a:rPr lang="en-GB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Self-Confidence</a:t>
            </a:r>
          </a:p>
          <a:p>
            <a:pPr>
              <a:spcBef>
                <a:spcPts val="638"/>
              </a:spcBef>
              <a:buClr>
                <a:srgbClr val="FFFFFF"/>
              </a:buClr>
              <a:buSzPct val="45000"/>
              <a:buFont typeface="Arial" pitchFamily="32"/>
              <a:buChar char="•"/>
              <a:defRPr sz="1800"/>
            </a:pPr>
            <a:r>
              <a:rPr lang="en-GB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Determination</a:t>
            </a:r>
          </a:p>
          <a:p>
            <a:pPr>
              <a:spcBef>
                <a:spcPts val="638"/>
              </a:spcBef>
              <a:buClr>
                <a:srgbClr val="FFFFFF"/>
              </a:buClr>
              <a:buSzPct val="45000"/>
              <a:buFont typeface="Arial" pitchFamily="32"/>
              <a:buChar char="•"/>
              <a:defRPr sz="1800"/>
            </a:pPr>
            <a:r>
              <a:rPr lang="en-GB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Integrity</a:t>
            </a:r>
          </a:p>
          <a:p>
            <a:pPr>
              <a:spcBef>
                <a:spcPts val="638"/>
              </a:spcBef>
              <a:buClr>
                <a:srgbClr val="FFFFFF"/>
              </a:buClr>
              <a:buSzPct val="45000"/>
              <a:buFont typeface="Arial" pitchFamily="32"/>
              <a:buChar char="•"/>
              <a:defRPr sz="1800"/>
            </a:pPr>
            <a:r>
              <a:rPr lang="en-GB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Sociability</a:t>
            </a:r>
          </a:p>
        </p:txBody>
      </p:sp>
      <p:sp>
        <p:nvSpPr>
          <p:cNvPr id="31" name="Rectangle 3"/>
          <p:cNvSpPr/>
          <p:nvPr/>
        </p:nvSpPr>
        <p:spPr>
          <a:xfrm>
            <a:off x="6660502" y="1974240"/>
            <a:ext cx="2726258" cy="667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algn="ctr">
              <a:spcBef>
                <a:spcPts val="638"/>
              </a:spcBef>
              <a:defRPr sz="1800"/>
            </a:pPr>
            <a:r>
              <a:rPr lang="en-GB" b="1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Personality</a:t>
            </a:r>
          </a:p>
          <a:p>
            <a:pPr algn="ctr">
              <a:spcBef>
                <a:spcPts val="638"/>
              </a:spcBef>
              <a:defRPr sz="1800"/>
            </a:pPr>
            <a:endParaRPr lang="en-GB" dirty="0">
              <a:solidFill>
                <a:srgbClr val="000000"/>
              </a:solidFill>
              <a:latin typeface="Calibri" pitchFamily="18"/>
              <a:ea typeface="Microsoft YaHei" pitchFamily="2"/>
              <a:cs typeface="Mangal" pitchFamily="2"/>
            </a:endParaRPr>
          </a:p>
          <a:p>
            <a:pPr>
              <a:spcBef>
                <a:spcPts val="638"/>
              </a:spcBef>
              <a:defRPr sz="1800"/>
            </a:pPr>
            <a:endParaRPr lang="en-GB" dirty="0">
              <a:solidFill>
                <a:srgbClr val="000000"/>
              </a:solidFill>
              <a:latin typeface="Calibri" pitchFamily="18"/>
              <a:ea typeface="Microsoft YaHei" pitchFamily="2"/>
              <a:cs typeface="Mangal" pitchFamily="2"/>
            </a:endParaRPr>
          </a:p>
        </p:txBody>
      </p:sp>
      <p:sp>
        <p:nvSpPr>
          <p:cNvPr id="32" name="Rectangle 3"/>
          <p:cNvSpPr/>
          <p:nvPr/>
        </p:nvSpPr>
        <p:spPr>
          <a:xfrm>
            <a:off x="1981200" y="1752479"/>
            <a:ext cx="2980440" cy="44769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algn="ctr">
              <a:spcBef>
                <a:spcPts val="638"/>
              </a:spcBef>
              <a:defRPr sz="1800"/>
            </a:pPr>
            <a:r>
              <a:rPr lang="en-GB" b="1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Emotional Intelligence</a:t>
            </a:r>
          </a:p>
          <a:p>
            <a:pPr algn="ctr">
              <a:spcBef>
                <a:spcPts val="638"/>
              </a:spcBef>
              <a:defRPr sz="1800"/>
            </a:pPr>
            <a:endParaRPr lang="en-GB" dirty="0">
              <a:solidFill>
                <a:srgbClr val="000000"/>
              </a:solidFill>
              <a:latin typeface="Calibri" pitchFamily="18"/>
              <a:ea typeface="Microsoft YaHei" pitchFamily="2"/>
              <a:cs typeface="Mangal" pitchFamily="2"/>
            </a:endParaRPr>
          </a:p>
          <a:p>
            <a:pPr>
              <a:spcBef>
                <a:spcPts val="638"/>
              </a:spcBef>
              <a:buSzPct val="45000"/>
              <a:buFont typeface="Arial" pitchFamily="32"/>
              <a:buChar char="•"/>
              <a:defRPr sz="1800"/>
            </a:pPr>
            <a:r>
              <a:rPr lang="en-GB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Self Awareness</a:t>
            </a:r>
          </a:p>
          <a:p>
            <a:pPr>
              <a:spcBef>
                <a:spcPts val="638"/>
              </a:spcBef>
              <a:buSzPct val="45000"/>
              <a:buFont typeface="Arial" pitchFamily="32"/>
              <a:buChar char="•"/>
              <a:defRPr sz="1800"/>
            </a:pPr>
            <a:r>
              <a:rPr lang="en-GB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Self regulation</a:t>
            </a:r>
          </a:p>
          <a:p>
            <a:pPr>
              <a:spcBef>
                <a:spcPts val="638"/>
              </a:spcBef>
              <a:buSzPct val="45000"/>
              <a:buFont typeface="Arial" pitchFamily="32"/>
              <a:buChar char="•"/>
              <a:defRPr sz="1800"/>
            </a:pPr>
            <a:r>
              <a:rPr lang="en-GB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Empathy</a:t>
            </a:r>
          </a:p>
          <a:p>
            <a:pPr>
              <a:spcBef>
                <a:spcPts val="638"/>
              </a:spcBef>
              <a:buSzPct val="45000"/>
              <a:buFont typeface="Arial" pitchFamily="32"/>
              <a:buChar char="•"/>
              <a:defRPr sz="1800"/>
            </a:pPr>
            <a:r>
              <a:rPr lang="en-GB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Motivation</a:t>
            </a:r>
          </a:p>
          <a:p>
            <a:pPr>
              <a:spcBef>
                <a:spcPts val="638"/>
              </a:spcBef>
              <a:buSzPct val="45000"/>
              <a:buFont typeface="Arial" pitchFamily="32"/>
              <a:buChar char="•"/>
              <a:defRPr sz="1800"/>
            </a:pPr>
            <a:r>
              <a:rPr lang="en-GB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Social Skills</a:t>
            </a:r>
          </a:p>
          <a:p>
            <a:pPr>
              <a:spcBef>
                <a:spcPts val="638"/>
              </a:spcBef>
              <a:defRPr sz="1800"/>
            </a:pPr>
            <a:endParaRPr lang="en-GB" dirty="0">
              <a:solidFill>
                <a:srgbClr val="000000"/>
              </a:solidFill>
              <a:latin typeface="Calibri" pitchFamily="18"/>
              <a:ea typeface="Microsoft YaHei" pitchFamily="2"/>
              <a:cs typeface="Mangal" pitchFamily="2"/>
            </a:endParaRPr>
          </a:p>
          <a:p>
            <a:pPr>
              <a:spcBef>
                <a:spcPts val="638"/>
              </a:spcBef>
              <a:defRPr sz="1800"/>
            </a:pPr>
            <a:endParaRPr lang="en-GB" dirty="0">
              <a:solidFill>
                <a:srgbClr val="000000"/>
              </a:solidFill>
              <a:latin typeface="Calibri" pitchFamily="18"/>
              <a:ea typeface="Microsoft YaHei" pitchFamily="2"/>
              <a:cs typeface="Mangal" pitchFamily="2"/>
            </a:endParaRPr>
          </a:p>
          <a:p>
            <a:pPr>
              <a:spcBef>
                <a:spcPts val="638"/>
              </a:spcBef>
              <a:buClr>
                <a:srgbClr val="FF0000"/>
              </a:buClr>
              <a:buSzPct val="45000"/>
              <a:buFont typeface="Arial" pitchFamily="32"/>
              <a:buChar char="•"/>
              <a:defRPr sz="1800"/>
            </a:pPr>
            <a:r>
              <a:rPr lang="en-GB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Knowing and controlling yourself</a:t>
            </a:r>
          </a:p>
          <a:p>
            <a:pPr>
              <a:spcBef>
                <a:spcPts val="638"/>
              </a:spcBef>
              <a:defRPr sz="1800"/>
            </a:pPr>
            <a:endParaRPr lang="en-GB" dirty="0">
              <a:solidFill>
                <a:srgbClr val="000000"/>
              </a:solidFill>
              <a:latin typeface="Calibri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4022090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77333" y="497428"/>
            <a:ext cx="9250437" cy="570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spcBef>
                <a:spcPts val="638"/>
              </a:spcBef>
              <a:defRPr sz="1800"/>
            </a:pPr>
            <a:r>
              <a:rPr lang="en-GB" sz="2000" b="1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Strengths and weakness of trait theory</a:t>
            </a:r>
          </a:p>
          <a:p>
            <a:pPr lvl="0" defTabSz="914400">
              <a:spcBef>
                <a:spcPts val="638"/>
              </a:spcBef>
              <a:defRPr sz="1800"/>
            </a:pPr>
            <a:endParaRPr lang="en-GB" sz="2000" b="1" dirty="0">
              <a:solidFill>
                <a:srgbClr val="000000"/>
              </a:solidFill>
              <a:latin typeface="Calibri" pitchFamily="18"/>
              <a:ea typeface="Microsoft YaHei" pitchFamily="2"/>
              <a:cs typeface="Mangal" pitchFamily="2"/>
            </a:endParaRPr>
          </a:p>
          <a:p>
            <a:pPr lvl="0" defTabSz="914400">
              <a:spcBef>
                <a:spcPts val="638"/>
              </a:spcBef>
              <a:defRPr sz="1800"/>
            </a:pPr>
            <a:r>
              <a:rPr lang="en-GB" sz="2000" b="1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Strengths</a:t>
            </a:r>
            <a:endParaRPr lang="en-GB" sz="2000" b="1" dirty="0">
              <a:solidFill>
                <a:srgbClr val="000000"/>
              </a:solidFill>
              <a:latin typeface="Calibri" pitchFamily="18"/>
              <a:ea typeface="Microsoft YaHei" pitchFamily="2"/>
              <a:cs typeface="Mangal" pitchFamily="2"/>
            </a:endParaRPr>
          </a:p>
          <a:p>
            <a:pPr lvl="0" defTabSz="914400">
              <a:spcBef>
                <a:spcPts val="638"/>
              </a:spcBef>
              <a:buSzPct val="45000"/>
              <a:buFont typeface="Arial" pitchFamily="32"/>
              <a:buChar char="•"/>
              <a:defRPr sz="1800"/>
            </a:pPr>
            <a:r>
              <a:rPr lang="en-GB" sz="20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Focusses on the differences of leaders</a:t>
            </a:r>
          </a:p>
          <a:p>
            <a:pPr lvl="0" defTabSz="914400">
              <a:spcBef>
                <a:spcPts val="638"/>
              </a:spcBef>
              <a:buSzPct val="45000"/>
              <a:buFont typeface="Arial" pitchFamily="32"/>
              <a:buChar char="•"/>
              <a:defRPr sz="1800"/>
            </a:pPr>
            <a:r>
              <a:rPr lang="en-GB" sz="20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Well researched (over 100 years)</a:t>
            </a:r>
          </a:p>
          <a:p>
            <a:pPr lvl="0" defTabSz="914400">
              <a:spcBef>
                <a:spcPts val="638"/>
              </a:spcBef>
              <a:buSzPct val="45000"/>
              <a:buFont typeface="Arial" pitchFamily="32"/>
              <a:buChar char="•"/>
              <a:defRPr sz="1800"/>
            </a:pPr>
            <a:r>
              <a:rPr lang="en-GB" sz="20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Highlights the role of an individual in the leading of others</a:t>
            </a:r>
          </a:p>
          <a:p>
            <a:pPr lvl="0" defTabSz="914400">
              <a:spcBef>
                <a:spcPts val="638"/>
              </a:spcBef>
              <a:buSzPct val="45000"/>
              <a:buFont typeface="Arial" pitchFamily="32"/>
              <a:buChar char="•"/>
              <a:defRPr sz="1800"/>
            </a:pPr>
            <a:r>
              <a:rPr lang="en-GB" sz="20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Identifies qualities to improve for potential leaders</a:t>
            </a:r>
          </a:p>
          <a:p>
            <a:pPr lvl="0" defTabSz="914400">
              <a:spcBef>
                <a:spcPts val="638"/>
              </a:spcBef>
              <a:defRPr sz="1800"/>
            </a:pPr>
            <a:endParaRPr lang="en-GB" sz="2000" dirty="0">
              <a:solidFill>
                <a:srgbClr val="000000"/>
              </a:solidFill>
              <a:latin typeface="Calibri" pitchFamily="18"/>
              <a:ea typeface="Microsoft YaHei" pitchFamily="2"/>
              <a:cs typeface="Mangal" pitchFamily="2"/>
            </a:endParaRPr>
          </a:p>
          <a:p>
            <a:pPr lvl="0" defTabSz="914400">
              <a:spcBef>
                <a:spcPts val="638"/>
              </a:spcBef>
              <a:defRPr sz="1800"/>
            </a:pPr>
            <a:r>
              <a:rPr lang="en-GB" sz="2000" b="1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Weaknesses</a:t>
            </a:r>
          </a:p>
          <a:p>
            <a:pPr lvl="0" defTabSz="914400">
              <a:spcBef>
                <a:spcPts val="638"/>
              </a:spcBef>
              <a:buSzPct val="45000"/>
              <a:buFont typeface="Arial" pitchFamily="32"/>
              <a:buChar char="•"/>
              <a:defRPr sz="1800"/>
            </a:pPr>
            <a:r>
              <a:rPr lang="en-GB" sz="20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No definitive list of traits</a:t>
            </a:r>
          </a:p>
          <a:p>
            <a:pPr lvl="0" defTabSz="914400">
              <a:spcBef>
                <a:spcPts val="638"/>
              </a:spcBef>
              <a:buSzPct val="45000"/>
              <a:buFont typeface="Arial" pitchFamily="32"/>
              <a:buChar char="•"/>
              <a:defRPr sz="1800"/>
            </a:pPr>
            <a:r>
              <a:rPr lang="en-GB" sz="20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Ignores situation and followers in leadership</a:t>
            </a:r>
          </a:p>
          <a:p>
            <a:pPr lvl="0" defTabSz="914400">
              <a:spcBef>
                <a:spcPts val="638"/>
              </a:spcBef>
              <a:buSzPct val="45000"/>
              <a:buFont typeface="Arial" pitchFamily="32"/>
              <a:buChar char="•"/>
              <a:defRPr sz="1800"/>
            </a:pPr>
            <a:r>
              <a:rPr lang="en-GB" sz="20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Extremely subjective</a:t>
            </a:r>
          </a:p>
          <a:p>
            <a:pPr lvl="0" defTabSz="914400">
              <a:spcBef>
                <a:spcPts val="638"/>
              </a:spcBef>
              <a:buSzPct val="45000"/>
              <a:buFont typeface="Arial" pitchFamily="32"/>
              <a:buChar char="•"/>
              <a:defRPr sz="1800"/>
            </a:pPr>
            <a:r>
              <a:rPr lang="en-GB" sz="20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Ignores the attainment of goals and outcomes (good vs poor leadership)</a:t>
            </a:r>
          </a:p>
          <a:p>
            <a:pPr lvl="0" defTabSz="914400">
              <a:spcBef>
                <a:spcPts val="638"/>
              </a:spcBef>
              <a:buSzPct val="45000"/>
              <a:buFont typeface="Arial" pitchFamily="32"/>
              <a:buChar char="•"/>
              <a:defRPr sz="1800"/>
            </a:pPr>
            <a:r>
              <a:rPr lang="en-GB" sz="20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Teaching new traits is inherently difficult – what’s the point if we don’t have leadership qualities we never will…</a:t>
            </a:r>
          </a:p>
        </p:txBody>
      </p:sp>
    </p:spTree>
    <p:extLst>
      <p:ext uri="{BB962C8B-B14F-4D97-AF65-F5344CB8AC3E}">
        <p14:creationId xmlns:p14="http://schemas.microsoft.com/office/powerpoint/2010/main" val="353071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57943"/>
          </a:xfrm>
        </p:spPr>
        <p:txBody>
          <a:bodyPr/>
          <a:lstStyle/>
          <a:p>
            <a:r>
              <a:rPr lang="en-US" dirty="0">
                <a:latin typeface="Copperplate Gothic Light" pitchFamily="34" charset="0"/>
              </a:rPr>
              <a:t>The Skills Approach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67543"/>
            <a:ext cx="8596668" cy="447381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Katz (1955) published “Skills of an effective researcher” in HBR.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Skills can be learned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Leadership effectiveness depends on leader’s ability to solve complex organizational problems.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He contended that there are 3 types of Skill: Technical; Human; Conceptual.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433134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71</TotalTime>
  <Words>717</Words>
  <Application>Microsoft Office PowerPoint</Application>
  <PresentationFormat>Widescreen</PresentationFormat>
  <Paragraphs>198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Microsoft YaHei</vt:lpstr>
      <vt:lpstr>Arial</vt:lpstr>
      <vt:lpstr>Calibri</vt:lpstr>
      <vt:lpstr>Copperplate Gothic Light</vt:lpstr>
      <vt:lpstr>Mangal</vt:lpstr>
      <vt:lpstr>Tahoma</vt:lpstr>
      <vt:lpstr>Times New Roman</vt:lpstr>
      <vt:lpstr>Trebuchet MS</vt:lpstr>
      <vt:lpstr>Wingdings 3</vt:lpstr>
      <vt:lpstr>Facet</vt:lpstr>
      <vt:lpstr> Trait and Skills Theories of Leadership</vt:lpstr>
      <vt:lpstr>Leadership…</vt:lpstr>
      <vt:lpstr>Great Person Theories</vt:lpstr>
      <vt:lpstr>Trait Theory</vt:lpstr>
      <vt:lpstr>Leadership Traits</vt:lpstr>
      <vt:lpstr>Major Leadership Traits</vt:lpstr>
      <vt:lpstr>Personal Qualities</vt:lpstr>
      <vt:lpstr>PowerPoint Presentation</vt:lpstr>
      <vt:lpstr>The Skills Approach</vt:lpstr>
      <vt:lpstr>Technical Skills (things)</vt:lpstr>
      <vt:lpstr>Human Skills (people)</vt:lpstr>
      <vt:lpstr>Conceptual Skills (ideas)</vt:lpstr>
      <vt:lpstr>Managers and Skills</vt:lpstr>
      <vt:lpstr>Strengths and weaknesses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Pauline</dc:creator>
  <cp:lastModifiedBy>Pauline</cp:lastModifiedBy>
  <cp:revision>8</cp:revision>
  <dcterms:created xsi:type="dcterms:W3CDTF">2017-03-22T17:59:11Z</dcterms:created>
  <dcterms:modified xsi:type="dcterms:W3CDTF">2017-03-25T05:16:42Z</dcterms:modified>
</cp:coreProperties>
</file>