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691" r:id="rId2"/>
    <p:sldMasterId id="2147483684" r:id="rId3"/>
    <p:sldMasterId id="2147483686" r:id="rId4"/>
    <p:sldMasterId id="2147483701" r:id="rId5"/>
    <p:sldMasterId id="2147483745" r:id="rId6"/>
  </p:sldMasterIdLst>
  <p:notesMasterIdLst>
    <p:notesMasterId r:id="rId63"/>
  </p:notesMasterIdLst>
  <p:sldIdLst>
    <p:sldId id="1479" r:id="rId7"/>
    <p:sldId id="1355" r:id="rId8"/>
    <p:sldId id="1359" r:id="rId9"/>
    <p:sldId id="1364" r:id="rId10"/>
    <p:sldId id="1375" r:id="rId11"/>
    <p:sldId id="1356" r:id="rId12"/>
    <p:sldId id="1423" r:id="rId13"/>
    <p:sldId id="1387" r:id="rId14"/>
    <p:sldId id="1424" r:id="rId15"/>
    <p:sldId id="1425" r:id="rId16"/>
    <p:sldId id="1481" r:id="rId17"/>
    <p:sldId id="1480" r:id="rId18"/>
    <p:sldId id="1361" r:id="rId19"/>
    <p:sldId id="1426" r:id="rId20"/>
    <p:sldId id="1427" r:id="rId21"/>
    <p:sldId id="1428" r:id="rId22"/>
    <p:sldId id="1429" r:id="rId23"/>
    <p:sldId id="1372" r:id="rId24"/>
    <p:sldId id="1384" r:id="rId25"/>
    <p:sldId id="1430" r:id="rId26"/>
    <p:sldId id="1431" r:id="rId27"/>
    <p:sldId id="1432" r:id="rId28"/>
    <p:sldId id="1433" r:id="rId29"/>
    <p:sldId id="1434" r:id="rId30"/>
    <p:sldId id="1435" r:id="rId31"/>
    <p:sldId id="1436" r:id="rId32"/>
    <p:sldId id="1437" r:id="rId33"/>
    <p:sldId id="1438" r:id="rId34"/>
    <p:sldId id="1439" r:id="rId35"/>
    <p:sldId id="1440" r:id="rId36"/>
    <p:sldId id="1441" r:id="rId37"/>
    <p:sldId id="1442" r:id="rId38"/>
    <p:sldId id="1443" r:id="rId39"/>
    <p:sldId id="1444" r:id="rId40"/>
    <p:sldId id="1445" r:id="rId41"/>
    <p:sldId id="1446" r:id="rId42"/>
    <p:sldId id="1447" r:id="rId43"/>
    <p:sldId id="1448" r:id="rId44"/>
    <p:sldId id="1449" r:id="rId45"/>
    <p:sldId id="1450" r:id="rId46"/>
    <p:sldId id="1451" r:id="rId47"/>
    <p:sldId id="1452" r:id="rId48"/>
    <p:sldId id="1453" r:id="rId49"/>
    <p:sldId id="1454" r:id="rId50"/>
    <p:sldId id="1455" r:id="rId51"/>
    <p:sldId id="1456" r:id="rId52"/>
    <p:sldId id="1457" r:id="rId53"/>
    <p:sldId id="1458" r:id="rId54"/>
    <p:sldId id="1459" r:id="rId55"/>
    <p:sldId id="1460" r:id="rId56"/>
    <p:sldId id="1461" r:id="rId57"/>
    <p:sldId id="1462" r:id="rId58"/>
    <p:sldId id="1463" r:id="rId59"/>
    <p:sldId id="1464" r:id="rId60"/>
    <p:sldId id="1465" r:id="rId61"/>
    <p:sldId id="146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Content" id="{5973D931-3BAC-4F30-9C16-B7461F574E40}">
          <p14:sldIdLst>
            <p14:sldId id="1479"/>
            <p14:sldId id="1355"/>
            <p14:sldId id="1359"/>
            <p14:sldId id="1364"/>
            <p14:sldId id="1375"/>
            <p14:sldId id="1356"/>
            <p14:sldId id="1423"/>
            <p14:sldId id="1387"/>
            <p14:sldId id="1424"/>
            <p14:sldId id="1425"/>
            <p14:sldId id="1481"/>
            <p14:sldId id="1480"/>
            <p14:sldId id="1361"/>
            <p14:sldId id="1426"/>
            <p14:sldId id="1427"/>
            <p14:sldId id="1428"/>
            <p14:sldId id="1429"/>
            <p14:sldId id="1372"/>
            <p14:sldId id="1384"/>
            <p14:sldId id="1430"/>
            <p14:sldId id="1431"/>
            <p14:sldId id="1432"/>
            <p14:sldId id="1433"/>
            <p14:sldId id="1434"/>
            <p14:sldId id="1435"/>
            <p14:sldId id="1436"/>
            <p14:sldId id="1437"/>
            <p14:sldId id="1438"/>
            <p14:sldId id="1439"/>
            <p14:sldId id="1440"/>
            <p14:sldId id="1441"/>
            <p14:sldId id="1442"/>
            <p14:sldId id="1443"/>
            <p14:sldId id="1444"/>
            <p14:sldId id="1445"/>
            <p14:sldId id="1446"/>
            <p14:sldId id="1447"/>
            <p14:sldId id="1448"/>
            <p14:sldId id="1449"/>
            <p14:sldId id="1450"/>
            <p14:sldId id="1451"/>
            <p14:sldId id="1452"/>
            <p14:sldId id="1453"/>
            <p14:sldId id="1454"/>
            <p14:sldId id="1455"/>
            <p14:sldId id="1456"/>
            <p14:sldId id="1457"/>
            <p14:sldId id="1458"/>
            <p14:sldId id="1459"/>
            <p14:sldId id="1460"/>
            <p14:sldId id="1461"/>
            <p14:sldId id="1462"/>
            <p14:sldId id="1463"/>
            <p14:sldId id="1464"/>
            <p14:sldId id="1465"/>
            <p14:sldId id="1466"/>
          </p14:sldIdLst>
        </p14:section>
        <p14:section name="Appendix: Image Descriptions for Unsighted Students" id="{9E859B0B-078E-463E-89A6-21C20DD280C4}">
          <p14:sldIdLst/>
        </p14:section>
      </p14:sectionLst>
    </p:ex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pos="5664" userDrawn="1">
          <p15:clr>
            <a:srgbClr val="A4A3A4"/>
          </p15:clr>
        </p15:guide>
        <p15:guide id="5" pos="456" userDrawn="1">
          <p15:clr>
            <a:srgbClr val="A4A3A4"/>
          </p15:clr>
        </p15:guide>
        <p15:guide id="6" orient="horz" pos="7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poren, Laura" initials="CL" lastIdx="4" clrIdx="0">
    <p:extLst>
      <p:ext uri="{19B8F6BF-5375-455C-9EA6-DF929625EA0E}">
        <p15:presenceInfo xmlns:p15="http://schemas.microsoft.com/office/powerpoint/2012/main" userId="S-1-5-21-1645522239-1123561945-839522115-1006658" providerId="AD"/>
      </p:ext>
    </p:extLst>
  </p:cmAuthor>
  <p:cmAuthor id="2" name="Ciporen, Laura" initials="CL [2]" lastIdx="2" clrIdx="1">
    <p:extLst>
      <p:ext uri="{19B8F6BF-5375-455C-9EA6-DF929625EA0E}">
        <p15:presenceInfo xmlns:p15="http://schemas.microsoft.com/office/powerpoint/2012/main" userId="S::laura.ciporen@mheducation.com::567f631f-0624-4179-9d16-569ddce48823" providerId="AD"/>
      </p:ext>
    </p:extLst>
  </p:cmAuthor>
  <p:cmAuthor id="3" name="1769" initials="1" lastIdx="2" clrIdx="2">
    <p:extLst>
      <p:ext uri="{19B8F6BF-5375-455C-9EA6-DF929625EA0E}">
        <p15:presenceInfo xmlns:p15="http://schemas.microsoft.com/office/powerpoint/2012/main" userId="1769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8000"/>
    <a:srgbClr val="A9131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9" autoAdjust="0"/>
    <p:restoredTop sz="90926" autoAdjust="0"/>
  </p:normalViewPr>
  <p:slideViewPr>
    <p:cSldViewPr snapToGrid="0" showGuides="1">
      <p:cViewPr varScale="1">
        <p:scale>
          <a:sx n="104" d="100"/>
          <a:sy n="104" d="100"/>
        </p:scale>
        <p:origin x="2064" y="84"/>
      </p:cViewPr>
      <p:guideLst>
        <p:guide pos="2880"/>
        <p:guide orient="horz" pos="2183"/>
        <p:guide pos="5664"/>
        <p:guide pos="456"/>
        <p:guide orient="horz" pos="7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308"/>
    </p:cViewPr>
  </p:sorterViewPr>
  <p:notesViewPr>
    <p:cSldViewPr snapToGrid="0">
      <p:cViewPr varScale="1">
        <p:scale>
          <a:sx n="78" d="100"/>
          <a:sy n="78" d="100"/>
        </p:scale>
        <p:origin x="396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C1A02-B94D-44D6-8AA3-0DD14C84C13F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E8D09-9492-4554-9C8F-456CB81F32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7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2.1: Explain how circulation occurs in relation to the ECG.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1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79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13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Tricuspid valve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located between the right atrium and right ventricle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Mitral (bicuspid) valve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located between left atrium and left ventricle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Semilunar valves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located in the pulmonary artery and aorta; prevent blood from backing up into the right ventricle and left ventricle, respectively.</a:t>
            </a:r>
          </a:p>
          <a:p>
            <a:pPr marL="45720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6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34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41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34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88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8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49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Coronary circulation: </a:t>
            </a:r>
            <a:r>
              <a:rPr lang="en-US" b="0" dirty="0"/>
              <a:t>The circulation of blood to and from the heart muscle.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Pulmonary circulation:</a:t>
            </a:r>
            <a:r>
              <a:rPr lang="en-US" b="0" dirty="0"/>
              <a:t> The transportation of blood to and from the lungs; blood is oxygenated in the lungs during pulmonary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Systemic circulation: </a:t>
            </a:r>
            <a:r>
              <a:rPr lang="en-US" b="0" dirty="0"/>
              <a:t>The pathways for pumping blood throughout the body and back to the heart.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77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2.1: Explain how circulation occurs in relation to the ECG.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Circulation depends on the heart’s pumping ability.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electrical activity of the heart causes the heart to contract.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knowledge of heart function is an important aspect of understanding the ECG.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21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7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Pulmonary Circulation: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Deoxygenated blood enters the right atrium from the superior and inferior venae </a:t>
            </a:r>
            <a:r>
              <a:rPr lang="en-US" dirty="0" err="1"/>
              <a:t>cavae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Blood travels through the tricuspid valve into the right ventricle.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right ventricle pumps the blood through the pulmonary semilunar valve into the pulmonary artery, then into the lungs. In the lungs, the blood is oxygenated.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blood returns to the heart through the pulmonary veins into the left atrium. The left atrium is the last step of pulmonary circulation.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56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Systemic circulation: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Oxygenated blood enters the left atrium and travels through the mitral valve into the left ventricle.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left ventricle pumps the blood through the aortic semilunar valve into the aorta.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After traveling through the body,  the deoxygenated blood returns to the right atrium of the heart through the superior and inferior venae </a:t>
            </a:r>
            <a:r>
              <a:rPr lang="en-US" dirty="0" err="1"/>
              <a:t>cavae</a:t>
            </a:r>
            <a:r>
              <a:rPr lang="en-US" dirty="0"/>
              <a:t>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14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6.1 </a:t>
            </a:r>
            <a:r>
              <a:rPr lang="en-US" dirty="0">
                <a:latin typeface="Open Sans Medium"/>
                <a:ea typeface="Open Sans Medium"/>
                <a:cs typeface="Open Sans Medium"/>
                <a:sym typeface="Open Sans Medium"/>
              </a:rPr>
              <a:t>Describe circulation and the purpose of the vascular system.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06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6.1 </a:t>
            </a:r>
            <a:r>
              <a:rPr lang="en-US" dirty="0">
                <a:latin typeface="Open Sans Medium"/>
                <a:ea typeface="Open Sans Medium"/>
                <a:cs typeface="Open Sans Medium"/>
                <a:sym typeface="Open Sans Medium"/>
              </a:rPr>
              <a:t>Describe circulation and the purpose of the vascular system.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66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blood volume decreases, heart rate increases in an effort to maintain homeostasis (physiologic “balance.”) 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When contractile force decreases, stroke volume decreases.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Signs of low cardiac output: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Pallor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Confusion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Low blood pressure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Nausea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Dizziness</a:t>
            </a:r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54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00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73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80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2.3: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2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2.1: Explain how circulation occurs in relation to the ECG.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03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2.4: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the cardiac cycle including the difference between systole and diastole.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Cardiac cycle: </a:t>
            </a:r>
            <a:r>
              <a:rPr lang="en-US" b="0" dirty="0"/>
              <a:t>The contraction and relaxation of the heart.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Diastole:</a:t>
            </a:r>
            <a:r>
              <a:rPr lang="en-US" b="0" dirty="0"/>
              <a:t> The phase of the cardiac cycle when the heart is expanding and refilling; also known as the relaxation phase.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Systole: </a:t>
            </a:r>
            <a:r>
              <a:rPr lang="en-US" b="0" dirty="0"/>
              <a:t>The contraction phase of the cardiac cycle, during which the heart is pumping blood out to the pulmonary (lungs) and systemic (body)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31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2.4: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the cardiac cycle including the difference between systole and diastole.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521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2.4: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the cardiac cycle including the difference between systole and diastole.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Blood from the upper body returns via the superior vena cava.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Blood from the lower body returns via the inferior vena cava.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right atrium fills with blood, pushes open the tricuspid valve, and enters the right ventricle.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Blood returns from the lungs via the pulmonary veins to the left atrium, then forces the mitral valve open to allow blood flow to the left ventricle.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17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2.4: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the cardiac cycle including the difference between systole and diastole.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7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2.4: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the cardiac cycle including the difference between systole and diastole.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Contraction of the right ventricle pushes blood into the lungs to exchange oxygen and carbon dioxide.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Contraction of the left ventricle pushes blood through the aorta to be distributed through the body to provide oxygen for tissues and to remove carbon dioxide.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Lubb-dupp</a:t>
            </a:r>
            <a:r>
              <a:rPr lang="en-US" dirty="0"/>
              <a:t> sounds: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 err="1"/>
              <a:t>Lubb</a:t>
            </a:r>
            <a:r>
              <a:rPr lang="en-US" dirty="0"/>
              <a:t> is the closing of the mitral and tricuspid valves during systole.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 err="1"/>
              <a:t>Dupp</a:t>
            </a:r>
            <a:r>
              <a:rPr lang="en-US" dirty="0"/>
              <a:t> is the closing of the pulmonary and aortic valves during diastole.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03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2.4: Explain the cardiac cycle including the difference between systole and diastole.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8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2.4: Explain the cardiac cycle including the difference between systole and diastole.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28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284663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LO 2.5: </a:t>
            </a:r>
            <a:r>
              <a:rPr lang="en-US" sz="1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Atrioventricular (AV) node: </a:t>
            </a:r>
            <a:r>
              <a:rPr lang="en-US" sz="1000" b="0" dirty="0"/>
              <a:t>Delays the electrical impulse to allow the atria to complete their contraction.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Automaticity: </a:t>
            </a:r>
            <a:r>
              <a:rPr lang="en-US" sz="1000" b="0" dirty="0"/>
              <a:t>The ability of the heart to initiate an electrical impulse without being stimulated by another or independent source.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Bachmann’s bundle: </a:t>
            </a:r>
            <a:r>
              <a:rPr lang="en-US" sz="1000" b="0" dirty="0"/>
              <a:t>The structure that relays the electrical impulse from the SA node to the left atrium in a normal heart.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Bundle branches: </a:t>
            </a:r>
            <a:r>
              <a:rPr lang="en-US" sz="1000" b="0" dirty="0"/>
              <a:t>Left and right branches of the bundle of His that conduct impulses down either side of the interventricular septum to the left and right ventricles.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Bundle of His (AV bundle): </a:t>
            </a:r>
            <a:r>
              <a:rPr lang="en-US" sz="1000" b="0" dirty="0"/>
              <a:t>Located next to the AV node; provides the transfer of the electrical impulse from the atria to the ventricles. 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Conductivity: </a:t>
            </a:r>
            <a:r>
              <a:rPr lang="en-US" sz="1000" b="0" dirty="0"/>
              <a:t>The ability of the heart cells to receive and transmit an electrical impulse.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Contractility: </a:t>
            </a:r>
            <a:r>
              <a:rPr lang="en-US" sz="1000" b="0" dirty="0"/>
              <a:t>The ability of the heart muscle cells to shorten in response to an electrical stimulus.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Excitability: </a:t>
            </a:r>
            <a:r>
              <a:rPr lang="en-US" sz="1000" b="0" dirty="0"/>
              <a:t>The ability of the heart muscle cells to respond to an impulse or stimulus; also called irritability.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Myocardial: </a:t>
            </a:r>
            <a:r>
              <a:rPr lang="en-US" sz="1000" b="0" dirty="0"/>
              <a:t>Pertaining to the heart (</a:t>
            </a:r>
            <a:r>
              <a:rPr lang="en-US" sz="1000" b="0" i="1" dirty="0" err="1"/>
              <a:t>cardi</a:t>
            </a:r>
            <a:r>
              <a:rPr lang="en-US" sz="1000" b="0" dirty="0"/>
              <a:t>) muscle (</a:t>
            </a:r>
            <a:r>
              <a:rPr lang="en-US" sz="1000" b="0" i="1" dirty="0" err="1"/>
              <a:t>myo</a:t>
            </a:r>
            <a:r>
              <a:rPr lang="en-US" sz="1000" b="0" dirty="0"/>
              <a:t>).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Parasympathetic: </a:t>
            </a:r>
            <a:r>
              <a:rPr lang="en-US" sz="1000" b="0" dirty="0"/>
              <a:t>The part of the autonomic nervous system (ANS) that helps slow the heart rate.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Purkinje fibers: </a:t>
            </a:r>
            <a:r>
              <a:rPr lang="en-US" sz="1000" b="0" dirty="0"/>
              <a:t>The fibers within the heart that distribute electrical impulses from cell to cell throughout the ventricles.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Purkinje network: </a:t>
            </a:r>
            <a:r>
              <a:rPr lang="en-US" sz="1000" b="0" dirty="0"/>
              <a:t>Spreads the electrical impulse throughout the ventricles by means of the Purkinje fibers.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Sinoatrial (SA) node: </a:t>
            </a:r>
            <a:r>
              <a:rPr lang="en-US" sz="1000" b="0" dirty="0"/>
              <a:t>An area of specialized cells in the upper right atrium that initiates the heartbeat.</a:t>
            </a:r>
            <a:endParaRPr lang="en-US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/>
              <a:t>Sympathetic: </a:t>
            </a:r>
            <a:r>
              <a:rPr lang="en-US" sz="1000" b="0" dirty="0"/>
              <a:t>The part of the autonomic nervous system that causes an increase in the heart rate.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Automaticity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heart’s ability to initiate an electrical impulse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Conductivity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ability of myocardial cells to receive and conduct electrical impulses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Contractility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ability of the heart muscle to shorten in response to an electrical impulse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Excitability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ability of the heart to respond to an impulse or stimulus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538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ANS is involuntary – you have no control over it. It secretes norepinephrine automatically when you are under stress or become frightened.</a:t>
            </a: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</a:t>
            </a:r>
            <a:r>
              <a:rPr lang="en-US" dirty="0" err="1"/>
              <a:t>vagus</a:t>
            </a:r>
            <a:r>
              <a:rPr lang="en-US" dirty="0"/>
              <a:t> nerve is the major nerve of the parasympathetic system.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69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LO 2.1: Explain how circulation occurs in relation to the ECG.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705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Potassium</a:t>
            </a:r>
          </a:p>
          <a:p>
            <a:pPr marL="1714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Low concentration causes decrease in heart rate</a:t>
            </a:r>
          </a:p>
          <a:p>
            <a:pPr marL="1714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High concentration causes dysrhythmias</a:t>
            </a:r>
          </a:p>
          <a:p>
            <a:pPr marL="171450" lvl="1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Calcium</a:t>
            </a:r>
          </a:p>
          <a:p>
            <a:pPr marL="1714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Low concentration depresses heart activity</a:t>
            </a:r>
          </a:p>
          <a:p>
            <a:pPr marL="1714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High concentration causes longer-than-normal heart contractions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08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688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64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AV node slows the electrical impulse, providing three benefits: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Provides for atrial kick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Prevents excessive rate of impulses from reaching the ventricles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Allows ventricles to contract from the bottom up</a:t>
            </a:r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0" dirty="0"/>
              <a:t>Atrial kick: </a:t>
            </a:r>
            <a:r>
              <a:rPr lang="en-US" dirty="0"/>
              <a:t>Additional blood that travels from the atria to the ventricles before they contract, as a result of the electrical delay caused by the AV node.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782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bundle branches are the two branches of the bundle of His that carry the electrical impulse to both sides of the heart.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35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355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4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666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2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8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LO 2.2: Recall the structures of the heart including valves, chambers, and vessels.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Aorta: </a:t>
            </a:r>
            <a:r>
              <a:rPr lang="en-US" sz="1100" dirty="0"/>
              <a:t>The largest artery of the body, which transports oxygenated blood from the left ventricle of the heart to the entire body.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Aortic semilunar valve: </a:t>
            </a:r>
            <a:r>
              <a:rPr lang="en-US" sz="1100" dirty="0"/>
              <a:t>Valve located in the aorta that prevents backflow of blood into the left ventricle.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Atrium (pl. atria): </a:t>
            </a:r>
            <a:r>
              <a:rPr lang="en-US" sz="1100" dirty="0"/>
              <a:t>Top two chambers of the heart.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Chordae tendineae: </a:t>
            </a:r>
            <a:r>
              <a:rPr lang="en-US" sz="1100" dirty="0"/>
              <a:t>Structures that connect the atrioventricular valves to the papillary muscles and prevent them from opening in the wrong direction.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Deoxygenated blood: </a:t>
            </a:r>
            <a:r>
              <a:rPr lang="en-US" sz="1100" dirty="0"/>
              <a:t>Blood that has little or minimal oxygen (oxygen-poor blood).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Interventricular septum:</a:t>
            </a:r>
            <a:r>
              <a:rPr lang="en-US" sz="1100" dirty="0"/>
              <a:t> A partition or wall (septum) that divides the right and left ventricles.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Left atrium: </a:t>
            </a:r>
            <a:r>
              <a:rPr lang="en-US" sz="1100" dirty="0"/>
              <a:t>The left upper chamber of the heart, which receives blood from the lungs.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Left ventricle: </a:t>
            </a:r>
            <a:r>
              <a:rPr lang="en-US" sz="1100" dirty="0"/>
              <a:t>The left lower chamber of the heart, which pumps oxygenated blood through the body. It is the biggest and strongest chamber, known as the workhorse of the heart.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Mitral (bicuspid) valve:</a:t>
            </a:r>
            <a:r>
              <a:rPr lang="en-US" sz="1100" dirty="0"/>
              <a:t> Valve with two cusps or leaflets located between the left atrium and left ventricle; it prevents backflow of blood into the left atrium.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Oxygenated blood: </a:t>
            </a:r>
            <a:r>
              <a:rPr lang="en-US" sz="1100" dirty="0"/>
              <a:t>Blood having oxygen (oxygen-rich blood).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Papillary muscles: </a:t>
            </a:r>
            <a:r>
              <a:rPr lang="en-US" sz="1100" dirty="0"/>
              <a:t>Muscles in the ventricles that anchor the chordae tendineae and atrioventricular valves.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Pericardium: </a:t>
            </a:r>
            <a:r>
              <a:rPr lang="en-US" sz="1100" dirty="0"/>
              <a:t>A two-layered sac of tissue enclosing the heart.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Pulmonary artery: </a:t>
            </a:r>
            <a:r>
              <a:rPr lang="en-US" sz="1100" dirty="0"/>
              <a:t>Large artery that transports deoxygenated blood from the right ventricle to the lungs; only artery in the body that carries deoxygenated blood.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/>
              <a:t>Pulmonary semilunar valve: </a:t>
            </a:r>
            <a:r>
              <a:rPr lang="en-US" sz="1100" dirty="0"/>
              <a:t>Valve found in the pulmonary artery that prevents backflow of blood into the right ventricle.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502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175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911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2.1: Explain how circulation occurs in relation to the ECG.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LO 2.3: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Differentiate among pulmonary, systemic, and coronary circulation.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2.4: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Explain the cardiac cycle including the difference between systole and diastole.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205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2.5: </a:t>
            </a:r>
            <a:r>
              <a:rPr lang="en-US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Describe the parts and function of the heart and conduction system and how they relate to the ECG.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38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Pulmonary veins: </a:t>
            </a:r>
            <a:r>
              <a:rPr lang="en-US" sz="1200" dirty="0"/>
              <a:t>Transport oxygenated blood back into the left atrium of the heart. These are the only veins that carry oxygenated blood 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Right atrium: </a:t>
            </a:r>
            <a:r>
              <a:rPr lang="en-US" sz="1200" dirty="0"/>
              <a:t>The right upper chamber of the heart; receives blood from the body.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Right ventricle: </a:t>
            </a:r>
            <a:r>
              <a:rPr lang="en-US" sz="1200" dirty="0"/>
              <a:t>The right lower chamber of the heart, which pumps deoxygenated blood to the lungs.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Semilunar valve: </a:t>
            </a:r>
            <a:r>
              <a:rPr lang="en-US" sz="1200" dirty="0"/>
              <a:t>A valve with half-moon-shaped cusps that open and close, allowing blood to travel only one way; located in the pulmonary artery and the aorta.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Tricuspid valve: </a:t>
            </a:r>
            <a:r>
              <a:rPr lang="en-US" sz="1200" dirty="0"/>
              <a:t>Valve located between the right atrium and right ventricle; it prevents backflow of blood into the right atrium.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Vena cava: </a:t>
            </a:r>
            <a:r>
              <a:rPr lang="en-US" sz="1200" dirty="0"/>
              <a:t>Largest vein in the body, which provides a pathway for deoxygenated blood to return to the heart; its upper portion, the superior vena cava, transports blood from the head, arms, and upper body; and its lower portion, the inferior vena cava, transports blood from the lower body and legs.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2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heart lies behind your sternum and in front of your thoracic spine (these are two important structures when performing CPR)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heart varies in size and weight depending on a person’s weight, physical condition, and gender.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most people, two-thirds of the heart lies to the left of the sternum.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4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Each day, the heart pumps approximately 1,800 gallons or 7,250 liters of blood.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22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 2.2: Recall the structures of the heart including valves, chambers, and vessels.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Pericardium -Sack of tissue surrounding the heart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Two layers</a:t>
            </a: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Parietal layer is the tough outer layer</a:t>
            </a: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Visceral or epicardium layer is the inner layer and adheres closely to the heart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Purpose is to protect the heart from infection and trauma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Pericardial space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Between parietal and visceral layers of the pericardium 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Contains approximately 10 to 20 mL of fluid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Serves to cushion the heart against trauma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Epicardium – outer layer</a:t>
            </a: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Also known as the visceral pericardium</a:t>
            </a: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Thin and contains the coronary arteries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Myocardium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middle, muscular layer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Endocardium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r>
              <a:rPr lang="en-US" dirty="0"/>
              <a:t> inner layer</a:t>
            </a: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Lines the inner surfaces of the heart chambers and valves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E8D09-9492-4554-9C8F-456CB81F32A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3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MHE Official Background, fixed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46105" y="2099014"/>
            <a:ext cx="3863458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"/>
          <p:cNvSpPr>
            <a:spLocks noGrp="1"/>
          </p:cNvSpPr>
          <p:nvPr>
            <p:ph type="ctrTitle" hasCustomPrompt="1"/>
          </p:nvPr>
        </p:nvSpPr>
        <p:spPr>
          <a:xfrm>
            <a:off x="621792" y="3140014"/>
            <a:ext cx="2788920" cy="11576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621792" y="4261103"/>
            <a:ext cx="2788920" cy="6128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cxnSp>
        <p:nvCxnSpPr>
          <p:cNvPr id="9" name="MHE line separating subtitles from text">
            <a:extLst>
              <a:ext uri="{FF2B5EF4-FFF2-40B4-BE49-F238E27FC236}">
                <a16:creationId xmlns:a16="http://schemas.microsoft.com/office/drawing/2014/main" id="{EC86C884-D766-9149-B40E-B86A943D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3232" y="4919472"/>
            <a:ext cx="253288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621792" y="5093208"/>
            <a:ext cx="2788920" cy="57618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3" name="Cover Placeholder">
            <a:extLst>
              <a:ext uri="{FF2B5EF4-FFF2-40B4-BE49-F238E27FC236}">
                <a16:creationId xmlns:a16="http://schemas.microsoft.com/office/drawing/2014/main" id="{67C61915-1FDF-4DF1-95F4-8BAC894B4D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450229"/>
            <a:ext cx="4229100" cy="49764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Optional: Include Cover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74625" y="6515100"/>
            <a:ext cx="8861425" cy="24923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dirty="0"/>
              <a:t>© McGraw Hill LLC. All rights reserved. No reproduction or distribution without the prior written consent of McGraw Hill LLC.</a:t>
            </a:r>
          </a:p>
        </p:txBody>
      </p:sp>
    </p:spTree>
    <p:extLst>
      <p:ext uri="{BB962C8B-B14F-4D97-AF65-F5344CB8AC3E}">
        <p14:creationId xmlns:p14="http://schemas.microsoft.com/office/powerpoint/2010/main" val="1001655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>
          <p15:clr>
            <a:srgbClr val="FBAE40"/>
          </p15:clr>
        </p15:guide>
        <p15:guide id="2" orient="horz" pos="410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364" y="304800"/>
            <a:ext cx="6168736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dapting to Change logo.">
            <a:extLst>
              <a:ext uri="{FF2B5EF4-FFF2-40B4-BE49-F238E27FC236}">
                <a16:creationId xmlns:a16="http://schemas.microsoft.com/office/drawing/2014/main" id="{A0A183BC-7319-45B8-B0D2-D92CDB144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20" y="207110"/>
            <a:ext cx="2472744" cy="8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9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364" y="304800"/>
            <a:ext cx="6168736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288621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FC2A6F8-97FC-43BF-92B6-FFCCF20D98D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4275652"/>
            <a:ext cx="8458200" cy="197132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dapting to Change logo.">
            <a:extLst>
              <a:ext uri="{FF2B5EF4-FFF2-40B4-BE49-F238E27FC236}">
                <a16:creationId xmlns:a16="http://schemas.microsoft.com/office/drawing/2014/main" id="{A0A183BC-7319-45B8-B0D2-D92CDB1440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20" y="207110"/>
            <a:ext cx="2472744" cy="8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2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364" y="304800"/>
            <a:ext cx="6168736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Reaching beyond our borders icon.">
            <a:extLst>
              <a:ext uri="{FF2B5EF4-FFF2-40B4-BE49-F238E27FC236}">
                <a16:creationId xmlns:a16="http://schemas.microsoft.com/office/drawing/2014/main" id="{6B5ACA4D-D63F-4493-A4F0-FFA2A58275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24" y="217261"/>
            <a:ext cx="2514600" cy="8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3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283809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4343400"/>
            <a:ext cx="8458200" cy="1905000"/>
          </a:xfrm>
        </p:spPr>
        <p:txBody>
          <a:bodyPr/>
          <a:lstStyle>
            <a:lvl1pPr>
              <a:defRPr sz="2400"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  <a:lvl4pPr marL="455613" indent="0">
              <a:buNone/>
              <a:defRPr/>
            </a:lvl4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0" y="6684963"/>
            <a:ext cx="6972300" cy="173037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algn="r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3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2885209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15890" y="1276709"/>
            <a:ext cx="2885209" cy="4971691"/>
          </a:xfr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  <a:lvl4pPr marL="455613" indent="0">
              <a:buNone/>
              <a:defRPr/>
            </a:lvl4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0" y="6684963"/>
            <a:ext cx="6972300" cy="173037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algn="r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C6CBC7-BAAC-424A-9874-C0A2733A271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61419" y="1290559"/>
            <a:ext cx="2885209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21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157732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2916383"/>
            <a:ext cx="8458200" cy="1577327"/>
          </a:xfr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  <a:lvl4pPr marL="455613" indent="0">
              <a:buNone/>
              <a:defRPr/>
            </a:lvl4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0" y="6684963"/>
            <a:ext cx="6972300" cy="173037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algn="r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02FDC4-9007-47FA-8867-BFB4513F33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56750" y="4648197"/>
            <a:ext cx="8458200" cy="1577327"/>
          </a:xfr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  <a:lvl4pPr marL="455613" indent="0">
              <a:buNone/>
              <a:defRPr/>
            </a:lvl4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0176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4076700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24400" y="1273051"/>
            <a:ext cx="4076700" cy="4991100"/>
          </a:xfr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15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2880">
          <p15:clr>
            <a:srgbClr val="FBAE40"/>
          </p15:clr>
        </p15:guide>
        <p15:guide id="4" pos="2976">
          <p15:clr>
            <a:srgbClr val="FBAE40"/>
          </p15:clr>
        </p15:guide>
        <p15:guide id="5" pos="27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mpariso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22764" y="192490"/>
            <a:ext cx="6778335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7E40D-2A6B-4B43-8474-A1C9EAF1D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0" y="399540"/>
            <a:ext cx="1531522" cy="4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81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2880">
          <p15:clr>
            <a:srgbClr val="FBAE40"/>
          </p15:clr>
        </p15:guide>
        <p15:guide id="4" pos="2976">
          <p15:clr>
            <a:srgbClr val="FBAE40"/>
          </p15:clr>
        </p15:guide>
        <p15:guide id="5" pos="278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One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5791200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18052" y="1257300"/>
            <a:ext cx="2383047" cy="4991100"/>
          </a:xfr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1" y="6684963"/>
            <a:ext cx="6972299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62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  <p15:guide id="4" pos="4032" userDrawn="1">
          <p15:clr>
            <a:srgbClr val="FBAE40"/>
          </p15:clr>
        </p15:guide>
        <p15:guide id="5" pos="38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th Third as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2838091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1" y="4343400"/>
            <a:ext cx="5791200" cy="19050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2432755-BCF5-451F-968D-CFFD10D87BE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800" y="4343400"/>
            <a:ext cx="2400300" cy="19050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1" y="6684963"/>
            <a:ext cx="6972299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0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  <p15:guide id="4" pos="4032">
          <p15:clr>
            <a:srgbClr val="FBAE40"/>
          </p15:clr>
        </p15:guide>
        <p15:guide id="5" pos="3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MHE Altered Background, fixed">
            <a:extLst>
              <a:ext uri="{FF2B5EF4-FFF2-40B4-BE49-F238E27FC236}">
                <a16:creationId xmlns:a16="http://schemas.microsoft.com/office/drawing/2014/main" id="{E2D8ACCF-E5FC-4FE9-9E84-B2A0A6B1E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42900" y="2095500"/>
            <a:ext cx="3886199" cy="3886199"/>
            <a:chOff x="342900" y="2095500"/>
            <a:chExt cx="3886199" cy="38861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342900" y="2095500"/>
              <a:ext cx="3886199" cy="3886199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495300" y="2362200"/>
              <a:ext cx="3429000" cy="3467100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"/>
          <p:cNvSpPr>
            <a:spLocks noGrp="1"/>
          </p:cNvSpPr>
          <p:nvPr userDrawn="1">
            <p:ph type="ctrTitle" hasCustomPrompt="1"/>
          </p:nvPr>
        </p:nvSpPr>
        <p:spPr>
          <a:xfrm>
            <a:off x="621792" y="2608290"/>
            <a:ext cx="3035808" cy="139408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21792" y="4069830"/>
            <a:ext cx="3035808" cy="8040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cxnSp>
        <p:nvCxnSpPr>
          <p:cNvPr id="9" name="MHE line separating subtitles from text">
            <a:extLst>
              <a:ext uri="{FF2B5EF4-FFF2-40B4-BE49-F238E27FC236}">
                <a16:creationId xmlns:a16="http://schemas.microsoft.com/office/drawing/2014/main" id="{EC86C884-D766-9149-B40E-B86A943D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3232" y="4919472"/>
            <a:ext cx="253288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5E8707-9CCF-4027-B27E-8ED6B04ABD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16688"/>
            <a:ext cx="9144000" cy="274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1A7655-7B02-4D06-A941-2B049492A9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0375" y="6151563"/>
            <a:ext cx="4173538" cy="249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906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  <p15:guide id="2" orient="horz" pos="3768">
          <p15:clr>
            <a:srgbClr val="FBAE40"/>
          </p15:clr>
        </p15:guide>
        <p15:guide id="3" pos="2664">
          <p15:clr>
            <a:srgbClr val="FBAE40"/>
          </p15:clr>
        </p15:guide>
        <p15:guide id="4" pos="2880">
          <p15:clr>
            <a:srgbClr val="FBAE40"/>
          </p15:clr>
        </p15:guide>
        <p15:guide id="5" pos="2472">
          <p15:clr>
            <a:srgbClr val="FBAE40"/>
          </p15:clr>
        </p15:guide>
        <p15:guide id="6" pos="312">
          <p15:clr>
            <a:srgbClr val="FBAE40"/>
          </p15:clr>
        </p15:guide>
        <p15:guide id="7" orient="horz" pos="1488">
          <p15:clr>
            <a:srgbClr val="FBAE40"/>
          </p15:clr>
        </p15:guide>
        <p15:guide id="8" orient="horz" pos="36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10"/>
            <a:ext cx="8458200" cy="612476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2070496"/>
            <a:ext cx="8458200" cy="649138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356A590-66B5-4770-8441-82DC031F56E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" y="2900944"/>
            <a:ext cx="8458200" cy="6731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0BD29E5-BD7B-4CD0-9B09-8F8B24F89FB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3755354"/>
            <a:ext cx="8458200" cy="6985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908CA92-5DB2-4DC0-937B-1B178AA9178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" y="4635164"/>
            <a:ext cx="8458200" cy="6985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5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8B728CCD-2639-461B-9841-57505AC1346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514975"/>
            <a:ext cx="8458200" cy="733425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1" y="6684963"/>
            <a:ext cx="6972299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1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10"/>
            <a:ext cx="3915201" cy="612476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2070496"/>
            <a:ext cx="3915201" cy="649138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356A590-66B5-4770-8441-82DC031F56E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" y="2900944"/>
            <a:ext cx="3915201" cy="6731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0BD29E5-BD7B-4CD0-9B09-8F8B24F89FB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3755354"/>
            <a:ext cx="3915201" cy="6985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908CA92-5DB2-4DC0-937B-1B178AA9178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" y="4635164"/>
            <a:ext cx="3915201" cy="6985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Slide Content 5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8B728CCD-2639-461B-9841-57505AC1346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514975"/>
            <a:ext cx="3915201" cy="733425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Slide Content 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B5446E9-DDFC-4F9F-AEF5-5E6061E5BD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19199" y="1255490"/>
            <a:ext cx="3915201" cy="612477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Slide Content 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9BC59DB4-A285-4104-8DAD-21B49267AAD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19199" y="1998291"/>
            <a:ext cx="3915201" cy="612477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Slide Content 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F319E46-D027-404B-8292-60A07B8E3C9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619198" y="2723530"/>
            <a:ext cx="3915201" cy="612477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Slide Content 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1FA65FE-4DFA-484E-A01C-9BF08B32C20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619197" y="3528194"/>
            <a:ext cx="3915201" cy="612477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Slide Content 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6FE7E90B-1DE9-4A55-9F1D-9EF5F50C09A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619199" y="4351336"/>
            <a:ext cx="3915201" cy="612477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Slide Content 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8067368-CA9E-4B15-AE6A-F50A1D1FEE7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619199" y="5142672"/>
            <a:ext cx="3915201" cy="612477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Slide Content 6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1" y="6684963"/>
            <a:ext cx="6972299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58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dden Slide Title">
            <a:extLst>
              <a:ext uri="{FF2B5EF4-FFF2-40B4-BE49-F238E27FC236}">
                <a16:creationId xmlns:a16="http://schemas.microsoft.com/office/drawing/2014/main" id="{D3229D0C-04EF-482F-B26C-8D49CD33D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5949" y="418391"/>
            <a:ext cx="2292103" cy="2918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hidden title here </a:t>
            </a:r>
          </a:p>
        </p:txBody>
      </p:sp>
      <p:pic>
        <p:nvPicPr>
          <p:cNvPr id="6" name="MGH Logo">
            <a:extLst>
              <a:ext uri="{FF2B5EF4-FFF2-40B4-BE49-F238E27FC236}">
                <a16:creationId xmlns:a16="http://schemas.microsoft.com/office/drawing/2014/main" id="{60DCFDF5-2A5B-440E-888A-BC0BFEF9F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11" y="1005697"/>
            <a:ext cx="2443579" cy="2443579"/>
          </a:xfrm>
          <a:prstGeom prst="rect">
            <a:avLst/>
          </a:prstGeom>
        </p:spPr>
      </p:pic>
      <p:sp>
        <p:nvSpPr>
          <p:cNvPr id="3" name="Long Copyright">
            <a:extLst>
              <a:ext uri="{FF2B5EF4-FFF2-40B4-BE49-F238E27FC236}">
                <a16:creationId xmlns:a16="http://schemas.microsoft.com/office/drawing/2014/main" id="{9AB572CE-E262-4FA6-8D47-02F068ADD1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87064"/>
            <a:ext cx="9144000" cy="370936"/>
          </a:xfrm>
        </p:spPr>
        <p:txBody>
          <a:bodyPr/>
          <a:lstStyle>
            <a:lvl1pPr algn="ctr">
              <a:defRPr/>
            </a:lvl1pPr>
          </a:lstStyle>
          <a:p>
            <a:pPr defTabSz="457200">
              <a:spcBef>
                <a:spcPct val="20000"/>
              </a:spcBef>
              <a:defRPr/>
            </a:pPr>
            <a:r>
              <a:rPr lang="en-US" dirty="0"/>
              <a:t>© &lt; add the year&gt; McGraw Hill.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dirty="0"/>
              <a:t>No reproduction or further distribution permitted without the prior written consent of McGraw Hill.</a:t>
            </a:r>
          </a:p>
        </p:txBody>
      </p:sp>
      <p:sp>
        <p:nvSpPr>
          <p:cNvPr id="9" name="MGH Tagline">
            <a:extLst>
              <a:ext uri="{FF2B5EF4-FFF2-40B4-BE49-F238E27FC236}">
                <a16:creationId xmlns:a16="http://schemas.microsoft.com/office/drawing/2014/main" id="{F040BF5C-A78D-440C-93DF-72F3F641F3F1}"/>
              </a:ext>
            </a:extLst>
          </p:cNvPr>
          <p:cNvSpPr txBox="1"/>
          <p:nvPr userDrawn="1"/>
        </p:nvSpPr>
        <p:spPr>
          <a:xfrm>
            <a:off x="1730746" y="3796682"/>
            <a:ext cx="5682508" cy="469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Because learning changes everything.</a:t>
            </a:r>
            <a:r>
              <a:rPr kumimoji="0" lang="en-US" sz="1400" b="0" i="0" u="none" strike="noStrike" kern="1200" cap="none" spc="40" normalizeH="0" baseline="6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®</a:t>
            </a:r>
            <a:endParaRPr kumimoji="0" lang="en-US" sz="2400" b="0" i="0" u="none" strike="noStrike" kern="1200" cap="none" spc="40" normalizeH="0" baseline="6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MGH URL">
            <a:extLst>
              <a:ext uri="{FF2B5EF4-FFF2-40B4-BE49-F238E27FC236}">
                <a16:creationId xmlns:a16="http://schemas.microsoft.com/office/drawing/2014/main" id="{2215B5DD-E18E-478F-81B9-79BA83A9A251}"/>
              </a:ext>
            </a:extLst>
          </p:cNvPr>
          <p:cNvSpPr txBox="1"/>
          <p:nvPr userDrawn="1"/>
        </p:nvSpPr>
        <p:spPr>
          <a:xfrm>
            <a:off x="3269085" y="5329121"/>
            <a:ext cx="2605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www.mheducation.com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366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6CA9270-FD0E-4B64-B0D8-24095E6A29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899" y="2366309"/>
            <a:ext cx="7696919" cy="526936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Accessibility Content: Text Alternatives for Images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6E1DCB-9B8A-423D-B48B-2CCDE624B4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37202" y="6682314"/>
            <a:ext cx="342900" cy="143831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71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C0136BE0-3F2D-44D5-B125-B7A30D2C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50" y="117244"/>
            <a:ext cx="6065851" cy="7309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A117DCA-6A6D-48B9-9002-DA1E4814BF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37202" y="6682314"/>
            <a:ext cx="342900" cy="143831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DA8444E8-1445-4AB7-85DD-90449330C00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973249"/>
            <a:ext cx="6477000" cy="4343400"/>
          </a:xfrm>
        </p:spPr>
        <p:txBody>
          <a:bodyPr/>
          <a:lstStyle>
            <a:lvl1pPr>
              <a:defRPr/>
            </a:lvl1pPr>
            <a:lvl2pPr marL="344488" indent="-342900">
              <a:buFont typeface="Arial" panose="020B0604020202020204" pitchFamily="34" charset="0"/>
              <a:buChar char="•"/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Slide Content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5416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04800"/>
            <a:ext cx="8458200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6" name="Return to main slide Link 1">
            <a:extLst>
              <a:ext uri="{FF2B5EF4-FFF2-40B4-BE49-F238E27FC236}">
                <a16:creationId xmlns:a16="http://schemas.microsoft.com/office/drawing/2014/main" id="{F538FEEA-434F-404A-8A40-5F717D6CB5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1587" y="1068234"/>
            <a:ext cx="2980826" cy="225425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pPr lvl="0"/>
            <a:r>
              <a:rPr lang="en-US" dirty="0"/>
              <a:t>Return to parent-slide containing images.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371601"/>
            <a:ext cx="8458200" cy="487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D8AF3780-479B-4486-8AEE-B0E29BE2F8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2111" y="6350211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544467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04800"/>
            <a:ext cx="8458200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6" name="Return to main slide Link 1">
            <a:extLst>
              <a:ext uri="{FF2B5EF4-FFF2-40B4-BE49-F238E27FC236}">
                <a16:creationId xmlns:a16="http://schemas.microsoft.com/office/drawing/2014/main" id="{F538FEEA-434F-404A-8A40-5F717D6CB5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1587" y="1068234"/>
            <a:ext cx="2980826" cy="225425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pPr lvl="0"/>
            <a:r>
              <a:rPr lang="en-US" dirty="0"/>
              <a:t>Return to parent-slide containing images.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371601"/>
            <a:ext cx="8458200" cy="487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D8AF3780-479B-4486-8AEE-B0E29BE2F8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2111" y="6350211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0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04800"/>
            <a:ext cx="8458200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6" name="Return to main slide Link 1">
            <a:extLst>
              <a:ext uri="{FF2B5EF4-FFF2-40B4-BE49-F238E27FC236}">
                <a16:creationId xmlns:a16="http://schemas.microsoft.com/office/drawing/2014/main" id="{F538FEEA-434F-404A-8A40-5F717D6CB5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1587" y="1068234"/>
            <a:ext cx="2980826" cy="225425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pPr lvl="0"/>
            <a:r>
              <a:rPr lang="en-US" dirty="0"/>
              <a:t>Return to parent-slide containing images.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371601"/>
            <a:ext cx="8458200" cy="4437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D8AF3780-479B-4486-8AEE-B0E29BE2F8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92111" y="6350211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342900" y="1963738"/>
            <a:ext cx="8458200" cy="484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342900" y="2608263"/>
            <a:ext cx="8458200" cy="444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/>
          </p:nvPr>
        </p:nvSpPr>
        <p:spPr>
          <a:xfrm>
            <a:off x="342900" y="3213100"/>
            <a:ext cx="8458200" cy="552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9"/>
          </p:nvPr>
        </p:nvSpPr>
        <p:spPr>
          <a:xfrm>
            <a:off x="342900" y="3913188"/>
            <a:ext cx="8458200" cy="469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20"/>
          </p:nvPr>
        </p:nvSpPr>
        <p:spPr>
          <a:xfrm>
            <a:off x="342900" y="4590303"/>
            <a:ext cx="8458200" cy="416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1"/>
          </p:nvPr>
        </p:nvSpPr>
        <p:spPr>
          <a:xfrm>
            <a:off x="342900" y="5208588"/>
            <a:ext cx="8458200" cy="311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22"/>
          </p:nvPr>
        </p:nvSpPr>
        <p:spPr>
          <a:xfrm>
            <a:off x="342900" y="5726113"/>
            <a:ext cx="8458200" cy="3143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038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Two Comparison Placeholders With Identifi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04800"/>
            <a:ext cx="8458200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Return to main slide Link 1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1528" y="1059828"/>
            <a:ext cx="2980944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8" name="Image Identifier 1">
            <a:extLst>
              <a:ext uri="{FF2B5EF4-FFF2-40B4-BE49-F238E27FC236}">
                <a16:creationId xmlns:a16="http://schemas.microsoft.com/office/drawing/2014/main" id="{C828D23C-A7ED-420E-B199-2D8CCF24D6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125" y="1410562"/>
            <a:ext cx="4076700" cy="392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1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933303"/>
            <a:ext cx="4076700" cy="43150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Image Identifier 2">
            <a:extLst>
              <a:ext uri="{FF2B5EF4-FFF2-40B4-BE49-F238E27FC236}">
                <a16:creationId xmlns:a16="http://schemas.microsoft.com/office/drawing/2014/main" id="{7DBCEA22-E8D2-4B8A-B55C-3FFA6FAB31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145" y="1410562"/>
            <a:ext cx="4078224" cy="39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24400" y="1933303"/>
            <a:ext cx="4076700" cy="43150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turn to main slide Link 2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1528" y="6348550"/>
            <a:ext cx="2980944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3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2880">
          <p15:clr>
            <a:srgbClr val="FBAE40"/>
          </p15:clr>
        </p15:guide>
        <p15:guide id="4" pos="2976">
          <p15:clr>
            <a:srgbClr val="FBAE40"/>
          </p15:clr>
        </p15:guide>
        <p15:guide id="5" pos="27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0162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N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MHE Official Background, fixed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52559"/>
            <a:ext cx="9144000" cy="4982750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"/>
          <p:cNvSpPr>
            <a:spLocks noGrp="1"/>
          </p:cNvSpPr>
          <p:nvPr userDrawn="1">
            <p:ph type="ctrTitle"/>
          </p:nvPr>
        </p:nvSpPr>
        <p:spPr>
          <a:xfrm>
            <a:off x="777240" y="2985555"/>
            <a:ext cx="6521640" cy="87321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782058" y="3986784"/>
            <a:ext cx="4297680" cy="5175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MHE line separating subtitles from text">
            <a:extLst>
              <a:ext uri="{FF2B5EF4-FFF2-40B4-BE49-F238E27FC236}">
                <a16:creationId xmlns:a16="http://schemas.microsoft.com/office/drawing/2014/main" id="{EC86C884-D766-9149-B40E-B86A943D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7202" y="4650037"/>
            <a:ext cx="35747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"/>
          <p:cNvSpPr>
            <a:spLocks noGrp="1"/>
          </p:cNvSpPr>
          <p:nvPr>
            <p:ph type="body" sz="quarter" idx="10"/>
          </p:nvPr>
        </p:nvSpPr>
        <p:spPr>
          <a:xfrm>
            <a:off x="777240" y="4718304"/>
            <a:ext cx="4443413" cy="57618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5738" y="6515100"/>
            <a:ext cx="8662987" cy="2889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© McGraw Hill LLC. All rights reserved. No reproduction or distribution without the prior written consent of McGraw Hill LLC.</a:t>
            </a:r>
          </a:p>
        </p:txBody>
      </p:sp>
    </p:spTree>
    <p:extLst>
      <p:ext uri="{BB962C8B-B14F-4D97-AF65-F5344CB8AC3E}">
        <p14:creationId xmlns:p14="http://schemas.microsoft.com/office/powerpoint/2010/main" val="38064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44679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72306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90282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69048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80539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176055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83945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77206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32759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6835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N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HE altered Background, fixed">
            <a:extLst>
              <a:ext uri="{FF2B5EF4-FFF2-40B4-BE49-F238E27FC236}">
                <a16:creationId xmlns:a16="http://schemas.microsoft.com/office/drawing/2014/main" id="{7A14A7A9-A9D7-4A08-A24F-4D1C1F4C2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46366"/>
            <a:ext cx="9143999" cy="4991100"/>
            <a:chOff x="0" y="1524000"/>
            <a:chExt cx="9143999" cy="49911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0" y="1524000"/>
              <a:ext cx="9143999" cy="4991100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190500" y="2019300"/>
              <a:ext cx="8496300" cy="4267200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"/>
          <p:cNvSpPr>
            <a:spLocks noGrp="1"/>
          </p:cNvSpPr>
          <p:nvPr userDrawn="1">
            <p:ph type="ctrTitle"/>
          </p:nvPr>
        </p:nvSpPr>
        <p:spPr>
          <a:xfrm>
            <a:off x="567378" y="2593298"/>
            <a:ext cx="6980170" cy="113055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"/>
          <p:cNvSpPr>
            <a:spLocks noGrp="1"/>
          </p:cNvSpPr>
          <p:nvPr userDrawn="1">
            <p:ph type="subTitle" idx="1"/>
          </p:nvPr>
        </p:nvSpPr>
        <p:spPr>
          <a:xfrm>
            <a:off x="567378" y="3807503"/>
            <a:ext cx="4542020" cy="71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MHE line separating subtitles from text">
            <a:extLst>
              <a:ext uri="{FF2B5EF4-FFF2-40B4-BE49-F238E27FC236}">
                <a16:creationId xmlns:a16="http://schemas.microsoft.com/office/drawing/2014/main" id="{EC86C884-D766-9149-B40E-B86A943D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02310" y="4665027"/>
            <a:ext cx="35747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"/>
          <p:cNvSpPr>
            <a:spLocks noGrp="1"/>
          </p:cNvSpPr>
          <p:nvPr userDrawn="1">
            <p:ph type="body" sz="quarter" idx="10"/>
          </p:nvPr>
        </p:nvSpPr>
        <p:spPr>
          <a:xfrm>
            <a:off x="567378" y="4770769"/>
            <a:ext cx="4443413" cy="57618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0" y="6515100"/>
            <a:ext cx="8643938" cy="2889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© McGraw Hill LLC. All rights reserved. No reproduction or distribution without the prior written consent of McGraw Hill LLC.</a:t>
            </a:r>
          </a:p>
        </p:txBody>
      </p:sp>
    </p:spTree>
    <p:extLst>
      <p:ext uri="{BB962C8B-B14F-4D97-AF65-F5344CB8AC3E}">
        <p14:creationId xmlns:p14="http://schemas.microsoft.com/office/powerpoint/2010/main" val="1233895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  <p15:guide id="2" orient="horz" pos="3960">
          <p15:clr>
            <a:srgbClr val="FBAE40"/>
          </p15:clr>
        </p15:guide>
        <p15:guide id="3" pos="120">
          <p15:clr>
            <a:srgbClr val="FBAE40"/>
          </p15:clr>
        </p15:guide>
        <p15:guide id="4" pos="5472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9887169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81858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03765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05867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104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30531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EF8D8291-5BF4-41AC-87CE-ED5DE4CB1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320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283809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4343400"/>
            <a:ext cx="8458200" cy="1905000"/>
          </a:xfrm>
        </p:spPr>
        <p:txBody>
          <a:bodyPr/>
          <a:lstStyle>
            <a:lvl1pPr>
              <a:defRPr sz="2400"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  <a:lvl4pPr marL="455613" indent="0">
              <a:buNone/>
              <a:defRPr/>
            </a:lvl4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0" y="6684963"/>
            <a:ext cx="6972300" cy="173037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algn="r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25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1577327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D170F-7AF9-40BB-A11B-08474DF5C3A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2916383"/>
            <a:ext cx="8458200" cy="1577327"/>
          </a:xfr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  <a:lvl4pPr marL="455613" indent="0">
              <a:buNone/>
              <a:defRPr/>
            </a:lvl4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564" y="6324600"/>
            <a:ext cx="2404872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100" y="6684963"/>
            <a:ext cx="6972300" cy="173037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algn="r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02FDC4-9007-47FA-8867-BFB4513F337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56750" y="4648197"/>
            <a:ext cx="8458200" cy="1577327"/>
          </a:xfr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  <a:lvl4pPr marL="455613" indent="0">
              <a:buNone/>
              <a:defRPr/>
            </a:lvl4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522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84582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EF8D8291-5BF4-41AC-87CE-ED5DE4CB1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85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360" userDrawn="1">
          <p15:clr>
            <a:srgbClr val="FBAE40"/>
          </p15:clr>
        </p15:guide>
        <p15:guide id="3" pos="264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 1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92490"/>
            <a:ext cx="4229100" cy="90323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Slide Title 2">
            <a:extLst>
              <a:ext uri="{FF2B5EF4-FFF2-40B4-BE49-F238E27FC236}">
                <a16:creationId xmlns:a16="http://schemas.microsoft.com/office/drawing/2014/main" id="{B5BB26E5-AE57-4ED5-B8A8-BEE1BD13AD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00" y="192088"/>
            <a:ext cx="4051300" cy="9032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IN" sz="4000" b="1" dirty="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Slide Title</a:t>
            </a:r>
            <a:endParaRPr lang="en-IN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39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364" y="304800"/>
            <a:ext cx="6168736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onnecting through social media icon.">
            <a:extLst>
              <a:ext uri="{FF2B5EF4-FFF2-40B4-BE49-F238E27FC236}">
                <a16:creationId xmlns:a16="http://schemas.microsoft.com/office/drawing/2014/main" id="{48BB348F-12C6-489F-958D-1FDE88A92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695" y="298541"/>
            <a:ext cx="2438400" cy="6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12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2364" y="304800"/>
            <a:ext cx="6168736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Making Ethical Decisions icon.">
            <a:extLst>
              <a:ext uri="{FF2B5EF4-FFF2-40B4-BE49-F238E27FC236}">
                <a16:creationId xmlns:a16="http://schemas.microsoft.com/office/drawing/2014/main" id="{35AB3571-1B64-4E5D-ADAB-A22232BBB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2475"/>
            <a:ext cx="2498501" cy="6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23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A4407840-F6A4-4638-BB2F-9FBAA1A81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1" y="304800"/>
            <a:ext cx="2344882" cy="678611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13536C2-DC17-4031-9948-17E37EF991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276709"/>
            <a:ext cx="8458200" cy="497169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marL="292608" indent="-292608">
              <a:spcBef>
                <a:spcPts val="10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Appendix Link">
            <a:extLst>
              <a:ext uri="{FF2B5EF4-FFF2-40B4-BE49-F238E27FC236}">
                <a16:creationId xmlns:a16="http://schemas.microsoft.com/office/drawing/2014/main" id="{24E3FC7A-8095-4466-BF43-4B6D04A5D8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9347" y="6324600"/>
            <a:ext cx="2405307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29651301-3A88-4CBC-9B7F-A569599DC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099" y="6684963"/>
            <a:ext cx="6972301" cy="173037"/>
          </a:xfrm>
        </p:spPr>
        <p:txBody>
          <a:bodyPr anchor="ctr">
            <a:noAutofit/>
          </a:bodyPr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5DF60F-BF33-428F-883B-9C19F8378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/>
          <a:p>
            <a:fld id="{68151E55-6873-49E2-B8D5-2F265E6F19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A00108-6ED3-416D-B7AC-3A9D6F2EF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8193" y="489743"/>
            <a:ext cx="4352906" cy="2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5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360">
          <p15:clr>
            <a:srgbClr val="FBAE40"/>
          </p15:clr>
        </p15:guide>
        <p15:guide id="3" pos="264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GH logo">
            <a:extLst>
              <a:ext uri="{FF2B5EF4-FFF2-40B4-BE49-F238E27FC236}">
                <a16:creationId xmlns:a16="http://schemas.microsoft.com/office/drawing/2014/main" id="{BF372B49-B6F5-4826-B4F8-2F8A4FFF8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6" y="283845"/>
            <a:ext cx="999514" cy="999514"/>
          </a:xfrm>
          <a:prstGeom prst="rect">
            <a:avLst/>
          </a:prstGeom>
        </p:spPr>
      </p:pic>
      <p:sp>
        <p:nvSpPr>
          <p:cNvPr id="3" name="MGH Tagline">
            <a:extLst>
              <a:ext uri="{FF2B5EF4-FFF2-40B4-BE49-F238E27FC236}">
                <a16:creationId xmlns:a16="http://schemas.microsoft.com/office/drawing/2014/main" id="{70E12349-CEA7-4006-B6E3-3E283BDBD258}"/>
              </a:ext>
            </a:extLst>
          </p:cNvPr>
          <p:cNvSpPr txBox="1"/>
          <p:nvPr userDrawn="1"/>
        </p:nvSpPr>
        <p:spPr>
          <a:xfrm>
            <a:off x="5060273" y="337349"/>
            <a:ext cx="3873993" cy="338554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4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Because learning changes everything.</a:t>
            </a:r>
            <a:r>
              <a:rPr lang="en-US" sz="1050" spc="40" baseline="6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endParaRPr lang="en-US" sz="1600" spc="40" baseline="60000" dirty="0"/>
          </a:p>
        </p:txBody>
      </p:sp>
      <p:sp>
        <p:nvSpPr>
          <p:cNvPr id="5" name="Long Copyright"/>
          <p:cNvSpPr>
            <a:spLocks noGrp="1"/>
          </p:cNvSpPr>
          <p:nvPr>
            <p:ph type="ftr" sz="quarter" idx="3"/>
          </p:nvPr>
        </p:nvSpPr>
        <p:spPr>
          <a:xfrm>
            <a:off x="0" y="6478439"/>
            <a:ext cx="9144000" cy="37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spcBef>
                <a:spcPct val="20000"/>
              </a:spcBef>
              <a:defRPr/>
            </a:pPr>
            <a:r>
              <a:rPr lang="en-US" dirty="0"/>
              <a:t>Add long copyright</a:t>
            </a:r>
          </a:p>
        </p:txBody>
      </p:sp>
      <p:sp>
        <p:nvSpPr>
          <p:cNvPr id="8" name="MGH Yellow Line">
            <a:extLst>
              <a:ext uri="{FF2B5EF4-FFF2-40B4-BE49-F238E27FC236}">
                <a16:creationId xmlns:a16="http://schemas.microsoft.com/office/drawing/2014/main" id="{86E6E250-D1F9-6444-A77C-4DC8C64A9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32547"/>
            <a:ext cx="9144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5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F26B43"/>
          </p15:clr>
        </p15:guide>
        <p15:guide id="2" orient="horz" pos="192">
          <p15:clr>
            <a:srgbClr val="F26B43"/>
          </p15:clr>
        </p15:guide>
        <p15:guide id="5" pos="2880">
          <p15:clr>
            <a:srgbClr val="F26B43"/>
          </p15:clr>
        </p15:guide>
        <p15:guide id="6" pos="216">
          <p15:clr>
            <a:srgbClr val="F26B43"/>
          </p15:clr>
        </p15:guide>
        <p15:guide id="7" pos="5544">
          <p15:clr>
            <a:srgbClr val="F26B43"/>
          </p15:clr>
        </p15:guide>
        <p15:guide id="9" orient="horz" pos="4211">
          <p15:clr>
            <a:srgbClr val="F26B43"/>
          </p15:clr>
        </p15:guide>
        <p15:guide id="10" orient="horz" pos="960">
          <p15:clr>
            <a:srgbClr val="F26B43"/>
          </p15:clr>
        </p15:guide>
        <p15:guide id="11" orient="horz" pos="41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881C4C4E-EEEF-442A-AE3B-63C7E062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625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4F2C87DD-ADFA-433D-B7C8-4E9E42BC9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273877"/>
            <a:ext cx="8458200" cy="4944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MGH Yellow Line">
            <a:extLst>
              <a:ext uri="{FF2B5EF4-FFF2-40B4-BE49-F238E27FC236}">
                <a16:creationId xmlns:a16="http://schemas.microsoft.com/office/drawing/2014/main" id="{86E6E250-D1F9-6444-A77C-4DC8C64A9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22319"/>
            <a:ext cx="9144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hort Copyright">
            <a:extLst>
              <a:ext uri="{FF2B5EF4-FFF2-40B4-BE49-F238E27FC236}">
                <a16:creationId xmlns:a16="http://schemas.microsoft.com/office/drawing/2014/main" id="{36838A37-515E-4F5C-BF9F-CE51891A9C27}"/>
              </a:ext>
            </a:extLst>
          </p:cNvPr>
          <p:cNvSpPr txBox="1"/>
          <p:nvPr userDrawn="1"/>
        </p:nvSpPr>
        <p:spPr>
          <a:xfrm>
            <a:off x="215658" y="6664280"/>
            <a:ext cx="1233578" cy="215444"/>
          </a:xfrm>
          <a:prstGeom prst="rect">
            <a:avLst/>
          </a:prstGeom>
          <a:noFill/>
        </p:spPr>
        <p:txBody>
          <a:bodyPr wrap="square" lIns="45720" rIns="45720" rtlCol="0" anchor="ctr">
            <a:spAutoFit/>
          </a:bodyPr>
          <a:lstStyle/>
          <a:p>
            <a:r>
              <a:rPr lang="en-US" sz="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McGraw Hill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A9994BA6-A29E-44A0-A7B3-164E7D8F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6412" y="6673531"/>
            <a:ext cx="355840" cy="161396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68151E55-6873-49E2-B8D5-2F265E6F19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17" r:id="rId2"/>
    <p:sldLayoutId id="2147483706" r:id="rId3"/>
    <p:sldLayoutId id="2147483709" r:id="rId4"/>
    <p:sldLayoutId id="2147483707" r:id="rId5"/>
    <p:sldLayoutId id="2147483708" r:id="rId6"/>
    <p:sldLayoutId id="2147483711" r:id="rId7"/>
    <p:sldLayoutId id="2147483716" r:id="rId8"/>
    <p:sldLayoutId id="2147483693" r:id="rId9"/>
    <p:sldLayoutId id="2147483719" r:id="rId10"/>
    <p:sldLayoutId id="2147483718" r:id="rId11"/>
    <p:sldLayoutId id="2147483699" r:id="rId12"/>
    <p:sldLayoutId id="2147483720" r:id="rId13"/>
    <p:sldLayoutId id="2147483695" r:id="rId14"/>
    <p:sldLayoutId id="2147483696" r:id="rId15"/>
    <p:sldLayoutId id="2147483697" r:id="rId16"/>
    <p:sldLayoutId id="2147483721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292608" indent="-292608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622800" indent="-292608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741363" indent="-28575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1550" indent="-2857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92">
          <p15:clr>
            <a:srgbClr val="F26B43"/>
          </p15:clr>
        </p15:guide>
        <p15:guide id="6" pos="216">
          <p15:clr>
            <a:srgbClr val="F26B43"/>
          </p15:clr>
        </p15:guide>
        <p15:guide id="7" pos="5544">
          <p15:clr>
            <a:srgbClr val="F26B43"/>
          </p15:clr>
        </p15:guide>
        <p15:guide id="9" orient="horz" pos="4211">
          <p15:clr>
            <a:srgbClr val="F26B43"/>
          </p15:clr>
        </p15:guide>
        <p15:guide id="10" orient="horz" pos="624" userDrawn="1">
          <p15:clr>
            <a:srgbClr val="F26B43"/>
          </p15:clr>
        </p15:guide>
        <p15:guide id="11" orient="horz" pos="4104">
          <p15:clr>
            <a:srgbClr val="F26B43"/>
          </p15:clr>
        </p15:guide>
        <p15:guide id="12" orient="horz" pos="864" userDrawn="1">
          <p15:clr>
            <a:srgbClr val="F26B43"/>
          </p15:clr>
        </p15:guide>
        <p15:guide id="13" orient="horz" pos="360" userDrawn="1">
          <p15:clr>
            <a:srgbClr val="F26B43"/>
          </p15:clr>
        </p15:guide>
        <p15:guide id="14" orient="horz" pos="3936" userDrawn="1">
          <p15:clr>
            <a:srgbClr val="F26B43"/>
          </p15:clr>
        </p15:guide>
        <p15:guide id="15" pos="984" userDrawn="1">
          <p15:clr>
            <a:srgbClr val="F26B43"/>
          </p15:clr>
        </p15:guide>
        <p15:guide id="16" pos="5376" userDrawn="1">
          <p15:clr>
            <a:srgbClr val="F26B43"/>
          </p15:clr>
        </p15:guide>
        <p15:guide id="17" pos="2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5691"/>
            <a:ext cx="9144000" cy="3623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Add long copyright line here</a:t>
            </a:r>
          </a:p>
        </p:txBody>
      </p:sp>
      <p:sp>
        <p:nvSpPr>
          <p:cNvPr id="6" name="MGH Yellow Line">
            <a:extLst>
              <a:ext uri="{FF2B5EF4-FFF2-40B4-BE49-F238E27FC236}">
                <a16:creationId xmlns:a16="http://schemas.microsoft.com/office/drawing/2014/main" id="{F20163A4-4644-4B17-9C8A-EF42A992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32547"/>
            <a:ext cx="9144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9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16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ct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F26B43"/>
          </p15:clr>
        </p15:guide>
        <p15:guide id="2" orient="horz" pos="192">
          <p15:clr>
            <a:srgbClr val="F26B43"/>
          </p15:clr>
        </p15:guide>
        <p15:guide id="5" pos="2112" userDrawn="1">
          <p15:clr>
            <a:srgbClr val="F26B43"/>
          </p15:clr>
        </p15:guide>
        <p15:guide id="6" pos="216">
          <p15:clr>
            <a:srgbClr val="F26B43"/>
          </p15:clr>
        </p15:guide>
        <p15:guide id="7" pos="5544">
          <p15:clr>
            <a:srgbClr val="F26B43"/>
          </p15:clr>
        </p15:guide>
        <p15:guide id="9" orient="horz" pos="4211">
          <p15:clr>
            <a:srgbClr val="F26B43"/>
          </p15:clr>
        </p15:guide>
        <p15:guide id="10" orient="horz" pos="624" userDrawn="1">
          <p15:clr>
            <a:srgbClr val="F26B43"/>
          </p15:clr>
        </p15:guide>
        <p15:guide id="11" orient="horz" pos="4104">
          <p15:clr>
            <a:srgbClr val="F26B43"/>
          </p15:clr>
        </p15:guide>
        <p15:guide id="12" orient="horz" pos="2160" userDrawn="1">
          <p15:clr>
            <a:srgbClr val="F26B43"/>
          </p15:clr>
        </p15:guide>
        <p15:guide id="13" pos="36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">
            <a:extLst>
              <a:ext uri="{FF2B5EF4-FFF2-40B4-BE49-F238E27FC236}">
                <a16:creationId xmlns:a16="http://schemas.microsoft.com/office/drawing/2014/main" id="{BEB99B55-73FB-42B4-93ED-C5E818675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1" y="1976546"/>
            <a:ext cx="64805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Slide Content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8" name="MGH Yellow Line">
            <a:extLst>
              <a:ext uri="{FF2B5EF4-FFF2-40B4-BE49-F238E27FC236}">
                <a16:creationId xmlns:a16="http://schemas.microsoft.com/office/drawing/2014/main" id="{86E6E250-D1F9-6444-A77C-4DC8C64A9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22319"/>
            <a:ext cx="9144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hort Copyright">
            <a:extLst>
              <a:ext uri="{FF2B5EF4-FFF2-40B4-BE49-F238E27FC236}">
                <a16:creationId xmlns:a16="http://schemas.microsoft.com/office/drawing/2014/main" id="{36838A37-515E-4F5C-BF9F-CE51891A9C27}"/>
              </a:ext>
            </a:extLst>
          </p:cNvPr>
          <p:cNvSpPr txBox="1"/>
          <p:nvPr userDrawn="1"/>
        </p:nvSpPr>
        <p:spPr>
          <a:xfrm>
            <a:off x="224279" y="6660234"/>
            <a:ext cx="1285344" cy="215444"/>
          </a:xfrm>
          <a:prstGeom prst="rect">
            <a:avLst/>
          </a:prstGeom>
          <a:noFill/>
        </p:spPr>
        <p:txBody>
          <a:bodyPr wrap="square" lIns="45720" rIns="45720" rtlCol="0" anchor="ctr">
            <a:spAutoFit/>
          </a:bodyPr>
          <a:lstStyle/>
          <a:p>
            <a:r>
              <a:rPr lang="en-US" sz="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McGraw Hill</a:t>
            </a:r>
          </a:p>
        </p:txBody>
      </p:sp>
      <p:grpSp>
        <p:nvGrpSpPr>
          <p:cNvPr id="6" name="MGH Shape">
            <a:extLst>
              <a:ext uri="{FF2B5EF4-FFF2-40B4-BE49-F238E27FC236}">
                <a16:creationId xmlns:a16="http://schemas.microsoft.com/office/drawing/2014/main" id="{B719ECBD-8119-4217-9D58-2638FA43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22742" y="0"/>
            <a:ext cx="2521258" cy="6623843"/>
            <a:chOff x="3491346" y="0"/>
            <a:chExt cx="2508933" cy="636726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FCAD01AC-30CD-4728-B0FD-543493B2CE5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9A51DD71-B849-456F-A479-25728C0B26F4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CE349BEA-4244-4589-91D3-1DECC6AB1E90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34622483-C344-43F3-82BE-D7AE2DFF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6257"/>
            <a:ext cx="6073803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9055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8" r:id="rId2"/>
    <p:sldLayoutId id="2147483722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588" indent="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517525" indent="-2857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741363" indent="-2857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F26B43"/>
          </p15:clr>
        </p15:guide>
        <p15:guide id="2" orient="horz" pos="192">
          <p15:clr>
            <a:srgbClr val="F26B43"/>
          </p15:clr>
        </p15:guide>
        <p15:guide id="5" pos="5544" userDrawn="1">
          <p15:clr>
            <a:srgbClr val="F26B43"/>
          </p15:clr>
        </p15:guide>
        <p15:guide id="6" pos="216">
          <p15:clr>
            <a:srgbClr val="F26B43"/>
          </p15:clr>
        </p15:guide>
        <p15:guide id="7" pos="4296" userDrawn="1">
          <p15:clr>
            <a:srgbClr val="F26B43"/>
          </p15:clr>
        </p15:guide>
        <p15:guide id="9" orient="horz" pos="4211">
          <p15:clr>
            <a:srgbClr val="F26B43"/>
          </p15:clr>
        </p15:guide>
        <p15:guide id="10" orient="horz" pos="1248" userDrawn="1">
          <p15:clr>
            <a:srgbClr val="F26B43"/>
          </p15:clr>
        </p15:guide>
        <p15:guide id="11" orient="horz" pos="3984" userDrawn="1">
          <p15:clr>
            <a:srgbClr val="F26B43"/>
          </p15:clr>
        </p15:guide>
        <p15:guide id="12" orient="horz" pos="1656" userDrawn="1">
          <p15:clr>
            <a:srgbClr val="F26B43"/>
          </p15:clr>
        </p15:guide>
        <p15:guide id="13" pos="2980">
          <p15:clr>
            <a:srgbClr val="F26B43"/>
          </p15:clr>
        </p15:guide>
        <p15:guide id="14" orient="horz" pos="2260" userDrawn="1">
          <p15:clr>
            <a:srgbClr val="F26B43"/>
          </p15:clr>
        </p15:guide>
        <p15:guide id="15" pos="26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">
            <a:extLst>
              <a:ext uri="{FF2B5EF4-FFF2-40B4-BE49-F238E27FC236}">
                <a16:creationId xmlns:a16="http://schemas.microsoft.com/office/drawing/2014/main" id="{881C4C4E-EEEF-442A-AE3B-63C7E062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625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4F2C87DD-ADFA-433D-B7C8-4E9E42BC9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371599"/>
            <a:ext cx="84582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MGH Yellow Line">
            <a:extLst>
              <a:ext uri="{FF2B5EF4-FFF2-40B4-BE49-F238E27FC236}">
                <a16:creationId xmlns:a16="http://schemas.microsoft.com/office/drawing/2014/main" id="{86E6E250-D1F9-6444-A77C-4DC8C64A9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22319"/>
            <a:ext cx="9144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hort Copyright">
            <a:extLst>
              <a:ext uri="{FF2B5EF4-FFF2-40B4-BE49-F238E27FC236}">
                <a16:creationId xmlns:a16="http://schemas.microsoft.com/office/drawing/2014/main" id="{36838A37-515E-4F5C-BF9F-CE51891A9C27}"/>
              </a:ext>
            </a:extLst>
          </p:cNvPr>
          <p:cNvSpPr txBox="1"/>
          <p:nvPr userDrawn="1"/>
        </p:nvSpPr>
        <p:spPr>
          <a:xfrm>
            <a:off x="215658" y="6664280"/>
            <a:ext cx="1233578" cy="215444"/>
          </a:xfrm>
          <a:prstGeom prst="rect">
            <a:avLst/>
          </a:prstGeom>
          <a:noFill/>
        </p:spPr>
        <p:txBody>
          <a:bodyPr wrap="square" lIns="45720" rIns="45720" rtlCol="0" anchor="ctr">
            <a:spAutoFit/>
          </a:bodyPr>
          <a:lstStyle/>
          <a:p>
            <a:r>
              <a:rPr lang="en-US" sz="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McGraw Hill</a:t>
            </a:r>
          </a:p>
        </p:txBody>
      </p:sp>
    </p:spTree>
    <p:extLst>
      <p:ext uri="{BB962C8B-B14F-4D97-AF65-F5344CB8AC3E}">
        <p14:creationId xmlns:p14="http://schemas.microsoft.com/office/powerpoint/2010/main" val="292409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23" r:id="rId2"/>
    <p:sldLayoutId id="2147483703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44488" indent="-34290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517525" indent="-28575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41363" indent="-28575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1550" indent="-28575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92">
          <p15:clr>
            <a:srgbClr val="F26B43"/>
          </p15:clr>
        </p15:guide>
        <p15:guide id="6" pos="216">
          <p15:clr>
            <a:srgbClr val="F26B43"/>
          </p15:clr>
        </p15:guide>
        <p15:guide id="7" pos="5544">
          <p15:clr>
            <a:srgbClr val="F26B43"/>
          </p15:clr>
        </p15:guide>
        <p15:guide id="9" orient="horz" pos="4211">
          <p15:clr>
            <a:srgbClr val="F26B43"/>
          </p15:clr>
        </p15:guide>
        <p15:guide id="10" orient="horz" pos="624">
          <p15:clr>
            <a:srgbClr val="F26B43"/>
          </p15:clr>
        </p15:guide>
        <p15:guide id="11" orient="horz" pos="4104">
          <p15:clr>
            <a:srgbClr val="F26B43"/>
          </p15:clr>
        </p15:guide>
        <p15:guide id="12" orient="horz" pos="864">
          <p15:clr>
            <a:srgbClr val="F26B43"/>
          </p15:clr>
        </p15:guide>
        <p15:guide id="13" orient="horz" pos="360">
          <p15:clr>
            <a:srgbClr val="F26B43"/>
          </p15:clr>
        </p15:guide>
        <p15:guide id="14" orient="horz" pos="3936">
          <p15:clr>
            <a:srgbClr val="F26B43"/>
          </p15:clr>
        </p15:guide>
        <p15:guide id="15" pos="984">
          <p15:clr>
            <a:srgbClr val="F26B43"/>
          </p15:clr>
        </p15:guide>
        <p15:guide id="16" pos="5376">
          <p15:clr>
            <a:srgbClr val="F26B43"/>
          </p15:clr>
        </p15:guide>
        <p15:guide id="17" pos="2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>
              <a:spcBef>
                <a:spcPct val="20000"/>
              </a:spcBef>
              <a:defRPr/>
            </a:pPr>
            <a:r>
              <a:rPr lang="en-US"/>
              <a:t>Add long copyright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MGH Yellow Line">
            <a:extLst>
              <a:ext uri="{FF2B5EF4-FFF2-40B4-BE49-F238E27FC236}">
                <a16:creationId xmlns:a16="http://schemas.microsoft.com/office/drawing/2014/main" id="{332C6D87-2D84-4C53-928C-8C20AF8E3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22319"/>
            <a:ext cx="9144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hort Copyright">
            <a:extLst>
              <a:ext uri="{FF2B5EF4-FFF2-40B4-BE49-F238E27FC236}">
                <a16:creationId xmlns:a16="http://schemas.microsoft.com/office/drawing/2014/main" id="{0B6E470D-1985-454F-B84F-222B3A69D66B}"/>
              </a:ext>
            </a:extLst>
          </p:cNvPr>
          <p:cNvSpPr txBox="1"/>
          <p:nvPr userDrawn="1"/>
        </p:nvSpPr>
        <p:spPr>
          <a:xfrm>
            <a:off x="215658" y="6664280"/>
            <a:ext cx="1233578" cy="215444"/>
          </a:xfrm>
          <a:prstGeom prst="rect">
            <a:avLst/>
          </a:prstGeom>
          <a:noFill/>
        </p:spPr>
        <p:txBody>
          <a:bodyPr wrap="square" lIns="45720" rIns="45720" rtlCol="0" anchor="ctr">
            <a:spAutoFit/>
          </a:bodyPr>
          <a:lstStyle/>
          <a:p>
            <a:r>
              <a:rPr lang="en-US" sz="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McGraw Hill</a:t>
            </a:r>
          </a:p>
        </p:txBody>
      </p:sp>
    </p:spTree>
    <p:extLst>
      <p:ext uri="{BB962C8B-B14F-4D97-AF65-F5344CB8AC3E}">
        <p14:creationId xmlns:p14="http://schemas.microsoft.com/office/powerpoint/2010/main" val="149006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4" userDrawn="1">
          <p15:clr>
            <a:srgbClr val="F26B43"/>
          </p15:clr>
        </p15:guide>
        <p15:guide id="2" orient="horz" pos="864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  <p15:guide id="5" pos="984" userDrawn="1">
          <p15:clr>
            <a:srgbClr val="F26B43"/>
          </p15:clr>
        </p15:guide>
        <p15:guide id="6" pos="5376" userDrawn="1">
          <p15:clr>
            <a:srgbClr val="F26B43"/>
          </p15:clr>
        </p15:guide>
        <p15:guide id="7" pos="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C9BCE-CFF5-4EBB-B9A9-495A3910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337799"/>
            <a:ext cx="4395355" cy="903231"/>
          </a:xfrm>
        </p:spPr>
        <p:txBody>
          <a:bodyPr>
            <a:normAutofit/>
          </a:bodyPr>
          <a:lstStyle/>
          <a:p>
            <a:r>
              <a:rPr lang="en-US" sz="4800" b="1" dirty="0"/>
              <a:t>CHAPTER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2EE38-C1D9-451D-B4F7-191EDBA6ED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2941233"/>
            <a:ext cx="4053609" cy="2683164"/>
          </a:xfrm>
        </p:spPr>
        <p:txBody>
          <a:bodyPr/>
          <a:lstStyle/>
          <a:p>
            <a:r>
              <a:rPr lang="en-US" sz="2800" b="1" dirty="0"/>
              <a:t>THE CARDIOVASCULAR SYSTEM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F4A57-AE39-4C40-A464-4D0CDC427A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ED064-7C01-4441-BDF9-FDA5353AD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9D064-4FD7-4B4E-AEB5-07104021F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B7242-16F1-4E00-B83D-FE0D5C4D6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29" y="1802101"/>
            <a:ext cx="3798208" cy="35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01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CF24-255E-4A77-B2C5-0C221C1C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Heart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F02F3-A7E3-4E5F-BD21-61AA227842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1964331"/>
          </a:xfrm>
        </p:spPr>
        <p:txBody>
          <a:bodyPr>
            <a:noAutofit/>
          </a:bodyPr>
          <a:lstStyle/>
          <a:p>
            <a:r>
              <a:rPr lang="en-US" sz="2600" dirty="0"/>
              <a:t>Pericardium -Sack of tissue surrounding the heart.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600" dirty="0"/>
              <a:t>Two layers.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600" dirty="0"/>
              <a:t>Parietal layer is the tough outer layer.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600" dirty="0"/>
              <a:t>Visceral or epicardium layer is the inner layer and adheres closely to the heart.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600" dirty="0"/>
              <a:t>Purpose is to protect the heart from infection and trauma.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19871-2643-48F0-A84D-B0142A90E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47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03D3-052A-48F9-B656-56A03A35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Heart Anatomy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0599B-1455-4750-A9A5-4DCAE16D813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Pericardial space.</a:t>
            </a:r>
          </a:p>
          <a:p>
            <a:pPr marL="292608" indent="-292608"/>
            <a:r>
              <a:rPr lang="en-US" sz="2800" dirty="0"/>
              <a:t>Between parietal and visceral layers of the pericardium.</a:t>
            </a:r>
          </a:p>
          <a:p>
            <a:pPr marL="292608" indent="-292608"/>
            <a:r>
              <a:rPr lang="en-US" sz="2800" dirty="0"/>
              <a:t>Contains approximately 10 to 20 mL of fluid.</a:t>
            </a:r>
          </a:p>
          <a:p>
            <a:pPr marL="292608" indent="-292608"/>
            <a:r>
              <a:rPr lang="en-US" sz="2800" dirty="0"/>
              <a:t>Serves to cushion the heart against trauma.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8357F-DE0E-49C9-BBEF-4C9E9BF6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2DB4-DB7C-49BA-8657-7F777678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74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7F8D-6F48-448E-84CD-5F2BE36B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Heart Anatomy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0CB9-90D9-4BFB-B1C4-A647EB680D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/>
              <a:t>Myocardium – middle, muscular layer (mechanical contracting layer).</a:t>
            </a:r>
          </a:p>
          <a:p>
            <a:r>
              <a:rPr lang="en-US" sz="2800" dirty="0"/>
              <a:t>Endocardium – inner layer.</a:t>
            </a:r>
          </a:p>
          <a:p>
            <a:r>
              <a:rPr lang="en-US" sz="2800" dirty="0"/>
              <a:t>Lines the inner surfaces of the heart chambers and valves.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9117-A300-4234-990D-91C27DD4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691DC-A357-4484-A2B1-76DDE653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61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Heart Layers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87041" y="6294120"/>
            <a:ext cx="319909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 descr="An illustration shows an enlarged view of different layers of the heart.">
            <a:extLst>
              <a:ext uri="{FF2B5EF4-FFF2-40B4-BE49-F238E27FC236}">
                <a16:creationId xmlns:a16="http://schemas.microsoft.com/office/drawing/2014/main" id="{9EBDAE2F-2A7D-4FAC-A1AC-BFAA3B608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519" y="1382270"/>
            <a:ext cx="4766377" cy="46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61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Heart Chambers, Vessels, and Valves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87041" y="6294120"/>
            <a:ext cx="319909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An anatomy of the heart shows heart chambers, vessels, and valves.">
            <a:extLst>
              <a:ext uri="{FF2B5EF4-FFF2-40B4-BE49-F238E27FC236}">
                <a16:creationId xmlns:a16="http://schemas.microsoft.com/office/drawing/2014/main" id="{4ABAB8F7-A5EA-49F4-9A8E-307D33D1F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39" y="1339443"/>
            <a:ext cx="5673298" cy="471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07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Heart Valves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3375660" cy="2533291"/>
          </a:xfrm>
        </p:spPr>
        <p:txBody>
          <a:bodyPr/>
          <a:lstStyle/>
          <a:p>
            <a:r>
              <a:rPr lang="en-US" sz="2400" b="1" dirty="0"/>
              <a:t>Tricuspid valve.</a:t>
            </a:r>
          </a:p>
          <a:p>
            <a:r>
              <a:rPr lang="en-US" sz="2400" b="1" dirty="0"/>
              <a:t>Mitral (bicuspid) valve.</a:t>
            </a:r>
          </a:p>
          <a:p>
            <a:r>
              <a:rPr lang="en-US" sz="2400" b="1" dirty="0"/>
              <a:t>Semilunar valves.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b="1" dirty="0"/>
              <a:t>Aortic.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b="1" dirty="0"/>
              <a:t>Pulmonary.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02281" y="6294120"/>
            <a:ext cx="315337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An illustration shows various heart valves.">
            <a:extLst>
              <a:ext uri="{FF2B5EF4-FFF2-40B4-BE49-F238E27FC236}">
                <a16:creationId xmlns:a16="http://schemas.microsoft.com/office/drawing/2014/main" id="{CEDFA6A6-0191-4410-AB29-F136BB2F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266" y="1674841"/>
            <a:ext cx="4605146" cy="33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77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1090" y="192490"/>
            <a:ext cx="4460009" cy="903231"/>
          </a:xfrm>
        </p:spPr>
        <p:txBody>
          <a:bodyPr>
            <a:normAutofit fontScale="90000"/>
          </a:bodyPr>
          <a:lstStyle/>
          <a:p>
            <a:r>
              <a:rPr lang="en-US" dirty="0"/>
              <a:t>Major Vessels to and from the Heart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8551" y="81654"/>
            <a:ext cx="4495366" cy="5365030"/>
          </a:xfrm>
        </p:spPr>
        <p:txBody>
          <a:bodyPr/>
          <a:lstStyle/>
          <a:p>
            <a:r>
              <a:rPr lang="en-US" sz="1600" dirty="0"/>
              <a:t>Vena cava</a:t>
            </a:r>
          </a:p>
          <a:p>
            <a:pPr marL="173038"/>
            <a:r>
              <a:rPr lang="en-US" sz="1600" dirty="0"/>
              <a:t>Superior vena cava returns blood from upper body to the heart Inferior vena cava returns blood from lower body to the heart</a:t>
            </a:r>
          </a:p>
          <a:p>
            <a:r>
              <a:rPr lang="en-US" sz="1600" dirty="0"/>
              <a:t>Pulmonary artery</a:t>
            </a:r>
          </a:p>
          <a:p>
            <a:pPr marL="173038"/>
            <a:r>
              <a:rPr lang="en-US" sz="1600" dirty="0"/>
              <a:t>Carries deoxygenated blood from the right ventricle to the lungs</a:t>
            </a:r>
          </a:p>
          <a:p>
            <a:r>
              <a:rPr lang="en-US" sz="1600" dirty="0"/>
              <a:t>Pulmonary vein</a:t>
            </a:r>
          </a:p>
          <a:p>
            <a:pPr marL="173038"/>
            <a:r>
              <a:rPr lang="en-US" sz="1600" dirty="0"/>
              <a:t>Carries oxygenated blood from the lungs to the left atrium</a:t>
            </a:r>
          </a:p>
          <a:p>
            <a:r>
              <a:rPr lang="en-US" sz="1600" dirty="0"/>
              <a:t>Aorta</a:t>
            </a:r>
          </a:p>
          <a:p>
            <a:pPr indent="173038"/>
            <a:r>
              <a:rPr lang="en-US" sz="1600" dirty="0"/>
              <a:t>Carries blood from the left ventricle to the body</a:t>
            </a:r>
          </a:p>
          <a:p>
            <a:pPr indent="173038"/>
            <a:r>
              <a:rPr lang="en-US" sz="1600" dirty="0"/>
              <a:t>First branches from aorta are the coronary arteries</a:t>
            </a:r>
          </a:p>
          <a:p>
            <a:r>
              <a:rPr lang="en-US" sz="1600" dirty="0"/>
              <a:t>Coronary arteries (not pictured)</a:t>
            </a:r>
          </a:p>
          <a:p>
            <a:pPr marL="233363"/>
            <a:r>
              <a:rPr lang="en-US" sz="1600" dirty="0"/>
              <a:t>Supply blood to the heart muscle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02281" y="6294120"/>
            <a:ext cx="315337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 descr="An illustration shows major vessels to and from the heart.">
            <a:extLst>
              <a:ext uri="{FF2B5EF4-FFF2-40B4-BE49-F238E27FC236}">
                <a16:creationId xmlns:a16="http://schemas.microsoft.com/office/drawing/2014/main" id="{7D49EBEA-3DC4-4A12-902B-3E1A2CC84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563" y="1893133"/>
            <a:ext cx="4017885" cy="34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7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Oxygenated and Deoxygenated Blood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87041" y="6294120"/>
            <a:ext cx="319909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 flow diagram shows the flow of deoxygenated blood and oxygenated blood.">
            <a:extLst>
              <a:ext uri="{FF2B5EF4-FFF2-40B4-BE49-F238E27FC236}">
                <a16:creationId xmlns:a16="http://schemas.microsoft.com/office/drawing/2014/main" id="{1E298314-E4B3-446D-AB81-BE9E19ED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47" y="1838399"/>
            <a:ext cx="7265704" cy="31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03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Learning Outcome 2.2                          Apply Your Knowledge #1 </a:t>
            </a:r>
            <a:r>
              <a:rPr lang="en-US" sz="4000" b="0" dirty="0"/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392218"/>
            <a:ext cx="7840980" cy="3856182"/>
          </a:xfrm>
        </p:spPr>
        <p:txBody>
          <a:bodyPr/>
          <a:lstStyle/>
          <a:p>
            <a:r>
              <a:rPr lang="en-US" sz="2800" dirty="0"/>
              <a:t>Which valve of the heart lies between the left atrium and the left ventricle?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2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2.2                          Apply Your Knowledge #1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13403" y="2292113"/>
            <a:ext cx="8458200" cy="709407"/>
          </a:xfrm>
        </p:spPr>
        <p:txBody>
          <a:bodyPr>
            <a:noAutofit/>
          </a:bodyPr>
          <a:lstStyle/>
          <a:p>
            <a:r>
              <a:rPr lang="en-US" sz="2800" dirty="0"/>
              <a:t>Which valve of the heart lies between the left atrium and the left ventricle?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228436" y="4558977"/>
            <a:ext cx="7494006" cy="126135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mitral or bicuspid valve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A3D3BE-B81A-4C4C-8573-D44A3CA6A5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2900" y="3777673"/>
            <a:ext cx="8458200" cy="60174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Answer: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9805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1871"/>
            <a:ext cx="8458200" cy="903231"/>
          </a:xfrm>
        </p:spPr>
        <p:txBody>
          <a:bodyPr>
            <a:noAutofit/>
          </a:bodyPr>
          <a:lstStyle/>
          <a:p>
            <a:r>
              <a:rPr lang="en-US" sz="4000" b="1" dirty="0"/>
              <a:t>Learning Outcome 2.1                 Circulation and the E C 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272145"/>
            <a:ext cx="8458200" cy="3976255"/>
          </a:xfrm>
        </p:spPr>
        <p:txBody>
          <a:bodyPr/>
          <a:lstStyle/>
          <a:p>
            <a:r>
              <a:rPr lang="en-US" sz="2800" b="1" dirty="0"/>
              <a:t>Functions of the heart.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b="1" dirty="0"/>
              <a:t>Pumps blood to and from all body tissues.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b="1" dirty="0"/>
              <a:t>Supplies tissues with nutrients and oxygen.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b="1" dirty="0"/>
              <a:t>Removes carbon dioxide and wastes.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72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2490"/>
            <a:ext cx="8458200" cy="1084219"/>
          </a:xfrm>
        </p:spPr>
        <p:txBody>
          <a:bodyPr>
            <a:normAutofit/>
          </a:bodyPr>
          <a:lstStyle/>
          <a:p>
            <a:r>
              <a:rPr lang="en-US" b="1" dirty="0"/>
              <a:t>Learning Outcome 2.2                          Apply Your Knowledge #2 </a:t>
            </a:r>
            <a:r>
              <a:rPr lang="en-US" sz="1100" b="1" dirty="0"/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262909"/>
            <a:ext cx="7840980" cy="3985491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800" dirty="0"/>
              <a:t>Name the three layers of the heart.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25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2.2                          Apply Your Knowledge #2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474043"/>
            <a:ext cx="8458200" cy="1197333"/>
          </a:xfrm>
        </p:spPr>
        <p:txBody>
          <a:bodyPr>
            <a:normAutofit/>
          </a:bodyPr>
          <a:lstStyle/>
          <a:p>
            <a:r>
              <a:rPr lang="en-US" sz="2800" dirty="0"/>
              <a:t>Name the three layers of the heart (innermost to outermost layer).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24052" y="5139068"/>
            <a:ext cx="8458200" cy="58390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endocardium, myocardium, and epicardium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A910BD-DE79-4224-A091-25E97F53A0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4053" y="4383957"/>
            <a:ext cx="8380282" cy="58256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Answer: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7256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2.3                   Principles of Circulation</a:t>
            </a:r>
            <a:endParaRPr lang="en-US" sz="1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64163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Key Terms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394690" y="1918348"/>
            <a:ext cx="7406409" cy="4330051"/>
          </a:xfrm>
        </p:spPr>
        <p:txBody>
          <a:bodyPr>
            <a:normAutofit/>
          </a:bodyPr>
          <a:lstStyle/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Coronary circulation.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Pulmonary circulation.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Systemic circulation.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38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2490"/>
            <a:ext cx="8458200" cy="1072892"/>
          </a:xfrm>
        </p:spPr>
        <p:txBody>
          <a:bodyPr>
            <a:noAutofit/>
          </a:bodyPr>
          <a:lstStyle/>
          <a:p>
            <a:r>
              <a:rPr lang="en-US" sz="4000" b="1" dirty="0"/>
              <a:t>Pulmonary and Systemic Circulation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87041" y="6294120"/>
            <a:ext cx="319909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 descr="A flow diagram shows the pulmonary and systemic circulation between the heart and the lungs.">
            <a:extLst>
              <a:ext uri="{FF2B5EF4-FFF2-40B4-BE49-F238E27FC236}">
                <a16:creationId xmlns:a16="http://schemas.microsoft.com/office/drawing/2014/main" id="{FF635E51-F1DB-414B-97A9-78FADCDB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38" y="1384641"/>
            <a:ext cx="5123523" cy="462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2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Pulmonary Circulation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Blood enters right atrium.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Blood passes through the tricuspid valve to the right ventricle.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Right ventricle pumps blood through the pulmonary semilunar valve into the pulmonary artery, then into the lungs.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Blood returns to the heart through the pulmonary veins into the left atrium.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52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Systemic Circulation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Blood enters the left atrium and passes through into the left ventricle.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The left ventricle pumps the blood through the aortic semilunar valve into the aorta.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From the aorta, blood circulates throughout the body.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Deoxygenated blood returns to the right atrium of the heart through the superior and inferior venae </a:t>
            </a:r>
            <a:r>
              <a:rPr lang="en-US" sz="2800" dirty="0" err="1"/>
              <a:t>cavae</a:t>
            </a:r>
            <a:r>
              <a:rPr lang="en-US" sz="2800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26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Coronary Circulation: Coronary Arteries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87041" y="6294120"/>
            <a:ext cx="319909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 descr="An illustration shows branches of the coronary arteries supplying blood to the heart tissue.">
            <a:extLst>
              <a:ext uri="{FF2B5EF4-FFF2-40B4-BE49-F238E27FC236}">
                <a16:creationId xmlns:a16="http://schemas.microsoft.com/office/drawing/2014/main" id="{1538CF82-20BC-4162-9894-23D6888B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584" y="1366860"/>
            <a:ext cx="5458831" cy="45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2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Coronary Circulation: Coronary Veins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87041" y="6294120"/>
            <a:ext cx="319909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 descr="An illustration shows branches of the coronary veins.">
            <a:extLst>
              <a:ext uri="{FF2B5EF4-FFF2-40B4-BE49-F238E27FC236}">
                <a16:creationId xmlns:a16="http://schemas.microsoft.com/office/drawing/2014/main" id="{3891A467-99DE-4FB3-962F-038F3BC68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42" y="1196235"/>
            <a:ext cx="5963514" cy="49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18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Heart as a Pump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1832251"/>
          </a:xfrm>
        </p:spPr>
        <p:txBody>
          <a:bodyPr>
            <a:noAutofit/>
          </a:bodyPr>
          <a:lstStyle/>
          <a:p>
            <a:r>
              <a:rPr lang="en-US" dirty="0"/>
              <a:t>Stroke volume.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Amount of blood ejected with each contraction.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Varies with gender, size, physical fitness, disease, and genetics.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3289948"/>
            <a:ext cx="8458200" cy="2958452"/>
          </a:xfrm>
        </p:spPr>
        <p:txBody>
          <a:bodyPr>
            <a:normAutofit/>
          </a:bodyPr>
          <a:lstStyle/>
          <a:p>
            <a:r>
              <a:rPr lang="en-US" dirty="0"/>
              <a:t>Cardiac output.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Volume of blood pumped per minute.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Estimated by multiplying heart rate by stroke volume </a:t>
            </a:r>
            <a:br>
              <a:rPr lang="en-US" dirty="0"/>
            </a:br>
            <a:r>
              <a:rPr lang="en-US" dirty="0"/>
              <a:t>Heart Rate × Stroke Volume = Cardiac Output.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53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Learning Outcome 2.3                          Apply Your Knowledge #1 </a:t>
            </a:r>
            <a:r>
              <a:rPr lang="en-US" sz="4000" b="0" dirty="0"/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382982"/>
            <a:ext cx="7840980" cy="3865418"/>
          </a:xfrm>
        </p:spPr>
        <p:txBody>
          <a:bodyPr/>
          <a:lstStyle/>
          <a:p>
            <a:r>
              <a:rPr lang="en-US" sz="2400" dirty="0"/>
              <a:t>Which side of the heart pumps deoxygenated blood?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35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Circulation</a:t>
            </a:r>
            <a:endParaRPr lang="en-US" sz="105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1999891"/>
          </a:xfrm>
        </p:spPr>
        <p:txBody>
          <a:bodyPr>
            <a:noAutofit/>
          </a:bodyPr>
          <a:lstStyle/>
          <a:p>
            <a:r>
              <a:rPr lang="en-US" sz="2800" dirty="0"/>
              <a:t>Process of transporting blood throughout the body.</a:t>
            </a:r>
          </a:p>
          <a:p>
            <a:r>
              <a:rPr lang="en-US" sz="2800" dirty="0"/>
              <a:t>Depends on: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Electrical activity of heart.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Ability of heart to contract.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4533669"/>
            <a:ext cx="8458200" cy="2758440"/>
          </a:xfrm>
        </p:spPr>
        <p:txBody>
          <a:bodyPr>
            <a:normAutofit/>
          </a:bodyPr>
          <a:lstStyle/>
          <a:p>
            <a:r>
              <a:rPr lang="en-US" sz="2800" dirty="0"/>
              <a:t>E C G records the heart’s electrical activity.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21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2.3                          Apply Your Knowledge #1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906405"/>
            <a:ext cx="8458200" cy="522595"/>
          </a:xfrm>
        </p:spPr>
        <p:txBody>
          <a:bodyPr>
            <a:normAutofit/>
          </a:bodyPr>
          <a:lstStyle/>
          <a:p>
            <a:r>
              <a:rPr lang="en-US" sz="2400" dirty="0"/>
              <a:t>Which side of the heart pumps deoxygenated blood?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5268061"/>
            <a:ext cx="8458200" cy="485578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right side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22D988-8239-4CE0-83AC-E975F85F230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2900" y="4358146"/>
            <a:ext cx="8458200" cy="484242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Answer:</a:t>
            </a:r>
          </a:p>
        </p:txBody>
      </p:sp>
    </p:spTree>
    <p:extLst>
      <p:ext uri="{BB962C8B-B14F-4D97-AF65-F5344CB8AC3E}">
        <p14:creationId xmlns:p14="http://schemas.microsoft.com/office/powerpoint/2010/main" val="4158528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Learning Outcome 2.3                          Apply Your Knowledge #2 </a:t>
            </a:r>
            <a:r>
              <a:rPr lang="en-US" sz="4000" b="0" dirty="0"/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281382"/>
            <a:ext cx="7840980" cy="3967018"/>
          </a:xfrm>
        </p:spPr>
        <p:txBody>
          <a:bodyPr/>
          <a:lstStyle/>
          <a:p>
            <a:r>
              <a:rPr lang="en-US" sz="2800" dirty="0"/>
              <a:t>How is cardiac output estimated?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79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2.3                          Apply Your Knowledge #2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33067" y="2441210"/>
            <a:ext cx="8458200" cy="611085"/>
          </a:xfrm>
        </p:spPr>
        <p:txBody>
          <a:bodyPr>
            <a:normAutofit/>
          </a:bodyPr>
          <a:lstStyle/>
          <a:p>
            <a:r>
              <a:rPr lang="en-US" sz="2400" dirty="0"/>
              <a:t>How is cardiac output estimated?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4578891"/>
            <a:ext cx="8458200" cy="15243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By multiplying the heart rate by the stroke volume.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509A2D-24E4-4664-B71A-744C2A8941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3067" y="3593344"/>
            <a:ext cx="8458200" cy="58256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Answer: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8977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2.4                              The Cardiac Cycle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46065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Key Terms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348508" y="1918348"/>
            <a:ext cx="7452591" cy="4330051"/>
          </a:xfrm>
        </p:spPr>
        <p:txBody>
          <a:bodyPr/>
          <a:lstStyle/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Cardiac cycle.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Diastole.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Systole.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78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Cardiac Cycle: Diastole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87041" y="6294120"/>
            <a:ext cx="319909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An illustration shows the diastole cardiac cycle involving heart relaxation.">
            <a:extLst>
              <a:ext uri="{FF2B5EF4-FFF2-40B4-BE49-F238E27FC236}">
                <a16:creationId xmlns:a16="http://schemas.microsoft.com/office/drawing/2014/main" id="{7798F762-73B4-409B-9355-79D3E2AD5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99" y="1253261"/>
            <a:ext cx="7023201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3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Diastole: Relaxation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Blood returns to the heart via the superior and inferior vena cava.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Blood flows from the right atrium into the right ventricle.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Blood from the pulmonary veins flows from the left atrium into the left ventricle.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78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Cardiac Cycle: Systole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987041" y="6294120"/>
            <a:ext cx="319909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Picture 2" descr="An illustration shows the systole cardiac cycle involving heart contraction.">
            <a:extLst>
              <a:ext uri="{FF2B5EF4-FFF2-40B4-BE49-F238E27FC236}">
                <a16:creationId xmlns:a16="http://schemas.microsoft.com/office/drawing/2014/main" id="{52E6FE81-0AFF-4058-817C-E1BD1A51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01" y="1241068"/>
            <a:ext cx="7071973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26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Systole: Contraction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Contraction creates pressure, opening the pulmonary and aortic valves.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Blood from the right ventricle flows to the lungs.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Blood from the left ventricle flows through the aorta to the body.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35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Learning Outcome 2.4                          Apply Your Knowledge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013527"/>
            <a:ext cx="8458200" cy="4234873"/>
          </a:xfrm>
        </p:spPr>
        <p:txBody>
          <a:bodyPr/>
          <a:lstStyle/>
          <a:p>
            <a:r>
              <a:rPr lang="en-US" sz="2800" dirty="0"/>
              <a:t>The relaxation phase of the cardiac cycle is known as: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79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Learning Outcome 2.4                          Apply Your Knowledge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490536"/>
            <a:ext cx="8458200" cy="679911"/>
          </a:xfrm>
        </p:spPr>
        <p:txBody>
          <a:bodyPr>
            <a:noAutofit/>
          </a:bodyPr>
          <a:lstStyle/>
          <a:p>
            <a:r>
              <a:rPr lang="en-US" sz="2800" dirty="0"/>
              <a:t>The relaxation phase of the cardiac cycle is known as: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682172" y="4565262"/>
            <a:ext cx="5355937" cy="15773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Diastole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C780B3-8A87-4EEA-BD13-F6D08643A62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4052" y="4036363"/>
            <a:ext cx="3632312" cy="49407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Answer:</a:t>
            </a:r>
          </a:p>
        </p:txBody>
      </p:sp>
    </p:spTree>
    <p:extLst>
      <p:ext uri="{BB962C8B-B14F-4D97-AF65-F5344CB8AC3E}">
        <p14:creationId xmlns:p14="http://schemas.microsoft.com/office/powerpoint/2010/main" val="643117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Learning Outcome 2.1                          Apply Your Knowledge </a:t>
            </a:r>
            <a:r>
              <a:rPr lang="en-US" sz="4000" b="0" dirty="0"/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3001818"/>
            <a:ext cx="8458200" cy="3246582"/>
          </a:xfrm>
        </p:spPr>
        <p:txBody>
          <a:bodyPr/>
          <a:lstStyle/>
          <a:p>
            <a:r>
              <a:rPr lang="en-US" sz="2800" dirty="0"/>
              <a:t>What is the function of the heart?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43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Learning Outcome 2.5                Conduction System of the Heart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64163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Key Terms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1918348"/>
            <a:ext cx="4137660" cy="4330051"/>
          </a:xfrm>
        </p:spPr>
        <p:txBody>
          <a:bodyPr/>
          <a:lstStyle/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Atrioventricular (A</a:t>
            </a:r>
            <a:r>
              <a:rPr lang="en-US" sz="100" dirty="0"/>
              <a:t> </a:t>
            </a:r>
            <a:r>
              <a:rPr lang="en-US" dirty="0"/>
              <a:t>V) node.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Automaticity.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Bachmann’s bundle.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Bundle branches.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Bundle of His (A</a:t>
            </a:r>
            <a:r>
              <a:rPr lang="en-US" sz="100" dirty="0"/>
              <a:t> </a:t>
            </a:r>
            <a:r>
              <a:rPr lang="en-US" dirty="0"/>
              <a:t>V bundle).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Conductivity.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Contractility.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4693920" y="1918349"/>
            <a:ext cx="4121030" cy="4307176"/>
          </a:xfrm>
        </p:spPr>
        <p:txBody>
          <a:bodyPr/>
          <a:lstStyle/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Excitability.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Myocardial.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Parasympathetic.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Purkinje fibers.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Purkinje network.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Sinoatrial (S</a:t>
            </a:r>
            <a:r>
              <a:rPr lang="en-US" sz="100" dirty="0"/>
              <a:t> </a:t>
            </a:r>
            <a:r>
              <a:rPr lang="en-US" dirty="0"/>
              <a:t>A) node.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dirty="0"/>
              <a:t>Sympathetic.</a:t>
            </a:r>
          </a:p>
        </p:txBody>
      </p:sp>
    </p:spTree>
    <p:extLst>
      <p:ext uri="{BB962C8B-B14F-4D97-AF65-F5344CB8AC3E}">
        <p14:creationId xmlns:p14="http://schemas.microsoft.com/office/powerpoint/2010/main" val="2121407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Unique Qualities of the Heart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dirty="0"/>
              <a:t>Qualities that initiate and control the beating of the heart: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Automaticity.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Conductivity.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Contractility.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Excitability.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1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Regulation of the Heart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881071"/>
            <a:ext cx="8458200" cy="1651839"/>
          </a:xfrm>
        </p:spPr>
        <p:txBody>
          <a:bodyPr>
            <a:noAutofit/>
          </a:bodyPr>
          <a:lstStyle/>
          <a:p>
            <a:r>
              <a:rPr lang="en-US" dirty="0"/>
              <a:t>Autonomic nervous system (A N S): Sympathetic branch.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Secretes norepinephrine.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Increases heart rate and contractility.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3685308"/>
            <a:ext cx="8458200" cy="2563091"/>
          </a:xfrm>
        </p:spPr>
        <p:txBody>
          <a:bodyPr>
            <a:normAutofit/>
          </a:bodyPr>
          <a:lstStyle/>
          <a:p>
            <a:r>
              <a:rPr lang="en-US" dirty="0"/>
              <a:t>Parasympathetic branch.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Secretes acetylcholine.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Decreases heart rate by stimulating </a:t>
            </a:r>
            <a:r>
              <a:rPr lang="en-US" dirty="0" err="1"/>
              <a:t>vagus</a:t>
            </a:r>
            <a:r>
              <a:rPr lang="en-US" dirty="0"/>
              <a:t> nerve.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02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Regulation of the Heart </a:t>
            </a:r>
            <a:r>
              <a:rPr lang="en-US" sz="1000" b="1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4900571"/>
          </a:xfrm>
        </p:spPr>
        <p:txBody>
          <a:bodyPr>
            <a:normAutofit/>
          </a:bodyPr>
          <a:lstStyle/>
          <a:p>
            <a:r>
              <a:rPr lang="en-US" dirty="0"/>
              <a:t>Other factors that affect heart rate.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Exercise.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Stress.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Body temperature.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Blood pressure.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Electrolyte levels.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73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Conduction Pathway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3294380" cy="4438291"/>
          </a:xfrm>
        </p:spPr>
        <p:txBody>
          <a:bodyPr/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00" dirty="0"/>
              <a:t> </a:t>
            </a:r>
            <a:r>
              <a:rPr lang="en-US" sz="2400" dirty="0"/>
              <a:t>A node.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Bachmann’s bundle.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00" dirty="0"/>
              <a:t> </a:t>
            </a:r>
            <a:r>
              <a:rPr lang="en-US" sz="2400" dirty="0"/>
              <a:t>V node.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Bundle of His.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Bundle branches.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Purkinje fibers.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02281" y="6294120"/>
            <a:ext cx="315337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 descr="An illustration shows the conduction pathway indicating the transfer of electrical impulses.">
            <a:extLst>
              <a:ext uri="{FF2B5EF4-FFF2-40B4-BE49-F238E27FC236}">
                <a16:creationId xmlns:a16="http://schemas.microsoft.com/office/drawing/2014/main" id="{B660847E-1923-4804-B1D4-F699002A8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962" y="1451793"/>
            <a:ext cx="4866138" cy="410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75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Sinoatrial (S</a:t>
            </a:r>
            <a:r>
              <a:rPr lang="en-US" sz="100" b="1" dirty="0"/>
              <a:t> </a:t>
            </a:r>
            <a:r>
              <a:rPr lang="en-US" sz="3600" b="1" dirty="0"/>
              <a:t>A) Node and Bachmann’s Bundle</a:t>
            </a:r>
            <a:endParaRPr lang="en-US" sz="1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2452011"/>
          </a:xfrm>
        </p:spPr>
        <p:txBody>
          <a:bodyPr>
            <a:noAutofit/>
          </a:bodyPr>
          <a:lstStyle/>
          <a:p>
            <a:r>
              <a:rPr lang="en-US" dirty="0"/>
              <a:t>S A node.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Located in upper portion of right atrium.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Initiates the heartbeat.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Pacemaker of the heart (60 to 100 beats per minute).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Normal conduction begins in S A node.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4040532"/>
            <a:ext cx="8458200" cy="2207868"/>
          </a:xfrm>
        </p:spPr>
        <p:txBody>
          <a:bodyPr>
            <a:normAutofit/>
          </a:bodyPr>
          <a:lstStyle/>
          <a:p>
            <a:r>
              <a:rPr lang="en-US" dirty="0"/>
              <a:t>Bachmann’s bundle.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Relays the impulse from S A node to the rest of the left atrium.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Atrioventricular (A</a:t>
            </a:r>
            <a:r>
              <a:rPr lang="en-US" sz="100" b="1" dirty="0"/>
              <a:t> </a:t>
            </a:r>
            <a:r>
              <a:rPr lang="en-US" sz="3600" b="1" dirty="0"/>
              <a:t>V) Node</a:t>
            </a:r>
            <a:endParaRPr lang="en-US" sz="1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4900571"/>
          </a:xfrm>
        </p:spPr>
        <p:txBody>
          <a:bodyPr/>
          <a:lstStyle/>
          <a:p>
            <a:r>
              <a:rPr lang="en-US" dirty="0"/>
              <a:t>Located on the floor of the right atrium.</a:t>
            </a:r>
          </a:p>
          <a:p>
            <a:r>
              <a:rPr lang="en-US" dirty="0"/>
              <a:t>Causes delay in the electrical impulse.</a:t>
            </a:r>
          </a:p>
          <a:p>
            <a:r>
              <a:rPr lang="en-US" dirty="0"/>
              <a:t>Can act as pacemaker if S</a:t>
            </a:r>
            <a:r>
              <a:rPr lang="en-US" sz="100" dirty="0"/>
              <a:t> </a:t>
            </a:r>
            <a:r>
              <a:rPr lang="en-US" dirty="0"/>
              <a:t>A node is not working.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Inherent rate: (40 to 60 bpm).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24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Bundle of His (A</a:t>
            </a:r>
            <a:r>
              <a:rPr lang="en-US" sz="100" b="1" dirty="0"/>
              <a:t> </a:t>
            </a:r>
            <a:r>
              <a:rPr lang="en-US" sz="3600" b="1" dirty="0"/>
              <a:t>V bundle) and Bundle Branches</a:t>
            </a:r>
            <a:endParaRPr lang="en-US" sz="1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18322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Bundle of His.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Located next to the A</a:t>
            </a:r>
            <a:r>
              <a:rPr lang="en-US" sz="100" dirty="0"/>
              <a:t> </a:t>
            </a:r>
            <a:r>
              <a:rPr lang="en-US" dirty="0"/>
              <a:t>V node.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Transfers electrical impulses from the atria to the ventricles.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3200400"/>
            <a:ext cx="8458200" cy="3048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Bundle branches.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Split the electrical impulse down the right and left side.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Stimulate left and right ventricles to contract.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Stimulate intraventricular septum to contract in left-to-right pattern.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5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Purkinje Fibers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4900571"/>
          </a:xfrm>
        </p:spPr>
        <p:txBody>
          <a:bodyPr/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Form the Purkinje network.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Electrical pathway for each cardiac cell.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Impulse activates left and right ventricles simultaneously.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Produce an electrical wave that results in contraction.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0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Learning Outcome 2.5                          Apply Your Knowledge #1 </a:t>
            </a:r>
            <a:r>
              <a:rPr lang="en-US" sz="4000" b="0" dirty="0"/>
              <a:t>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2900" y="1514136"/>
            <a:ext cx="3294380" cy="1303931"/>
          </a:xfrm>
        </p:spPr>
        <p:txBody>
          <a:bodyPr/>
          <a:lstStyle/>
          <a:p>
            <a:r>
              <a:rPr lang="en-US" dirty="0"/>
              <a:t>Identify each part of the conduction system (A to I).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02281" y="6294120"/>
            <a:ext cx="315337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2" name="Picture 1" descr="An illustration shows the conduction system indicating the movement of electrical impulses.">
            <a:extLst>
              <a:ext uri="{FF2B5EF4-FFF2-40B4-BE49-F238E27FC236}">
                <a16:creationId xmlns:a16="http://schemas.microsoft.com/office/drawing/2014/main" id="{28674E1F-69C3-4F88-A0C0-593CE12B8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847" y="1514136"/>
            <a:ext cx="4594565" cy="38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68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2.1                          Apply Your Knowledge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72397" y="2090409"/>
            <a:ext cx="8458200" cy="788664"/>
          </a:xfrm>
        </p:spPr>
        <p:txBody>
          <a:bodyPr>
            <a:normAutofit/>
          </a:bodyPr>
          <a:lstStyle/>
          <a:p>
            <a:r>
              <a:rPr lang="en-US" sz="2800" dirty="0"/>
              <a:t>What is the function of the heart?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840508" y="4487826"/>
            <a:ext cx="7960591" cy="157732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To pump blood to and from body tissues.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BE24A3-5C84-4D76-A8D6-9F98886AB2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2900" y="3650234"/>
            <a:ext cx="8458200" cy="69085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Answer:</a:t>
            </a:r>
          </a:p>
        </p:txBody>
      </p:sp>
    </p:spTree>
    <p:extLst>
      <p:ext uri="{BB962C8B-B14F-4D97-AF65-F5344CB8AC3E}">
        <p14:creationId xmlns:p14="http://schemas.microsoft.com/office/powerpoint/2010/main" val="349846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2.5                          Apply Your Knowledge #1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470811"/>
          </a:xfrm>
        </p:spPr>
        <p:txBody>
          <a:bodyPr/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Answer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1849120"/>
            <a:ext cx="3558540" cy="414528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S</a:t>
            </a:r>
            <a:r>
              <a:rPr lang="en-US" sz="1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A node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A</a:t>
            </a:r>
            <a:r>
              <a:rPr lang="en-US" sz="1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V node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A</a:t>
            </a:r>
            <a:r>
              <a:rPr lang="en-US" sz="1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V bundle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Purkinje fibers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Interventricular septum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Bachmann’s bundle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Left bundle branch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Right bundle branch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solidFill>
                  <a:schemeClr val="tx1"/>
                </a:solidFill>
              </a:rPr>
              <a:t>Apex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B4CD800-46AC-4D98-BA01-548CDEE4AA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2281" y="6294120"/>
            <a:ext cx="315337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 descr="An illustration shows the conduction system indicating the movement of electrical impulses.">
            <a:extLst>
              <a:ext uri="{FF2B5EF4-FFF2-40B4-BE49-F238E27FC236}">
                <a16:creationId xmlns:a16="http://schemas.microsoft.com/office/drawing/2014/main" id="{041D1EA5-322C-47AA-8E06-F431926CD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535" y="2006896"/>
            <a:ext cx="4594565" cy="38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53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Learning Outcome 2.5                          Apply Your Knowledge #2 </a:t>
            </a:r>
            <a:r>
              <a:rPr lang="en-US" sz="4000" b="0" dirty="0"/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041236"/>
            <a:ext cx="8458200" cy="4207164"/>
          </a:xfrm>
        </p:spPr>
        <p:txBody>
          <a:bodyPr/>
          <a:lstStyle/>
          <a:p>
            <a:r>
              <a:rPr lang="en-US" sz="2400" dirty="0"/>
              <a:t>What is the ability of the heart to generate an electrical impulse called?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843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2.5                          Apply Your Knowledge #2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490566"/>
            <a:ext cx="8458200" cy="788065"/>
          </a:xfrm>
        </p:spPr>
        <p:txBody>
          <a:bodyPr>
            <a:noAutofit/>
          </a:bodyPr>
          <a:lstStyle/>
          <a:p>
            <a:r>
              <a:rPr lang="en-US" sz="2400" dirty="0"/>
              <a:t>What is the ability of the heart to generate an electrical impulse called?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967345" y="4566414"/>
            <a:ext cx="5467928" cy="15773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Automaticity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F7F47D-631C-4876-BC74-345829E2C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23368" y="3973401"/>
            <a:ext cx="6625941" cy="47440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Answer:</a:t>
            </a:r>
          </a:p>
        </p:txBody>
      </p:sp>
    </p:spTree>
    <p:extLst>
      <p:ext uri="{BB962C8B-B14F-4D97-AF65-F5344CB8AC3E}">
        <p14:creationId xmlns:p14="http://schemas.microsoft.com/office/powerpoint/2010/main" val="3811301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Learning Outcome 2.5                          Apply Your Knowledge #3 </a:t>
            </a:r>
            <a:r>
              <a:rPr lang="en-US" sz="4000" b="0" dirty="0"/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438400"/>
            <a:ext cx="8458200" cy="3810000"/>
          </a:xfrm>
        </p:spPr>
        <p:txBody>
          <a:bodyPr/>
          <a:lstStyle/>
          <a:p>
            <a:r>
              <a:rPr lang="en-US" sz="2400" dirty="0"/>
              <a:t>Which part of the conduction system is known as the pacemaker of the heart?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961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Learning Outcome 2.5                          Apply Your Knowledge #3 </a:t>
            </a:r>
            <a:r>
              <a:rPr lang="en-US" sz="1100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2473786"/>
            <a:ext cx="8458200" cy="955214"/>
          </a:xfrm>
        </p:spPr>
        <p:txBody>
          <a:bodyPr>
            <a:normAutofit/>
          </a:bodyPr>
          <a:lstStyle/>
          <a:p>
            <a:r>
              <a:rPr lang="en-US" sz="2400" dirty="0"/>
              <a:t>Which part of the conduction system is known as the pacemaker of the heart?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320800" y="4591534"/>
            <a:ext cx="5477164" cy="6330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sinoatrial or S A node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7F9E9A-1A42-48EC-ACD9-A58EFF67988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20168" y="3929156"/>
            <a:ext cx="4215250" cy="52357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Answer: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3767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Chapter Summary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5225691"/>
          </a:xfrm>
        </p:spPr>
        <p:txBody>
          <a:bodyPr>
            <a:normAutofit fontScale="92500" lnSpcReduction="20000"/>
          </a:bodyPr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function of the heart is to pump blood to and from all body tissues.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heart has three layers and is covered by the pericardium.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heart consists of four chambers and four valves.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coronary arteries supply oxygenated blood to the heart.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coronary veins remove carbon dioxide and wastes.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Blood travels, or circulates, through three pathways: pulmonary, systemic, and coronary.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cardiac cycle consists of a contraction phase (systole) and a relaxation phase (diastole).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45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Summary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4971691"/>
          </a:xfrm>
        </p:spPr>
        <p:txBody>
          <a:bodyPr/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conduction system of the heart generates and maintains electrical activity.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Unique qualities of heart cells include automaticity, conductivity, contractility, and excitability.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sympathetic and parasympathetic branches of the autonomic nervous system regulate the heart.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dirty="0"/>
              <a:t>The heart’s conduction system includes the S</a:t>
            </a:r>
            <a:r>
              <a:rPr lang="en-US" sz="100" dirty="0"/>
              <a:t> </a:t>
            </a:r>
            <a:r>
              <a:rPr lang="en-US" dirty="0"/>
              <a:t>A node, A</a:t>
            </a:r>
            <a:r>
              <a:rPr lang="en-US" sz="100" dirty="0"/>
              <a:t> </a:t>
            </a:r>
            <a:r>
              <a:rPr lang="en-US" dirty="0"/>
              <a:t>V node, bundle of His, bundle branches, and Purkinje fibers.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2.2                     Anatomy of the Heart </a:t>
            </a:r>
            <a:r>
              <a:rPr lang="en-US" b="0" dirty="0"/>
              <a:t>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460651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Key Terms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1918348"/>
            <a:ext cx="4137660" cy="4330051"/>
          </a:xfrm>
        </p:spPr>
        <p:txBody>
          <a:bodyPr>
            <a:normAutofit/>
          </a:bodyPr>
          <a:lstStyle/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Aorta.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Aortic semilunar valve.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Atrium (pl. atria).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Chordae tendineae.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Deoxygenated blood.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Interventricular septum.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Left atrium.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4693920" y="1918349"/>
            <a:ext cx="4121030" cy="4307176"/>
          </a:xfrm>
        </p:spPr>
        <p:txBody>
          <a:bodyPr>
            <a:noAutofit/>
          </a:bodyPr>
          <a:lstStyle/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Left ventricle.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Mitral (bicuspid) valve.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Oxygenated blood.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Papillary muscles.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Pericardium.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Pulmonary artery.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400" dirty="0"/>
              <a:t>Pulmonary semilunar valve.</a:t>
            </a:r>
          </a:p>
        </p:txBody>
      </p:sp>
    </p:spTree>
    <p:extLst>
      <p:ext uri="{BB962C8B-B14F-4D97-AF65-F5344CB8AC3E}">
        <p14:creationId xmlns:p14="http://schemas.microsoft.com/office/powerpoint/2010/main" val="397968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Learning Outcome 2.2                     Anatomy of the Heart </a:t>
            </a:r>
            <a:r>
              <a:rPr lang="en-US" b="0" dirty="0"/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46065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Key Terms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1918348"/>
            <a:ext cx="4137660" cy="4330051"/>
          </a:xfrm>
        </p:spPr>
        <p:txBody>
          <a:bodyPr>
            <a:normAutofit/>
          </a:bodyPr>
          <a:lstStyle/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Pulmonary veins.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Right atrium.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en-US" sz="2800" dirty="0"/>
              <a:t>Right ventricle.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4693920" y="1918349"/>
            <a:ext cx="4121030" cy="4307176"/>
          </a:xfrm>
        </p:spPr>
        <p:txBody>
          <a:bodyPr>
            <a:normAutofit/>
          </a:bodyPr>
          <a:lstStyle/>
          <a:p>
            <a:pPr marL="291600" indent="-291600">
              <a:buFont typeface="Arial" panose="020B0604020202020204" pitchFamily="34" charset="0"/>
              <a:buChar char="•"/>
            </a:pPr>
            <a:r>
              <a:rPr lang="pt-BR" sz="2800" dirty="0"/>
              <a:t>Semilunar valve.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pt-BR" sz="2800" dirty="0"/>
              <a:t>Tricuspid valve.</a:t>
            </a:r>
          </a:p>
          <a:p>
            <a:pPr marL="291600" indent="-291600">
              <a:buFont typeface="Arial" panose="020B0604020202020204" pitchFamily="34" charset="0"/>
              <a:buChar char="•"/>
            </a:pPr>
            <a:r>
              <a:rPr lang="pt-BR" sz="2800" dirty="0"/>
              <a:t>Vena cava.</a:t>
            </a:r>
          </a:p>
        </p:txBody>
      </p:sp>
    </p:spTree>
    <p:extLst>
      <p:ext uri="{BB962C8B-B14F-4D97-AF65-F5344CB8AC3E}">
        <p14:creationId xmlns:p14="http://schemas.microsoft.com/office/powerpoint/2010/main" val="2432179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Anatomy of the Heart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3111500" cy="4438291"/>
          </a:xfrm>
        </p:spPr>
        <p:txBody>
          <a:bodyPr/>
          <a:lstStyle/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Lies in center of chest.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Under sternum.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Between the lungs.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The size of your fist.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400" dirty="0"/>
              <a:t>Weighs 10.6 ounces or 300 grams.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002281" y="6294120"/>
            <a:ext cx="3153374" cy="220980"/>
          </a:xfrm>
        </p:spPr>
        <p:txBody>
          <a:bodyPr/>
          <a:lstStyle/>
          <a:p>
            <a:r>
              <a:rPr lang="en-US" sz="1200" dirty="0">
                <a:hlinkClick r:id="" action="ppaction://noaction"/>
              </a:rPr>
              <a:t>Access the text alternative for slide images.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 descr="An illustration shows the heart and the bones of the rib cage.">
            <a:extLst>
              <a:ext uri="{FF2B5EF4-FFF2-40B4-BE49-F238E27FC236}">
                <a16:creationId xmlns:a16="http://schemas.microsoft.com/office/drawing/2014/main" id="{20B4FC99-0B17-4220-8C7E-63AB41900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174" y="1462869"/>
            <a:ext cx="5047926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24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Statistics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42900" y="1276709"/>
            <a:ext cx="8458200" cy="1999891"/>
          </a:xfrm>
        </p:spPr>
        <p:txBody>
          <a:bodyPr>
            <a:noAutofit/>
          </a:bodyPr>
          <a:lstStyle/>
          <a:p>
            <a:r>
              <a:rPr lang="en-US" sz="2800" dirty="0"/>
              <a:t>Average beats.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Per minute: 72.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Per day: 100,000.</a:t>
            </a:r>
          </a:p>
          <a:p>
            <a:pPr marL="292608" indent="-292608">
              <a:buFont typeface="Arial" panose="020B0604020202020204" pitchFamily="34" charset="0"/>
              <a:buChar char="•"/>
            </a:pPr>
            <a:r>
              <a:rPr lang="en-US" sz="2800" dirty="0"/>
              <a:t>Per lifetime: 22.5 billion.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42900" y="4064000"/>
            <a:ext cx="8458200" cy="2184400"/>
          </a:xfrm>
        </p:spPr>
        <p:txBody>
          <a:bodyPr>
            <a:normAutofit/>
          </a:bodyPr>
          <a:lstStyle/>
          <a:p>
            <a:r>
              <a:rPr lang="en-US" sz="2800" dirty="0"/>
              <a:t>Average output (stroke volume): 70 mL of blood per beat.</a:t>
            </a:r>
          </a:p>
          <a:p>
            <a:r>
              <a:rPr lang="en-US" sz="2800" dirty="0"/>
              <a:t>Total cardiac output = 5 L per minute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51E55-6873-49E2-B8D5-2F265E6F19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118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 Master">
  <a:themeElements>
    <a:clrScheme name="Custom 4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002060"/>
      </a:hlink>
      <a:folHlink>
        <a:srgbClr val="00206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HE_Generic Accessible PPT Template_Editorial_v9_2019.potx" id="{41975DA0-F041-4DB0-8948-AC3BFD0C25BA}" vid="{84F6219E-3D47-41AC-9893-1108D06AA07D}"/>
    </a:ext>
  </a:extLst>
</a:theme>
</file>

<file path=ppt/theme/theme2.xml><?xml version="1.0" encoding="utf-8"?>
<a:theme xmlns:a="http://schemas.openxmlformats.org/drawingml/2006/main" name="MainContentSlideMaster">
  <a:themeElements>
    <a:clrScheme name="Custom 16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002060"/>
      </a:hlink>
      <a:folHlink>
        <a:srgbClr val="00206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HE_Generic Accessible PPT Template_Editorial_v9_2019.potx" id="{41975DA0-F041-4DB0-8948-AC3BFD0C25BA}" vid="{B385948E-CF34-4CE8-9AC7-28DE40FDC656}"/>
    </a:ext>
  </a:extLst>
</a:theme>
</file>

<file path=ppt/theme/theme3.xml><?xml version="1.0" encoding="utf-8"?>
<a:theme xmlns:a="http://schemas.openxmlformats.org/drawingml/2006/main" name="ClosingMaster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HE_Generic Accessible PPT Template_Editorial_v9_2019.potx" id="{41975DA0-F041-4DB0-8948-AC3BFD0C25BA}" vid="{FEE61EC3-6634-45B5-BF77-FBC9B835BC79}"/>
    </a:ext>
  </a:extLst>
</a:theme>
</file>

<file path=ppt/theme/theme4.xml><?xml version="1.0" encoding="utf-8"?>
<a:theme xmlns:a="http://schemas.openxmlformats.org/drawingml/2006/main" name="DividerSlideMaster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HE_Generic Accessible PPT Template_Editorial_v9_2019.potx" id="{41975DA0-F041-4DB0-8948-AC3BFD0C25BA}" vid="{A15A20A0-BEE6-47A5-BC6B-F87134FBF13C}"/>
    </a:ext>
  </a:extLst>
</a:theme>
</file>

<file path=ppt/theme/theme5.xml><?xml version="1.0" encoding="utf-8"?>
<a:theme xmlns:a="http://schemas.openxmlformats.org/drawingml/2006/main" name="ImageDescriptionAppendixSlideMaster">
  <a:themeElements>
    <a:clrScheme name="Custom 16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002060"/>
      </a:hlink>
      <a:folHlink>
        <a:srgbClr val="00206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HE_Generic Accessible PPT Template_Editorial_v9_2019.potx" id="{41975DA0-F041-4DB0-8948-AC3BFD0C25BA}" vid="{22313DF8-AA3F-4A8D-9652-6DDC53D759ED}"/>
    </a:ext>
  </a:extLst>
</a:theme>
</file>

<file path=ppt/theme/theme6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Nickels_UB13e_PPT_Instructor_Ch03</Template>
  <TotalTime>5602</TotalTime>
  <Words>4556</Words>
  <Application>Microsoft Office PowerPoint</Application>
  <PresentationFormat>On-screen Show (4:3)</PresentationFormat>
  <Paragraphs>629</Paragraphs>
  <Slides>56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Calibri</vt:lpstr>
      <vt:lpstr>Open Sans Medium</vt:lpstr>
      <vt:lpstr>Times New Roman</vt:lpstr>
      <vt:lpstr>Tw Cen MT</vt:lpstr>
      <vt:lpstr>Title Slides Master</vt:lpstr>
      <vt:lpstr>MainContentSlideMaster</vt:lpstr>
      <vt:lpstr>ClosingMaster</vt:lpstr>
      <vt:lpstr>DividerSlideMaster</vt:lpstr>
      <vt:lpstr>ImageDescriptionAppendixSlideMaster</vt:lpstr>
      <vt:lpstr>Droplet</vt:lpstr>
      <vt:lpstr>CHAPTER 2</vt:lpstr>
      <vt:lpstr>Learning Outcome 2.1                 Circulation and the E C G</vt:lpstr>
      <vt:lpstr>Circulation</vt:lpstr>
      <vt:lpstr>Learning Outcome 2.1                          Apply Your Knowledge 1</vt:lpstr>
      <vt:lpstr>Learning Outcome 2.1                          Apply Your Knowledge 2</vt:lpstr>
      <vt:lpstr>Learning Outcome 2.2                     Anatomy of the Heart 1</vt:lpstr>
      <vt:lpstr>Learning Outcome 2.2                     Anatomy of the Heart 2</vt:lpstr>
      <vt:lpstr>Anatomy of the Heart</vt:lpstr>
      <vt:lpstr>Heart Statistics</vt:lpstr>
      <vt:lpstr>Heart Anatomy</vt:lpstr>
      <vt:lpstr>Heart Anatomy</vt:lpstr>
      <vt:lpstr>Heart Anatomy</vt:lpstr>
      <vt:lpstr>Heart Layers</vt:lpstr>
      <vt:lpstr>Heart Chambers, Vessels, and Valves</vt:lpstr>
      <vt:lpstr>Heart Valves</vt:lpstr>
      <vt:lpstr>Major Vessels to and from the Heart</vt:lpstr>
      <vt:lpstr>Oxygenated and Deoxygenated Blood</vt:lpstr>
      <vt:lpstr>Learning Outcome 2.2                          Apply Your Knowledge #1 1</vt:lpstr>
      <vt:lpstr>Learning Outcome 2.2                          Apply Your Knowledge #1 2</vt:lpstr>
      <vt:lpstr>Learning Outcome 2.2                          Apply Your Knowledge #2 1</vt:lpstr>
      <vt:lpstr>Learning Outcome 2.2                          Apply Your Knowledge #2 2</vt:lpstr>
      <vt:lpstr>Learning Outcome 2.3                   Principles of Circulation</vt:lpstr>
      <vt:lpstr>Pulmonary and Systemic Circulation</vt:lpstr>
      <vt:lpstr>Pulmonary Circulation</vt:lpstr>
      <vt:lpstr>Systemic Circulation</vt:lpstr>
      <vt:lpstr>Coronary Circulation: Coronary Arteries</vt:lpstr>
      <vt:lpstr>Coronary Circulation: Coronary Veins</vt:lpstr>
      <vt:lpstr>The Heart as a Pump</vt:lpstr>
      <vt:lpstr>Learning Outcome 2.3                          Apply Your Knowledge #1 1</vt:lpstr>
      <vt:lpstr>Learning Outcome 2.3                          Apply Your Knowledge #1 2</vt:lpstr>
      <vt:lpstr>Learning Outcome 2.3                          Apply Your Knowledge #2 1</vt:lpstr>
      <vt:lpstr>Learning Outcome 2.3                          Apply Your Knowledge #2 2</vt:lpstr>
      <vt:lpstr>Learning Outcome 2.4                              The Cardiac Cycle</vt:lpstr>
      <vt:lpstr>The Cardiac Cycle: Diastole</vt:lpstr>
      <vt:lpstr>Diastole: Relaxation Phase</vt:lpstr>
      <vt:lpstr>The Cardiac Cycle: Systole</vt:lpstr>
      <vt:lpstr>Systole: Contraction Phase</vt:lpstr>
      <vt:lpstr>Learning Outcome 2.4                          Apply Your Knowledge 1</vt:lpstr>
      <vt:lpstr>Learning Outcome 2.4                          Apply Your Knowledge 2</vt:lpstr>
      <vt:lpstr>Learning Outcome 2.5                Conduction System of the Heart</vt:lpstr>
      <vt:lpstr>Unique Qualities of the Heart</vt:lpstr>
      <vt:lpstr>Regulation of the Heart 1</vt:lpstr>
      <vt:lpstr>Regulation of the Heart 2</vt:lpstr>
      <vt:lpstr>Conduction Pathway</vt:lpstr>
      <vt:lpstr>Sinoatrial (S A) Node and Bachmann’s Bundle</vt:lpstr>
      <vt:lpstr>Atrioventricular (A V) Node</vt:lpstr>
      <vt:lpstr>Bundle of His (A V bundle) and Bundle Branches</vt:lpstr>
      <vt:lpstr>Purkinje Fibers</vt:lpstr>
      <vt:lpstr>Learning Outcome 2.5                          Apply Your Knowledge #1 1</vt:lpstr>
      <vt:lpstr>Learning Outcome 2.5                          Apply Your Knowledge #1 2</vt:lpstr>
      <vt:lpstr>Learning Outcome 2.5                          Apply Your Knowledge #2 1</vt:lpstr>
      <vt:lpstr>Learning Outcome 2.5                          Apply Your Knowledge #2 2</vt:lpstr>
      <vt:lpstr>Learning Outcome 2.5                          Apply Your Knowledge #3 1</vt:lpstr>
      <vt:lpstr>Learning Outcome 2.5                          Apply Your Knowledge #3 2</vt:lpstr>
      <vt:lpstr>Chapter Summary 1</vt:lpstr>
      <vt:lpstr>Chapter Summary 2</vt:lpstr>
    </vt:vector>
  </TitlesOfParts>
  <Company>McGraw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Emma Flores</dc:creator>
  <cp:lastModifiedBy>Emma Flores</cp:lastModifiedBy>
  <cp:revision>2233</cp:revision>
  <dcterms:created xsi:type="dcterms:W3CDTF">2020-12-08T04:00:13Z</dcterms:created>
  <dcterms:modified xsi:type="dcterms:W3CDTF">2024-09-25T20:03:05Z</dcterms:modified>
</cp:coreProperties>
</file>