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 id="2147483691" r:id="rId2"/>
    <p:sldMasterId id="2147483684" r:id="rId3"/>
    <p:sldMasterId id="2147483686" r:id="rId4"/>
    <p:sldMasterId id="2147483701" r:id="rId5"/>
  </p:sldMasterIdLst>
  <p:notesMasterIdLst>
    <p:notesMasterId r:id="rId60"/>
  </p:notesMasterIdLst>
  <p:sldIdLst>
    <p:sldId id="1401" r:id="rId6"/>
    <p:sldId id="1352" r:id="rId7"/>
    <p:sldId id="1353" r:id="rId8"/>
    <p:sldId id="1354" r:id="rId9"/>
    <p:sldId id="1355" r:id="rId10"/>
    <p:sldId id="1356" r:id="rId11"/>
    <p:sldId id="1357" r:id="rId12"/>
    <p:sldId id="1358" r:id="rId13"/>
    <p:sldId id="1359" r:id="rId14"/>
    <p:sldId id="1360" r:id="rId15"/>
    <p:sldId id="1361" r:id="rId16"/>
    <p:sldId id="1362" r:id="rId17"/>
    <p:sldId id="1363" r:id="rId18"/>
    <p:sldId id="1402" r:id="rId19"/>
    <p:sldId id="1364" r:id="rId20"/>
    <p:sldId id="1365" r:id="rId21"/>
    <p:sldId id="1366" r:id="rId22"/>
    <p:sldId id="1367" r:id="rId23"/>
    <p:sldId id="1403" r:id="rId24"/>
    <p:sldId id="1369" r:id="rId25"/>
    <p:sldId id="1370" r:id="rId26"/>
    <p:sldId id="1371" r:id="rId27"/>
    <p:sldId id="1404" r:id="rId28"/>
    <p:sldId id="1373" r:id="rId29"/>
    <p:sldId id="1374" r:id="rId30"/>
    <p:sldId id="1405" r:id="rId31"/>
    <p:sldId id="1376" r:id="rId32"/>
    <p:sldId id="1377" r:id="rId33"/>
    <p:sldId id="1378" r:id="rId34"/>
    <p:sldId id="1379" r:id="rId35"/>
    <p:sldId id="1380" r:id="rId36"/>
    <p:sldId id="1381" r:id="rId37"/>
    <p:sldId id="1382" r:id="rId38"/>
    <p:sldId id="1383" r:id="rId39"/>
    <p:sldId id="1384" r:id="rId40"/>
    <p:sldId id="1385" r:id="rId41"/>
    <p:sldId id="1386" r:id="rId42"/>
    <p:sldId id="1387" r:id="rId43"/>
    <p:sldId id="1406" r:id="rId44"/>
    <p:sldId id="1389" r:id="rId45"/>
    <p:sldId id="1390" r:id="rId46"/>
    <p:sldId id="1391" r:id="rId47"/>
    <p:sldId id="1407" r:id="rId48"/>
    <p:sldId id="1393" r:id="rId49"/>
    <p:sldId id="1394" r:id="rId50"/>
    <p:sldId id="1395" r:id="rId51"/>
    <p:sldId id="1396" r:id="rId52"/>
    <p:sldId id="1397" r:id="rId53"/>
    <p:sldId id="1398" r:id="rId54"/>
    <p:sldId id="1399" r:id="rId55"/>
    <p:sldId id="1400" r:id="rId56"/>
    <p:sldId id="442" r:id="rId57"/>
    <p:sldId id="258" r:id="rId58"/>
    <p:sldId id="1299"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5973D931-3BAC-4F30-9C16-B7461F574E40}">
          <p14:sldIdLst>
            <p14:sldId id="1401"/>
            <p14:sldId id="1352"/>
            <p14:sldId id="1353"/>
            <p14:sldId id="1354"/>
            <p14:sldId id="1355"/>
            <p14:sldId id="1356"/>
            <p14:sldId id="1357"/>
            <p14:sldId id="1358"/>
            <p14:sldId id="1359"/>
            <p14:sldId id="1360"/>
            <p14:sldId id="1361"/>
            <p14:sldId id="1362"/>
            <p14:sldId id="1363"/>
            <p14:sldId id="1402"/>
            <p14:sldId id="1364"/>
            <p14:sldId id="1365"/>
            <p14:sldId id="1366"/>
            <p14:sldId id="1367"/>
            <p14:sldId id="1403"/>
            <p14:sldId id="1369"/>
            <p14:sldId id="1370"/>
            <p14:sldId id="1371"/>
            <p14:sldId id="1404"/>
            <p14:sldId id="1373"/>
            <p14:sldId id="1374"/>
            <p14:sldId id="1405"/>
            <p14:sldId id="1376"/>
            <p14:sldId id="1377"/>
            <p14:sldId id="1378"/>
            <p14:sldId id="1379"/>
            <p14:sldId id="1380"/>
            <p14:sldId id="1381"/>
            <p14:sldId id="1382"/>
            <p14:sldId id="1383"/>
            <p14:sldId id="1384"/>
            <p14:sldId id="1385"/>
            <p14:sldId id="1386"/>
            <p14:sldId id="1387"/>
            <p14:sldId id="1406"/>
            <p14:sldId id="1389"/>
            <p14:sldId id="1390"/>
            <p14:sldId id="1391"/>
            <p14:sldId id="1407"/>
            <p14:sldId id="1393"/>
            <p14:sldId id="1394"/>
            <p14:sldId id="1395"/>
            <p14:sldId id="1396"/>
            <p14:sldId id="1397"/>
            <p14:sldId id="1398"/>
            <p14:sldId id="1399"/>
            <p14:sldId id="1400"/>
            <p14:sldId id="442"/>
          </p14:sldIdLst>
        </p14:section>
        <p14:section name="Appendix: Image Descriptions for Unsighted Students" id="{9E859B0B-078E-463E-89A6-21C20DD280C4}">
          <p14:sldIdLst>
            <p14:sldId id="258"/>
            <p14:sldId id="1299"/>
          </p14:sldIdLst>
        </p14:section>
      </p14:sectionLst>
    </p:ext>
    <p:ext uri="{EFAFB233-063F-42B5-8137-9DF3F51BA10A}">
      <p15:sldGuideLst xmlns:p15="http://schemas.microsoft.com/office/powerpoint/2012/main">
        <p15:guide id="2" pos="2880" userDrawn="1">
          <p15:clr>
            <a:srgbClr val="A4A3A4"/>
          </p15:clr>
        </p15:guide>
        <p15:guide id="3" orient="horz" pos="2208" userDrawn="1">
          <p15:clr>
            <a:srgbClr val="A4A3A4"/>
          </p15:clr>
        </p15:guide>
        <p15:guide id="4" pos="5664" userDrawn="1">
          <p15:clr>
            <a:srgbClr val="A4A3A4"/>
          </p15:clr>
        </p15:guide>
        <p15:guide id="5" pos="456" userDrawn="1">
          <p15:clr>
            <a:srgbClr val="A4A3A4"/>
          </p15:clr>
        </p15:guide>
        <p15:guide id="6" orient="horz" pos="79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oren, Laura" initials="CL" lastIdx="4" clrIdx="0">
    <p:extLst>
      <p:ext uri="{19B8F6BF-5375-455C-9EA6-DF929625EA0E}">
        <p15:presenceInfo xmlns:p15="http://schemas.microsoft.com/office/powerpoint/2012/main" userId="S-1-5-21-1645522239-1123561945-839522115-1006658" providerId="AD"/>
      </p:ext>
    </p:extLst>
  </p:cmAuthor>
  <p:cmAuthor id="2" name="Ciporen, Laura" initials="CL [2]" lastIdx="2" clrIdx="1">
    <p:extLst>
      <p:ext uri="{19B8F6BF-5375-455C-9EA6-DF929625EA0E}">
        <p15:presenceInfo xmlns:p15="http://schemas.microsoft.com/office/powerpoint/2012/main" userId="S::laura.ciporen@mheducation.com::567f631f-0624-4179-9d16-569ddce48823" providerId="AD"/>
      </p:ext>
    </p:extLst>
  </p:cmAuthor>
  <p:cmAuthor id="3" name="1769" initials="1" lastIdx="2" clrIdx="2">
    <p:extLst>
      <p:ext uri="{19B8F6BF-5375-455C-9EA6-DF929625EA0E}">
        <p15:presenceInfo xmlns:p15="http://schemas.microsoft.com/office/powerpoint/2012/main" userId="1769"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8000"/>
    <a:srgbClr val="A9131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71" autoAdjust="0"/>
    <p:restoredTop sz="90976" autoAdjust="0"/>
  </p:normalViewPr>
  <p:slideViewPr>
    <p:cSldViewPr snapToGrid="0" showGuides="1">
      <p:cViewPr varScale="1">
        <p:scale>
          <a:sx n="68" d="100"/>
          <a:sy n="68" d="100"/>
        </p:scale>
        <p:origin x="1614" y="60"/>
      </p:cViewPr>
      <p:guideLst>
        <p:guide pos="2880"/>
        <p:guide orient="horz" pos="2208"/>
        <p:guide pos="5664"/>
        <p:guide pos="456"/>
        <p:guide orient="horz" pos="794"/>
      </p:guideLst>
    </p:cSldViewPr>
  </p:slideViewPr>
  <p:outlineViewPr>
    <p:cViewPr>
      <p:scale>
        <a:sx n="33" d="100"/>
        <a:sy n="33" d="100"/>
      </p:scale>
      <p:origin x="0" y="-11514"/>
    </p:cViewPr>
  </p:outlineViewPr>
  <p:notesTextViewPr>
    <p:cViewPr>
      <p:scale>
        <a:sx n="100" d="100"/>
        <a:sy n="100" d="100"/>
      </p:scale>
      <p:origin x="0" y="0"/>
    </p:cViewPr>
  </p:notesTextViewPr>
  <p:sorterViewPr>
    <p:cViewPr>
      <p:scale>
        <a:sx n="100" d="100"/>
        <a:sy n="100" d="100"/>
      </p:scale>
      <p:origin x="0" y="-16680"/>
    </p:cViewPr>
  </p:sorter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commentAuthors" Target="commen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C1A02-B94D-44D6-8AA3-0DD14C84C13F}" type="datetimeFigureOut">
              <a:rPr lang="en-US" smtClean="0"/>
              <a:t>3/23/2023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E8D09-9492-4554-9C8F-456CB81F32A8}" type="slidenum">
              <a:rPr lang="en-US" smtClean="0"/>
              <a:t>‹#›</a:t>
            </a:fld>
            <a:endParaRPr lang="en-US"/>
          </a:p>
        </p:txBody>
      </p:sp>
    </p:spTree>
    <p:extLst>
      <p:ext uri="{BB962C8B-B14F-4D97-AF65-F5344CB8AC3E}">
        <p14:creationId xmlns:p14="http://schemas.microsoft.com/office/powerpoint/2010/main" val="302017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2DAC94-9F0F-40D5-A23E-FE7174680F07}" type="slidenum">
              <a:rPr lang="en-US" smtClean="0"/>
              <a:t>1</a:t>
            </a:fld>
            <a:endParaRPr lang="en-US"/>
          </a:p>
        </p:txBody>
      </p:sp>
    </p:spTree>
    <p:extLst>
      <p:ext uri="{BB962C8B-B14F-4D97-AF65-F5344CB8AC3E}">
        <p14:creationId xmlns:p14="http://schemas.microsoft.com/office/powerpoint/2010/main" val="561797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1.3 Describe inpatient and outpatient healthcare</a:t>
            </a:r>
            <a:r>
              <a:rPr lang="en-US" baseline="0" dirty="0"/>
              <a:t> facilities and their relationship to the practice of phlebotomy.</a:t>
            </a:r>
            <a:endParaRPr lang="en-US" dirty="0"/>
          </a:p>
          <a:p>
            <a:endParaRPr lang="en-US" dirty="0"/>
          </a:p>
          <a:p>
            <a:r>
              <a:rPr lang="en-US" b="1" dirty="0"/>
              <a:t>Notes:</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Inpatient facilities are facilities in which patients stay for one or more nights. They include hospitals, nursing homes, and rehabilitation centers. </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20</a:t>
            </a:fld>
            <a:endParaRPr lang="en-US"/>
          </a:p>
        </p:txBody>
      </p:sp>
    </p:spTree>
    <p:extLst>
      <p:ext uri="{BB962C8B-B14F-4D97-AF65-F5344CB8AC3E}">
        <p14:creationId xmlns:p14="http://schemas.microsoft.com/office/powerpoint/2010/main" val="989110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1.3 Describe inpatient and outpatient healthcare</a:t>
            </a:r>
            <a:r>
              <a:rPr lang="en-US" baseline="0" dirty="0"/>
              <a:t> facilities and their relationship to the practice of phlebotomy.</a:t>
            </a:r>
            <a:endParaRPr lang="en-US" dirty="0"/>
          </a:p>
          <a:p>
            <a:endParaRPr lang="en-US" dirty="0"/>
          </a:p>
          <a:p>
            <a:r>
              <a:rPr lang="en-US" b="1" dirty="0"/>
              <a:t>Notes:</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Outpatient facilities are those that patients visit for a short time and leave the same day. These include blood collection centers, ambulatory care centers, and physician offices.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Ambulatory</a:t>
            </a:r>
            <a:r>
              <a:rPr lang="en-US" altLang="en-US" baseline="0" dirty="0"/>
              <a:t> care centers are the fastest-growing outpatient settings.</a:t>
            </a:r>
            <a:endParaRPr lang="en-US" altLang="en-US"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21</a:t>
            </a:fld>
            <a:endParaRPr lang="en-US"/>
          </a:p>
        </p:txBody>
      </p:sp>
    </p:spTree>
    <p:extLst>
      <p:ext uri="{BB962C8B-B14F-4D97-AF65-F5344CB8AC3E}">
        <p14:creationId xmlns:p14="http://schemas.microsoft.com/office/powerpoint/2010/main" val="625319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1.3 Describe inpatient and outpatient healthcare</a:t>
            </a:r>
            <a:r>
              <a:rPr lang="en-US" baseline="0" dirty="0"/>
              <a:t> facilities and their relationship to the practice of phlebotomy.</a:t>
            </a:r>
            <a:endParaRPr lang="en-US" dirty="0"/>
          </a:p>
          <a:p>
            <a:endParaRPr lang="en-US" dirty="0"/>
          </a:p>
          <a:p>
            <a:r>
              <a:rPr lang="en-US" b="1" dirty="0"/>
              <a:t>Notes:</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In addition to inpatient and outpatient facilities, phlebotomists who work for home healthcare agencies or insurance companies may work in a patient’s home. They may also work in complementary and alternative medicine (CAM) settings,</a:t>
            </a:r>
            <a:r>
              <a:rPr lang="en-US" altLang="en-US" baseline="0" dirty="0"/>
              <a:t> such as chiropractor offices.</a:t>
            </a:r>
            <a:endParaRPr lang="en-US" altLang="en-US" dirty="0"/>
          </a:p>
          <a:p>
            <a:endParaRPr lang="en-US" b="1"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22</a:t>
            </a:fld>
            <a:endParaRPr lang="en-US"/>
          </a:p>
        </p:txBody>
      </p:sp>
    </p:spTree>
    <p:extLst>
      <p:ext uri="{BB962C8B-B14F-4D97-AF65-F5344CB8AC3E}">
        <p14:creationId xmlns:p14="http://schemas.microsoft.com/office/powerpoint/2010/main" val="70854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LO 1.4 </a:t>
            </a:r>
            <a:r>
              <a:rPr lang="en-US" sz="1000" kern="1200" dirty="0">
                <a:solidFill>
                  <a:schemeClr val="tx1"/>
                </a:solidFill>
                <a:effectLst/>
              </a:rPr>
              <a:t>Identify healthcare providers and other members of the healthcare team with which the phlebotomist will interact in inpatient and outpatient facilities.</a:t>
            </a:r>
            <a:endParaRPr lang="en-US" sz="1000" dirty="0"/>
          </a:p>
          <a:p>
            <a:endParaRPr lang="en-US" sz="1000" b="1" dirty="0"/>
          </a:p>
          <a:p>
            <a:r>
              <a:rPr lang="en-US" sz="1000" b="1" dirty="0"/>
              <a:t>Notes:</a:t>
            </a:r>
          </a:p>
          <a:p>
            <a:endParaRPr lang="en-US" sz="1000" b="1" dirty="0"/>
          </a:p>
          <a:p>
            <a:r>
              <a:rPr lang="en-US" sz="1000" b="1" i="0" kern="1200" dirty="0">
                <a:solidFill>
                  <a:schemeClr val="tx1"/>
                </a:solidFill>
                <a:effectLst/>
              </a:rPr>
              <a:t>Anesthesiology</a:t>
            </a:r>
            <a:r>
              <a:rPr lang="en-US" sz="1000" i="1" kern="1200" dirty="0">
                <a:solidFill>
                  <a:schemeClr val="tx1"/>
                </a:solidFill>
                <a:effectLst/>
              </a:rPr>
              <a:t> </a:t>
            </a:r>
            <a:r>
              <a:rPr lang="en-US" sz="1000" kern="1200" dirty="0">
                <a:solidFill>
                  <a:schemeClr val="tx1"/>
                </a:solidFill>
                <a:effectLst/>
              </a:rPr>
              <a:t>is the management of pain before, during, and after surgery. </a:t>
            </a:r>
            <a:endParaRPr lang="en-US" sz="1000" b="1" kern="1200" dirty="0">
              <a:solidFill>
                <a:schemeClr val="tx1"/>
              </a:solidFill>
              <a:effectLst/>
            </a:endParaRPr>
          </a:p>
          <a:p>
            <a:pPr lvl="0"/>
            <a:r>
              <a:rPr lang="en-US" sz="1000" b="1" i="0" kern="1200" dirty="0">
                <a:solidFill>
                  <a:schemeClr val="tx1"/>
                </a:solidFill>
                <a:effectLst/>
              </a:rPr>
              <a:t>Cardiology</a:t>
            </a:r>
            <a:r>
              <a:rPr lang="en-US" sz="1000" i="1" kern="1200" dirty="0">
                <a:solidFill>
                  <a:schemeClr val="tx1"/>
                </a:solidFill>
                <a:effectLst/>
              </a:rPr>
              <a:t> </a:t>
            </a:r>
            <a:r>
              <a:rPr lang="en-US" sz="1000" kern="1200" dirty="0">
                <a:solidFill>
                  <a:schemeClr val="tx1"/>
                </a:solidFill>
                <a:effectLst/>
              </a:rPr>
              <a:t>is the study, diagnosis, and treatment of conditions pertaining to the heart and circulatory system. </a:t>
            </a:r>
          </a:p>
          <a:p>
            <a:pPr lvl="0"/>
            <a:r>
              <a:rPr lang="en-US" sz="1000" b="1" i="0" kern="1200" dirty="0">
                <a:solidFill>
                  <a:schemeClr val="tx1"/>
                </a:solidFill>
                <a:effectLst/>
              </a:rPr>
              <a:t>Diagnostic imaging (radiology) </a:t>
            </a:r>
            <a:r>
              <a:rPr lang="en-US" sz="1000" kern="1200" dirty="0">
                <a:solidFill>
                  <a:schemeClr val="tx1"/>
                </a:solidFill>
                <a:effectLst/>
              </a:rPr>
              <a:t>involves the use of ionizing radiation, X-rays, and specialized procedures such as computed tomography (CT) scans, positron emission tomography (PET), magnetic resonance imaging (MRI), and ultrasound to produce diagnostic images. </a:t>
            </a:r>
            <a:endParaRPr lang="en-US" sz="1000" i="1" kern="1200" dirty="0">
              <a:solidFill>
                <a:schemeClr val="tx1"/>
              </a:solidFill>
              <a:effectLst/>
            </a:endParaRPr>
          </a:p>
          <a:p>
            <a:pPr lvl="0"/>
            <a:r>
              <a:rPr lang="en-US" sz="1000" b="1" i="0" kern="1200" dirty="0">
                <a:solidFill>
                  <a:schemeClr val="tx1"/>
                </a:solidFill>
                <a:effectLst/>
              </a:rPr>
              <a:t>Electrocardiography</a:t>
            </a:r>
            <a:r>
              <a:rPr lang="en-US" sz="1000" i="1" kern="1200" dirty="0">
                <a:solidFill>
                  <a:schemeClr val="tx1"/>
                </a:solidFill>
                <a:effectLst/>
              </a:rPr>
              <a:t> </a:t>
            </a:r>
            <a:r>
              <a:rPr lang="en-US" sz="1000" kern="1200" dirty="0">
                <a:solidFill>
                  <a:schemeClr val="tx1"/>
                </a:solidFill>
                <a:effectLst/>
              </a:rPr>
              <a:t>is the study of the heart’s electrical patterns. </a:t>
            </a:r>
            <a:endParaRPr lang="en-US" sz="1000" i="1" kern="1200" dirty="0">
              <a:solidFill>
                <a:schemeClr val="tx1"/>
              </a:solidFill>
              <a:effectLst/>
            </a:endParaRPr>
          </a:p>
          <a:p>
            <a:pPr lvl="0"/>
            <a:r>
              <a:rPr lang="en-US" sz="1000" b="1" i="0" kern="1200" dirty="0">
                <a:solidFill>
                  <a:schemeClr val="tx1"/>
                </a:solidFill>
                <a:effectLst/>
              </a:rPr>
              <a:t>Electroencephalography</a:t>
            </a:r>
            <a:r>
              <a:rPr lang="en-US" sz="1000" i="1" kern="1200" dirty="0">
                <a:solidFill>
                  <a:schemeClr val="tx1"/>
                </a:solidFill>
                <a:effectLst/>
              </a:rPr>
              <a:t> </a:t>
            </a:r>
            <a:r>
              <a:rPr lang="en-US" sz="1000" kern="1200" dirty="0">
                <a:solidFill>
                  <a:schemeClr val="tx1"/>
                </a:solidFill>
                <a:effectLst/>
              </a:rPr>
              <a:t>is the study of electrical activity of the brain. </a:t>
            </a:r>
            <a:endParaRPr lang="en-US" sz="1000" i="1" kern="1200" dirty="0">
              <a:solidFill>
                <a:schemeClr val="tx1"/>
              </a:solidFill>
              <a:effectLst/>
            </a:endParaRPr>
          </a:p>
          <a:p>
            <a:pPr lvl="0"/>
            <a:r>
              <a:rPr lang="en-US" sz="1000" b="1" i="0" kern="1200" dirty="0">
                <a:solidFill>
                  <a:schemeClr val="tx1"/>
                </a:solidFill>
                <a:effectLst/>
              </a:rPr>
              <a:t>Emergency department </a:t>
            </a:r>
            <a:r>
              <a:rPr lang="en-US" sz="1000" kern="1200" dirty="0">
                <a:solidFill>
                  <a:schemeClr val="tx1"/>
                </a:solidFill>
                <a:effectLst/>
              </a:rPr>
              <a:t>doctors and nursing staff specialize in the delivery of acute care for initial treatment of life-threatening or otherwise unplanned medical events. </a:t>
            </a:r>
            <a:endParaRPr lang="en-US" sz="1000" i="1" kern="1200" dirty="0">
              <a:solidFill>
                <a:schemeClr val="tx1"/>
              </a:solidFill>
              <a:effectLst/>
            </a:endParaRPr>
          </a:p>
          <a:p>
            <a:pPr lvl="0"/>
            <a:r>
              <a:rPr lang="en-US" sz="1000" b="1" i="0" kern="1200" dirty="0">
                <a:solidFill>
                  <a:schemeClr val="tx1"/>
                </a:solidFill>
                <a:effectLst/>
              </a:rPr>
              <a:t>Endocrinology</a:t>
            </a:r>
            <a:r>
              <a:rPr lang="en-US" sz="1000" i="1" kern="1200" dirty="0">
                <a:solidFill>
                  <a:schemeClr val="tx1"/>
                </a:solidFill>
                <a:effectLst/>
              </a:rPr>
              <a:t> </a:t>
            </a:r>
            <a:r>
              <a:rPr lang="en-US" sz="1000" kern="1200" dirty="0">
                <a:solidFill>
                  <a:schemeClr val="tx1"/>
                </a:solidFill>
                <a:effectLst/>
              </a:rPr>
              <a:t>is the study, diagnosis, and treatment of hormone disorders. </a:t>
            </a:r>
            <a:endParaRPr lang="en-US" sz="1000" i="1" kern="1200" dirty="0">
              <a:solidFill>
                <a:schemeClr val="tx1"/>
              </a:solidFill>
              <a:effectLst/>
            </a:endParaRPr>
          </a:p>
          <a:p>
            <a:pPr lvl="0"/>
            <a:r>
              <a:rPr lang="en-US" sz="1000" b="1" i="0" kern="1200" dirty="0">
                <a:solidFill>
                  <a:schemeClr val="tx1"/>
                </a:solidFill>
                <a:effectLst/>
              </a:rPr>
              <a:t>General medicine (family practice) </a:t>
            </a:r>
            <a:r>
              <a:rPr lang="en-US" sz="1000" kern="1200" dirty="0">
                <a:solidFill>
                  <a:schemeClr val="tx1"/>
                </a:solidFill>
                <a:effectLst/>
              </a:rPr>
              <a:t>is the general care of patients of all ages. </a:t>
            </a:r>
          </a:p>
          <a:p>
            <a:pPr lvl="0"/>
            <a:r>
              <a:rPr lang="en-US" sz="1000" b="1" i="0" kern="1200" dirty="0">
                <a:solidFill>
                  <a:schemeClr val="tx1"/>
                </a:solidFill>
                <a:effectLst/>
              </a:rPr>
              <a:t>Geriatrics</a:t>
            </a:r>
            <a:r>
              <a:rPr lang="en-US" sz="1000" i="1" kern="1200" dirty="0">
                <a:solidFill>
                  <a:schemeClr val="tx1"/>
                </a:solidFill>
                <a:effectLst/>
              </a:rPr>
              <a:t> </a:t>
            </a:r>
            <a:r>
              <a:rPr lang="en-US" sz="1000" kern="1200" dirty="0">
                <a:solidFill>
                  <a:schemeClr val="tx1"/>
                </a:solidFill>
                <a:effectLst/>
              </a:rPr>
              <a:t>is the diagnosis and treatment of disorders associated with elderly patients. </a:t>
            </a:r>
          </a:p>
          <a:p>
            <a:pPr lvl="0"/>
            <a:r>
              <a:rPr lang="en-US" sz="1000" b="1" i="0" kern="1200" dirty="0">
                <a:solidFill>
                  <a:schemeClr val="tx1"/>
                </a:solidFill>
                <a:effectLst/>
              </a:rPr>
              <a:t>Internal medicine </a:t>
            </a:r>
            <a:r>
              <a:rPr lang="en-US" sz="1000" kern="1200" dirty="0">
                <a:solidFill>
                  <a:schemeClr val="tx1"/>
                </a:solidFill>
                <a:effectLst/>
              </a:rPr>
              <a:t>is the diagnosis and treatment of disorders related to the internal organs. </a:t>
            </a:r>
          </a:p>
          <a:p>
            <a:pPr lvl="0"/>
            <a:r>
              <a:rPr lang="en-US" sz="1000" b="1" i="0" kern="1200" dirty="0">
                <a:solidFill>
                  <a:schemeClr val="tx1"/>
                </a:solidFill>
                <a:effectLst/>
                <a:latin typeface="+mn-lt"/>
                <a:ea typeface="+mn-ea"/>
                <a:cs typeface="+mn-cs"/>
              </a:rPr>
              <a:t>Neonatology</a:t>
            </a:r>
            <a:r>
              <a:rPr lang="en-US" sz="1000" i="1"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is the study, diagnosis, and treatment of disorders associated with newborns.</a:t>
            </a:r>
          </a:p>
          <a:p>
            <a:pPr lvl="0"/>
            <a:r>
              <a:rPr lang="en-US" sz="1000" b="1" i="0" kern="1200" dirty="0">
                <a:solidFill>
                  <a:schemeClr val="tx1"/>
                </a:solidFill>
                <a:effectLst/>
                <a:latin typeface="+mn-lt"/>
                <a:ea typeface="+mn-ea"/>
                <a:cs typeface="+mn-cs"/>
              </a:rPr>
              <a:t>Nephrology</a:t>
            </a:r>
            <a:r>
              <a:rPr lang="en-US" sz="1000" i="1"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is the study, diagnosis, and treatment of disorders of the kidneys. </a:t>
            </a:r>
          </a:p>
          <a:p>
            <a:pPr lvl="0"/>
            <a:r>
              <a:rPr lang="en-US" sz="1000" b="1" i="0" kern="1200" dirty="0">
                <a:solidFill>
                  <a:schemeClr val="tx1"/>
                </a:solidFill>
                <a:effectLst/>
                <a:latin typeface="+mn-lt"/>
                <a:ea typeface="+mn-ea"/>
                <a:cs typeface="+mn-cs"/>
              </a:rPr>
              <a:t>Neurology</a:t>
            </a:r>
            <a:r>
              <a:rPr lang="en-US" sz="1000" i="1"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is the study, diagnosis, and treatment of disorders of the brain and nervous system. </a:t>
            </a:r>
            <a:endParaRPr lang="en-US" sz="1000" dirty="0"/>
          </a:p>
        </p:txBody>
      </p:sp>
      <p:sp>
        <p:nvSpPr>
          <p:cNvPr id="4" name="Slide Number Placeholder 3"/>
          <p:cNvSpPr>
            <a:spLocks noGrp="1"/>
          </p:cNvSpPr>
          <p:nvPr>
            <p:ph type="sldNum" sz="quarter" idx="5"/>
          </p:nvPr>
        </p:nvSpPr>
        <p:spPr/>
        <p:txBody>
          <a:bodyPr/>
          <a:lstStyle/>
          <a:p>
            <a:fld id="{969E8D09-9492-4554-9C8F-456CB81F32A8}" type="slidenum">
              <a:rPr lang="en-US" smtClean="0"/>
              <a:t>24</a:t>
            </a:fld>
            <a:endParaRPr lang="en-US"/>
          </a:p>
        </p:txBody>
      </p:sp>
    </p:spTree>
    <p:extLst>
      <p:ext uri="{BB962C8B-B14F-4D97-AF65-F5344CB8AC3E}">
        <p14:creationId xmlns:p14="http://schemas.microsoft.com/office/powerpoint/2010/main" val="3759237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774186"/>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LO 1.4 </a:t>
            </a:r>
            <a:r>
              <a:rPr lang="en-US" sz="1000" kern="1200" dirty="0">
                <a:solidFill>
                  <a:schemeClr val="tx1"/>
                </a:solidFill>
                <a:effectLst/>
              </a:rPr>
              <a:t>Identify healthcare providers and other members of the healthcare team with which the phlebotomist will interact in inpatient and outpatient facilities.</a:t>
            </a:r>
            <a:endParaRPr lang="en-US" sz="1000" dirty="0"/>
          </a:p>
          <a:p>
            <a:endParaRPr lang="en-US" sz="1000" b="1" dirty="0"/>
          </a:p>
          <a:p>
            <a:r>
              <a:rPr lang="en-US" sz="1000" b="1" dirty="0"/>
              <a:t>Notes:</a:t>
            </a:r>
          </a:p>
          <a:p>
            <a:endParaRPr lang="en-US" sz="1000" b="1" dirty="0"/>
          </a:p>
          <a:p>
            <a:pPr lvl="0"/>
            <a:r>
              <a:rPr lang="en-US" sz="1000" b="1" i="0" kern="1200" dirty="0">
                <a:solidFill>
                  <a:schemeClr val="tx1"/>
                </a:solidFill>
                <a:effectLst/>
                <a:latin typeface="+mn-lt"/>
                <a:ea typeface="+mn-ea"/>
                <a:cs typeface="+mn-cs"/>
              </a:rPr>
              <a:t>Nuclear medicine </a:t>
            </a:r>
            <a:r>
              <a:rPr lang="en-US" sz="1000" kern="1200" dirty="0">
                <a:solidFill>
                  <a:schemeClr val="tx1"/>
                </a:solidFill>
                <a:effectLst/>
                <a:latin typeface="+mn-lt"/>
                <a:ea typeface="+mn-ea"/>
                <a:cs typeface="+mn-cs"/>
              </a:rPr>
              <a:t>is the use of injectable radionuclides to diagnose and treat diseases, such as tumors. </a:t>
            </a:r>
          </a:p>
          <a:p>
            <a:pPr lvl="0"/>
            <a:r>
              <a:rPr lang="en-US" sz="1000" b="1" i="0" kern="1200" dirty="0">
                <a:solidFill>
                  <a:schemeClr val="tx1"/>
                </a:solidFill>
                <a:effectLst/>
                <a:latin typeface="+mn-lt"/>
                <a:ea typeface="+mn-ea"/>
                <a:cs typeface="+mn-cs"/>
              </a:rPr>
              <a:t>Nutrition and dietetics </a:t>
            </a:r>
            <a:r>
              <a:rPr lang="en-US" sz="1000" kern="1200" dirty="0">
                <a:solidFill>
                  <a:schemeClr val="tx1"/>
                </a:solidFill>
                <a:effectLst/>
                <a:latin typeface="+mn-lt"/>
                <a:ea typeface="+mn-ea"/>
                <a:cs typeface="+mn-cs"/>
              </a:rPr>
              <a:t>is responsible for ensuring that patients receive proper nutritional intervention during and after their hospital stay.</a:t>
            </a:r>
          </a:p>
          <a:p>
            <a:pPr lvl="0"/>
            <a:r>
              <a:rPr lang="en-US" sz="1000" b="1" i="0" kern="1200" dirty="0">
                <a:solidFill>
                  <a:schemeClr val="tx1"/>
                </a:solidFill>
                <a:effectLst/>
                <a:latin typeface="+mn-lt"/>
                <a:ea typeface="+mn-ea"/>
                <a:cs typeface="+mn-cs"/>
              </a:rPr>
              <a:t>Obstetrics/gynecology</a:t>
            </a:r>
            <a:r>
              <a:rPr lang="en-US" sz="1000" i="1"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is the study, diagnosis, and treatment of the female reproductive system. </a:t>
            </a:r>
          </a:p>
          <a:p>
            <a:pPr lvl="0"/>
            <a:r>
              <a:rPr lang="en-US" sz="1000" b="1" i="0" kern="1200" dirty="0">
                <a:solidFill>
                  <a:schemeClr val="tx1"/>
                </a:solidFill>
                <a:effectLst/>
                <a:latin typeface="+mn-lt"/>
                <a:ea typeface="+mn-ea"/>
                <a:cs typeface="+mn-cs"/>
              </a:rPr>
              <a:t>Occupational therapy </a:t>
            </a:r>
            <a:r>
              <a:rPr lang="en-US" sz="1000" kern="1200" dirty="0">
                <a:solidFill>
                  <a:schemeClr val="tx1"/>
                </a:solidFill>
                <a:effectLst/>
                <a:latin typeface="+mn-lt"/>
                <a:ea typeface="+mn-ea"/>
                <a:cs typeface="+mn-cs"/>
              </a:rPr>
              <a:t>enables people to perform meaningful and purposeful activities within the limits of a disability. </a:t>
            </a:r>
          </a:p>
          <a:p>
            <a:pPr lvl="0"/>
            <a:r>
              <a:rPr lang="en-US" sz="1000" b="1" i="0" kern="1200" dirty="0">
                <a:solidFill>
                  <a:schemeClr val="tx1"/>
                </a:solidFill>
                <a:effectLst/>
                <a:latin typeface="+mn-lt"/>
                <a:ea typeface="+mn-ea"/>
                <a:cs typeface="+mn-cs"/>
              </a:rPr>
              <a:t>Oncology</a:t>
            </a:r>
            <a:r>
              <a:rPr lang="en-US" sz="1000" i="1"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is the study, diagnosis, and treatment of malignant tumors. </a:t>
            </a:r>
          </a:p>
          <a:p>
            <a:pPr lvl="0"/>
            <a:r>
              <a:rPr lang="en-US" sz="1000" b="1" i="0" kern="1200" dirty="0">
                <a:solidFill>
                  <a:schemeClr val="tx1"/>
                </a:solidFill>
                <a:effectLst/>
                <a:latin typeface="+mn-lt"/>
                <a:ea typeface="+mn-ea"/>
                <a:cs typeface="+mn-cs"/>
              </a:rPr>
              <a:t>Orthopedics</a:t>
            </a:r>
            <a:r>
              <a:rPr lang="en-US" sz="1000" i="1"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is the diagnosis and treatment of bone and joint disorders.</a:t>
            </a:r>
          </a:p>
          <a:p>
            <a:pPr lvl="0"/>
            <a:r>
              <a:rPr lang="en-US" sz="1000" b="1" i="0" kern="1200" dirty="0">
                <a:solidFill>
                  <a:schemeClr val="tx1"/>
                </a:solidFill>
                <a:effectLst/>
                <a:latin typeface="+mn-lt"/>
                <a:ea typeface="+mn-ea"/>
                <a:cs typeface="+mn-cs"/>
              </a:rPr>
              <a:t>Pathology</a:t>
            </a:r>
            <a:r>
              <a:rPr lang="en-US" sz="1000" i="1"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is the study and diagnosis of disease.</a:t>
            </a:r>
          </a:p>
          <a:p>
            <a:pPr lvl="0"/>
            <a:r>
              <a:rPr lang="en-US" sz="1000" b="1" i="0" kern="1200" dirty="0">
                <a:solidFill>
                  <a:schemeClr val="tx1"/>
                </a:solidFill>
                <a:effectLst/>
                <a:latin typeface="+mn-lt"/>
                <a:ea typeface="+mn-ea"/>
                <a:cs typeface="+mn-cs"/>
              </a:rPr>
              <a:t>Pediatrics</a:t>
            </a:r>
            <a:r>
              <a:rPr lang="en-US" sz="1000" i="1"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is the diagnosis and treatment of disorders associated with children. </a:t>
            </a:r>
          </a:p>
          <a:p>
            <a:pPr lvl="0"/>
            <a:r>
              <a:rPr lang="en-US" sz="1000" b="1" i="0" kern="1200" dirty="0">
                <a:solidFill>
                  <a:schemeClr val="tx1"/>
                </a:solidFill>
                <a:effectLst/>
                <a:latin typeface="+mn-lt"/>
                <a:ea typeface="+mn-ea"/>
                <a:cs typeface="+mn-cs"/>
              </a:rPr>
              <a:t>Pharmacy</a:t>
            </a:r>
            <a:r>
              <a:rPr lang="en-US" sz="1000" i="1"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ensures the safe and effective use of therapeutic drugs.</a:t>
            </a:r>
          </a:p>
          <a:p>
            <a:pPr lvl="0"/>
            <a:r>
              <a:rPr lang="en-US" sz="1000" b="1" i="0" kern="1200" dirty="0">
                <a:solidFill>
                  <a:schemeClr val="tx1"/>
                </a:solidFill>
                <a:effectLst/>
                <a:latin typeface="+mn-lt"/>
                <a:ea typeface="+mn-ea"/>
                <a:cs typeface="+mn-cs"/>
              </a:rPr>
              <a:t>Physical therapy </a:t>
            </a:r>
            <a:r>
              <a:rPr lang="en-US" sz="1000" kern="1200" dirty="0">
                <a:solidFill>
                  <a:schemeClr val="tx1"/>
                </a:solidFill>
                <a:effectLst/>
                <a:latin typeface="+mn-lt"/>
                <a:ea typeface="+mn-ea"/>
                <a:cs typeface="+mn-cs"/>
              </a:rPr>
              <a:t>is a rehabilitative science that focuses on the development, maintenance, and restoration of maximum movement and functional ability. </a:t>
            </a:r>
          </a:p>
          <a:p>
            <a:pPr lvl="0"/>
            <a:r>
              <a:rPr lang="en-US" sz="1000" b="1" i="0" kern="1200" dirty="0">
                <a:solidFill>
                  <a:schemeClr val="tx1"/>
                </a:solidFill>
                <a:effectLst/>
                <a:latin typeface="+mn-lt"/>
                <a:ea typeface="+mn-ea"/>
                <a:cs typeface="+mn-cs"/>
              </a:rPr>
              <a:t>Psychiatry</a:t>
            </a:r>
            <a:r>
              <a:rPr lang="en-US" sz="1000" i="1"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is the study and treatment of mental disorders.</a:t>
            </a:r>
          </a:p>
          <a:p>
            <a:r>
              <a:rPr lang="en-US" sz="1000" b="1" i="0" kern="1200" dirty="0">
                <a:solidFill>
                  <a:schemeClr val="tx1"/>
                </a:solidFill>
                <a:effectLst/>
                <a:latin typeface="+mn-lt"/>
                <a:ea typeface="+mn-ea"/>
                <a:cs typeface="+mn-cs"/>
              </a:rPr>
              <a:t>Respiratory therapy </a:t>
            </a:r>
            <a:r>
              <a:rPr lang="en-US" sz="1000" kern="1200" dirty="0">
                <a:solidFill>
                  <a:schemeClr val="tx1"/>
                </a:solidFill>
                <a:effectLst/>
                <a:latin typeface="+mn-lt"/>
                <a:ea typeface="+mn-ea"/>
                <a:cs typeface="+mn-cs"/>
              </a:rPr>
              <a:t>is the assessment and treatment of breathing disorders. </a:t>
            </a:r>
          </a:p>
          <a:p>
            <a:r>
              <a:rPr lang="en-US" sz="1000" b="1" i="0" kern="1200" dirty="0">
                <a:solidFill>
                  <a:schemeClr val="tx1"/>
                </a:solidFill>
                <a:effectLst/>
                <a:latin typeface="+mn-lt"/>
                <a:ea typeface="+mn-ea"/>
                <a:cs typeface="+mn-cs"/>
              </a:rPr>
              <a:t>Surgery</a:t>
            </a:r>
            <a:r>
              <a:rPr lang="en-US" sz="1000" i="1"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uses operative techniques to investigate and treat pathological conditions or to improve bodily function or appearance.</a:t>
            </a:r>
            <a:endParaRPr lang="en-US" sz="1000" b="1" kern="1200" dirty="0">
              <a:solidFill>
                <a:schemeClr val="tx1"/>
              </a:solidFill>
              <a:effectLst/>
              <a:latin typeface="+mn-lt"/>
              <a:ea typeface="+mn-ea"/>
              <a:cs typeface="+mn-cs"/>
            </a:endParaRPr>
          </a:p>
          <a:p>
            <a:r>
              <a:rPr lang="en-US" sz="1000" b="1" i="0" kern="1200" dirty="0">
                <a:solidFill>
                  <a:schemeClr val="tx1"/>
                </a:solidFill>
                <a:effectLst/>
                <a:latin typeface="+mn-lt"/>
                <a:ea typeface="+mn-ea"/>
                <a:cs typeface="+mn-cs"/>
              </a:rPr>
              <a:t>Urology</a:t>
            </a:r>
            <a:r>
              <a:rPr lang="en-US" sz="1000" i="1"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is the study, diagnosis, and treatment of male and female urinary tract disorders and disorders of the male reproductive system.</a:t>
            </a:r>
            <a:endParaRPr lang="en-US" sz="1000" dirty="0"/>
          </a:p>
        </p:txBody>
      </p:sp>
      <p:sp>
        <p:nvSpPr>
          <p:cNvPr id="4" name="Slide Number Placeholder 3"/>
          <p:cNvSpPr>
            <a:spLocks noGrp="1"/>
          </p:cNvSpPr>
          <p:nvPr>
            <p:ph type="sldNum" sz="quarter" idx="5"/>
          </p:nvPr>
        </p:nvSpPr>
        <p:spPr/>
        <p:txBody>
          <a:bodyPr/>
          <a:lstStyle/>
          <a:p>
            <a:fld id="{969E8D09-9492-4554-9C8F-456CB81F32A8}" type="slidenum">
              <a:rPr lang="en-US" smtClean="0"/>
              <a:t>25</a:t>
            </a:fld>
            <a:endParaRPr lang="en-US"/>
          </a:p>
        </p:txBody>
      </p:sp>
    </p:spTree>
    <p:extLst>
      <p:ext uri="{BB962C8B-B14F-4D97-AF65-F5344CB8AC3E}">
        <p14:creationId xmlns:p14="http://schemas.microsoft.com/office/powerpoint/2010/main" val="676320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1.5 </a:t>
            </a:r>
            <a:r>
              <a:rPr lang="en-US" kern="1200" dirty="0">
                <a:solidFill>
                  <a:schemeClr val="tx1"/>
                </a:solidFill>
                <a:effectLst/>
                <a:latin typeface="+mn-lt"/>
                <a:ea typeface="+mn-ea"/>
                <a:cs typeface="+mn-cs"/>
              </a:rPr>
              <a:t>Summarize the organization of the medical laboratory.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altLang="en-US" dirty="0"/>
              <a:t>The structural hierarchy of a medical laboratory determines its chain of accountability. This hierarchy is shown in an organizational chart. </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27</a:t>
            </a:fld>
            <a:endParaRPr lang="en-US"/>
          </a:p>
        </p:txBody>
      </p:sp>
    </p:spTree>
    <p:extLst>
      <p:ext uri="{BB962C8B-B14F-4D97-AF65-F5344CB8AC3E}">
        <p14:creationId xmlns:p14="http://schemas.microsoft.com/office/powerpoint/2010/main" val="2992515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1.5 </a:t>
            </a:r>
            <a:r>
              <a:rPr lang="en-US" kern="1200" dirty="0">
                <a:solidFill>
                  <a:schemeClr val="tx1"/>
                </a:solidFill>
                <a:effectLst/>
                <a:latin typeface="+mn-lt"/>
                <a:ea typeface="+mn-ea"/>
                <a:cs typeface="+mn-cs"/>
              </a:rPr>
              <a:t>Summarize the organization of the medical laboratory.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altLang="en-US" b="1" dirty="0"/>
              <a:t>Cytology</a:t>
            </a:r>
            <a:r>
              <a:rPr lang="en-US" altLang="en-US" dirty="0"/>
              <a:t> is the investigation of cells for signs of cancer. The cytologist examines the cells under a microscope to determine whether abnormalities are present.</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28</a:t>
            </a:fld>
            <a:endParaRPr lang="en-US"/>
          </a:p>
        </p:txBody>
      </p:sp>
    </p:spTree>
    <p:extLst>
      <p:ext uri="{BB962C8B-B14F-4D97-AF65-F5344CB8AC3E}">
        <p14:creationId xmlns:p14="http://schemas.microsoft.com/office/powerpoint/2010/main" val="2309931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1.5 </a:t>
            </a:r>
            <a:r>
              <a:rPr lang="en-US" kern="1200" dirty="0">
                <a:solidFill>
                  <a:schemeClr val="tx1"/>
                </a:solidFill>
                <a:effectLst/>
                <a:latin typeface="+mn-lt"/>
                <a:ea typeface="+mn-ea"/>
                <a:cs typeface="+mn-cs"/>
              </a:rPr>
              <a:t>Summarize the organization of the medical laboratory.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t>Histology</a:t>
            </a:r>
            <a:r>
              <a:rPr lang="en-US" altLang="en-US" dirty="0"/>
              <a:t> is the study of body tissues and cells. Histology technicians (HTs) prepare surgical specimens by embedding the tissues in paraffin, cutting ultra-thin slices of the embedded tissue, affixing them to slides, and applying various stains. Histologists oversee the technical aspects of the histology lab and evaluate new procedures. Pathologists view the slides and interpret the results.</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29</a:t>
            </a:fld>
            <a:endParaRPr lang="en-US"/>
          </a:p>
        </p:txBody>
      </p:sp>
    </p:spTree>
    <p:extLst>
      <p:ext uri="{BB962C8B-B14F-4D97-AF65-F5344CB8AC3E}">
        <p14:creationId xmlns:p14="http://schemas.microsoft.com/office/powerpoint/2010/main" val="4140578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1.5 </a:t>
            </a:r>
            <a:r>
              <a:rPr lang="en-US" kern="1200" dirty="0">
                <a:solidFill>
                  <a:schemeClr val="tx1"/>
                </a:solidFill>
                <a:effectLst/>
              </a:rPr>
              <a:t>Summarize the organization of the medical laboratory.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altLang="en-US" b="1" dirty="0"/>
              <a:t>Clinical chemistry </a:t>
            </a:r>
            <a:r>
              <a:rPr lang="en-US" altLang="en-US" dirty="0"/>
              <a:t>is the evaluation of the chemical constituents of the human body. Medical laboratory technicians and medical laboratory scientists work with blood serum and plasma to determine levels of various components, such as carbohydrates, lipids, and proteins. They also test levels of enzymes and hormones.</a:t>
            </a:r>
          </a:p>
          <a:p>
            <a:endParaRPr lang="en-US" altLang="en-US" dirty="0"/>
          </a:p>
          <a:p>
            <a:r>
              <a:rPr lang="en-US" altLang="en-US" dirty="0"/>
              <a:t>When a physician is titrating a medication level for a specific patient, the clinical chemistry department may be asked to determine the level of a therapeutic drug. Laboratories who serve government and some non-government agencies may do routine tests for drugs of abuse on potential employees.</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30</a:t>
            </a:fld>
            <a:endParaRPr lang="en-US"/>
          </a:p>
        </p:txBody>
      </p:sp>
    </p:spTree>
    <p:extLst>
      <p:ext uri="{BB962C8B-B14F-4D97-AF65-F5344CB8AC3E}">
        <p14:creationId xmlns:p14="http://schemas.microsoft.com/office/powerpoint/2010/main" val="1245706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1.5 </a:t>
            </a:r>
            <a:r>
              <a:rPr lang="en-US" kern="1200" dirty="0">
                <a:solidFill>
                  <a:schemeClr val="tx1"/>
                </a:solidFill>
                <a:effectLst/>
              </a:rPr>
              <a:t>Summarize the organization of the medical laboratory.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t>Hematology</a:t>
            </a:r>
            <a:r>
              <a:rPr lang="en-US" altLang="en-US" dirty="0"/>
              <a:t> is the study of blood and blood-forming tissues, including coagulation studies. Medical laboratory technicians and medical laboratory scientists perform complete blood counts (CBCs), red cell counts (RBCs), white cell counts (WBCs), coagulation tests, bone marrow analysis, and body fluid cell counts.</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31</a:t>
            </a:fld>
            <a:endParaRPr lang="en-US"/>
          </a:p>
        </p:txBody>
      </p:sp>
    </p:spTree>
    <p:extLst>
      <p:ext uri="{BB962C8B-B14F-4D97-AF65-F5344CB8AC3E}">
        <p14:creationId xmlns:p14="http://schemas.microsoft.com/office/powerpoint/2010/main" val="3264284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LO 1.1 Summarize the definition and history of phlebotomy.</a:t>
            </a:r>
          </a:p>
          <a:p>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t>Phlebotomists follow the principles and techniques established by the </a:t>
            </a:r>
            <a:r>
              <a:rPr lang="en-US" altLang="en-US" sz="1200" b="1" dirty="0"/>
              <a:t>Clinical and Laboratory Standards Institute (CLSI)</a:t>
            </a:r>
            <a:r>
              <a:rPr lang="en-US" altLang="en-US" sz="1200" dirty="0"/>
              <a:t>,</a:t>
            </a:r>
            <a:r>
              <a:rPr lang="en-US" altLang="en-US" sz="1200" baseline="0" dirty="0"/>
              <a:t> a nonprofit organization that sets recommendations, guidelines, and standards for all areas of the laboratory to improve the quality of medical care.</a:t>
            </a:r>
            <a:endParaRPr lang="en-US" alt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10</a:t>
            </a:fld>
            <a:endParaRPr lang="en-US"/>
          </a:p>
        </p:txBody>
      </p:sp>
    </p:spTree>
    <p:extLst>
      <p:ext uri="{BB962C8B-B14F-4D97-AF65-F5344CB8AC3E}">
        <p14:creationId xmlns:p14="http://schemas.microsoft.com/office/powerpoint/2010/main" val="18271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1.5 </a:t>
            </a:r>
            <a:r>
              <a:rPr lang="en-US" kern="1200" dirty="0">
                <a:solidFill>
                  <a:schemeClr val="tx1"/>
                </a:solidFill>
                <a:effectLst/>
              </a:rPr>
              <a:t>Summarize the organization of the medical laboratory.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altLang="en-US" b="1" dirty="0"/>
              <a:t>Immunohematology (blood</a:t>
            </a:r>
            <a:r>
              <a:rPr lang="en-US" altLang="en-US" b="1" baseline="0" dirty="0"/>
              <a:t> bank)</a:t>
            </a:r>
            <a:r>
              <a:rPr lang="en-US" altLang="en-US" dirty="0"/>
              <a:t> is a subspecialty that involves the collection and preparation of blood for transfusion. The MLTs and MLSs screen donors, collect the blood, type and cross-match it, and prepare it for transport to the recipient. When a recipient has a reaction to a blood transfusion, they also perform investigations into the causes for the reaction.</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32</a:t>
            </a:fld>
            <a:endParaRPr lang="en-US"/>
          </a:p>
        </p:txBody>
      </p:sp>
    </p:spTree>
    <p:extLst>
      <p:ext uri="{BB962C8B-B14F-4D97-AF65-F5344CB8AC3E}">
        <p14:creationId xmlns:p14="http://schemas.microsoft.com/office/powerpoint/2010/main" val="417879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LO 1.5 </a:t>
            </a:r>
            <a:r>
              <a:rPr lang="en-US" kern="1200" dirty="0">
                <a:solidFill>
                  <a:schemeClr val="tx1"/>
                </a:solidFill>
                <a:effectLst/>
                <a:latin typeface="+mn-lt"/>
                <a:ea typeface="+mn-ea"/>
                <a:cs typeface="+mn-cs"/>
              </a:rPr>
              <a:t>Summarize the organization of the medical laboratory.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altLang="en-US" b="1" dirty="0"/>
              <a:t>Immunology</a:t>
            </a:r>
            <a:r>
              <a:rPr lang="en-US" altLang="en-US" dirty="0"/>
              <a:t> and </a:t>
            </a:r>
            <a:r>
              <a:rPr lang="en-US" altLang="en-US" b="1" dirty="0"/>
              <a:t>serology</a:t>
            </a:r>
            <a:r>
              <a:rPr lang="en-US" altLang="en-US" dirty="0"/>
              <a:t> are the study of the body’s resistance to disease. When a person is attacked by a disease or is exposed to a harmful foreign substance, the body produces an immunologic response to help fight the disease or substance. Some diseases, including mononucleosis and strep throat, are diagnosed by testing for the presence of the body’s immune response.</a:t>
            </a:r>
          </a:p>
        </p:txBody>
      </p:sp>
      <p:sp>
        <p:nvSpPr>
          <p:cNvPr id="4" name="Slide Number Placeholder 3"/>
          <p:cNvSpPr>
            <a:spLocks noGrp="1"/>
          </p:cNvSpPr>
          <p:nvPr>
            <p:ph type="sldNum" sz="quarter" idx="5"/>
          </p:nvPr>
        </p:nvSpPr>
        <p:spPr/>
        <p:txBody>
          <a:bodyPr/>
          <a:lstStyle/>
          <a:p>
            <a:fld id="{969E8D09-9492-4554-9C8F-456CB81F32A8}" type="slidenum">
              <a:rPr lang="en-US" smtClean="0"/>
              <a:t>33</a:t>
            </a:fld>
            <a:endParaRPr lang="en-US"/>
          </a:p>
        </p:txBody>
      </p:sp>
    </p:spTree>
    <p:extLst>
      <p:ext uri="{BB962C8B-B14F-4D97-AF65-F5344CB8AC3E}">
        <p14:creationId xmlns:p14="http://schemas.microsoft.com/office/powerpoint/2010/main" val="794009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LO 1.5 </a:t>
            </a:r>
            <a:r>
              <a:rPr lang="en-US" sz="1100" kern="1200" dirty="0">
                <a:solidFill>
                  <a:schemeClr val="tx1"/>
                </a:solidFill>
                <a:effectLst/>
                <a:latin typeface="+mn-lt"/>
                <a:ea typeface="+mn-ea"/>
                <a:cs typeface="+mn-cs"/>
              </a:rPr>
              <a:t>Summarize the organization of the medical laboratory.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dirty="0"/>
              <a:t>The </a:t>
            </a:r>
            <a:r>
              <a:rPr lang="en-US" altLang="en-US" sz="1100" b="1" dirty="0"/>
              <a:t>medical microbiology </a:t>
            </a:r>
            <a:r>
              <a:rPr lang="en-US" altLang="en-US" sz="1100" dirty="0"/>
              <a:t>department performs tests to identify pathogenic microorganisms, including bacteria, fungi, parasites, and viruses. When pathogenic bacteria are found, they perform further tests to determine the most effective antibiotic to combat infection.</a:t>
            </a:r>
          </a:p>
        </p:txBody>
      </p:sp>
      <p:sp>
        <p:nvSpPr>
          <p:cNvPr id="4" name="Slide Number Placeholder 3"/>
          <p:cNvSpPr>
            <a:spLocks noGrp="1"/>
          </p:cNvSpPr>
          <p:nvPr>
            <p:ph type="sldNum" sz="quarter" idx="5"/>
          </p:nvPr>
        </p:nvSpPr>
        <p:spPr/>
        <p:txBody>
          <a:bodyPr/>
          <a:lstStyle/>
          <a:p>
            <a:fld id="{969E8D09-9492-4554-9C8F-456CB81F32A8}" type="slidenum">
              <a:rPr lang="en-US" smtClean="0"/>
              <a:t>34</a:t>
            </a:fld>
            <a:endParaRPr lang="en-US"/>
          </a:p>
        </p:txBody>
      </p:sp>
    </p:spTree>
    <p:extLst>
      <p:ext uri="{BB962C8B-B14F-4D97-AF65-F5344CB8AC3E}">
        <p14:creationId xmlns:p14="http://schemas.microsoft.com/office/powerpoint/2010/main" val="1838860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LO 1.5 </a:t>
            </a:r>
            <a:r>
              <a:rPr lang="en-US" sz="1050" kern="1200" dirty="0">
                <a:solidFill>
                  <a:schemeClr val="tx1"/>
                </a:solidFill>
                <a:effectLst/>
              </a:rPr>
              <a:t>Summarize the organization of the medical laboratory.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50" b="1"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50" b="1" dirty="0"/>
          </a:p>
          <a:p>
            <a:r>
              <a:rPr lang="en-US" altLang="en-US" sz="1050" dirty="0"/>
              <a:t>The </a:t>
            </a:r>
            <a:r>
              <a:rPr lang="en-US" altLang="en-US" sz="1050" b="1" dirty="0"/>
              <a:t>molecular diagnostics </a:t>
            </a:r>
            <a:r>
              <a:rPr lang="en-US" altLang="en-US" sz="1050" dirty="0"/>
              <a:t>department detects and classifies diseases using molecular and DNA-based testing. The medical laboratory technicians and scientists test for infectious diseases. They use protein markers on body cells and DNA probes to determine the presence of leukemia and lymphoma and to analyze gene mutations and tumor cells.</a:t>
            </a:r>
          </a:p>
        </p:txBody>
      </p:sp>
      <p:sp>
        <p:nvSpPr>
          <p:cNvPr id="4" name="Slide Number Placeholder 3"/>
          <p:cNvSpPr>
            <a:spLocks noGrp="1"/>
          </p:cNvSpPr>
          <p:nvPr>
            <p:ph type="sldNum" sz="quarter" idx="5"/>
          </p:nvPr>
        </p:nvSpPr>
        <p:spPr/>
        <p:txBody>
          <a:bodyPr/>
          <a:lstStyle/>
          <a:p>
            <a:fld id="{969E8D09-9492-4554-9C8F-456CB81F32A8}" type="slidenum">
              <a:rPr lang="en-US" smtClean="0"/>
              <a:t>35</a:t>
            </a:fld>
            <a:endParaRPr lang="en-US"/>
          </a:p>
        </p:txBody>
      </p:sp>
    </p:spTree>
    <p:extLst>
      <p:ext uri="{BB962C8B-B14F-4D97-AF65-F5344CB8AC3E}">
        <p14:creationId xmlns:p14="http://schemas.microsoft.com/office/powerpoint/2010/main" val="1573627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LO 1.5 </a:t>
            </a:r>
            <a:r>
              <a:rPr lang="en-US" sz="1050" kern="1200" dirty="0">
                <a:solidFill>
                  <a:schemeClr val="tx1"/>
                </a:solidFill>
                <a:effectLst/>
              </a:rPr>
              <a:t>Summarize the organization of the medical laboratory.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50" b="1"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50"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50" b="1" dirty="0"/>
              <a:t>Toxicology</a:t>
            </a:r>
            <a:r>
              <a:rPr lang="en-US" altLang="en-US" sz="1050" dirty="0"/>
              <a:t> is the study of adverse effects of chemicals on living organisms. Levels of heavy metals, such as lead, as well as other toxins and drugs of abuse are determined by people working in toxicology. Many of the tests involve chemical reactions, so toxicology is sometimes included in the chemistry department. </a:t>
            </a:r>
          </a:p>
          <a:p>
            <a:endParaRPr lang="en-US" sz="1050" dirty="0"/>
          </a:p>
        </p:txBody>
      </p:sp>
      <p:sp>
        <p:nvSpPr>
          <p:cNvPr id="4" name="Slide Number Placeholder 3"/>
          <p:cNvSpPr>
            <a:spLocks noGrp="1"/>
          </p:cNvSpPr>
          <p:nvPr>
            <p:ph type="sldNum" sz="quarter" idx="5"/>
          </p:nvPr>
        </p:nvSpPr>
        <p:spPr/>
        <p:txBody>
          <a:bodyPr/>
          <a:lstStyle/>
          <a:p>
            <a:fld id="{969E8D09-9492-4554-9C8F-456CB81F32A8}" type="slidenum">
              <a:rPr lang="en-US" smtClean="0"/>
              <a:t>36</a:t>
            </a:fld>
            <a:endParaRPr lang="en-US"/>
          </a:p>
        </p:txBody>
      </p:sp>
    </p:spTree>
    <p:extLst>
      <p:ext uri="{BB962C8B-B14F-4D97-AF65-F5344CB8AC3E}">
        <p14:creationId xmlns:p14="http://schemas.microsoft.com/office/powerpoint/2010/main" val="25853640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t>LO 1.5 </a:t>
            </a:r>
            <a:r>
              <a:rPr lang="en-US" sz="1050" kern="1200" dirty="0">
                <a:solidFill>
                  <a:schemeClr val="tx1"/>
                </a:solidFill>
                <a:effectLst/>
              </a:rPr>
              <a:t>Summarize the organization of the medical laboratory.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5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50" b="1"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50" b="1" dirty="0"/>
          </a:p>
          <a:p>
            <a:r>
              <a:rPr lang="en-US" altLang="en-US" sz="1050" dirty="0"/>
              <a:t>The </a:t>
            </a:r>
            <a:r>
              <a:rPr lang="en-US" altLang="en-US" sz="1050" b="1" dirty="0"/>
              <a:t>urinalysis</a:t>
            </a:r>
            <a:r>
              <a:rPr lang="en-US" altLang="en-US" sz="1050" dirty="0"/>
              <a:t> department tests the physical, chemical, and microscopic characteristics of urine. The abnormal presence of certain items may indicate disease. For example, glucose in the urine may be a sign of uncontrolled or inadequately controlled diabetes.</a:t>
            </a:r>
          </a:p>
          <a:p>
            <a:endParaRPr lang="en-US" altLang="en-US" sz="1050" dirty="0"/>
          </a:p>
          <a:p>
            <a:r>
              <a:rPr lang="en-US" altLang="en-US" sz="1050" dirty="0"/>
              <a:t>Pregnancy testing is also done in the urinalysis department</a:t>
            </a:r>
            <a:r>
              <a:rPr lang="en-US" altLang="en-US" sz="1050" baseline="0" dirty="0"/>
              <a:t> </a:t>
            </a:r>
            <a:r>
              <a:rPr lang="en-US" altLang="en-US" sz="1050" dirty="0"/>
              <a:t>because most pregnancy tests are performed on urine.</a:t>
            </a:r>
          </a:p>
        </p:txBody>
      </p:sp>
      <p:sp>
        <p:nvSpPr>
          <p:cNvPr id="4" name="Slide Number Placeholder 3"/>
          <p:cNvSpPr>
            <a:spLocks noGrp="1"/>
          </p:cNvSpPr>
          <p:nvPr>
            <p:ph type="sldNum" sz="quarter" idx="5"/>
          </p:nvPr>
        </p:nvSpPr>
        <p:spPr/>
        <p:txBody>
          <a:bodyPr/>
          <a:lstStyle/>
          <a:p>
            <a:fld id="{969E8D09-9492-4554-9C8F-456CB81F32A8}" type="slidenum">
              <a:rPr lang="en-US" smtClean="0"/>
              <a:t>37</a:t>
            </a:fld>
            <a:endParaRPr lang="en-US"/>
          </a:p>
        </p:txBody>
      </p:sp>
    </p:spTree>
    <p:extLst>
      <p:ext uri="{BB962C8B-B14F-4D97-AF65-F5344CB8AC3E}">
        <p14:creationId xmlns:p14="http://schemas.microsoft.com/office/powerpoint/2010/main" val="321474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21659"/>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LO 1.5 </a:t>
            </a:r>
            <a:r>
              <a:rPr lang="en-US" sz="1000" kern="1200" dirty="0">
                <a:solidFill>
                  <a:schemeClr val="tx1"/>
                </a:solidFill>
                <a:effectLst/>
              </a:rPr>
              <a:t>Summarize the organization of the medical laboratory.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dirty="0"/>
          </a:p>
          <a:p>
            <a:r>
              <a:rPr lang="en-US" sz="1000" b="1" dirty="0"/>
              <a:t>Notes:</a:t>
            </a:r>
          </a:p>
          <a:p>
            <a:endParaRPr lang="en-US" sz="1000" b="1" dirty="0"/>
          </a:p>
          <a:p>
            <a:pPr lvl="0"/>
            <a:r>
              <a:rPr lang="en-US" sz="1000" b="1" i="0" kern="1200" dirty="0">
                <a:solidFill>
                  <a:schemeClr val="tx1"/>
                </a:solidFill>
                <a:effectLst/>
              </a:rPr>
              <a:t>Medical office staff </a:t>
            </a:r>
            <a:r>
              <a:rPr lang="en-US" sz="1000" kern="1200" dirty="0">
                <a:solidFill>
                  <a:schemeClr val="tx1"/>
                </a:solidFill>
                <a:effectLst/>
              </a:rPr>
              <a:t>greet and assist outpatients needing laboratory services.</a:t>
            </a:r>
          </a:p>
          <a:p>
            <a:pPr lvl="0"/>
            <a:r>
              <a:rPr lang="en-US" sz="1000" b="1" i="0" kern="1200" dirty="0">
                <a:solidFill>
                  <a:schemeClr val="tx1"/>
                </a:solidFill>
                <a:effectLst/>
              </a:rPr>
              <a:t>Medical transcriptionists </a:t>
            </a:r>
            <a:r>
              <a:rPr lang="en-US" sz="1000" kern="1200" dirty="0">
                <a:solidFill>
                  <a:schemeClr val="tx1"/>
                </a:solidFill>
                <a:effectLst/>
              </a:rPr>
              <a:t>prepare pathologist-dictated reports.</a:t>
            </a:r>
          </a:p>
          <a:p>
            <a:pPr lvl="0"/>
            <a:r>
              <a:rPr lang="en-US" sz="1000" b="1" i="0" kern="1200" dirty="0">
                <a:solidFill>
                  <a:schemeClr val="tx1"/>
                </a:solidFill>
                <a:effectLst/>
              </a:rPr>
              <a:t>Medical laboratory assistants (MLAs) </a:t>
            </a:r>
            <a:r>
              <a:rPr lang="en-US" sz="1000" kern="1200" dirty="0">
                <a:solidFill>
                  <a:schemeClr val="tx1"/>
                </a:solidFill>
                <a:effectLst/>
              </a:rPr>
              <a:t>are phlebotomists trained to perform low-complexity testing or assist laboratory staff in other ways.</a:t>
            </a:r>
          </a:p>
          <a:p>
            <a:pPr lvl="0"/>
            <a:r>
              <a:rPr lang="en-US" sz="1000" b="1" i="0" kern="1200" dirty="0">
                <a:solidFill>
                  <a:schemeClr val="tx1"/>
                </a:solidFill>
                <a:effectLst/>
              </a:rPr>
              <a:t>Histologic technicians (HTs) </a:t>
            </a:r>
            <a:r>
              <a:rPr lang="en-US" sz="1000" kern="1200" dirty="0">
                <a:solidFill>
                  <a:schemeClr val="tx1"/>
                </a:solidFill>
                <a:effectLst/>
              </a:rPr>
              <a:t>prepare small sections of surgical specimens for microscopic examination by pathologists.</a:t>
            </a:r>
          </a:p>
          <a:p>
            <a:pPr lvl="0"/>
            <a:r>
              <a:rPr lang="en-US" sz="1000" b="1" i="0" kern="1200" dirty="0">
                <a:solidFill>
                  <a:schemeClr val="tx1"/>
                </a:solidFill>
                <a:effectLst/>
              </a:rPr>
              <a:t>Histologists (HTLs) </a:t>
            </a:r>
            <a:r>
              <a:rPr lang="en-US" sz="1000" kern="1200" dirty="0">
                <a:solidFill>
                  <a:schemeClr val="tx1"/>
                </a:solidFill>
                <a:effectLst/>
              </a:rPr>
              <a:t>perform more complex functions of the histology laboratory and are responsible for the technical aspects</a:t>
            </a:r>
            <a:r>
              <a:rPr lang="en-US" sz="1000" kern="1200" baseline="0" dirty="0">
                <a:solidFill>
                  <a:schemeClr val="tx1"/>
                </a:solidFill>
                <a:effectLst/>
              </a:rPr>
              <a:t> </a:t>
            </a:r>
            <a:r>
              <a:rPr lang="en-US" sz="1000" kern="1200" dirty="0">
                <a:solidFill>
                  <a:schemeClr val="tx1"/>
                </a:solidFill>
                <a:effectLst/>
              </a:rPr>
              <a:t>of the histology laboratory as well as new procedure evaluation.</a:t>
            </a:r>
          </a:p>
          <a:p>
            <a:pPr lvl="0"/>
            <a:r>
              <a:rPr lang="en-US" sz="1000" b="1" i="0" kern="1200" dirty="0">
                <a:solidFill>
                  <a:schemeClr val="tx1"/>
                </a:solidFill>
                <a:effectLst/>
              </a:rPr>
              <a:t>Cytologists (CTs) </a:t>
            </a:r>
            <a:r>
              <a:rPr lang="en-US" sz="1000" kern="1200" dirty="0">
                <a:solidFill>
                  <a:schemeClr val="tx1"/>
                </a:solidFill>
                <a:effectLst/>
              </a:rPr>
              <a:t>perform microscopic examination of human cells in order to detect cancer and other diseases. </a:t>
            </a:r>
          </a:p>
          <a:p>
            <a:pPr lvl="0"/>
            <a:r>
              <a:rPr lang="en-US" sz="1000" b="1" i="0" kern="1200" dirty="0">
                <a:solidFill>
                  <a:schemeClr val="tx1"/>
                </a:solidFill>
                <a:effectLst/>
              </a:rPr>
              <a:t>Pathologists</a:t>
            </a:r>
            <a:r>
              <a:rPr lang="en-US" sz="1000" i="1" kern="1200" dirty="0">
                <a:solidFill>
                  <a:schemeClr val="tx1"/>
                </a:solidFill>
                <a:effectLst/>
              </a:rPr>
              <a:t> </a:t>
            </a:r>
            <a:r>
              <a:rPr lang="en-US" sz="1000" kern="1200" dirty="0">
                <a:solidFill>
                  <a:schemeClr val="tx1"/>
                </a:solidFill>
                <a:effectLst/>
              </a:rPr>
              <a:t>are medical doctors who specialize in the study of disease, which includes anatomic and clinical pathology. </a:t>
            </a:r>
          </a:p>
          <a:p>
            <a:pPr lvl="0"/>
            <a:r>
              <a:rPr lang="en-US" sz="1000" b="1" i="0" kern="1200" dirty="0">
                <a:solidFill>
                  <a:schemeClr val="tx1"/>
                </a:solidFill>
                <a:effectLst/>
              </a:rPr>
              <a:t>Pathologists’ assistants (PAs) </a:t>
            </a:r>
            <a:r>
              <a:rPr lang="en-US" sz="1000" kern="1200" dirty="0">
                <a:solidFill>
                  <a:schemeClr val="tx1"/>
                </a:solidFill>
                <a:effectLst/>
              </a:rPr>
              <a:t>examine surgically removed tissue samples and collect and examine autopsy specimens. They assist pathologists in the identification of disease states.</a:t>
            </a:r>
          </a:p>
          <a:p>
            <a:pPr lvl="0"/>
            <a:r>
              <a:rPr lang="en-US" sz="1000" b="1" i="0" kern="1200" dirty="0">
                <a:solidFill>
                  <a:schemeClr val="tx1"/>
                </a:solidFill>
                <a:effectLst/>
              </a:rPr>
              <a:t>Medical laboratory technicians (MLTs), </a:t>
            </a:r>
            <a:r>
              <a:rPr lang="en-US" sz="1000" kern="1200" dirty="0">
                <a:solidFill>
                  <a:schemeClr val="tx1"/>
                </a:solidFill>
                <a:effectLst/>
              </a:rPr>
              <a:t>formerly called clinical laboratory technicians by some agencies, have a minimum of an associate’s degree and can perform low-complexity and some</a:t>
            </a:r>
            <a:r>
              <a:rPr lang="en-US" sz="1000" kern="1200" baseline="0" dirty="0">
                <a:solidFill>
                  <a:schemeClr val="tx1"/>
                </a:solidFill>
                <a:effectLst/>
              </a:rPr>
              <a:t> </a:t>
            </a:r>
            <a:r>
              <a:rPr lang="en-US" sz="1000" kern="1200" dirty="0">
                <a:solidFill>
                  <a:schemeClr val="tx1"/>
                </a:solidFill>
                <a:effectLst/>
              </a:rPr>
              <a:t>moderately</a:t>
            </a:r>
            <a:r>
              <a:rPr lang="en-US" sz="1000" kern="1200" baseline="0" dirty="0">
                <a:solidFill>
                  <a:schemeClr val="tx1"/>
                </a:solidFill>
                <a:effectLst/>
              </a:rPr>
              <a:t> </a:t>
            </a:r>
            <a:r>
              <a:rPr lang="en-US" sz="1000" kern="1200" dirty="0">
                <a:solidFill>
                  <a:schemeClr val="tx1"/>
                </a:solidFill>
                <a:effectLst/>
              </a:rPr>
              <a:t>complex laboratory testing other than cytology and histology. In some states, MLTs may perform some procedures (those requiring interpretation) under direct supervision of medical laboratory scientists.</a:t>
            </a:r>
          </a:p>
          <a:p>
            <a:pPr lvl="0"/>
            <a:r>
              <a:rPr lang="en-US" sz="1000" b="1" i="0" kern="1200" dirty="0">
                <a:solidFill>
                  <a:schemeClr val="tx1"/>
                </a:solidFill>
                <a:effectLst/>
              </a:rPr>
              <a:t>Medical laboratory scientists (MLSs), </a:t>
            </a:r>
            <a:r>
              <a:rPr lang="en-US" sz="1000" kern="1200" dirty="0">
                <a:solidFill>
                  <a:schemeClr val="tx1"/>
                </a:solidFill>
                <a:effectLst/>
              </a:rPr>
              <a:t>formerly called medical technologists or clinical laboratory scientists, have a minimum of a bachelor’s degree and can perform high-complexity testing other than cytology and histology.</a:t>
            </a:r>
          </a:p>
        </p:txBody>
      </p:sp>
      <p:sp>
        <p:nvSpPr>
          <p:cNvPr id="4" name="Slide Number Placeholder 3"/>
          <p:cNvSpPr>
            <a:spLocks noGrp="1"/>
          </p:cNvSpPr>
          <p:nvPr>
            <p:ph type="sldNum" sz="quarter" idx="5"/>
          </p:nvPr>
        </p:nvSpPr>
        <p:spPr/>
        <p:txBody>
          <a:bodyPr/>
          <a:lstStyle/>
          <a:p>
            <a:fld id="{969E8D09-9492-4554-9C8F-456CB81F32A8}" type="slidenum">
              <a:rPr lang="en-US" smtClean="0"/>
              <a:t>38</a:t>
            </a:fld>
            <a:endParaRPr lang="en-US"/>
          </a:p>
        </p:txBody>
      </p:sp>
    </p:spTree>
    <p:extLst>
      <p:ext uri="{BB962C8B-B14F-4D97-AF65-F5344CB8AC3E}">
        <p14:creationId xmlns:p14="http://schemas.microsoft.com/office/powerpoint/2010/main" val="269043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1.6 </a:t>
            </a:r>
            <a:r>
              <a:rPr lang="en-US" kern="1200" dirty="0">
                <a:solidFill>
                  <a:schemeClr val="tx1"/>
                </a:solidFill>
                <a:effectLst/>
              </a:rPr>
              <a:t>Recognize the agencies that regulate hospitals and medical laboratories.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a:defRPr/>
            </a:pPr>
            <a:r>
              <a:rPr lang="en-US" b="0" dirty="0"/>
              <a:t>The</a:t>
            </a:r>
            <a:r>
              <a:rPr lang="en-US" b="1" dirty="0"/>
              <a:t> 1988 Clinical</a:t>
            </a:r>
            <a:r>
              <a:rPr lang="en-US" b="1" baseline="0" dirty="0"/>
              <a:t> Laboratory Improvement Amendments (</a:t>
            </a:r>
            <a:r>
              <a:rPr lang="en-US" b="1" dirty="0"/>
              <a:t>CLIA ’88) </a:t>
            </a:r>
            <a:r>
              <a:rPr lang="en-US" dirty="0"/>
              <a:t>requires all laboratories that receive federal funding to be certified and meet the same standards. CLIA classifies laboratories according to the complexity of tests performed and patient risk if the tests are not performed properly.</a:t>
            </a:r>
          </a:p>
          <a:p>
            <a:pPr>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40</a:t>
            </a:fld>
            <a:endParaRPr lang="en-US"/>
          </a:p>
        </p:txBody>
      </p:sp>
    </p:spTree>
    <p:extLst>
      <p:ext uri="{BB962C8B-B14F-4D97-AF65-F5344CB8AC3E}">
        <p14:creationId xmlns:p14="http://schemas.microsoft.com/office/powerpoint/2010/main" val="3938351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39946"/>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LO 1.6 </a:t>
            </a:r>
            <a:r>
              <a:rPr lang="en-US" sz="1000" kern="1200" dirty="0">
                <a:solidFill>
                  <a:schemeClr val="tx1"/>
                </a:solidFill>
                <a:effectLst/>
              </a:rPr>
              <a:t>Recognize the agencies that regulate hospitals and medical laboratories.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dirty="0"/>
          </a:p>
          <a:p>
            <a:pPr>
              <a:defRPr/>
            </a:pPr>
            <a:r>
              <a:rPr lang="en-US" sz="1000" dirty="0"/>
              <a:t>Accrediting agencies such as </a:t>
            </a:r>
            <a:r>
              <a:rPr lang="en-US" sz="1000" b="1" dirty="0"/>
              <a:t>The Joint Commission</a:t>
            </a:r>
            <a:r>
              <a:rPr lang="en-US" sz="1000" dirty="0"/>
              <a:t> and the </a:t>
            </a:r>
            <a:r>
              <a:rPr lang="en-US" sz="1000" b="1" dirty="0"/>
              <a:t>College of American Pathologists </a:t>
            </a:r>
            <a:r>
              <a:rPr lang="en-US" sz="1000" dirty="0"/>
              <a:t>also help ensure a high standard of care for patients. TJC</a:t>
            </a:r>
            <a:r>
              <a:rPr lang="en-US" sz="1000" baseline="0" dirty="0"/>
              <a:t> is the main accrediting agency for hospitals, and CAP accredits medical laboratories.</a:t>
            </a:r>
          </a:p>
          <a:p>
            <a:pPr>
              <a:defRPr/>
            </a:pPr>
            <a:endParaRPr lang="en-US" sz="1000" baseline="0" dirty="0"/>
          </a:p>
          <a:p>
            <a:pPr>
              <a:defRPr/>
            </a:pPr>
            <a:r>
              <a:rPr lang="en-US" sz="1000" baseline="0" dirty="0"/>
              <a:t>The </a:t>
            </a:r>
            <a:r>
              <a:rPr lang="en-US" sz="1000" b="1" baseline="0" dirty="0"/>
              <a:t>Department of Health and Human Services </a:t>
            </a:r>
            <a:r>
              <a:rPr lang="en-US" sz="1000" baseline="0" dirty="0"/>
              <a:t>oversees the </a:t>
            </a:r>
            <a:r>
              <a:rPr lang="en-US" sz="1000" b="1" baseline="0" dirty="0"/>
              <a:t>Centers for Medicare &amp; Medicaid Services</a:t>
            </a:r>
            <a:r>
              <a:rPr lang="en-US" sz="1000" baseline="0" dirty="0"/>
              <a:t>, which is the federal agency that established regulations to implement CLIA and the </a:t>
            </a:r>
            <a:r>
              <a:rPr lang="en-US" sz="1000" b="1" baseline="0" dirty="0"/>
              <a:t>Commission on Office Laboratory Accreditation (COLA)</a:t>
            </a:r>
            <a:r>
              <a:rPr lang="en-US" sz="1000" baseline="0" dirty="0"/>
              <a:t>. COLA accredits </a:t>
            </a:r>
            <a:r>
              <a:rPr lang="en-US" sz="1000" b="1" baseline="0" dirty="0"/>
              <a:t>physician office laboratories (POLs)</a:t>
            </a:r>
            <a:r>
              <a:rPr lang="en-US" sz="1000" baseline="0" dirty="0"/>
              <a:t>.</a:t>
            </a:r>
          </a:p>
          <a:p>
            <a:pPr>
              <a:defRPr/>
            </a:pPr>
            <a:endParaRPr lang="en-US" sz="1000" baseline="0" dirty="0"/>
          </a:p>
          <a:p>
            <a:pPr>
              <a:defRPr/>
            </a:pPr>
            <a:r>
              <a:rPr lang="en-US" sz="1000" baseline="0" dirty="0"/>
              <a:t>The </a:t>
            </a:r>
            <a:r>
              <a:rPr lang="en-US" sz="1000" b="1" baseline="0" dirty="0"/>
              <a:t>Centers for Disease Control and Prevention (CDC) </a:t>
            </a:r>
            <a:r>
              <a:rPr lang="en-US" sz="1000" baseline="0" dirty="0"/>
              <a:t>implements public health regulations and reporting requirements.</a:t>
            </a:r>
          </a:p>
          <a:p>
            <a:pPr>
              <a:defRPr/>
            </a:pPr>
            <a:endParaRPr lang="en-US" sz="1000" baseline="0" dirty="0"/>
          </a:p>
          <a:p>
            <a:pPr>
              <a:defRPr/>
            </a:pPr>
            <a:r>
              <a:rPr lang="en-US" sz="1000" baseline="0" dirty="0"/>
              <a:t>The </a:t>
            </a:r>
            <a:r>
              <a:rPr lang="en-US" sz="1000" b="1" baseline="0" dirty="0"/>
              <a:t>Occupational Safety and Health Administration (OSHA) </a:t>
            </a:r>
            <a:r>
              <a:rPr lang="en-US" sz="1000" baseline="0" dirty="0"/>
              <a:t>regulates concerns over worker safety for the clinical laboratory.</a:t>
            </a:r>
          </a:p>
          <a:p>
            <a:pPr>
              <a:defRPr/>
            </a:pPr>
            <a:endParaRPr lang="en-US" sz="1000" baseline="0" dirty="0"/>
          </a:p>
          <a:p>
            <a:pPr>
              <a:defRPr/>
            </a:pPr>
            <a:r>
              <a:rPr lang="en-US" sz="1000" baseline="0" dirty="0"/>
              <a:t>The </a:t>
            </a:r>
            <a:r>
              <a:rPr lang="en-US" sz="1000" b="1" baseline="0" dirty="0"/>
              <a:t>Environmental Protection Agency (EPA) </a:t>
            </a:r>
            <a:r>
              <a:rPr lang="en-US" sz="1000" baseline="0" dirty="0"/>
              <a:t>defines and regulates medical waste.</a:t>
            </a:r>
          </a:p>
          <a:p>
            <a:pPr>
              <a:defRPr/>
            </a:pPr>
            <a:endParaRPr lang="en-US"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dirty="0"/>
              <a:t>The </a:t>
            </a:r>
            <a:r>
              <a:rPr lang="en-US" altLang="en-US" sz="1000" b="1" dirty="0"/>
              <a:t>Department of Transportation </a:t>
            </a:r>
            <a:r>
              <a:rPr lang="en-US" altLang="en-US" sz="1000" dirty="0"/>
              <a:t>regulates the packaging and transport of biological specimens and other potentially hazardous materials.</a:t>
            </a:r>
          </a:p>
          <a:p>
            <a:pPr>
              <a:defRPr/>
            </a:pPr>
            <a:endParaRPr lang="en-US" sz="1000" baseline="0" dirty="0"/>
          </a:p>
          <a:p>
            <a:pPr>
              <a:defRPr/>
            </a:pPr>
            <a:r>
              <a:rPr lang="en-US" sz="1000" baseline="0" dirty="0"/>
              <a:t>The </a:t>
            </a:r>
            <a:r>
              <a:rPr lang="en-US" sz="1000" b="1" baseline="0" dirty="0"/>
              <a:t>Food and Drug Administration (FDA) </a:t>
            </a:r>
            <a:r>
              <a:rPr lang="en-US" sz="1000" baseline="0" dirty="0"/>
              <a:t>provides additional regulation of blood banks, medical and diagnostic equipment, pharmaceuticals, reagents, and diagnostic tests.</a:t>
            </a:r>
            <a:endParaRPr lang="en-US" sz="1000" dirty="0"/>
          </a:p>
        </p:txBody>
      </p:sp>
      <p:sp>
        <p:nvSpPr>
          <p:cNvPr id="4" name="Slide Number Placeholder 3"/>
          <p:cNvSpPr>
            <a:spLocks noGrp="1"/>
          </p:cNvSpPr>
          <p:nvPr>
            <p:ph type="sldNum" sz="quarter" idx="5"/>
          </p:nvPr>
        </p:nvSpPr>
        <p:spPr/>
        <p:txBody>
          <a:bodyPr/>
          <a:lstStyle/>
          <a:p>
            <a:fld id="{969E8D09-9492-4554-9C8F-456CB81F32A8}" type="slidenum">
              <a:rPr lang="en-US" smtClean="0"/>
              <a:t>41</a:t>
            </a:fld>
            <a:endParaRPr lang="en-US"/>
          </a:p>
        </p:txBody>
      </p:sp>
    </p:spTree>
    <p:extLst>
      <p:ext uri="{BB962C8B-B14F-4D97-AF65-F5344CB8AC3E}">
        <p14:creationId xmlns:p14="http://schemas.microsoft.com/office/powerpoint/2010/main" val="3573557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1.6 </a:t>
            </a:r>
            <a:r>
              <a:rPr lang="en-US" kern="1200" dirty="0">
                <a:solidFill>
                  <a:schemeClr val="tx1"/>
                </a:solidFill>
                <a:effectLst/>
              </a:rPr>
              <a:t>Recognize the agencies that regulate hospitals and medical laboratories.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The </a:t>
            </a:r>
            <a:r>
              <a:rPr lang="en-US" b="1" dirty="0"/>
              <a:t>Clinical Laboratory Standards Institute (CLSI) </a:t>
            </a:r>
            <a:r>
              <a:rPr lang="en-US" dirty="0"/>
              <a:t>is a private, nonprofit organization that develops and publishes both national and international standards for clinical laboratory testing. These standards are designed to help laboratories meet federal regulations. The three types of standards published by CLSI are as follows:</a:t>
            </a:r>
          </a:p>
          <a:p>
            <a:pPr marL="171450" indent="-171450">
              <a:buFont typeface="Arial" pitchFamily="34" charset="0"/>
              <a:buChar char="•"/>
              <a:defRPr/>
            </a:pPr>
            <a:r>
              <a:rPr lang="en-US" dirty="0"/>
              <a:t>Pre-examination (steps that occur before the actual test is performed)</a:t>
            </a:r>
          </a:p>
          <a:p>
            <a:pPr marL="171450" indent="-171450">
              <a:buFont typeface="Arial" pitchFamily="34" charset="0"/>
              <a:buChar char="•"/>
              <a:defRPr/>
            </a:pPr>
            <a:r>
              <a:rPr lang="en-US" dirty="0"/>
              <a:t>Examination (the steps of the laboratory test itself)</a:t>
            </a:r>
          </a:p>
          <a:p>
            <a:pPr marL="171450" indent="-171450">
              <a:buFont typeface="Arial" pitchFamily="34" charset="0"/>
              <a:buChar char="•"/>
              <a:defRPr/>
            </a:pPr>
            <a:r>
              <a:rPr lang="en-US" dirty="0"/>
              <a:t>Post-examination (steps that occur after the laboratory test has been performed)</a:t>
            </a:r>
          </a:p>
          <a:p>
            <a:endParaRPr lang="en-US"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42</a:t>
            </a:fld>
            <a:endParaRPr lang="en-US"/>
          </a:p>
        </p:txBody>
      </p:sp>
    </p:spTree>
    <p:extLst>
      <p:ext uri="{BB962C8B-B14F-4D97-AF65-F5344CB8AC3E}">
        <p14:creationId xmlns:p14="http://schemas.microsoft.com/office/powerpoint/2010/main" val="832105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1.1 Summarize the definition and history of phlebotomy.</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1" dirty="0"/>
          </a:p>
          <a:p>
            <a:r>
              <a:rPr lang="en-US" altLang="en-US" dirty="0"/>
              <a:t>The physician specifies the tests to be performed,</a:t>
            </a:r>
            <a:r>
              <a:rPr lang="en-US" altLang="en-US" baseline="0" dirty="0"/>
              <a:t> the type of specimen to be collected, and for some tests, the time at which the specimen should be collected.</a:t>
            </a:r>
          </a:p>
          <a:p>
            <a:endParaRPr lang="en-US" altLang="en-US" baseline="0" dirty="0"/>
          </a:p>
          <a:p>
            <a:r>
              <a:rPr lang="en-US" altLang="en-US" dirty="0"/>
              <a:t>Although the phlebotomist may or may not perform the actual laboratory tests, he or she must be familiar with the tests to know which type of specimen to collect. Some tests must also be performed at certain times or with certain preparations. For example, the specimen for a fasting blood glucose test must be collected after the patient has fasted for 8 to 12 hours.</a:t>
            </a:r>
          </a:p>
          <a:p>
            <a:endParaRPr lang="en-US" altLang="en-US" dirty="0"/>
          </a:p>
          <a:p>
            <a:r>
              <a:rPr lang="en-US" altLang="en-US" b="1" dirty="0"/>
              <a:t>Venipuncture</a:t>
            </a:r>
            <a:r>
              <a:rPr lang="en-US" altLang="en-US" dirty="0"/>
              <a:t> is the insertion of a needle into a vein to remove blood.</a:t>
            </a:r>
          </a:p>
          <a:p>
            <a:endParaRPr lang="en-US" altLang="en-US" dirty="0"/>
          </a:p>
          <a:p>
            <a:r>
              <a:rPr lang="en-US" altLang="en-US" b="1" dirty="0"/>
              <a:t>Capillary (dermal) puncture </a:t>
            </a:r>
            <a:r>
              <a:rPr lang="en-US" altLang="en-US" dirty="0"/>
              <a:t>is the use of a puncture device to obtain capillary blood by pricking the skin.</a:t>
            </a:r>
          </a:p>
          <a:p>
            <a:endParaRPr lang="en-US"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11</a:t>
            </a:fld>
            <a:endParaRPr lang="en-US"/>
          </a:p>
        </p:txBody>
      </p:sp>
    </p:spTree>
    <p:extLst>
      <p:ext uri="{BB962C8B-B14F-4D97-AF65-F5344CB8AC3E}">
        <p14:creationId xmlns:p14="http://schemas.microsoft.com/office/powerpoint/2010/main" val="3229645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LO 1.7 </a:t>
            </a:r>
            <a:r>
              <a:rPr lang="en-US" sz="1200" kern="1200" dirty="0">
                <a:solidFill>
                  <a:schemeClr val="tx1"/>
                </a:solidFill>
                <a:effectLst/>
                <a:latin typeface="+mn-lt"/>
                <a:ea typeface="+mn-ea"/>
                <a:cs typeface="+mn-cs"/>
              </a:rPr>
              <a:t>List the qualities and characteristics of a phlebotomist.</a:t>
            </a:r>
            <a:endParaRPr lang="en-US" sz="1200" dirty="0"/>
          </a:p>
          <a:p>
            <a:endParaRPr lang="en-US" sz="1200" dirty="0"/>
          </a:p>
          <a:p>
            <a:r>
              <a:rPr lang="en-US" sz="1200" b="1" dirty="0"/>
              <a:t>Notes:</a:t>
            </a:r>
          </a:p>
          <a:p>
            <a:endParaRPr lang="en-US" sz="1200" b="1" dirty="0"/>
          </a:p>
          <a:p>
            <a:r>
              <a:rPr lang="en-US" sz="1200" b="1" dirty="0"/>
              <a:t>Professionalism: </a:t>
            </a:r>
            <a:r>
              <a:rPr lang="en-US" sz="1200" b="0" dirty="0"/>
              <a:t>G</a:t>
            </a:r>
            <a:r>
              <a:rPr lang="en-US" sz="1200" dirty="0"/>
              <a:t>roup of characteristics or qualities that display a positive image or code of ethics;</a:t>
            </a:r>
            <a:r>
              <a:rPr lang="en-US" sz="1200" baseline="0" dirty="0"/>
              <a:t> behavior that exhibits the traits or features that correspond to the models and standards of a profession</a:t>
            </a:r>
          </a:p>
          <a:p>
            <a:endParaRPr lang="en-US" sz="1200" baseline="0" dirty="0"/>
          </a:p>
          <a:p>
            <a:r>
              <a:rPr lang="en-US" altLang="en-US" sz="1200" dirty="0"/>
              <a:t>Professionalism and good interpersonal skills go hand-in-hand. Many of the patients a phlebotomist sees do not like having their blood drawn or are actually afraid of having their blood drawn. A professional attitude and calm demeanor can help quiet patient misgivings.</a:t>
            </a:r>
          </a:p>
          <a:p>
            <a:endParaRPr lang="en-US" alt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44</a:t>
            </a:fld>
            <a:endParaRPr lang="en-US"/>
          </a:p>
        </p:txBody>
      </p:sp>
    </p:spTree>
    <p:extLst>
      <p:ext uri="{BB962C8B-B14F-4D97-AF65-F5344CB8AC3E}">
        <p14:creationId xmlns:p14="http://schemas.microsoft.com/office/powerpoint/2010/main" val="21226892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LO 1.7 </a:t>
            </a:r>
            <a:r>
              <a:rPr lang="en-US" sz="1200" kern="1200" dirty="0">
                <a:solidFill>
                  <a:schemeClr val="tx1"/>
                </a:solidFill>
                <a:effectLst/>
                <a:latin typeface="+mn-lt"/>
                <a:ea typeface="+mn-ea"/>
                <a:cs typeface="+mn-cs"/>
              </a:rPr>
              <a:t>List the qualities and characteristics of a phlebotomist.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t>Many institutions require that phlebotomists wear lab jackets and specified shoes to meet OSHA guidelines.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45</a:t>
            </a:fld>
            <a:endParaRPr lang="en-US"/>
          </a:p>
        </p:txBody>
      </p:sp>
    </p:spTree>
    <p:extLst>
      <p:ext uri="{BB962C8B-B14F-4D97-AF65-F5344CB8AC3E}">
        <p14:creationId xmlns:p14="http://schemas.microsoft.com/office/powerpoint/2010/main" val="8794409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LO 1.7 </a:t>
            </a:r>
            <a:r>
              <a:rPr lang="en-US" sz="1200" kern="1200" dirty="0">
                <a:solidFill>
                  <a:schemeClr val="tx1"/>
                </a:solidFill>
                <a:effectLst/>
                <a:latin typeface="+mn-lt"/>
                <a:ea typeface="+mn-ea"/>
                <a:cs typeface="+mn-cs"/>
              </a:rPr>
              <a:t>List the qualities and characteristics of a phlebotomist.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a:defRPr/>
            </a:pPr>
            <a:r>
              <a:rPr lang="en-US" sz="1200" dirty="0"/>
              <a:t>The four elements of the communication process are the sender, message, receiver, and feedback. Noise includes any barrier to effective communication, including pain, fear, and distractions such as visitors or a television.</a:t>
            </a:r>
          </a:p>
          <a:p>
            <a:pPr>
              <a:defRPr/>
            </a:pPr>
            <a:endParaRPr lang="en-US" sz="1200" dirty="0"/>
          </a:p>
          <a:p>
            <a:pPr>
              <a:defRPr/>
            </a:pPr>
            <a:r>
              <a:rPr lang="en-US" sz="1200" dirty="0"/>
              <a:t>The two types of communication are verbal and nonverbal. Nonverbal communication includes mannerisms and behaviors, as well as attire.</a:t>
            </a:r>
          </a:p>
          <a:p>
            <a:pPr>
              <a:defRPr/>
            </a:pPr>
            <a:endParaRPr lang="en-US" sz="1200" dirty="0"/>
          </a:p>
          <a:p>
            <a:pPr>
              <a:defRPr/>
            </a:pPr>
            <a:r>
              <a:rPr lang="en-US" sz="1200" dirty="0"/>
              <a:t>Positive communication techniques:</a:t>
            </a:r>
          </a:p>
          <a:p>
            <a:pPr marL="171450" indent="-171450">
              <a:buFont typeface="Arial" pitchFamily="34" charset="0"/>
              <a:buChar char="•"/>
              <a:defRPr/>
            </a:pPr>
            <a:r>
              <a:rPr lang="en-US" sz="1200" dirty="0"/>
              <a:t>Speak in a calm, clear voice</a:t>
            </a:r>
          </a:p>
          <a:p>
            <a:pPr marL="171450" indent="-171450">
              <a:buFont typeface="Arial" pitchFamily="34" charset="0"/>
              <a:buChar char="•"/>
              <a:defRPr/>
            </a:pPr>
            <a:r>
              <a:rPr lang="en-US" sz="1200" dirty="0"/>
              <a:t>Use nonmedical terminology when appropriate so the patient can understand</a:t>
            </a:r>
          </a:p>
          <a:p>
            <a:pPr marL="171450" indent="-171450">
              <a:buFont typeface="Arial" pitchFamily="34" charset="0"/>
              <a:buChar char="•"/>
              <a:defRPr/>
            </a:pPr>
            <a:r>
              <a:rPr lang="en-US" sz="1200" dirty="0"/>
              <a:t>Maintain appropriate eye contact</a:t>
            </a:r>
          </a:p>
          <a:p>
            <a:pPr marL="171450" indent="-171450">
              <a:buFont typeface="Arial" pitchFamily="34" charset="0"/>
              <a:buChar char="•"/>
              <a:defRPr/>
            </a:pPr>
            <a:r>
              <a:rPr lang="en-US" sz="1200" dirty="0"/>
              <a:t>Respect personal space</a:t>
            </a:r>
          </a:p>
          <a:p>
            <a:pPr>
              <a:defRPr/>
            </a:pPr>
            <a:endParaRPr lang="en-US" sz="1200" dirty="0"/>
          </a:p>
          <a:p>
            <a:pPr>
              <a:defRPr/>
            </a:pPr>
            <a:r>
              <a:rPr lang="en-US" sz="1200" dirty="0"/>
              <a:t>Things to avoid:</a:t>
            </a:r>
          </a:p>
          <a:p>
            <a:pPr marL="171450" indent="-171450">
              <a:buFont typeface="Arial" pitchFamily="34" charset="0"/>
              <a:buChar char="•"/>
              <a:defRPr/>
            </a:pPr>
            <a:r>
              <a:rPr lang="en-US" sz="1200" dirty="0"/>
              <a:t>Using pet names such as “sweetie” or “honey”</a:t>
            </a:r>
          </a:p>
          <a:p>
            <a:pPr marL="171450" indent="-171450">
              <a:buFont typeface="Arial" pitchFamily="34" charset="0"/>
              <a:buChar char="•"/>
              <a:defRPr/>
            </a:pPr>
            <a:r>
              <a:rPr lang="en-US" sz="1200" dirty="0"/>
              <a:t>Telling the patient it won’t hurt</a:t>
            </a:r>
          </a:p>
          <a:p>
            <a:pPr marL="171450" indent="-171450">
              <a:buFont typeface="Arial" pitchFamily="34" charset="0"/>
              <a:buChar char="•"/>
              <a:defRPr/>
            </a:pPr>
            <a:r>
              <a:rPr lang="en-US" sz="1200" dirty="0"/>
              <a:t>Using slang</a:t>
            </a:r>
          </a:p>
          <a:p>
            <a:pPr marL="171450" indent="-171450">
              <a:buFont typeface="Arial" pitchFamily="34" charset="0"/>
              <a:buChar char="•"/>
              <a:defRPr/>
            </a:pPr>
            <a:r>
              <a:rPr lang="en-US" sz="1200" dirty="0"/>
              <a:t>Talking excessively</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46</a:t>
            </a:fld>
            <a:endParaRPr lang="en-US"/>
          </a:p>
        </p:txBody>
      </p:sp>
    </p:spTree>
    <p:extLst>
      <p:ext uri="{BB962C8B-B14F-4D97-AF65-F5344CB8AC3E}">
        <p14:creationId xmlns:p14="http://schemas.microsoft.com/office/powerpoint/2010/main" val="1222778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LO 1.7 </a:t>
            </a:r>
            <a:r>
              <a:rPr lang="en-US" sz="1200" kern="1200" dirty="0">
                <a:solidFill>
                  <a:schemeClr val="tx1"/>
                </a:solidFill>
                <a:effectLst/>
                <a:latin typeface="+mn-lt"/>
                <a:ea typeface="+mn-ea"/>
                <a:cs typeface="+mn-cs"/>
              </a:rPr>
              <a:t>List the qualities and characteristics of a phlebotomist.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p>
          <a:p>
            <a:r>
              <a:rPr lang="en-US" altLang="en-US" sz="1200" dirty="0"/>
              <a:t>Customer service requires common courtesy.</a:t>
            </a:r>
          </a:p>
          <a:p>
            <a:endParaRPr lang="en-US" altLang="en-US" sz="1200" dirty="0"/>
          </a:p>
          <a:p>
            <a:r>
              <a:rPr lang="en-US" altLang="en-US" sz="1200" dirty="0"/>
              <a:t>Active listening techniques such as mirroring the patient’s statements and maintaining appropriate eye contact can help the patient understand that the phlebotomist is willing to help address any concerns the patient has. The phlebotomist should take steps promptly to address any problem or concern the patient describes.</a:t>
            </a:r>
            <a:endParaRPr lang="en-US" sz="1200"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47</a:t>
            </a:fld>
            <a:endParaRPr lang="en-US"/>
          </a:p>
        </p:txBody>
      </p:sp>
    </p:spTree>
    <p:extLst>
      <p:ext uri="{BB962C8B-B14F-4D97-AF65-F5344CB8AC3E}">
        <p14:creationId xmlns:p14="http://schemas.microsoft.com/office/powerpoint/2010/main" val="29081673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LO 1.7 </a:t>
            </a:r>
            <a:r>
              <a:rPr lang="en-US" sz="1200" kern="1200" dirty="0">
                <a:solidFill>
                  <a:schemeClr val="tx1"/>
                </a:solidFill>
                <a:effectLst/>
                <a:latin typeface="+mn-lt"/>
                <a:ea typeface="+mn-ea"/>
                <a:cs typeface="+mn-cs"/>
              </a:rPr>
              <a:t>List the qualities and characteristics of a phlebotomist.</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48</a:t>
            </a:fld>
            <a:endParaRPr lang="en-US"/>
          </a:p>
        </p:txBody>
      </p:sp>
    </p:spTree>
    <p:extLst>
      <p:ext uri="{BB962C8B-B14F-4D97-AF65-F5344CB8AC3E}">
        <p14:creationId xmlns:p14="http://schemas.microsoft.com/office/powerpoint/2010/main" val="14272663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LO 1.7 </a:t>
            </a:r>
            <a:r>
              <a:rPr lang="en-US" sz="1200" kern="1200" dirty="0">
                <a:solidFill>
                  <a:schemeClr val="tx1"/>
                </a:solidFill>
                <a:effectLst/>
                <a:latin typeface="+mn-lt"/>
                <a:ea typeface="+mn-ea"/>
                <a:cs typeface="+mn-cs"/>
              </a:rPr>
              <a:t>List the qualities and characteristics of a phlebotomist.</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49</a:t>
            </a:fld>
            <a:endParaRPr lang="en-US"/>
          </a:p>
        </p:txBody>
      </p:sp>
    </p:spTree>
    <p:extLst>
      <p:ext uri="{BB962C8B-B14F-4D97-AF65-F5344CB8AC3E}">
        <p14:creationId xmlns:p14="http://schemas.microsoft.com/office/powerpoint/2010/main" val="29498628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LO</a:t>
            </a:r>
            <a:r>
              <a:rPr lang="en-US" sz="1200" baseline="0" dirty="0"/>
              <a:t> 1.1 Summarize the definition and history of phlebotomy.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LO 1.2 </a:t>
            </a:r>
            <a:r>
              <a:rPr lang="en-US" sz="1200" kern="1200" dirty="0">
                <a:solidFill>
                  <a:schemeClr val="tx1"/>
                </a:solidFill>
                <a:effectLst/>
                <a:latin typeface="+mn-lt"/>
                <a:ea typeface="+mn-ea"/>
                <a:cs typeface="+mn-cs"/>
              </a:rPr>
              <a:t>Explain the role of the phlebotomist in the various healthcare facilities where he</a:t>
            </a:r>
            <a:r>
              <a:rPr lang="en-US" sz="1200" kern="1200" baseline="0" dirty="0">
                <a:solidFill>
                  <a:schemeClr val="tx1"/>
                </a:solidFill>
                <a:effectLst/>
                <a:latin typeface="+mn-lt"/>
                <a:ea typeface="+mn-ea"/>
                <a:cs typeface="+mn-cs"/>
              </a:rPr>
              <a:t> or she </a:t>
            </a:r>
            <a:r>
              <a:rPr lang="en-US" sz="1200" kern="1200" dirty="0">
                <a:solidFill>
                  <a:schemeClr val="tx1"/>
                </a:solidFill>
                <a:effectLst/>
                <a:latin typeface="+mn-lt"/>
                <a:ea typeface="+mn-ea"/>
                <a:cs typeface="+mn-cs"/>
              </a:rPr>
              <a:t>may be employed.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 1.3 Describe inpatient and outpatient facilities and their relationship to the practice of phlebotomy.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LO 1.4 </a:t>
            </a:r>
            <a:r>
              <a:rPr lang="en-US" sz="1200" kern="1200" dirty="0">
                <a:solidFill>
                  <a:schemeClr val="tx1"/>
                </a:solidFill>
                <a:effectLst/>
                <a:latin typeface="+mn-lt"/>
                <a:ea typeface="+mn-ea"/>
                <a:cs typeface="+mn-cs"/>
              </a:rPr>
              <a:t>Identify healthcare providers and other members of the healthcare team with whom the phlebotomist will interact in inpatient and outpatient facilities.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50</a:t>
            </a:fld>
            <a:endParaRPr lang="en-US"/>
          </a:p>
        </p:txBody>
      </p:sp>
    </p:spTree>
    <p:extLst>
      <p:ext uri="{BB962C8B-B14F-4D97-AF65-F5344CB8AC3E}">
        <p14:creationId xmlns:p14="http://schemas.microsoft.com/office/powerpoint/2010/main" val="32240751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LO 1.5 </a:t>
            </a:r>
            <a:r>
              <a:rPr lang="en-US" sz="1200" kern="1200" dirty="0">
                <a:solidFill>
                  <a:schemeClr val="tx1"/>
                </a:solidFill>
                <a:effectLst/>
                <a:latin typeface="+mn-lt"/>
                <a:ea typeface="+mn-ea"/>
                <a:cs typeface="+mn-cs"/>
              </a:rPr>
              <a:t>Summarize the organization 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medical laboratory.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LO 1.6 </a:t>
            </a:r>
            <a:r>
              <a:rPr lang="en-US" sz="1200" kern="1200" dirty="0">
                <a:solidFill>
                  <a:schemeClr val="tx1"/>
                </a:solidFill>
                <a:effectLst/>
                <a:latin typeface="+mn-lt"/>
                <a:ea typeface="+mn-ea"/>
                <a:cs typeface="+mn-cs"/>
              </a:rPr>
              <a:t>Recognize the agencies that regulate hospitals and medical laboratories.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LO 1.7 </a:t>
            </a:r>
            <a:r>
              <a:rPr lang="en-US" sz="1200" kern="1200" dirty="0">
                <a:solidFill>
                  <a:schemeClr val="tx1"/>
                </a:solidFill>
                <a:effectLst/>
                <a:latin typeface="+mn-lt"/>
                <a:ea typeface="+mn-ea"/>
                <a:cs typeface="+mn-cs"/>
              </a:rPr>
              <a:t>List the qualities and characteristics of a phlebotomist.</a:t>
            </a:r>
          </a:p>
          <a:p>
            <a:endParaRPr lang="en-US" sz="1200"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51</a:t>
            </a:fld>
            <a:endParaRPr lang="en-US"/>
          </a:p>
        </p:txBody>
      </p:sp>
    </p:spTree>
    <p:extLst>
      <p:ext uri="{BB962C8B-B14F-4D97-AF65-F5344CB8AC3E}">
        <p14:creationId xmlns:p14="http://schemas.microsoft.com/office/powerpoint/2010/main" val="37122575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A7A27-C7DA-4E20-8877-F9D8D7F61956}" type="slidenum">
              <a:rPr lang="en-US" smtClean="0"/>
              <a:t>52</a:t>
            </a:fld>
            <a:endParaRPr lang="en-US"/>
          </a:p>
        </p:txBody>
      </p:sp>
    </p:spTree>
    <p:extLst>
      <p:ext uri="{BB962C8B-B14F-4D97-AF65-F5344CB8AC3E}">
        <p14:creationId xmlns:p14="http://schemas.microsoft.com/office/powerpoint/2010/main" val="4005741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1.1 Summarize the definition and history of phlebotomy.</a:t>
            </a:r>
          </a:p>
          <a:p>
            <a:endParaRPr lang="en-US" dirty="0"/>
          </a:p>
          <a:p>
            <a:r>
              <a:rPr lang="en-US" b="1" dirty="0"/>
              <a:t>Notes:</a:t>
            </a:r>
          </a:p>
          <a:p>
            <a:endParaRPr lang="en-US" b="1" dirty="0"/>
          </a:p>
          <a:p>
            <a:r>
              <a:rPr lang="en-US" altLang="en-US" dirty="0"/>
              <a:t>Bloodletting was thought to remove toxins from the blood. </a:t>
            </a:r>
          </a:p>
          <a:p>
            <a:endParaRPr lang="en-US" altLang="en-US" dirty="0"/>
          </a:p>
          <a:p>
            <a:r>
              <a:rPr lang="en-US" altLang="en-US" dirty="0"/>
              <a:t>Venesection, another method of bloodletting, was performed by piercing the skin with a lancet. These procedures were often performed by barbers but could be performed by anyone claiming medical training. Aseptic practices were not known, so the same lancet was used for several patients without cleaning.</a:t>
            </a:r>
          </a:p>
          <a:p>
            <a:endParaRPr lang="en-US" altLang="en-US" dirty="0"/>
          </a:p>
          <a:p>
            <a:r>
              <a:rPr lang="en-US" altLang="en-US" dirty="0"/>
              <a:t>The use of leeches has recently made a comeback for certain purposes. Leeches have both anticoagulant and vasodilatation properties, so they are used following </a:t>
            </a:r>
            <a:r>
              <a:rPr lang="en-US" altLang="en-US" b="1" dirty="0"/>
              <a:t>microsurgery</a:t>
            </a:r>
            <a:r>
              <a:rPr lang="en-US" altLang="en-US" dirty="0"/>
              <a:t> to decrease swelling.</a:t>
            </a:r>
          </a:p>
          <a:p>
            <a:endParaRPr lang="en-US" altLang="en-US" dirty="0"/>
          </a:p>
          <a:p>
            <a:r>
              <a:rPr lang="en-US" altLang="en-US" b="1" dirty="0"/>
              <a:t>Microsurgery:</a:t>
            </a:r>
            <a:r>
              <a:rPr lang="en-US" altLang="en-US" b="1" baseline="0" dirty="0"/>
              <a:t> </a:t>
            </a:r>
            <a:r>
              <a:rPr lang="en-US" altLang="en-US" b="0" baseline="0" dirty="0"/>
              <a:t>S</a:t>
            </a:r>
            <a:r>
              <a:rPr lang="en-US" altLang="en-US" baseline="0" dirty="0"/>
              <a:t>urgery involving reconstruction of small tissue structures</a:t>
            </a:r>
            <a:endParaRPr lang="en-US" altLang="en-US"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12</a:t>
            </a:fld>
            <a:endParaRPr lang="en-US"/>
          </a:p>
        </p:txBody>
      </p:sp>
    </p:spTree>
    <p:extLst>
      <p:ext uri="{BB962C8B-B14F-4D97-AF65-F5344CB8AC3E}">
        <p14:creationId xmlns:p14="http://schemas.microsoft.com/office/powerpoint/2010/main" val="1987887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1.1 Summarize the definition and history of phlebotomy.</a:t>
            </a:r>
          </a:p>
          <a:p>
            <a:endParaRPr lang="en-US" dirty="0"/>
          </a:p>
          <a:p>
            <a:r>
              <a:rPr lang="en-US" b="1" dirty="0"/>
              <a:t>Notes:</a:t>
            </a:r>
          </a:p>
          <a:p>
            <a:endParaRPr lang="en-US" b="1" dirty="0"/>
          </a:p>
          <a:p>
            <a:r>
              <a:rPr lang="en-US" altLang="en-US" dirty="0"/>
              <a:t>In the late 1980s and early 1990s, phlebotomy emerged as a profession, and licensed phlebotomists became responsible for obtaining blood for testing.</a:t>
            </a:r>
          </a:p>
          <a:p>
            <a:endParaRPr lang="en-US" altLang="en-US" dirty="0"/>
          </a:p>
          <a:p>
            <a:r>
              <a:rPr lang="en-US" altLang="en-US" b="1" dirty="0"/>
              <a:t>Lancet:</a:t>
            </a:r>
            <a:r>
              <a:rPr lang="en-US" altLang="en-US" b="1" baseline="0" dirty="0"/>
              <a:t> </a:t>
            </a:r>
            <a:r>
              <a:rPr lang="en-US" altLang="en-US" b="0" baseline="0" dirty="0"/>
              <a:t>S</a:t>
            </a:r>
            <a:r>
              <a:rPr lang="en-US" altLang="en-US" baseline="0" dirty="0"/>
              <a:t>mall cutting instrument that controls the depth of the cutting blade</a:t>
            </a:r>
          </a:p>
          <a:p>
            <a:r>
              <a:rPr lang="en-US" altLang="en-US" b="1" baseline="0" dirty="0"/>
              <a:t>Aseptic: </a:t>
            </a:r>
            <a:r>
              <a:rPr lang="en-US" altLang="en-US" b="0" baseline="0" dirty="0"/>
              <a:t>P</a:t>
            </a:r>
            <a:r>
              <a:rPr lang="en-US" altLang="en-US" baseline="0" dirty="0"/>
              <a:t>ertaining to a condition that is free of disease-producing microorganisms (germs)</a:t>
            </a:r>
            <a:endParaRPr lang="en-US" alt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13</a:t>
            </a:fld>
            <a:endParaRPr lang="en-US"/>
          </a:p>
        </p:txBody>
      </p:sp>
    </p:spTree>
    <p:extLst>
      <p:ext uri="{BB962C8B-B14F-4D97-AF65-F5344CB8AC3E}">
        <p14:creationId xmlns:p14="http://schemas.microsoft.com/office/powerpoint/2010/main" val="208655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87419"/>
          </a:xfrm>
        </p:spPr>
        <p:txBody>
          <a:bodyPr/>
          <a:lstStyle/>
          <a:p>
            <a:r>
              <a:rPr lang="en-US" sz="1000" dirty="0"/>
              <a:t>LO 1.2 Explain the role of the phlebotomist in the various healthcare facilities where he or she may be employed.</a:t>
            </a:r>
          </a:p>
          <a:p>
            <a:endParaRPr lang="en-US" sz="1000" dirty="0"/>
          </a:p>
          <a:p>
            <a:r>
              <a:rPr lang="en-US" sz="1000" b="1" dirty="0"/>
              <a:t>Notes:</a:t>
            </a:r>
          </a:p>
          <a:p>
            <a:endParaRPr lang="en-US" sz="1000" b="1" dirty="0"/>
          </a:p>
          <a:p>
            <a:pPr>
              <a:defRPr/>
            </a:pPr>
            <a:r>
              <a:rPr lang="en-US" sz="1000" b="1" dirty="0"/>
              <a:t>Pre-examination phase: </a:t>
            </a:r>
            <a:r>
              <a:rPr lang="en-US" sz="1000" b="0" dirty="0"/>
              <a:t>T</a:t>
            </a:r>
            <a:r>
              <a:rPr lang="en-US" sz="1000" dirty="0"/>
              <a:t>he phase of phlebotomy in which blood is collected, processed,</a:t>
            </a:r>
            <a:r>
              <a:rPr lang="en-US" sz="1000" baseline="0" dirty="0"/>
              <a:t> and transported to the laboratory for testing</a:t>
            </a:r>
          </a:p>
          <a:p>
            <a:pPr>
              <a:defRPr/>
            </a:pPr>
            <a:endParaRPr lang="en-US" sz="1000" baseline="0" dirty="0"/>
          </a:p>
          <a:p>
            <a:pPr>
              <a:defRPr/>
            </a:pPr>
            <a:r>
              <a:rPr lang="en-US" sz="1000" dirty="0"/>
              <a:t>The phlebotomist is responsible for collecting, processing, and transporting blood specimens to the laboratory during the pre-examination phase of laboratory testing. This includes:</a:t>
            </a:r>
          </a:p>
          <a:p>
            <a:pPr marL="171450" indent="-171450">
              <a:buFont typeface="Arial" pitchFamily="34" charset="0"/>
              <a:buChar char="•"/>
              <a:defRPr/>
            </a:pPr>
            <a:r>
              <a:rPr lang="en-US" sz="1000" dirty="0"/>
              <a:t>Correctly identifying the patient</a:t>
            </a:r>
          </a:p>
          <a:p>
            <a:pPr marL="171450" indent="-171450">
              <a:buFont typeface="Arial" pitchFamily="34" charset="0"/>
              <a:buChar char="•"/>
              <a:defRPr/>
            </a:pPr>
            <a:r>
              <a:rPr lang="en-US" sz="1000" dirty="0"/>
              <a:t>Preparing the patient</a:t>
            </a:r>
          </a:p>
          <a:p>
            <a:pPr marL="171450" indent="-171450">
              <a:buFont typeface="Arial" pitchFamily="34" charset="0"/>
              <a:buChar char="•"/>
              <a:defRPr/>
            </a:pPr>
            <a:r>
              <a:rPr lang="en-US" sz="1000" dirty="0"/>
              <a:t>Collecting the blood specimen using venipuncture or capillary/dermal puncture</a:t>
            </a:r>
          </a:p>
          <a:p>
            <a:pPr marL="171450" indent="-171450">
              <a:buFont typeface="Arial" pitchFamily="34" charset="0"/>
              <a:buChar char="•"/>
              <a:defRPr/>
            </a:pPr>
            <a:r>
              <a:rPr lang="en-US" sz="1000" dirty="0"/>
              <a:t>Using the appropriate containers for the specimens</a:t>
            </a:r>
          </a:p>
          <a:p>
            <a:pPr marL="171450" indent="-171450">
              <a:buFont typeface="Arial" pitchFamily="34" charset="0"/>
              <a:buChar char="•"/>
              <a:defRPr/>
            </a:pPr>
            <a:r>
              <a:rPr lang="en-US" sz="1000" dirty="0"/>
              <a:t>Labeling, processing, and transporting the specimens safely</a:t>
            </a:r>
          </a:p>
          <a:p>
            <a:pPr>
              <a:defRPr/>
            </a:pPr>
            <a:endParaRPr lang="en-US" sz="1000" dirty="0"/>
          </a:p>
          <a:p>
            <a:pPr>
              <a:defRPr/>
            </a:pPr>
            <a:r>
              <a:rPr lang="en-US" sz="1000" dirty="0"/>
              <a:t>Phlebotomists also perform other tasks. They collect blood from donors for blood transfusions. They remove blood from patients who have polycythemia. They are often responsible for instructing patients on how to collect urine or fecal specimens. Phlebotomists may also perform </a:t>
            </a:r>
            <a:r>
              <a:rPr lang="en-US" sz="1000" b="1" dirty="0"/>
              <a:t>point-of-care testing (POCT)</a:t>
            </a:r>
            <a:r>
              <a:rPr lang="en-US" sz="1000" dirty="0"/>
              <a:t>, such as blood glucose monitoring. While performing these tasks, they may also be involved in </a:t>
            </a:r>
            <a:r>
              <a:rPr lang="en-US" sz="1000" b="1" dirty="0"/>
              <a:t>patient advocacy</a:t>
            </a:r>
            <a:r>
              <a:rPr lang="en-US" sz="1000" dirty="0"/>
              <a:t>.</a:t>
            </a:r>
          </a:p>
          <a:p>
            <a:pPr>
              <a:defRPr/>
            </a:pPr>
            <a:endParaRPr lang="en-US" sz="1000" dirty="0"/>
          </a:p>
          <a:p>
            <a:pPr>
              <a:defRPr/>
            </a:pPr>
            <a:r>
              <a:rPr lang="en-US" sz="1000" b="1" dirty="0"/>
              <a:t>Point-of-care</a:t>
            </a:r>
            <a:r>
              <a:rPr lang="en-US" sz="1000" b="1" baseline="0" dirty="0"/>
              <a:t> testing (POCT): </a:t>
            </a:r>
            <a:r>
              <a:rPr lang="en-US" sz="1000" b="0" baseline="0" dirty="0"/>
              <a:t>T</a:t>
            </a:r>
            <a:r>
              <a:rPr lang="en-US" sz="1000" baseline="0" dirty="0"/>
              <a:t>ests performed at the patient’s bedside or work area, using a portable instrument</a:t>
            </a:r>
          </a:p>
          <a:p>
            <a:pPr>
              <a:defRPr/>
            </a:pPr>
            <a:r>
              <a:rPr lang="en-US" sz="1000" b="1" dirty="0"/>
              <a:t>Patient advocate: </a:t>
            </a:r>
            <a:r>
              <a:rPr lang="en-US" sz="1000" dirty="0"/>
              <a:t>Someone who helps guide patients through the healthcare system.</a:t>
            </a:r>
          </a:p>
          <a:p>
            <a:pPr>
              <a:defRPr/>
            </a:pPr>
            <a:endParaRPr lang="en-US" sz="1000" dirty="0"/>
          </a:p>
          <a:p>
            <a:pPr>
              <a:defRPr/>
            </a:pPr>
            <a:r>
              <a:rPr lang="en-US" sz="1000" dirty="0"/>
              <a:t>Quality control testing is an important part of the phlebotomist’s duties. The quality of the specimens sent to the laboratory determines the accuracy of the test results. The phlebotomist must therefore ensure that all specimens are obtained and handled properly.</a:t>
            </a:r>
          </a:p>
        </p:txBody>
      </p:sp>
      <p:sp>
        <p:nvSpPr>
          <p:cNvPr id="4" name="Slide Number Placeholder 3"/>
          <p:cNvSpPr>
            <a:spLocks noGrp="1"/>
          </p:cNvSpPr>
          <p:nvPr>
            <p:ph type="sldNum" sz="quarter" idx="5"/>
          </p:nvPr>
        </p:nvSpPr>
        <p:spPr/>
        <p:txBody>
          <a:bodyPr/>
          <a:lstStyle/>
          <a:p>
            <a:fld id="{969E8D09-9492-4554-9C8F-456CB81F32A8}" type="slidenum">
              <a:rPr lang="en-US" smtClean="0"/>
              <a:t>15</a:t>
            </a:fld>
            <a:endParaRPr lang="en-US"/>
          </a:p>
        </p:txBody>
      </p:sp>
    </p:spTree>
    <p:extLst>
      <p:ext uri="{BB962C8B-B14F-4D97-AF65-F5344CB8AC3E}">
        <p14:creationId xmlns:p14="http://schemas.microsoft.com/office/powerpoint/2010/main" val="4178001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1.2 Explain the role of the phlebotomist in the various healthcare facilities where he or she may be employed.</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altLang="en-US" dirty="0"/>
              <a:t>One of the most important responsibilities of a phlebotomist is maintaining the safety of patients. To maintain patient safety, it is important to be familiar with the processes, equipment, and variables involved in obtaining blood specimens.</a:t>
            </a:r>
          </a:p>
          <a:p>
            <a:endParaRPr lang="en-US" altLang="en-US" dirty="0"/>
          </a:p>
          <a:p>
            <a:r>
              <a:rPr lang="en-US" altLang="en-US" dirty="0"/>
              <a:t>The phlebotomist is responsible for maintaining a professional attitude at all times. The phlebotomist must behave and dress according to facility policies and must be able to communicate courteously and effectively with patients, physicians, and co-workers.</a:t>
            </a:r>
          </a:p>
          <a:p>
            <a:endParaRPr lang="en-US" altLang="en-US" dirty="0"/>
          </a:p>
          <a:p>
            <a:r>
              <a:rPr lang="en-US" altLang="en-US" dirty="0"/>
              <a:t>Phlebotomists are required to respect patient confidentiality. This includes not talking about a patient with co-workers who are not involved with that patient, as well as making sure computerized information is secure.</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16</a:t>
            </a:fld>
            <a:endParaRPr lang="en-US"/>
          </a:p>
        </p:txBody>
      </p:sp>
    </p:spTree>
    <p:extLst>
      <p:ext uri="{BB962C8B-B14F-4D97-AF65-F5344CB8AC3E}">
        <p14:creationId xmlns:p14="http://schemas.microsoft.com/office/powerpoint/2010/main" val="1058709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1.2 Explain the role of the phlebotomist in the various healthcare facilities where he or she may be employed.</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17</a:t>
            </a:fld>
            <a:endParaRPr lang="en-US"/>
          </a:p>
        </p:txBody>
      </p:sp>
    </p:spTree>
    <p:extLst>
      <p:ext uri="{BB962C8B-B14F-4D97-AF65-F5344CB8AC3E}">
        <p14:creationId xmlns:p14="http://schemas.microsoft.com/office/powerpoint/2010/main" val="2659441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1.2 Explain the role of the phlebotomist in the various healthcare facilities where he or she may be employed.</a:t>
            </a:r>
          </a:p>
          <a:p>
            <a:endParaRPr lang="en-US" dirty="0"/>
          </a:p>
          <a:p>
            <a:r>
              <a:rPr lang="en-US" b="1" dirty="0"/>
              <a:t>Notes:</a:t>
            </a:r>
          </a:p>
          <a:p>
            <a:endParaRPr lang="en-US" b="1" dirty="0"/>
          </a:p>
          <a:p>
            <a:r>
              <a:rPr lang="en-US" altLang="en-US" dirty="0"/>
              <a:t>Most phlebotomy training courses require students to have a high school diploma or GED.</a:t>
            </a:r>
          </a:p>
          <a:p>
            <a:endParaRPr lang="en-US" altLang="en-US" dirty="0"/>
          </a:p>
          <a:p>
            <a:r>
              <a:rPr lang="en-US" altLang="en-US" dirty="0"/>
              <a:t>Agencies such as the </a:t>
            </a:r>
            <a:r>
              <a:rPr lang="en-US" altLang="en-US" b="1" dirty="0"/>
              <a:t>National Accrediting Agency for Clinical Laboratory Sciences (NAACLS) </a:t>
            </a:r>
            <a:r>
              <a:rPr lang="en-US" altLang="en-US" dirty="0"/>
              <a:t>have established standards for phlebotomy training programs. Programs that meet these standards are said to be “accredited.” Attending an accredited program helps ensure that students are qualified to take a certification exam.</a:t>
            </a:r>
          </a:p>
          <a:p>
            <a:endParaRPr lang="en-US" altLang="en-US" dirty="0"/>
          </a:p>
          <a:p>
            <a:r>
              <a:rPr lang="en-US" altLang="en-US" b="1" dirty="0"/>
              <a:t>National Accrediting Agency for Clinical Laboratory Sciences</a:t>
            </a:r>
            <a:r>
              <a:rPr lang="en-US" altLang="en-US" b="1" baseline="0" dirty="0"/>
              <a:t> </a:t>
            </a:r>
            <a:r>
              <a:rPr lang="en-US" altLang="en-US" b="1" dirty="0"/>
              <a:t>(NAACLS): </a:t>
            </a:r>
            <a:r>
              <a:rPr lang="en-US" altLang="en-US" b="0" dirty="0"/>
              <a:t>o</a:t>
            </a:r>
            <a:r>
              <a:rPr lang="en-US" altLang="en-US" dirty="0"/>
              <a:t>rganization that provides accreditation to phlebotomy training programs and offers certification for structured educational programs</a:t>
            </a:r>
          </a:p>
          <a:p>
            <a:endParaRPr lang="en-US" altLang="en-US" dirty="0"/>
          </a:p>
          <a:p>
            <a:r>
              <a:rPr lang="en-US" altLang="en-US" dirty="0"/>
              <a:t>Not all states require phlebotomists to be certified. However, some states require phlebotomists to be both licensed and certified. Even in states where this is not required, attending an accredited program and becoming certified shows potential employers that the phlebotomist has the training and skills to become a valuable employee.</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18</a:t>
            </a:fld>
            <a:endParaRPr lang="en-US"/>
          </a:p>
        </p:txBody>
      </p:sp>
    </p:spTree>
    <p:extLst>
      <p:ext uri="{BB962C8B-B14F-4D97-AF65-F5344CB8AC3E}">
        <p14:creationId xmlns:p14="http://schemas.microsoft.com/office/powerpoint/2010/main" val="243348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xmlns="" val="1"/>
              </a:ext>
            </a:extLst>
          </p:cNvPr>
          <p:cNvGrpSpPr/>
          <p:nvPr userDrawn="1"/>
        </p:nvGrpSpPr>
        <p:grpSpPr>
          <a:xfrm>
            <a:off x="346105" y="2099014"/>
            <a:ext cx="3863458" cy="3863458"/>
            <a:chOff x="331115" y="2099014"/>
            <a:chExt cx="3863458" cy="3863458"/>
          </a:xfrm>
        </p:grpSpPr>
        <p:sp>
          <p:nvSpPr>
            <p:cNvPr id="13" name="Rectangle 12">
              <a:extLst>
                <a:ext uri="{FF2B5EF4-FFF2-40B4-BE49-F238E27FC236}">
                  <a16:creationId xmlns:a16="http://schemas.microsoft.com/office/drawing/2014/main" xmlns=""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3140014"/>
            <a:ext cx="2788920" cy="1157665"/>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p:ph type="subTitle" idx="1" hasCustomPrompt="1"/>
          </p:nvPr>
        </p:nvSpPr>
        <p:spPr>
          <a:xfrm>
            <a:off x="621792" y="4261103"/>
            <a:ext cx="2788920" cy="612821"/>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xmlns="" id="{EC86C884-D766-9149-B40E-B86A943DE6D1}"/>
              </a:ext>
              <a:ext uri="{C183D7F6-B498-43B3-948B-1728B52AA6E4}">
                <adec:decorative xmlns:adec="http://schemas.microsoft.com/office/drawing/2017/decorative" xmlns=""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2" y="5093208"/>
            <a:ext cx="2788920" cy="576185"/>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a16="http://schemas.microsoft.com/office/drawing/2014/main" xmlns=""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2" name="Long Copyright">
            <a:extLst>
              <a:ext uri="{FF2B5EF4-FFF2-40B4-BE49-F238E27FC236}">
                <a16:creationId xmlns:a16="http://schemas.microsoft.com/office/drawing/2014/main" xmlns="" id="{8AC4EEC4-5547-4185-92E7-A6CAF888043F}"/>
              </a:ext>
            </a:extLst>
          </p:cNvPr>
          <p:cNvSpPr>
            <a:spLocks noGrp="1"/>
          </p:cNvSpPr>
          <p:nvPr>
            <p:ph type="ftr" sz="quarter" idx="12"/>
          </p:nvPr>
        </p:nvSpPr>
        <p:spPr>
          <a:xfrm>
            <a:off x="0" y="6478438"/>
            <a:ext cx="9144000" cy="374266"/>
          </a:xfrm>
        </p:spPr>
        <p:txBody>
          <a:bodyPr/>
          <a:lstStyle>
            <a:lvl1pPr algn="ctr">
              <a:defRPr>
                <a:solidFill>
                  <a:schemeClr val="tx1">
                    <a:lumMod val="50000"/>
                    <a:lumOff val="50000"/>
                  </a:schemeClr>
                </a:solidFill>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1001655917"/>
      </p:ext>
    </p:extLst>
  </p:cSld>
  <p:clrMapOvr>
    <a:masterClrMapping/>
  </p:clrMapOvr>
  <p:extLst>
    <p:ext uri="{DCECCB84-F9BA-43D5-87BE-67443E8EF086}">
      <p15:sldGuideLst xmlns:p15="http://schemas.microsoft.com/office/powerpoint/2012/main">
        <p15:guide id="1" orient="horz" pos="957">
          <p15:clr>
            <a:srgbClr val="FBAE40"/>
          </p15:clr>
        </p15:guide>
        <p15:guide id="2" orient="horz" pos="4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1" y="304800"/>
            <a:ext cx="2344882"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0" name="Picture 9">
            <a:extLst>
              <a:ext uri="{FF2B5EF4-FFF2-40B4-BE49-F238E27FC236}">
                <a16:creationId xmlns:a16="http://schemas.microsoft.com/office/drawing/2014/main" xmlns="" id="{23A00108-6ED3-416D-B7AC-3A9D6F2EF0AF}"/>
              </a:ext>
            </a:extLst>
          </p:cNvPr>
          <p:cNvPicPr>
            <a:picLocks noChangeAspect="1"/>
          </p:cNvPicPr>
          <p:nvPr userDrawn="1"/>
        </p:nvPicPr>
        <p:blipFill>
          <a:blip r:embed="rId2"/>
          <a:stretch>
            <a:fillRect/>
          </a:stretch>
        </p:blipFill>
        <p:spPr>
          <a:xfrm>
            <a:off x="4448193" y="489743"/>
            <a:ext cx="4352906" cy="239714"/>
          </a:xfrm>
          <a:prstGeom prst="rect">
            <a:avLst/>
          </a:prstGeom>
        </p:spPr>
      </p:pic>
    </p:spTree>
    <p:extLst>
      <p:ext uri="{BB962C8B-B14F-4D97-AF65-F5344CB8AC3E}">
        <p14:creationId xmlns:p14="http://schemas.microsoft.com/office/powerpoint/2010/main" val="43045211"/>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0" name="Picture 9" descr="Adapting to Change logo.">
            <a:extLst>
              <a:ext uri="{FF2B5EF4-FFF2-40B4-BE49-F238E27FC236}">
                <a16:creationId xmlns:a16="http://schemas.microsoft.com/office/drawing/2014/main" xmlns="" id="{A0A183BC-7319-45B8-B0D2-D92CDB14409F}"/>
              </a:ext>
            </a:extLst>
          </p:cNvPr>
          <p:cNvPicPr>
            <a:picLocks noChangeAspect="1"/>
          </p:cNvPicPr>
          <p:nvPr userDrawn="1"/>
        </p:nvPicPr>
        <p:blipFill>
          <a:blip r:embed="rId2"/>
          <a:stretch>
            <a:fillRect/>
          </a:stretch>
        </p:blipFill>
        <p:spPr>
          <a:xfrm>
            <a:off x="55420" y="207110"/>
            <a:ext cx="2472744" cy="824248"/>
          </a:xfrm>
          <a:prstGeom prst="rect">
            <a:avLst/>
          </a:prstGeom>
        </p:spPr>
      </p:pic>
    </p:spTree>
    <p:extLst>
      <p:ext uri="{BB962C8B-B14F-4D97-AF65-F5344CB8AC3E}">
        <p14:creationId xmlns:p14="http://schemas.microsoft.com/office/powerpoint/2010/main" val="62479310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288621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8" name="Content Placeholder 1">
            <a:extLst>
              <a:ext uri="{FF2B5EF4-FFF2-40B4-BE49-F238E27FC236}">
                <a16:creationId xmlns:a16="http://schemas.microsoft.com/office/drawing/2014/main" xmlns="" id="{DFC2A6F8-97FC-43BF-92B6-FFCCF20D98D7}"/>
              </a:ext>
            </a:extLst>
          </p:cNvPr>
          <p:cNvSpPr>
            <a:spLocks noGrp="1"/>
          </p:cNvSpPr>
          <p:nvPr>
            <p:ph sz="quarter" idx="14" hasCustomPrompt="1"/>
          </p:nvPr>
        </p:nvSpPr>
        <p:spPr>
          <a:xfrm>
            <a:off x="342900" y="4275652"/>
            <a:ext cx="8458200" cy="1971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0" name="Picture 9" descr="Adapting to Change logo.">
            <a:extLst>
              <a:ext uri="{FF2B5EF4-FFF2-40B4-BE49-F238E27FC236}">
                <a16:creationId xmlns:a16="http://schemas.microsoft.com/office/drawing/2014/main" xmlns="" id="{A0A183BC-7319-45B8-B0D2-D92CDB14409F}"/>
              </a:ext>
            </a:extLst>
          </p:cNvPr>
          <p:cNvPicPr>
            <a:picLocks noChangeAspect="1"/>
          </p:cNvPicPr>
          <p:nvPr userDrawn="1"/>
        </p:nvPicPr>
        <p:blipFill>
          <a:blip r:embed="rId2"/>
          <a:stretch>
            <a:fillRect/>
          </a:stretch>
        </p:blipFill>
        <p:spPr>
          <a:xfrm>
            <a:off x="55420" y="207110"/>
            <a:ext cx="2472744" cy="824248"/>
          </a:xfrm>
          <a:prstGeom prst="rect">
            <a:avLst/>
          </a:prstGeom>
        </p:spPr>
      </p:pic>
    </p:spTree>
    <p:extLst>
      <p:ext uri="{BB962C8B-B14F-4D97-AF65-F5344CB8AC3E}">
        <p14:creationId xmlns:p14="http://schemas.microsoft.com/office/powerpoint/2010/main" val="76522295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2" name="Picture 11" descr="Reaching beyond our borders icon.">
            <a:extLst>
              <a:ext uri="{FF2B5EF4-FFF2-40B4-BE49-F238E27FC236}">
                <a16:creationId xmlns:a16="http://schemas.microsoft.com/office/drawing/2014/main" xmlns="" id="{6B5ACA4D-D63F-4493-A4F0-FFA2A5827540}"/>
              </a:ext>
            </a:extLst>
          </p:cNvPr>
          <p:cNvPicPr>
            <a:picLocks noChangeAspect="1"/>
          </p:cNvPicPr>
          <p:nvPr userDrawn="1"/>
        </p:nvPicPr>
        <p:blipFill>
          <a:blip r:embed="rId2"/>
          <a:stretch>
            <a:fillRect/>
          </a:stretch>
        </p:blipFill>
        <p:spPr>
          <a:xfrm>
            <a:off x="28124" y="217261"/>
            <a:ext cx="2514600" cy="803946"/>
          </a:xfrm>
          <a:prstGeom prst="rect">
            <a:avLst/>
          </a:prstGeom>
        </p:spPr>
      </p:pic>
    </p:spTree>
    <p:extLst>
      <p:ext uri="{BB962C8B-B14F-4D97-AF65-F5344CB8AC3E}">
        <p14:creationId xmlns:p14="http://schemas.microsoft.com/office/powerpoint/2010/main" val="2367333426"/>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defRPr sz="2400"/>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342900" y="4343400"/>
            <a:ext cx="8458200" cy="1905000"/>
          </a:xfrm>
        </p:spPr>
        <p:txBody>
          <a:bodyPr/>
          <a:lstStyle>
            <a:lvl1pPr>
              <a:defRPr sz="2400"/>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3422933013"/>
      </p:ext>
    </p:extLst>
  </p:cSld>
  <p:clrMapOvr>
    <a:masterClrMapping/>
  </p:clrMapOvr>
  <p:extLst>
    <p:ext uri="{DCECCB84-F9BA-43D5-87BE-67443E8EF086}">
      <p15:sldGuideLst xmlns:p15="http://schemas.microsoft.com/office/powerpoint/2012/main">
        <p15:guide id="1" orient="horz" pos="2592" userDrawn="1">
          <p15:clr>
            <a:srgbClr val="FBAE40"/>
          </p15:clr>
        </p15:guide>
        <p15:guide id="2" orient="horz" pos="273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2885209"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5915890" y="1276709"/>
            <a:ext cx="2885209" cy="4971691"/>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
        <p:nvSpPr>
          <p:cNvPr id="8" name="Content Placeholder 1">
            <a:extLst>
              <a:ext uri="{FF2B5EF4-FFF2-40B4-BE49-F238E27FC236}">
                <a16:creationId xmlns:a16="http://schemas.microsoft.com/office/drawing/2014/main" xmlns="" id="{AFC6CBC7-BAAC-424A-9874-C0A2733A2711}"/>
              </a:ext>
            </a:extLst>
          </p:cNvPr>
          <p:cNvSpPr>
            <a:spLocks noGrp="1"/>
          </p:cNvSpPr>
          <p:nvPr>
            <p:ph sz="quarter" idx="15" hasCustomPrompt="1"/>
          </p:nvPr>
        </p:nvSpPr>
        <p:spPr>
          <a:xfrm>
            <a:off x="2961419" y="1290559"/>
            <a:ext cx="2885209"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Tree>
    <p:extLst>
      <p:ext uri="{BB962C8B-B14F-4D97-AF65-F5344CB8AC3E}">
        <p14:creationId xmlns:p14="http://schemas.microsoft.com/office/powerpoint/2010/main" val="374121542"/>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1577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342900" y="2916383"/>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
        <p:nvSpPr>
          <p:cNvPr id="8" name="Content Placeholder 2">
            <a:extLst>
              <a:ext uri="{FF2B5EF4-FFF2-40B4-BE49-F238E27FC236}">
                <a16:creationId xmlns:a16="http://schemas.microsoft.com/office/drawing/2014/main" xmlns="" id="{7C02FDC4-9007-47FA-8867-BFB4513F337E}"/>
              </a:ext>
            </a:extLst>
          </p:cNvPr>
          <p:cNvSpPr>
            <a:spLocks noGrp="1"/>
          </p:cNvSpPr>
          <p:nvPr>
            <p:ph sz="quarter" idx="15" hasCustomPrompt="1"/>
          </p:nvPr>
        </p:nvSpPr>
        <p:spPr>
          <a:xfrm>
            <a:off x="356750" y="4648197"/>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Tree>
    <p:extLst>
      <p:ext uri="{BB962C8B-B14F-4D97-AF65-F5344CB8AC3E}">
        <p14:creationId xmlns:p14="http://schemas.microsoft.com/office/powerpoint/2010/main" val="262017699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40767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4724400" y="1273051"/>
            <a:ext cx="4076700" cy="4991100"/>
          </a:xfrm>
        </p:spPr>
        <p:txBody>
          <a:bodyPr/>
          <a:lstStyle>
            <a:lvl1pPr>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478815702"/>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2022764" y="192490"/>
            <a:ext cx="6778335"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4" name="Picture 3">
            <a:extLst>
              <a:ext uri="{FF2B5EF4-FFF2-40B4-BE49-F238E27FC236}">
                <a16:creationId xmlns:a16="http://schemas.microsoft.com/office/drawing/2014/main" xmlns="" id="{15A7E40D-2A6B-4B43-8474-A1C9EAF1D337}"/>
              </a:ext>
            </a:extLst>
          </p:cNvPr>
          <p:cNvPicPr>
            <a:picLocks noChangeAspect="1"/>
          </p:cNvPicPr>
          <p:nvPr userDrawn="1"/>
        </p:nvPicPr>
        <p:blipFill>
          <a:blip r:embed="rId2"/>
          <a:stretch>
            <a:fillRect/>
          </a:stretch>
        </p:blipFill>
        <p:spPr>
          <a:xfrm>
            <a:off x="342900" y="399540"/>
            <a:ext cx="1531522" cy="420120"/>
          </a:xfrm>
          <a:prstGeom prst="rect">
            <a:avLst/>
          </a:prstGeom>
        </p:spPr>
      </p:pic>
    </p:spTree>
    <p:extLst>
      <p:ext uri="{BB962C8B-B14F-4D97-AF65-F5344CB8AC3E}">
        <p14:creationId xmlns:p14="http://schemas.microsoft.com/office/powerpoint/2010/main" val="48298191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 Main One Secondary">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5791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6418052" y="1257300"/>
            <a:ext cx="2383047" cy="4991100"/>
          </a:xfrm>
        </p:spPr>
        <p:txBody>
          <a:bodyPr/>
          <a:lstStyle>
            <a:lvl1pPr>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marL="0" marR="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144696270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userDrawn="1">
          <p15:clr>
            <a:srgbClr val="FBAE40"/>
          </p15:clr>
        </p15:guide>
        <p15:guide id="5" pos="386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xmlns="" id="{E2D8ACCF-E5FC-4FE9-9E84-B2A0A6B1EEBA}"/>
              </a:ext>
              <a:ext uri="{C183D7F6-B498-43B3-948B-1728B52AA6E4}">
                <adec:decorative xmlns:adec="http://schemas.microsoft.com/office/drawing/2017/decorative" xmlns=""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xmlns=""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1394084"/>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userDrawn="1">
            <p:ph type="subTitle" idx="1" hasCustomPrompt="1"/>
          </p:nvPr>
        </p:nvSpPr>
        <p:spPr>
          <a:xfrm>
            <a:off x="621792" y="4069830"/>
            <a:ext cx="3035808" cy="804094"/>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xmlns="" id="{EC86C884-D766-9149-B40E-B86A943DE6D1}"/>
              </a:ext>
              <a:ext uri="{C183D7F6-B498-43B3-948B-1728B52AA6E4}">
                <adec:decorative xmlns:adec="http://schemas.microsoft.com/office/drawing/2017/decorative" xmlns=""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5096656"/>
            <a:ext cx="3043303" cy="569626"/>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a16="http://schemas.microsoft.com/office/drawing/2014/main" xmlns="" id="{67C61915-1FDF-4DF1-95F4-8BAC894B4DC1}"/>
              </a:ext>
            </a:extLst>
          </p:cNvPr>
          <p:cNvSpPr>
            <a:spLocks noGrp="1"/>
          </p:cNvSpPr>
          <p:nvPr userDrawn="1">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2" name="Long Copyright">
            <a:extLst>
              <a:ext uri="{FF2B5EF4-FFF2-40B4-BE49-F238E27FC236}">
                <a16:creationId xmlns:a16="http://schemas.microsoft.com/office/drawing/2014/main" xmlns="" id="{F4607C07-D864-4A1A-8061-D12997CC50CE}"/>
              </a:ext>
            </a:extLst>
          </p:cNvPr>
          <p:cNvSpPr>
            <a:spLocks noGrp="1"/>
          </p:cNvSpPr>
          <p:nvPr>
            <p:ph type="ftr" sz="quarter" idx="12"/>
          </p:nvPr>
        </p:nvSpPr>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2489068921"/>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with Third as Accen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342901" y="4343400"/>
            <a:ext cx="5791200" cy="1905000"/>
          </a:xfr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xmlns="" id="{22432755-BCF5-451F-968D-CFFD10D87BE2}"/>
              </a:ext>
            </a:extLst>
          </p:cNvPr>
          <p:cNvSpPr>
            <a:spLocks noGrp="1"/>
          </p:cNvSpPr>
          <p:nvPr>
            <p:ph sz="quarter" idx="15" hasCustomPrompt="1"/>
          </p:nvPr>
        </p:nvSpPr>
        <p:spPr>
          <a:xfrm>
            <a:off x="6400800" y="4343400"/>
            <a:ext cx="2400300" cy="1905000"/>
          </a:xfr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 3</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410000558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p15:clr>
            <a:srgbClr val="FBAE40"/>
          </p15:clr>
        </p15:guide>
        <p15:guide id="5" pos="386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10"/>
            <a:ext cx="8458200" cy="612476"/>
          </a:xfrm>
          <a:prstGeom prst="rect">
            <a:avLst/>
          </a:prstGeom>
        </p:spPr>
        <p:txBody>
          <a:bodyPr/>
          <a:lstStyle>
            <a:lvl1pPr>
              <a:spcBef>
                <a:spcPts val="1000"/>
              </a:spcBef>
              <a:spcAft>
                <a:spcPts val="0"/>
              </a:spcAft>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342900" y="2070496"/>
            <a:ext cx="8458200" cy="649138"/>
          </a:xfrm>
        </p:spPr>
        <p:txBody>
          <a:bodyPr/>
          <a:lstStyle>
            <a:lvl1pPr>
              <a:spcBef>
                <a:spcPts val="1000"/>
              </a:spcBef>
              <a:spcAft>
                <a:spcPts val="0"/>
              </a:spcAft>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xmlns="" id="{3356A590-66B5-4770-8441-82DC031F56EA}"/>
              </a:ext>
            </a:extLst>
          </p:cNvPr>
          <p:cNvSpPr>
            <a:spLocks noGrp="1"/>
          </p:cNvSpPr>
          <p:nvPr>
            <p:ph sz="quarter" idx="15" hasCustomPrompt="1"/>
          </p:nvPr>
        </p:nvSpPr>
        <p:spPr>
          <a:xfrm>
            <a:off x="342900" y="2900944"/>
            <a:ext cx="8458200" cy="673100"/>
          </a:xfrm>
        </p:spPr>
        <p:txBody>
          <a:bodyPr/>
          <a:lstStyle>
            <a:lvl1pPr>
              <a:spcBef>
                <a:spcPts val="1000"/>
              </a:spcBef>
              <a:spcAft>
                <a:spcPts val="0"/>
              </a:spcAft>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xmlns="" id="{30BD29E5-BD7B-4CD0-9B09-8F8B24F89FBE}"/>
              </a:ext>
            </a:extLst>
          </p:cNvPr>
          <p:cNvSpPr>
            <a:spLocks noGrp="1"/>
          </p:cNvSpPr>
          <p:nvPr>
            <p:ph sz="quarter" idx="16" hasCustomPrompt="1"/>
          </p:nvPr>
        </p:nvSpPr>
        <p:spPr>
          <a:xfrm>
            <a:off x="342900" y="3755354"/>
            <a:ext cx="8458200" cy="698500"/>
          </a:xfrm>
        </p:spPr>
        <p:txBody>
          <a:bodyPr/>
          <a:lstStyle>
            <a:lvl1pPr>
              <a:spcBef>
                <a:spcPts val="1000"/>
              </a:spcBef>
              <a:spcAft>
                <a:spcPts val="0"/>
              </a:spcAft>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xmlns="" id="{E908CA92-5DB2-4DC0-937B-1B178AA91781}"/>
              </a:ext>
            </a:extLst>
          </p:cNvPr>
          <p:cNvSpPr>
            <a:spLocks noGrp="1"/>
          </p:cNvSpPr>
          <p:nvPr>
            <p:ph sz="quarter" idx="17" hasCustomPrompt="1"/>
          </p:nvPr>
        </p:nvSpPr>
        <p:spPr>
          <a:xfrm>
            <a:off x="342900" y="4635164"/>
            <a:ext cx="8458200" cy="698500"/>
          </a:xfrm>
        </p:spPr>
        <p:txBody>
          <a:bodyPr/>
          <a:lstStyle>
            <a:lvl1pPr>
              <a:spcBef>
                <a:spcPts val="1000"/>
              </a:spcBef>
              <a:spcAft>
                <a:spcPts val="0"/>
              </a:spcAft>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xmlns="" id="{8B728CCD-2639-461B-9841-57505AC13467}"/>
              </a:ext>
            </a:extLst>
          </p:cNvPr>
          <p:cNvSpPr>
            <a:spLocks noGrp="1"/>
          </p:cNvSpPr>
          <p:nvPr>
            <p:ph sz="quarter" idx="18" hasCustomPrompt="1"/>
          </p:nvPr>
        </p:nvSpPr>
        <p:spPr>
          <a:xfrm>
            <a:off x="342900" y="5514975"/>
            <a:ext cx="8458200" cy="733425"/>
          </a:xfrm>
        </p:spPr>
        <p:txBody>
          <a:bodyPr/>
          <a:lstStyle>
            <a:lvl1pPr>
              <a:spcBef>
                <a:spcPts val="1000"/>
              </a:spcBef>
              <a:spcAft>
                <a:spcPts val="0"/>
              </a:spcAft>
              <a:defRPr/>
            </a:lvl1pPr>
          </a:lstStyle>
          <a:p>
            <a:pPr lvl="0"/>
            <a:r>
              <a:rPr lang="en-US" dirty="0"/>
              <a:t>Slide Content 6</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407061431"/>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10"/>
            <a:ext cx="3915201" cy="612476"/>
          </a:xfrm>
          <a:prstGeom prst="rect">
            <a:avLst/>
          </a:prstGeom>
        </p:spPr>
        <p:txBody>
          <a:bodyPr/>
          <a:lstStyle>
            <a:lvl1pPr>
              <a:spcBef>
                <a:spcPts val="1000"/>
              </a:spcBef>
              <a:spcAft>
                <a:spcPts val="0"/>
              </a:spcAft>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342900" y="2070496"/>
            <a:ext cx="3915201" cy="649138"/>
          </a:xfrm>
        </p:spPr>
        <p:txBody>
          <a:bodyPr/>
          <a:lstStyle>
            <a:lvl1pPr>
              <a:spcBef>
                <a:spcPts val="1000"/>
              </a:spcBef>
              <a:spcAft>
                <a:spcPts val="0"/>
              </a:spcAft>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xmlns="" id="{3356A590-66B5-4770-8441-82DC031F56EA}"/>
              </a:ext>
            </a:extLst>
          </p:cNvPr>
          <p:cNvSpPr>
            <a:spLocks noGrp="1"/>
          </p:cNvSpPr>
          <p:nvPr>
            <p:ph sz="quarter" idx="15" hasCustomPrompt="1"/>
          </p:nvPr>
        </p:nvSpPr>
        <p:spPr>
          <a:xfrm>
            <a:off x="342900" y="2900944"/>
            <a:ext cx="3915201" cy="673100"/>
          </a:xfrm>
        </p:spPr>
        <p:txBody>
          <a:bodyPr/>
          <a:lstStyle>
            <a:lvl1pPr>
              <a:spcBef>
                <a:spcPts val="1000"/>
              </a:spcBef>
              <a:spcAft>
                <a:spcPts val="0"/>
              </a:spcAft>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xmlns="" id="{30BD29E5-BD7B-4CD0-9B09-8F8B24F89FBE}"/>
              </a:ext>
            </a:extLst>
          </p:cNvPr>
          <p:cNvSpPr>
            <a:spLocks noGrp="1"/>
          </p:cNvSpPr>
          <p:nvPr>
            <p:ph sz="quarter" idx="16" hasCustomPrompt="1"/>
          </p:nvPr>
        </p:nvSpPr>
        <p:spPr>
          <a:xfrm>
            <a:off x="342900" y="3755354"/>
            <a:ext cx="3915201" cy="698500"/>
          </a:xfrm>
        </p:spPr>
        <p:txBody>
          <a:bodyPr/>
          <a:lstStyle>
            <a:lvl1pPr>
              <a:spcBef>
                <a:spcPts val="1000"/>
              </a:spcBef>
              <a:spcAft>
                <a:spcPts val="0"/>
              </a:spcAft>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xmlns="" id="{E908CA92-5DB2-4DC0-937B-1B178AA91781}"/>
              </a:ext>
            </a:extLst>
          </p:cNvPr>
          <p:cNvSpPr>
            <a:spLocks noGrp="1"/>
          </p:cNvSpPr>
          <p:nvPr>
            <p:ph sz="quarter" idx="17" hasCustomPrompt="1"/>
          </p:nvPr>
        </p:nvSpPr>
        <p:spPr>
          <a:xfrm>
            <a:off x="342900" y="4635164"/>
            <a:ext cx="3915201" cy="698500"/>
          </a:xfrm>
        </p:spPr>
        <p:txBody>
          <a:bodyPr/>
          <a:lstStyle>
            <a:lvl1pPr>
              <a:spcBef>
                <a:spcPts val="1000"/>
              </a:spcBef>
              <a:spcAft>
                <a:spcPts val="0"/>
              </a:spcAft>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xmlns="" id="{8B728CCD-2639-461B-9841-57505AC13467}"/>
              </a:ext>
            </a:extLst>
          </p:cNvPr>
          <p:cNvSpPr>
            <a:spLocks noGrp="1"/>
          </p:cNvSpPr>
          <p:nvPr>
            <p:ph sz="quarter" idx="18" hasCustomPrompt="1"/>
          </p:nvPr>
        </p:nvSpPr>
        <p:spPr>
          <a:xfrm>
            <a:off x="342900" y="5514975"/>
            <a:ext cx="3915201" cy="733425"/>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2" name="Content Placeholder 6">
            <a:extLst>
              <a:ext uri="{FF2B5EF4-FFF2-40B4-BE49-F238E27FC236}">
                <a16:creationId xmlns:a16="http://schemas.microsoft.com/office/drawing/2014/main" xmlns="" id="{DB5446E9-DDFC-4F9F-AEF5-5E6061E5BD1A}"/>
              </a:ext>
            </a:extLst>
          </p:cNvPr>
          <p:cNvSpPr>
            <a:spLocks noGrp="1"/>
          </p:cNvSpPr>
          <p:nvPr>
            <p:ph sz="quarter" idx="19" hasCustomPrompt="1"/>
          </p:nvPr>
        </p:nvSpPr>
        <p:spPr>
          <a:xfrm>
            <a:off x="4619199" y="1255490"/>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4" name="Content Placeholder 6">
            <a:extLst>
              <a:ext uri="{FF2B5EF4-FFF2-40B4-BE49-F238E27FC236}">
                <a16:creationId xmlns:a16="http://schemas.microsoft.com/office/drawing/2014/main" xmlns="" id="{9BC59DB4-A285-4104-8DAD-21B49267AAD3}"/>
              </a:ext>
            </a:extLst>
          </p:cNvPr>
          <p:cNvSpPr>
            <a:spLocks noGrp="1"/>
          </p:cNvSpPr>
          <p:nvPr>
            <p:ph sz="quarter" idx="20" hasCustomPrompt="1"/>
          </p:nvPr>
        </p:nvSpPr>
        <p:spPr>
          <a:xfrm>
            <a:off x="4619199" y="1998291"/>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6" name="Content Placeholder 6">
            <a:extLst>
              <a:ext uri="{FF2B5EF4-FFF2-40B4-BE49-F238E27FC236}">
                <a16:creationId xmlns:a16="http://schemas.microsoft.com/office/drawing/2014/main" xmlns="" id="{FF319E46-D027-404B-8292-60A07B8E3C98}"/>
              </a:ext>
            </a:extLst>
          </p:cNvPr>
          <p:cNvSpPr>
            <a:spLocks noGrp="1"/>
          </p:cNvSpPr>
          <p:nvPr>
            <p:ph sz="quarter" idx="21" hasCustomPrompt="1"/>
          </p:nvPr>
        </p:nvSpPr>
        <p:spPr>
          <a:xfrm>
            <a:off x="4619198" y="2723530"/>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7" name="Content Placeholder 6">
            <a:extLst>
              <a:ext uri="{FF2B5EF4-FFF2-40B4-BE49-F238E27FC236}">
                <a16:creationId xmlns:a16="http://schemas.microsoft.com/office/drawing/2014/main" xmlns="" id="{E1FA65FE-4DFA-484E-A01C-9BF08B32C20A}"/>
              </a:ext>
            </a:extLst>
          </p:cNvPr>
          <p:cNvSpPr>
            <a:spLocks noGrp="1"/>
          </p:cNvSpPr>
          <p:nvPr>
            <p:ph sz="quarter" idx="22" hasCustomPrompt="1"/>
          </p:nvPr>
        </p:nvSpPr>
        <p:spPr>
          <a:xfrm>
            <a:off x="4619197" y="3528194"/>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8" name="Content Placeholder 6">
            <a:extLst>
              <a:ext uri="{FF2B5EF4-FFF2-40B4-BE49-F238E27FC236}">
                <a16:creationId xmlns:a16="http://schemas.microsoft.com/office/drawing/2014/main" xmlns="" id="{6FE7E90B-1DE9-4A55-9F1D-9EF5F50C09A3}"/>
              </a:ext>
            </a:extLst>
          </p:cNvPr>
          <p:cNvSpPr>
            <a:spLocks noGrp="1"/>
          </p:cNvSpPr>
          <p:nvPr>
            <p:ph sz="quarter" idx="23" hasCustomPrompt="1"/>
          </p:nvPr>
        </p:nvSpPr>
        <p:spPr>
          <a:xfrm>
            <a:off x="4619199" y="4351336"/>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9" name="Content Placeholder 6">
            <a:extLst>
              <a:ext uri="{FF2B5EF4-FFF2-40B4-BE49-F238E27FC236}">
                <a16:creationId xmlns:a16="http://schemas.microsoft.com/office/drawing/2014/main" xmlns="" id="{78067368-CA9E-4B15-AE6A-F50A1D1FEE7F}"/>
              </a:ext>
            </a:extLst>
          </p:cNvPr>
          <p:cNvSpPr>
            <a:spLocks noGrp="1"/>
          </p:cNvSpPr>
          <p:nvPr>
            <p:ph sz="quarter" idx="24" hasCustomPrompt="1"/>
          </p:nvPr>
        </p:nvSpPr>
        <p:spPr>
          <a:xfrm>
            <a:off x="4619199" y="5142672"/>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390875865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xmlns=""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371601"/>
            <a:ext cx="8458200" cy="4876800"/>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xmlns=""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1353488824"/>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xmlns=""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xmlns="" id="{60DCFDF5-2A5B-440E-888A-BC0BFEF9F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3" name="Long Copyright">
            <a:extLst>
              <a:ext uri="{FF2B5EF4-FFF2-40B4-BE49-F238E27FC236}">
                <a16:creationId xmlns:a16="http://schemas.microsoft.com/office/drawing/2014/main" xmlns="" id="{9AB572CE-E262-4FA6-8D47-02F068ADD1BE}"/>
              </a:ext>
            </a:extLst>
          </p:cNvPr>
          <p:cNvSpPr>
            <a:spLocks noGrp="1"/>
          </p:cNvSpPr>
          <p:nvPr>
            <p:ph type="ftr" sz="quarter" idx="10"/>
          </p:nvPr>
        </p:nvSpPr>
        <p:spPr>
          <a:xfrm>
            <a:off x="0" y="6487064"/>
            <a:ext cx="9144000" cy="370936"/>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
        <p:nvSpPr>
          <p:cNvPr id="9" name="MGH Tagline">
            <a:extLst>
              <a:ext uri="{FF2B5EF4-FFF2-40B4-BE49-F238E27FC236}">
                <a16:creationId xmlns:a16="http://schemas.microsoft.com/office/drawing/2014/main" xmlns=""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xmlns=""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744366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xmlns=""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xmlns="" id="{60DCFDF5-2A5B-440E-888A-BC0BFEF9F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9" name="MGH Tagline">
            <a:extLst>
              <a:ext uri="{FF2B5EF4-FFF2-40B4-BE49-F238E27FC236}">
                <a16:creationId xmlns:a16="http://schemas.microsoft.com/office/drawing/2014/main" xmlns=""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xmlns=""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
        <p:nvSpPr>
          <p:cNvPr id="5" name="Content Placeholder 4">
            <a:extLst>
              <a:ext uri="{FF2B5EF4-FFF2-40B4-BE49-F238E27FC236}">
                <a16:creationId xmlns:a16="http://schemas.microsoft.com/office/drawing/2014/main" xmlns="" id="{8352138A-1304-465B-AE03-541BDE0CCB45}"/>
              </a:ext>
            </a:extLst>
          </p:cNvPr>
          <p:cNvSpPr>
            <a:spLocks noGrp="1"/>
          </p:cNvSpPr>
          <p:nvPr>
            <p:ph sz="quarter" idx="10"/>
          </p:nvPr>
        </p:nvSpPr>
        <p:spPr>
          <a:xfrm>
            <a:off x="228600" y="6543675"/>
            <a:ext cx="8715375" cy="1873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389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6CA9270-FD0E-4B64-B0D8-24095E6A2959}"/>
              </a:ext>
            </a:extLst>
          </p:cNvPr>
          <p:cNvSpPr>
            <a:spLocks noGrp="1"/>
          </p:cNvSpPr>
          <p:nvPr>
            <p:ph type="title" hasCustomPrompt="1"/>
          </p:nvPr>
        </p:nvSpPr>
        <p:spPr>
          <a:xfrm>
            <a:off x="342899" y="2366309"/>
            <a:ext cx="7696919" cy="526936"/>
          </a:xfrm>
          <a:prstGeom prst="rect">
            <a:avLst/>
          </a:prstGeom>
        </p:spPr>
        <p:txBody>
          <a:bodyPr anchor="ctr"/>
          <a:lstStyle>
            <a:lvl1pPr>
              <a:defRPr/>
            </a:lvl1pPr>
          </a:lstStyle>
          <a:p>
            <a:r>
              <a:rPr lang="en-US" dirty="0"/>
              <a:t>Accessibility Content: Text Alternatives for Images</a:t>
            </a:r>
          </a:p>
        </p:txBody>
      </p:sp>
      <p:sp>
        <p:nvSpPr>
          <p:cNvPr id="3" name="Slide Number Placeholder">
            <a:extLst>
              <a:ext uri="{FF2B5EF4-FFF2-40B4-BE49-F238E27FC236}">
                <a16:creationId xmlns:a16="http://schemas.microsoft.com/office/drawing/2014/main" xmlns="" id="{0B6E1DCB-9B8A-423D-B48B-2CCDE624B45C}"/>
              </a:ext>
            </a:extLst>
          </p:cNvPr>
          <p:cNvSpPr>
            <a:spLocks noGrp="1"/>
          </p:cNvSpPr>
          <p:nvPr>
            <p:ph type="sldNum" sz="quarter" idx="10"/>
          </p:nvPr>
        </p:nvSpPr>
        <p:spPr>
          <a:xfrm>
            <a:off x="8637202" y="6682314"/>
            <a:ext cx="342900" cy="143831"/>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3692571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C0136BE0-3F2D-44D5-B125-B7A30D2C8896}"/>
              </a:ext>
            </a:extLst>
          </p:cNvPr>
          <p:cNvSpPr>
            <a:spLocks noGrp="1"/>
          </p:cNvSpPr>
          <p:nvPr>
            <p:ph type="title"/>
          </p:nvPr>
        </p:nvSpPr>
        <p:spPr>
          <a:xfrm>
            <a:off x="339450" y="117244"/>
            <a:ext cx="6065851" cy="730970"/>
          </a:xfrm>
          <a:prstGeom prst="rect">
            <a:avLst/>
          </a:prstGeom>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xmlns="" id="{FA117DCA-6A6D-48B9-9002-DA1E4814BF99}"/>
              </a:ext>
            </a:extLst>
          </p:cNvPr>
          <p:cNvSpPr>
            <a:spLocks noGrp="1"/>
          </p:cNvSpPr>
          <p:nvPr>
            <p:ph type="sldNum" sz="quarter" idx="10"/>
          </p:nvPr>
        </p:nvSpPr>
        <p:spPr>
          <a:xfrm>
            <a:off x="8637202" y="6682314"/>
            <a:ext cx="342900" cy="143831"/>
          </a:xfrm>
          <a:prstGeom prst="rect">
            <a:avLst/>
          </a:prstGeom>
        </p:spPr>
        <p:txBody>
          <a:bodyPr/>
          <a:lstStyle/>
          <a:p>
            <a:fld id="{68151E55-6873-49E2-B8D5-2F265E6F1973}" type="slidenum">
              <a:rPr lang="en-US" smtClean="0"/>
              <a:pPr/>
              <a:t>‹#›</a:t>
            </a:fld>
            <a:endParaRPr lang="en-US" dirty="0"/>
          </a:p>
        </p:txBody>
      </p:sp>
      <p:sp>
        <p:nvSpPr>
          <p:cNvPr id="5" name="Content Placeholder">
            <a:extLst>
              <a:ext uri="{FF2B5EF4-FFF2-40B4-BE49-F238E27FC236}">
                <a16:creationId xmlns:a16="http://schemas.microsoft.com/office/drawing/2014/main" xmlns=""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Tree>
    <p:extLst>
      <p:ext uri="{BB962C8B-B14F-4D97-AF65-F5344CB8AC3E}">
        <p14:creationId xmlns:p14="http://schemas.microsoft.com/office/powerpoint/2010/main" val="4454160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xmlns=""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371601"/>
            <a:ext cx="8458200" cy="4876800"/>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xmlns=""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Tree>
    <p:extLst>
      <p:ext uri="{BB962C8B-B14F-4D97-AF65-F5344CB8AC3E}">
        <p14:creationId xmlns:p14="http://schemas.microsoft.com/office/powerpoint/2010/main" val="544467532"/>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xmlns=""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371601"/>
            <a:ext cx="8458200" cy="4876800"/>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xmlns=""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842702864"/>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xmlns="" val="1"/>
              </a:ext>
            </a:extLst>
          </p:cNvPr>
          <p:cNvGrpSpPr/>
          <p:nvPr userDrawn="1"/>
        </p:nvGrpSpPr>
        <p:grpSpPr>
          <a:xfrm>
            <a:off x="0" y="1452559"/>
            <a:ext cx="9144000" cy="4982750"/>
            <a:chOff x="0" y="1521567"/>
            <a:chExt cx="9144000" cy="4846438"/>
          </a:xfrm>
        </p:grpSpPr>
        <p:sp>
          <p:nvSpPr>
            <p:cNvPr id="11" name="Rectangle 10">
              <a:extLst>
                <a:ext uri="{FF2B5EF4-FFF2-40B4-BE49-F238E27FC236}">
                  <a16:creationId xmlns:a16="http://schemas.microsoft.com/office/drawing/2014/main" xmlns=""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777240" y="2985555"/>
            <a:ext cx="6521640" cy="873214"/>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p:ph type="subTitle" idx="1"/>
          </p:nvPr>
        </p:nvSpPr>
        <p:spPr>
          <a:xfrm>
            <a:off x="782058" y="3986784"/>
            <a:ext cx="4297680" cy="517585"/>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xmlns="" id="{EC86C884-D766-9149-B40E-B86A943DE6D1}"/>
              </a:ext>
              <a:ext uri="{C183D7F6-B498-43B3-948B-1728B52AA6E4}">
                <adec:decorative xmlns:adec="http://schemas.microsoft.com/office/drawing/2017/decorative" xmlns=""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p:nvPr>
        </p:nvSpPr>
        <p:spPr>
          <a:xfrm>
            <a:off x="777240" y="4718304"/>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4" name="Long Copyright">
            <a:extLst>
              <a:ext uri="{FF2B5EF4-FFF2-40B4-BE49-F238E27FC236}">
                <a16:creationId xmlns:a16="http://schemas.microsoft.com/office/drawing/2014/main" xmlns="" id="{54514DA3-A928-4CD1-BFAE-B5DF399C4B36}"/>
              </a:ext>
            </a:extLst>
          </p:cNvPr>
          <p:cNvSpPr>
            <a:spLocks noGrp="1"/>
          </p:cNvSpPr>
          <p:nvPr>
            <p:ph type="ftr" sz="quarter" idx="11"/>
          </p:nvPr>
        </p:nvSpPr>
        <p:spPr>
          <a:xfrm>
            <a:off x="0" y="6487064"/>
            <a:ext cx="9144000" cy="370935"/>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380643474"/>
      </p:ext>
    </p:extLst>
  </p:cSld>
  <p:clrMapOvr>
    <a:masterClrMapping/>
  </p:clrMapOvr>
  <p:extLst>
    <p:ext uri="{DCECCB84-F9BA-43D5-87BE-67443E8EF086}">
      <p15:sldGuideLst xmlns:p15="http://schemas.microsoft.com/office/powerpoint/2012/main">
        <p15:guide id="1" orient="horz" pos="95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9" name="Return to main slide Link 1">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3081528" y="1059828"/>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8" name="Image Identifier 1">
            <a:extLst>
              <a:ext uri="{FF2B5EF4-FFF2-40B4-BE49-F238E27FC236}">
                <a16:creationId xmlns:a16="http://schemas.microsoft.com/office/drawing/2014/main" xmlns="" id="{C828D23C-A7ED-420E-B199-2D8CCF24D6BE}"/>
              </a:ext>
            </a:extLst>
          </p:cNvPr>
          <p:cNvSpPr>
            <a:spLocks noGrp="1"/>
          </p:cNvSpPr>
          <p:nvPr>
            <p:ph type="body" sz="quarter" idx="15" hasCustomPrompt="1"/>
          </p:nvPr>
        </p:nvSpPr>
        <p:spPr>
          <a:xfrm>
            <a:off x="365125" y="1410562"/>
            <a:ext cx="4076700" cy="392112"/>
          </a:xfrm>
        </p:spPr>
        <p:txBody>
          <a:bodyPr/>
          <a:lstStyle>
            <a:lvl1pPr>
              <a:defRPr/>
            </a:lvl1pPr>
          </a:lstStyle>
          <a:p>
            <a:pPr lvl="0"/>
            <a:r>
              <a:rPr lang="en-US" dirty="0"/>
              <a:t>Image Identifier 1</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933303"/>
            <a:ext cx="4076700" cy="4315097"/>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1" name="Image Identifier 2">
            <a:extLst>
              <a:ext uri="{FF2B5EF4-FFF2-40B4-BE49-F238E27FC236}">
                <a16:creationId xmlns:a16="http://schemas.microsoft.com/office/drawing/2014/main" xmlns="" id="{7DBCEA22-E8D2-4B8A-B55C-3FFA6FAB317C}"/>
              </a:ext>
            </a:extLst>
          </p:cNvPr>
          <p:cNvSpPr>
            <a:spLocks noGrp="1"/>
          </p:cNvSpPr>
          <p:nvPr>
            <p:ph type="body" sz="quarter" idx="16" hasCustomPrompt="1"/>
          </p:nvPr>
        </p:nvSpPr>
        <p:spPr>
          <a:xfrm>
            <a:off x="4715145" y="1410562"/>
            <a:ext cx="4078224" cy="393192"/>
          </a:xfrm>
        </p:spPr>
        <p:txBody>
          <a:bodyPr/>
          <a:lstStyle>
            <a:lvl1pPr>
              <a:defRPr/>
            </a:lvl1pPr>
          </a:lstStyle>
          <a:p>
            <a:pPr lvl="0"/>
            <a:r>
              <a:rPr lang="en-US" dirty="0"/>
              <a:t>Image Identifier 2</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4724400" y="1933303"/>
            <a:ext cx="4076700" cy="4315097"/>
          </a:xfrm>
          <a:prstGeom prst="rect">
            <a:avLst/>
          </a:prstGeo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7" name="Return to main slide Link 2">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081528" y="6348550"/>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2505933215"/>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NO Cover">
    <p:spTree>
      <p:nvGrpSpPr>
        <p:cNvPr id="1" name=""/>
        <p:cNvGrpSpPr/>
        <p:nvPr/>
      </p:nvGrpSpPr>
      <p:grpSpPr>
        <a:xfrm>
          <a:off x="0" y="0"/>
          <a:ext cx="0" cy="0"/>
          <a:chOff x="0" y="0"/>
          <a:chExt cx="0" cy="0"/>
        </a:xfrm>
      </p:grpSpPr>
      <p:grpSp>
        <p:nvGrpSpPr>
          <p:cNvPr id="5" name="MHE altered Background, fixed">
            <a:extLst>
              <a:ext uri="{FF2B5EF4-FFF2-40B4-BE49-F238E27FC236}">
                <a16:creationId xmlns:a16="http://schemas.microsoft.com/office/drawing/2014/main" xmlns="" id="{7A14A7A9-A9D7-4A08-A24F-4D1C1F4C29CE}"/>
              </a:ext>
              <a:ext uri="{C183D7F6-B498-43B3-948B-1728B52AA6E4}">
                <adec:decorative xmlns:adec="http://schemas.microsoft.com/office/drawing/2017/decorative" xmlns="" val="1"/>
              </a:ext>
            </a:extLst>
          </p:cNvPr>
          <p:cNvGrpSpPr/>
          <p:nvPr userDrawn="1"/>
        </p:nvGrpSpPr>
        <p:grpSpPr>
          <a:xfrm>
            <a:off x="0" y="1446366"/>
            <a:ext cx="9143999" cy="4991100"/>
            <a:chOff x="0" y="1524000"/>
            <a:chExt cx="9143999" cy="4991100"/>
          </a:xfrm>
        </p:grpSpPr>
        <p:sp>
          <p:nvSpPr>
            <p:cNvPr id="12" name="Rectangle 11">
              <a:extLst>
                <a:ext uri="{FF2B5EF4-FFF2-40B4-BE49-F238E27FC236}">
                  <a16:creationId xmlns:a16="http://schemas.microsoft.com/office/drawing/2014/main" xmlns="" id="{9500492E-5EBE-C745-8EEE-F17D4BB4582E}"/>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6D976C39-0B94-D44F-9108-A52DD0916B5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567378" y="2593298"/>
            <a:ext cx="6980170" cy="1130559"/>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userDrawn="1">
            <p:ph type="subTitle" idx="1"/>
          </p:nvPr>
        </p:nvSpPr>
        <p:spPr>
          <a:xfrm>
            <a:off x="567378" y="3807503"/>
            <a:ext cx="4542020" cy="719352"/>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xmlns="" id="{EC86C884-D766-9149-B40E-B86A943DE6D1}"/>
              </a:ext>
              <a:ext uri="{C183D7F6-B498-43B3-948B-1728B52AA6E4}">
                <adec:decorative xmlns:adec="http://schemas.microsoft.com/office/drawing/2017/decorative" xmlns="" val="1"/>
              </a:ext>
            </a:extLst>
          </p:cNvPr>
          <p:cNvCxnSpPr>
            <a:cxnSpLocks/>
          </p:cNvCxnSpPr>
          <p:nvPr userDrawn="1"/>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userDrawn="1">
            <p:ph type="body" sz="quarter" idx="10"/>
          </p:nvPr>
        </p:nvSpPr>
        <p:spPr>
          <a:xfrm>
            <a:off x="567378" y="4770769"/>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4" name="Long Copyright">
            <a:extLst>
              <a:ext uri="{FF2B5EF4-FFF2-40B4-BE49-F238E27FC236}">
                <a16:creationId xmlns:a16="http://schemas.microsoft.com/office/drawing/2014/main" xmlns="" id="{54514DA3-A928-4CD1-BFAE-B5DF399C4B36}"/>
              </a:ext>
            </a:extLst>
          </p:cNvPr>
          <p:cNvSpPr>
            <a:spLocks noGrp="1"/>
          </p:cNvSpPr>
          <p:nvPr userDrawn="1">
            <p:ph type="ftr" sz="quarter" idx="11"/>
          </p:nvPr>
        </p:nvSpPr>
        <p:spPr>
          <a:xfrm>
            <a:off x="0" y="6487064"/>
            <a:ext cx="9144000" cy="370935"/>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1233895555"/>
      </p:ext>
    </p:extLst>
  </p:cSld>
  <p:clrMapOvr>
    <a:masterClrMapping/>
  </p:clrMapOvr>
  <p:extLst>
    <p:ext uri="{DCECCB84-F9BA-43D5-87BE-67443E8EF086}">
      <p15:sldGuideLst xmlns:p15="http://schemas.microsoft.com/office/powerpoint/2012/main">
        <p15:guide id="1" orient="horz" pos="1272">
          <p15:clr>
            <a:srgbClr val="FBAE40"/>
          </p15:clr>
        </p15:guide>
        <p15:guide id="2" orient="horz" pos="3960">
          <p15:clr>
            <a:srgbClr val="FBAE40"/>
          </p15:clr>
        </p15:guide>
        <p15:guide id="3" pos="120">
          <p15:clr>
            <a:srgbClr val="FBAE40"/>
          </p15:clr>
        </p15:guide>
        <p15:guide id="4" pos="5472">
          <p15:clr>
            <a:srgbClr val="FBAE40"/>
          </p15:clr>
        </p15:guide>
        <p15:guide id="5" orient="horz" pos="22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xmlns="" val="1"/>
              </a:ext>
            </a:extLst>
          </p:cNvPr>
          <p:cNvGrpSpPr/>
          <p:nvPr userDrawn="1"/>
        </p:nvGrpSpPr>
        <p:grpSpPr>
          <a:xfrm>
            <a:off x="0" y="1452559"/>
            <a:ext cx="9144000" cy="4982750"/>
            <a:chOff x="0" y="1521567"/>
            <a:chExt cx="9144000" cy="4846438"/>
          </a:xfrm>
        </p:grpSpPr>
        <p:sp>
          <p:nvSpPr>
            <p:cNvPr id="11" name="Rectangle 10">
              <a:extLst>
                <a:ext uri="{FF2B5EF4-FFF2-40B4-BE49-F238E27FC236}">
                  <a16:creationId xmlns:a16="http://schemas.microsoft.com/office/drawing/2014/main" xmlns=""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777240" y="2985555"/>
            <a:ext cx="6521640" cy="873214"/>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p:ph type="subTitle" idx="1"/>
          </p:nvPr>
        </p:nvSpPr>
        <p:spPr>
          <a:xfrm>
            <a:off x="782058" y="3986784"/>
            <a:ext cx="4297680" cy="517585"/>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xmlns="" id="{EC86C884-D766-9149-B40E-B86A943DE6D1}"/>
              </a:ext>
              <a:ext uri="{C183D7F6-B498-43B3-948B-1728B52AA6E4}">
                <adec:decorative xmlns:adec="http://schemas.microsoft.com/office/drawing/2017/decorative" xmlns=""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p:nvPr>
        </p:nvSpPr>
        <p:spPr>
          <a:xfrm>
            <a:off x="777240" y="4718304"/>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6" name="Content Placeholder 5">
            <a:extLst>
              <a:ext uri="{FF2B5EF4-FFF2-40B4-BE49-F238E27FC236}">
                <a16:creationId xmlns:a16="http://schemas.microsoft.com/office/drawing/2014/main" xmlns="" id="{7B97EF25-ACBB-4FA0-B839-95379313240E}"/>
              </a:ext>
            </a:extLst>
          </p:cNvPr>
          <p:cNvSpPr>
            <a:spLocks noGrp="1"/>
          </p:cNvSpPr>
          <p:nvPr>
            <p:ph sz="quarter" idx="11"/>
          </p:nvPr>
        </p:nvSpPr>
        <p:spPr>
          <a:xfrm>
            <a:off x="365125" y="6580188"/>
            <a:ext cx="8313738" cy="136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11993"/>
      </p:ext>
    </p:extLst>
  </p:cSld>
  <p:clrMapOvr>
    <a:masterClrMapping/>
  </p:clrMapOvr>
  <p:extLst>
    <p:ext uri="{DCECCB84-F9BA-43D5-87BE-67443E8EF086}">
      <p15:sldGuideLst xmlns:p15="http://schemas.microsoft.com/office/powerpoint/2012/main">
        <p15:guide id="1" orient="horz" pos="95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36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noAutofit/>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8" name="Slide Number Placeholder">
            <a:extLst>
              <a:ext uri="{FF2B5EF4-FFF2-40B4-BE49-F238E27FC236}">
                <a16:creationId xmlns:a16="http://schemas.microsoft.com/office/drawing/2014/main" xmlns="" id="{EF8D8291-5BF4-41AC-87CE-ED5DE4CB1B61}"/>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745085821"/>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360" userDrawn="1">
          <p15:clr>
            <a:srgbClr val="FBAE40"/>
          </p15:clr>
        </p15:guide>
        <p15:guide id="3" pos="264" userDrawn="1">
          <p15:clr>
            <a:srgbClr val="FBAE40"/>
          </p15:clr>
        </p15:guide>
        <p15:guide id="4"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One Main Placeholder">
    <p:spTree>
      <p:nvGrpSpPr>
        <p:cNvPr id="1" name=""/>
        <p:cNvGrpSpPr/>
        <p:nvPr/>
      </p:nvGrpSpPr>
      <p:grpSpPr>
        <a:xfrm>
          <a:off x="0" y="0"/>
          <a:ext cx="0" cy="0"/>
          <a:chOff x="0" y="0"/>
          <a:chExt cx="0" cy="0"/>
        </a:xfrm>
      </p:grpSpPr>
      <p:sp>
        <p:nvSpPr>
          <p:cNvPr id="2" name="Slide Title 1">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4229100" cy="903231"/>
          </a:xfrm>
          <a:prstGeom prst="rect">
            <a:avLst/>
          </a:prstGeom>
        </p:spPr>
        <p:txBody>
          <a:bodyPr anchor="ctr">
            <a:normAutofit/>
          </a:bodyPr>
          <a:lstStyle>
            <a:lvl1pPr>
              <a:defRPr sz="4000"/>
            </a:lvl1pPr>
          </a:lstStyle>
          <a:p>
            <a:r>
              <a:rPr lang="en-US" dirty="0"/>
              <a:t>Slide Title</a:t>
            </a:r>
          </a:p>
        </p:txBody>
      </p:sp>
      <p:sp>
        <p:nvSpPr>
          <p:cNvPr id="15" name="Slide Title 2">
            <a:extLst>
              <a:ext uri="{FF2B5EF4-FFF2-40B4-BE49-F238E27FC236}">
                <a16:creationId xmlns:a16="http://schemas.microsoft.com/office/drawing/2014/main" xmlns="" id="{B5BB26E5-AE57-4ED5-B8A8-BEE1BD13AD34}"/>
              </a:ext>
            </a:extLst>
          </p:cNvPr>
          <p:cNvSpPr>
            <a:spLocks noGrp="1"/>
          </p:cNvSpPr>
          <p:nvPr>
            <p:ph type="body" sz="quarter" idx="14" hasCustomPrompt="1"/>
          </p:nvPr>
        </p:nvSpPr>
        <p:spPr>
          <a:xfrm>
            <a:off x="4749800" y="192088"/>
            <a:ext cx="4051300" cy="903287"/>
          </a:xfrm>
        </p:spPr>
        <p:txBody>
          <a:bodyPr vert="horz" lIns="91440" tIns="45720" rIns="91440" bIns="45720" rtlCol="0" anchor="ctr">
            <a:normAutofit/>
          </a:bodyPr>
          <a:lstStyle>
            <a:lvl1pPr>
              <a:defRPr lang="en-IN" sz="4000" b="1" dirty="0">
                <a:latin typeface="+mj-lt"/>
                <a:ea typeface="+mj-ea"/>
                <a:cs typeface="+mj-cs"/>
              </a:defRPr>
            </a:lvl1pPr>
          </a:lstStyle>
          <a:p>
            <a:pPr lvl="0">
              <a:lnSpc>
                <a:spcPct val="90000"/>
              </a:lnSpc>
              <a:spcBef>
                <a:spcPct val="0"/>
              </a:spcBef>
            </a:pPr>
            <a:r>
              <a:rPr kumimoji="0" lang="en-US" sz="4000" b="1" i="0" u="none" strike="noStrike" kern="1200" cap="none" spc="0" normalizeH="0" baseline="0" noProof="0" dirty="0">
                <a:ln>
                  <a:noFill/>
                </a:ln>
                <a:solidFill>
                  <a:srgbClr val="000000"/>
                </a:solidFill>
                <a:effectLst/>
                <a:uLnTx/>
                <a:uFillTx/>
                <a:latin typeface="+mn-lt"/>
                <a:ea typeface="+mj-ea"/>
                <a:cs typeface="+mj-cs"/>
              </a:rPr>
              <a:t>Slide Title</a:t>
            </a:r>
            <a:endParaRPr lang="en-IN"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1296839023"/>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8" name="Picture 7" descr="Connecting through social media icon.">
            <a:extLst>
              <a:ext uri="{FF2B5EF4-FFF2-40B4-BE49-F238E27FC236}">
                <a16:creationId xmlns:a16="http://schemas.microsoft.com/office/drawing/2014/main" xmlns="" id="{48BB348F-12C6-489F-958D-1FDE88A9246E}"/>
              </a:ext>
            </a:extLst>
          </p:cNvPr>
          <p:cNvPicPr>
            <a:picLocks noChangeAspect="1"/>
          </p:cNvPicPr>
          <p:nvPr userDrawn="1"/>
        </p:nvPicPr>
        <p:blipFill>
          <a:blip r:embed="rId2"/>
          <a:stretch>
            <a:fillRect/>
          </a:stretch>
        </p:blipFill>
        <p:spPr>
          <a:xfrm>
            <a:off x="124695" y="298541"/>
            <a:ext cx="2438400" cy="669365"/>
          </a:xfrm>
          <a:prstGeom prst="rect">
            <a:avLst/>
          </a:prstGeom>
        </p:spPr>
      </p:pic>
    </p:spTree>
    <p:extLst>
      <p:ext uri="{BB962C8B-B14F-4D97-AF65-F5344CB8AC3E}">
        <p14:creationId xmlns:p14="http://schemas.microsoft.com/office/powerpoint/2010/main" val="1816512595"/>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0" name="Picture 9" descr="Making Ethical Decisions icon.">
            <a:extLst>
              <a:ext uri="{FF2B5EF4-FFF2-40B4-BE49-F238E27FC236}">
                <a16:creationId xmlns:a16="http://schemas.microsoft.com/office/drawing/2014/main" xmlns="" id="{35AB3571-1B64-4E5D-ADAB-A22232BBBD05}"/>
              </a:ext>
            </a:extLst>
          </p:cNvPr>
          <p:cNvPicPr>
            <a:picLocks noChangeAspect="1"/>
          </p:cNvPicPr>
          <p:nvPr userDrawn="1"/>
        </p:nvPicPr>
        <p:blipFill>
          <a:blip r:embed="rId2"/>
          <a:stretch>
            <a:fillRect/>
          </a:stretch>
        </p:blipFill>
        <p:spPr>
          <a:xfrm>
            <a:off x="0" y="312475"/>
            <a:ext cx="2498501" cy="663262"/>
          </a:xfrm>
          <a:prstGeom prst="rect">
            <a:avLst/>
          </a:prstGeom>
        </p:spPr>
      </p:pic>
    </p:spTree>
    <p:extLst>
      <p:ext uri="{BB962C8B-B14F-4D97-AF65-F5344CB8AC3E}">
        <p14:creationId xmlns:p14="http://schemas.microsoft.com/office/powerpoint/2010/main" val="241432333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a16="http://schemas.microsoft.com/office/drawing/2014/main" xmlns="" id="{BF372B49-B6F5-4826-B4F8-2F8A4FFF889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3" name="MGH Tagline">
            <a:extLst>
              <a:ext uri="{FF2B5EF4-FFF2-40B4-BE49-F238E27FC236}">
                <a16:creationId xmlns:a16="http://schemas.microsoft.com/office/drawing/2014/main" xmlns="" id="{70E12349-CEA7-4006-B6E3-3E283BDBD258}"/>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pPr defTabSz="457200">
              <a:spcBef>
                <a:spcPct val="20000"/>
              </a:spcBef>
              <a:defRPr/>
            </a:pPr>
            <a:r>
              <a:rPr lang="en-US" dirty="0"/>
              <a:t>Add long copyright</a:t>
            </a:r>
          </a:p>
        </p:txBody>
      </p:sp>
      <p:sp>
        <p:nvSpPr>
          <p:cNvPr id="8" name="MGH Yellow Line">
            <a:extLst>
              <a:ext uri="{FF2B5EF4-FFF2-40B4-BE49-F238E27FC236}">
                <a16:creationId xmlns:a16="http://schemas.microsoft.com/office/drawing/2014/main" xmlns="" id="{86E6E250-D1F9-6444-A77C-4DC8C64A97D7}"/>
              </a:ext>
              <a:ext uri="{C183D7F6-B498-43B3-948B-1728B52AA6E4}">
                <adec:decorative xmlns:adec="http://schemas.microsoft.com/office/drawing/2017/decorative" xmlns=""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458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724" r:id="rId5"/>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xmlns=""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Autofit/>
          </a:bodyPr>
          <a:lstStyle/>
          <a:p>
            <a:r>
              <a:rPr lang="en-US" dirty="0"/>
              <a:t>Title goes here</a:t>
            </a:r>
          </a:p>
        </p:txBody>
      </p:sp>
      <p:sp>
        <p:nvSpPr>
          <p:cNvPr id="5" name="Text Placeholder">
            <a:extLst>
              <a:ext uri="{FF2B5EF4-FFF2-40B4-BE49-F238E27FC236}">
                <a16:creationId xmlns:a16="http://schemas.microsoft.com/office/drawing/2014/main" xmlns="" id="{4F2C87DD-ADFA-433D-B7C8-4E9E42BC9E0F}"/>
              </a:ext>
            </a:extLst>
          </p:cNvPr>
          <p:cNvSpPr>
            <a:spLocks noGrp="1"/>
          </p:cNvSpPr>
          <p:nvPr>
            <p:ph type="body" idx="1"/>
          </p:nvPr>
        </p:nvSpPr>
        <p:spPr>
          <a:xfrm>
            <a:off x="342900" y="1273877"/>
            <a:ext cx="8458200" cy="494437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xmlns="" id="{86E6E250-D1F9-6444-A77C-4DC8C64A97D7}"/>
              </a:ext>
              <a:ext uri="{C183D7F6-B498-43B3-948B-1728B52AA6E4}">
                <adec:decorative xmlns:adec="http://schemas.microsoft.com/office/drawing/2017/decorative" xmlns=""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xmlns=""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smtClean="0">
                <a:solidFill>
                  <a:schemeClr val="tx1">
                    <a:lumMod val="65000"/>
                    <a:lumOff val="35000"/>
                  </a:schemeClr>
                </a:solidFill>
              </a:rPr>
              <a:t>© McGraw Hill LLC</a:t>
            </a:r>
            <a:endParaRPr lang="en-US" sz="800" b="0" dirty="0">
              <a:solidFill>
                <a:schemeClr val="tx1">
                  <a:lumMod val="65000"/>
                  <a:lumOff val="35000"/>
                </a:schemeClr>
              </a:solidFill>
            </a:endParaRPr>
          </a:p>
        </p:txBody>
      </p:sp>
      <p:sp>
        <p:nvSpPr>
          <p:cNvPr id="10" name="Slide Number Placeholder">
            <a:extLst>
              <a:ext uri="{FF2B5EF4-FFF2-40B4-BE49-F238E27FC236}">
                <a16:creationId xmlns:a16="http://schemas.microsoft.com/office/drawing/2014/main" xmlns="" id="{A9994BA6-A29E-44A0-A7B3-164E7D8FE393}"/>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881564708"/>
      </p:ext>
    </p:extLst>
  </p:cSld>
  <p:clrMap bg1="lt1" tx1="dk1" bg2="lt2" tx2="dk2" accent1="accent1" accent2="accent2" accent3="accent3" accent4="accent4" accent5="accent5" accent6="accent6" hlink="hlink" folHlink="folHlink"/>
  <p:sldLayoutIdLst>
    <p:sldLayoutId id="2147483692" r:id="rId1"/>
    <p:sldLayoutId id="2147483717" r:id="rId2"/>
    <p:sldLayoutId id="2147483706" r:id="rId3"/>
    <p:sldLayoutId id="2147483709" r:id="rId4"/>
    <p:sldLayoutId id="2147483707" r:id="rId5"/>
    <p:sldLayoutId id="2147483708" r:id="rId6"/>
    <p:sldLayoutId id="2147483711" r:id="rId7"/>
    <p:sldLayoutId id="2147483716" r:id="rId8"/>
    <p:sldLayoutId id="2147483693" r:id="rId9"/>
    <p:sldLayoutId id="2147483719" r:id="rId10"/>
    <p:sldLayoutId id="2147483718" r:id="rId11"/>
    <p:sldLayoutId id="2147483699" r:id="rId12"/>
    <p:sldLayoutId id="2147483720" r:id="rId13"/>
    <p:sldLayoutId id="2147483695" r:id="rId14"/>
    <p:sldLayoutId id="2147483696" r:id="rId15"/>
    <p:sldLayoutId id="2147483697" r:id="rId16"/>
    <p:sldLayoutId id="2147483721" r:id="rId17"/>
    <p:sldLayoutId id="2147483723" r:id="rId18"/>
  </p:sldLayoutIdLst>
  <p:hf hd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kern="1200">
          <a:solidFill>
            <a:schemeClr val="tx2"/>
          </a:solidFill>
          <a:latin typeface="+mn-lt"/>
          <a:ea typeface="+mn-ea"/>
          <a:cs typeface="+mn-cs"/>
        </a:defRPr>
      </a:lvl1pPr>
      <a:lvl2pPr marL="292608" indent="-292608" algn="l" defTabSz="914400" rtl="0" eaLnBrk="1" latinLnBrk="0" hangingPunct="1">
        <a:lnSpc>
          <a:spcPct val="100000"/>
        </a:lnSpc>
        <a:spcBef>
          <a:spcPts val="1000"/>
        </a:spcBef>
        <a:spcAft>
          <a:spcPts val="0"/>
        </a:spcAft>
        <a:buClrTx/>
        <a:buFont typeface="Arial" panose="020B0604020202020204" pitchFamily="34" charset="0"/>
        <a:buChar char="•"/>
        <a:defRPr sz="2400" kern="1200">
          <a:solidFill>
            <a:schemeClr val="tx2"/>
          </a:solidFill>
          <a:latin typeface="+mn-lt"/>
          <a:ea typeface="+mn-ea"/>
          <a:cs typeface="+mn-cs"/>
        </a:defRPr>
      </a:lvl2pPr>
      <a:lvl3pPr marL="622800" indent="-292608" algn="l" defTabSz="914400" rtl="0" eaLnBrk="1" latinLnBrk="0" hangingPunct="1">
        <a:lnSpc>
          <a:spcPct val="100000"/>
        </a:lnSpc>
        <a:spcBef>
          <a:spcPts val="1000"/>
        </a:spcBef>
        <a:spcAft>
          <a:spcPts val="0"/>
        </a:spcAft>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864" userDrawn="1">
          <p15:clr>
            <a:srgbClr val="F26B43"/>
          </p15:clr>
        </p15:guide>
        <p15:guide id="13" orient="horz" pos="360" userDrawn="1">
          <p15:clr>
            <a:srgbClr val="F26B43"/>
          </p15:clr>
        </p15:guide>
        <p15:guide id="14" orient="horz" pos="3936" userDrawn="1">
          <p15:clr>
            <a:srgbClr val="F26B43"/>
          </p15:clr>
        </p15:guide>
        <p15:guide id="15" pos="984" userDrawn="1">
          <p15:clr>
            <a:srgbClr val="F26B43"/>
          </p15:clr>
        </p15:guide>
        <p15:guide id="16" pos="5376" userDrawn="1">
          <p15:clr>
            <a:srgbClr val="F26B43"/>
          </p15:clr>
        </p15:guide>
        <p15:guide id="17" pos="2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r>
              <a:rPr lang="en-US" dirty="0"/>
              <a:t>Add long copyright line here</a:t>
            </a:r>
          </a:p>
        </p:txBody>
      </p:sp>
      <p:sp>
        <p:nvSpPr>
          <p:cNvPr id="6" name="MGH Yellow Line">
            <a:extLst>
              <a:ext uri="{FF2B5EF4-FFF2-40B4-BE49-F238E27FC236}">
                <a16:creationId xmlns:a16="http://schemas.microsoft.com/office/drawing/2014/main" xmlns="" id="{F20163A4-4644-4B17-9C8A-EF42A992331B}"/>
              </a:ext>
              <a:ext uri="{C183D7F6-B498-43B3-948B-1728B52AA6E4}">
                <adec:decorative xmlns:adec="http://schemas.microsoft.com/office/drawing/2017/decorative" xmlns=""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998185"/>
      </p:ext>
    </p:extLst>
  </p:cSld>
  <p:clrMap bg1="lt1" tx1="dk1" bg2="lt2" tx2="dk2" accent1="accent1" accent2="accent2" accent3="accent3" accent4="accent4" accent5="accent5" accent6="accent6" hlink="hlink" folHlink="folHlink"/>
  <p:sldLayoutIdLst>
    <p:sldLayoutId id="2147483685" r:id="rId1"/>
    <p:sldLayoutId id="2147483705" r:id="rId2"/>
  </p:sldLayoutIdLst>
  <p:hf hd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112" userDrawn="1">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2160" userDrawn="1">
          <p15:clr>
            <a:srgbClr val="F26B43"/>
          </p15:clr>
        </p15:guide>
        <p15:guide id="13" pos="36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xmlns=""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rm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a16="http://schemas.microsoft.com/office/drawing/2014/main" xmlns="" id="{86E6E250-D1F9-6444-A77C-4DC8C64A97D7}"/>
              </a:ext>
              <a:ext uri="{C183D7F6-B498-43B3-948B-1728B52AA6E4}">
                <adec:decorative xmlns:adec="http://schemas.microsoft.com/office/drawing/2017/decorative" xmlns=""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xmlns="" id="{36838A37-515E-4F5C-BF9F-CE51891A9C27}"/>
              </a:ext>
            </a:extLst>
          </p:cNvPr>
          <p:cNvSpPr txBox="1"/>
          <p:nvPr userDrawn="1"/>
        </p:nvSpPr>
        <p:spPr>
          <a:xfrm>
            <a:off x="224279" y="6660234"/>
            <a:ext cx="1285344" cy="215444"/>
          </a:xfrm>
          <a:prstGeom prst="rect">
            <a:avLst/>
          </a:prstGeom>
          <a:noFill/>
        </p:spPr>
        <p:txBody>
          <a:bodyPr wrap="square" lIns="45720" rIns="45720" rtlCol="0" anchor="ctr">
            <a:spAutoFit/>
          </a:bodyPr>
          <a:lstStyle/>
          <a:p>
            <a:r>
              <a:rPr lang="en-US" sz="800" b="0" dirty="0" smtClean="0">
                <a:solidFill>
                  <a:schemeClr val="tx1">
                    <a:lumMod val="65000"/>
                    <a:lumOff val="35000"/>
                  </a:schemeClr>
                </a:solidFill>
              </a:rPr>
              <a:t>© McGraw Hill LLC</a:t>
            </a:r>
            <a:endParaRPr lang="en-US" sz="800" b="0" dirty="0">
              <a:solidFill>
                <a:schemeClr val="tx1">
                  <a:lumMod val="65000"/>
                  <a:lumOff val="35000"/>
                </a:schemeClr>
              </a:solidFill>
            </a:endParaRPr>
          </a:p>
        </p:txBody>
      </p:sp>
      <p:grpSp>
        <p:nvGrpSpPr>
          <p:cNvPr id="6" name="MGH Shape">
            <a:extLst>
              <a:ext uri="{FF2B5EF4-FFF2-40B4-BE49-F238E27FC236}">
                <a16:creationId xmlns:a16="http://schemas.microsoft.com/office/drawing/2014/main" xmlns="" id="{B719ECBD-8119-4217-9D58-2638FA4365C1}"/>
              </a:ext>
              <a:ext uri="{C183D7F6-B498-43B3-948B-1728B52AA6E4}">
                <adec:decorative xmlns:adec="http://schemas.microsoft.com/office/drawing/2017/decorative" xmlns="" val="1"/>
              </a:ext>
            </a:extLst>
          </p:cNvPr>
          <p:cNvGrpSpPr/>
          <p:nvPr userDrawn="1"/>
        </p:nvGrpSpPr>
        <p:grpSpPr>
          <a:xfrm>
            <a:off x="6622742" y="0"/>
            <a:ext cx="2521258" cy="6623843"/>
            <a:chOff x="3491346" y="0"/>
            <a:chExt cx="2508933" cy="6367263"/>
          </a:xfrm>
        </p:grpSpPr>
        <p:sp>
          <p:nvSpPr>
            <p:cNvPr id="9" name="Freeform 11">
              <a:extLst>
                <a:ext uri="{FF2B5EF4-FFF2-40B4-BE49-F238E27FC236}">
                  <a16:creationId xmlns:a16="http://schemas.microsoft.com/office/drawing/2014/main" xmlns=""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a16="http://schemas.microsoft.com/office/drawing/2014/main" xmlns=""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a16="http://schemas.microsoft.com/office/drawing/2014/main" xmlns=""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a16="http://schemas.microsoft.com/office/drawing/2014/main" xmlns=""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rmAutofit/>
          </a:bodyPr>
          <a:lstStyle/>
          <a:p>
            <a:r>
              <a:rPr lang="en-US" dirty="0"/>
              <a:t>Title goes here</a:t>
            </a:r>
          </a:p>
        </p:txBody>
      </p:sp>
    </p:spTree>
    <p:extLst>
      <p:ext uri="{BB962C8B-B14F-4D97-AF65-F5344CB8AC3E}">
        <p14:creationId xmlns:p14="http://schemas.microsoft.com/office/powerpoint/2010/main" val="3690558099"/>
      </p:ext>
    </p:extLst>
  </p:cSld>
  <p:clrMap bg1="lt1" tx1="dk1" bg2="lt2" tx2="dk2" accent1="accent1" accent2="accent2" accent3="accent3" accent4="accent4" accent5="accent5" accent6="accent6" hlink="hlink" folHlink="folHlink"/>
  <p:sldLayoutIdLst>
    <p:sldLayoutId id="2147483690" r:id="rId1"/>
    <p:sldLayoutId id="2147483698" r:id="rId2"/>
    <p:sldLayoutId id="2147483722" r:id="rId3"/>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mn-lt"/>
          <a:ea typeface="+mn-ea"/>
          <a:cs typeface="+mn-cs"/>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5544" userDrawn="1">
          <p15:clr>
            <a:srgbClr val="F26B43"/>
          </p15:clr>
        </p15:guide>
        <p15:guide id="6" pos="216">
          <p15:clr>
            <a:srgbClr val="F26B43"/>
          </p15:clr>
        </p15:guide>
        <p15:guide id="7" pos="4296" userDrawn="1">
          <p15:clr>
            <a:srgbClr val="F26B43"/>
          </p15:clr>
        </p15:guide>
        <p15:guide id="9" orient="horz" pos="4211">
          <p15:clr>
            <a:srgbClr val="F26B43"/>
          </p15:clr>
        </p15:guide>
        <p15:guide id="10" orient="horz" pos="1248" userDrawn="1">
          <p15:clr>
            <a:srgbClr val="F26B43"/>
          </p15:clr>
        </p15:guide>
        <p15:guide id="11" orient="horz" pos="3984" userDrawn="1">
          <p15:clr>
            <a:srgbClr val="F26B43"/>
          </p15:clr>
        </p15:guide>
        <p15:guide id="12" orient="horz" pos="1656" userDrawn="1">
          <p15:clr>
            <a:srgbClr val="F26B43"/>
          </p15:clr>
        </p15:guide>
        <p15:guide id="13" pos="2980">
          <p15:clr>
            <a:srgbClr val="F26B43"/>
          </p15:clr>
        </p15:guide>
        <p15:guide id="14" orient="horz" pos="2260" userDrawn="1">
          <p15:clr>
            <a:srgbClr val="F26B43"/>
          </p15:clr>
        </p15:guide>
        <p15:guide id="15" pos="2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xmlns=""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xmlns=""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xmlns="" id="{86E6E250-D1F9-6444-A77C-4DC8C64A97D7}"/>
              </a:ext>
              <a:ext uri="{C183D7F6-B498-43B3-948B-1728B52AA6E4}">
                <adec:decorative xmlns:adec="http://schemas.microsoft.com/office/drawing/2017/decorative" xmlns=""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xmlns=""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smtClean="0">
                <a:solidFill>
                  <a:schemeClr val="tx1">
                    <a:lumMod val="65000"/>
                    <a:lumOff val="35000"/>
                  </a:schemeClr>
                </a:solidFill>
              </a:rPr>
              <a:t>© McGraw Hill LLC</a:t>
            </a:r>
            <a:endParaRPr lang="en-US" sz="800" b="0" dirty="0">
              <a:solidFill>
                <a:schemeClr val="tx1">
                  <a:lumMod val="65000"/>
                  <a:lumOff val="35000"/>
                </a:schemeClr>
              </a:solidFill>
            </a:endParaRPr>
          </a:p>
        </p:txBody>
      </p:sp>
    </p:spTree>
    <p:extLst>
      <p:ext uri="{BB962C8B-B14F-4D97-AF65-F5344CB8AC3E}">
        <p14:creationId xmlns:p14="http://schemas.microsoft.com/office/powerpoint/2010/main" val="2924093042"/>
      </p:ext>
    </p:extLst>
  </p:cSld>
  <p:clrMap bg1="lt1" tx1="dk1" bg2="lt2" tx2="dk2" accent1="accent1" accent2="accent2" accent3="accent3" accent4="accent4" accent5="accent5" accent6="accent6" hlink="hlink" folHlink="folHlink"/>
  <p:sldLayoutIdLst>
    <p:sldLayoutId id="2147483702" r:id="rId1"/>
    <p:sldLayoutId id="2147483703" r:id="rId2"/>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slide" Target="slide54.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89F45C-9C10-4706-8776-1F87F3628C20}"/>
              </a:ext>
            </a:extLst>
          </p:cNvPr>
          <p:cNvSpPr>
            <a:spLocks noGrp="1"/>
          </p:cNvSpPr>
          <p:nvPr>
            <p:ph type="ctrTitle"/>
          </p:nvPr>
        </p:nvSpPr>
        <p:spPr/>
        <p:txBody>
          <a:bodyPr/>
          <a:lstStyle/>
          <a:p>
            <a:r>
              <a:rPr lang="en-US" dirty="0"/>
              <a:t>Chapter 1</a:t>
            </a:r>
          </a:p>
        </p:txBody>
      </p:sp>
      <p:sp>
        <p:nvSpPr>
          <p:cNvPr id="3" name="Subtitle 2">
            <a:extLst>
              <a:ext uri="{FF2B5EF4-FFF2-40B4-BE49-F238E27FC236}">
                <a16:creationId xmlns:a16="http://schemas.microsoft.com/office/drawing/2014/main" xmlns="" id="{839010A9-CE38-4C75-9EF1-D1B9F7D4E334}"/>
              </a:ext>
            </a:extLst>
          </p:cNvPr>
          <p:cNvSpPr>
            <a:spLocks noGrp="1"/>
          </p:cNvSpPr>
          <p:nvPr>
            <p:ph type="subTitle" idx="1"/>
          </p:nvPr>
        </p:nvSpPr>
        <p:spPr>
          <a:xfrm>
            <a:off x="782058" y="4065564"/>
            <a:ext cx="6369856" cy="427756"/>
          </a:xfrm>
        </p:spPr>
        <p:txBody>
          <a:bodyPr/>
          <a:lstStyle/>
          <a:p>
            <a:r>
              <a:rPr lang="en-US" dirty="0"/>
              <a:t>Phlebotomy and Healthcare</a:t>
            </a:r>
            <a:endParaRPr lang="en-US" sz="1800" dirty="0"/>
          </a:p>
        </p:txBody>
      </p:sp>
      <p:sp>
        <p:nvSpPr>
          <p:cNvPr id="5" name="Content Placeholder 4">
            <a:extLst>
              <a:ext uri="{FF2B5EF4-FFF2-40B4-BE49-F238E27FC236}">
                <a16:creationId xmlns:a16="http://schemas.microsoft.com/office/drawing/2014/main" xmlns="" id="{816ED894-3330-4AFA-AF43-C7F1CB6C999C}"/>
              </a:ext>
            </a:extLst>
          </p:cNvPr>
          <p:cNvSpPr>
            <a:spLocks noGrp="1"/>
          </p:cNvSpPr>
          <p:nvPr>
            <p:ph sz="quarter" idx="11"/>
          </p:nvPr>
        </p:nvSpPr>
        <p:spPr>
          <a:xfrm>
            <a:off x="348191" y="6536267"/>
            <a:ext cx="8558741" cy="270934"/>
          </a:xfrm>
        </p:spPr>
        <p:txBody>
          <a:bodyPr/>
          <a:lstStyle/>
          <a:p>
            <a:r>
              <a:rPr lang="en-US" sz="1200" noProof="0" dirty="0"/>
              <a:t>© McGraw Hill LLC. All rights reserved. No reproduction or distribution without the prior written consent of McGraw Hill LLC.</a:t>
            </a:r>
          </a:p>
        </p:txBody>
      </p:sp>
    </p:spTree>
    <p:extLst>
      <p:ext uri="{BB962C8B-B14F-4D97-AF65-F5344CB8AC3E}">
        <p14:creationId xmlns:p14="http://schemas.microsoft.com/office/powerpoint/2010/main" val="573068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lstStyle/>
          <a:p>
            <a:r>
              <a:rPr lang="en-US" dirty="0"/>
              <a:t>Phlebotomy </a:t>
            </a:r>
            <a:r>
              <a:rPr lang="en-US" sz="1000" b="0" dirty="0"/>
              <a:t>1</a:t>
            </a:r>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p:txBody>
          <a:bodyPr/>
          <a:lstStyle/>
          <a:p>
            <a:pPr marL="292608" indent="-292608">
              <a:buFont typeface="Arial" panose="020B0604020202020204" pitchFamily="34" charset="0"/>
              <a:buChar char="•"/>
            </a:pPr>
            <a:r>
              <a:rPr lang="en-US" dirty="0"/>
              <a:t>Phlebotomy means to cut into a vein.</a:t>
            </a:r>
          </a:p>
          <a:p>
            <a:pPr marL="292608" indent="-292608">
              <a:buFont typeface="Arial" panose="020B0604020202020204" pitchFamily="34" charset="0"/>
              <a:buChar char="•"/>
            </a:pPr>
            <a:r>
              <a:rPr lang="en-US" dirty="0"/>
              <a:t>Phlebotomy is performed by a phlebotomist.</a:t>
            </a:r>
          </a:p>
          <a:p>
            <a:pPr marL="292608" indent="-292608">
              <a:buFont typeface="Arial" panose="020B0604020202020204" pitchFamily="34" charset="0"/>
              <a:buChar char="•"/>
            </a:pPr>
            <a:r>
              <a:rPr lang="en-US" dirty="0"/>
              <a:t>The primary role of a phlebotomist is to obtain blood specimens for testing.</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10</a:t>
            </a:fld>
            <a:endParaRPr lang="en-US" dirty="0"/>
          </a:p>
        </p:txBody>
      </p:sp>
    </p:spTree>
    <p:extLst>
      <p:ext uri="{BB962C8B-B14F-4D97-AF65-F5344CB8AC3E}">
        <p14:creationId xmlns:p14="http://schemas.microsoft.com/office/powerpoint/2010/main" val="175646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130346-C9AF-48F4-8B1F-BB9D03DB44AA}"/>
              </a:ext>
            </a:extLst>
          </p:cNvPr>
          <p:cNvSpPr>
            <a:spLocks noGrp="1"/>
          </p:cNvSpPr>
          <p:nvPr>
            <p:ph type="title"/>
          </p:nvPr>
        </p:nvSpPr>
        <p:spPr/>
        <p:txBody>
          <a:bodyPr>
            <a:noAutofit/>
          </a:bodyPr>
          <a:lstStyle/>
          <a:p>
            <a:r>
              <a:rPr lang="en-US" sz="3200" dirty="0"/>
              <a:t>Common Methods of Obtaining Blood Specimens</a:t>
            </a:r>
          </a:p>
        </p:txBody>
      </p:sp>
      <p:sp>
        <p:nvSpPr>
          <p:cNvPr id="3" name="Content Placeholder 2">
            <a:extLst>
              <a:ext uri="{FF2B5EF4-FFF2-40B4-BE49-F238E27FC236}">
                <a16:creationId xmlns:a16="http://schemas.microsoft.com/office/drawing/2014/main" xmlns="" id="{CD786CEB-0248-409F-A1BC-E89CBD804491}"/>
              </a:ext>
            </a:extLst>
          </p:cNvPr>
          <p:cNvSpPr>
            <a:spLocks noGrp="1"/>
          </p:cNvSpPr>
          <p:nvPr>
            <p:ph sz="quarter" idx="11"/>
          </p:nvPr>
        </p:nvSpPr>
        <p:spPr>
          <a:xfrm>
            <a:off x="342900" y="1276709"/>
            <a:ext cx="2903220" cy="872131"/>
          </a:xfrm>
        </p:spPr>
        <p:txBody>
          <a:bodyPr/>
          <a:lstStyle/>
          <a:p>
            <a:r>
              <a:rPr lang="en-US" dirty="0"/>
              <a:t>Dermal (capillary) puncture</a:t>
            </a:r>
          </a:p>
        </p:txBody>
      </p:sp>
      <p:pic>
        <p:nvPicPr>
          <p:cNvPr id="8" name="Picture 7" descr="Lancet being used to perform a dermal puncture">
            <a:extLst>
              <a:ext uri="{FF2B5EF4-FFF2-40B4-BE49-F238E27FC236}">
                <a16:creationId xmlns:a16="http://schemas.microsoft.com/office/drawing/2014/main" xmlns="" id="{B35DE89B-9CBF-44D9-97DF-643895F638DD}"/>
              </a:ext>
            </a:extLst>
          </p:cNvPr>
          <p:cNvPicPr>
            <a:picLocks noChangeAspect="1"/>
          </p:cNvPicPr>
          <p:nvPr/>
        </p:nvPicPr>
        <p:blipFill>
          <a:blip r:embed="rId3"/>
          <a:stretch>
            <a:fillRect/>
          </a:stretch>
        </p:blipFill>
        <p:spPr>
          <a:xfrm>
            <a:off x="3454402" y="1326795"/>
            <a:ext cx="3651821" cy="2334970"/>
          </a:xfrm>
          <a:prstGeom prst="rect">
            <a:avLst/>
          </a:prstGeom>
        </p:spPr>
      </p:pic>
      <p:sp>
        <p:nvSpPr>
          <p:cNvPr id="4" name="Content Placeholder 3">
            <a:extLst>
              <a:ext uri="{FF2B5EF4-FFF2-40B4-BE49-F238E27FC236}">
                <a16:creationId xmlns:a16="http://schemas.microsoft.com/office/drawing/2014/main" xmlns="" id="{67A5B356-94B2-445A-912E-DB7F12E3C661}"/>
              </a:ext>
            </a:extLst>
          </p:cNvPr>
          <p:cNvSpPr>
            <a:spLocks noGrp="1"/>
          </p:cNvSpPr>
          <p:nvPr>
            <p:ph sz="quarter" idx="14"/>
          </p:nvPr>
        </p:nvSpPr>
        <p:spPr>
          <a:xfrm>
            <a:off x="2095500" y="4587240"/>
            <a:ext cx="2110740" cy="487680"/>
          </a:xfrm>
        </p:spPr>
        <p:txBody>
          <a:bodyPr/>
          <a:lstStyle/>
          <a:p>
            <a:r>
              <a:rPr lang="en-US" dirty="0"/>
              <a:t>Venipuncture</a:t>
            </a:r>
          </a:p>
        </p:txBody>
      </p:sp>
      <p:pic>
        <p:nvPicPr>
          <p:cNvPr id="9" name="Picture 8" descr="A needle being used to make a puncture in a vein in the arm which is called a venipuncture.">
            <a:extLst>
              <a:ext uri="{FF2B5EF4-FFF2-40B4-BE49-F238E27FC236}">
                <a16:creationId xmlns:a16="http://schemas.microsoft.com/office/drawing/2014/main" xmlns="" id="{0DC8AE76-A21A-42A3-8DB1-F71C5112C413}"/>
              </a:ext>
            </a:extLst>
          </p:cNvPr>
          <p:cNvPicPr>
            <a:picLocks noChangeAspect="1"/>
          </p:cNvPicPr>
          <p:nvPr/>
        </p:nvPicPr>
        <p:blipFill>
          <a:blip r:embed="rId4"/>
          <a:stretch>
            <a:fillRect/>
          </a:stretch>
        </p:blipFill>
        <p:spPr>
          <a:xfrm>
            <a:off x="4572000" y="3782638"/>
            <a:ext cx="3194581" cy="2359356"/>
          </a:xfrm>
          <a:prstGeom prst="rect">
            <a:avLst/>
          </a:prstGeom>
        </p:spPr>
      </p:pic>
      <p:sp>
        <p:nvSpPr>
          <p:cNvPr id="5" name="Text Placeholder 4"/>
          <p:cNvSpPr>
            <a:spLocks noGrp="1"/>
          </p:cNvSpPr>
          <p:nvPr>
            <p:ph type="body" sz="quarter" idx="13"/>
          </p:nvPr>
        </p:nvSpPr>
        <p:spPr/>
        <p:txBody>
          <a:bodyPr/>
          <a:lstStyle/>
          <a:p>
            <a:pPr algn="r"/>
            <a:r>
              <a:rPr lang="en-US" dirty="0">
                <a:solidFill>
                  <a:schemeClr val="tx1"/>
                </a:solidFill>
              </a:rPr>
              <a:t>© Total Care Programming, Inc./© Lillian </a:t>
            </a:r>
            <a:r>
              <a:rPr lang="en-US" dirty="0" err="1">
                <a:solidFill>
                  <a:schemeClr val="tx1"/>
                </a:solidFill>
              </a:rPr>
              <a:t>Mundt</a:t>
            </a:r>
            <a:endParaRPr lang="en-US" dirty="0">
              <a:solidFill>
                <a:schemeClr val="tx1"/>
              </a:solidFill>
            </a:endParaRPr>
          </a:p>
        </p:txBody>
      </p:sp>
      <p:sp>
        <p:nvSpPr>
          <p:cNvPr id="7" name="Slide Number Placeholder 6">
            <a:extLst>
              <a:ext uri="{FF2B5EF4-FFF2-40B4-BE49-F238E27FC236}">
                <a16:creationId xmlns:a16="http://schemas.microsoft.com/office/drawing/2014/main" xmlns="" id="{348E50B6-59D7-4650-B107-FEE8C0C7EC65}"/>
              </a:ext>
            </a:extLst>
          </p:cNvPr>
          <p:cNvSpPr>
            <a:spLocks noGrp="1"/>
          </p:cNvSpPr>
          <p:nvPr>
            <p:ph type="sldNum" sz="quarter" idx="10"/>
          </p:nvPr>
        </p:nvSpPr>
        <p:spPr/>
        <p:txBody>
          <a:bodyPr/>
          <a:lstStyle/>
          <a:p>
            <a:fld id="{68151E55-6873-49E2-B8D5-2F265E6F1973}" type="slidenum">
              <a:rPr lang="en-US" smtClean="0"/>
              <a:t>11</a:t>
            </a:fld>
            <a:endParaRPr lang="en-US"/>
          </a:p>
        </p:txBody>
      </p:sp>
    </p:spTree>
    <p:extLst>
      <p:ext uri="{BB962C8B-B14F-4D97-AF65-F5344CB8AC3E}">
        <p14:creationId xmlns:p14="http://schemas.microsoft.com/office/powerpoint/2010/main" val="3923248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130346-C9AF-48F4-8B1F-BB9D03DB44AA}"/>
              </a:ext>
            </a:extLst>
          </p:cNvPr>
          <p:cNvSpPr>
            <a:spLocks noGrp="1"/>
          </p:cNvSpPr>
          <p:nvPr>
            <p:ph type="title"/>
          </p:nvPr>
        </p:nvSpPr>
        <p:spPr/>
        <p:txBody>
          <a:bodyPr>
            <a:noAutofit/>
          </a:bodyPr>
          <a:lstStyle/>
          <a:p>
            <a:r>
              <a:rPr lang="en-US" sz="3600" dirty="0"/>
              <a:t>History of Phlebotomy </a:t>
            </a:r>
            <a:r>
              <a:rPr lang="en-US" sz="1000" b="0" dirty="0"/>
              <a:t>1</a:t>
            </a:r>
          </a:p>
        </p:txBody>
      </p:sp>
      <p:sp>
        <p:nvSpPr>
          <p:cNvPr id="12" name="Content Placeholder 11">
            <a:extLst>
              <a:ext uri="{FF2B5EF4-FFF2-40B4-BE49-F238E27FC236}">
                <a16:creationId xmlns:a16="http://schemas.microsoft.com/office/drawing/2014/main" xmlns="" id="{1D714424-567A-4D13-8B1B-9455C99CC47E}"/>
              </a:ext>
            </a:extLst>
          </p:cNvPr>
          <p:cNvSpPr>
            <a:spLocks noGrp="1"/>
          </p:cNvSpPr>
          <p:nvPr>
            <p:ph sz="quarter" idx="11"/>
          </p:nvPr>
        </p:nvSpPr>
        <p:spPr>
          <a:xfrm>
            <a:off x="342900" y="1276709"/>
            <a:ext cx="4503420" cy="4529731"/>
          </a:xfrm>
        </p:spPr>
        <p:txBody>
          <a:bodyPr/>
          <a:lstStyle/>
          <a:p>
            <a:pPr marL="292608" indent="-292608">
              <a:buFont typeface="Arial" panose="020B0604020202020204" pitchFamily="34" charset="0"/>
              <a:buChar char="•"/>
            </a:pPr>
            <a:r>
              <a:rPr lang="en-US" dirty="0"/>
              <a:t>Bloodletting dates back to about 1400 B</a:t>
            </a:r>
            <a:r>
              <a:rPr lang="en-US" sz="100" dirty="0"/>
              <a:t> </a:t>
            </a:r>
            <a:r>
              <a:rPr lang="en-US" dirty="0"/>
              <a:t>C.</a:t>
            </a:r>
          </a:p>
          <a:p>
            <a:pPr marL="292608" indent="-292608">
              <a:buFont typeface="Arial" panose="020B0604020202020204" pitchFamily="34" charset="0"/>
              <a:buChar char="•"/>
            </a:pPr>
            <a:r>
              <a:rPr lang="en-US" dirty="0"/>
              <a:t>In the early 1800s, medicinal leeches were used to remove toxins from the blood.</a:t>
            </a:r>
          </a:p>
          <a:p>
            <a:pPr marL="292608" indent="-292608">
              <a:buFont typeface="Arial" panose="020B0604020202020204" pitchFamily="34" charset="0"/>
              <a:buChar char="•"/>
            </a:pPr>
            <a:r>
              <a:rPr lang="en-US" dirty="0"/>
              <a:t>Bloodletting was typically performed by barbers or anyone claiming medical training.</a:t>
            </a:r>
          </a:p>
          <a:p>
            <a:pPr marL="292608" indent="-292608">
              <a:buFont typeface="Arial" panose="020B0604020202020204" pitchFamily="34" charset="0"/>
              <a:buChar char="•"/>
            </a:pPr>
            <a:r>
              <a:rPr lang="en-US" dirty="0"/>
              <a:t>The use of leeches has made a recent comeback.</a:t>
            </a:r>
          </a:p>
        </p:txBody>
      </p:sp>
      <p:pic>
        <p:nvPicPr>
          <p:cNvPr id="13" name="Picture 12" descr="Leeches being placed of the back of a patient for bloodletting.">
            <a:extLst>
              <a:ext uri="{FF2B5EF4-FFF2-40B4-BE49-F238E27FC236}">
                <a16:creationId xmlns:a16="http://schemas.microsoft.com/office/drawing/2014/main" xmlns="" id="{CB38496E-18C6-4AD9-B692-8C35A865B6A0}"/>
              </a:ext>
            </a:extLst>
          </p:cNvPr>
          <p:cNvPicPr>
            <a:picLocks noChangeAspect="1"/>
          </p:cNvPicPr>
          <p:nvPr/>
        </p:nvPicPr>
        <p:blipFill>
          <a:blip r:embed="rId3"/>
          <a:stretch>
            <a:fillRect/>
          </a:stretch>
        </p:blipFill>
        <p:spPr>
          <a:xfrm>
            <a:off x="5146768" y="2201381"/>
            <a:ext cx="3669002" cy="2455238"/>
          </a:xfrm>
          <a:prstGeom prst="rect">
            <a:avLst/>
          </a:prstGeom>
        </p:spPr>
      </p:pic>
      <p:sp>
        <p:nvSpPr>
          <p:cNvPr id="3" name="Text Placeholder 2"/>
          <p:cNvSpPr>
            <a:spLocks noGrp="1"/>
          </p:cNvSpPr>
          <p:nvPr>
            <p:ph type="body" sz="quarter" idx="13"/>
          </p:nvPr>
        </p:nvSpPr>
        <p:spPr/>
        <p:txBody>
          <a:bodyPr/>
          <a:lstStyle/>
          <a:p>
            <a:r>
              <a:rPr lang="en-US" dirty="0">
                <a:solidFill>
                  <a:schemeClr val="tx1"/>
                </a:solidFill>
              </a:rPr>
              <a:t>©Mikhail Malyshev/Shutterstock.com R</a:t>
            </a:r>
            <a:r>
              <a:rPr lang="en-US" sz="100" dirty="0">
                <a:solidFill>
                  <a:schemeClr val="tx1"/>
                </a:solidFill>
              </a:rPr>
              <a:t> </a:t>
            </a:r>
            <a:r>
              <a:rPr lang="en-US" dirty="0">
                <a:solidFill>
                  <a:schemeClr val="tx1"/>
                </a:solidFill>
              </a:rPr>
              <a:t>F</a:t>
            </a:r>
          </a:p>
        </p:txBody>
      </p:sp>
      <p:sp>
        <p:nvSpPr>
          <p:cNvPr id="7" name="Slide Number Placeholder 6">
            <a:extLst>
              <a:ext uri="{FF2B5EF4-FFF2-40B4-BE49-F238E27FC236}">
                <a16:creationId xmlns:a16="http://schemas.microsoft.com/office/drawing/2014/main" xmlns="" id="{348E50B6-59D7-4650-B107-FEE8C0C7EC65}"/>
              </a:ext>
            </a:extLst>
          </p:cNvPr>
          <p:cNvSpPr>
            <a:spLocks noGrp="1"/>
          </p:cNvSpPr>
          <p:nvPr>
            <p:ph type="sldNum" sz="quarter" idx="4"/>
          </p:nvPr>
        </p:nvSpPr>
        <p:spPr/>
        <p:txBody>
          <a:bodyPr/>
          <a:lstStyle/>
          <a:p>
            <a:fld id="{68151E55-6873-49E2-B8D5-2F265E6F1973}" type="slidenum">
              <a:rPr lang="en-US" smtClean="0"/>
              <a:t>12</a:t>
            </a:fld>
            <a:endParaRPr lang="en-US"/>
          </a:p>
        </p:txBody>
      </p:sp>
    </p:spTree>
    <p:extLst>
      <p:ext uri="{BB962C8B-B14F-4D97-AF65-F5344CB8AC3E}">
        <p14:creationId xmlns:p14="http://schemas.microsoft.com/office/powerpoint/2010/main" val="304177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45A1B9-7289-439B-B2D1-7DE1838E904E}"/>
              </a:ext>
            </a:extLst>
          </p:cNvPr>
          <p:cNvSpPr>
            <a:spLocks noGrp="1"/>
          </p:cNvSpPr>
          <p:nvPr>
            <p:ph type="title"/>
          </p:nvPr>
        </p:nvSpPr>
        <p:spPr/>
        <p:txBody>
          <a:bodyPr>
            <a:normAutofit/>
          </a:bodyPr>
          <a:lstStyle/>
          <a:p>
            <a:r>
              <a:rPr lang="en-US" sz="3600" dirty="0"/>
              <a:t>History of Phlebotomy </a:t>
            </a:r>
            <a:r>
              <a:rPr lang="en-US" sz="1000" b="0" dirty="0"/>
              <a:t>2</a:t>
            </a:r>
          </a:p>
        </p:txBody>
      </p:sp>
      <p:sp>
        <p:nvSpPr>
          <p:cNvPr id="3" name="Content Placeholder 2">
            <a:extLst>
              <a:ext uri="{FF2B5EF4-FFF2-40B4-BE49-F238E27FC236}">
                <a16:creationId xmlns:a16="http://schemas.microsoft.com/office/drawing/2014/main" xmlns="" id="{C571A210-C93F-4B44-838D-B290F3468187}"/>
              </a:ext>
            </a:extLst>
          </p:cNvPr>
          <p:cNvSpPr>
            <a:spLocks noGrp="1"/>
          </p:cNvSpPr>
          <p:nvPr>
            <p:ph sz="quarter" idx="11"/>
          </p:nvPr>
        </p:nvSpPr>
        <p:spPr>
          <a:xfrm>
            <a:off x="342900" y="1276710"/>
            <a:ext cx="4229100" cy="480970"/>
          </a:xfrm>
        </p:spPr>
        <p:txBody>
          <a:bodyPr/>
          <a:lstStyle/>
          <a:p>
            <a:pPr algn="ctr"/>
            <a:r>
              <a:rPr lang="en-US" b="1" dirty="0"/>
              <a:t>Then</a:t>
            </a:r>
          </a:p>
        </p:txBody>
      </p:sp>
      <p:sp>
        <p:nvSpPr>
          <p:cNvPr id="4" name="Content Placeholder 3">
            <a:extLst>
              <a:ext uri="{FF2B5EF4-FFF2-40B4-BE49-F238E27FC236}">
                <a16:creationId xmlns:a16="http://schemas.microsoft.com/office/drawing/2014/main" xmlns="" id="{1EBC3DB0-1AC2-4A75-B195-761411D4B532}"/>
              </a:ext>
            </a:extLst>
          </p:cNvPr>
          <p:cNvSpPr>
            <a:spLocks noGrp="1"/>
          </p:cNvSpPr>
          <p:nvPr>
            <p:ph sz="quarter" idx="14"/>
          </p:nvPr>
        </p:nvSpPr>
        <p:spPr>
          <a:xfrm>
            <a:off x="342900" y="1877456"/>
            <a:ext cx="4229100" cy="4269344"/>
          </a:xfrm>
        </p:spPr>
        <p:txBody>
          <a:bodyPr/>
          <a:lstStyle/>
          <a:p>
            <a:pPr marL="292608" indent="-292608">
              <a:buFont typeface="Arial" panose="020B0604020202020204" pitchFamily="34" charset="0"/>
              <a:buChar char="•"/>
            </a:pPr>
            <a:r>
              <a:rPr lang="en-US" dirty="0"/>
              <a:t>Performed by a cut into a vein with a sharp instrument to drain blood.</a:t>
            </a:r>
          </a:p>
          <a:p>
            <a:pPr marL="292608" indent="-292608">
              <a:buFont typeface="Arial" panose="020B0604020202020204" pitchFamily="34" charset="0"/>
              <a:buChar char="•"/>
            </a:pPr>
            <a:r>
              <a:rPr lang="en-US" dirty="0"/>
              <a:t>The lancet was the most popularly used instrument.</a:t>
            </a:r>
          </a:p>
          <a:p>
            <a:pPr marL="292608" indent="-292608">
              <a:buFont typeface="Arial" panose="020B0604020202020204" pitchFamily="34" charset="0"/>
              <a:buChar char="•"/>
            </a:pPr>
            <a:r>
              <a:rPr lang="en-US" dirty="0"/>
              <a:t>Aseptic practices were not known, so the lancet was reused for several patients.</a:t>
            </a:r>
          </a:p>
        </p:txBody>
      </p:sp>
      <p:sp>
        <p:nvSpPr>
          <p:cNvPr id="5" name="Content Placeholder 4">
            <a:extLst>
              <a:ext uri="{FF2B5EF4-FFF2-40B4-BE49-F238E27FC236}">
                <a16:creationId xmlns:a16="http://schemas.microsoft.com/office/drawing/2014/main" xmlns="" id="{5BB42562-0A43-4BB1-912B-B56AAC4E386E}"/>
              </a:ext>
            </a:extLst>
          </p:cNvPr>
          <p:cNvSpPr>
            <a:spLocks noGrp="1"/>
          </p:cNvSpPr>
          <p:nvPr>
            <p:ph sz="quarter" idx="15"/>
          </p:nvPr>
        </p:nvSpPr>
        <p:spPr>
          <a:xfrm>
            <a:off x="4795520" y="1276710"/>
            <a:ext cx="4005580" cy="480970"/>
          </a:xfrm>
        </p:spPr>
        <p:txBody>
          <a:bodyPr/>
          <a:lstStyle/>
          <a:p>
            <a:pPr algn="ctr"/>
            <a:r>
              <a:rPr lang="en-US" b="1" dirty="0"/>
              <a:t>Now</a:t>
            </a:r>
          </a:p>
        </p:txBody>
      </p:sp>
      <p:sp>
        <p:nvSpPr>
          <p:cNvPr id="6" name="Content Placeholder 5">
            <a:extLst>
              <a:ext uri="{FF2B5EF4-FFF2-40B4-BE49-F238E27FC236}">
                <a16:creationId xmlns:a16="http://schemas.microsoft.com/office/drawing/2014/main" xmlns="" id="{F14255BB-B697-427C-9222-B8B4B51FF641}"/>
              </a:ext>
            </a:extLst>
          </p:cNvPr>
          <p:cNvSpPr>
            <a:spLocks noGrp="1"/>
          </p:cNvSpPr>
          <p:nvPr>
            <p:ph sz="quarter" idx="16"/>
          </p:nvPr>
        </p:nvSpPr>
        <p:spPr>
          <a:xfrm>
            <a:off x="4795520" y="1877456"/>
            <a:ext cx="4005580" cy="4269344"/>
          </a:xfrm>
        </p:spPr>
        <p:txBody>
          <a:bodyPr/>
          <a:lstStyle/>
          <a:p>
            <a:pPr marL="292608" indent="-292608">
              <a:buFont typeface="Arial" panose="020B0604020202020204" pitchFamily="34" charset="0"/>
              <a:buChar char="•"/>
            </a:pPr>
            <a:r>
              <a:rPr lang="en-US" dirty="0"/>
              <a:t>Profession emerged as a result of technology and expansions in laboratory function.</a:t>
            </a:r>
          </a:p>
          <a:p>
            <a:pPr marL="292608" indent="-292608">
              <a:buFont typeface="Arial" panose="020B0604020202020204" pitchFamily="34" charset="0"/>
              <a:buChar char="•"/>
            </a:pPr>
            <a:r>
              <a:rPr lang="en-US" dirty="0"/>
              <a:t>Performed by trained professionals.</a:t>
            </a:r>
          </a:p>
          <a:p>
            <a:pPr marL="292608" indent="-292608">
              <a:buFont typeface="Arial" panose="020B0604020202020204" pitchFamily="34" charset="0"/>
              <a:buChar char="•"/>
            </a:pPr>
            <a:r>
              <a:rPr lang="en-US" dirty="0"/>
              <a:t>Standards of practice set by the Clinical and Laboratory Standards Institute (C</a:t>
            </a:r>
            <a:r>
              <a:rPr lang="en-US" sz="100" dirty="0"/>
              <a:t> </a:t>
            </a:r>
            <a:r>
              <a:rPr lang="en-US" dirty="0"/>
              <a:t>L</a:t>
            </a:r>
            <a:r>
              <a:rPr lang="en-US" sz="100" dirty="0"/>
              <a:t> </a:t>
            </a:r>
            <a:r>
              <a:rPr lang="en-US" dirty="0"/>
              <a:t>S</a:t>
            </a:r>
            <a:r>
              <a:rPr lang="en-US" sz="100" dirty="0"/>
              <a:t> </a:t>
            </a:r>
            <a:r>
              <a:rPr lang="en-US" dirty="0"/>
              <a:t>I).</a:t>
            </a:r>
          </a:p>
        </p:txBody>
      </p:sp>
      <p:sp>
        <p:nvSpPr>
          <p:cNvPr id="11" name="Slide Number Placeholder 10">
            <a:extLst>
              <a:ext uri="{FF2B5EF4-FFF2-40B4-BE49-F238E27FC236}">
                <a16:creationId xmlns:a16="http://schemas.microsoft.com/office/drawing/2014/main" xmlns="" id="{A65A88CE-207A-434C-83B3-E9BFB064256A}"/>
              </a:ext>
            </a:extLst>
          </p:cNvPr>
          <p:cNvSpPr>
            <a:spLocks noGrp="1"/>
          </p:cNvSpPr>
          <p:nvPr>
            <p:ph type="sldNum" sz="quarter" idx="10"/>
          </p:nvPr>
        </p:nvSpPr>
        <p:spPr/>
        <p:txBody>
          <a:bodyPr/>
          <a:lstStyle/>
          <a:p>
            <a:fld id="{68151E55-6873-49E2-B8D5-2F265E6F1973}" type="slidenum">
              <a:rPr lang="en-US" smtClean="0"/>
              <a:t>13</a:t>
            </a:fld>
            <a:endParaRPr lang="en-US" dirty="0"/>
          </a:p>
        </p:txBody>
      </p:sp>
    </p:spTree>
    <p:extLst>
      <p:ext uri="{BB962C8B-B14F-4D97-AF65-F5344CB8AC3E}">
        <p14:creationId xmlns:p14="http://schemas.microsoft.com/office/powerpoint/2010/main" val="3311249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1.2</a:t>
            </a:r>
          </a:p>
        </p:txBody>
      </p:sp>
      <p:sp>
        <p:nvSpPr>
          <p:cNvPr id="3" name="Content Placeholder 2"/>
          <p:cNvSpPr>
            <a:spLocks noGrp="1"/>
          </p:cNvSpPr>
          <p:nvPr>
            <p:ph sz="quarter" idx="11"/>
          </p:nvPr>
        </p:nvSpPr>
        <p:spPr/>
        <p:txBody>
          <a:bodyPr/>
          <a:lstStyle/>
          <a:p>
            <a:r>
              <a:rPr lang="en-US" dirty="0"/>
              <a:t>Roles of the Phlebotomist</a:t>
            </a:r>
          </a:p>
        </p:txBody>
      </p:sp>
      <p:sp>
        <p:nvSpPr>
          <p:cNvPr id="6" name="Slide Number Placeholder 5"/>
          <p:cNvSpPr>
            <a:spLocks noGrp="1"/>
          </p:cNvSpPr>
          <p:nvPr>
            <p:ph type="sldNum" sz="quarter" idx="4"/>
          </p:nvPr>
        </p:nvSpPr>
        <p:spPr/>
        <p:txBody>
          <a:bodyPr/>
          <a:lstStyle/>
          <a:p>
            <a:fld id="{68151E55-6873-49E2-B8D5-2F265E6F1973}" type="slidenum">
              <a:rPr lang="en-US" smtClean="0"/>
              <a:pPr/>
              <a:t>14</a:t>
            </a:fld>
            <a:endParaRPr lang="en-US" dirty="0"/>
          </a:p>
        </p:txBody>
      </p:sp>
    </p:spTree>
    <p:extLst>
      <p:ext uri="{BB962C8B-B14F-4D97-AF65-F5344CB8AC3E}">
        <p14:creationId xmlns:p14="http://schemas.microsoft.com/office/powerpoint/2010/main" val="3706279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lstStyle/>
          <a:p>
            <a:r>
              <a:rPr lang="en-US" dirty="0"/>
              <a:t>Pre-Examination Phase of Testing</a:t>
            </a:r>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p:txBody>
          <a:bodyPr/>
          <a:lstStyle/>
          <a:p>
            <a:pPr marL="292608" indent="-292608">
              <a:buFont typeface="Arial" panose="020B0604020202020204" pitchFamily="34" charset="0"/>
              <a:buChar char="•"/>
            </a:pPr>
            <a:r>
              <a:rPr lang="en-US" dirty="0"/>
              <a:t>Patient identification and preparation.</a:t>
            </a:r>
          </a:p>
          <a:p>
            <a:pPr marL="292608" indent="-292608">
              <a:buFont typeface="Arial" panose="020B0604020202020204" pitchFamily="34" charset="0"/>
              <a:buChar char="•"/>
            </a:pPr>
            <a:r>
              <a:rPr lang="en-US" dirty="0"/>
              <a:t>Specimen collection (venous and dermal).</a:t>
            </a:r>
          </a:p>
          <a:p>
            <a:pPr marL="292608" indent="-292608">
              <a:buFont typeface="Arial" panose="020B0604020202020204" pitchFamily="34" charset="0"/>
              <a:buChar char="•"/>
            </a:pPr>
            <a:r>
              <a:rPr lang="en-US" dirty="0"/>
              <a:t>Specimen handling (appropriate specimen containers).</a:t>
            </a:r>
          </a:p>
          <a:p>
            <a:pPr marL="292608" indent="-292608">
              <a:buFont typeface="Arial" panose="020B0604020202020204" pitchFamily="34" charset="0"/>
              <a:buChar char="•"/>
            </a:pPr>
            <a:r>
              <a:rPr lang="en-US" dirty="0"/>
              <a:t>Labeling, processing, and transport of specimens.</a:t>
            </a:r>
          </a:p>
          <a:p>
            <a:pPr marL="292608" indent="-292608">
              <a:buFont typeface="Arial" panose="020B0604020202020204" pitchFamily="34" charset="0"/>
              <a:buChar char="•"/>
            </a:pPr>
            <a:r>
              <a:rPr lang="en-US" dirty="0"/>
              <a:t>Performance of quality control for point-of-care testing.</a:t>
            </a:r>
          </a:p>
          <a:p>
            <a:pPr marL="292608" indent="-292608">
              <a:buFont typeface="Arial" panose="020B0604020202020204" pitchFamily="34" charset="0"/>
              <a:buChar char="•"/>
            </a:pPr>
            <a:r>
              <a:rPr lang="en-US" dirty="0"/>
              <a:t>Patient advocacy.</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15</a:t>
            </a:fld>
            <a:endParaRPr lang="en-US" dirty="0"/>
          </a:p>
        </p:txBody>
      </p:sp>
    </p:spTree>
    <p:extLst>
      <p:ext uri="{BB962C8B-B14F-4D97-AF65-F5344CB8AC3E}">
        <p14:creationId xmlns:p14="http://schemas.microsoft.com/office/powerpoint/2010/main" val="3012648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rmAutofit fontScale="90000"/>
          </a:bodyPr>
          <a:lstStyle/>
          <a:p>
            <a:r>
              <a:rPr lang="en-US" dirty="0"/>
              <a:t>Phlebotomist Duties and Responsibilities </a:t>
            </a:r>
            <a:r>
              <a:rPr lang="en-US" sz="1100" b="0" dirty="0"/>
              <a:t>1</a:t>
            </a:r>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p:txBody>
          <a:bodyPr/>
          <a:lstStyle/>
          <a:p>
            <a:pPr marL="292608" indent="-292608">
              <a:buFont typeface="Arial" panose="020B0604020202020204" pitchFamily="34" charset="0"/>
              <a:buChar char="•"/>
            </a:pPr>
            <a:r>
              <a:rPr lang="en-US" dirty="0"/>
              <a:t>Demonstrate professional attire.</a:t>
            </a:r>
          </a:p>
          <a:p>
            <a:pPr marL="292608" indent="-292608">
              <a:buFont typeface="Arial" panose="020B0604020202020204" pitchFamily="34" charset="0"/>
              <a:buChar char="•"/>
            </a:pPr>
            <a:r>
              <a:rPr lang="en-US" dirty="0"/>
              <a:t>Observe all safety regulations.</a:t>
            </a:r>
          </a:p>
          <a:p>
            <a:pPr marL="292608" indent="-292608">
              <a:buFont typeface="Arial" panose="020B0604020202020204" pitchFamily="34" charset="0"/>
              <a:buChar char="•"/>
            </a:pPr>
            <a:r>
              <a:rPr lang="en-US" dirty="0"/>
              <a:t>Know and follow facility policies and procedures.</a:t>
            </a:r>
          </a:p>
          <a:p>
            <a:pPr marL="292608" indent="-292608">
              <a:buFont typeface="Arial" panose="020B0604020202020204" pitchFamily="34" charset="0"/>
              <a:buChar char="•"/>
            </a:pPr>
            <a:r>
              <a:rPr lang="en-US" dirty="0"/>
              <a:t>Properly identify patients.</a:t>
            </a:r>
          </a:p>
          <a:p>
            <a:pPr marL="292608" indent="-292608">
              <a:buFont typeface="Arial" panose="020B0604020202020204" pitchFamily="34" charset="0"/>
              <a:buChar char="•"/>
            </a:pPr>
            <a:r>
              <a:rPr lang="en-US" dirty="0"/>
              <a:t>Collect both venous and capillary blood specimens.</a:t>
            </a:r>
          </a:p>
          <a:p>
            <a:pPr marL="292608" indent="-292608">
              <a:buFont typeface="Arial" panose="020B0604020202020204" pitchFamily="34" charset="0"/>
              <a:buChar char="•"/>
            </a:pPr>
            <a:r>
              <a:rPr lang="en-US" dirty="0"/>
              <a:t>Select the correct specimen containers for the specified tests.</a:t>
            </a:r>
          </a:p>
          <a:p>
            <a:pPr marL="292608" indent="-292608">
              <a:buFont typeface="Arial" panose="020B0604020202020204" pitchFamily="34" charset="0"/>
              <a:buChar char="•"/>
            </a:pPr>
            <a:r>
              <a:rPr lang="en-US" dirty="0"/>
              <a:t>Properly label, handle, and transport specimens.</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16</a:t>
            </a:fld>
            <a:endParaRPr lang="en-US" dirty="0"/>
          </a:p>
        </p:txBody>
      </p:sp>
    </p:spTree>
    <p:extLst>
      <p:ext uri="{BB962C8B-B14F-4D97-AF65-F5344CB8AC3E}">
        <p14:creationId xmlns:p14="http://schemas.microsoft.com/office/powerpoint/2010/main" val="3031916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rmAutofit fontScale="90000"/>
          </a:bodyPr>
          <a:lstStyle/>
          <a:p>
            <a:r>
              <a:rPr lang="en-US" dirty="0"/>
              <a:t>Phlebotomist Duties and Responsibilities </a:t>
            </a:r>
            <a:r>
              <a:rPr lang="en-US" sz="1100" b="0" dirty="0"/>
              <a:t>2</a:t>
            </a:r>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p:txBody>
          <a:bodyPr/>
          <a:lstStyle/>
          <a:p>
            <a:pPr marL="292608" indent="-292608">
              <a:buFont typeface="Arial" panose="020B0604020202020204" pitchFamily="34" charset="0"/>
              <a:buChar char="•"/>
            </a:pPr>
            <a:r>
              <a:rPr lang="en-US" dirty="0"/>
              <a:t>Sort specimens received and process them for delivery to laboratory departments.</a:t>
            </a:r>
          </a:p>
          <a:p>
            <a:pPr marL="292608" indent="-292608">
              <a:buFont typeface="Arial" panose="020B0604020202020204" pitchFamily="34" charset="0"/>
              <a:buChar char="•"/>
            </a:pPr>
            <a:r>
              <a:rPr lang="en-US" dirty="0"/>
              <a:t>Perform computer operations and/or update log sheets where required.</a:t>
            </a:r>
          </a:p>
          <a:p>
            <a:pPr marL="292608" indent="-292608">
              <a:buFont typeface="Arial" panose="020B0604020202020204" pitchFamily="34" charset="0"/>
              <a:buChar char="•"/>
            </a:pPr>
            <a:r>
              <a:rPr lang="en-US" dirty="0"/>
              <a:t>Perform point–of–care testing and quality control checks.</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17</a:t>
            </a:fld>
            <a:endParaRPr lang="en-US" dirty="0"/>
          </a:p>
        </p:txBody>
      </p:sp>
    </p:spTree>
    <p:extLst>
      <p:ext uri="{BB962C8B-B14F-4D97-AF65-F5344CB8AC3E}">
        <p14:creationId xmlns:p14="http://schemas.microsoft.com/office/powerpoint/2010/main" val="1255623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rmAutofit/>
          </a:bodyPr>
          <a:lstStyle/>
          <a:p>
            <a:r>
              <a:rPr lang="en-US" dirty="0"/>
              <a:t>Phlebotomy Training</a:t>
            </a:r>
            <a:endParaRPr lang="en-US" sz="1100" b="0" dirty="0"/>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p:txBody>
          <a:bodyPr/>
          <a:lstStyle/>
          <a:p>
            <a:pPr marL="292608" indent="-292608">
              <a:buFont typeface="Arial" panose="020B0604020202020204" pitchFamily="34" charset="0"/>
              <a:buChar char="•"/>
            </a:pPr>
            <a:r>
              <a:rPr lang="en-US" dirty="0"/>
              <a:t>Various agencies approve phlebotomy programs.</a:t>
            </a:r>
          </a:p>
          <a:p>
            <a:pPr marL="292608" indent="-292608">
              <a:buFont typeface="Arial" panose="020B0604020202020204" pitchFamily="34" charset="0"/>
              <a:buChar char="•"/>
            </a:pPr>
            <a:r>
              <a:rPr lang="en-US" dirty="0"/>
              <a:t>College or hospital programs available.</a:t>
            </a:r>
          </a:p>
          <a:p>
            <a:pPr marL="292608" indent="-292608">
              <a:buFont typeface="Arial" panose="020B0604020202020204" pitchFamily="34" charset="0"/>
              <a:buChar char="•"/>
            </a:pPr>
            <a:r>
              <a:rPr lang="en-US" dirty="0"/>
              <a:t>Several different certifications are available.</a:t>
            </a:r>
          </a:p>
          <a:p>
            <a:pPr marL="292608" indent="-292608">
              <a:buFont typeface="Arial" panose="020B0604020202020204" pitchFamily="34" charset="0"/>
              <a:buChar char="•"/>
            </a:pPr>
            <a:r>
              <a:rPr lang="en-US" dirty="0"/>
              <a:t>Must be high school graduate.</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18</a:t>
            </a:fld>
            <a:endParaRPr lang="en-US" dirty="0"/>
          </a:p>
        </p:txBody>
      </p:sp>
    </p:spTree>
    <p:extLst>
      <p:ext uri="{BB962C8B-B14F-4D97-AF65-F5344CB8AC3E}">
        <p14:creationId xmlns:p14="http://schemas.microsoft.com/office/powerpoint/2010/main" val="954715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1.3</a:t>
            </a:r>
          </a:p>
        </p:txBody>
      </p:sp>
      <p:sp>
        <p:nvSpPr>
          <p:cNvPr id="3" name="Content Placeholder 2"/>
          <p:cNvSpPr>
            <a:spLocks noGrp="1"/>
          </p:cNvSpPr>
          <p:nvPr>
            <p:ph sz="quarter" idx="11"/>
          </p:nvPr>
        </p:nvSpPr>
        <p:spPr/>
        <p:txBody>
          <a:bodyPr/>
          <a:lstStyle/>
          <a:p>
            <a:r>
              <a:rPr lang="en-US" dirty="0"/>
              <a:t>Healthcare Facilities</a:t>
            </a:r>
          </a:p>
        </p:txBody>
      </p:sp>
      <p:sp>
        <p:nvSpPr>
          <p:cNvPr id="6" name="Slide Number Placeholder 5"/>
          <p:cNvSpPr>
            <a:spLocks noGrp="1"/>
          </p:cNvSpPr>
          <p:nvPr>
            <p:ph type="sldNum" sz="quarter" idx="4"/>
          </p:nvPr>
        </p:nvSpPr>
        <p:spPr/>
        <p:txBody>
          <a:bodyPr/>
          <a:lstStyle/>
          <a:p>
            <a:fld id="{68151E55-6873-49E2-B8D5-2F265E6F1973}" type="slidenum">
              <a:rPr lang="en-US" smtClean="0"/>
              <a:pPr/>
              <a:t>19</a:t>
            </a:fld>
            <a:endParaRPr lang="en-US" dirty="0"/>
          </a:p>
        </p:txBody>
      </p:sp>
    </p:spTree>
    <p:extLst>
      <p:ext uri="{BB962C8B-B14F-4D97-AF65-F5344CB8AC3E}">
        <p14:creationId xmlns:p14="http://schemas.microsoft.com/office/powerpoint/2010/main" val="680261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8B54F9-EA00-43B1-9DE2-C1FA57C0CAA4}"/>
              </a:ext>
            </a:extLst>
          </p:cNvPr>
          <p:cNvSpPr>
            <a:spLocks noGrp="1"/>
          </p:cNvSpPr>
          <p:nvPr>
            <p:ph type="title"/>
          </p:nvPr>
        </p:nvSpPr>
        <p:spPr/>
        <p:txBody>
          <a:bodyPr/>
          <a:lstStyle/>
          <a:p>
            <a:r>
              <a:rPr lang="en-US" dirty="0"/>
              <a:t>Learning Outcomes </a:t>
            </a:r>
            <a:r>
              <a:rPr lang="en-US" sz="1000" b="0" dirty="0"/>
              <a:t>1</a:t>
            </a:r>
          </a:p>
        </p:txBody>
      </p:sp>
      <p:sp>
        <p:nvSpPr>
          <p:cNvPr id="3" name="Content Placeholder 2">
            <a:extLst>
              <a:ext uri="{FF2B5EF4-FFF2-40B4-BE49-F238E27FC236}">
                <a16:creationId xmlns:a16="http://schemas.microsoft.com/office/drawing/2014/main" xmlns="" id="{28548BD7-3C49-4304-9474-71C245F9DD2E}"/>
              </a:ext>
            </a:extLst>
          </p:cNvPr>
          <p:cNvSpPr>
            <a:spLocks noGrp="1"/>
          </p:cNvSpPr>
          <p:nvPr>
            <p:ph sz="quarter" idx="11"/>
          </p:nvPr>
        </p:nvSpPr>
        <p:spPr/>
        <p:txBody>
          <a:bodyPr/>
          <a:lstStyle/>
          <a:p>
            <a:r>
              <a:rPr lang="en-US" dirty="0"/>
              <a:t>1.1 Summarize the definition and history of phlebotomy.</a:t>
            </a:r>
          </a:p>
          <a:p>
            <a:pPr marL="517525" indent="-517525"/>
            <a:r>
              <a:rPr lang="en-US" dirty="0"/>
              <a:t>1.2 Explain the role of the phlebotomist in the various healthcare facilities where he or she may be employed.</a:t>
            </a:r>
          </a:p>
          <a:p>
            <a:pPr marL="517525" indent="-517525"/>
            <a:r>
              <a:rPr lang="en-US" dirty="0"/>
              <a:t>1.3 Describe inpatient and outpatient healthcare facilities and their relationship to the practice of phlebotomy.</a:t>
            </a:r>
          </a:p>
          <a:p>
            <a:pPr marL="517525" indent="-517525"/>
            <a:r>
              <a:rPr lang="en-US" dirty="0"/>
              <a:t>1.4 Identify the healthcare providers and other members of the healthcare team with whom the phlebotomist will interact in inpatient and outpatient facilities.</a:t>
            </a:r>
          </a:p>
          <a:p>
            <a:r>
              <a:rPr lang="en-US" dirty="0"/>
              <a:t>1.5 Summarize the organization of the medical laboratory.</a:t>
            </a:r>
          </a:p>
        </p:txBody>
      </p:sp>
      <p:sp>
        <p:nvSpPr>
          <p:cNvPr id="6" name="Slide Number Placeholder 5">
            <a:extLst>
              <a:ext uri="{FF2B5EF4-FFF2-40B4-BE49-F238E27FC236}">
                <a16:creationId xmlns:a16="http://schemas.microsoft.com/office/drawing/2014/main" xmlns="" id="{1D7A09B9-199D-400F-87A6-CEE30B9091DB}"/>
              </a:ext>
            </a:extLst>
          </p:cNvPr>
          <p:cNvSpPr>
            <a:spLocks noGrp="1"/>
          </p:cNvSpPr>
          <p:nvPr>
            <p:ph type="sldNum" sz="quarter" idx="4"/>
          </p:nvPr>
        </p:nvSpPr>
        <p:spPr/>
        <p:txBody>
          <a:bodyPr/>
          <a:lstStyle/>
          <a:p>
            <a:fld id="{68151E55-6873-49E2-B8D5-2F265E6F1973}" type="slidenum">
              <a:rPr lang="en-US" smtClean="0"/>
              <a:pPr/>
              <a:t>2</a:t>
            </a:fld>
            <a:endParaRPr lang="en-US" dirty="0"/>
          </a:p>
        </p:txBody>
      </p:sp>
    </p:spTree>
    <p:extLst>
      <p:ext uri="{BB962C8B-B14F-4D97-AF65-F5344CB8AC3E}">
        <p14:creationId xmlns:p14="http://schemas.microsoft.com/office/powerpoint/2010/main" val="2831851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rmAutofit/>
          </a:bodyPr>
          <a:lstStyle/>
          <a:p>
            <a:r>
              <a:rPr lang="en-US" dirty="0"/>
              <a:t>Inpatient Facilities</a:t>
            </a:r>
            <a:endParaRPr lang="en-US" sz="1100" b="0" dirty="0"/>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a:xfrm>
            <a:off x="342900" y="1276709"/>
            <a:ext cx="3909060" cy="2990491"/>
          </a:xfrm>
        </p:spPr>
        <p:txBody>
          <a:bodyPr/>
          <a:lstStyle/>
          <a:p>
            <a:r>
              <a:rPr lang="en-US" dirty="0"/>
              <a:t>Patients stay for one night or long–term.</a:t>
            </a:r>
          </a:p>
          <a:p>
            <a:r>
              <a:rPr lang="en-US" dirty="0"/>
              <a:t>Examples include:</a:t>
            </a:r>
          </a:p>
          <a:p>
            <a:pPr marL="292608" indent="-292608">
              <a:buFont typeface="Arial" panose="020B0604020202020204" pitchFamily="34" charset="0"/>
              <a:buChar char="•"/>
            </a:pPr>
            <a:r>
              <a:rPr lang="en-US" dirty="0"/>
              <a:t>Hospitals.</a:t>
            </a:r>
          </a:p>
          <a:p>
            <a:pPr marL="292608" indent="-292608">
              <a:buFont typeface="Arial" panose="020B0604020202020204" pitchFamily="34" charset="0"/>
              <a:buChar char="•"/>
            </a:pPr>
            <a:r>
              <a:rPr lang="en-US" dirty="0"/>
              <a:t>Nursing homes.</a:t>
            </a:r>
          </a:p>
          <a:p>
            <a:pPr marL="292608" indent="-292608">
              <a:buFont typeface="Arial" panose="020B0604020202020204" pitchFamily="34" charset="0"/>
              <a:buChar char="•"/>
            </a:pPr>
            <a:r>
              <a:rPr lang="en-US" dirty="0"/>
              <a:t>Rehabilitation centers.</a:t>
            </a:r>
          </a:p>
        </p:txBody>
      </p:sp>
      <p:pic>
        <p:nvPicPr>
          <p:cNvPr id="4" name="Picture 3" descr="A hospital worker works on some equipment in a lab.">
            <a:extLst>
              <a:ext uri="{FF2B5EF4-FFF2-40B4-BE49-F238E27FC236}">
                <a16:creationId xmlns:a16="http://schemas.microsoft.com/office/drawing/2014/main" xmlns="" id="{BD8691EE-852A-4C5D-9794-39B1F03E60A3}"/>
              </a:ext>
            </a:extLst>
          </p:cNvPr>
          <p:cNvPicPr>
            <a:picLocks noChangeAspect="1"/>
          </p:cNvPicPr>
          <p:nvPr/>
        </p:nvPicPr>
        <p:blipFill>
          <a:blip r:embed="rId3"/>
          <a:stretch>
            <a:fillRect/>
          </a:stretch>
        </p:blipFill>
        <p:spPr>
          <a:xfrm>
            <a:off x="4590510" y="1416135"/>
            <a:ext cx="4035902" cy="3883489"/>
          </a:xfrm>
          <a:prstGeom prst="rect">
            <a:avLst/>
          </a:prstGeom>
        </p:spPr>
      </p:pic>
      <p:sp>
        <p:nvSpPr>
          <p:cNvPr id="5" name="Text Placeholder 4"/>
          <p:cNvSpPr>
            <a:spLocks noGrp="1"/>
          </p:cNvSpPr>
          <p:nvPr>
            <p:ph type="body" sz="quarter" idx="13"/>
          </p:nvPr>
        </p:nvSpPr>
        <p:spPr/>
        <p:txBody>
          <a:bodyPr/>
          <a:lstStyle/>
          <a:p>
            <a:r>
              <a:rPr lang="en-US" dirty="0">
                <a:solidFill>
                  <a:schemeClr val="tx1"/>
                </a:solidFill>
              </a:rPr>
              <a:t>©David Buffington/Getty Images R</a:t>
            </a:r>
            <a:r>
              <a:rPr lang="en-US" sz="100" dirty="0">
                <a:solidFill>
                  <a:schemeClr val="tx1"/>
                </a:solidFill>
              </a:rPr>
              <a:t> </a:t>
            </a:r>
            <a:r>
              <a:rPr lang="en-US" dirty="0">
                <a:solidFill>
                  <a:schemeClr val="tx1"/>
                </a:solidFill>
              </a:rPr>
              <a:t>F</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20</a:t>
            </a:fld>
            <a:endParaRPr lang="en-US" dirty="0"/>
          </a:p>
        </p:txBody>
      </p:sp>
    </p:spTree>
    <p:extLst>
      <p:ext uri="{BB962C8B-B14F-4D97-AF65-F5344CB8AC3E}">
        <p14:creationId xmlns:p14="http://schemas.microsoft.com/office/powerpoint/2010/main" val="1660602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rmAutofit/>
          </a:bodyPr>
          <a:lstStyle/>
          <a:p>
            <a:r>
              <a:rPr lang="en-US" dirty="0"/>
              <a:t>Outpatient Facilities</a:t>
            </a:r>
            <a:endParaRPr lang="en-US" sz="1100" b="0" dirty="0"/>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a:xfrm>
            <a:off x="342900" y="1276709"/>
            <a:ext cx="4030980" cy="3539131"/>
          </a:xfrm>
        </p:spPr>
        <p:txBody>
          <a:bodyPr/>
          <a:lstStyle/>
          <a:p>
            <a:r>
              <a:rPr lang="en-US" dirty="0"/>
              <a:t>Patients visit for a short time and leave the same day.</a:t>
            </a:r>
          </a:p>
          <a:p>
            <a:r>
              <a:rPr lang="en-US" dirty="0"/>
              <a:t>Examples include:</a:t>
            </a:r>
          </a:p>
          <a:p>
            <a:pPr marL="292608" indent="-292608">
              <a:buFont typeface="Arial" panose="020B0604020202020204" pitchFamily="34" charset="0"/>
              <a:buChar char="•"/>
            </a:pPr>
            <a:r>
              <a:rPr lang="en-US" dirty="0"/>
              <a:t>Physician offices.</a:t>
            </a:r>
          </a:p>
          <a:p>
            <a:pPr marL="292608" indent="-292608">
              <a:buFont typeface="Arial" panose="020B0604020202020204" pitchFamily="34" charset="0"/>
              <a:buChar char="•"/>
            </a:pPr>
            <a:r>
              <a:rPr lang="en-US" dirty="0"/>
              <a:t>Ambulatory care centers.</a:t>
            </a:r>
          </a:p>
          <a:p>
            <a:pPr marL="292608" indent="-292608">
              <a:buFont typeface="Arial" panose="020B0604020202020204" pitchFamily="34" charset="0"/>
              <a:buChar char="•"/>
            </a:pPr>
            <a:r>
              <a:rPr lang="en-US" dirty="0"/>
              <a:t>Blood collection centers.</a:t>
            </a:r>
          </a:p>
        </p:txBody>
      </p:sp>
      <p:pic>
        <p:nvPicPr>
          <p:cNvPr id="5" name="Picture 4" descr="A lab technician works on some samples in a lab.">
            <a:extLst>
              <a:ext uri="{FF2B5EF4-FFF2-40B4-BE49-F238E27FC236}">
                <a16:creationId xmlns:a16="http://schemas.microsoft.com/office/drawing/2014/main" xmlns="" id="{6D640A63-CBA0-43D1-804B-ACDADD3C44E7}"/>
              </a:ext>
            </a:extLst>
          </p:cNvPr>
          <p:cNvPicPr>
            <a:picLocks noChangeAspect="1"/>
          </p:cNvPicPr>
          <p:nvPr/>
        </p:nvPicPr>
        <p:blipFill>
          <a:blip r:embed="rId3"/>
          <a:stretch>
            <a:fillRect/>
          </a:stretch>
        </p:blipFill>
        <p:spPr>
          <a:xfrm>
            <a:off x="4590510" y="1729115"/>
            <a:ext cx="4035902" cy="2688569"/>
          </a:xfrm>
          <a:prstGeom prst="rect">
            <a:avLst/>
          </a:prstGeom>
        </p:spPr>
      </p:pic>
      <p:sp>
        <p:nvSpPr>
          <p:cNvPr id="4" name="Text Placeholder 3"/>
          <p:cNvSpPr>
            <a:spLocks noGrp="1"/>
          </p:cNvSpPr>
          <p:nvPr>
            <p:ph type="body" sz="quarter" idx="13"/>
          </p:nvPr>
        </p:nvSpPr>
        <p:spPr/>
        <p:txBody>
          <a:bodyPr/>
          <a:lstStyle/>
          <a:p>
            <a:r>
              <a:rPr lang="en-US" dirty="0">
                <a:solidFill>
                  <a:schemeClr val="tx1"/>
                </a:solidFill>
              </a:rPr>
              <a:t>©</a:t>
            </a:r>
            <a:r>
              <a:rPr lang="en-US" dirty="0" err="1">
                <a:solidFill>
                  <a:schemeClr val="tx1"/>
                </a:solidFill>
              </a:rPr>
              <a:t>nandyphotos</a:t>
            </a:r>
            <a:r>
              <a:rPr lang="en-US" dirty="0">
                <a:solidFill>
                  <a:schemeClr val="tx1"/>
                </a:solidFill>
              </a:rPr>
              <a:t>/</a:t>
            </a:r>
            <a:r>
              <a:rPr lang="en-US" dirty="0" err="1">
                <a:solidFill>
                  <a:schemeClr val="tx1"/>
                </a:solidFill>
              </a:rPr>
              <a:t>iStock</a:t>
            </a:r>
            <a:r>
              <a:rPr lang="en-US" dirty="0">
                <a:solidFill>
                  <a:schemeClr val="tx1"/>
                </a:solidFill>
              </a:rPr>
              <a:t>/Getty Images R</a:t>
            </a:r>
            <a:r>
              <a:rPr lang="en-US" sz="100" dirty="0">
                <a:solidFill>
                  <a:schemeClr val="tx1"/>
                </a:solidFill>
              </a:rPr>
              <a:t> </a:t>
            </a:r>
            <a:r>
              <a:rPr lang="en-US" dirty="0">
                <a:solidFill>
                  <a:schemeClr val="tx1"/>
                </a:solidFill>
              </a:rPr>
              <a:t>F</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21</a:t>
            </a:fld>
            <a:endParaRPr lang="en-US" dirty="0"/>
          </a:p>
        </p:txBody>
      </p:sp>
    </p:spTree>
    <p:extLst>
      <p:ext uri="{BB962C8B-B14F-4D97-AF65-F5344CB8AC3E}">
        <p14:creationId xmlns:p14="http://schemas.microsoft.com/office/powerpoint/2010/main" val="2767877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rmAutofit/>
          </a:bodyPr>
          <a:lstStyle/>
          <a:p>
            <a:r>
              <a:rPr lang="en-US" dirty="0"/>
              <a:t>Patient Home Visits</a:t>
            </a:r>
            <a:endParaRPr lang="en-US" sz="1100" b="0" dirty="0"/>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p:txBody>
          <a:bodyPr/>
          <a:lstStyle/>
          <a:p>
            <a:r>
              <a:rPr lang="en-US" dirty="0"/>
              <a:t>The phlebotomist goes to the patient’s home.</a:t>
            </a:r>
          </a:p>
          <a:p>
            <a:r>
              <a:rPr lang="en-US" dirty="0"/>
              <a:t>Examples include:</a:t>
            </a:r>
          </a:p>
          <a:p>
            <a:pPr marL="292608" indent="-292608">
              <a:buFont typeface="Arial" panose="020B0604020202020204" pitchFamily="34" charset="0"/>
              <a:buChar char="•"/>
            </a:pPr>
            <a:r>
              <a:rPr lang="en-US" dirty="0"/>
              <a:t>Home healthcare agencies.</a:t>
            </a:r>
          </a:p>
          <a:p>
            <a:pPr marL="292608" indent="-292608">
              <a:buFont typeface="Arial" panose="020B0604020202020204" pitchFamily="34" charset="0"/>
              <a:buChar char="•"/>
            </a:pPr>
            <a:r>
              <a:rPr lang="en-US" dirty="0"/>
              <a:t>Insurance companies.</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22</a:t>
            </a:fld>
            <a:endParaRPr lang="en-US" dirty="0"/>
          </a:p>
        </p:txBody>
      </p:sp>
    </p:spTree>
    <p:extLst>
      <p:ext uri="{BB962C8B-B14F-4D97-AF65-F5344CB8AC3E}">
        <p14:creationId xmlns:p14="http://schemas.microsoft.com/office/powerpoint/2010/main" val="4071641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1.4</a:t>
            </a:r>
          </a:p>
        </p:txBody>
      </p:sp>
      <p:sp>
        <p:nvSpPr>
          <p:cNvPr id="3" name="Content Placeholder 2"/>
          <p:cNvSpPr>
            <a:spLocks noGrp="1"/>
          </p:cNvSpPr>
          <p:nvPr>
            <p:ph sz="quarter" idx="11"/>
          </p:nvPr>
        </p:nvSpPr>
        <p:spPr/>
        <p:txBody>
          <a:bodyPr/>
          <a:lstStyle/>
          <a:p>
            <a:r>
              <a:rPr lang="en-US" dirty="0"/>
              <a:t>The Healthcare Team</a:t>
            </a:r>
          </a:p>
        </p:txBody>
      </p:sp>
      <p:sp>
        <p:nvSpPr>
          <p:cNvPr id="6" name="Slide Number Placeholder 5"/>
          <p:cNvSpPr>
            <a:spLocks noGrp="1"/>
          </p:cNvSpPr>
          <p:nvPr>
            <p:ph type="sldNum" sz="quarter" idx="4"/>
          </p:nvPr>
        </p:nvSpPr>
        <p:spPr/>
        <p:txBody>
          <a:bodyPr/>
          <a:lstStyle/>
          <a:p>
            <a:fld id="{68151E55-6873-49E2-B8D5-2F265E6F1973}" type="slidenum">
              <a:rPr lang="en-US" smtClean="0"/>
              <a:pPr/>
              <a:t>23</a:t>
            </a:fld>
            <a:endParaRPr lang="en-US" dirty="0"/>
          </a:p>
        </p:txBody>
      </p:sp>
    </p:spTree>
    <p:extLst>
      <p:ext uri="{BB962C8B-B14F-4D97-AF65-F5344CB8AC3E}">
        <p14:creationId xmlns:p14="http://schemas.microsoft.com/office/powerpoint/2010/main" val="4223804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CD2200-1E1F-4643-9462-49EDECA0DC84}"/>
              </a:ext>
            </a:extLst>
          </p:cNvPr>
          <p:cNvSpPr>
            <a:spLocks noGrp="1"/>
          </p:cNvSpPr>
          <p:nvPr>
            <p:ph type="title"/>
          </p:nvPr>
        </p:nvSpPr>
        <p:spPr/>
        <p:txBody>
          <a:bodyPr>
            <a:normAutofit/>
          </a:bodyPr>
          <a:lstStyle/>
          <a:p>
            <a:r>
              <a:rPr lang="en-US" sz="3600" dirty="0"/>
              <a:t>Members of the Healthcare Team </a:t>
            </a:r>
            <a:r>
              <a:rPr lang="en-US" sz="1000" b="0" dirty="0"/>
              <a:t>1</a:t>
            </a:r>
          </a:p>
        </p:txBody>
      </p:sp>
      <p:sp>
        <p:nvSpPr>
          <p:cNvPr id="3" name="Content Placeholder 2">
            <a:extLst>
              <a:ext uri="{FF2B5EF4-FFF2-40B4-BE49-F238E27FC236}">
                <a16:creationId xmlns:a16="http://schemas.microsoft.com/office/drawing/2014/main" xmlns="" id="{B5B49330-14EB-4E69-818D-A160729E6C25}"/>
              </a:ext>
            </a:extLst>
          </p:cNvPr>
          <p:cNvSpPr>
            <a:spLocks noGrp="1"/>
          </p:cNvSpPr>
          <p:nvPr>
            <p:ph sz="quarter" idx="11"/>
          </p:nvPr>
        </p:nvSpPr>
        <p:spPr>
          <a:xfrm>
            <a:off x="342900" y="1276709"/>
            <a:ext cx="8458200" cy="836571"/>
          </a:xfrm>
        </p:spPr>
        <p:txBody>
          <a:bodyPr/>
          <a:lstStyle/>
          <a:p>
            <a:r>
              <a:rPr lang="en-US" dirty="0"/>
              <a:t>The phlebotomist is a member of a diverse healthcare team that must work together to achieve positive patient outcomes.</a:t>
            </a:r>
          </a:p>
        </p:txBody>
      </p:sp>
      <p:sp>
        <p:nvSpPr>
          <p:cNvPr id="4" name="Content Placeholder 3">
            <a:extLst>
              <a:ext uri="{FF2B5EF4-FFF2-40B4-BE49-F238E27FC236}">
                <a16:creationId xmlns:a16="http://schemas.microsoft.com/office/drawing/2014/main" xmlns="" id="{D105A386-BF10-462E-A958-E3548F60328C}"/>
              </a:ext>
            </a:extLst>
          </p:cNvPr>
          <p:cNvSpPr>
            <a:spLocks noGrp="1"/>
          </p:cNvSpPr>
          <p:nvPr>
            <p:ph sz="quarter" idx="14"/>
          </p:nvPr>
        </p:nvSpPr>
        <p:spPr>
          <a:xfrm>
            <a:off x="342900" y="2294268"/>
            <a:ext cx="4036060" cy="4137011"/>
          </a:xfrm>
        </p:spPr>
        <p:txBody>
          <a:bodyPr/>
          <a:lstStyle/>
          <a:p>
            <a:pPr marL="342900" indent="-342900">
              <a:buFont typeface="Arial" panose="020B0604020202020204" pitchFamily="34" charset="0"/>
              <a:buChar char="•"/>
            </a:pPr>
            <a:r>
              <a:rPr lang="en-US" dirty="0"/>
              <a:t>Anesthesiology.</a:t>
            </a:r>
          </a:p>
          <a:p>
            <a:pPr marL="342900" indent="-342900">
              <a:buFont typeface="Arial" panose="020B0604020202020204" pitchFamily="34" charset="0"/>
              <a:buChar char="•"/>
            </a:pPr>
            <a:r>
              <a:rPr lang="en-US" dirty="0"/>
              <a:t>Cardiology.</a:t>
            </a:r>
          </a:p>
          <a:p>
            <a:pPr marL="342900" indent="-342900">
              <a:buFont typeface="Arial" panose="020B0604020202020204" pitchFamily="34" charset="0"/>
              <a:buChar char="•"/>
            </a:pPr>
            <a:r>
              <a:rPr lang="en-US" dirty="0"/>
              <a:t>Diagnostic Imaging (Radiology).</a:t>
            </a:r>
          </a:p>
          <a:p>
            <a:pPr marL="342900" indent="-342900">
              <a:buFont typeface="Arial" panose="020B0604020202020204" pitchFamily="34" charset="0"/>
              <a:buChar char="•"/>
            </a:pPr>
            <a:r>
              <a:rPr lang="en-US" dirty="0"/>
              <a:t>Electrocardiography.</a:t>
            </a:r>
          </a:p>
          <a:p>
            <a:pPr marL="342900" indent="-342900">
              <a:buFont typeface="Arial" panose="020B0604020202020204" pitchFamily="34" charset="0"/>
              <a:buChar char="•"/>
            </a:pPr>
            <a:r>
              <a:rPr lang="en-US" dirty="0"/>
              <a:t>Electroencephalography.</a:t>
            </a:r>
          </a:p>
          <a:p>
            <a:pPr marL="342900" indent="-342900">
              <a:buFont typeface="Arial" panose="020B0604020202020204" pitchFamily="34" charset="0"/>
              <a:buChar char="•"/>
            </a:pPr>
            <a:r>
              <a:rPr lang="en-US" dirty="0"/>
              <a:t>Emergency Department.</a:t>
            </a:r>
          </a:p>
          <a:p>
            <a:pPr marL="342900" indent="-342900">
              <a:buFont typeface="Arial" panose="020B0604020202020204" pitchFamily="34" charset="0"/>
              <a:buChar char="•"/>
            </a:pPr>
            <a:r>
              <a:rPr lang="en-US" dirty="0"/>
              <a:t>Endocrinology.</a:t>
            </a:r>
          </a:p>
        </p:txBody>
      </p:sp>
      <p:sp>
        <p:nvSpPr>
          <p:cNvPr id="8" name="Content Placeholder 7">
            <a:extLst>
              <a:ext uri="{FF2B5EF4-FFF2-40B4-BE49-F238E27FC236}">
                <a16:creationId xmlns:a16="http://schemas.microsoft.com/office/drawing/2014/main" xmlns="" id="{DD185BF7-8E30-4566-A70B-7435DAF56EA6}"/>
              </a:ext>
            </a:extLst>
          </p:cNvPr>
          <p:cNvSpPr>
            <a:spLocks noGrp="1"/>
          </p:cNvSpPr>
          <p:nvPr>
            <p:ph sz="quarter" idx="15"/>
          </p:nvPr>
        </p:nvSpPr>
        <p:spPr>
          <a:xfrm>
            <a:off x="4572000" y="2294269"/>
            <a:ext cx="4242950" cy="4137010"/>
          </a:xfrm>
        </p:spPr>
        <p:txBody>
          <a:bodyPr/>
          <a:lstStyle/>
          <a:p>
            <a:pPr marL="342900" indent="-342900">
              <a:buFont typeface="Arial" panose="020B0604020202020204" pitchFamily="34" charset="0"/>
              <a:buChar char="•"/>
            </a:pPr>
            <a:r>
              <a:rPr lang="en-US" dirty="0"/>
              <a:t>General Medicine (Family Practice).</a:t>
            </a:r>
          </a:p>
          <a:p>
            <a:pPr marL="342900" indent="-342900">
              <a:buFont typeface="Arial" panose="020B0604020202020204" pitchFamily="34" charset="0"/>
              <a:buChar char="•"/>
            </a:pPr>
            <a:r>
              <a:rPr lang="en-US" dirty="0"/>
              <a:t>Geriatrics.</a:t>
            </a:r>
          </a:p>
          <a:p>
            <a:pPr marL="342900" indent="-342900">
              <a:buFont typeface="Arial" panose="020B0604020202020204" pitchFamily="34" charset="0"/>
              <a:buChar char="•"/>
            </a:pPr>
            <a:r>
              <a:rPr lang="en-US" dirty="0"/>
              <a:t>Internal Medicine.</a:t>
            </a:r>
          </a:p>
          <a:p>
            <a:pPr marL="342900" indent="-342900">
              <a:buFont typeface="Arial" panose="020B0604020202020204" pitchFamily="34" charset="0"/>
              <a:buChar char="•"/>
            </a:pPr>
            <a:r>
              <a:rPr lang="en-US" dirty="0"/>
              <a:t>Neonatology.</a:t>
            </a:r>
          </a:p>
          <a:p>
            <a:pPr marL="342900" indent="-342900">
              <a:buFont typeface="Arial" panose="020B0604020202020204" pitchFamily="34" charset="0"/>
              <a:buChar char="•"/>
            </a:pPr>
            <a:r>
              <a:rPr lang="en-US" dirty="0"/>
              <a:t>Nephrology.</a:t>
            </a:r>
          </a:p>
          <a:p>
            <a:pPr marL="342900" indent="-342900">
              <a:buFont typeface="Arial" panose="020B0604020202020204" pitchFamily="34" charset="0"/>
              <a:buChar char="•"/>
            </a:pPr>
            <a:r>
              <a:rPr lang="en-US" dirty="0"/>
              <a:t>Neurology.</a:t>
            </a:r>
          </a:p>
        </p:txBody>
      </p:sp>
      <p:sp>
        <p:nvSpPr>
          <p:cNvPr id="7" name="Slide Number Placeholder 6">
            <a:extLst>
              <a:ext uri="{FF2B5EF4-FFF2-40B4-BE49-F238E27FC236}">
                <a16:creationId xmlns:a16="http://schemas.microsoft.com/office/drawing/2014/main" xmlns="" id="{C9EF1757-6598-405D-B058-57BF76F91E1A}"/>
              </a:ext>
            </a:extLst>
          </p:cNvPr>
          <p:cNvSpPr>
            <a:spLocks noGrp="1"/>
          </p:cNvSpPr>
          <p:nvPr>
            <p:ph type="sldNum" sz="quarter" idx="10"/>
          </p:nvPr>
        </p:nvSpPr>
        <p:spPr/>
        <p:txBody>
          <a:bodyPr/>
          <a:lstStyle/>
          <a:p>
            <a:fld id="{68151E55-6873-49E2-B8D5-2F265E6F1973}" type="slidenum">
              <a:rPr lang="en-US" smtClean="0"/>
              <a:t>24</a:t>
            </a:fld>
            <a:endParaRPr lang="en-US"/>
          </a:p>
        </p:txBody>
      </p:sp>
    </p:spTree>
    <p:extLst>
      <p:ext uri="{BB962C8B-B14F-4D97-AF65-F5344CB8AC3E}">
        <p14:creationId xmlns:p14="http://schemas.microsoft.com/office/powerpoint/2010/main" val="646628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CD2200-1E1F-4643-9462-49EDECA0DC84}"/>
              </a:ext>
            </a:extLst>
          </p:cNvPr>
          <p:cNvSpPr>
            <a:spLocks noGrp="1"/>
          </p:cNvSpPr>
          <p:nvPr>
            <p:ph type="title"/>
          </p:nvPr>
        </p:nvSpPr>
        <p:spPr/>
        <p:txBody>
          <a:bodyPr>
            <a:normAutofit/>
          </a:bodyPr>
          <a:lstStyle/>
          <a:p>
            <a:r>
              <a:rPr lang="en-US" sz="3600" dirty="0"/>
              <a:t>Members of the Healthcare Team </a:t>
            </a:r>
            <a:r>
              <a:rPr lang="en-US" sz="1000" b="0" dirty="0"/>
              <a:t>2</a:t>
            </a:r>
          </a:p>
        </p:txBody>
      </p:sp>
      <p:sp>
        <p:nvSpPr>
          <p:cNvPr id="4" name="Content Placeholder 2">
            <a:extLst>
              <a:ext uri="{FF2B5EF4-FFF2-40B4-BE49-F238E27FC236}">
                <a16:creationId xmlns:a16="http://schemas.microsoft.com/office/drawing/2014/main" xmlns="" id="{D105A386-BF10-462E-A958-E3548F60328C}"/>
              </a:ext>
            </a:extLst>
          </p:cNvPr>
          <p:cNvSpPr>
            <a:spLocks noGrp="1"/>
          </p:cNvSpPr>
          <p:nvPr>
            <p:ph sz="quarter" idx="14"/>
          </p:nvPr>
        </p:nvSpPr>
        <p:spPr>
          <a:xfrm>
            <a:off x="342900" y="1276710"/>
            <a:ext cx="4036060" cy="3579770"/>
          </a:xfrm>
        </p:spPr>
        <p:txBody>
          <a:bodyPr/>
          <a:lstStyle/>
          <a:p>
            <a:pPr marL="342900" indent="-342900">
              <a:buFont typeface="Arial" panose="020B0604020202020204" pitchFamily="34" charset="0"/>
              <a:buChar char="•"/>
            </a:pPr>
            <a:r>
              <a:rPr lang="en-US" dirty="0"/>
              <a:t>Nuclear Medicine.</a:t>
            </a:r>
          </a:p>
          <a:p>
            <a:pPr marL="342900" indent="-342900">
              <a:buFont typeface="Arial" panose="020B0604020202020204" pitchFamily="34" charset="0"/>
              <a:buChar char="•"/>
            </a:pPr>
            <a:r>
              <a:rPr lang="en-US" dirty="0"/>
              <a:t>Nutrition and Dietetics.</a:t>
            </a:r>
          </a:p>
          <a:p>
            <a:pPr marL="342900" indent="-342900">
              <a:buFont typeface="Arial" panose="020B0604020202020204" pitchFamily="34" charset="0"/>
              <a:buChar char="•"/>
            </a:pPr>
            <a:r>
              <a:rPr lang="en-US" dirty="0"/>
              <a:t>Obstetrics/Gynecology.</a:t>
            </a:r>
          </a:p>
          <a:p>
            <a:pPr marL="342900" indent="-342900">
              <a:buFont typeface="Arial" panose="020B0604020202020204" pitchFamily="34" charset="0"/>
              <a:buChar char="•"/>
            </a:pPr>
            <a:r>
              <a:rPr lang="en-US" dirty="0"/>
              <a:t>Occupational Therapy.</a:t>
            </a:r>
          </a:p>
          <a:p>
            <a:pPr marL="342900" indent="-342900">
              <a:buFont typeface="Arial" panose="020B0604020202020204" pitchFamily="34" charset="0"/>
              <a:buChar char="•"/>
            </a:pPr>
            <a:r>
              <a:rPr lang="en-US" dirty="0"/>
              <a:t>Oncology.</a:t>
            </a:r>
          </a:p>
          <a:p>
            <a:pPr marL="342900" indent="-342900">
              <a:buFont typeface="Arial" panose="020B0604020202020204" pitchFamily="34" charset="0"/>
              <a:buChar char="•"/>
            </a:pPr>
            <a:r>
              <a:rPr lang="en-US" dirty="0"/>
              <a:t>Orthopedics.</a:t>
            </a:r>
          </a:p>
          <a:p>
            <a:pPr marL="342900" indent="-342900">
              <a:buFont typeface="Arial" panose="020B0604020202020204" pitchFamily="34" charset="0"/>
              <a:buChar char="•"/>
            </a:pPr>
            <a:r>
              <a:rPr lang="en-US" dirty="0"/>
              <a:t>Pathology.</a:t>
            </a:r>
          </a:p>
        </p:txBody>
      </p:sp>
      <p:sp>
        <p:nvSpPr>
          <p:cNvPr id="8" name="Content Placeholder 3">
            <a:extLst>
              <a:ext uri="{FF2B5EF4-FFF2-40B4-BE49-F238E27FC236}">
                <a16:creationId xmlns:a16="http://schemas.microsoft.com/office/drawing/2014/main" xmlns="" id="{DD185BF7-8E30-4566-A70B-7435DAF56EA6}"/>
              </a:ext>
            </a:extLst>
          </p:cNvPr>
          <p:cNvSpPr>
            <a:spLocks noGrp="1"/>
          </p:cNvSpPr>
          <p:nvPr>
            <p:ph sz="quarter" idx="15"/>
          </p:nvPr>
        </p:nvSpPr>
        <p:spPr>
          <a:xfrm>
            <a:off x="4572000" y="1276709"/>
            <a:ext cx="4242950" cy="3579770"/>
          </a:xfrm>
        </p:spPr>
        <p:txBody>
          <a:bodyPr/>
          <a:lstStyle/>
          <a:p>
            <a:pPr marL="342900" indent="-342900">
              <a:buFont typeface="Arial" panose="020B0604020202020204" pitchFamily="34" charset="0"/>
              <a:buChar char="•"/>
            </a:pPr>
            <a:r>
              <a:rPr lang="en-US" dirty="0"/>
              <a:t>Pediatrics.</a:t>
            </a:r>
          </a:p>
          <a:p>
            <a:pPr marL="342900" indent="-342900">
              <a:buFont typeface="Arial" panose="020B0604020202020204" pitchFamily="34" charset="0"/>
              <a:buChar char="•"/>
            </a:pPr>
            <a:r>
              <a:rPr lang="en-US" dirty="0"/>
              <a:t>Pharmacy.</a:t>
            </a:r>
          </a:p>
          <a:p>
            <a:pPr marL="342900" indent="-342900">
              <a:buFont typeface="Arial" panose="020B0604020202020204" pitchFamily="34" charset="0"/>
              <a:buChar char="•"/>
            </a:pPr>
            <a:r>
              <a:rPr lang="en-US" dirty="0"/>
              <a:t>Physical Therapy.</a:t>
            </a:r>
          </a:p>
          <a:p>
            <a:pPr marL="342900" indent="-342900">
              <a:buFont typeface="Arial" panose="020B0604020202020204" pitchFamily="34" charset="0"/>
              <a:buChar char="•"/>
            </a:pPr>
            <a:r>
              <a:rPr lang="en-US" dirty="0"/>
              <a:t>Psychiatry.</a:t>
            </a:r>
          </a:p>
          <a:p>
            <a:pPr marL="342900" indent="-342900">
              <a:buFont typeface="Arial" panose="020B0604020202020204" pitchFamily="34" charset="0"/>
              <a:buChar char="•"/>
            </a:pPr>
            <a:r>
              <a:rPr lang="en-US" dirty="0"/>
              <a:t>Respiratory Therapy.</a:t>
            </a:r>
          </a:p>
          <a:p>
            <a:pPr marL="342900" indent="-342900">
              <a:buFont typeface="Arial" panose="020B0604020202020204" pitchFamily="34" charset="0"/>
              <a:buChar char="•"/>
            </a:pPr>
            <a:r>
              <a:rPr lang="en-US" dirty="0"/>
              <a:t>Surgery.</a:t>
            </a:r>
          </a:p>
          <a:p>
            <a:pPr marL="342900" indent="-342900">
              <a:buFont typeface="Arial" panose="020B0604020202020204" pitchFamily="34" charset="0"/>
              <a:buChar char="•"/>
            </a:pPr>
            <a:r>
              <a:rPr lang="en-US" dirty="0"/>
              <a:t>Urology.</a:t>
            </a:r>
          </a:p>
        </p:txBody>
      </p:sp>
      <p:sp>
        <p:nvSpPr>
          <p:cNvPr id="3" name="Content Placeholder 7">
            <a:extLst>
              <a:ext uri="{FF2B5EF4-FFF2-40B4-BE49-F238E27FC236}">
                <a16:creationId xmlns:a16="http://schemas.microsoft.com/office/drawing/2014/main" xmlns="" id="{B5B49330-14EB-4E69-818D-A160729E6C25}"/>
              </a:ext>
            </a:extLst>
          </p:cNvPr>
          <p:cNvSpPr>
            <a:spLocks noGrp="1"/>
          </p:cNvSpPr>
          <p:nvPr>
            <p:ph sz="quarter" idx="11"/>
          </p:nvPr>
        </p:nvSpPr>
        <p:spPr>
          <a:xfrm>
            <a:off x="342900" y="5037467"/>
            <a:ext cx="8458200" cy="459093"/>
          </a:xfrm>
        </p:spPr>
        <p:txBody>
          <a:bodyPr/>
          <a:lstStyle/>
          <a:p>
            <a:pPr algn="ctr"/>
            <a:r>
              <a:rPr lang="en-US" dirty="0">
                <a:solidFill>
                  <a:srgbClr val="002060"/>
                </a:solidFill>
              </a:rPr>
              <a:t>and many more…</a:t>
            </a:r>
          </a:p>
        </p:txBody>
      </p:sp>
      <p:sp>
        <p:nvSpPr>
          <p:cNvPr id="7" name="Slide Number Placeholder 6">
            <a:extLst>
              <a:ext uri="{FF2B5EF4-FFF2-40B4-BE49-F238E27FC236}">
                <a16:creationId xmlns:a16="http://schemas.microsoft.com/office/drawing/2014/main" xmlns="" id="{C9EF1757-6598-405D-B058-57BF76F91E1A}"/>
              </a:ext>
            </a:extLst>
          </p:cNvPr>
          <p:cNvSpPr>
            <a:spLocks noGrp="1"/>
          </p:cNvSpPr>
          <p:nvPr>
            <p:ph type="sldNum" sz="quarter" idx="10"/>
          </p:nvPr>
        </p:nvSpPr>
        <p:spPr/>
        <p:txBody>
          <a:bodyPr/>
          <a:lstStyle/>
          <a:p>
            <a:fld id="{68151E55-6873-49E2-B8D5-2F265E6F1973}" type="slidenum">
              <a:rPr lang="en-US" smtClean="0"/>
              <a:t>25</a:t>
            </a:fld>
            <a:endParaRPr lang="en-US"/>
          </a:p>
        </p:txBody>
      </p:sp>
    </p:spTree>
    <p:extLst>
      <p:ext uri="{BB962C8B-B14F-4D97-AF65-F5344CB8AC3E}">
        <p14:creationId xmlns:p14="http://schemas.microsoft.com/office/powerpoint/2010/main" val="319708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1.5</a:t>
            </a:r>
          </a:p>
        </p:txBody>
      </p:sp>
      <p:sp>
        <p:nvSpPr>
          <p:cNvPr id="3" name="Content Placeholder 2"/>
          <p:cNvSpPr>
            <a:spLocks noGrp="1"/>
          </p:cNvSpPr>
          <p:nvPr>
            <p:ph sz="quarter" idx="11"/>
          </p:nvPr>
        </p:nvSpPr>
        <p:spPr/>
        <p:txBody>
          <a:bodyPr/>
          <a:lstStyle/>
          <a:p>
            <a:r>
              <a:rPr lang="en-US" dirty="0"/>
              <a:t>The Medical Laboratory</a:t>
            </a:r>
          </a:p>
        </p:txBody>
      </p:sp>
      <p:sp>
        <p:nvSpPr>
          <p:cNvPr id="6" name="Slide Number Placeholder 5"/>
          <p:cNvSpPr>
            <a:spLocks noGrp="1"/>
          </p:cNvSpPr>
          <p:nvPr>
            <p:ph type="sldNum" sz="quarter" idx="4"/>
          </p:nvPr>
        </p:nvSpPr>
        <p:spPr/>
        <p:txBody>
          <a:bodyPr/>
          <a:lstStyle/>
          <a:p>
            <a:fld id="{68151E55-6873-49E2-B8D5-2F265E6F1973}" type="slidenum">
              <a:rPr lang="en-US" smtClean="0"/>
              <a:pPr/>
              <a:t>26</a:t>
            </a:fld>
            <a:endParaRPr lang="en-US" dirty="0"/>
          </a:p>
        </p:txBody>
      </p:sp>
    </p:spTree>
    <p:extLst>
      <p:ext uri="{BB962C8B-B14F-4D97-AF65-F5344CB8AC3E}">
        <p14:creationId xmlns:p14="http://schemas.microsoft.com/office/powerpoint/2010/main" val="2482345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rmAutofit/>
          </a:bodyPr>
          <a:lstStyle/>
          <a:p>
            <a:r>
              <a:rPr lang="en-US" dirty="0"/>
              <a:t>Hierarchy in the Medical Laboratory</a:t>
            </a:r>
            <a:endParaRPr lang="en-US" sz="1100" b="0" dirty="0"/>
          </a:p>
        </p:txBody>
      </p:sp>
      <p:pic>
        <p:nvPicPr>
          <p:cNvPr id="9" name="Picture 8" descr="Example of the hierarchy in a typical medical laboratory">
            <a:extLst>
              <a:ext uri="{FF2B5EF4-FFF2-40B4-BE49-F238E27FC236}">
                <a16:creationId xmlns:a16="http://schemas.microsoft.com/office/drawing/2014/main" xmlns="" id="{711DB260-4E4D-43D0-9953-717CC6F4227C}"/>
              </a:ext>
            </a:extLst>
          </p:cNvPr>
          <p:cNvPicPr>
            <a:picLocks noChangeAspect="1"/>
          </p:cNvPicPr>
          <p:nvPr/>
        </p:nvPicPr>
        <p:blipFill>
          <a:blip r:embed="rId3"/>
          <a:stretch>
            <a:fillRect/>
          </a:stretch>
        </p:blipFill>
        <p:spPr>
          <a:xfrm>
            <a:off x="564918" y="1583073"/>
            <a:ext cx="8014164" cy="4228774"/>
          </a:xfrm>
          <a:prstGeom prst="rect">
            <a:avLst/>
          </a:prstGeom>
        </p:spPr>
      </p:pic>
      <p:sp>
        <p:nvSpPr>
          <p:cNvPr id="7" name="Text Placeholder 4">
            <a:extLst>
              <a:ext uri="{FF2B5EF4-FFF2-40B4-BE49-F238E27FC236}">
                <a16:creationId xmlns:a16="http://schemas.microsoft.com/office/drawing/2014/main" xmlns="" id="{4CA903D1-2B3C-4E57-BC1E-FAF664983073}"/>
              </a:ext>
            </a:extLst>
          </p:cNvPr>
          <p:cNvSpPr>
            <a:spLocks noGrp="1"/>
          </p:cNvSpPr>
          <p:nvPr>
            <p:ph type="body" sz="quarter" idx="12"/>
          </p:nvPr>
        </p:nvSpPr>
        <p:spPr>
          <a:xfrm>
            <a:off x="2971806" y="6299200"/>
            <a:ext cx="3211068" cy="246381"/>
          </a:xfrm>
        </p:spPr>
        <p:txBody>
          <a:bodyPr/>
          <a:lstStyle/>
          <a:p>
            <a:r>
              <a:rPr lang="en-US" sz="1200" dirty="0">
                <a:hlinkClick r:id="rId4" action="ppaction://hlinksldjump"/>
              </a:rPr>
              <a:t>Access the text alternative for these images</a:t>
            </a:r>
            <a:endParaRPr lang="en-US" sz="1200" dirty="0"/>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27</a:t>
            </a:fld>
            <a:endParaRPr lang="en-US" dirty="0"/>
          </a:p>
        </p:txBody>
      </p:sp>
    </p:spTree>
    <p:extLst>
      <p:ext uri="{BB962C8B-B14F-4D97-AF65-F5344CB8AC3E}">
        <p14:creationId xmlns:p14="http://schemas.microsoft.com/office/powerpoint/2010/main" val="4083342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rmAutofit/>
          </a:bodyPr>
          <a:lstStyle/>
          <a:p>
            <a:r>
              <a:rPr lang="en-US" dirty="0"/>
              <a:t>Laboratory Specialties: Cytology</a:t>
            </a:r>
            <a:endParaRPr lang="en-US" sz="1100" b="0" dirty="0"/>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a:xfrm>
            <a:off x="342900" y="1276709"/>
            <a:ext cx="8458200" cy="1039771"/>
          </a:xfrm>
        </p:spPr>
        <p:txBody>
          <a:bodyPr/>
          <a:lstStyle/>
          <a:p>
            <a:pPr marL="292608" indent="-292608">
              <a:buFont typeface="Arial" panose="020B0604020202020204" pitchFamily="34" charset="0"/>
              <a:buChar char="•"/>
            </a:pPr>
            <a:r>
              <a:rPr lang="en-US" dirty="0"/>
              <a:t>P</a:t>
            </a:r>
            <a:r>
              <a:rPr lang="en-US" sz="100" dirty="0"/>
              <a:t> </a:t>
            </a:r>
            <a:r>
              <a:rPr lang="en-US" dirty="0"/>
              <a:t>A</a:t>
            </a:r>
            <a:r>
              <a:rPr lang="en-US" sz="100" dirty="0"/>
              <a:t> </a:t>
            </a:r>
            <a:r>
              <a:rPr lang="en-US" dirty="0"/>
              <a:t>P smears.</a:t>
            </a:r>
          </a:p>
          <a:p>
            <a:pPr marL="292608" indent="-292608">
              <a:buFont typeface="Arial" panose="020B0604020202020204" pitchFamily="34" charset="0"/>
              <a:buChar char="•"/>
            </a:pPr>
            <a:r>
              <a:rPr lang="en-US" dirty="0"/>
              <a:t>Tissue preparations.</a:t>
            </a:r>
          </a:p>
        </p:txBody>
      </p:sp>
      <p:pic>
        <p:nvPicPr>
          <p:cNvPr id="4" name="Picture 3" descr="A lab technician takes a look at some smears on a glass plate.">
            <a:extLst>
              <a:ext uri="{FF2B5EF4-FFF2-40B4-BE49-F238E27FC236}">
                <a16:creationId xmlns:a16="http://schemas.microsoft.com/office/drawing/2014/main" xmlns="" id="{E1C5CC14-3F53-47F4-A1E2-26CE91B2A64D}"/>
              </a:ext>
            </a:extLst>
          </p:cNvPr>
          <p:cNvPicPr>
            <a:picLocks noChangeAspect="1"/>
          </p:cNvPicPr>
          <p:nvPr/>
        </p:nvPicPr>
        <p:blipFill>
          <a:blip r:embed="rId3"/>
          <a:stretch>
            <a:fillRect/>
          </a:stretch>
        </p:blipFill>
        <p:spPr>
          <a:xfrm>
            <a:off x="2118368" y="2643494"/>
            <a:ext cx="4907705" cy="3206774"/>
          </a:xfrm>
          <a:prstGeom prst="rect">
            <a:avLst/>
          </a:prstGeom>
        </p:spPr>
      </p:pic>
      <p:sp>
        <p:nvSpPr>
          <p:cNvPr id="5" name="Text Placeholder 4"/>
          <p:cNvSpPr>
            <a:spLocks noGrp="1"/>
          </p:cNvSpPr>
          <p:nvPr>
            <p:ph type="body" sz="quarter" idx="13"/>
          </p:nvPr>
        </p:nvSpPr>
        <p:spPr>
          <a:xfrm>
            <a:off x="1630790" y="6684963"/>
            <a:ext cx="6834919" cy="173037"/>
          </a:xfrm>
        </p:spPr>
        <p:txBody>
          <a:bodyPr/>
          <a:lstStyle/>
          <a:p>
            <a:r>
              <a:rPr lang="en-US" dirty="0">
                <a:solidFill>
                  <a:schemeClr val="tx1"/>
                </a:solidFill>
              </a:rPr>
              <a:t>©Ingram Publishing R</a:t>
            </a:r>
            <a:r>
              <a:rPr lang="en-US" sz="100" dirty="0">
                <a:solidFill>
                  <a:schemeClr val="tx1"/>
                </a:solidFill>
              </a:rPr>
              <a:t> </a:t>
            </a:r>
            <a:r>
              <a:rPr lang="en-US" dirty="0">
                <a:solidFill>
                  <a:schemeClr val="tx1"/>
                </a:solidFill>
              </a:rPr>
              <a:t>F</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28</a:t>
            </a:fld>
            <a:endParaRPr lang="en-US" dirty="0"/>
          </a:p>
        </p:txBody>
      </p:sp>
    </p:spTree>
    <p:extLst>
      <p:ext uri="{BB962C8B-B14F-4D97-AF65-F5344CB8AC3E}">
        <p14:creationId xmlns:p14="http://schemas.microsoft.com/office/powerpoint/2010/main" val="1591501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5C32E4-0CC6-4CC2-B613-42652A601C0E}"/>
              </a:ext>
            </a:extLst>
          </p:cNvPr>
          <p:cNvSpPr>
            <a:spLocks noGrp="1"/>
          </p:cNvSpPr>
          <p:nvPr>
            <p:ph type="title"/>
          </p:nvPr>
        </p:nvSpPr>
        <p:spPr/>
        <p:txBody>
          <a:bodyPr>
            <a:normAutofit/>
          </a:bodyPr>
          <a:lstStyle/>
          <a:p>
            <a:r>
              <a:rPr lang="en-US" sz="3600" dirty="0"/>
              <a:t>Laboratory Specialties: Histology</a:t>
            </a:r>
          </a:p>
        </p:txBody>
      </p:sp>
      <p:pic>
        <p:nvPicPr>
          <p:cNvPr id="9" name="Picture 8" descr="Different methods of studying tissue samples in histology. The embedding process is shown">
            <a:extLst>
              <a:ext uri="{FF2B5EF4-FFF2-40B4-BE49-F238E27FC236}">
                <a16:creationId xmlns:a16="http://schemas.microsoft.com/office/drawing/2014/main" xmlns="" id="{EBF6EFEC-B098-476B-A97B-F2B0CA8A2DD5}"/>
              </a:ext>
            </a:extLst>
          </p:cNvPr>
          <p:cNvPicPr>
            <a:picLocks noChangeAspect="1"/>
          </p:cNvPicPr>
          <p:nvPr/>
        </p:nvPicPr>
        <p:blipFill>
          <a:blip r:embed="rId3"/>
          <a:stretch>
            <a:fillRect/>
          </a:stretch>
        </p:blipFill>
        <p:spPr>
          <a:xfrm>
            <a:off x="342900" y="1382938"/>
            <a:ext cx="2632592" cy="2632592"/>
          </a:xfrm>
          <a:prstGeom prst="rect">
            <a:avLst/>
          </a:prstGeom>
        </p:spPr>
      </p:pic>
      <p:sp>
        <p:nvSpPr>
          <p:cNvPr id="3" name="Content Placeholder 2">
            <a:extLst>
              <a:ext uri="{FF2B5EF4-FFF2-40B4-BE49-F238E27FC236}">
                <a16:creationId xmlns:a16="http://schemas.microsoft.com/office/drawing/2014/main" xmlns="" id="{BED7E7F2-BBB1-4C60-82CB-40BE0ECDAC00}"/>
              </a:ext>
            </a:extLst>
          </p:cNvPr>
          <p:cNvSpPr>
            <a:spLocks noGrp="1"/>
          </p:cNvSpPr>
          <p:nvPr>
            <p:ph sz="quarter" idx="11"/>
          </p:nvPr>
        </p:nvSpPr>
        <p:spPr>
          <a:xfrm>
            <a:off x="967740" y="4141829"/>
            <a:ext cx="1219200" cy="460651"/>
          </a:xfrm>
        </p:spPr>
        <p:txBody>
          <a:bodyPr/>
          <a:lstStyle/>
          <a:p>
            <a:r>
              <a:rPr lang="en-US" dirty="0"/>
              <a:t>Embed</a:t>
            </a:r>
          </a:p>
        </p:txBody>
      </p:sp>
      <p:pic>
        <p:nvPicPr>
          <p:cNvPr id="10" name="Picture 9" descr="Different methods of studying tissue samples in histology. The slicing process is shown">
            <a:extLst>
              <a:ext uri="{FF2B5EF4-FFF2-40B4-BE49-F238E27FC236}">
                <a16:creationId xmlns:a16="http://schemas.microsoft.com/office/drawing/2014/main" xmlns="" id="{EC5AD228-FA2C-4E7E-9B3D-1E0B2AFE51A1}"/>
              </a:ext>
            </a:extLst>
          </p:cNvPr>
          <p:cNvPicPr>
            <a:picLocks noChangeAspect="1"/>
          </p:cNvPicPr>
          <p:nvPr/>
        </p:nvPicPr>
        <p:blipFill>
          <a:blip r:embed="rId4"/>
          <a:stretch>
            <a:fillRect/>
          </a:stretch>
        </p:blipFill>
        <p:spPr>
          <a:xfrm>
            <a:off x="3141155" y="2112704"/>
            <a:ext cx="2632592" cy="2632592"/>
          </a:xfrm>
          <a:prstGeom prst="rect">
            <a:avLst/>
          </a:prstGeom>
        </p:spPr>
      </p:pic>
      <p:sp>
        <p:nvSpPr>
          <p:cNvPr id="4" name="Content Placeholder 3">
            <a:extLst>
              <a:ext uri="{FF2B5EF4-FFF2-40B4-BE49-F238E27FC236}">
                <a16:creationId xmlns:a16="http://schemas.microsoft.com/office/drawing/2014/main" xmlns="" id="{D3307402-D963-43DE-B68C-1E786B8FB649}"/>
              </a:ext>
            </a:extLst>
          </p:cNvPr>
          <p:cNvSpPr>
            <a:spLocks noGrp="1"/>
          </p:cNvSpPr>
          <p:nvPr>
            <p:ph sz="quarter" idx="14"/>
          </p:nvPr>
        </p:nvSpPr>
        <p:spPr>
          <a:xfrm>
            <a:off x="3979164" y="4867104"/>
            <a:ext cx="912876" cy="451656"/>
          </a:xfrm>
        </p:spPr>
        <p:txBody>
          <a:bodyPr/>
          <a:lstStyle/>
          <a:p>
            <a:r>
              <a:rPr lang="en-US" dirty="0"/>
              <a:t>Slice</a:t>
            </a:r>
          </a:p>
        </p:txBody>
      </p:sp>
      <p:pic>
        <p:nvPicPr>
          <p:cNvPr id="11" name="Picture 10" descr="Different methods of studying tissue samples in histology. The staining process is shown">
            <a:extLst>
              <a:ext uri="{FF2B5EF4-FFF2-40B4-BE49-F238E27FC236}">
                <a16:creationId xmlns:a16="http://schemas.microsoft.com/office/drawing/2014/main" xmlns="" id="{F95D630E-3A4F-4089-ADF4-E87F3CB20F88}"/>
              </a:ext>
            </a:extLst>
          </p:cNvPr>
          <p:cNvPicPr>
            <a:picLocks noChangeAspect="1"/>
          </p:cNvPicPr>
          <p:nvPr/>
        </p:nvPicPr>
        <p:blipFill>
          <a:blip r:embed="rId5"/>
          <a:stretch>
            <a:fillRect/>
          </a:stretch>
        </p:blipFill>
        <p:spPr>
          <a:xfrm>
            <a:off x="5939410" y="2751886"/>
            <a:ext cx="2527288" cy="2527288"/>
          </a:xfrm>
          <a:prstGeom prst="rect">
            <a:avLst/>
          </a:prstGeom>
        </p:spPr>
      </p:pic>
      <p:sp>
        <p:nvSpPr>
          <p:cNvPr id="8" name="Content Placeholder 7">
            <a:extLst>
              <a:ext uri="{FF2B5EF4-FFF2-40B4-BE49-F238E27FC236}">
                <a16:creationId xmlns:a16="http://schemas.microsoft.com/office/drawing/2014/main" xmlns="" id="{3B298DF1-494D-4973-A1D6-B3AA9C52DE65}"/>
              </a:ext>
            </a:extLst>
          </p:cNvPr>
          <p:cNvSpPr>
            <a:spLocks noGrp="1"/>
          </p:cNvSpPr>
          <p:nvPr>
            <p:ph sz="quarter" idx="15"/>
          </p:nvPr>
        </p:nvSpPr>
        <p:spPr>
          <a:xfrm>
            <a:off x="6838570" y="5379720"/>
            <a:ext cx="949070" cy="480044"/>
          </a:xfrm>
        </p:spPr>
        <p:txBody>
          <a:bodyPr/>
          <a:lstStyle/>
          <a:p>
            <a:r>
              <a:rPr lang="en-US" dirty="0"/>
              <a:t>Stain</a:t>
            </a:r>
          </a:p>
        </p:txBody>
      </p:sp>
      <p:sp>
        <p:nvSpPr>
          <p:cNvPr id="5" name="Text Placeholder 4"/>
          <p:cNvSpPr>
            <a:spLocks noGrp="1"/>
          </p:cNvSpPr>
          <p:nvPr>
            <p:ph type="body" sz="quarter" idx="13"/>
          </p:nvPr>
        </p:nvSpPr>
        <p:spPr/>
        <p:txBody>
          <a:bodyPr/>
          <a:lstStyle/>
          <a:p>
            <a:pPr algn="r"/>
            <a:r>
              <a:rPr lang="en-US" dirty="0">
                <a:solidFill>
                  <a:schemeClr val="tx1"/>
                </a:solidFill>
              </a:rPr>
              <a:t>©Lillian </a:t>
            </a:r>
            <a:r>
              <a:rPr lang="en-US" dirty="0" err="1">
                <a:solidFill>
                  <a:schemeClr val="tx1"/>
                </a:solidFill>
              </a:rPr>
              <a:t>Mundt</a:t>
            </a:r>
            <a:endParaRPr lang="en-US" dirty="0">
              <a:solidFill>
                <a:schemeClr val="tx1"/>
              </a:solidFill>
            </a:endParaRPr>
          </a:p>
        </p:txBody>
      </p:sp>
      <p:sp>
        <p:nvSpPr>
          <p:cNvPr id="7" name="Slide Number Placeholder 6">
            <a:extLst>
              <a:ext uri="{FF2B5EF4-FFF2-40B4-BE49-F238E27FC236}">
                <a16:creationId xmlns:a16="http://schemas.microsoft.com/office/drawing/2014/main" xmlns="" id="{3E52533B-754F-4030-9BDF-A911AB95390A}"/>
              </a:ext>
            </a:extLst>
          </p:cNvPr>
          <p:cNvSpPr>
            <a:spLocks noGrp="1"/>
          </p:cNvSpPr>
          <p:nvPr>
            <p:ph type="sldNum" sz="quarter" idx="10"/>
          </p:nvPr>
        </p:nvSpPr>
        <p:spPr/>
        <p:txBody>
          <a:bodyPr/>
          <a:lstStyle/>
          <a:p>
            <a:fld id="{68151E55-6873-49E2-B8D5-2F265E6F1973}" type="slidenum">
              <a:rPr lang="en-US" smtClean="0"/>
              <a:t>29</a:t>
            </a:fld>
            <a:endParaRPr lang="en-US"/>
          </a:p>
        </p:txBody>
      </p:sp>
    </p:spTree>
    <p:extLst>
      <p:ext uri="{BB962C8B-B14F-4D97-AF65-F5344CB8AC3E}">
        <p14:creationId xmlns:p14="http://schemas.microsoft.com/office/powerpoint/2010/main" val="2498025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8B54F9-EA00-43B1-9DE2-C1FA57C0CAA4}"/>
              </a:ext>
            </a:extLst>
          </p:cNvPr>
          <p:cNvSpPr>
            <a:spLocks noGrp="1"/>
          </p:cNvSpPr>
          <p:nvPr>
            <p:ph type="title"/>
          </p:nvPr>
        </p:nvSpPr>
        <p:spPr/>
        <p:txBody>
          <a:bodyPr/>
          <a:lstStyle/>
          <a:p>
            <a:r>
              <a:rPr lang="en-US" dirty="0"/>
              <a:t>Learning Outcomes </a:t>
            </a:r>
            <a:r>
              <a:rPr lang="en-US" sz="1000" b="0" dirty="0"/>
              <a:t>2</a:t>
            </a:r>
          </a:p>
        </p:txBody>
      </p:sp>
      <p:sp>
        <p:nvSpPr>
          <p:cNvPr id="3" name="Content Placeholder 2">
            <a:extLst>
              <a:ext uri="{FF2B5EF4-FFF2-40B4-BE49-F238E27FC236}">
                <a16:creationId xmlns:a16="http://schemas.microsoft.com/office/drawing/2014/main" xmlns="" id="{28548BD7-3C49-4304-9474-71C245F9DD2E}"/>
              </a:ext>
            </a:extLst>
          </p:cNvPr>
          <p:cNvSpPr>
            <a:spLocks noGrp="1"/>
          </p:cNvSpPr>
          <p:nvPr>
            <p:ph sz="quarter" idx="11"/>
          </p:nvPr>
        </p:nvSpPr>
        <p:spPr/>
        <p:txBody>
          <a:bodyPr/>
          <a:lstStyle/>
          <a:p>
            <a:pPr marL="517525" indent="-517525"/>
            <a:r>
              <a:rPr lang="en-US" dirty="0"/>
              <a:t>1.6 Recognize the agencies that regulate hospitals and medical laboratories.</a:t>
            </a:r>
          </a:p>
          <a:p>
            <a:r>
              <a:rPr lang="en-US" dirty="0"/>
              <a:t>1.7 List the qualities and characteristics of a phlebotomist.</a:t>
            </a:r>
          </a:p>
        </p:txBody>
      </p:sp>
      <p:sp>
        <p:nvSpPr>
          <p:cNvPr id="6" name="Slide Number Placeholder 5">
            <a:extLst>
              <a:ext uri="{FF2B5EF4-FFF2-40B4-BE49-F238E27FC236}">
                <a16:creationId xmlns:a16="http://schemas.microsoft.com/office/drawing/2014/main" xmlns="" id="{1D7A09B9-199D-400F-87A6-CEE30B9091DB}"/>
              </a:ext>
            </a:extLst>
          </p:cNvPr>
          <p:cNvSpPr>
            <a:spLocks noGrp="1"/>
          </p:cNvSpPr>
          <p:nvPr>
            <p:ph type="sldNum" sz="quarter" idx="4"/>
          </p:nvPr>
        </p:nvSpPr>
        <p:spPr/>
        <p:txBody>
          <a:bodyPr/>
          <a:lstStyle/>
          <a:p>
            <a:fld id="{68151E55-6873-49E2-B8D5-2F265E6F1973}" type="slidenum">
              <a:rPr lang="en-US" smtClean="0"/>
              <a:pPr/>
              <a:t>3</a:t>
            </a:fld>
            <a:endParaRPr lang="en-US" dirty="0"/>
          </a:p>
        </p:txBody>
      </p:sp>
    </p:spTree>
    <p:extLst>
      <p:ext uri="{BB962C8B-B14F-4D97-AF65-F5344CB8AC3E}">
        <p14:creationId xmlns:p14="http://schemas.microsoft.com/office/powerpoint/2010/main" val="399650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rmAutofit fontScale="90000"/>
          </a:bodyPr>
          <a:lstStyle/>
          <a:p>
            <a:r>
              <a:rPr lang="en-US" dirty="0"/>
              <a:t>Laboratory Specialties: Clinical Chemistry</a:t>
            </a:r>
            <a:endParaRPr lang="en-US" sz="1100" b="0" dirty="0"/>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a:xfrm>
            <a:off x="342900" y="1276709"/>
            <a:ext cx="3026447" cy="3782971"/>
          </a:xfrm>
        </p:spPr>
        <p:txBody>
          <a:bodyPr/>
          <a:lstStyle/>
          <a:p>
            <a:r>
              <a:rPr lang="en-US" dirty="0"/>
              <a:t>Serum and plasma.</a:t>
            </a:r>
          </a:p>
          <a:p>
            <a:pPr marL="292608" indent="-292608">
              <a:buFont typeface="Arial" panose="020B0604020202020204" pitchFamily="34" charset="0"/>
              <a:buChar char="•"/>
            </a:pPr>
            <a:r>
              <a:rPr lang="en-US" dirty="0"/>
              <a:t>Carbohydrates.</a:t>
            </a:r>
          </a:p>
          <a:p>
            <a:pPr marL="292608" indent="-292608">
              <a:buFont typeface="Arial" panose="020B0604020202020204" pitchFamily="34" charset="0"/>
              <a:buChar char="•"/>
            </a:pPr>
            <a:r>
              <a:rPr lang="en-US" dirty="0"/>
              <a:t>Enzymes.</a:t>
            </a:r>
          </a:p>
          <a:p>
            <a:pPr marL="292608" indent="-292608">
              <a:buFont typeface="Arial" panose="020B0604020202020204" pitchFamily="34" charset="0"/>
              <a:buChar char="•"/>
            </a:pPr>
            <a:r>
              <a:rPr lang="en-US" dirty="0"/>
              <a:t>Hormones.</a:t>
            </a:r>
          </a:p>
          <a:p>
            <a:pPr marL="292608" indent="-292608">
              <a:buFont typeface="Arial" panose="020B0604020202020204" pitchFamily="34" charset="0"/>
              <a:buChar char="•"/>
            </a:pPr>
            <a:r>
              <a:rPr lang="en-US" dirty="0"/>
              <a:t>Lipids.</a:t>
            </a:r>
          </a:p>
          <a:p>
            <a:pPr marL="292608" indent="-292608">
              <a:buFont typeface="Arial" panose="020B0604020202020204" pitchFamily="34" charset="0"/>
              <a:buChar char="•"/>
            </a:pPr>
            <a:r>
              <a:rPr lang="en-US" dirty="0"/>
              <a:t>Proteins.</a:t>
            </a:r>
          </a:p>
          <a:p>
            <a:pPr marL="292608" indent="-292608">
              <a:buFont typeface="Arial" panose="020B0604020202020204" pitchFamily="34" charset="0"/>
              <a:buChar char="•"/>
            </a:pPr>
            <a:r>
              <a:rPr lang="en-US" dirty="0"/>
              <a:t>Therapeutic drugs.</a:t>
            </a:r>
          </a:p>
        </p:txBody>
      </p:sp>
      <p:pic>
        <p:nvPicPr>
          <p:cNvPr id="5" name="Picture 4" descr="A lab technician loading some samples into a machine.">
            <a:extLst>
              <a:ext uri="{FF2B5EF4-FFF2-40B4-BE49-F238E27FC236}">
                <a16:creationId xmlns:a16="http://schemas.microsoft.com/office/drawing/2014/main" xmlns="" id="{9801DED3-2206-489C-9F1F-ECE8517A6405}"/>
              </a:ext>
            </a:extLst>
          </p:cNvPr>
          <p:cNvPicPr>
            <a:picLocks noChangeAspect="1"/>
          </p:cNvPicPr>
          <p:nvPr/>
        </p:nvPicPr>
        <p:blipFill>
          <a:blip r:embed="rId3"/>
          <a:stretch>
            <a:fillRect/>
          </a:stretch>
        </p:blipFill>
        <p:spPr>
          <a:xfrm>
            <a:off x="4295195" y="1377253"/>
            <a:ext cx="3093610" cy="4640415"/>
          </a:xfrm>
          <a:prstGeom prst="rect">
            <a:avLst/>
          </a:prstGeom>
        </p:spPr>
      </p:pic>
      <p:sp>
        <p:nvSpPr>
          <p:cNvPr id="4" name="Text Placeholder 3"/>
          <p:cNvSpPr>
            <a:spLocks noGrp="1"/>
          </p:cNvSpPr>
          <p:nvPr>
            <p:ph type="body" sz="quarter" idx="13"/>
          </p:nvPr>
        </p:nvSpPr>
        <p:spPr/>
        <p:txBody>
          <a:bodyPr/>
          <a:lstStyle/>
          <a:p>
            <a:r>
              <a:rPr lang="en-US" dirty="0">
                <a:solidFill>
                  <a:schemeClr val="tx1"/>
                </a:solidFill>
              </a:rPr>
              <a:t>©Montgomery Martin/</a:t>
            </a:r>
            <a:r>
              <a:rPr lang="en-US" dirty="0" err="1">
                <a:solidFill>
                  <a:schemeClr val="tx1"/>
                </a:solidFill>
              </a:rPr>
              <a:t>Alamy</a:t>
            </a:r>
            <a:r>
              <a:rPr lang="en-US" dirty="0">
                <a:solidFill>
                  <a:schemeClr val="tx1"/>
                </a:solidFill>
              </a:rPr>
              <a:t> Stock Photo R</a:t>
            </a:r>
            <a:r>
              <a:rPr lang="en-US" sz="100" dirty="0">
                <a:solidFill>
                  <a:schemeClr val="tx1"/>
                </a:solidFill>
              </a:rPr>
              <a:t> </a:t>
            </a:r>
            <a:r>
              <a:rPr lang="en-US" dirty="0">
                <a:solidFill>
                  <a:schemeClr val="tx1"/>
                </a:solidFill>
              </a:rPr>
              <a:t>F</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30</a:t>
            </a:fld>
            <a:endParaRPr lang="en-US" dirty="0"/>
          </a:p>
        </p:txBody>
      </p:sp>
    </p:spTree>
    <p:extLst>
      <p:ext uri="{BB962C8B-B14F-4D97-AF65-F5344CB8AC3E}">
        <p14:creationId xmlns:p14="http://schemas.microsoft.com/office/powerpoint/2010/main" val="3406141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rmAutofit/>
          </a:bodyPr>
          <a:lstStyle/>
          <a:p>
            <a:r>
              <a:rPr lang="en-US" dirty="0"/>
              <a:t>Laboratory Specialties: Hematology</a:t>
            </a:r>
            <a:endParaRPr lang="en-US" sz="1100" b="0" dirty="0"/>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a:xfrm>
            <a:off x="342900" y="1276709"/>
            <a:ext cx="3026447" cy="1070251"/>
          </a:xfrm>
        </p:spPr>
        <p:txBody>
          <a:bodyPr/>
          <a:lstStyle/>
          <a:p>
            <a:pPr marL="292608" indent="-292608">
              <a:buFont typeface="Arial" panose="020B0604020202020204" pitchFamily="34" charset="0"/>
              <a:buChar char="•"/>
            </a:pPr>
            <a:r>
              <a:rPr lang="en-US" dirty="0"/>
              <a:t>Cell counts.</a:t>
            </a:r>
          </a:p>
          <a:p>
            <a:pPr marL="292608" indent="-292608">
              <a:buFont typeface="Arial" panose="020B0604020202020204" pitchFamily="34" charset="0"/>
              <a:buChar char="•"/>
            </a:pPr>
            <a:r>
              <a:rPr lang="en-US" dirty="0"/>
              <a:t>Coagulation tests.</a:t>
            </a:r>
          </a:p>
        </p:txBody>
      </p:sp>
      <p:pic>
        <p:nvPicPr>
          <p:cNvPr id="5" name="Picture 4" descr="A lab technician peers into a microscope to study a blood sample.">
            <a:extLst>
              <a:ext uri="{FF2B5EF4-FFF2-40B4-BE49-F238E27FC236}">
                <a16:creationId xmlns:a16="http://schemas.microsoft.com/office/drawing/2014/main" xmlns="" id="{79DBF820-08A1-417E-8075-0797EC26308B}"/>
              </a:ext>
            </a:extLst>
          </p:cNvPr>
          <p:cNvPicPr>
            <a:picLocks noChangeAspect="1"/>
          </p:cNvPicPr>
          <p:nvPr/>
        </p:nvPicPr>
        <p:blipFill>
          <a:blip r:embed="rId3"/>
          <a:stretch>
            <a:fillRect/>
          </a:stretch>
        </p:blipFill>
        <p:spPr>
          <a:xfrm>
            <a:off x="4043526" y="1276709"/>
            <a:ext cx="3535986" cy="4572396"/>
          </a:xfrm>
          <a:prstGeom prst="rect">
            <a:avLst/>
          </a:prstGeom>
        </p:spPr>
      </p:pic>
      <p:sp>
        <p:nvSpPr>
          <p:cNvPr id="4" name="Text Placeholder 3"/>
          <p:cNvSpPr>
            <a:spLocks noGrp="1"/>
          </p:cNvSpPr>
          <p:nvPr>
            <p:ph type="body" sz="quarter" idx="13"/>
          </p:nvPr>
        </p:nvSpPr>
        <p:spPr/>
        <p:txBody>
          <a:bodyPr/>
          <a:lstStyle/>
          <a:p>
            <a:r>
              <a:rPr lang="en-US" dirty="0">
                <a:solidFill>
                  <a:schemeClr val="tx1"/>
                </a:solidFill>
              </a:rPr>
              <a:t>©Blend Images R</a:t>
            </a:r>
            <a:r>
              <a:rPr lang="en-US" sz="100" dirty="0">
                <a:solidFill>
                  <a:schemeClr val="tx1"/>
                </a:solidFill>
              </a:rPr>
              <a:t> </a:t>
            </a:r>
            <a:r>
              <a:rPr lang="en-US" dirty="0">
                <a:solidFill>
                  <a:schemeClr val="tx1"/>
                </a:solidFill>
              </a:rPr>
              <a:t>F</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31</a:t>
            </a:fld>
            <a:endParaRPr lang="en-US" dirty="0"/>
          </a:p>
        </p:txBody>
      </p:sp>
    </p:spTree>
    <p:extLst>
      <p:ext uri="{BB962C8B-B14F-4D97-AF65-F5344CB8AC3E}">
        <p14:creationId xmlns:p14="http://schemas.microsoft.com/office/powerpoint/2010/main" val="380556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rmAutofit fontScale="90000"/>
          </a:bodyPr>
          <a:lstStyle/>
          <a:p>
            <a:r>
              <a:rPr lang="en-US" dirty="0"/>
              <a:t>Laboratory Specialties: Immunohematology/Blood Bank</a:t>
            </a:r>
            <a:endParaRPr lang="en-US" sz="1100" b="0" dirty="0"/>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a:xfrm>
            <a:off x="342900" y="1276709"/>
            <a:ext cx="3238500" cy="2777131"/>
          </a:xfrm>
        </p:spPr>
        <p:txBody>
          <a:bodyPr/>
          <a:lstStyle/>
          <a:p>
            <a:pPr marL="292608" indent="-292608">
              <a:buFont typeface="Arial" panose="020B0604020202020204" pitchFamily="34" charset="0"/>
              <a:buChar char="•"/>
            </a:pPr>
            <a:r>
              <a:rPr lang="en-US" dirty="0"/>
              <a:t>Donor screening.</a:t>
            </a:r>
          </a:p>
          <a:p>
            <a:pPr marL="292608" indent="-292608">
              <a:buFont typeface="Arial" panose="020B0604020202020204" pitchFamily="34" charset="0"/>
              <a:buChar char="•"/>
            </a:pPr>
            <a:r>
              <a:rPr lang="en-US" dirty="0"/>
              <a:t>Cross–matching.</a:t>
            </a:r>
          </a:p>
          <a:p>
            <a:pPr marL="292608" indent="-292608">
              <a:buFont typeface="Arial" panose="020B0604020202020204" pitchFamily="34" charset="0"/>
              <a:buChar char="•"/>
            </a:pPr>
            <a:r>
              <a:rPr lang="en-US" dirty="0"/>
              <a:t>Blood product preparation.</a:t>
            </a:r>
          </a:p>
          <a:p>
            <a:pPr marL="292608" indent="-292608">
              <a:buFont typeface="Arial" panose="020B0604020202020204" pitchFamily="34" charset="0"/>
              <a:buChar char="•"/>
            </a:pPr>
            <a:r>
              <a:rPr lang="en-US" dirty="0"/>
              <a:t>Transfusion reaction investigations.</a:t>
            </a:r>
          </a:p>
        </p:txBody>
      </p:sp>
      <p:pic>
        <p:nvPicPr>
          <p:cNvPr id="4" name="Picture 3" descr="A lab technician holds up a blood bag while another technician looks at it.">
            <a:extLst>
              <a:ext uri="{FF2B5EF4-FFF2-40B4-BE49-F238E27FC236}">
                <a16:creationId xmlns:a16="http://schemas.microsoft.com/office/drawing/2014/main" xmlns="" id="{558230FB-A9D5-4E76-B12B-4474C54AC32B}"/>
              </a:ext>
            </a:extLst>
          </p:cNvPr>
          <p:cNvPicPr>
            <a:picLocks noChangeAspect="1"/>
          </p:cNvPicPr>
          <p:nvPr/>
        </p:nvPicPr>
        <p:blipFill>
          <a:blip r:embed="rId3"/>
          <a:stretch>
            <a:fillRect/>
          </a:stretch>
        </p:blipFill>
        <p:spPr>
          <a:xfrm>
            <a:off x="3820236" y="2441782"/>
            <a:ext cx="4980864" cy="3200677"/>
          </a:xfrm>
          <a:prstGeom prst="rect">
            <a:avLst/>
          </a:prstGeom>
        </p:spPr>
      </p:pic>
      <p:sp>
        <p:nvSpPr>
          <p:cNvPr id="5" name="Text Placeholder 4"/>
          <p:cNvSpPr>
            <a:spLocks noGrp="1"/>
          </p:cNvSpPr>
          <p:nvPr>
            <p:ph type="body" sz="quarter" idx="13"/>
          </p:nvPr>
        </p:nvSpPr>
        <p:spPr/>
        <p:txBody>
          <a:bodyPr/>
          <a:lstStyle/>
          <a:p>
            <a:r>
              <a:rPr lang="en-US" dirty="0">
                <a:solidFill>
                  <a:schemeClr val="tx1"/>
                </a:solidFill>
              </a:rPr>
              <a:t>©Blend Images R</a:t>
            </a:r>
            <a:r>
              <a:rPr lang="en-US" sz="100" dirty="0">
                <a:solidFill>
                  <a:schemeClr val="tx1"/>
                </a:solidFill>
              </a:rPr>
              <a:t> </a:t>
            </a:r>
            <a:r>
              <a:rPr lang="en-US" dirty="0">
                <a:solidFill>
                  <a:schemeClr val="tx1"/>
                </a:solidFill>
              </a:rPr>
              <a:t>F</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32</a:t>
            </a:fld>
            <a:endParaRPr lang="en-US" dirty="0"/>
          </a:p>
        </p:txBody>
      </p:sp>
    </p:spTree>
    <p:extLst>
      <p:ext uri="{BB962C8B-B14F-4D97-AF65-F5344CB8AC3E}">
        <p14:creationId xmlns:p14="http://schemas.microsoft.com/office/powerpoint/2010/main" val="475944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rmAutofit fontScale="90000"/>
          </a:bodyPr>
          <a:lstStyle/>
          <a:p>
            <a:r>
              <a:rPr lang="en-US" dirty="0"/>
              <a:t>Laboratory Specialties: Immunology and Serology</a:t>
            </a:r>
            <a:endParaRPr lang="en-US" sz="1100" b="0" dirty="0"/>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a:xfrm>
            <a:off x="342900" y="1276709"/>
            <a:ext cx="3817620" cy="1908451"/>
          </a:xfrm>
        </p:spPr>
        <p:txBody>
          <a:bodyPr/>
          <a:lstStyle/>
          <a:p>
            <a:pPr marL="292608" indent="-292608">
              <a:buFont typeface="Arial" panose="020B0604020202020204" pitchFamily="34" charset="0"/>
              <a:buChar char="•"/>
            </a:pPr>
            <a:r>
              <a:rPr lang="en-US" dirty="0"/>
              <a:t>Body’s resistance to disease.</a:t>
            </a:r>
          </a:p>
          <a:p>
            <a:pPr marL="292608" indent="-292608">
              <a:buFont typeface="Arial" panose="020B0604020202020204" pitchFamily="34" charset="0"/>
              <a:buChar char="•"/>
            </a:pPr>
            <a:r>
              <a:rPr lang="en-US" dirty="0"/>
              <a:t>Body’s defense against foreign substances.</a:t>
            </a:r>
          </a:p>
        </p:txBody>
      </p:sp>
      <p:pic>
        <p:nvPicPr>
          <p:cNvPr id="5" name="Picture 4" descr="A lab technician working on a sample.">
            <a:extLst>
              <a:ext uri="{FF2B5EF4-FFF2-40B4-BE49-F238E27FC236}">
                <a16:creationId xmlns:a16="http://schemas.microsoft.com/office/drawing/2014/main" xmlns="" id="{D520F4D3-4E11-402B-8259-96D632BD6647}"/>
              </a:ext>
            </a:extLst>
          </p:cNvPr>
          <p:cNvPicPr>
            <a:picLocks noChangeAspect="1"/>
          </p:cNvPicPr>
          <p:nvPr/>
        </p:nvPicPr>
        <p:blipFill>
          <a:blip r:embed="rId3"/>
          <a:stretch>
            <a:fillRect/>
          </a:stretch>
        </p:blipFill>
        <p:spPr>
          <a:xfrm>
            <a:off x="4439311" y="2027842"/>
            <a:ext cx="4361789" cy="3369717"/>
          </a:xfrm>
          <a:prstGeom prst="rect">
            <a:avLst/>
          </a:prstGeom>
        </p:spPr>
      </p:pic>
      <p:sp>
        <p:nvSpPr>
          <p:cNvPr id="4" name="Text Placeholder 3"/>
          <p:cNvSpPr>
            <a:spLocks noGrp="1"/>
          </p:cNvSpPr>
          <p:nvPr>
            <p:ph type="body" sz="quarter" idx="13"/>
          </p:nvPr>
        </p:nvSpPr>
        <p:spPr/>
        <p:txBody>
          <a:bodyPr/>
          <a:lstStyle/>
          <a:p>
            <a:r>
              <a:rPr lang="en-US" dirty="0">
                <a:solidFill>
                  <a:schemeClr val="tx1"/>
                </a:solidFill>
              </a:rPr>
              <a:t>©Blend Images R</a:t>
            </a:r>
            <a:r>
              <a:rPr lang="en-US" sz="100" dirty="0">
                <a:solidFill>
                  <a:schemeClr val="tx1"/>
                </a:solidFill>
              </a:rPr>
              <a:t> </a:t>
            </a:r>
            <a:r>
              <a:rPr lang="en-US" dirty="0">
                <a:solidFill>
                  <a:schemeClr val="tx1"/>
                </a:solidFill>
              </a:rPr>
              <a:t>F</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33</a:t>
            </a:fld>
            <a:endParaRPr lang="en-US" dirty="0"/>
          </a:p>
        </p:txBody>
      </p:sp>
    </p:spTree>
    <p:extLst>
      <p:ext uri="{BB962C8B-B14F-4D97-AF65-F5344CB8AC3E}">
        <p14:creationId xmlns:p14="http://schemas.microsoft.com/office/powerpoint/2010/main" val="1054605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rmAutofit fontScale="90000"/>
          </a:bodyPr>
          <a:lstStyle/>
          <a:p>
            <a:r>
              <a:rPr lang="en-US" dirty="0"/>
              <a:t>Laboratory Specialties: Medical Microbiology</a:t>
            </a:r>
            <a:endParaRPr lang="en-US" sz="1100" b="0" dirty="0"/>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a:xfrm>
            <a:off x="342900" y="1276709"/>
            <a:ext cx="3665220" cy="1664611"/>
          </a:xfrm>
        </p:spPr>
        <p:txBody>
          <a:bodyPr/>
          <a:lstStyle/>
          <a:p>
            <a:pPr marL="292608" indent="-292608">
              <a:buFont typeface="Arial" panose="020B0604020202020204" pitchFamily="34" charset="0"/>
              <a:buChar char="•"/>
            </a:pPr>
            <a:r>
              <a:rPr lang="en-US" dirty="0"/>
              <a:t>Cultures.</a:t>
            </a:r>
          </a:p>
          <a:p>
            <a:pPr marL="292608" indent="-292608">
              <a:buFont typeface="Arial" panose="020B0604020202020204" pitchFamily="34" charset="0"/>
              <a:buChar char="•"/>
            </a:pPr>
            <a:r>
              <a:rPr lang="en-US" dirty="0"/>
              <a:t>Antibiotic sensitivity.</a:t>
            </a:r>
          </a:p>
          <a:p>
            <a:pPr marL="292608" indent="-292608">
              <a:buFont typeface="Arial" panose="020B0604020202020204" pitchFamily="34" charset="0"/>
              <a:buChar char="•"/>
            </a:pPr>
            <a:r>
              <a:rPr lang="en-US" dirty="0"/>
              <a:t>Pathogen identification.</a:t>
            </a:r>
          </a:p>
        </p:txBody>
      </p:sp>
      <p:pic>
        <p:nvPicPr>
          <p:cNvPr id="4" name="Picture 3" descr="A lab technician holds up a sample on which a culture test is being done.">
            <a:extLst>
              <a:ext uri="{FF2B5EF4-FFF2-40B4-BE49-F238E27FC236}">
                <a16:creationId xmlns:a16="http://schemas.microsoft.com/office/drawing/2014/main" xmlns="" id="{04FBBD29-F778-4CA0-B984-BBB46D0EF232}"/>
              </a:ext>
            </a:extLst>
          </p:cNvPr>
          <p:cNvPicPr>
            <a:picLocks noChangeAspect="1"/>
          </p:cNvPicPr>
          <p:nvPr/>
        </p:nvPicPr>
        <p:blipFill>
          <a:blip r:embed="rId3"/>
          <a:stretch>
            <a:fillRect/>
          </a:stretch>
        </p:blipFill>
        <p:spPr>
          <a:xfrm>
            <a:off x="4572000" y="1276709"/>
            <a:ext cx="3505504" cy="4804064"/>
          </a:xfrm>
          <a:prstGeom prst="rect">
            <a:avLst/>
          </a:prstGeom>
        </p:spPr>
      </p:pic>
      <p:sp>
        <p:nvSpPr>
          <p:cNvPr id="5" name="Text Placeholder 4"/>
          <p:cNvSpPr>
            <a:spLocks noGrp="1"/>
          </p:cNvSpPr>
          <p:nvPr>
            <p:ph type="body" sz="quarter" idx="13"/>
          </p:nvPr>
        </p:nvSpPr>
        <p:spPr/>
        <p:txBody>
          <a:bodyPr/>
          <a:lstStyle/>
          <a:p>
            <a:r>
              <a:rPr lang="en-US" dirty="0">
                <a:solidFill>
                  <a:schemeClr val="tx1"/>
                </a:solidFill>
              </a:rPr>
              <a:t>©Corbis/VCG/Getty Images R</a:t>
            </a:r>
            <a:r>
              <a:rPr lang="en-US" sz="100" dirty="0">
                <a:solidFill>
                  <a:schemeClr val="tx1"/>
                </a:solidFill>
              </a:rPr>
              <a:t> </a:t>
            </a:r>
            <a:r>
              <a:rPr lang="en-US" dirty="0">
                <a:solidFill>
                  <a:schemeClr val="tx1"/>
                </a:solidFill>
              </a:rPr>
              <a:t>F</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34</a:t>
            </a:fld>
            <a:endParaRPr lang="en-US" dirty="0"/>
          </a:p>
        </p:txBody>
      </p:sp>
    </p:spTree>
    <p:extLst>
      <p:ext uri="{BB962C8B-B14F-4D97-AF65-F5344CB8AC3E}">
        <p14:creationId xmlns:p14="http://schemas.microsoft.com/office/powerpoint/2010/main" val="13817874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rmAutofit fontScale="90000"/>
          </a:bodyPr>
          <a:lstStyle/>
          <a:p>
            <a:r>
              <a:rPr lang="en-US" dirty="0"/>
              <a:t>Laboratory Specialties: Molecular Biology</a:t>
            </a:r>
            <a:endParaRPr lang="en-US" sz="1100" b="0" dirty="0"/>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a:xfrm>
            <a:off x="342900" y="1276709"/>
            <a:ext cx="3026447" cy="2152291"/>
          </a:xfrm>
        </p:spPr>
        <p:txBody>
          <a:bodyPr/>
          <a:lstStyle/>
          <a:p>
            <a:pPr marL="292608" indent="-292608">
              <a:buFont typeface="Arial" panose="020B0604020202020204" pitchFamily="34" charset="0"/>
              <a:buChar char="•"/>
            </a:pPr>
            <a:r>
              <a:rPr lang="en-US" dirty="0"/>
              <a:t>Molecular tests.</a:t>
            </a:r>
          </a:p>
          <a:p>
            <a:pPr marL="292608" indent="-292608">
              <a:buFont typeface="Arial" panose="020B0604020202020204" pitchFamily="34" charset="0"/>
              <a:buChar char="•"/>
            </a:pPr>
            <a:r>
              <a:rPr lang="en-US" dirty="0"/>
              <a:t>Flow cytometry procedures.</a:t>
            </a:r>
          </a:p>
          <a:p>
            <a:pPr marL="292608" indent="-292608">
              <a:buFont typeface="Arial" panose="020B0604020202020204" pitchFamily="34" charset="0"/>
              <a:buChar char="•"/>
            </a:pPr>
            <a:r>
              <a:rPr lang="en-US" dirty="0"/>
              <a:t>D</a:t>
            </a:r>
            <a:r>
              <a:rPr lang="en-US" sz="100" dirty="0"/>
              <a:t> </a:t>
            </a:r>
            <a:r>
              <a:rPr lang="en-US" dirty="0"/>
              <a:t>N</a:t>
            </a:r>
            <a:r>
              <a:rPr lang="en-US" sz="100" dirty="0"/>
              <a:t> </a:t>
            </a:r>
            <a:r>
              <a:rPr lang="en-US" dirty="0"/>
              <a:t>A–based tests.</a:t>
            </a:r>
          </a:p>
        </p:txBody>
      </p:sp>
      <p:pic>
        <p:nvPicPr>
          <p:cNvPr id="5" name="Picture 4" descr="A technician holds up a sample on which molecular tests need to be done.">
            <a:extLst>
              <a:ext uri="{FF2B5EF4-FFF2-40B4-BE49-F238E27FC236}">
                <a16:creationId xmlns:a16="http://schemas.microsoft.com/office/drawing/2014/main" xmlns="" id="{56CB6A29-A7C6-4B58-83CE-3801102033F7}"/>
              </a:ext>
            </a:extLst>
          </p:cNvPr>
          <p:cNvPicPr>
            <a:picLocks noChangeAspect="1"/>
          </p:cNvPicPr>
          <p:nvPr/>
        </p:nvPicPr>
        <p:blipFill>
          <a:blip r:embed="rId3"/>
          <a:stretch>
            <a:fillRect/>
          </a:stretch>
        </p:blipFill>
        <p:spPr>
          <a:xfrm>
            <a:off x="3608969" y="1993481"/>
            <a:ext cx="5017443" cy="3407959"/>
          </a:xfrm>
          <a:prstGeom prst="rect">
            <a:avLst/>
          </a:prstGeom>
        </p:spPr>
      </p:pic>
      <p:sp>
        <p:nvSpPr>
          <p:cNvPr id="4" name="Text Placeholder 3"/>
          <p:cNvSpPr>
            <a:spLocks noGrp="1"/>
          </p:cNvSpPr>
          <p:nvPr>
            <p:ph type="body" sz="quarter" idx="13"/>
          </p:nvPr>
        </p:nvSpPr>
        <p:spPr/>
        <p:txBody>
          <a:bodyPr/>
          <a:lstStyle/>
          <a:p>
            <a:r>
              <a:rPr lang="en-US" dirty="0">
                <a:solidFill>
                  <a:schemeClr val="tx1"/>
                </a:solidFill>
              </a:rPr>
              <a:t>©Corbis/VCG/Getty Images R</a:t>
            </a:r>
            <a:r>
              <a:rPr lang="en-US" sz="100" dirty="0">
                <a:solidFill>
                  <a:schemeClr val="tx1"/>
                </a:solidFill>
              </a:rPr>
              <a:t> </a:t>
            </a:r>
            <a:r>
              <a:rPr lang="en-US" dirty="0">
                <a:solidFill>
                  <a:schemeClr val="tx1"/>
                </a:solidFill>
              </a:rPr>
              <a:t>F</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35</a:t>
            </a:fld>
            <a:endParaRPr lang="en-US" dirty="0"/>
          </a:p>
        </p:txBody>
      </p:sp>
    </p:spTree>
    <p:extLst>
      <p:ext uri="{BB962C8B-B14F-4D97-AF65-F5344CB8AC3E}">
        <p14:creationId xmlns:p14="http://schemas.microsoft.com/office/powerpoint/2010/main" val="3005762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rmAutofit/>
          </a:bodyPr>
          <a:lstStyle/>
          <a:p>
            <a:r>
              <a:rPr lang="en-US" dirty="0"/>
              <a:t>Laboratory Specialties: Toxicology</a:t>
            </a:r>
            <a:endParaRPr lang="en-US" sz="1100" b="0" dirty="0"/>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a:xfrm>
            <a:off x="342900" y="1276709"/>
            <a:ext cx="3026447" cy="2152291"/>
          </a:xfrm>
        </p:spPr>
        <p:txBody>
          <a:bodyPr/>
          <a:lstStyle/>
          <a:p>
            <a:pPr marL="292608" indent="-292608">
              <a:buFont typeface="Arial" panose="020B0604020202020204" pitchFamily="34" charset="0"/>
              <a:buChar char="•"/>
            </a:pPr>
            <a:r>
              <a:rPr lang="en-US" dirty="0"/>
              <a:t>Abused drugs.</a:t>
            </a:r>
          </a:p>
          <a:p>
            <a:pPr marL="292608" indent="-292608">
              <a:buFont typeface="Arial" panose="020B0604020202020204" pitchFamily="34" charset="0"/>
              <a:buChar char="•"/>
            </a:pPr>
            <a:r>
              <a:rPr lang="en-US" dirty="0"/>
              <a:t>Heavy metals.</a:t>
            </a:r>
          </a:p>
          <a:p>
            <a:pPr marL="292608" indent="-292608">
              <a:buFont typeface="Arial" panose="020B0604020202020204" pitchFamily="34" charset="0"/>
              <a:buChar char="•"/>
            </a:pPr>
            <a:r>
              <a:rPr lang="en-US" dirty="0"/>
              <a:t>Trace elements.</a:t>
            </a:r>
          </a:p>
          <a:p>
            <a:pPr marL="292608" indent="-292608">
              <a:buFont typeface="Arial" panose="020B0604020202020204" pitchFamily="34" charset="0"/>
              <a:buChar char="•"/>
            </a:pPr>
            <a:r>
              <a:rPr lang="en-US" dirty="0"/>
              <a:t>Other toxins.</a:t>
            </a:r>
          </a:p>
        </p:txBody>
      </p:sp>
      <p:pic>
        <p:nvPicPr>
          <p:cNvPr id="4" name="Picture 3" descr="A lab technician performs a toxicology test on a sample.">
            <a:extLst>
              <a:ext uri="{FF2B5EF4-FFF2-40B4-BE49-F238E27FC236}">
                <a16:creationId xmlns:a16="http://schemas.microsoft.com/office/drawing/2014/main" xmlns="" id="{E2F1917B-A729-4BA5-82B4-E81515A5A770}"/>
              </a:ext>
            </a:extLst>
          </p:cNvPr>
          <p:cNvPicPr>
            <a:picLocks noChangeAspect="1"/>
          </p:cNvPicPr>
          <p:nvPr/>
        </p:nvPicPr>
        <p:blipFill>
          <a:blip r:embed="rId3"/>
          <a:stretch>
            <a:fillRect/>
          </a:stretch>
        </p:blipFill>
        <p:spPr>
          <a:xfrm>
            <a:off x="4420382" y="1296579"/>
            <a:ext cx="3269956" cy="4783004"/>
          </a:xfrm>
          <a:prstGeom prst="rect">
            <a:avLst/>
          </a:prstGeom>
        </p:spPr>
      </p:pic>
      <p:sp>
        <p:nvSpPr>
          <p:cNvPr id="5" name="Text Placeholder 4"/>
          <p:cNvSpPr>
            <a:spLocks noGrp="1"/>
          </p:cNvSpPr>
          <p:nvPr>
            <p:ph type="body" sz="quarter" idx="13"/>
          </p:nvPr>
        </p:nvSpPr>
        <p:spPr/>
        <p:txBody>
          <a:bodyPr/>
          <a:lstStyle/>
          <a:p>
            <a:r>
              <a:rPr lang="en-US" b="1" dirty="0"/>
              <a:t>©Corbis/VCG/Getty Images R</a:t>
            </a:r>
            <a:r>
              <a:rPr lang="en-US" sz="100" b="1" dirty="0"/>
              <a:t> </a:t>
            </a:r>
            <a:r>
              <a:rPr lang="en-US" b="1" dirty="0"/>
              <a:t>F</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36</a:t>
            </a:fld>
            <a:endParaRPr lang="en-US" dirty="0"/>
          </a:p>
        </p:txBody>
      </p:sp>
    </p:spTree>
    <p:extLst>
      <p:ext uri="{BB962C8B-B14F-4D97-AF65-F5344CB8AC3E}">
        <p14:creationId xmlns:p14="http://schemas.microsoft.com/office/powerpoint/2010/main" val="1167391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rmAutofit/>
          </a:bodyPr>
          <a:lstStyle/>
          <a:p>
            <a:r>
              <a:rPr lang="en-US" dirty="0"/>
              <a:t>Laboratory Specialties: Urinalysis</a:t>
            </a:r>
            <a:endParaRPr lang="en-US" sz="1100" b="0" dirty="0"/>
          </a:p>
        </p:txBody>
      </p:sp>
      <p:pic>
        <p:nvPicPr>
          <p:cNvPr id="5" name="Picture 4" descr="A urine sample on a table.">
            <a:extLst>
              <a:ext uri="{FF2B5EF4-FFF2-40B4-BE49-F238E27FC236}">
                <a16:creationId xmlns:a16="http://schemas.microsoft.com/office/drawing/2014/main" xmlns="" id="{3529A5EA-5A54-49E7-99B9-C0D04545A060}"/>
              </a:ext>
            </a:extLst>
          </p:cNvPr>
          <p:cNvPicPr>
            <a:picLocks noChangeAspect="1"/>
          </p:cNvPicPr>
          <p:nvPr/>
        </p:nvPicPr>
        <p:blipFill>
          <a:blip r:embed="rId3"/>
          <a:stretch>
            <a:fillRect/>
          </a:stretch>
        </p:blipFill>
        <p:spPr>
          <a:xfrm>
            <a:off x="2277488" y="1276709"/>
            <a:ext cx="4589024" cy="3120314"/>
          </a:xfrm>
          <a:prstGeom prst="rect">
            <a:avLst/>
          </a:prstGeom>
        </p:spPr>
      </p:pic>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a:xfrm>
            <a:off x="342900" y="4526280"/>
            <a:ext cx="8458200" cy="1463040"/>
          </a:xfrm>
        </p:spPr>
        <p:txBody>
          <a:bodyPr/>
          <a:lstStyle/>
          <a:p>
            <a:pPr marL="292608" indent="-292608">
              <a:buFont typeface="Arial" panose="020B0604020202020204" pitchFamily="34" charset="0"/>
              <a:buChar char="•"/>
            </a:pPr>
            <a:r>
              <a:rPr lang="en-US" dirty="0"/>
              <a:t>Urine chemical screening.</a:t>
            </a:r>
          </a:p>
          <a:p>
            <a:pPr marL="292608" indent="-292608">
              <a:buFont typeface="Arial" panose="020B0604020202020204" pitchFamily="34" charset="0"/>
              <a:buChar char="•"/>
            </a:pPr>
            <a:r>
              <a:rPr lang="en-US" dirty="0"/>
              <a:t>Urine sediment analysis.</a:t>
            </a:r>
          </a:p>
          <a:p>
            <a:pPr marL="292608" indent="-292608">
              <a:buFont typeface="Arial" panose="020B0604020202020204" pitchFamily="34" charset="0"/>
              <a:buChar char="•"/>
            </a:pPr>
            <a:r>
              <a:rPr lang="en-US" dirty="0"/>
              <a:t>Pregnancy testing.</a:t>
            </a:r>
          </a:p>
        </p:txBody>
      </p:sp>
      <p:sp>
        <p:nvSpPr>
          <p:cNvPr id="4" name="Text Placeholder 3"/>
          <p:cNvSpPr>
            <a:spLocks noGrp="1"/>
          </p:cNvSpPr>
          <p:nvPr>
            <p:ph type="body" sz="quarter" idx="13"/>
          </p:nvPr>
        </p:nvSpPr>
        <p:spPr/>
        <p:txBody>
          <a:bodyPr/>
          <a:lstStyle/>
          <a:p>
            <a:r>
              <a:rPr lang="en-US" dirty="0">
                <a:solidFill>
                  <a:schemeClr val="tx1"/>
                </a:solidFill>
              </a:rPr>
              <a:t>©Corbis/VCG/Getty Images R</a:t>
            </a:r>
            <a:r>
              <a:rPr lang="en-US" sz="100" dirty="0">
                <a:solidFill>
                  <a:schemeClr val="tx1"/>
                </a:solidFill>
              </a:rPr>
              <a:t> </a:t>
            </a:r>
            <a:r>
              <a:rPr lang="en-US" dirty="0">
                <a:solidFill>
                  <a:schemeClr val="tx1"/>
                </a:solidFill>
              </a:rPr>
              <a:t>F</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37</a:t>
            </a:fld>
            <a:endParaRPr lang="en-US" dirty="0"/>
          </a:p>
        </p:txBody>
      </p:sp>
    </p:spTree>
    <p:extLst>
      <p:ext uri="{BB962C8B-B14F-4D97-AF65-F5344CB8AC3E}">
        <p14:creationId xmlns:p14="http://schemas.microsoft.com/office/powerpoint/2010/main" val="2504241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97019-5F96-4A50-9F9F-A795D7F400FB}"/>
              </a:ext>
            </a:extLst>
          </p:cNvPr>
          <p:cNvSpPr>
            <a:spLocks noGrp="1"/>
          </p:cNvSpPr>
          <p:nvPr>
            <p:ph type="title"/>
          </p:nvPr>
        </p:nvSpPr>
        <p:spPr/>
        <p:txBody>
          <a:bodyPr>
            <a:normAutofit/>
          </a:bodyPr>
          <a:lstStyle/>
          <a:p>
            <a:r>
              <a:rPr lang="en-US" sz="3600" dirty="0"/>
              <a:t>Medical Laboratory Personnel</a:t>
            </a:r>
            <a:endParaRPr lang="en-US" sz="1000" b="0" dirty="0"/>
          </a:p>
        </p:txBody>
      </p:sp>
      <p:sp>
        <p:nvSpPr>
          <p:cNvPr id="3" name="Content Placeholder 2">
            <a:extLst>
              <a:ext uri="{FF2B5EF4-FFF2-40B4-BE49-F238E27FC236}">
                <a16:creationId xmlns:a16="http://schemas.microsoft.com/office/drawing/2014/main" xmlns="" id="{A233C2AC-7DC0-4B21-AFAB-5BDFA5B4FDE9}"/>
              </a:ext>
            </a:extLst>
          </p:cNvPr>
          <p:cNvSpPr>
            <a:spLocks noGrp="1"/>
          </p:cNvSpPr>
          <p:nvPr>
            <p:ph sz="quarter" idx="11"/>
          </p:nvPr>
        </p:nvSpPr>
        <p:spPr>
          <a:xfrm>
            <a:off x="342900" y="1276709"/>
            <a:ext cx="4157980" cy="4097931"/>
          </a:xfrm>
        </p:spPr>
        <p:txBody>
          <a:bodyPr/>
          <a:lstStyle/>
          <a:p>
            <a:pPr marL="342900" indent="-342900">
              <a:buFont typeface="Arial" panose="020B0604020202020204" pitchFamily="34" charset="0"/>
              <a:buChar char="•"/>
            </a:pPr>
            <a:r>
              <a:rPr lang="en-US" dirty="0"/>
              <a:t>Medical office staff.</a:t>
            </a:r>
          </a:p>
          <a:p>
            <a:pPr marL="342900" indent="-342900">
              <a:buFont typeface="Arial" panose="020B0604020202020204" pitchFamily="34" charset="0"/>
              <a:buChar char="•"/>
            </a:pPr>
            <a:r>
              <a:rPr lang="en-US" dirty="0"/>
              <a:t>Medical transcriptionists.</a:t>
            </a:r>
          </a:p>
          <a:p>
            <a:pPr marL="342900" indent="-342900">
              <a:buFont typeface="Arial" panose="020B0604020202020204" pitchFamily="34" charset="0"/>
              <a:buChar char="•"/>
            </a:pPr>
            <a:r>
              <a:rPr lang="en-US" dirty="0"/>
              <a:t>Medical laboratory assistants.</a:t>
            </a:r>
          </a:p>
          <a:p>
            <a:pPr marL="342900" indent="-342900">
              <a:buFont typeface="Arial" panose="020B0604020202020204" pitchFamily="34" charset="0"/>
              <a:buChar char="•"/>
            </a:pPr>
            <a:r>
              <a:rPr lang="en-US" dirty="0"/>
              <a:t>Histologic technicians.</a:t>
            </a:r>
          </a:p>
          <a:p>
            <a:pPr marL="342900" indent="-342900">
              <a:buFont typeface="Arial" panose="020B0604020202020204" pitchFamily="34" charset="0"/>
              <a:buChar char="•"/>
            </a:pPr>
            <a:r>
              <a:rPr lang="en-US" dirty="0"/>
              <a:t>Histologists.</a:t>
            </a:r>
          </a:p>
        </p:txBody>
      </p:sp>
      <p:sp>
        <p:nvSpPr>
          <p:cNvPr id="4" name="Content Placeholder 3">
            <a:extLst>
              <a:ext uri="{FF2B5EF4-FFF2-40B4-BE49-F238E27FC236}">
                <a16:creationId xmlns:a16="http://schemas.microsoft.com/office/drawing/2014/main" xmlns="" id="{46743BD0-1B0C-4866-8BFE-4879433AC1A2}"/>
              </a:ext>
            </a:extLst>
          </p:cNvPr>
          <p:cNvSpPr>
            <a:spLocks noGrp="1"/>
          </p:cNvSpPr>
          <p:nvPr>
            <p:ph sz="quarter" idx="14"/>
          </p:nvPr>
        </p:nvSpPr>
        <p:spPr>
          <a:xfrm>
            <a:off x="4724400" y="1276709"/>
            <a:ext cx="4076700" cy="4097931"/>
          </a:xfrm>
        </p:spPr>
        <p:txBody>
          <a:bodyPr/>
          <a:lstStyle/>
          <a:p>
            <a:pPr marL="342900" indent="-342900">
              <a:buFont typeface="Arial" panose="020B0604020202020204" pitchFamily="34" charset="0"/>
              <a:buChar char="•"/>
            </a:pPr>
            <a:r>
              <a:rPr lang="en-US" dirty="0"/>
              <a:t>Cytologists.</a:t>
            </a:r>
          </a:p>
          <a:p>
            <a:pPr marL="342900" indent="-342900">
              <a:buFont typeface="Arial" panose="020B0604020202020204" pitchFamily="34" charset="0"/>
              <a:buChar char="•"/>
            </a:pPr>
            <a:r>
              <a:rPr lang="en-US" dirty="0"/>
              <a:t>Pathologists.</a:t>
            </a:r>
          </a:p>
          <a:p>
            <a:pPr marL="342900" indent="-342900">
              <a:buFont typeface="Arial" panose="020B0604020202020204" pitchFamily="34" charset="0"/>
              <a:buChar char="•"/>
            </a:pPr>
            <a:r>
              <a:rPr lang="en-US" dirty="0"/>
              <a:t>Pathologists’ assistants.</a:t>
            </a:r>
          </a:p>
          <a:p>
            <a:pPr marL="342900" indent="-342900">
              <a:buFont typeface="Arial" panose="020B0604020202020204" pitchFamily="34" charset="0"/>
              <a:buChar char="•"/>
            </a:pPr>
            <a:r>
              <a:rPr lang="en-US" dirty="0"/>
              <a:t>Medical laboratory technicians.</a:t>
            </a:r>
          </a:p>
          <a:p>
            <a:pPr marL="342900" indent="-342900">
              <a:buFont typeface="Arial" panose="020B0604020202020204" pitchFamily="34" charset="0"/>
              <a:buChar char="•"/>
            </a:pPr>
            <a:r>
              <a:rPr lang="en-US" dirty="0"/>
              <a:t>Medical laboratory scientists.</a:t>
            </a:r>
          </a:p>
        </p:txBody>
      </p:sp>
      <p:sp>
        <p:nvSpPr>
          <p:cNvPr id="7" name="Slide Number Placeholder 6">
            <a:extLst>
              <a:ext uri="{FF2B5EF4-FFF2-40B4-BE49-F238E27FC236}">
                <a16:creationId xmlns:a16="http://schemas.microsoft.com/office/drawing/2014/main" xmlns="" id="{B494031E-6EBE-485C-B040-23E547C42D85}"/>
              </a:ext>
            </a:extLst>
          </p:cNvPr>
          <p:cNvSpPr>
            <a:spLocks noGrp="1"/>
          </p:cNvSpPr>
          <p:nvPr>
            <p:ph type="sldNum" sz="quarter" idx="10"/>
          </p:nvPr>
        </p:nvSpPr>
        <p:spPr/>
        <p:txBody>
          <a:bodyPr/>
          <a:lstStyle/>
          <a:p>
            <a:fld id="{68151E55-6873-49E2-B8D5-2F265E6F1973}" type="slidenum">
              <a:rPr lang="en-US" smtClean="0"/>
              <a:t>38</a:t>
            </a:fld>
            <a:endParaRPr lang="en-US"/>
          </a:p>
        </p:txBody>
      </p:sp>
    </p:spTree>
    <p:extLst>
      <p:ext uri="{BB962C8B-B14F-4D97-AF65-F5344CB8AC3E}">
        <p14:creationId xmlns:p14="http://schemas.microsoft.com/office/powerpoint/2010/main" val="964600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1.6</a:t>
            </a:r>
          </a:p>
        </p:txBody>
      </p:sp>
      <p:sp>
        <p:nvSpPr>
          <p:cNvPr id="3" name="Content Placeholder 2"/>
          <p:cNvSpPr>
            <a:spLocks noGrp="1"/>
          </p:cNvSpPr>
          <p:nvPr>
            <p:ph sz="quarter" idx="11"/>
          </p:nvPr>
        </p:nvSpPr>
        <p:spPr/>
        <p:txBody>
          <a:bodyPr/>
          <a:lstStyle/>
          <a:p>
            <a:r>
              <a:rPr lang="en-US" dirty="0"/>
              <a:t>Regulatory Agencies</a:t>
            </a:r>
          </a:p>
        </p:txBody>
      </p:sp>
      <p:sp>
        <p:nvSpPr>
          <p:cNvPr id="6" name="Slide Number Placeholder 5"/>
          <p:cNvSpPr>
            <a:spLocks noGrp="1"/>
          </p:cNvSpPr>
          <p:nvPr>
            <p:ph type="sldNum" sz="quarter" idx="4"/>
          </p:nvPr>
        </p:nvSpPr>
        <p:spPr/>
        <p:txBody>
          <a:bodyPr/>
          <a:lstStyle/>
          <a:p>
            <a:fld id="{68151E55-6873-49E2-B8D5-2F265E6F1973}" type="slidenum">
              <a:rPr lang="en-US" smtClean="0"/>
              <a:pPr/>
              <a:t>39</a:t>
            </a:fld>
            <a:endParaRPr lang="en-US" dirty="0"/>
          </a:p>
        </p:txBody>
      </p:sp>
    </p:spTree>
    <p:extLst>
      <p:ext uri="{BB962C8B-B14F-4D97-AF65-F5344CB8AC3E}">
        <p14:creationId xmlns:p14="http://schemas.microsoft.com/office/powerpoint/2010/main" val="3225002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8B54F9-EA00-43B1-9DE2-C1FA57C0CAA4}"/>
              </a:ext>
            </a:extLst>
          </p:cNvPr>
          <p:cNvSpPr>
            <a:spLocks noGrp="1"/>
          </p:cNvSpPr>
          <p:nvPr>
            <p:ph type="title"/>
          </p:nvPr>
        </p:nvSpPr>
        <p:spPr/>
        <p:txBody>
          <a:bodyPr/>
          <a:lstStyle/>
          <a:p>
            <a:r>
              <a:rPr lang="en-US" dirty="0"/>
              <a:t>N</a:t>
            </a:r>
            <a:r>
              <a:rPr lang="en-US" sz="100" dirty="0"/>
              <a:t> </a:t>
            </a:r>
            <a:r>
              <a:rPr lang="en-US" dirty="0"/>
              <a:t>A</a:t>
            </a:r>
            <a:r>
              <a:rPr lang="en-US" sz="100" dirty="0"/>
              <a:t> </a:t>
            </a:r>
            <a:r>
              <a:rPr lang="en-US" dirty="0" err="1"/>
              <a:t>A</a:t>
            </a:r>
            <a:r>
              <a:rPr lang="en-US" sz="100" dirty="0"/>
              <a:t> </a:t>
            </a:r>
            <a:r>
              <a:rPr lang="en-US" dirty="0"/>
              <a:t>C</a:t>
            </a:r>
            <a:r>
              <a:rPr lang="en-US" sz="100" dirty="0"/>
              <a:t> </a:t>
            </a:r>
            <a:r>
              <a:rPr lang="en-US" dirty="0"/>
              <a:t>L</a:t>
            </a:r>
            <a:r>
              <a:rPr lang="en-US" sz="100" dirty="0"/>
              <a:t> </a:t>
            </a:r>
            <a:r>
              <a:rPr lang="en-US" dirty="0"/>
              <a:t>S Competencies </a:t>
            </a:r>
            <a:r>
              <a:rPr lang="en-US" sz="1000" b="0" dirty="0"/>
              <a:t>1</a:t>
            </a:r>
          </a:p>
        </p:txBody>
      </p:sp>
      <p:sp>
        <p:nvSpPr>
          <p:cNvPr id="3" name="Content Placeholder 2">
            <a:extLst>
              <a:ext uri="{FF2B5EF4-FFF2-40B4-BE49-F238E27FC236}">
                <a16:creationId xmlns:a16="http://schemas.microsoft.com/office/drawing/2014/main" xmlns="" id="{28548BD7-3C49-4304-9474-71C245F9DD2E}"/>
              </a:ext>
            </a:extLst>
          </p:cNvPr>
          <p:cNvSpPr>
            <a:spLocks noGrp="1"/>
          </p:cNvSpPr>
          <p:nvPr>
            <p:ph sz="quarter" idx="11"/>
          </p:nvPr>
        </p:nvSpPr>
        <p:spPr/>
        <p:txBody>
          <a:bodyPr/>
          <a:lstStyle/>
          <a:p>
            <a:pPr marL="517525" indent="-517525"/>
            <a:r>
              <a:rPr lang="en-US" dirty="0"/>
              <a:t>1.1	Demonstrate knowledge of the healthcare delivery system and medical terminology.</a:t>
            </a:r>
          </a:p>
          <a:p>
            <a:pPr marL="517525" indent="-517525"/>
            <a:r>
              <a:rPr lang="en-US" dirty="0"/>
              <a:t>1.2	Identify the healthcare providers in hospitals and clinics and the phlebotomist’s role as a member of this healthcare team.</a:t>
            </a:r>
          </a:p>
          <a:p>
            <a:pPr marL="517525" indent="-517525"/>
            <a:r>
              <a:rPr lang="en-US" dirty="0"/>
              <a:t>1.3	Describe the various hospital departments and their major functions in which the phlebotomist may interact in his/her role.</a:t>
            </a:r>
          </a:p>
          <a:p>
            <a:pPr marL="517525" indent="-517525"/>
            <a:r>
              <a:rPr lang="en-US" dirty="0"/>
              <a:t>1.4	Describe the organizational structure of the clinical laboratory department.</a:t>
            </a:r>
          </a:p>
        </p:txBody>
      </p:sp>
      <p:sp>
        <p:nvSpPr>
          <p:cNvPr id="6" name="Slide Number Placeholder 5">
            <a:extLst>
              <a:ext uri="{FF2B5EF4-FFF2-40B4-BE49-F238E27FC236}">
                <a16:creationId xmlns:a16="http://schemas.microsoft.com/office/drawing/2014/main" xmlns="" id="{1D7A09B9-199D-400F-87A6-CEE30B9091DB}"/>
              </a:ext>
            </a:extLst>
          </p:cNvPr>
          <p:cNvSpPr>
            <a:spLocks noGrp="1"/>
          </p:cNvSpPr>
          <p:nvPr>
            <p:ph type="sldNum" sz="quarter" idx="4"/>
          </p:nvPr>
        </p:nvSpPr>
        <p:spPr/>
        <p:txBody>
          <a:bodyPr/>
          <a:lstStyle/>
          <a:p>
            <a:fld id="{68151E55-6873-49E2-B8D5-2F265E6F1973}" type="slidenum">
              <a:rPr lang="en-US" smtClean="0"/>
              <a:pPr/>
              <a:t>4</a:t>
            </a:fld>
            <a:endParaRPr lang="en-US" dirty="0"/>
          </a:p>
        </p:txBody>
      </p:sp>
    </p:spTree>
    <p:extLst>
      <p:ext uri="{BB962C8B-B14F-4D97-AF65-F5344CB8AC3E}">
        <p14:creationId xmlns:p14="http://schemas.microsoft.com/office/powerpoint/2010/main" val="3176113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rmAutofit fontScale="90000"/>
          </a:bodyPr>
          <a:lstStyle/>
          <a:p>
            <a:r>
              <a:rPr lang="en-US" dirty="0"/>
              <a:t>Clinical Laboratory Improvement Amendment (C</a:t>
            </a:r>
            <a:r>
              <a:rPr lang="en-US" sz="100" dirty="0"/>
              <a:t> </a:t>
            </a:r>
            <a:r>
              <a:rPr lang="en-US" dirty="0"/>
              <a:t>L</a:t>
            </a:r>
            <a:r>
              <a:rPr lang="en-US" sz="100" dirty="0"/>
              <a:t> </a:t>
            </a:r>
            <a:r>
              <a:rPr lang="en-US" dirty="0"/>
              <a:t>I</a:t>
            </a:r>
            <a:r>
              <a:rPr lang="en-US" sz="100" dirty="0"/>
              <a:t> </a:t>
            </a:r>
            <a:r>
              <a:rPr lang="en-US" dirty="0"/>
              <a:t>A)</a:t>
            </a:r>
            <a:endParaRPr lang="en-US" sz="1100" b="0" dirty="0"/>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p:txBody>
          <a:bodyPr/>
          <a:lstStyle/>
          <a:p>
            <a:pPr marL="292608" indent="-292608">
              <a:buFont typeface="Arial" panose="020B0604020202020204" pitchFamily="34" charset="0"/>
              <a:buChar char="•"/>
            </a:pPr>
            <a:r>
              <a:rPr lang="en-US" dirty="0"/>
              <a:t>Established in 19</a:t>
            </a:r>
            <a:r>
              <a:rPr lang="en-US" sz="100" dirty="0"/>
              <a:t> </a:t>
            </a:r>
            <a:r>
              <a:rPr lang="en-US" dirty="0"/>
              <a:t>88 to ensure that all laboratories receiving federal funds, regardless of size, would meet the same standards.</a:t>
            </a:r>
          </a:p>
          <a:p>
            <a:pPr marL="292608" indent="-292608">
              <a:buFont typeface="Arial" panose="020B0604020202020204" pitchFamily="34" charset="0"/>
              <a:buChar char="•"/>
            </a:pPr>
            <a:r>
              <a:rPr lang="en-US" dirty="0"/>
              <a:t>As of 19</a:t>
            </a:r>
            <a:r>
              <a:rPr lang="en-US" sz="100" dirty="0"/>
              <a:t> </a:t>
            </a:r>
            <a:r>
              <a:rPr lang="en-US" dirty="0"/>
              <a:t>92, this legislation made the Centers for Medicare &amp; Medicaid Services (C</a:t>
            </a:r>
            <a:r>
              <a:rPr lang="en-US" sz="100" dirty="0"/>
              <a:t> </a:t>
            </a:r>
            <a:r>
              <a:rPr lang="en-US" dirty="0"/>
              <a:t>M</a:t>
            </a:r>
            <a:r>
              <a:rPr lang="en-US" sz="100" dirty="0"/>
              <a:t> </a:t>
            </a:r>
            <a:r>
              <a:rPr lang="en-US" dirty="0"/>
              <a:t>S) the regulatory body for all laboratories.</a:t>
            </a:r>
          </a:p>
          <a:p>
            <a:pPr marL="292608" indent="-292608">
              <a:buFont typeface="Arial" panose="020B0604020202020204" pitchFamily="34" charset="0"/>
              <a:buChar char="•"/>
            </a:pPr>
            <a:r>
              <a:rPr lang="en-US" dirty="0"/>
              <a:t>Establishes qualifications for phlebotomists.</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40</a:t>
            </a:fld>
            <a:endParaRPr lang="en-US" dirty="0"/>
          </a:p>
        </p:txBody>
      </p:sp>
    </p:spTree>
    <p:extLst>
      <p:ext uri="{BB962C8B-B14F-4D97-AF65-F5344CB8AC3E}">
        <p14:creationId xmlns:p14="http://schemas.microsoft.com/office/powerpoint/2010/main" val="33902913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rmAutofit fontScale="90000"/>
          </a:bodyPr>
          <a:lstStyle/>
          <a:p>
            <a:r>
              <a:rPr lang="en-US" dirty="0"/>
              <a:t>Regulatory Agencies Impacting Phlebotomy</a:t>
            </a:r>
            <a:endParaRPr lang="en-US" sz="1100" b="0" dirty="0"/>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p:txBody>
          <a:bodyPr/>
          <a:lstStyle/>
          <a:p>
            <a:pPr marL="292608" indent="-292608">
              <a:buFont typeface="Arial" panose="020B0604020202020204" pitchFamily="34" charset="0"/>
              <a:buChar char="•"/>
            </a:pPr>
            <a:r>
              <a:rPr lang="en-US" dirty="0"/>
              <a:t>The Joint Commission (T</a:t>
            </a:r>
            <a:r>
              <a:rPr lang="en-US" sz="100" dirty="0"/>
              <a:t> </a:t>
            </a:r>
            <a:r>
              <a:rPr lang="en-US" dirty="0"/>
              <a:t>J</a:t>
            </a:r>
            <a:r>
              <a:rPr lang="en-US" sz="100" dirty="0"/>
              <a:t> </a:t>
            </a:r>
            <a:r>
              <a:rPr lang="en-US" dirty="0"/>
              <a:t>C).</a:t>
            </a:r>
          </a:p>
          <a:p>
            <a:pPr marL="292608" indent="-292608">
              <a:buFont typeface="Arial" panose="020B0604020202020204" pitchFamily="34" charset="0"/>
              <a:buChar char="•"/>
            </a:pPr>
            <a:r>
              <a:rPr lang="en-US" dirty="0"/>
              <a:t>College of American Pathologists (C</a:t>
            </a:r>
            <a:r>
              <a:rPr lang="en-US" sz="100" dirty="0"/>
              <a:t> </a:t>
            </a:r>
            <a:r>
              <a:rPr lang="en-US" dirty="0"/>
              <a:t>A</a:t>
            </a:r>
            <a:r>
              <a:rPr lang="en-US" sz="100" dirty="0"/>
              <a:t> </a:t>
            </a:r>
            <a:r>
              <a:rPr lang="en-US" dirty="0"/>
              <a:t>P).</a:t>
            </a:r>
          </a:p>
          <a:p>
            <a:pPr marL="292608" indent="-292608">
              <a:buFont typeface="Arial" panose="020B0604020202020204" pitchFamily="34" charset="0"/>
              <a:buChar char="•"/>
            </a:pPr>
            <a:r>
              <a:rPr lang="en-US" dirty="0"/>
              <a:t>Department of Health and Human Services (H</a:t>
            </a:r>
            <a:r>
              <a:rPr lang="en-US" sz="100" dirty="0"/>
              <a:t> </a:t>
            </a:r>
            <a:r>
              <a:rPr lang="en-US" dirty="0" err="1"/>
              <a:t>H</a:t>
            </a:r>
            <a:r>
              <a:rPr lang="en-US" sz="100" dirty="0"/>
              <a:t> </a:t>
            </a:r>
            <a:r>
              <a:rPr lang="en-US" dirty="0"/>
              <a:t>S).</a:t>
            </a:r>
          </a:p>
          <a:p>
            <a:pPr marL="292608" indent="-292608">
              <a:buFont typeface="Arial" panose="020B0604020202020204" pitchFamily="34" charset="0"/>
              <a:buChar char="•"/>
            </a:pPr>
            <a:r>
              <a:rPr lang="en-US" dirty="0"/>
              <a:t>Centers for Medicare &amp; Medicaid Services (C</a:t>
            </a:r>
            <a:r>
              <a:rPr lang="en-US" sz="100" dirty="0"/>
              <a:t> </a:t>
            </a:r>
            <a:r>
              <a:rPr lang="en-US" dirty="0"/>
              <a:t>M</a:t>
            </a:r>
            <a:r>
              <a:rPr lang="en-US" sz="100" dirty="0"/>
              <a:t> </a:t>
            </a:r>
            <a:r>
              <a:rPr lang="en-US" dirty="0"/>
              <a:t>S).</a:t>
            </a:r>
          </a:p>
          <a:p>
            <a:pPr marL="292608" indent="-292608">
              <a:buFont typeface="Arial" panose="020B0604020202020204" pitchFamily="34" charset="0"/>
              <a:buChar char="•"/>
            </a:pPr>
            <a:r>
              <a:rPr lang="en-US" dirty="0"/>
              <a:t>Commission on Office Laboratory Accreditation (C</a:t>
            </a:r>
            <a:r>
              <a:rPr lang="en-US" sz="100" dirty="0"/>
              <a:t> </a:t>
            </a:r>
            <a:r>
              <a:rPr lang="en-US" dirty="0"/>
              <a:t>O</a:t>
            </a:r>
            <a:r>
              <a:rPr lang="en-US" sz="100" dirty="0"/>
              <a:t> </a:t>
            </a:r>
            <a:r>
              <a:rPr lang="en-US" dirty="0"/>
              <a:t>L</a:t>
            </a:r>
            <a:r>
              <a:rPr lang="en-US" sz="100" dirty="0"/>
              <a:t> </a:t>
            </a:r>
            <a:r>
              <a:rPr lang="en-US" dirty="0"/>
              <a:t>A).</a:t>
            </a:r>
          </a:p>
          <a:p>
            <a:pPr marL="292608" indent="-292608">
              <a:buFont typeface="Arial" panose="020B0604020202020204" pitchFamily="34" charset="0"/>
              <a:buChar char="•"/>
            </a:pPr>
            <a:r>
              <a:rPr lang="en-US" dirty="0"/>
              <a:t>Centers for Disease Control and Prevention (C</a:t>
            </a:r>
            <a:r>
              <a:rPr lang="en-US" sz="100" dirty="0"/>
              <a:t> </a:t>
            </a:r>
            <a:r>
              <a:rPr lang="en-US" dirty="0"/>
              <a:t>D</a:t>
            </a:r>
            <a:r>
              <a:rPr lang="en-US" sz="100" dirty="0"/>
              <a:t> </a:t>
            </a:r>
            <a:r>
              <a:rPr lang="en-US" dirty="0"/>
              <a:t>C).</a:t>
            </a:r>
          </a:p>
          <a:p>
            <a:pPr marL="292608" indent="-292608">
              <a:buFont typeface="Arial" panose="020B0604020202020204" pitchFamily="34" charset="0"/>
              <a:buChar char="•"/>
            </a:pPr>
            <a:r>
              <a:rPr lang="en-US" dirty="0"/>
              <a:t>Occupational Safety and Health Administration (O</a:t>
            </a:r>
            <a:r>
              <a:rPr lang="en-US" sz="100" dirty="0"/>
              <a:t> </a:t>
            </a:r>
            <a:r>
              <a:rPr lang="en-US" dirty="0"/>
              <a:t>S</a:t>
            </a:r>
            <a:r>
              <a:rPr lang="en-US" sz="100" dirty="0"/>
              <a:t> </a:t>
            </a:r>
            <a:r>
              <a:rPr lang="en-US" dirty="0"/>
              <a:t>H</a:t>
            </a:r>
            <a:r>
              <a:rPr lang="en-US" sz="100" dirty="0"/>
              <a:t> </a:t>
            </a:r>
            <a:r>
              <a:rPr lang="en-US" dirty="0"/>
              <a:t>A).</a:t>
            </a:r>
          </a:p>
          <a:p>
            <a:pPr marL="292608" indent="-292608">
              <a:buFont typeface="Arial" panose="020B0604020202020204" pitchFamily="34" charset="0"/>
              <a:buChar char="•"/>
            </a:pPr>
            <a:r>
              <a:rPr lang="en-US" dirty="0"/>
              <a:t>Environmental Protection Agency (E</a:t>
            </a:r>
            <a:r>
              <a:rPr lang="en-US" sz="100" dirty="0"/>
              <a:t> </a:t>
            </a:r>
            <a:r>
              <a:rPr lang="en-US" dirty="0"/>
              <a:t>P</a:t>
            </a:r>
            <a:r>
              <a:rPr lang="en-US" sz="100" dirty="0"/>
              <a:t> </a:t>
            </a:r>
            <a:r>
              <a:rPr lang="en-US" dirty="0"/>
              <a:t>A).</a:t>
            </a:r>
          </a:p>
          <a:p>
            <a:pPr marL="292608" indent="-292608">
              <a:buFont typeface="Arial" panose="020B0604020202020204" pitchFamily="34" charset="0"/>
              <a:buChar char="•"/>
            </a:pPr>
            <a:r>
              <a:rPr lang="en-US" dirty="0"/>
              <a:t>Food and Drug Administration (F</a:t>
            </a:r>
            <a:r>
              <a:rPr lang="en-US" sz="100" dirty="0"/>
              <a:t> </a:t>
            </a:r>
            <a:r>
              <a:rPr lang="en-US" dirty="0"/>
              <a:t>D</a:t>
            </a:r>
            <a:r>
              <a:rPr lang="en-US" sz="100" dirty="0"/>
              <a:t> </a:t>
            </a:r>
            <a:r>
              <a:rPr lang="en-US" dirty="0"/>
              <a:t>A).</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41</a:t>
            </a:fld>
            <a:endParaRPr lang="en-US" dirty="0"/>
          </a:p>
        </p:txBody>
      </p:sp>
    </p:spTree>
    <p:extLst>
      <p:ext uri="{BB962C8B-B14F-4D97-AF65-F5344CB8AC3E}">
        <p14:creationId xmlns:p14="http://schemas.microsoft.com/office/powerpoint/2010/main" val="3391873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8FDF2-01EA-46C7-8830-17D5BAAB0E7F}"/>
              </a:ext>
            </a:extLst>
          </p:cNvPr>
          <p:cNvSpPr>
            <a:spLocks noGrp="1"/>
          </p:cNvSpPr>
          <p:nvPr>
            <p:ph type="title"/>
          </p:nvPr>
        </p:nvSpPr>
        <p:spPr/>
        <p:txBody>
          <a:bodyPr>
            <a:normAutofit/>
          </a:bodyPr>
          <a:lstStyle/>
          <a:p>
            <a:r>
              <a:rPr lang="en-US" sz="3600" dirty="0"/>
              <a:t>C</a:t>
            </a:r>
            <a:r>
              <a:rPr lang="en-US" sz="100" dirty="0"/>
              <a:t> </a:t>
            </a:r>
            <a:r>
              <a:rPr lang="en-US" sz="3600" dirty="0"/>
              <a:t>L</a:t>
            </a:r>
            <a:r>
              <a:rPr lang="en-US" sz="100" dirty="0"/>
              <a:t> </a:t>
            </a:r>
            <a:r>
              <a:rPr lang="en-US" sz="3600" dirty="0"/>
              <a:t>S</a:t>
            </a:r>
            <a:r>
              <a:rPr lang="en-US" sz="100" dirty="0"/>
              <a:t> </a:t>
            </a:r>
            <a:r>
              <a:rPr lang="en-US" sz="3600" dirty="0"/>
              <a:t>I Testing Phases</a:t>
            </a:r>
          </a:p>
        </p:txBody>
      </p:sp>
      <p:sp>
        <p:nvSpPr>
          <p:cNvPr id="3" name="Content Placeholder 2">
            <a:extLst>
              <a:ext uri="{FF2B5EF4-FFF2-40B4-BE49-F238E27FC236}">
                <a16:creationId xmlns:a16="http://schemas.microsoft.com/office/drawing/2014/main" xmlns="" id="{D77B8843-7FE9-4A34-9E4E-2FE372ECAF32}"/>
              </a:ext>
            </a:extLst>
          </p:cNvPr>
          <p:cNvSpPr>
            <a:spLocks noGrp="1"/>
          </p:cNvSpPr>
          <p:nvPr>
            <p:ph sz="quarter" idx="11"/>
          </p:nvPr>
        </p:nvSpPr>
        <p:spPr>
          <a:xfrm>
            <a:off x="342900" y="1276710"/>
            <a:ext cx="2603500" cy="450490"/>
          </a:xfrm>
        </p:spPr>
        <p:txBody>
          <a:bodyPr/>
          <a:lstStyle/>
          <a:p>
            <a:pPr algn="ctr"/>
            <a:r>
              <a:rPr lang="en-US" sz="2200" b="1" dirty="0"/>
              <a:t>Pre–Examination</a:t>
            </a:r>
          </a:p>
        </p:txBody>
      </p:sp>
      <p:sp>
        <p:nvSpPr>
          <p:cNvPr id="4" name="Content Placeholder 3">
            <a:extLst>
              <a:ext uri="{FF2B5EF4-FFF2-40B4-BE49-F238E27FC236}">
                <a16:creationId xmlns:a16="http://schemas.microsoft.com/office/drawing/2014/main" xmlns="" id="{6A0BA10A-B7D6-4707-8CAB-5BAC4BBA37AD}"/>
              </a:ext>
            </a:extLst>
          </p:cNvPr>
          <p:cNvSpPr>
            <a:spLocks noGrp="1"/>
          </p:cNvSpPr>
          <p:nvPr>
            <p:ph sz="quarter" idx="14"/>
          </p:nvPr>
        </p:nvSpPr>
        <p:spPr>
          <a:xfrm>
            <a:off x="342900" y="1838960"/>
            <a:ext cx="2603500" cy="4409440"/>
          </a:xfrm>
        </p:spPr>
        <p:txBody>
          <a:bodyPr/>
          <a:lstStyle/>
          <a:p>
            <a:pPr marL="292608" indent="-292608">
              <a:buFont typeface="Arial" panose="020B0604020202020204" pitchFamily="34" charset="0"/>
              <a:buChar char="•"/>
            </a:pPr>
            <a:r>
              <a:rPr lang="en-US" sz="2200" dirty="0"/>
              <a:t>Test ordering.</a:t>
            </a:r>
          </a:p>
          <a:p>
            <a:pPr marL="292608" indent="-292608">
              <a:buFont typeface="Arial" panose="020B0604020202020204" pitchFamily="34" charset="0"/>
              <a:buChar char="•"/>
            </a:pPr>
            <a:r>
              <a:rPr lang="en-US" sz="2200" dirty="0"/>
              <a:t>Patient identification.</a:t>
            </a:r>
          </a:p>
          <a:p>
            <a:pPr marL="292608" indent="-292608">
              <a:buFont typeface="Arial" panose="020B0604020202020204" pitchFamily="34" charset="0"/>
              <a:buChar char="•"/>
            </a:pPr>
            <a:r>
              <a:rPr lang="en-US" sz="2200" dirty="0"/>
              <a:t>Specimen collection, handling, and transport.</a:t>
            </a:r>
          </a:p>
          <a:p>
            <a:pPr marL="292608" indent="-292608">
              <a:buFont typeface="Arial" panose="020B0604020202020204" pitchFamily="34" charset="0"/>
              <a:buChar char="•"/>
            </a:pPr>
            <a:r>
              <a:rPr lang="en-US" sz="2200" dirty="0"/>
              <a:t>Specimen integrity.</a:t>
            </a:r>
          </a:p>
        </p:txBody>
      </p:sp>
      <p:sp>
        <p:nvSpPr>
          <p:cNvPr id="5" name="Content Placeholder 4">
            <a:extLst>
              <a:ext uri="{FF2B5EF4-FFF2-40B4-BE49-F238E27FC236}">
                <a16:creationId xmlns:a16="http://schemas.microsoft.com/office/drawing/2014/main" xmlns="" id="{278E6446-EC60-4C90-B20C-3BF146CF89A4}"/>
              </a:ext>
            </a:extLst>
          </p:cNvPr>
          <p:cNvSpPr>
            <a:spLocks noGrp="1"/>
          </p:cNvSpPr>
          <p:nvPr>
            <p:ph sz="quarter" idx="15"/>
          </p:nvPr>
        </p:nvSpPr>
        <p:spPr>
          <a:xfrm>
            <a:off x="3119120" y="1276710"/>
            <a:ext cx="2722880" cy="450490"/>
          </a:xfrm>
        </p:spPr>
        <p:txBody>
          <a:bodyPr/>
          <a:lstStyle/>
          <a:p>
            <a:pPr algn="ctr"/>
            <a:r>
              <a:rPr lang="en-US" sz="2200" b="1" dirty="0"/>
              <a:t>Examination</a:t>
            </a:r>
          </a:p>
        </p:txBody>
      </p:sp>
      <p:sp>
        <p:nvSpPr>
          <p:cNvPr id="6" name="Content Placeholder 5">
            <a:extLst>
              <a:ext uri="{FF2B5EF4-FFF2-40B4-BE49-F238E27FC236}">
                <a16:creationId xmlns:a16="http://schemas.microsoft.com/office/drawing/2014/main" xmlns="" id="{94CAF167-4F23-4614-9319-8DC7A4786DA4}"/>
              </a:ext>
            </a:extLst>
          </p:cNvPr>
          <p:cNvSpPr>
            <a:spLocks noGrp="1"/>
          </p:cNvSpPr>
          <p:nvPr>
            <p:ph sz="quarter" idx="16"/>
          </p:nvPr>
        </p:nvSpPr>
        <p:spPr>
          <a:xfrm>
            <a:off x="3119120" y="1838960"/>
            <a:ext cx="2722880" cy="4409440"/>
          </a:xfrm>
        </p:spPr>
        <p:txBody>
          <a:bodyPr/>
          <a:lstStyle/>
          <a:p>
            <a:pPr marL="292608" indent="-292608">
              <a:buFont typeface="Arial" panose="020B0604020202020204" pitchFamily="34" charset="0"/>
              <a:buChar char="•"/>
            </a:pPr>
            <a:r>
              <a:rPr lang="en-US" sz="2200" dirty="0"/>
              <a:t>Quality assurance.</a:t>
            </a:r>
          </a:p>
          <a:p>
            <a:pPr marL="292608" indent="-292608">
              <a:buFont typeface="Arial" panose="020B0604020202020204" pitchFamily="34" charset="0"/>
              <a:buChar char="•"/>
            </a:pPr>
            <a:r>
              <a:rPr lang="en-US" sz="2200" dirty="0"/>
              <a:t>Adherence to standards.</a:t>
            </a:r>
          </a:p>
          <a:p>
            <a:pPr marL="292608" indent="-292608">
              <a:buFont typeface="Arial" panose="020B0604020202020204" pitchFamily="34" charset="0"/>
              <a:buChar char="•"/>
            </a:pPr>
            <a:r>
              <a:rPr lang="en-US" sz="2200" dirty="0"/>
              <a:t>Quality control.</a:t>
            </a:r>
          </a:p>
          <a:p>
            <a:pPr marL="292608" indent="-292608">
              <a:buFont typeface="Arial" panose="020B0604020202020204" pitchFamily="34" charset="0"/>
              <a:buChar char="•"/>
            </a:pPr>
            <a:r>
              <a:rPr lang="en-US" sz="2200" dirty="0"/>
              <a:t>Test analysis and interpretation.</a:t>
            </a:r>
          </a:p>
          <a:p>
            <a:pPr marL="292608" indent="-292608">
              <a:buFont typeface="Arial" panose="020B0604020202020204" pitchFamily="34" charset="0"/>
              <a:buChar char="•"/>
            </a:pPr>
            <a:r>
              <a:rPr lang="en-US" sz="2200" dirty="0"/>
              <a:t>Resolution of result discrepancies.</a:t>
            </a:r>
          </a:p>
        </p:txBody>
      </p:sp>
      <p:sp>
        <p:nvSpPr>
          <p:cNvPr id="7" name="Content Placeholder 6">
            <a:extLst>
              <a:ext uri="{FF2B5EF4-FFF2-40B4-BE49-F238E27FC236}">
                <a16:creationId xmlns:a16="http://schemas.microsoft.com/office/drawing/2014/main" xmlns="" id="{1E5A5225-FC22-4230-AAC0-34BE222E90AF}"/>
              </a:ext>
            </a:extLst>
          </p:cNvPr>
          <p:cNvSpPr>
            <a:spLocks noGrp="1"/>
          </p:cNvSpPr>
          <p:nvPr>
            <p:ph sz="quarter" idx="17"/>
          </p:nvPr>
        </p:nvSpPr>
        <p:spPr>
          <a:xfrm>
            <a:off x="6014720" y="1276710"/>
            <a:ext cx="2786380" cy="450490"/>
          </a:xfrm>
        </p:spPr>
        <p:txBody>
          <a:bodyPr/>
          <a:lstStyle/>
          <a:p>
            <a:pPr algn="ctr"/>
            <a:r>
              <a:rPr lang="en-US" sz="2200" b="1" dirty="0"/>
              <a:t>Post–Examination</a:t>
            </a:r>
          </a:p>
        </p:txBody>
      </p:sp>
      <p:sp>
        <p:nvSpPr>
          <p:cNvPr id="8" name="Content Placeholder 7">
            <a:extLst>
              <a:ext uri="{FF2B5EF4-FFF2-40B4-BE49-F238E27FC236}">
                <a16:creationId xmlns:a16="http://schemas.microsoft.com/office/drawing/2014/main" xmlns="" id="{65895CF0-F49B-4714-81A1-C4381BF43101}"/>
              </a:ext>
            </a:extLst>
          </p:cNvPr>
          <p:cNvSpPr>
            <a:spLocks noGrp="1"/>
          </p:cNvSpPr>
          <p:nvPr>
            <p:ph sz="quarter" idx="18"/>
          </p:nvPr>
        </p:nvSpPr>
        <p:spPr>
          <a:xfrm>
            <a:off x="6014720" y="1838961"/>
            <a:ext cx="2786380" cy="4409440"/>
          </a:xfrm>
        </p:spPr>
        <p:txBody>
          <a:bodyPr/>
          <a:lstStyle/>
          <a:p>
            <a:pPr marL="292608" indent="-292608">
              <a:buFont typeface="Arial" panose="020B0604020202020204" pitchFamily="34" charset="0"/>
              <a:buChar char="•"/>
            </a:pPr>
            <a:r>
              <a:rPr lang="en-US" sz="2200" dirty="0"/>
              <a:t>Result reporting.</a:t>
            </a:r>
          </a:p>
          <a:p>
            <a:pPr marL="292608" indent="-292608">
              <a:buFont typeface="Arial" panose="020B0604020202020204" pitchFamily="34" charset="0"/>
              <a:buChar char="•"/>
            </a:pPr>
            <a:r>
              <a:rPr lang="en-US" sz="2200" dirty="0"/>
              <a:t>Handling of critical results.</a:t>
            </a:r>
          </a:p>
          <a:p>
            <a:pPr marL="292608" indent="-292608">
              <a:buFont typeface="Arial" panose="020B0604020202020204" pitchFamily="34" charset="0"/>
              <a:buChar char="•"/>
            </a:pPr>
            <a:r>
              <a:rPr lang="en-US" sz="2200" dirty="0"/>
              <a:t>Follow-up on reflex testing.</a:t>
            </a:r>
          </a:p>
          <a:p>
            <a:pPr marL="292608" indent="-292608">
              <a:buFont typeface="Arial" panose="020B0604020202020204" pitchFamily="34" charset="0"/>
              <a:buChar char="•"/>
            </a:pPr>
            <a:r>
              <a:rPr lang="en-US" sz="2200" dirty="0"/>
              <a:t>Documentation of errors, variances, and corrective action.</a:t>
            </a:r>
          </a:p>
          <a:p>
            <a:pPr marL="292608" indent="-292608">
              <a:buFont typeface="Arial" panose="020B0604020202020204" pitchFamily="34" charset="0"/>
              <a:buChar char="•"/>
            </a:pPr>
            <a:r>
              <a:rPr lang="en-US" sz="2200" dirty="0"/>
              <a:t>Specimen storage.</a:t>
            </a:r>
          </a:p>
        </p:txBody>
      </p:sp>
      <p:sp>
        <p:nvSpPr>
          <p:cNvPr id="11" name="Slide Number Placeholder 10">
            <a:extLst>
              <a:ext uri="{FF2B5EF4-FFF2-40B4-BE49-F238E27FC236}">
                <a16:creationId xmlns:a16="http://schemas.microsoft.com/office/drawing/2014/main" xmlns="" id="{A107C603-3569-4B22-BA80-77EE4087EE2C}"/>
              </a:ext>
            </a:extLst>
          </p:cNvPr>
          <p:cNvSpPr>
            <a:spLocks noGrp="1"/>
          </p:cNvSpPr>
          <p:nvPr>
            <p:ph type="sldNum" sz="quarter" idx="10"/>
          </p:nvPr>
        </p:nvSpPr>
        <p:spPr/>
        <p:txBody>
          <a:bodyPr/>
          <a:lstStyle/>
          <a:p>
            <a:fld id="{68151E55-6873-49E2-B8D5-2F265E6F1973}" type="slidenum">
              <a:rPr lang="en-US" smtClean="0"/>
              <a:t>42</a:t>
            </a:fld>
            <a:endParaRPr lang="en-US" dirty="0"/>
          </a:p>
        </p:txBody>
      </p:sp>
    </p:spTree>
    <p:extLst>
      <p:ext uri="{BB962C8B-B14F-4D97-AF65-F5344CB8AC3E}">
        <p14:creationId xmlns:p14="http://schemas.microsoft.com/office/powerpoint/2010/main" val="11728714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1.7</a:t>
            </a:r>
          </a:p>
        </p:txBody>
      </p:sp>
      <p:sp>
        <p:nvSpPr>
          <p:cNvPr id="3" name="Content Placeholder 2"/>
          <p:cNvSpPr>
            <a:spLocks noGrp="1"/>
          </p:cNvSpPr>
          <p:nvPr>
            <p:ph sz="quarter" idx="11"/>
          </p:nvPr>
        </p:nvSpPr>
        <p:spPr/>
        <p:txBody>
          <a:bodyPr/>
          <a:lstStyle/>
          <a:p>
            <a:r>
              <a:rPr lang="en-US" dirty="0"/>
              <a:t>Qualities of a Phlebotomist</a:t>
            </a:r>
          </a:p>
        </p:txBody>
      </p:sp>
      <p:sp>
        <p:nvSpPr>
          <p:cNvPr id="6" name="Slide Number Placeholder 5"/>
          <p:cNvSpPr>
            <a:spLocks noGrp="1"/>
          </p:cNvSpPr>
          <p:nvPr>
            <p:ph type="sldNum" sz="quarter" idx="4"/>
          </p:nvPr>
        </p:nvSpPr>
        <p:spPr/>
        <p:txBody>
          <a:bodyPr/>
          <a:lstStyle/>
          <a:p>
            <a:fld id="{68151E55-6873-49E2-B8D5-2F265E6F1973}" type="slidenum">
              <a:rPr lang="en-US" smtClean="0"/>
              <a:pPr/>
              <a:t>43</a:t>
            </a:fld>
            <a:endParaRPr lang="en-US" dirty="0"/>
          </a:p>
        </p:txBody>
      </p:sp>
    </p:spTree>
    <p:extLst>
      <p:ext uri="{BB962C8B-B14F-4D97-AF65-F5344CB8AC3E}">
        <p14:creationId xmlns:p14="http://schemas.microsoft.com/office/powerpoint/2010/main" val="1416204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E91F92-A6CF-4B81-B517-10C9C2038F31}"/>
              </a:ext>
            </a:extLst>
          </p:cNvPr>
          <p:cNvSpPr>
            <a:spLocks noGrp="1"/>
          </p:cNvSpPr>
          <p:nvPr>
            <p:ph type="title"/>
          </p:nvPr>
        </p:nvSpPr>
        <p:spPr/>
        <p:txBody>
          <a:bodyPr>
            <a:normAutofit/>
          </a:bodyPr>
          <a:lstStyle/>
          <a:p>
            <a:r>
              <a:rPr lang="en-US" sz="3600" dirty="0"/>
              <a:t>Professionalism</a:t>
            </a:r>
          </a:p>
        </p:txBody>
      </p:sp>
      <p:sp>
        <p:nvSpPr>
          <p:cNvPr id="3" name="Content Placeholder 2">
            <a:extLst>
              <a:ext uri="{FF2B5EF4-FFF2-40B4-BE49-F238E27FC236}">
                <a16:creationId xmlns:a16="http://schemas.microsoft.com/office/drawing/2014/main" xmlns="" id="{93B1C001-DCCD-408A-99FC-25BD269F860B}"/>
              </a:ext>
            </a:extLst>
          </p:cNvPr>
          <p:cNvSpPr>
            <a:spLocks noGrp="1"/>
          </p:cNvSpPr>
          <p:nvPr>
            <p:ph sz="quarter" idx="11"/>
          </p:nvPr>
        </p:nvSpPr>
        <p:spPr>
          <a:xfrm>
            <a:off x="342900" y="1276709"/>
            <a:ext cx="8458200" cy="2340251"/>
          </a:xfrm>
        </p:spPr>
        <p:txBody>
          <a:bodyPr/>
          <a:lstStyle/>
          <a:p>
            <a:r>
              <a:rPr lang="en-US" dirty="0"/>
              <a:t>Be professional.</a:t>
            </a:r>
          </a:p>
          <a:p>
            <a:r>
              <a:rPr lang="en-US" dirty="0"/>
              <a:t>Apply good interpersonal skills.</a:t>
            </a:r>
          </a:p>
          <a:p>
            <a:r>
              <a:rPr lang="en-US" dirty="0"/>
              <a:t>Dress professionally.</a:t>
            </a:r>
          </a:p>
          <a:p>
            <a:pPr marL="292608" indent="-292608">
              <a:buFont typeface="Arial" panose="020B0604020202020204" pitchFamily="34" charset="0"/>
              <a:buChar char="•"/>
            </a:pPr>
            <a:r>
              <a:rPr lang="en-US" dirty="0"/>
              <a:t>Many institutions require that phlebotomists wear lab jackets and specified shoes to meet O</a:t>
            </a:r>
            <a:r>
              <a:rPr lang="en-US" sz="100" dirty="0"/>
              <a:t> </a:t>
            </a:r>
            <a:r>
              <a:rPr lang="en-US" dirty="0"/>
              <a:t>S</a:t>
            </a:r>
            <a:r>
              <a:rPr lang="en-US" sz="100" dirty="0"/>
              <a:t> </a:t>
            </a:r>
            <a:r>
              <a:rPr lang="en-US" dirty="0"/>
              <a:t>H</a:t>
            </a:r>
            <a:r>
              <a:rPr lang="en-US" sz="100" dirty="0"/>
              <a:t> </a:t>
            </a:r>
            <a:r>
              <a:rPr lang="en-US" dirty="0"/>
              <a:t>A guidelines.</a:t>
            </a:r>
          </a:p>
        </p:txBody>
      </p:sp>
      <p:sp>
        <p:nvSpPr>
          <p:cNvPr id="4" name="Content Placeholder 3">
            <a:extLst>
              <a:ext uri="{FF2B5EF4-FFF2-40B4-BE49-F238E27FC236}">
                <a16:creationId xmlns:a16="http://schemas.microsoft.com/office/drawing/2014/main" xmlns="" id="{32141CBF-8541-44BF-9E4B-D811EB03DFA7}"/>
              </a:ext>
            </a:extLst>
          </p:cNvPr>
          <p:cNvSpPr>
            <a:spLocks noGrp="1"/>
          </p:cNvSpPr>
          <p:nvPr>
            <p:ph sz="quarter" idx="14"/>
          </p:nvPr>
        </p:nvSpPr>
        <p:spPr>
          <a:xfrm>
            <a:off x="342900" y="3797948"/>
            <a:ext cx="8458200" cy="662292"/>
          </a:xfrm>
        </p:spPr>
        <p:txBody>
          <a:bodyPr/>
          <a:lstStyle/>
          <a:p>
            <a:r>
              <a:rPr lang="en-US" dirty="0"/>
              <a:t>Become certified or licensed.</a:t>
            </a:r>
          </a:p>
        </p:txBody>
      </p:sp>
      <p:sp>
        <p:nvSpPr>
          <p:cNvPr id="7" name="Slide Number Placeholder 6">
            <a:extLst>
              <a:ext uri="{FF2B5EF4-FFF2-40B4-BE49-F238E27FC236}">
                <a16:creationId xmlns:a16="http://schemas.microsoft.com/office/drawing/2014/main" xmlns="" id="{D9E4710C-43B0-4E99-A868-44FBEFE07751}"/>
              </a:ext>
            </a:extLst>
          </p:cNvPr>
          <p:cNvSpPr>
            <a:spLocks noGrp="1"/>
          </p:cNvSpPr>
          <p:nvPr>
            <p:ph type="sldNum" sz="quarter" idx="10"/>
          </p:nvPr>
        </p:nvSpPr>
        <p:spPr/>
        <p:txBody>
          <a:bodyPr/>
          <a:lstStyle/>
          <a:p>
            <a:fld id="{68151E55-6873-49E2-B8D5-2F265E6F1973}" type="slidenum">
              <a:rPr lang="en-US" smtClean="0"/>
              <a:t>44</a:t>
            </a:fld>
            <a:endParaRPr lang="en-US"/>
          </a:p>
        </p:txBody>
      </p:sp>
    </p:spTree>
    <p:extLst>
      <p:ext uri="{BB962C8B-B14F-4D97-AF65-F5344CB8AC3E}">
        <p14:creationId xmlns:p14="http://schemas.microsoft.com/office/powerpoint/2010/main" val="15664493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rmAutofit/>
          </a:bodyPr>
          <a:lstStyle/>
          <a:p>
            <a:r>
              <a:rPr lang="en-US" dirty="0"/>
              <a:t>Public Image</a:t>
            </a:r>
            <a:endParaRPr lang="en-US" sz="1100" b="0" dirty="0"/>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p:txBody>
          <a:bodyPr/>
          <a:lstStyle/>
          <a:p>
            <a:pPr marL="292608" indent="-292608">
              <a:buFont typeface="Arial" panose="020B0604020202020204" pitchFamily="34" charset="0"/>
              <a:buChar char="•"/>
            </a:pPr>
            <a:r>
              <a:rPr lang="en-US" dirty="0"/>
              <a:t>Clean and well–groomed.</a:t>
            </a:r>
          </a:p>
          <a:p>
            <a:pPr marL="292608" indent="-292608">
              <a:buFont typeface="Arial" panose="020B0604020202020204" pitchFamily="34" charset="0"/>
              <a:buChar char="•"/>
            </a:pPr>
            <a:r>
              <a:rPr lang="en-US" dirty="0"/>
              <a:t>Appropriate dress.</a:t>
            </a:r>
          </a:p>
          <a:p>
            <a:pPr marL="292608" indent="-292608">
              <a:buFont typeface="Arial" panose="020B0604020202020204" pitchFamily="34" charset="0"/>
              <a:buChar char="•"/>
            </a:pPr>
            <a:r>
              <a:rPr lang="en-US" dirty="0"/>
              <a:t>Posture.</a:t>
            </a:r>
          </a:p>
          <a:p>
            <a:pPr marL="292608" indent="-292608">
              <a:buFont typeface="Arial" panose="020B0604020202020204" pitchFamily="34" charset="0"/>
              <a:buChar char="•"/>
            </a:pPr>
            <a:r>
              <a:rPr lang="en-US" dirty="0"/>
              <a:t>Pleasant odor.</a:t>
            </a:r>
          </a:p>
          <a:p>
            <a:pPr marL="292608" indent="-292608">
              <a:buFont typeface="Arial" panose="020B0604020202020204" pitchFamily="34" charset="0"/>
              <a:buChar char="•"/>
            </a:pPr>
            <a:r>
              <a:rPr lang="en-US" dirty="0"/>
              <a:t>Hair under control.</a:t>
            </a:r>
          </a:p>
          <a:p>
            <a:pPr marL="292608" indent="-292608">
              <a:buFont typeface="Arial" panose="020B0604020202020204" pitchFamily="34" charset="0"/>
              <a:buChar char="•"/>
            </a:pPr>
            <a:r>
              <a:rPr lang="en-US" dirty="0"/>
              <a:t>Keep tattoos hidden.</a:t>
            </a:r>
          </a:p>
          <a:p>
            <a:pPr marL="292608" indent="-292608">
              <a:buFont typeface="Arial" panose="020B0604020202020204" pitchFamily="34" charset="0"/>
              <a:buChar char="•"/>
            </a:pPr>
            <a:r>
              <a:rPr lang="en-US" dirty="0"/>
              <a:t>No display of piercings.</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45</a:t>
            </a:fld>
            <a:endParaRPr lang="en-US" dirty="0"/>
          </a:p>
        </p:txBody>
      </p:sp>
    </p:spTree>
    <p:extLst>
      <p:ext uri="{BB962C8B-B14F-4D97-AF65-F5344CB8AC3E}">
        <p14:creationId xmlns:p14="http://schemas.microsoft.com/office/powerpoint/2010/main" val="27681124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rmAutofit/>
          </a:bodyPr>
          <a:lstStyle/>
          <a:p>
            <a:r>
              <a:rPr lang="en-US" dirty="0"/>
              <a:t>Communication</a:t>
            </a:r>
            <a:endParaRPr lang="en-US" sz="1100" b="0" dirty="0"/>
          </a:p>
        </p:txBody>
      </p:sp>
      <p:pic>
        <p:nvPicPr>
          <p:cNvPr id="4" name="Picture 3" descr="The process of communication is an exchange of message from sender and feedback from receiver. Noise can interfere with the communication process.">
            <a:extLst>
              <a:ext uri="{FF2B5EF4-FFF2-40B4-BE49-F238E27FC236}">
                <a16:creationId xmlns:a16="http://schemas.microsoft.com/office/drawing/2014/main" xmlns="" id="{0145FA4A-F60F-4D2E-A74F-66F6E3196206}"/>
              </a:ext>
            </a:extLst>
          </p:cNvPr>
          <p:cNvPicPr>
            <a:picLocks noChangeAspect="1"/>
          </p:cNvPicPr>
          <p:nvPr/>
        </p:nvPicPr>
        <p:blipFill>
          <a:blip r:embed="rId3"/>
          <a:stretch>
            <a:fillRect/>
          </a:stretch>
        </p:blipFill>
        <p:spPr>
          <a:xfrm>
            <a:off x="2571068" y="1331212"/>
            <a:ext cx="3839302" cy="2106074"/>
          </a:xfrm>
          <a:prstGeom prst="rect">
            <a:avLst/>
          </a:prstGeom>
        </p:spPr>
      </p:pic>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a:xfrm>
            <a:off x="342900" y="3561018"/>
            <a:ext cx="8458200" cy="442022"/>
          </a:xfrm>
        </p:spPr>
        <p:txBody>
          <a:bodyPr/>
          <a:lstStyle/>
          <a:p>
            <a:r>
              <a:rPr lang="en-US" dirty="0"/>
              <a:t>Nonverbal Communication: Positive v</a:t>
            </a:r>
            <a:r>
              <a:rPr lang="en-US" sz="100" dirty="0"/>
              <a:t>ersu</a:t>
            </a:r>
            <a:r>
              <a:rPr lang="en-US" dirty="0"/>
              <a:t>s. Negative Gestures.</a:t>
            </a:r>
          </a:p>
        </p:txBody>
      </p:sp>
      <p:graphicFrame>
        <p:nvGraphicFramePr>
          <p:cNvPr id="5" name="Table 4">
            <a:extLst>
              <a:ext uri="{FF2B5EF4-FFF2-40B4-BE49-F238E27FC236}">
                <a16:creationId xmlns:a16="http://schemas.microsoft.com/office/drawing/2014/main" xmlns="" id="{E15773EB-F7CF-4410-9980-42B3224245D3}"/>
              </a:ext>
            </a:extLst>
          </p:cNvPr>
          <p:cNvGraphicFramePr>
            <a:graphicFrameLocks noGrp="1"/>
          </p:cNvGraphicFramePr>
          <p:nvPr>
            <p:extLst>
              <p:ext uri="{D42A27DB-BD31-4B8C-83A1-F6EECF244321}">
                <p14:modId xmlns:p14="http://schemas.microsoft.com/office/powerpoint/2010/main" val="3962020181"/>
              </p:ext>
            </p:extLst>
          </p:nvPr>
        </p:nvGraphicFramePr>
        <p:xfrm>
          <a:off x="342900" y="4076487"/>
          <a:ext cx="8458200" cy="2103120"/>
        </p:xfrm>
        <a:graphic>
          <a:graphicData uri="http://schemas.openxmlformats.org/drawingml/2006/table">
            <a:tbl>
              <a:tblPr firstRow="1" bandRow="1">
                <a:tableStyleId>{5C22544A-7EE6-4342-B048-85BDC9FD1C3A}</a:tableStyleId>
              </a:tblPr>
              <a:tblGrid>
                <a:gridCol w="3757938">
                  <a:extLst>
                    <a:ext uri="{9D8B030D-6E8A-4147-A177-3AD203B41FA5}">
                      <a16:colId xmlns:a16="http://schemas.microsoft.com/office/drawing/2014/main" xmlns="" val="3002126576"/>
                    </a:ext>
                  </a:extLst>
                </a:gridCol>
                <a:gridCol w="4700262">
                  <a:extLst>
                    <a:ext uri="{9D8B030D-6E8A-4147-A177-3AD203B41FA5}">
                      <a16:colId xmlns:a16="http://schemas.microsoft.com/office/drawing/2014/main" xmlns="" val="2558123239"/>
                    </a:ext>
                  </a:extLst>
                </a:gridCol>
              </a:tblGrid>
              <a:tr h="271993">
                <a:tc>
                  <a:txBody>
                    <a:bodyPr/>
                    <a:lstStyle/>
                    <a:p>
                      <a:r>
                        <a:rPr lang="en-US" dirty="0"/>
                        <a:t>Positive</a:t>
                      </a:r>
                    </a:p>
                  </a:txBody>
                  <a:tcPr/>
                </a:tc>
                <a:tc>
                  <a:txBody>
                    <a:bodyPr/>
                    <a:lstStyle/>
                    <a:p>
                      <a:r>
                        <a:rPr lang="en-US" dirty="0"/>
                        <a:t>Negative</a:t>
                      </a:r>
                    </a:p>
                  </a:txBody>
                  <a:tcPr/>
                </a:tc>
                <a:extLst>
                  <a:ext uri="{0D108BD9-81ED-4DB2-BD59-A6C34878D82A}">
                    <a16:rowId xmlns:a16="http://schemas.microsoft.com/office/drawing/2014/main" xmlns="" val="3116291716"/>
                  </a:ext>
                </a:extLst>
              </a:tr>
              <a:tr h="312633">
                <a:tc>
                  <a:txBody>
                    <a:bodyPr/>
                    <a:lstStyle/>
                    <a:p>
                      <a:r>
                        <a:rPr lang="en-US" dirty="0"/>
                        <a:t>Good body posture</a:t>
                      </a:r>
                    </a:p>
                  </a:txBody>
                  <a:tcPr/>
                </a:tc>
                <a:tc>
                  <a:txBody>
                    <a:bodyPr/>
                    <a:lstStyle/>
                    <a:p>
                      <a:r>
                        <a:rPr lang="en-US" dirty="0"/>
                        <a:t>Drooping shoulders with head held low</a:t>
                      </a:r>
                    </a:p>
                  </a:txBody>
                  <a:tcPr/>
                </a:tc>
                <a:extLst>
                  <a:ext uri="{0D108BD9-81ED-4DB2-BD59-A6C34878D82A}">
                    <a16:rowId xmlns:a16="http://schemas.microsoft.com/office/drawing/2014/main" xmlns="" val="2299669038"/>
                  </a:ext>
                </a:extLst>
              </a:tr>
              <a:tr h="292313">
                <a:tc>
                  <a:txBody>
                    <a:bodyPr/>
                    <a:lstStyle/>
                    <a:p>
                      <a:r>
                        <a:rPr lang="en-US" dirty="0"/>
                        <a:t>Eye contact</a:t>
                      </a:r>
                    </a:p>
                  </a:txBody>
                  <a:tcPr/>
                </a:tc>
                <a:tc>
                  <a:txBody>
                    <a:bodyPr/>
                    <a:lstStyle/>
                    <a:p>
                      <a:r>
                        <a:rPr lang="en-US" dirty="0"/>
                        <a:t>Looking down or away from patient</a:t>
                      </a:r>
                    </a:p>
                  </a:txBody>
                  <a:tcPr/>
                </a:tc>
                <a:extLst>
                  <a:ext uri="{0D108BD9-81ED-4DB2-BD59-A6C34878D82A}">
                    <a16:rowId xmlns:a16="http://schemas.microsoft.com/office/drawing/2014/main" xmlns="" val="2464040327"/>
                  </a:ext>
                </a:extLst>
              </a:tr>
              <a:tr h="251673">
                <a:tc>
                  <a:txBody>
                    <a:bodyPr/>
                    <a:lstStyle/>
                    <a:p>
                      <a:r>
                        <a:rPr lang="en-US" dirty="0"/>
                        <a:t>Neat, well-groomed appearance</a:t>
                      </a:r>
                    </a:p>
                  </a:txBody>
                  <a:tcPr/>
                </a:tc>
                <a:tc>
                  <a:txBody>
                    <a:bodyPr/>
                    <a:lstStyle/>
                    <a:p>
                      <a:r>
                        <a:rPr lang="en-US" dirty="0"/>
                        <a:t>Dingy, wrinkled lab coat; too much jewelry</a:t>
                      </a:r>
                    </a:p>
                  </a:txBody>
                  <a:tcPr/>
                </a:tc>
                <a:extLst>
                  <a:ext uri="{0D108BD9-81ED-4DB2-BD59-A6C34878D82A}">
                    <a16:rowId xmlns:a16="http://schemas.microsoft.com/office/drawing/2014/main" xmlns="" val="3535047749"/>
                  </a:ext>
                </a:extLst>
              </a:tr>
              <a:tr h="246593">
                <a:tc>
                  <a:txBody>
                    <a:bodyPr/>
                    <a:lstStyle/>
                    <a:p>
                      <a:r>
                        <a:rPr lang="en-US" dirty="0"/>
                        <a:t>Respecting personal space</a:t>
                      </a:r>
                    </a:p>
                  </a:txBody>
                  <a:tcPr/>
                </a:tc>
                <a:tc>
                  <a:txBody>
                    <a:bodyPr/>
                    <a:lstStyle/>
                    <a:p>
                      <a:r>
                        <a:rPr lang="en-US" dirty="0"/>
                        <a:t>Immediately approaching patient’s space before greeting and explaining procedures</a:t>
                      </a:r>
                    </a:p>
                  </a:txBody>
                  <a:tcPr/>
                </a:tc>
                <a:extLst>
                  <a:ext uri="{0D108BD9-81ED-4DB2-BD59-A6C34878D82A}">
                    <a16:rowId xmlns:a16="http://schemas.microsoft.com/office/drawing/2014/main" xmlns="" val="3399995443"/>
                  </a:ext>
                </a:extLst>
              </a:tr>
            </a:tbl>
          </a:graphicData>
        </a:graphic>
      </p:graphicFrame>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46</a:t>
            </a:fld>
            <a:endParaRPr lang="en-US" dirty="0"/>
          </a:p>
        </p:txBody>
      </p:sp>
    </p:spTree>
    <p:extLst>
      <p:ext uri="{BB962C8B-B14F-4D97-AF65-F5344CB8AC3E}">
        <p14:creationId xmlns:p14="http://schemas.microsoft.com/office/powerpoint/2010/main" val="12501051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rmAutofit/>
          </a:bodyPr>
          <a:lstStyle/>
          <a:p>
            <a:r>
              <a:rPr lang="en-US" dirty="0"/>
              <a:t>Customer Service</a:t>
            </a:r>
            <a:endParaRPr lang="en-US" sz="1100" b="0" dirty="0"/>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p:txBody>
          <a:bodyPr/>
          <a:lstStyle/>
          <a:p>
            <a:pPr marL="292608" indent="-292608">
              <a:buFont typeface="Arial" panose="020B0604020202020204" pitchFamily="34" charset="0"/>
              <a:buChar char="•"/>
            </a:pPr>
            <a:r>
              <a:rPr lang="en-US" dirty="0"/>
              <a:t>Positive communication.</a:t>
            </a:r>
          </a:p>
          <a:p>
            <a:pPr marL="292608" indent="-292608">
              <a:buFont typeface="Arial" panose="020B0604020202020204" pitchFamily="34" charset="0"/>
              <a:buChar char="•"/>
            </a:pPr>
            <a:r>
              <a:rPr lang="en-US" dirty="0"/>
              <a:t>Patient identification.</a:t>
            </a:r>
          </a:p>
          <a:p>
            <a:pPr marL="292608" indent="-292608">
              <a:buFont typeface="Arial" panose="020B0604020202020204" pitchFamily="34" charset="0"/>
              <a:buChar char="•"/>
            </a:pPr>
            <a:r>
              <a:rPr lang="en-US" dirty="0"/>
              <a:t>Common courtesy.</a:t>
            </a:r>
          </a:p>
          <a:p>
            <a:pPr marL="292608" indent="-292608">
              <a:buFont typeface="Arial" panose="020B0604020202020204" pitchFamily="34" charset="0"/>
              <a:buChar char="•"/>
            </a:pPr>
            <a:r>
              <a:rPr lang="en-US" dirty="0"/>
              <a:t>Sympathy.</a:t>
            </a:r>
          </a:p>
          <a:p>
            <a:pPr marL="292608" indent="-292608">
              <a:buFont typeface="Arial" panose="020B0604020202020204" pitchFamily="34" charset="0"/>
              <a:buChar char="•"/>
            </a:pPr>
            <a:r>
              <a:rPr lang="en-US" dirty="0"/>
              <a:t>Situations addressed promptly.</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47</a:t>
            </a:fld>
            <a:endParaRPr lang="en-US" dirty="0"/>
          </a:p>
        </p:txBody>
      </p:sp>
    </p:spTree>
    <p:extLst>
      <p:ext uri="{BB962C8B-B14F-4D97-AF65-F5344CB8AC3E}">
        <p14:creationId xmlns:p14="http://schemas.microsoft.com/office/powerpoint/2010/main" val="5824361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Autofit/>
          </a:bodyPr>
          <a:lstStyle/>
          <a:p>
            <a:r>
              <a:rPr lang="en-US" sz="3200" dirty="0"/>
              <a:t>Learn How 1–1: Communication and Customer Service </a:t>
            </a:r>
            <a:r>
              <a:rPr lang="en-US" sz="1000" b="0" dirty="0"/>
              <a:t>1</a:t>
            </a:r>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p:txBody>
          <a:bodyPr/>
          <a:lstStyle/>
          <a:p>
            <a:pPr marL="402336" indent="-402336">
              <a:buFont typeface="+mj-lt"/>
              <a:buAutoNum type="arabicPeriod"/>
            </a:pPr>
            <a:r>
              <a:rPr lang="en-US" dirty="0"/>
              <a:t>Ensure that you are neat and well–groomed before approaching a patient.</a:t>
            </a:r>
          </a:p>
          <a:p>
            <a:pPr marL="402336" indent="-402336">
              <a:buFont typeface="+mj-lt"/>
              <a:buAutoNum type="arabicPeriod"/>
            </a:pPr>
            <a:r>
              <a:rPr lang="en-US" dirty="0"/>
              <a:t>Approach the patient with an upright and open posture and a smile.</a:t>
            </a:r>
          </a:p>
          <a:p>
            <a:pPr marL="402336" indent="-402336">
              <a:buFont typeface="+mj-lt"/>
              <a:buAutoNum type="arabicPeriod"/>
            </a:pPr>
            <a:r>
              <a:rPr lang="en-US" dirty="0"/>
              <a:t>Address the patient with respect using the patient’s name and verify his or her identity by asking the date of birth.</a:t>
            </a:r>
          </a:p>
          <a:p>
            <a:pPr marL="402336" indent="-402336">
              <a:buFont typeface="+mj-lt"/>
              <a:buAutoNum type="arabicPeriod"/>
            </a:pPr>
            <a:r>
              <a:rPr lang="en-US" dirty="0"/>
              <a:t>Maintain eye contact with the patient during your introduction.</a:t>
            </a:r>
          </a:p>
          <a:p>
            <a:pPr marL="402336" indent="-402336">
              <a:buFont typeface="+mj-lt"/>
              <a:buAutoNum type="arabicPeriod"/>
            </a:pPr>
            <a:r>
              <a:rPr lang="en-US" dirty="0"/>
              <a:t>Respectfully request to draw the blood.</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48</a:t>
            </a:fld>
            <a:endParaRPr lang="en-US" dirty="0"/>
          </a:p>
        </p:txBody>
      </p:sp>
    </p:spTree>
    <p:extLst>
      <p:ext uri="{BB962C8B-B14F-4D97-AF65-F5344CB8AC3E}">
        <p14:creationId xmlns:p14="http://schemas.microsoft.com/office/powerpoint/2010/main" val="2448799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Autofit/>
          </a:bodyPr>
          <a:lstStyle/>
          <a:p>
            <a:r>
              <a:rPr lang="en-US" sz="3200" dirty="0"/>
              <a:t>Learn How 1–1: Communication and Customer Service </a:t>
            </a:r>
            <a:r>
              <a:rPr lang="en-US" sz="1000" b="0" dirty="0"/>
              <a:t>2</a:t>
            </a:r>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p:txBody>
          <a:bodyPr/>
          <a:lstStyle/>
          <a:p>
            <a:pPr marL="402336" indent="-402336">
              <a:buFont typeface="+mj-lt"/>
              <a:buAutoNum type="arabicPeriod" startAt="6"/>
            </a:pPr>
            <a:r>
              <a:rPr lang="en-US" dirty="0"/>
              <a:t>Do not enter the patient’s personal space to draw the blood until you have verbal or nonverbal approval.</a:t>
            </a:r>
          </a:p>
          <a:p>
            <a:pPr marL="402336" indent="-402336">
              <a:buFont typeface="+mj-lt"/>
              <a:buAutoNum type="arabicPeriod" startAt="6"/>
            </a:pPr>
            <a:r>
              <a:rPr lang="en-US" dirty="0"/>
              <a:t>Thank the patient for his or her cooperation when you have finished the procedure.</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49</a:t>
            </a:fld>
            <a:endParaRPr lang="en-US" dirty="0"/>
          </a:p>
        </p:txBody>
      </p:sp>
    </p:spTree>
    <p:extLst>
      <p:ext uri="{BB962C8B-B14F-4D97-AF65-F5344CB8AC3E}">
        <p14:creationId xmlns:p14="http://schemas.microsoft.com/office/powerpoint/2010/main" val="2141185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8B54F9-EA00-43B1-9DE2-C1FA57C0CAA4}"/>
              </a:ext>
            </a:extLst>
          </p:cNvPr>
          <p:cNvSpPr>
            <a:spLocks noGrp="1"/>
          </p:cNvSpPr>
          <p:nvPr>
            <p:ph type="title"/>
          </p:nvPr>
        </p:nvSpPr>
        <p:spPr/>
        <p:txBody>
          <a:bodyPr/>
          <a:lstStyle/>
          <a:p>
            <a:r>
              <a:rPr lang="en-US" dirty="0"/>
              <a:t>N</a:t>
            </a:r>
            <a:r>
              <a:rPr lang="en-US" sz="100" dirty="0"/>
              <a:t> </a:t>
            </a:r>
            <a:r>
              <a:rPr lang="en-US" dirty="0"/>
              <a:t>A</a:t>
            </a:r>
            <a:r>
              <a:rPr lang="en-US" sz="100" dirty="0"/>
              <a:t> </a:t>
            </a:r>
            <a:r>
              <a:rPr lang="en-US" dirty="0" err="1"/>
              <a:t>A</a:t>
            </a:r>
            <a:r>
              <a:rPr lang="en-US" sz="100" dirty="0"/>
              <a:t> </a:t>
            </a:r>
            <a:r>
              <a:rPr lang="en-US" dirty="0"/>
              <a:t>C</a:t>
            </a:r>
            <a:r>
              <a:rPr lang="en-US" sz="100" dirty="0"/>
              <a:t> </a:t>
            </a:r>
            <a:r>
              <a:rPr lang="en-US" dirty="0"/>
              <a:t>L</a:t>
            </a:r>
            <a:r>
              <a:rPr lang="en-US" sz="100" dirty="0"/>
              <a:t> </a:t>
            </a:r>
            <a:r>
              <a:rPr lang="en-US" dirty="0"/>
              <a:t>S Competencies </a:t>
            </a:r>
            <a:r>
              <a:rPr lang="en-US" sz="1000" b="0" dirty="0"/>
              <a:t>2</a:t>
            </a:r>
          </a:p>
        </p:txBody>
      </p:sp>
      <p:sp>
        <p:nvSpPr>
          <p:cNvPr id="3" name="Content Placeholder 2">
            <a:extLst>
              <a:ext uri="{FF2B5EF4-FFF2-40B4-BE49-F238E27FC236}">
                <a16:creationId xmlns:a16="http://schemas.microsoft.com/office/drawing/2014/main" xmlns="" id="{28548BD7-3C49-4304-9474-71C245F9DD2E}"/>
              </a:ext>
            </a:extLst>
          </p:cNvPr>
          <p:cNvSpPr>
            <a:spLocks noGrp="1"/>
          </p:cNvSpPr>
          <p:nvPr>
            <p:ph sz="quarter" idx="11"/>
          </p:nvPr>
        </p:nvSpPr>
        <p:spPr>
          <a:xfrm>
            <a:off x="342900" y="1276709"/>
            <a:ext cx="8458200" cy="5164731"/>
          </a:xfrm>
        </p:spPr>
        <p:txBody>
          <a:bodyPr/>
          <a:lstStyle/>
          <a:p>
            <a:pPr marL="517525" indent="-517525"/>
            <a:r>
              <a:rPr lang="en-US" dirty="0"/>
              <a:t>1.5	Discuss the roles of the clinical laboratory personnel and their qualifications for these professional positions.</a:t>
            </a:r>
          </a:p>
          <a:p>
            <a:pPr marL="517525" indent="-517525"/>
            <a:r>
              <a:rPr lang="en-US" dirty="0"/>
              <a:t>1.6	List the types of laboratory procedures performed in the various sections of the clinical laboratory department.</a:t>
            </a:r>
          </a:p>
          <a:p>
            <a:pPr marL="517525" indent="-517525"/>
            <a:r>
              <a:rPr lang="en-US" dirty="0"/>
              <a:t>7.3 	Instruct patients in the proper collection and preservation for non–blood specimens.</a:t>
            </a:r>
          </a:p>
          <a:p>
            <a:pPr marL="517525" indent="-517525"/>
            <a:r>
              <a:rPr lang="en-US" dirty="0"/>
              <a:t>9.1 	Communicate (verbally and nonverbally) effectively and appropriately in the workplace.</a:t>
            </a:r>
          </a:p>
          <a:p>
            <a:pPr marL="517525" indent="-517525"/>
            <a:r>
              <a:rPr lang="en-US" dirty="0"/>
              <a:t>9.4 	Interact appropriately and professionally with other individuals.</a:t>
            </a:r>
          </a:p>
          <a:p>
            <a:pPr marL="517525" indent="-517525"/>
            <a:r>
              <a:rPr lang="en-US" dirty="0"/>
              <a:t>9.7 	Model professional appearance and appropriate behavior.</a:t>
            </a:r>
          </a:p>
        </p:txBody>
      </p:sp>
      <p:sp>
        <p:nvSpPr>
          <p:cNvPr id="6" name="Slide Number Placeholder 5">
            <a:extLst>
              <a:ext uri="{FF2B5EF4-FFF2-40B4-BE49-F238E27FC236}">
                <a16:creationId xmlns:a16="http://schemas.microsoft.com/office/drawing/2014/main" xmlns="" id="{1D7A09B9-199D-400F-87A6-CEE30B9091DB}"/>
              </a:ext>
            </a:extLst>
          </p:cNvPr>
          <p:cNvSpPr>
            <a:spLocks noGrp="1"/>
          </p:cNvSpPr>
          <p:nvPr>
            <p:ph type="sldNum" sz="quarter" idx="4"/>
          </p:nvPr>
        </p:nvSpPr>
        <p:spPr/>
        <p:txBody>
          <a:bodyPr/>
          <a:lstStyle/>
          <a:p>
            <a:fld id="{68151E55-6873-49E2-B8D5-2F265E6F1973}" type="slidenum">
              <a:rPr lang="en-US" smtClean="0"/>
              <a:pPr/>
              <a:t>5</a:t>
            </a:fld>
            <a:endParaRPr lang="en-US" dirty="0"/>
          </a:p>
        </p:txBody>
      </p:sp>
    </p:spTree>
    <p:extLst>
      <p:ext uri="{BB962C8B-B14F-4D97-AF65-F5344CB8AC3E}">
        <p14:creationId xmlns:p14="http://schemas.microsoft.com/office/powerpoint/2010/main" val="33714830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rmAutofit/>
          </a:bodyPr>
          <a:lstStyle/>
          <a:p>
            <a:r>
              <a:rPr lang="en-US" dirty="0"/>
              <a:t>Chapter Summary </a:t>
            </a:r>
            <a:r>
              <a:rPr lang="en-US" sz="1000" b="0" dirty="0"/>
              <a:t>1</a:t>
            </a:r>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p:txBody>
          <a:bodyPr/>
          <a:lstStyle/>
          <a:p>
            <a:pPr marL="292608" indent="-292608">
              <a:buFont typeface="Arial" panose="020B0604020202020204" pitchFamily="34" charset="0"/>
              <a:buChar char="•"/>
            </a:pPr>
            <a:r>
              <a:rPr lang="en-US" dirty="0"/>
              <a:t>The art of phlebotomy has evolved from the use of leeches to modern–day certified phlebotomists.</a:t>
            </a:r>
          </a:p>
          <a:p>
            <a:pPr marL="292608" indent="-292608">
              <a:buFont typeface="Arial" panose="020B0604020202020204" pitchFamily="34" charset="0"/>
              <a:buChar char="•"/>
            </a:pPr>
            <a:r>
              <a:rPr lang="en-US" dirty="0"/>
              <a:t>Phlebotomists are responsible for collecting, processing, and transporting blood specimens.</a:t>
            </a:r>
          </a:p>
          <a:p>
            <a:pPr marL="292608" indent="-292608">
              <a:buFont typeface="Arial" panose="020B0604020202020204" pitchFamily="34" charset="0"/>
              <a:buChar char="•"/>
            </a:pPr>
            <a:r>
              <a:rPr lang="en-US" dirty="0"/>
              <a:t>Phlebotomists are employed at hospitals, rehabilitation centers, nursing homes, clinics, physician offices, ambulatory care centers, blood banks, and reference labs.</a:t>
            </a:r>
          </a:p>
          <a:p>
            <a:pPr marL="292608" indent="-292608">
              <a:buFont typeface="Arial" panose="020B0604020202020204" pitchFamily="34" charset="0"/>
              <a:buChar char="•"/>
            </a:pPr>
            <a:r>
              <a:rPr lang="en-US" dirty="0"/>
              <a:t>Phlebotomists interact with healthcare professionals from many different medical specialties.</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50</a:t>
            </a:fld>
            <a:endParaRPr lang="en-US" dirty="0"/>
          </a:p>
        </p:txBody>
      </p:sp>
    </p:spTree>
    <p:extLst>
      <p:ext uri="{BB962C8B-B14F-4D97-AF65-F5344CB8AC3E}">
        <p14:creationId xmlns:p14="http://schemas.microsoft.com/office/powerpoint/2010/main" val="22030251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normAutofit/>
          </a:bodyPr>
          <a:lstStyle/>
          <a:p>
            <a:r>
              <a:rPr lang="en-US" dirty="0"/>
              <a:t>Chapter Summary </a:t>
            </a:r>
            <a:r>
              <a:rPr lang="en-US" sz="1000" b="0" dirty="0"/>
              <a:t>2</a:t>
            </a:r>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p:txBody>
          <a:bodyPr/>
          <a:lstStyle/>
          <a:p>
            <a:pPr marL="292608" indent="-292608">
              <a:buFont typeface="Arial" panose="020B0604020202020204" pitchFamily="34" charset="0"/>
              <a:buChar char="•"/>
            </a:pPr>
            <a:r>
              <a:rPr lang="en-US" dirty="0"/>
              <a:t>Roles of various medical laboratory personnel correspond to their specialty areas and levels of education.</a:t>
            </a:r>
          </a:p>
          <a:p>
            <a:pPr marL="292608" indent="-292608">
              <a:buFont typeface="Arial" panose="020B0604020202020204" pitchFamily="34" charset="0"/>
              <a:buChar char="•"/>
            </a:pPr>
            <a:r>
              <a:rPr lang="en-US" dirty="0"/>
              <a:t>There are many regulating agencies for phlebotomy including C</a:t>
            </a:r>
            <a:r>
              <a:rPr lang="en-US" sz="100" dirty="0"/>
              <a:t> </a:t>
            </a:r>
            <a:r>
              <a:rPr lang="en-US" dirty="0"/>
              <a:t>L</a:t>
            </a:r>
            <a:r>
              <a:rPr lang="en-US" sz="100" dirty="0"/>
              <a:t> </a:t>
            </a:r>
            <a:r>
              <a:rPr lang="en-US" dirty="0"/>
              <a:t>S</a:t>
            </a:r>
            <a:r>
              <a:rPr lang="en-US" sz="100" dirty="0"/>
              <a:t> </a:t>
            </a:r>
            <a:r>
              <a:rPr lang="en-US" dirty="0"/>
              <a:t>I, T</a:t>
            </a:r>
            <a:r>
              <a:rPr lang="en-US" sz="100" dirty="0"/>
              <a:t> </a:t>
            </a:r>
            <a:r>
              <a:rPr lang="en-US" dirty="0"/>
              <a:t>J</a:t>
            </a:r>
            <a:r>
              <a:rPr lang="en-US" sz="100" dirty="0"/>
              <a:t> </a:t>
            </a:r>
            <a:r>
              <a:rPr lang="en-US" dirty="0"/>
              <a:t>C, H</a:t>
            </a:r>
            <a:r>
              <a:rPr lang="en-US" sz="100" dirty="0"/>
              <a:t> </a:t>
            </a:r>
            <a:r>
              <a:rPr lang="en-US" dirty="0" err="1"/>
              <a:t>H</a:t>
            </a:r>
            <a:r>
              <a:rPr lang="en-US" sz="100" dirty="0"/>
              <a:t> </a:t>
            </a:r>
            <a:r>
              <a:rPr lang="en-US" dirty="0"/>
              <a:t>S, C</a:t>
            </a:r>
            <a:r>
              <a:rPr lang="en-US" sz="100" dirty="0"/>
              <a:t> </a:t>
            </a:r>
            <a:r>
              <a:rPr lang="en-US" dirty="0"/>
              <a:t>D</a:t>
            </a:r>
            <a:r>
              <a:rPr lang="en-US" sz="100" dirty="0"/>
              <a:t> </a:t>
            </a:r>
            <a:r>
              <a:rPr lang="en-US" dirty="0"/>
              <a:t>C, C</a:t>
            </a:r>
            <a:r>
              <a:rPr lang="en-US" sz="100" dirty="0"/>
              <a:t> </a:t>
            </a:r>
            <a:r>
              <a:rPr lang="en-US" dirty="0"/>
              <a:t>M</a:t>
            </a:r>
            <a:r>
              <a:rPr lang="en-US" sz="100" dirty="0"/>
              <a:t> </a:t>
            </a:r>
            <a:r>
              <a:rPr lang="en-US" dirty="0"/>
              <a:t>S, C</a:t>
            </a:r>
            <a:r>
              <a:rPr lang="en-US" sz="100" dirty="0"/>
              <a:t> </a:t>
            </a:r>
            <a:r>
              <a:rPr lang="en-US" dirty="0"/>
              <a:t>O</a:t>
            </a:r>
            <a:r>
              <a:rPr lang="en-US" sz="100" dirty="0"/>
              <a:t> </a:t>
            </a:r>
            <a:r>
              <a:rPr lang="en-US" dirty="0"/>
              <a:t>L</a:t>
            </a:r>
            <a:r>
              <a:rPr lang="en-US" sz="100" dirty="0"/>
              <a:t> </a:t>
            </a:r>
            <a:r>
              <a:rPr lang="en-US" dirty="0"/>
              <a:t>A, F</a:t>
            </a:r>
            <a:r>
              <a:rPr lang="en-US" sz="100" dirty="0"/>
              <a:t> </a:t>
            </a:r>
            <a:r>
              <a:rPr lang="en-US" dirty="0"/>
              <a:t>D</a:t>
            </a:r>
            <a:r>
              <a:rPr lang="en-US" sz="100" dirty="0"/>
              <a:t> </a:t>
            </a:r>
            <a:r>
              <a:rPr lang="en-US" dirty="0"/>
              <a:t>A, and O</a:t>
            </a:r>
            <a:r>
              <a:rPr lang="en-US" sz="100" dirty="0"/>
              <a:t> </a:t>
            </a:r>
            <a:r>
              <a:rPr lang="en-US" dirty="0"/>
              <a:t>S</a:t>
            </a:r>
            <a:r>
              <a:rPr lang="en-US" sz="100" dirty="0"/>
              <a:t> </a:t>
            </a:r>
            <a:r>
              <a:rPr lang="en-US" dirty="0"/>
              <a:t>H</a:t>
            </a:r>
            <a:r>
              <a:rPr lang="en-US" sz="100" dirty="0"/>
              <a:t> </a:t>
            </a:r>
            <a:r>
              <a:rPr lang="en-US" dirty="0"/>
              <a:t>A, among others.</a:t>
            </a:r>
          </a:p>
          <a:p>
            <a:pPr marL="292608" indent="-292608">
              <a:buFont typeface="Arial" panose="020B0604020202020204" pitchFamily="34" charset="0"/>
              <a:buChar char="•"/>
            </a:pPr>
            <a:r>
              <a:rPr lang="en-US" dirty="0"/>
              <a:t>Professionalism involves a positive attitude and appearance, proper communication to the patient, and providing quality customer service.</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51</a:t>
            </a:fld>
            <a:endParaRPr lang="en-US" dirty="0"/>
          </a:p>
        </p:txBody>
      </p:sp>
    </p:spTree>
    <p:extLst>
      <p:ext uri="{BB962C8B-B14F-4D97-AF65-F5344CB8AC3E}">
        <p14:creationId xmlns:p14="http://schemas.microsoft.com/office/powerpoint/2010/main" val="35170759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6F92C4D4-C867-4E2F-BF62-33A518B42728}"/>
              </a:ext>
            </a:extLst>
          </p:cNvPr>
          <p:cNvSpPr>
            <a:spLocks noGrp="1"/>
          </p:cNvSpPr>
          <p:nvPr>
            <p:ph type="title"/>
          </p:nvPr>
        </p:nvSpPr>
        <p:spPr/>
        <p:txBody>
          <a:bodyPr/>
          <a:lstStyle/>
          <a:p>
            <a:r>
              <a:rPr lang="en-US" noProof="0" dirty="0"/>
              <a:t>End of Main Content</a:t>
            </a:r>
          </a:p>
        </p:txBody>
      </p:sp>
      <p:sp>
        <p:nvSpPr>
          <p:cNvPr id="4" name="Content Placeholder 3">
            <a:extLst>
              <a:ext uri="{FF2B5EF4-FFF2-40B4-BE49-F238E27FC236}">
                <a16:creationId xmlns:a16="http://schemas.microsoft.com/office/drawing/2014/main" xmlns="" id="{9946A61A-BFE6-4A7C-8D2C-21B89B6A8546}"/>
              </a:ext>
            </a:extLst>
          </p:cNvPr>
          <p:cNvSpPr>
            <a:spLocks noGrp="1"/>
          </p:cNvSpPr>
          <p:nvPr>
            <p:ph sz="quarter" idx="10"/>
          </p:nvPr>
        </p:nvSpPr>
        <p:spPr>
          <a:xfrm>
            <a:off x="218768" y="6537961"/>
            <a:ext cx="8715375" cy="274320"/>
          </a:xfrm>
        </p:spPr>
        <p:txBody>
          <a:bodyPr/>
          <a:lstStyle/>
          <a:p>
            <a:r>
              <a:rPr lang="en-US" sz="1200" dirty="0"/>
              <a:t>© McGraw Hill LLC. All rights reserved. No reproduction or distribution without the prior written consent of McGraw Hill LLC.</a:t>
            </a:r>
          </a:p>
        </p:txBody>
      </p:sp>
    </p:spTree>
    <p:extLst>
      <p:ext uri="{BB962C8B-B14F-4D97-AF65-F5344CB8AC3E}">
        <p14:creationId xmlns:p14="http://schemas.microsoft.com/office/powerpoint/2010/main" val="38482663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0B6140-A63B-4D20-A758-54BAF6E00ACE}"/>
              </a:ext>
            </a:extLst>
          </p:cNvPr>
          <p:cNvSpPr>
            <a:spLocks noGrp="1"/>
          </p:cNvSpPr>
          <p:nvPr>
            <p:ph type="title"/>
          </p:nvPr>
        </p:nvSpPr>
        <p:spPr/>
        <p:txBody>
          <a:bodyPr/>
          <a:lstStyle/>
          <a:p>
            <a:r>
              <a:rPr lang="en-US" noProof="0" dirty="0"/>
              <a:t>Accessibility Content: Text Alternatives for Images</a:t>
            </a:r>
          </a:p>
        </p:txBody>
      </p:sp>
      <p:sp>
        <p:nvSpPr>
          <p:cNvPr id="3" name="Slide Number Placeholder 10">
            <a:extLst>
              <a:ext uri="{FF2B5EF4-FFF2-40B4-BE49-F238E27FC236}">
                <a16:creationId xmlns:a16="http://schemas.microsoft.com/office/drawing/2014/main" xmlns="" id="{5DAA2DDB-33E2-4AA3-AF18-2D1109C27BDD}"/>
              </a:ext>
            </a:extLst>
          </p:cNvPr>
          <p:cNvSpPr>
            <a:spLocks noGrp="1"/>
          </p:cNvSpPr>
          <p:nvPr>
            <p:ph type="sldNum" sz="quarter" idx="10"/>
          </p:nvPr>
        </p:nvSpPr>
        <p:spPr>
          <a:xfrm>
            <a:off x="8626412" y="6673531"/>
            <a:ext cx="355840" cy="161396"/>
          </a:xfrm>
        </p:spPr>
        <p:txBody>
          <a:bodyPr/>
          <a:lstStyle/>
          <a:p>
            <a:fld id="{68151E55-6873-49E2-B8D5-2F265E6F1973}" type="slidenum">
              <a:rPr lang="en-US" sz="800" smtClean="0"/>
              <a:t>53</a:t>
            </a:fld>
            <a:endParaRPr lang="en-US" sz="800" dirty="0"/>
          </a:p>
        </p:txBody>
      </p:sp>
    </p:spTree>
    <p:extLst>
      <p:ext uri="{BB962C8B-B14F-4D97-AF65-F5344CB8AC3E}">
        <p14:creationId xmlns:p14="http://schemas.microsoft.com/office/powerpoint/2010/main" val="42450165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1E3BFA-1063-4AAD-AC58-C6201E1BE03A}"/>
              </a:ext>
            </a:extLst>
          </p:cNvPr>
          <p:cNvSpPr>
            <a:spLocks noGrp="1"/>
          </p:cNvSpPr>
          <p:nvPr>
            <p:ph type="title"/>
          </p:nvPr>
        </p:nvSpPr>
        <p:spPr/>
        <p:txBody>
          <a:bodyPr>
            <a:noAutofit/>
          </a:bodyPr>
          <a:lstStyle/>
          <a:p>
            <a:r>
              <a:rPr lang="en-US" sz="2800" dirty="0"/>
              <a:t>Hierarchy in the Medical Laboratory – Text Alternative</a:t>
            </a:r>
          </a:p>
        </p:txBody>
      </p:sp>
      <p:sp>
        <p:nvSpPr>
          <p:cNvPr id="3" name="Text Placeholder 2">
            <a:extLst>
              <a:ext uri="{FF2B5EF4-FFF2-40B4-BE49-F238E27FC236}">
                <a16:creationId xmlns:a16="http://schemas.microsoft.com/office/drawing/2014/main" xmlns="" id="{158C67A3-AFAF-479C-94F9-915B5C7E4498}"/>
              </a:ext>
            </a:extLst>
          </p:cNvPr>
          <p:cNvSpPr>
            <a:spLocks noGrp="1"/>
          </p:cNvSpPr>
          <p:nvPr>
            <p:ph type="body" sz="quarter" idx="14"/>
          </p:nvPr>
        </p:nvSpPr>
        <p:spPr/>
        <p:txBody>
          <a:bodyPr/>
          <a:lstStyle/>
          <a:p>
            <a:r>
              <a:rPr lang="en-US" dirty="0">
                <a:hlinkClick r:id="rId2" action="ppaction://hlinksldjump"/>
              </a:rPr>
              <a:t>Return to parent-slide containing images.</a:t>
            </a:r>
            <a:endParaRPr lang="en-US" dirty="0"/>
          </a:p>
        </p:txBody>
      </p:sp>
      <p:sp>
        <p:nvSpPr>
          <p:cNvPr id="8" name="Content Placeholder 7"/>
          <p:cNvSpPr>
            <a:spLocks noGrp="1"/>
          </p:cNvSpPr>
          <p:nvPr>
            <p:ph sz="quarter" idx="11"/>
          </p:nvPr>
        </p:nvSpPr>
        <p:spPr/>
        <p:txBody>
          <a:bodyPr>
            <a:normAutofit/>
          </a:bodyPr>
          <a:lstStyle/>
          <a:p>
            <a:r>
              <a:rPr lang="en-US" b="0" i="0" u="none" strike="noStrike" dirty="0">
                <a:solidFill>
                  <a:srgbClr val="000000"/>
                </a:solidFill>
                <a:effectLst/>
                <a:cs typeface="Calibri" panose="020F0502020204030204" pitchFamily="34" charset="0"/>
              </a:rPr>
              <a:t>Top tier in the hierarchy: Medical Director (Pathologist) is linked to Laboratory Director/Administrator Clinical Pathology which is linked to the following on Second tier: Section supervisors for blood bank, clinical chemistry, hematology, microbiology, and specimen procurement. Third tier: Medical lab scientists medical lab technicians, are connected to the tier 2 sections. Phlebotomists connects to specimen procurement. Fourth tier: Specimen processors connects to Phlebotomists.</a:t>
            </a:r>
            <a:endParaRPr lang="en-US" dirty="0">
              <a:cs typeface="Calibri" panose="020F0502020204030204" pitchFamily="34" charset="0"/>
            </a:endParaRPr>
          </a:p>
        </p:txBody>
      </p:sp>
      <p:sp>
        <p:nvSpPr>
          <p:cNvPr id="5" name="Text Placeholder 4">
            <a:extLst>
              <a:ext uri="{FF2B5EF4-FFF2-40B4-BE49-F238E27FC236}">
                <a16:creationId xmlns:a16="http://schemas.microsoft.com/office/drawing/2014/main" xmlns="" id="{0D7E48BD-DB23-4B4E-8EBD-C73C725113E9}"/>
              </a:ext>
            </a:extLst>
          </p:cNvPr>
          <p:cNvSpPr>
            <a:spLocks noGrp="1"/>
          </p:cNvSpPr>
          <p:nvPr>
            <p:ph type="body" sz="quarter" idx="15"/>
          </p:nvPr>
        </p:nvSpPr>
        <p:spPr/>
        <p:txBody>
          <a:bodyPr/>
          <a:lstStyle/>
          <a:p>
            <a:r>
              <a:rPr lang="en-US" dirty="0">
                <a:hlinkClick r:id="rId2" action="ppaction://hlinksldjump"/>
              </a:rPr>
              <a:t>Return to parent-slide containing images.</a:t>
            </a:r>
            <a:endParaRPr lang="en-US" dirty="0">
              <a:hlinkClick r:id="" action="ppaction://noaction"/>
            </a:endParaRPr>
          </a:p>
        </p:txBody>
      </p:sp>
      <p:sp>
        <p:nvSpPr>
          <p:cNvPr id="6" name="Slide Number Placeholder 5">
            <a:extLst>
              <a:ext uri="{FF2B5EF4-FFF2-40B4-BE49-F238E27FC236}">
                <a16:creationId xmlns:a16="http://schemas.microsoft.com/office/drawing/2014/main" xmlns="" id="{C4FB209B-0E22-4314-B52E-5436E24B1BF2}"/>
              </a:ext>
            </a:extLst>
          </p:cNvPr>
          <p:cNvSpPr>
            <a:spLocks noGrp="1"/>
          </p:cNvSpPr>
          <p:nvPr>
            <p:ph type="sldNum" sz="quarter" idx="10"/>
          </p:nvPr>
        </p:nvSpPr>
        <p:spPr/>
        <p:txBody>
          <a:bodyPr/>
          <a:lstStyle/>
          <a:p>
            <a:fld id="{68151E55-6873-49E2-B8D5-2F265E6F1973}" type="slidenum">
              <a:rPr lang="en-US" sz="800" smtClean="0"/>
              <a:t>54</a:t>
            </a:fld>
            <a:endParaRPr lang="en-US" sz="800" dirty="0"/>
          </a:p>
        </p:txBody>
      </p:sp>
    </p:spTree>
    <p:extLst>
      <p:ext uri="{BB962C8B-B14F-4D97-AF65-F5344CB8AC3E}">
        <p14:creationId xmlns:p14="http://schemas.microsoft.com/office/powerpoint/2010/main" val="31861117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97019-5F96-4A50-9F9F-A795D7F400FB}"/>
              </a:ext>
            </a:extLst>
          </p:cNvPr>
          <p:cNvSpPr>
            <a:spLocks noGrp="1"/>
          </p:cNvSpPr>
          <p:nvPr>
            <p:ph type="title"/>
          </p:nvPr>
        </p:nvSpPr>
        <p:spPr/>
        <p:txBody>
          <a:bodyPr>
            <a:normAutofit/>
          </a:bodyPr>
          <a:lstStyle/>
          <a:p>
            <a:r>
              <a:rPr lang="en-US" sz="3600" dirty="0"/>
              <a:t>Key Terms </a:t>
            </a:r>
            <a:r>
              <a:rPr lang="en-US" sz="1000" b="0" dirty="0"/>
              <a:t>1</a:t>
            </a:r>
          </a:p>
        </p:txBody>
      </p:sp>
      <p:sp>
        <p:nvSpPr>
          <p:cNvPr id="3" name="Content Placeholder 2">
            <a:extLst>
              <a:ext uri="{FF2B5EF4-FFF2-40B4-BE49-F238E27FC236}">
                <a16:creationId xmlns:a16="http://schemas.microsoft.com/office/drawing/2014/main" xmlns="" id="{A233C2AC-7DC0-4B21-AFAB-5BDFA5B4FDE9}"/>
              </a:ext>
            </a:extLst>
          </p:cNvPr>
          <p:cNvSpPr>
            <a:spLocks noGrp="1"/>
          </p:cNvSpPr>
          <p:nvPr>
            <p:ph sz="quarter" idx="11"/>
          </p:nvPr>
        </p:nvSpPr>
        <p:spPr>
          <a:xfrm>
            <a:off x="342900" y="1276709"/>
            <a:ext cx="4229100" cy="5266331"/>
          </a:xfrm>
        </p:spPr>
        <p:txBody>
          <a:bodyPr/>
          <a:lstStyle/>
          <a:p>
            <a:pPr marL="342900" indent="-342900">
              <a:buFont typeface="Arial" panose="020B0604020202020204" pitchFamily="34" charset="0"/>
              <a:buChar char="•"/>
            </a:pPr>
            <a:r>
              <a:rPr lang="en-US" sz="2000" dirty="0"/>
              <a:t>Aseptic.</a:t>
            </a:r>
          </a:p>
          <a:p>
            <a:pPr marL="342900" indent="-342900">
              <a:buFont typeface="Arial" panose="020B0604020202020204" pitchFamily="34" charset="0"/>
              <a:buChar char="•"/>
            </a:pPr>
            <a:r>
              <a:rPr lang="en-US" sz="2000" dirty="0"/>
              <a:t>Capillary/dermal puncture.</a:t>
            </a:r>
          </a:p>
          <a:p>
            <a:pPr marL="342900" indent="-342900">
              <a:buFont typeface="Arial" panose="020B0604020202020204" pitchFamily="34" charset="0"/>
              <a:buChar char="•"/>
            </a:pPr>
            <a:r>
              <a:rPr lang="en-US" sz="2000" dirty="0"/>
              <a:t>Centers for Disease Control and Prevention (C</a:t>
            </a:r>
            <a:r>
              <a:rPr lang="en-US" sz="100" dirty="0"/>
              <a:t> </a:t>
            </a:r>
            <a:r>
              <a:rPr lang="en-US" sz="2000" dirty="0"/>
              <a:t>D</a:t>
            </a:r>
            <a:r>
              <a:rPr lang="en-US" sz="100" dirty="0"/>
              <a:t> </a:t>
            </a:r>
            <a:r>
              <a:rPr lang="en-US" sz="2000" dirty="0"/>
              <a:t>C).</a:t>
            </a:r>
          </a:p>
          <a:p>
            <a:pPr marL="342900" indent="-342900">
              <a:buFont typeface="Arial" panose="020B0604020202020204" pitchFamily="34" charset="0"/>
              <a:buChar char="•"/>
            </a:pPr>
            <a:r>
              <a:rPr lang="en-US" sz="2000" dirty="0"/>
              <a:t>Centers for Medicare &amp; Medicaid Services (C</a:t>
            </a:r>
            <a:r>
              <a:rPr lang="en-US" sz="100" dirty="0"/>
              <a:t> </a:t>
            </a:r>
            <a:r>
              <a:rPr lang="en-US" sz="2000" dirty="0"/>
              <a:t>M</a:t>
            </a:r>
            <a:r>
              <a:rPr lang="en-US" sz="100" dirty="0"/>
              <a:t> </a:t>
            </a:r>
            <a:r>
              <a:rPr lang="en-US" sz="2000" dirty="0"/>
              <a:t>S).</a:t>
            </a:r>
          </a:p>
          <a:p>
            <a:pPr marL="342900" indent="-342900">
              <a:buFont typeface="Arial" panose="020B0604020202020204" pitchFamily="34" charset="0"/>
              <a:buChar char="•"/>
            </a:pPr>
            <a:r>
              <a:rPr lang="en-US" sz="2000" dirty="0"/>
              <a:t>Clinical and Laboratory Standards Institute (C</a:t>
            </a:r>
            <a:r>
              <a:rPr lang="en-US" sz="100" dirty="0"/>
              <a:t> </a:t>
            </a:r>
            <a:r>
              <a:rPr lang="en-US" sz="2000" dirty="0"/>
              <a:t>L</a:t>
            </a:r>
            <a:r>
              <a:rPr lang="en-US" sz="100" dirty="0"/>
              <a:t> </a:t>
            </a:r>
            <a:r>
              <a:rPr lang="en-US" sz="2000" dirty="0"/>
              <a:t>S</a:t>
            </a:r>
            <a:r>
              <a:rPr lang="en-US" sz="100" dirty="0"/>
              <a:t> </a:t>
            </a:r>
            <a:r>
              <a:rPr lang="en-US" sz="2000" dirty="0"/>
              <a:t>I).</a:t>
            </a:r>
          </a:p>
          <a:p>
            <a:pPr marL="342900" indent="-342900">
              <a:buFont typeface="Arial" panose="020B0604020202020204" pitchFamily="34" charset="0"/>
              <a:buChar char="•"/>
            </a:pPr>
            <a:r>
              <a:rPr lang="en-US" sz="2000" dirty="0"/>
              <a:t>Clinical chemistry.</a:t>
            </a:r>
          </a:p>
          <a:p>
            <a:pPr marL="342900" indent="-342900">
              <a:buFont typeface="Arial" panose="020B0604020202020204" pitchFamily="34" charset="0"/>
              <a:buChar char="•"/>
            </a:pPr>
            <a:r>
              <a:rPr lang="en-US" sz="2000" dirty="0"/>
              <a:t>Clinical Laboratory Improvement Amendments (C</a:t>
            </a:r>
            <a:r>
              <a:rPr lang="en-US" sz="100" dirty="0"/>
              <a:t> </a:t>
            </a:r>
            <a:r>
              <a:rPr lang="en-US" sz="2000" dirty="0"/>
              <a:t>L</a:t>
            </a:r>
            <a:r>
              <a:rPr lang="en-US" sz="100" dirty="0"/>
              <a:t> </a:t>
            </a:r>
            <a:r>
              <a:rPr lang="en-US" sz="2000" dirty="0"/>
              <a:t>I</a:t>
            </a:r>
            <a:r>
              <a:rPr lang="en-US" sz="100" dirty="0"/>
              <a:t> </a:t>
            </a:r>
            <a:r>
              <a:rPr lang="en-US" sz="2000" dirty="0"/>
              <a:t>A ’88).</a:t>
            </a:r>
          </a:p>
        </p:txBody>
      </p:sp>
      <p:sp>
        <p:nvSpPr>
          <p:cNvPr id="4" name="Content Placeholder 3">
            <a:extLst>
              <a:ext uri="{FF2B5EF4-FFF2-40B4-BE49-F238E27FC236}">
                <a16:creationId xmlns:a16="http://schemas.microsoft.com/office/drawing/2014/main" xmlns="" id="{46743BD0-1B0C-4866-8BFE-4879433AC1A2}"/>
              </a:ext>
            </a:extLst>
          </p:cNvPr>
          <p:cNvSpPr>
            <a:spLocks noGrp="1"/>
          </p:cNvSpPr>
          <p:nvPr>
            <p:ph sz="quarter" idx="14"/>
          </p:nvPr>
        </p:nvSpPr>
        <p:spPr>
          <a:xfrm>
            <a:off x="4850968" y="1276709"/>
            <a:ext cx="3533614" cy="5266331"/>
          </a:xfrm>
        </p:spPr>
        <p:txBody>
          <a:bodyPr/>
          <a:lstStyle/>
          <a:p>
            <a:pPr marL="342900" indent="-342900">
              <a:buFont typeface="Arial" panose="020B0604020202020204" pitchFamily="34" charset="0"/>
              <a:buChar char="•"/>
            </a:pPr>
            <a:r>
              <a:rPr lang="en-US" sz="2000" dirty="0"/>
              <a:t>College of American Pathologists (C</a:t>
            </a:r>
            <a:r>
              <a:rPr lang="en-US" sz="100" dirty="0"/>
              <a:t> </a:t>
            </a:r>
            <a:r>
              <a:rPr lang="en-US" sz="2000" dirty="0"/>
              <a:t>A</a:t>
            </a:r>
            <a:r>
              <a:rPr lang="en-US" sz="100" dirty="0"/>
              <a:t> </a:t>
            </a:r>
            <a:r>
              <a:rPr lang="en-US" sz="2000" dirty="0"/>
              <a:t>P).</a:t>
            </a:r>
          </a:p>
          <a:p>
            <a:pPr marL="342900" indent="-342900">
              <a:buFont typeface="Arial" panose="020B0604020202020204" pitchFamily="34" charset="0"/>
              <a:buChar char="•"/>
            </a:pPr>
            <a:r>
              <a:rPr lang="en-US" sz="2000" dirty="0"/>
              <a:t>Commission on Office Laboratory Accreditation (C</a:t>
            </a:r>
            <a:r>
              <a:rPr lang="en-US" sz="100" dirty="0"/>
              <a:t> </a:t>
            </a:r>
            <a:r>
              <a:rPr lang="en-US" sz="2000" dirty="0"/>
              <a:t>O</a:t>
            </a:r>
            <a:r>
              <a:rPr lang="en-US" sz="100" dirty="0"/>
              <a:t> </a:t>
            </a:r>
            <a:r>
              <a:rPr lang="en-US" sz="2000" dirty="0"/>
              <a:t>L</a:t>
            </a:r>
            <a:r>
              <a:rPr lang="en-US" sz="100" dirty="0"/>
              <a:t> </a:t>
            </a:r>
            <a:r>
              <a:rPr lang="en-US" sz="2000" dirty="0"/>
              <a:t>A).</a:t>
            </a:r>
          </a:p>
          <a:p>
            <a:pPr marL="342900" indent="-342900">
              <a:buFont typeface="Arial" panose="020B0604020202020204" pitchFamily="34" charset="0"/>
              <a:buChar char="•"/>
            </a:pPr>
            <a:r>
              <a:rPr lang="en-US" sz="2000" dirty="0"/>
              <a:t>Cytology.</a:t>
            </a:r>
          </a:p>
          <a:p>
            <a:pPr marL="342900" indent="-342900">
              <a:buFont typeface="Arial" panose="020B0604020202020204" pitchFamily="34" charset="0"/>
              <a:buChar char="•"/>
            </a:pPr>
            <a:r>
              <a:rPr lang="en-US" sz="2000" dirty="0"/>
              <a:t>Department of Health and Human Services (H</a:t>
            </a:r>
            <a:r>
              <a:rPr lang="en-US" sz="100" dirty="0"/>
              <a:t> </a:t>
            </a:r>
            <a:r>
              <a:rPr lang="en-US" sz="2000" dirty="0" err="1"/>
              <a:t>H</a:t>
            </a:r>
            <a:r>
              <a:rPr lang="en-US" sz="100" dirty="0"/>
              <a:t> </a:t>
            </a:r>
            <a:r>
              <a:rPr lang="en-US" sz="2000" dirty="0"/>
              <a:t>S).</a:t>
            </a:r>
          </a:p>
          <a:p>
            <a:pPr marL="342900" indent="-342900">
              <a:buFont typeface="Arial" panose="020B0604020202020204" pitchFamily="34" charset="0"/>
              <a:buChar char="•"/>
            </a:pPr>
            <a:r>
              <a:rPr lang="en-US" sz="2000" dirty="0"/>
              <a:t>Environmental Protection Agency (E</a:t>
            </a:r>
            <a:r>
              <a:rPr lang="en-US" sz="100" dirty="0"/>
              <a:t> </a:t>
            </a:r>
            <a:r>
              <a:rPr lang="en-US" sz="2000" dirty="0"/>
              <a:t>P</a:t>
            </a:r>
            <a:r>
              <a:rPr lang="en-US" sz="100" dirty="0"/>
              <a:t> </a:t>
            </a:r>
            <a:r>
              <a:rPr lang="en-US" sz="2000" dirty="0"/>
              <a:t>A).</a:t>
            </a:r>
          </a:p>
          <a:p>
            <a:pPr marL="342900" indent="-342900">
              <a:buFont typeface="Arial" panose="020B0604020202020204" pitchFamily="34" charset="0"/>
              <a:buChar char="•"/>
            </a:pPr>
            <a:r>
              <a:rPr lang="en-US" sz="2000" dirty="0"/>
              <a:t>Food and Drug Administration (F</a:t>
            </a:r>
            <a:r>
              <a:rPr lang="en-US" sz="100" dirty="0"/>
              <a:t> </a:t>
            </a:r>
            <a:r>
              <a:rPr lang="en-US" sz="2000" dirty="0"/>
              <a:t>D</a:t>
            </a:r>
            <a:r>
              <a:rPr lang="en-US" sz="100" dirty="0"/>
              <a:t> </a:t>
            </a:r>
            <a:r>
              <a:rPr lang="en-US" sz="2000" dirty="0"/>
              <a:t>A).</a:t>
            </a:r>
          </a:p>
        </p:txBody>
      </p:sp>
      <p:sp>
        <p:nvSpPr>
          <p:cNvPr id="7" name="Slide Number Placeholder 6">
            <a:extLst>
              <a:ext uri="{FF2B5EF4-FFF2-40B4-BE49-F238E27FC236}">
                <a16:creationId xmlns:a16="http://schemas.microsoft.com/office/drawing/2014/main" xmlns="" id="{B494031E-6EBE-485C-B040-23E547C42D85}"/>
              </a:ext>
            </a:extLst>
          </p:cNvPr>
          <p:cNvSpPr>
            <a:spLocks noGrp="1"/>
          </p:cNvSpPr>
          <p:nvPr>
            <p:ph type="sldNum" sz="quarter" idx="10"/>
          </p:nvPr>
        </p:nvSpPr>
        <p:spPr/>
        <p:txBody>
          <a:bodyPr/>
          <a:lstStyle/>
          <a:p>
            <a:fld id="{68151E55-6873-49E2-B8D5-2F265E6F1973}" type="slidenum">
              <a:rPr lang="en-US" smtClean="0"/>
              <a:t>6</a:t>
            </a:fld>
            <a:endParaRPr lang="en-US"/>
          </a:p>
        </p:txBody>
      </p:sp>
    </p:spTree>
    <p:extLst>
      <p:ext uri="{BB962C8B-B14F-4D97-AF65-F5344CB8AC3E}">
        <p14:creationId xmlns:p14="http://schemas.microsoft.com/office/powerpoint/2010/main" val="3486688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97019-5F96-4A50-9F9F-A795D7F400FB}"/>
              </a:ext>
            </a:extLst>
          </p:cNvPr>
          <p:cNvSpPr>
            <a:spLocks noGrp="1"/>
          </p:cNvSpPr>
          <p:nvPr>
            <p:ph type="title"/>
          </p:nvPr>
        </p:nvSpPr>
        <p:spPr/>
        <p:txBody>
          <a:bodyPr>
            <a:normAutofit/>
          </a:bodyPr>
          <a:lstStyle/>
          <a:p>
            <a:r>
              <a:rPr lang="en-US" sz="3600" dirty="0"/>
              <a:t>Key Terms </a:t>
            </a:r>
            <a:r>
              <a:rPr lang="en-US" sz="1000" b="0" dirty="0"/>
              <a:t>2</a:t>
            </a:r>
          </a:p>
        </p:txBody>
      </p:sp>
      <p:sp>
        <p:nvSpPr>
          <p:cNvPr id="3" name="Content Placeholder 2">
            <a:extLst>
              <a:ext uri="{FF2B5EF4-FFF2-40B4-BE49-F238E27FC236}">
                <a16:creationId xmlns:a16="http://schemas.microsoft.com/office/drawing/2014/main" xmlns="" id="{A233C2AC-7DC0-4B21-AFAB-5BDFA5B4FDE9}"/>
              </a:ext>
            </a:extLst>
          </p:cNvPr>
          <p:cNvSpPr>
            <a:spLocks noGrp="1"/>
          </p:cNvSpPr>
          <p:nvPr>
            <p:ph sz="quarter" idx="11"/>
          </p:nvPr>
        </p:nvSpPr>
        <p:spPr>
          <a:xfrm>
            <a:off x="342900" y="1276709"/>
            <a:ext cx="3995420" cy="5164731"/>
          </a:xfrm>
        </p:spPr>
        <p:txBody>
          <a:bodyPr/>
          <a:lstStyle/>
          <a:p>
            <a:pPr marL="342900" indent="-342900">
              <a:buFont typeface="Arial" panose="020B0604020202020204" pitchFamily="34" charset="0"/>
              <a:buChar char="•"/>
            </a:pPr>
            <a:r>
              <a:rPr lang="en-US" sz="2000" dirty="0"/>
              <a:t>Hematology.</a:t>
            </a:r>
          </a:p>
          <a:p>
            <a:pPr marL="342900" indent="-342900">
              <a:buFont typeface="Arial" panose="020B0604020202020204" pitchFamily="34" charset="0"/>
              <a:buChar char="•"/>
            </a:pPr>
            <a:r>
              <a:rPr lang="en-US" sz="2000" dirty="0"/>
              <a:t>Histology.</a:t>
            </a:r>
          </a:p>
          <a:p>
            <a:pPr marL="342900" indent="-342900">
              <a:buFont typeface="Arial" panose="020B0604020202020204" pitchFamily="34" charset="0"/>
              <a:buChar char="•"/>
            </a:pPr>
            <a:r>
              <a:rPr lang="en-US" sz="2000" dirty="0"/>
              <a:t>Immunohematology (blood bank).</a:t>
            </a:r>
          </a:p>
          <a:p>
            <a:pPr marL="342900" indent="-342900">
              <a:buFont typeface="Arial" panose="020B0604020202020204" pitchFamily="34" charset="0"/>
              <a:buChar char="•"/>
            </a:pPr>
            <a:r>
              <a:rPr lang="en-US" sz="2000" dirty="0"/>
              <a:t>Immunology.</a:t>
            </a:r>
          </a:p>
          <a:p>
            <a:pPr marL="342900" indent="-342900">
              <a:buFont typeface="Arial" panose="020B0604020202020204" pitchFamily="34" charset="0"/>
              <a:buChar char="•"/>
            </a:pPr>
            <a:r>
              <a:rPr lang="en-US" sz="2000" dirty="0"/>
              <a:t>Medical microbiology.</a:t>
            </a:r>
          </a:p>
          <a:p>
            <a:pPr marL="342900" indent="-342900">
              <a:buFont typeface="Arial" panose="020B0604020202020204" pitchFamily="34" charset="0"/>
              <a:buChar char="•"/>
            </a:pPr>
            <a:r>
              <a:rPr lang="en-US" sz="2000" dirty="0"/>
              <a:t>Microsurgery.</a:t>
            </a:r>
          </a:p>
          <a:p>
            <a:pPr marL="342900" indent="-342900">
              <a:buFont typeface="Arial" panose="020B0604020202020204" pitchFamily="34" charset="0"/>
              <a:buChar char="•"/>
            </a:pPr>
            <a:r>
              <a:rPr lang="en-US" sz="2000" dirty="0"/>
              <a:t>Molecular diagnostics.</a:t>
            </a:r>
          </a:p>
          <a:p>
            <a:pPr marL="342900" indent="-342900">
              <a:buFont typeface="Arial" panose="020B0604020202020204" pitchFamily="34" charset="0"/>
              <a:buChar char="•"/>
            </a:pPr>
            <a:r>
              <a:rPr lang="en-US" sz="2000" dirty="0"/>
              <a:t>National Accrediting Agency for Clinical Laboratory Sciences (N</a:t>
            </a:r>
            <a:r>
              <a:rPr lang="en-US" sz="100" dirty="0"/>
              <a:t> </a:t>
            </a:r>
            <a:r>
              <a:rPr lang="en-US" sz="2000" dirty="0"/>
              <a:t>A</a:t>
            </a:r>
            <a:r>
              <a:rPr lang="en-US" sz="100" dirty="0"/>
              <a:t> </a:t>
            </a:r>
            <a:r>
              <a:rPr lang="en-US" sz="2000" dirty="0" err="1"/>
              <a:t>A</a:t>
            </a:r>
            <a:r>
              <a:rPr lang="en-US" sz="100" dirty="0"/>
              <a:t> </a:t>
            </a:r>
            <a:r>
              <a:rPr lang="en-US" sz="2000" dirty="0"/>
              <a:t>C</a:t>
            </a:r>
            <a:r>
              <a:rPr lang="en-US" sz="100" dirty="0"/>
              <a:t> </a:t>
            </a:r>
            <a:r>
              <a:rPr lang="en-US" sz="2000" dirty="0"/>
              <a:t>L</a:t>
            </a:r>
            <a:r>
              <a:rPr lang="en-US" sz="100" dirty="0"/>
              <a:t> </a:t>
            </a:r>
            <a:r>
              <a:rPr lang="en-US" sz="2000" dirty="0"/>
              <a:t>S).</a:t>
            </a:r>
          </a:p>
        </p:txBody>
      </p:sp>
      <p:sp>
        <p:nvSpPr>
          <p:cNvPr id="4" name="Content Placeholder 3">
            <a:extLst>
              <a:ext uri="{FF2B5EF4-FFF2-40B4-BE49-F238E27FC236}">
                <a16:creationId xmlns:a16="http://schemas.microsoft.com/office/drawing/2014/main" xmlns="" id="{46743BD0-1B0C-4866-8BFE-4879433AC1A2}"/>
              </a:ext>
            </a:extLst>
          </p:cNvPr>
          <p:cNvSpPr>
            <a:spLocks noGrp="1"/>
          </p:cNvSpPr>
          <p:nvPr>
            <p:ph sz="quarter" idx="14"/>
          </p:nvPr>
        </p:nvSpPr>
        <p:spPr>
          <a:xfrm>
            <a:off x="4572000" y="1276709"/>
            <a:ext cx="4410252" cy="5164731"/>
          </a:xfrm>
        </p:spPr>
        <p:txBody>
          <a:bodyPr/>
          <a:lstStyle/>
          <a:p>
            <a:pPr marL="342900" indent="-342900">
              <a:buFont typeface="Arial" panose="020B0604020202020204" pitchFamily="34" charset="0"/>
              <a:buChar char="•"/>
            </a:pPr>
            <a:r>
              <a:rPr lang="en-US" sz="2000" dirty="0"/>
              <a:t>Occupational Safety and Health Administration (O</a:t>
            </a:r>
            <a:r>
              <a:rPr lang="en-US" sz="100" dirty="0"/>
              <a:t> </a:t>
            </a:r>
            <a:r>
              <a:rPr lang="en-US" sz="2000" dirty="0"/>
              <a:t>S</a:t>
            </a:r>
            <a:r>
              <a:rPr lang="en-US" sz="100" dirty="0"/>
              <a:t> </a:t>
            </a:r>
            <a:r>
              <a:rPr lang="en-US" sz="2000" dirty="0"/>
              <a:t>H</a:t>
            </a:r>
            <a:r>
              <a:rPr lang="en-US" sz="100" dirty="0"/>
              <a:t> </a:t>
            </a:r>
            <a:r>
              <a:rPr lang="en-US" sz="2000" dirty="0"/>
              <a:t>A).</a:t>
            </a:r>
          </a:p>
          <a:p>
            <a:pPr marL="342900" indent="-342900">
              <a:buFont typeface="Arial" panose="020B0604020202020204" pitchFamily="34" charset="0"/>
              <a:buChar char="•"/>
            </a:pPr>
            <a:r>
              <a:rPr lang="en-US" sz="2000" dirty="0"/>
              <a:t>Pathology.</a:t>
            </a:r>
          </a:p>
          <a:p>
            <a:pPr marL="342900" indent="-342900">
              <a:buFont typeface="Arial" panose="020B0604020202020204" pitchFamily="34" charset="0"/>
              <a:buChar char="•"/>
            </a:pPr>
            <a:r>
              <a:rPr lang="en-US" sz="2000" dirty="0"/>
              <a:t>Phlebotomist.</a:t>
            </a:r>
          </a:p>
          <a:p>
            <a:pPr marL="342900" indent="-342900">
              <a:buFont typeface="Arial" panose="020B0604020202020204" pitchFamily="34" charset="0"/>
              <a:buChar char="•"/>
            </a:pPr>
            <a:r>
              <a:rPr lang="en-US" sz="2000" dirty="0"/>
              <a:t>Phlebotomy.</a:t>
            </a:r>
          </a:p>
          <a:p>
            <a:pPr marL="342900" indent="-342900">
              <a:buFont typeface="Arial" panose="020B0604020202020204" pitchFamily="34" charset="0"/>
              <a:buChar char="•"/>
            </a:pPr>
            <a:r>
              <a:rPr lang="en-US" sz="2000" dirty="0"/>
              <a:t>Physician office laboratory (P</a:t>
            </a:r>
            <a:r>
              <a:rPr lang="en-US" sz="100" dirty="0"/>
              <a:t> </a:t>
            </a:r>
            <a:r>
              <a:rPr lang="en-US" sz="2000" dirty="0"/>
              <a:t>O</a:t>
            </a:r>
            <a:r>
              <a:rPr lang="en-US" sz="100" dirty="0"/>
              <a:t> </a:t>
            </a:r>
            <a:r>
              <a:rPr lang="en-US" sz="2000" dirty="0"/>
              <a:t>L).</a:t>
            </a:r>
          </a:p>
          <a:p>
            <a:pPr marL="342900" indent="-342900">
              <a:buFont typeface="Arial" panose="020B0604020202020204" pitchFamily="34" charset="0"/>
              <a:buChar char="•"/>
            </a:pPr>
            <a:r>
              <a:rPr lang="en-US" sz="2000" dirty="0"/>
              <a:t>Point–of–care testing (P</a:t>
            </a:r>
            <a:r>
              <a:rPr lang="en-US" sz="100" dirty="0"/>
              <a:t> </a:t>
            </a:r>
            <a:r>
              <a:rPr lang="en-US" sz="2000" dirty="0"/>
              <a:t>O</a:t>
            </a:r>
            <a:r>
              <a:rPr lang="en-US" sz="100" dirty="0"/>
              <a:t> </a:t>
            </a:r>
            <a:r>
              <a:rPr lang="en-US" sz="2000" dirty="0"/>
              <a:t>C</a:t>
            </a:r>
            <a:r>
              <a:rPr lang="en-US" sz="100" dirty="0"/>
              <a:t> </a:t>
            </a:r>
            <a:r>
              <a:rPr lang="en-US" sz="2000" dirty="0"/>
              <a:t>T).</a:t>
            </a:r>
          </a:p>
          <a:p>
            <a:pPr marL="342900" indent="-342900">
              <a:buFont typeface="Arial" panose="020B0604020202020204" pitchFamily="34" charset="0"/>
              <a:buChar char="•"/>
            </a:pPr>
            <a:r>
              <a:rPr lang="en-US" sz="2000" dirty="0"/>
              <a:t>Pre–examination.</a:t>
            </a:r>
          </a:p>
          <a:p>
            <a:pPr marL="342900" indent="-342900">
              <a:buFont typeface="Arial" panose="020B0604020202020204" pitchFamily="34" charset="0"/>
              <a:buChar char="•"/>
            </a:pPr>
            <a:r>
              <a:rPr lang="en-US" sz="2000" dirty="0"/>
              <a:t>Professionalism.</a:t>
            </a:r>
          </a:p>
        </p:txBody>
      </p:sp>
      <p:sp>
        <p:nvSpPr>
          <p:cNvPr id="7" name="Slide Number Placeholder 6">
            <a:extLst>
              <a:ext uri="{FF2B5EF4-FFF2-40B4-BE49-F238E27FC236}">
                <a16:creationId xmlns:a16="http://schemas.microsoft.com/office/drawing/2014/main" xmlns="" id="{B494031E-6EBE-485C-B040-23E547C42D85}"/>
              </a:ext>
            </a:extLst>
          </p:cNvPr>
          <p:cNvSpPr>
            <a:spLocks noGrp="1"/>
          </p:cNvSpPr>
          <p:nvPr>
            <p:ph type="sldNum" sz="quarter" idx="10"/>
          </p:nvPr>
        </p:nvSpPr>
        <p:spPr/>
        <p:txBody>
          <a:bodyPr/>
          <a:lstStyle/>
          <a:p>
            <a:fld id="{68151E55-6873-49E2-B8D5-2F265E6F1973}" type="slidenum">
              <a:rPr lang="en-US" smtClean="0"/>
              <a:t>7</a:t>
            </a:fld>
            <a:endParaRPr lang="en-US"/>
          </a:p>
        </p:txBody>
      </p:sp>
    </p:spTree>
    <p:extLst>
      <p:ext uri="{BB962C8B-B14F-4D97-AF65-F5344CB8AC3E}">
        <p14:creationId xmlns:p14="http://schemas.microsoft.com/office/powerpoint/2010/main" val="3890004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97019-5F96-4A50-9F9F-A795D7F400FB}"/>
              </a:ext>
            </a:extLst>
          </p:cNvPr>
          <p:cNvSpPr>
            <a:spLocks noGrp="1"/>
          </p:cNvSpPr>
          <p:nvPr>
            <p:ph type="title"/>
          </p:nvPr>
        </p:nvSpPr>
        <p:spPr/>
        <p:txBody>
          <a:bodyPr>
            <a:normAutofit/>
          </a:bodyPr>
          <a:lstStyle/>
          <a:p>
            <a:r>
              <a:rPr lang="en-US" sz="3600" dirty="0"/>
              <a:t>Key Terms </a:t>
            </a:r>
            <a:r>
              <a:rPr lang="en-US" sz="1000" b="0" dirty="0"/>
              <a:t>3</a:t>
            </a:r>
          </a:p>
        </p:txBody>
      </p:sp>
      <p:sp>
        <p:nvSpPr>
          <p:cNvPr id="3" name="Content Placeholder 2">
            <a:extLst>
              <a:ext uri="{FF2B5EF4-FFF2-40B4-BE49-F238E27FC236}">
                <a16:creationId xmlns:a16="http://schemas.microsoft.com/office/drawing/2014/main" xmlns="" id="{A233C2AC-7DC0-4B21-AFAB-5BDFA5B4FDE9}"/>
              </a:ext>
            </a:extLst>
          </p:cNvPr>
          <p:cNvSpPr>
            <a:spLocks noGrp="1"/>
          </p:cNvSpPr>
          <p:nvPr>
            <p:ph sz="quarter" idx="11"/>
          </p:nvPr>
        </p:nvSpPr>
        <p:spPr>
          <a:xfrm>
            <a:off x="342900" y="1276709"/>
            <a:ext cx="4554564" cy="2370731"/>
          </a:xfrm>
        </p:spPr>
        <p:txBody>
          <a:bodyPr/>
          <a:lstStyle/>
          <a:p>
            <a:pPr marL="342900" indent="-342900">
              <a:buFont typeface="Arial" panose="020B0604020202020204" pitchFamily="34" charset="0"/>
              <a:buChar char="•"/>
            </a:pPr>
            <a:r>
              <a:rPr lang="en-US" dirty="0"/>
              <a:t>Reference laboratory.</a:t>
            </a:r>
          </a:p>
          <a:p>
            <a:pPr marL="342900" indent="-342900">
              <a:buFont typeface="Arial" panose="020B0604020202020204" pitchFamily="34" charset="0"/>
              <a:buChar char="•"/>
            </a:pPr>
            <a:r>
              <a:rPr lang="en-US" dirty="0"/>
              <a:t>Serology.</a:t>
            </a:r>
          </a:p>
          <a:p>
            <a:pPr marL="342900" indent="-342900">
              <a:buFont typeface="Arial" panose="020B0604020202020204" pitchFamily="34" charset="0"/>
              <a:buChar char="•"/>
            </a:pPr>
            <a:r>
              <a:rPr lang="en-US" dirty="0"/>
              <a:t>The Joint Commission (T</a:t>
            </a:r>
            <a:r>
              <a:rPr lang="en-US" sz="100" dirty="0"/>
              <a:t> </a:t>
            </a:r>
            <a:r>
              <a:rPr lang="en-US" dirty="0"/>
              <a:t>J</a:t>
            </a:r>
            <a:r>
              <a:rPr lang="en-US" sz="100" dirty="0"/>
              <a:t> </a:t>
            </a:r>
            <a:r>
              <a:rPr lang="en-US" dirty="0"/>
              <a:t>C).</a:t>
            </a:r>
          </a:p>
        </p:txBody>
      </p:sp>
      <p:sp>
        <p:nvSpPr>
          <p:cNvPr id="4" name="Content Placeholder 3">
            <a:extLst>
              <a:ext uri="{FF2B5EF4-FFF2-40B4-BE49-F238E27FC236}">
                <a16:creationId xmlns:a16="http://schemas.microsoft.com/office/drawing/2014/main" xmlns="" id="{46743BD0-1B0C-4866-8BFE-4879433AC1A2}"/>
              </a:ext>
            </a:extLst>
          </p:cNvPr>
          <p:cNvSpPr>
            <a:spLocks noGrp="1"/>
          </p:cNvSpPr>
          <p:nvPr>
            <p:ph sz="quarter" idx="14"/>
          </p:nvPr>
        </p:nvSpPr>
        <p:spPr>
          <a:xfrm>
            <a:off x="5548392" y="1276709"/>
            <a:ext cx="3252707" cy="2370731"/>
          </a:xfrm>
        </p:spPr>
        <p:txBody>
          <a:bodyPr/>
          <a:lstStyle/>
          <a:p>
            <a:pPr marL="342900" indent="-342900">
              <a:buFont typeface="Arial" panose="020B0604020202020204" pitchFamily="34" charset="0"/>
              <a:buChar char="•"/>
            </a:pPr>
            <a:r>
              <a:rPr lang="en-US" dirty="0"/>
              <a:t>Toxicology.</a:t>
            </a:r>
          </a:p>
          <a:p>
            <a:pPr marL="342900" indent="-342900">
              <a:buFont typeface="Arial" panose="020B0604020202020204" pitchFamily="34" charset="0"/>
              <a:buChar char="•"/>
            </a:pPr>
            <a:r>
              <a:rPr lang="en-US" dirty="0"/>
              <a:t>Urinalysis.</a:t>
            </a:r>
          </a:p>
          <a:p>
            <a:pPr marL="342900" indent="-342900">
              <a:buFont typeface="Arial" panose="020B0604020202020204" pitchFamily="34" charset="0"/>
              <a:buChar char="•"/>
            </a:pPr>
            <a:r>
              <a:rPr lang="en-US" dirty="0"/>
              <a:t>Venipuncture.</a:t>
            </a:r>
          </a:p>
        </p:txBody>
      </p:sp>
      <p:sp>
        <p:nvSpPr>
          <p:cNvPr id="7" name="Slide Number Placeholder 6">
            <a:extLst>
              <a:ext uri="{FF2B5EF4-FFF2-40B4-BE49-F238E27FC236}">
                <a16:creationId xmlns:a16="http://schemas.microsoft.com/office/drawing/2014/main" xmlns="" id="{B494031E-6EBE-485C-B040-23E547C42D85}"/>
              </a:ext>
            </a:extLst>
          </p:cNvPr>
          <p:cNvSpPr>
            <a:spLocks noGrp="1"/>
          </p:cNvSpPr>
          <p:nvPr>
            <p:ph type="sldNum" sz="quarter" idx="10"/>
          </p:nvPr>
        </p:nvSpPr>
        <p:spPr/>
        <p:txBody>
          <a:bodyPr/>
          <a:lstStyle/>
          <a:p>
            <a:fld id="{68151E55-6873-49E2-B8D5-2F265E6F1973}" type="slidenum">
              <a:rPr lang="en-US" smtClean="0"/>
              <a:t>8</a:t>
            </a:fld>
            <a:endParaRPr lang="en-US"/>
          </a:p>
        </p:txBody>
      </p:sp>
    </p:spTree>
    <p:extLst>
      <p:ext uri="{BB962C8B-B14F-4D97-AF65-F5344CB8AC3E}">
        <p14:creationId xmlns:p14="http://schemas.microsoft.com/office/powerpoint/2010/main" val="2294972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7DCDD-608A-4D25-A5DD-588C0D77F475}"/>
              </a:ext>
            </a:extLst>
          </p:cNvPr>
          <p:cNvSpPr>
            <a:spLocks noGrp="1"/>
          </p:cNvSpPr>
          <p:nvPr>
            <p:ph type="title"/>
          </p:nvPr>
        </p:nvSpPr>
        <p:spPr/>
        <p:txBody>
          <a:bodyPr/>
          <a:lstStyle/>
          <a:p>
            <a:r>
              <a:rPr lang="en-US" dirty="0"/>
              <a:t>Phlebotomy</a:t>
            </a:r>
          </a:p>
        </p:txBody>
      </p:sp>
      <p:sp>
        <p:nvSpPr>
          <p:cNvPr id="3" name="Content Placeholder 2">
            <a:extLst>
              <a:ext uri="{FF2B5EF4-FFF2-40B4-BE49-F238E27FC236}">
                <a16:creationId xmlns:a16="http://schemas.microsoft.com/office/drawing/2014/main" xmlns="" id="{96CCC4DF-321C-483A-A9CA-B376BA260837}"/>
              </a:ext>
            </a:extLst>
          </p:cNvPr>
          <p:cNvSpPr>
            <a:spLocks noGrp="1"/>
          </p:cNvSpPr>
          <p:nvPr>
            <p:ph sz="quarter" idx="11"/>
          </p:nvPr>
        </p:nvSpPr>
        <p:spPr/>
        <p:txBody>
          <a:bodyPr/>
          <a:lstStyle/>
          <a:p>
            <a:r>
              <a:rPr lang="en-US" b="1" dirty="0"/>
              <a:t>Learning Outcome 1.1</a:t>
            </a:r>
          </a:p>
        </p:txBody>
      </p:sp>
      <p:sp>
        <p:nvSpPr>
          <p:cNvPr id="6" name="Slide Number Placeholder 5">
            <a:extLst>
              <a:ext uri="{FF2B5EF4-FFF2-40B4-BE49-F238E27FC236}">
                <a16:creationId xmlns:a16="http://schemas.microsoft.com/office/drawing/2014/main" xmlns="" id="{6B881930-0344-4D12-9950-C02C04A1AD92}"/>
              </a:ext>
            </a:extLst>
          </p:cNvPr>
          <p:cNvSpPr>
            <a:spLocks noGrp="1"/>
          </p:cNvSpPr>
          <p:nvPr>
            <p:ph type="sldNum" sz="quarter" idx="4"/>
          </p:nvPr>
        </p:nvSpPr>
        <p:spPr/>
        <p:txBody>
          <a:bodyPr/>
          <a:lstStyle/>
          <a:p>
            <a:fld id="{68151E55-6873-49E2-B8D5-2F265E6F1973}" type="slidenum">
              <a:rPr lang="en-US" smtClean="0"/>
              <a:pPr/>
              <a:t>9</a:t>
            </a:fld>
            <a:endParaRPr lang="en-US" dirty="0"/>
          </a:p>
        </p:txBody>
      </p:sp>
    </p:spTree>
    <p:extLst>
      <p:ext uri="{BB962C8B-B14F-4D97-AF65-F5344CB8AC3E}">
        <p14:creationId xmlns:p14="http://schemas.microsoft.com/office/powerpoint/2010/main" val="142286422"/>
      </p:ext>
    </p:extLst>
  </p:cSld>
  <p:clrMapOvr>
    <a:masterClrMapping/>
  </p:clrMapOvr>
</p:sld>
</file>

<file path=ppt/theme/theme1.xml><?xml version="1.0" encoding="utf-8"?>
<a:theme xmlns:a="http://schemas.openxmlformats.org/drawingml/2006/main" name="Title Slides 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84F6219E-3D47-41AC-9893-1108D06AA07D}"/>
    </a:ext>
  </a:extLst>
</a:theme>
</file>

<file path=ppt/theme/theme2.xml><?xml version="1.0" encoding="utf-8"?>
<a:theme xmlns:a="http://schemas.openxmlformats.org/drawingml/2006/main" name="MainContentSlideMaster">
  <a:themeElements>
    <a:clrScheme name="Custom 164">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2060"/>
      </a:hlink>
      <a:folHlink>
        <a:srgbClr val="00206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B385948E-CF34-4CE8-9AC7-28DE40FDC656}"/>
    </a:ext>
  </a:extLst>
</a:theme>
</file>

<file path=ppt/theme/theme3.xml><?xml version="1.0" encoding="utf-8"?>
<a:theme xmlns:a="http://schemas.openxmlformats.org/drawingml/2006/main" name="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FEE61EC3-6634-45B5-BF77-FBC9B835BC79}"/>
    </a:ext>
  </a:extLst>
</a:theme>
</file>

<file path=ppt/theme/theme4.xml><?xml version="1.0" encoding="utf-8"?>
<a:theme xmlns:a="http://schemas.openxmlformats.org/drawingml/2006/main" name="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A15A20A0-BEE6-47A5-BC6B-F87134FBF13C}"/>
    </a:ext>
  </a:extLst>
</a:theme>
</file>

<file path=ppt/theme/theme5.xml><?xml version="1.0" encoding="utf-8"?>
<a:theme xmlns:a="http://schemas.openxmlformats.org/drawingml/2006/main" name="ImageDescriptionAppendixSlideMaster">
  <a:themeElements>
    <a:clrScheme name="Custom 163">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2060"/>
      </a:hlink>
      <a:folHlink>
        <a:srgbClr val="00206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22313DF8-AA3F-4A8D-9652-6DDC53D759E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Nickels_UB13e_PPT_Instructor_Ch03</Template>
  <TotalTime>5378</TotalTime>
  <Words>5440</Words>
  <Application>Microsoft Office PowerPoint</Application>
  <PresentationFormat>On-screen Show (4:3)</PresentationFormat>
  <Paragraphs>700</Paragraphs>
  <Slides>54</Slides>
  <Notes>38</Notes>
  <HiddenSlides>2</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54</vt:i4>
      </vt:variant>
    </vt:vector>
  </HeadingPairs>
  <TitlesOfParts>
    <vt:vector size="61" baseType="lpstr">
      <vt:lpstr>Arial</vt:lpstr>
      <vt:lpstr>Calibri</vt:lpstr>
      <vt:lpstr>Title Slides Master</vt:lpstr>
      <vt:lpstr>MainContentSlideMaster</vt:lpstr>
      <vt:lpstr>ClosingMaster</vt:lpstr>
      <vt:lpstr>DividerSlideMaster</vt:lpstr>
      <vt:lpstr>ImageDescriptionAppendixSlideMaster</vt:lpstr>
      <vt:lpstr>Chapter 1</vt:lpstr>
      <vt:lpstr>Learning Outcomes 1</vt:lpstr>
      <vt:lpstr>Learning Outcomes 2</vt:lpstr>
      <vt:lpstr>N A A C L S Competencies 1</vt:lpstr>
      <vt:lpstr>N A A C L S Competencies 2</vt:lpstr>
      <vt:lpstr>Key Terms 1</vt:lpstr>
      <vt:lpstr>Key Terms 2</vt:lpstr>
      <vt:lpstr>Key Terms 3</vt:lpstr>
      <vt:lpstr>Phlebotomy</vt:lpstr>
      <vt:lpstr>Phlebotomy 1</vt:lpstr>
      <vt:lpstr>Common Methods of Obtaining Blood Specimens</vt:lpstr>
      <vt:lpstr>History of Phlebotomy 1</vt:lpstr>
      <vt:lpstr>History of Phlebotomy 2</vt:lpstr>
      <vt:lpstr>Learning Outcome 1.2</vt:lpstr>
      <vt:lpstr>Pre-Examination Phase of Testing</vt:lpstr>
      <vt:lpstr>Phlebotomist Duties and Responsibilities 1</vt:lpstr>
      <vt:lpstr>Phlebotomist Duties and Responsibilities 2</vt:lpstr>
      <vt:lpstr>Phlebotomy Training</vt:lpstr>
      <vt:lpstr>Learning Outcome 1.3</vt:lpstr>
      <vt:lpstr>Inpatient Facilities</vt:lpstr>
      <vt:lpstr>Outpatient Facilities</vt:lpstr>
      <vt:lpstr>Patient Home Visits</vt:lpstr>
      <vt:lpstr>Learning Outcome 1.4</vt:lpstr>
      <vt:lpstr>Members of the Healthcare Team 1</vt:lpstr>
      <vt:lpstr>Members of the Healthcare Team 2</vt:lpstr>
      <vt:lpstr>Learning Outcome 1.5</vt:lpstr>
      <vt:lpstr>Hierarchy in the Medical Laboratory</vt:lpstr>
      <vt:lpstr>Laboratory Specialties: Cytology</vt:lpstr>
      <vt:lpstr>Laboratory Specialties: Histology</vt:lpstr>
      <vt:lpstr>Laboratory Specialties: Clinical Chemistry</vt:lpstr>
      <vt:lpstr>Laboratory Specialties: Hematology</vt:lpstr>
      <vt:lpstr>Laboratory Specialties: Immunohematology/Blood Bank</vt:lpstr>
      <vt:lpstr>Laboratory Specialties: Immunology and Serology</vt:lpstr>
      <vt:lpstr>Laboratory Specialties: Medical Microbiology</vt:lpstr>
      <vt:lpstr>Laboratory Specialties: Molecular Biology</vt:lpstr>
      <vt:lpstr>Laboratory Specialties: Toxicology</vt:lpstr>
      <vt:lpstr>Laboratory Specialties: Urinalysis</vt:lpstr>
      <vt:lpstr>Medical Laboratory Personnel</vt:lpstr>
      <vt:lpstr>Learning Outcome 1.6</vt:lpstr>
      <vt:lpstr>Clinical Laboratory Improvement Amendment (C L I A)</vt:lpstr>
      <vt:lpstr>Regulatory Agencies Impacting Phlebotomy</vt:lpstr>
      <vt:lpstr>C L S I Testing Phases</vt:lpstr>
      <vt:lpstr>Learning Outcome 1.7</vt:lpstr>
      <vt:lpstr>Professionalism</vt:lpstr>
      <vt:lpstr>Public Image</vt:lpstr>
      <vt:lpstr>Communication</vt:lpstr>
      <vt:lpstr>Customer Service</vt:lpstr>
      <vt:lpstr>Learn How 1–1: Communication and Customer Service 1</vt:lpstr>
      <vt:lpstr>Learn How 1–1: Communication and Customer Service 2</vt:lpstr>
      <vt:lpstr>Chapter Summary 1</vt:lpstr>
      <vt:lpstr>Chapter Summary 2</vt:lpstr>
      <vt:lpstr>End of Main Content</vt:lpstr>
      <vt:lpstr>Accessibility Content: Text Alternatives for Images</vt:lpstr>
      <vt:lpstr>Hierarchy in the Medical Laboratory – Text Alternative</vt:lpstr>
    </vt:vector>
  </TitlesOfParts>
  <Company>McGraw Hill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
  <cp:keywords/>
  <cp:lastModifiedBy>Vimalraj Gopi</cp:lastModifiedBy>
  <cp:revision>2154</cp:revision>
  <dcterms:created xsi:type="dcterms:W3CDTF">2020-12-08T04:00:13Z</dcterms:created>
  <dcterms:modified xsi:type="dcterms:W3CDTF">2023-03-23T10:18:44Z</dcterms:modified>
</cp:coreProperties>
</file>