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35"/>
  </p:notesMasterIdLst>
  <p:sldIdLst>
    <p:sldId id="1351" r:id="rId6"/>
    <p:sldId id="1350" r:id="rId7"/>
    <p:sldId id="1353" r:id="rId8"/>
    <p:sldId id="1354" r:id="rId9"/>
    <p:sldId id="1355" r:id="rId10"/>
    <p:sldId id="1352" r:id="rId11"/>
    <p:sldId id="1379" r:id="rId12"/>
    <p:sldId id="1358" r:id="rId13"/>
    <p:sldId id="1380" r:id="rId14"/>
    <p:sldId id="1360" r:id="rId15"/>
    <p:sldId id="1361" r:id="rId16"/>
    <p:sldId id="1362" r:id="rId17"/>
    <p:sldId id="1381" r:id="rId18"/>
    <p:sldId id="1356" r:id="rId19"/>
    <p:sldId id="1365" r:id="rId20"/>
    <p:sldId id="1364" r:id="rId21"/>
    <p:sldId id="1382" r:id="rId22"/>
    <p:sldId id="1368" r:id="rId23"/>
    <p:sldId id="1366" r:id="rId24"/>
    <p:sldId id="1369" r:id="rId25"/>
    <p:sldId id="1371" r:id="rId26"/>
    <p:sldId id="1370" r:id="rId27"/>
    <p:sldId id="1373" r:id="rId28"/>
    <p:sldId id="1372" r:id="rId29"/>
    <p:sldId id="1374" r:id="rId30"/>
    <p:sldId id="1376" r:id="rId31"/>
    <p:sldId id="1377" r:id="rId32"/>
    <p:sldId id="1378" r:id="rId33"/>
    <p:sldId id="44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351"/>
            <p14:sldId id="1350"/>
            <p14:sldId id="1353"/>
            <p14:sldId id="1354"/>
            <p14:sldId id="1355"/>
            <p14:sldId id="1352"/>
            <p14:sldId id="1379"/>
            <p14:sldId id="1358"/>
            <p14:sldId id="1380"/>
            <p14:sldId id="1360"/>
            <p14:sldId id="1361"/>
            <p14:sldId id="1362"/>
            <p14:sldId id="1381"/>
            <p14:sldId id="1356"/>
            <p14:sldId id="1365"/>
            <p14:sldId id="1364"/>
            <p14:sldId id="1382"/>
            <p14:sldId id="1368"/>
            <p14:sldId id="1366"/>
            <p14:sldId id="1369"/>
            <p14:sldId id="1371"/>
            <p14:sldId id="1370"/>
            <p14:sldId id="1373"/>
            <p14:sldId id="1372"/>
            <p14:sldId id="1374"/>
            <p14:sldId id="1376"/>
            <p14:sldId id="1377"/>
            <p14:sldId id="1378"/>
            <p14:sldId id="442"/>
          </p14:sldIdLst>
        </p14:section>
      </p14:sectionLst>
    </p:ext>
    <p:ext uri="{EFAFB233-063F-42B5-8137-9DF3F51BA10A}">
      <p15:sldGuideLst xmlns:p15="http://schemas.microsoft.com/office/powerpoint/2012/main">
        <p15:guide id="2" pos="2880"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800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1" autoAdjust="0"/>
    <p:restoredTop sz="94374" autoAdjust="0"/>
  </p:normalViewPr>
  <p:slideViewPr>
    <p:cSldViewPr snapToGrid="0" showGuides="1">
      <p:cViewPr varScale="1">
        <p:scale>
          <a:sx n="70" d="100"/>
          <a:sy n="70" d="100"/>
        </p:scale>
        <p:origin x="1554" y="72"/>
      </p:cViewPr>
      <p:guideLst>
        <p:guide pos="2880"/>
        <p:guide orient="horz" pos="2208"/>
        <p:guide pos="5664"/>
        <p:guide pos="456"/>
        <p:guide orient="horz" pos="794"/>
      </p:guideLst>
    </p:cSldViewPr>
  </p:slideViewPr>
  <p:outlineViewPr>
    <p:cViewPr>
      <p:scale>
        <a:sx n="33" d="100"/>
        <a:sy n="33" d="100"/>
      </p:scale>
      <p:origin x="0" y="-21996"/>
    </p:cViewPr>
  </p:outlineViewPr>
  <p:notesTextViewPr>
    <p:cViewPr>
      <p:scale>
        <a:sx n="100" d="100"/>
        <a:sy n="100" d="100"/>
      </p:scale>
      <p:origin x="0" y="0"/>
    </p:cViewPr>
  </p:notesTextViewPr>
  <p:sorterViewPr>
    <p:cViewPr>
      <p:scale>
        <a:sx n="100" d="100"/>
        <a:sy n="100" d="100"/>
      </p:scale>
      <p:origin x="0" y="-16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3/23/2023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t>1</a:t>
            </a:fld>
            <a:endParaRPr lang="en-US"/>
          </a:p>
        </p:txBody>
      </p:sp>
    </p:spTree>
    <p:extLst>
      <p:ext uri="{BB962C8B-B14F-4D97-AF65-F5344CB8AC3E}">
        <p14:creationId xmlns:p14="http://schemas.microsoft.com/office/powerpoint/2010/main" val="289296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10.3 Carry out the procedure for performing a dermal (capillary) puncture.</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Select a site that is warm and free from scars, cuts, rashes, or bruises.</a:t>
            </a:r>
          </a:p>
          <a:p>
            <a:endParaRPr lang="en-US" altLang="en-US" dirty="0"/>
          </a:p>
          <a:p>
            <a:r>
              <a:rPr lang="en-US" altLang="en-US" dirty="0"/>
              <a:t>Plan to cut across the fingerprint. Do not cut in the same direction as the fingerprint because blood tends to run in the prints or ridges instead of forming a rounded drop.</a:t>
            </a:r>
          </a:p>
          <a:p>
            <a:endParaRPr lang="en-US" dirty="0"/>
          </a:p>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14</a:t>
            </a:fld>
            <a:endParaRPr lang="en-US"/>
          </a:p>
        </p:txBody>
      </p:sp>
    </p:spTree>
    <p:extLst>
      <p:ext uri="{BB962C8B-B14F-4D97-AF65-F5344CB8AC3E}">
        <p14:creationId xmlns:p14="http://schemas.microsoft.com/office/powerpoint/2010/main" val="347017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10.3 Carry out the procedure for performing a dermal (capillary) puncture.</a:t>
            </a:r>
            <a:endParaRPr lang="en-US" altLang="en-US" dirty="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endParaRPr lang="en-US" altLang="en-US" dirty="0"/>
          </a:p>
          <a:p>
            <a:r>
              <a:rPr lang="en-US" altLang="en-US" dirty="0"/>
              <a:t>Hold the finger in the proper position and stretch the skin tightly. Position the lancet to cut across the fingerprint, rather than in the same direction as the fingerprint. </a:t>
            </a:r>
          </a:p>
          <a:p>
            <a:endParaRPr lang="en-US" altLang="en-US" dirty="0"/>
          </a:p>
          <a:p>
            <a:r>
              <a:rPr lang="en-US" altLang="en-US" dirty="0"/>
              <a:t>Be sure to make the puncture deep enough to collect the amount of blood needed.</a:t>
            </a:r>
          </a:p>
          <a:p>
            <a:endParaRPr lang="en-US" altLang="en-US" dirty="0"/>
          </a:p>
          <a:p>
            <a:r>
              <a:rPr lang="en-US" altLang="en-US" dirty="0"/>
              <a:t>Note that improper</a:t>
            </a:r>
            <a:r>
              <a:rPr lang="en-US" altLang="en-US" baseline="0" dirty="0"/>
              <a:t> technique during dermal puncture can cause bone infection, especially in infants. </a:t>
            </a:r>
            <a:r>
              <a:rPr lang="en-US" altLang="en-US" b="1" baseline="0" dirty="0"/>
              <a:t>Puncture depth should never be greater than 2 mm and should never be performed at the center of the heel, where the calcaneus is most likely to be punctured.</a:t>
            </a:r>
          </a:p>
          <a:p>
            <a:endParaRPr lang="en-US" altLang="en-US" b="1" baseline="0" dirty="0"/>
          </a:p>
          <a:p>
            <a:r>
              <a:rPr lang="en-US" altLang="en-US" b="0" baseline="0" dirty="0"/>
              <a:t>Additional guidelines:</a:t>
            </a:r>
          </a:p>
          <a:p>
            <a:pPr marL="171450" indent="-171450">
              <a:buFont typeface="Arial" panose="020B0604020202020204" pitchFamily="34" charset="0"/>
              <a:buChar char="•"/>
            </a:pPr>
            <a:r>
              <a:rPr lang="en-US" altLang="en-US" b="0" baseline="0" dirty="0"/>
              <a:t>Do not use spring-loaded devices designed for glucose monitoring.</a:t>
            </a:r>
          </a:p>
          <a:p>
            <a:pPr marL="171450" indent="-171450">
              <a:buFont typeface="Arial" panose="020B0604020202020204" pitchFamily="34" charset="0"/>
              <a:buChar char="•"/>
            </a:pPr>
            <a:r>
              <a:rPr lang="en-US" altLang="en-US" b="0" baseline="0" dirty="0"/>
              <a:t>Use the device correctly. Check the directions before using an unfamiliar device.</a:t>
            </a:r>
          </a:p>
          <a:p>
            <a:pPr marL="171450" indent="-171450">
              <a:buFont typeface="Arial" panose="020B0604020202020204" pitchFamily="34" charset="0"/>
              <a:buChar char="•"/>
            </a:pPr>
            <a:r>
              <a:rPr lang="en-US" altLang="en-US" b="0" baseline="0" dirty="0"/>
              <a:t>Apply a steady amount of pressure to the site before and during the puncture.</a:t>
            </a:r>
          </a:p>
          <a:p>
            <a:pPr marL="171450" indent="-171450">
              <a:buFont typeface="Arial" panose="020B0604020202020204" pitchFamily="34" charset="0"/>
              <a:buChar char="•"/>
            </a:pPr>
            <a:endParaRPr lang="en-US" altLang="en-US" b="0"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a:t>View the video, “Skin Puncture Methods,” for more information about dermal (capillary) puncture.</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15</a:t>
            </a:fld>
            <a:endParaRPr lang="en-US"/>
          </a:p>
        </p:txBody>
      </p:sp>
    </p:spTree>
    <p:extLst>
      <p:ext uri="{BB962C8B-B14F-4D97-AF65-F5344CB8AC3E}">
        <p14:creationId xmlns:p14="http://schemas.microsoft.com/office/powerpoint/2010/main" val="188377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10.3 Carry out the procedure for performing a dermal (capillary) puncture.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16</a:t>
            </a:fld>
            <a:endParaRPr lang="en-US"/>
          </a:p>
        </p:txBody>
      </p:sp>
    </p:spTree>
    <p:extLst>
      <p:ext uri="{BB962C8B-B14F-4D97-AF65-F5344CB8AC3E}">
        <p14:creationId xmlns:p14="http://schemas.microsoft.com/office/powerpoint/2010/main" val="170637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Wipe away the first drop to avoid contaminating the specimen with tissue fluid.</a:t>
            </a:r>
          </a:p>
          <a:p>
            <a:endParaRPr lang="en-US" altLang="en-US" dirty="0"/>
          </a:p>
          <a:p>
            <a:r>
              <a:rPr lang="en-US" altLang="en-US" dirty="0"/>
              <a:t>Apply a steady amount of pressure to the site and hold the finger so that drops of blood form and fall away from the site.</a:t>
            </a:r>
          </a:p>
          <a:p>
            <a:endParaRPr lang="en-US" altLang="en-US" dirty="0"/>
          </a:p>
          <a:p>
            <a:r>
              <a:rPr lang="en-US" altLang="en-US" dirty="0"/>
              <a:t>Additional guidelines:</a:t>
            </a:r>
          </a:p>
          <a:p>
            <a:pPr marL="171450" indent="-171450">
              <a:buFont typeface="Arial" panose="020B0604020202020204" pitchFamily="34" charset="0"/>
              <a:buChar char="•"/>
            </a:pPr>
            <a:r>
              <a:rPr lang="en-US" altLang="en-US" dirty="0"/>
              <a:t>Touch the open end of an appropriate </a:t>
            </a:r>
            <a:r>
              <a:rPr lang="en-US" altLang="en-US" dirty="0" err="1"/>
              <a:t>microcollection</a:t>
            </a:r>
            <a:r>
              <a:rPr lang="en-US" altLang="en-US" dirty="0"/>
              <a:t> container to the drop of blood to collect it. </a:t>
            </a:r>
          </a:p>
          <a:p>
            <a:pPr marL="171450" indent="-171450">
              <a:buFont typeface="Arial" panose="020B0604020202020204" pitchFamily="34" charset="0"/>
              <a:buChar char="•"/>
            </a:pPr>
            <a:r>
              <a:rPr lang="en-US" altLang="en-US" dirty="0"/>
              <a:t>Gently tap the container after each drop to ensure mixing with the anticoagulant,</a:t>
            </a:r>
            <a:r>
              <a:rPr lang="en-US" altLang="en-US" baseline="0" dirty="0"/>
              <a:t> if present. </a:t>
            </a:r>
          </a:p>
          <a:p>
            <a:pPr marL="171450" indent="-171450">
              <a:buFont typeface="Arial" panose="020B0604020202020204" pitchFamily="34" charset="0"/>
              <a:buChar char="•"/>
            </a:pPr>
            <a:r>
              <a:rPr lang="en-US" altLang="en-US" baseline="0" dirty="0"/>
              <a:t>Do not “milk” the finger because this will contaminate the specimen with interstitial fluid.</a:t>
            </a:r>
          </a:p>
          <a:p>
            <a:pPr marL="171450" indent="-171450">
              <a:buFont typeface="Arial" panose="020B0604020202020204" pitchFamily="34" charset="0"/>
              <a:buChar char="•"/>
            </a:pPr>
            <a:r>
              <a:rPr lang="en-US" altLang="en-US" baseline="0" dirty="0"/>
              <a:t>Do not scrape the container against the skin because this may cause the blood to hemolyze or clot before it mixes with the anticoagulant in the collection container.</a:t>
            </a:r>
          </a:p>
          <a:p>
            <a:endParaRPr lang="en-US" altLang="en-US" baseline="0" dirty="0"/>
          </a:p>
          <a:p>
            <a:r>
              <a:rPr lang="en-US" altLang="en-US" baseline="0" dirty="0"/>
              <a:t>When collection is finished, apply gauze until the bleeding has stopped. (The patient may be able to do this.)</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18</a:t>
            </a:fld>
            <a:endParaRPr lang="en-US"/>
          </a:p>
        </p:txBody>
      </p:sp>
    </p:spTree>
    <p:extLst>
      <p:ext uri="{BB962C8B-B14F-4D97-AF65-F5344CB8AC3E}">
        <p14:creationId xmlns:p14="http://schemas.microsoft.com/office/powerpoint/2010/main" val="280019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20</a:t>
            </a:fld>
            <a:endParaRPr lang="en-US"/>
          </a:p>
        </p:txBody>
      </p:sp>
    </p:spTree>
    <p:extLst>
      <p:ext uri="{BB962C8B-B14F-4D97-AF65-F5344CB8AC3E}">
        <p14:creationId xmlns:p14="http://schemas.microsoft.com/office/powerpoint/2010/main" val="422227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21</a:t>
            </a:fld>
            <a:endParaRPr lang="en-US"/>
          </a:p>
        </p:txBody>
      </p:sp>
    </p:spTree>
    <p:extLst>
      <p:ext uri="{BB962C8B-B14F-4D97-AF65-F5344CB8AC3E}">
        <p14:creationId xmlns:p14="http://schemas.microsoft.com/office/powerpoint/2010/main" val="410311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Do not puncture through a previous puncture site; doing so may cause the site to become infected.</a:t>
            </a:r>
            <a:r>
              <a:rPr lang="en-US" altLang="en-US" baseline="0" dirty="0"/>
              <a:t> Also take care not to puncture the bone, which may cause osteochondritis (inflammation of bone and cartilage) or osteomyelitis (inflammation of bone marrow and adjacent bone).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22</a:t>
            </a:fld>
            <a:endParaRPr lang="en-US"/>
          </a:p>
        </p:txBody>
      </p:sp>
    </p:spTree>
    <p:extLst>
      <p:ext uri="{BB962C8B-B14F-4D97-AF65-F5344CB8AC3E}">
        <p14:creationId xmlns:p14="http://schemas.microsoft.com/office/powerpoint/2010/main" val="288907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Not</a:t>
            </a:r>
            <a:r>
              <a:rPr lang="en-US" altLang="en-US" baseline="0" dirty="0"/>
              <a:t> collecting enough blood may cause an additional blood collection that would otherwise be unnecessary. However, collecting too much blood can result in iatrogenic anemia and exsanguination, as described in Chapter 9. Many facilities have guidelines for maximum blood volumes. Follow the protocol at your facility.</a:t>
            </a:r>
          </a:p>
          <a:p>
            <a:endParaRPr lang="en-US" altLang="en-US" baseline="0" dirty="0"/>
          </a:p>
          <a:p>
            <a:r>
              <a:rPr lang="en-US" altLang="en-US" baseline="0" dirty="0"/>
              <a:t>Another reason for drawing just the right amount of blood is that the amount of additives in the </a:t>
            </a:r>
            <a:r>
              <a:rPr lang="en-US" altLang="en-US" baseline="0" dirty="0" err="1"/>
              <a:t>microcollection</a:t>
            </a:r>
            <a:r>
              <a:rPr lang="en-US" altLang="en-US" baseline="0" dirty="0"/>
              <a:t> containers are based on a specific quantity of blood. If too little or too much blood is drawn, the ratio of blood to additive is affected, which may cause the blood to clot or otherwise affect test results.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23</a:t>
            </a:fld>
            <a:endParaRPr lang="en-US"/>
          </a:p>
        </p:txBody>
      </p:sp>
    </p:spTree>
    <p:extLst>
      <p:ext uri="{BB962C8B-B14F-4D97-AF65-F5344CB8AC3E}">
        <p14:creationId xmlns:p14="http://schemas.microsoft.com/office/powerpoint/2010/main" val="375793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Not</a:t>
            </a:r>
            <a:r>
              <a:rPr lang="en-US" altLang="en-US" baseline="0" dirty="0"/>
              <a:t> collecting enough blood may cause an additional blood collection that would otherwise be unnecessary. However, collecting too much blood can result in iatrogenic anemia and exsanguination, as described in Chapter 9. Many facilities have guidelines for maximum blood volumes. Follow the protocol at your facility.</a:t>
            </a:r>
          </a:p>
          <a:p>
            <a:endParaRPr lang="en-US" altLang="en-US" baseline="0" dirty="0"/>
          </a:p>
          <a:p>
            <a:r>
              <a:rPr lang="en-US" altLang="en-US" baseline="0" dirty="0"/>
              <a:t>Another reason for drawing just the right amount of blood is that the amount of additives in the </a:t>
            </a:r>
            <a:r>
              <a:rPr lang="en-US" altLang="en-US" baseline="0" dirty="0" err="1"/>
              <a:t>microcollection</a:t>
            </a:r>
            <a:r>
              <a:rPr lang="en-US" altLang="en-US" baseline="0" dirty="0"/>
              <a:t> containers are based on a specific quantity of blood. If too little or too much blood is drawn, the ratio of blood to additive is affected, which may cause the blood to clot or otherwise affect test results.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24</a:t>
            </a:fld>
            <a:endParaRPr lang="en-US"/>
          </a:p>
        </p:txBody>
      </p:sp>
    </p:spTree>
    <p:extLst>
      <p:ext uri="{BB962C8B-B14F-4D97-AF65-F5344CB8AC3E}">
        <p14:creationId xmlns:p14="http://schemas.microsoft.com/office/powerpoint/2010/main" val="392831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10.4 Apply the procedure for collecting a dermal (capillary) specimen.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altLang="en-US" dirty="0"/>
              <a:t>Not all patients should have a bandage applied. Small children tend to put their fingers in their mouths. This puts them at risk for swallowing or choking on the bandage.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25</a:t>
            </a:fld>
            <a:endParaRPr lang="en-US"/>
          </a:p>
        </p:txBody>
      </p:sp>
    </p:spTree>
    <p:extLst>
      <p:ext uri="{BB962C8B-B14F-4D97-AF65-F5344CB8AC3E}">
        <p14:creationId xmlns:p14="http://schemas.microsoft.com/office/powerpoint/2010/main" val="36469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endParaRPr lang="en-US" b="1" dirty="0"/>
          </a:p>
          <a:p>
            <a:r>
              <a:rPr lang="en-US" b="0" dirty="0"/>
              <a:t>Dermal (capillary)</a:t>
            </a:r>
            <a:r>
              <a:rPr lang="en-US" b="0" baseline="0" dirty="0"/>
              <a:t> puncture is used to collect blood samples from infants and small children. It may also be used as an alternative method of blood collection for adult patients with whom venipuncture procedures are too difficult. Dermal (capillary) puncture procedures consist of detailed steps that must be performed safely and accurately.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a:t>
            </a:fld>
            <a:endParaRPr lang="en-US"/>
          </a:p>
        </p:txBody>
      </p:sp>
    </p:spTree>
    <p:extLst>
      <p:ext uri="{BB962C8B-B14F-4D97-AF65-F5344CB8AC3E}">
        <p14:creationId xmlns:p14="http://schemas.microsoft.com/office/powerpoint/2010/main" val="405338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dirty="0">
                <a:latin typeface="Albertus Medium" pitchFamily="34" charset="0"/>
              </a:rPr>
              <a:t>10.1	</a:t>
            </a:r>
            <a:r>
              <a:rPr lang="en-US" altLang="en-US" b="0" dirty="0">
                <a:latin typeface="Albertus Medium" pitchFamily="34" charset="0"/>
              </a:rPr>
              <a:t>Explain why dermal (capillary) puncture is used instead of routine venipuncture for some patients.</a:t>
            </a:r>
          </a:p>
          <a:p>
            <a:pPr marL="404813" indent="-404813">
              <a:spcBef>
                <a:spcPts val="2400"/>
              </a:spcBef>
            </a:pPr>
            <a:r>
              <a:rPr lang="en-US" altLang="en-US" b="0" dirty="0">
                <a:latin typeface="Albertus Medium" pitchFamily="34" charset="0"/>
              </a:rPr>
              <a:t>10.2	Select an appropriate site for dermal puncture and identify the equipment needed.</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26</a:t>
            </a:fld>
            <a:endParaRPr lang="en-US"/>
          </a:p>
        </p:txBody>
      </p:sp>
    </p:spTree>
    <p:extLst>
      <p:ext uri="{BB962C8B-B14F-4D97-AF65-F5344CB8AC3E}">
        <p14:creationId xmlns:p14="http://schemas.microsoft.com/office/powerpoint/2010/main" val="368669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altLang="en-US" b="0" dirty="0">
                <a:latin typeface="Albertus Medium" pitchFamily="34" charset="0"/>
              </a:rPr>
              <a:t>10.2	Select an appropriate site for dermal puncture and identify the equipment needed.</a:t>
            </a:r>
          </a:p>
          <a:p>
            <a:pPr marL="404813" indent="-404813">
              <a:spcBef>
                <a:spcPts val="2400"/>
              </a:spcBef>
            </a:pPr>
            <a:r>
              <a:rPr lang="en-US" altLang="en-US" b="0" dirty="0">
                <a:latin typeface="Albertus Medium" pitchFamily="34" charset="0"/>
              </a:rPr>
              <a:t>10.3	Carry out the procedure for performing a dermal puncture.</a:t>
            </a:r>
          </a:p>
          <a:p>
            <a:pPr marL="404813" indent="-404813">
              <a:spcBef>
                <a:spcPts val="2400"/>
              </a:spcBef>
            </a:pPr>
            <a:r>
              <a:rPr lang="en-US" altLang="en-US" b="0" dirty="0">
                <a:latin typeface="Albertus Medium" pitchFamily="34" charset="0"/>
              </a:rPr>
              <a:t>10.4	Apply the procedure for collecting a capillary specimen.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27</a:t>
            </a:fld>
            <a:endParaRPr lang="en-US"/>
          </a:p>
        </p:txBody>
      </p:sp>
    </p:spTree>
    <p:extLst>
      <p:ext uri="{BB962C8B-B14F-4D97-AF65-F5344CB8AC3E}">
        <p14:creationId xmlns:p14="http://schemas.microsoft.com/office/powerpoint/2010/main" val="76538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marR="0" lvl="0" indent="-404813" algn="l" defTabSz="914400" rtl="0" eaLnBrk="1" fontAlgn="auto" latinLnBrk="0" hangingPunct="1">
              <a:lnSpc>
                <a:spcPct val="100000"/>
              </a:lnSpc>
              <a:spcBef>
                <a:spcPts val="2400"/>
              </a:spcBef>
              <a:spcAft>
                <a:spcPts val="0"/>
              </a:spcAft>
              <a:buClrTx/>
              <a:buSzTx/>
              <a:buFontTx/>
              <a:buNone/>
              <a:tabLst/>
              <a:defRPr/>
            </a:pPr>
            <a:r>
              <a:rPr lang="en-US" altLang="en-US" b="0" dirty="0">
                <a:latin typeface="Albertus Medium" pitchFamily="34" charset="0"/>
              </a:rPr>
              <a:t>10.4	Apply the procedure for collecting a capillary specimen.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28</a:t>
            </a:fld>
            <a:endParaRPr lang="en-US"/>
          </a:p>
        </p:txBody>
      </p:sp>
    </p:spTree>
    <p:extLst>
      <p:ext uri="{BB962C8B-B14F-4D97-AF65-F5344CB8AC3E}">
        <p14:creationId xmlns:p14="http://schemas.microsoft.com/office/powerpoint/2010/main" val="595390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3</a:t>
            </a:fld>
            <a:endParaRPr lang="en-US"/>
          </a:p>
        </p:txBody>
      </p:sp>
    </p:spTree>
    <p:extLst>
      <p:ext uri="{BB962C8B-B14F-4D97-AF65-F5344CB8AC3E}">
        <p14:creationId xmlns:p14="http://schemas.microsoft.com/office/powerpoint/2010/main" val="331558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4</a:t>
            </a:fld>
            <a:endParaRPr lang="en-US"/>
          </a:p>
        </p:txBody>
      </p:sp>
    </p:spTree>
    <p:extLst>
      <p:ext uri="{BB962C8B-B14F-4D97-AF65-F5344CB8AC3E}">
        <p14:creationId xmlns:p14="http://schemas.microsoft.com/office/powerpoint/2010/main" val="7877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5</a:t>
            </a:fld>
            <a:endParaRPr lang="en-US"/>
          </a:p>
        </p:txBody>
      </p:sp>
    </p:spTree>
    <p:extLst>
      <p:ext uri="{BB962C8B-B14F-4D97-AF65-F5344CB8AC3E}">
        <p14:creationId xmlns:p14="http://schemas.microsoft.com/office/powerpoint/2010/main" val="20230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a:t>
            </a:r>
            <a:r>
              <a:rPr lang="en-US" baseline="0" dirty="0"/>
              <a:t> </a:t>
            </a:r>
            <a:r>
              <a:rPr lang="en-US" dirty="0"/>
              <a:t>10.1 Explain why dermal (capillary) puncture is used instead of routine venipuncture for some patients.</a:t>
            </a:r>
            <a:endParaRPr lang="en-US" altLang="en-US" dirty="0">
              <a:latin typeface="Albertus Medium" pitchFamily="34" charset="0"/>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a:defRPr/>
            </a:pPr>
            <a:endParaRPr lang="en-US" dirty="0"/>
          </a:p>
          <a:p>
            <a:pPr>
              <a:defRPr/>
            </a:pPr>
            <a:r>
              <a:rPr lang="en-US" dirty="0"/>
              <a:t>Dermal or capillary puncture is the preferred specimen collection method for infants and very young children. In these patients, the veins are very small, and it is difficult to find a vein large enough to withstand the vacuum in evacuated collection tubes. Also, dermal puncture takes less time, so it is more often successful. Dermal</a:t>
            </a:r>
            <a:r>
              <a:rPr lang="en-US" baseline="0" dirty="0"/>
              <a:t> puncture is easy to perform and is often less traumatic for children.</a:t>
            </a:r>
            <a:endParaRPr lang="en-US" dirty="0"/>
          </a:p>
          <a:p>
            <a:pPr>
              <a:defRPr/>
            </a:pPr>
            <a:endParaRPr lang="en-US" dirty="0"/>
          </a:p>
          <a:p>
            <a:pPr>
              <a:defRPr/>
            </a:pPr>
            <a:r>
              <a:rPr lang="en-US" dirty="0"/>
              <a:t>The blood specimen obtained using dermal puncture is not entirely venous blood. Instead, it is a mixture:</a:t>
            </a:r>
          </a:p>
          <a:p>
            <a:pPr marL="171450" indent="-171450">
              <a:buFont typeface="Arial" pitchFamily="34" charset="0"/>
              <a:buChar char="•"/>
              <a:defRPr/>
            </a:pPr>
            <a:r>
              <a:rPr lang="en-US" dirty="0"/>
              <a:t>Capillary blood</a:t>
            </a:r>
          </a:p>
          <a:p>
            <a:pPr marL="171450" indent="-171450">
              <a:buFont typeface="Arial" pitchFamily="34" charset="0"/>
              <a:buChar char="•"/>
              <a:defRPr/>
            </a:pPr>
            <a:r>
              <a:rPr lang="en-US" dirty="0"/>
              <a:t>Venous blood</a:t>
            </a:r>
          </a:p>
          <a:p>
            <a:pPr marL="171450" indent="-171450">
              <a:buFont typeface="Arial" pitchFamily="34" charset="0"/>
              <a:buChar char="•"/>
              <a:defRPr/>
            </a:pPr>
            <a:r>
              <a:rPr lang="en-US" dirty="0"/>
              <a:t>Arterial blood</a:t>
            </a:r>
          </a:p>
          <a:p>
            <a:pPr marL="171450" indent="-171450">
              <a:buFont typeface="Arial" pitchFamily="34" charset="0"/>
              <a:buChar char="•"/>
              <a:defRPr/>
            </a:pPr>
            <a:r>
              <a:rPr lang="en-US" b="1" dirty="0"/>
              <a:t>Interstitial fluid </a:t>
            </a:r>
            <a:r>
              <a:rPr lang="en-US" dirty="0"/>
              <a:t>(fluid between cells and tissues)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8</a:t>
            </a:fld>
            <a:endParaRPr lang="en-US"/>
          </a:p>
        </p:txBody>
      </p:sp>
    </p:spTree>
    <p:extLst>
      <p:ext uri="{BB962C8B-B14F-4D97-AF65-F5344CB8AC3E}">
        <p14:creationId xmlns:p14="http://schemas.microsoft.com/office/powerpoint/2010/main" val="102770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10.2 Select an appropriate site for dermal (capillary) puncture and identify the equipment needed.</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dirty="0"/>
              <a:t>The main differences between venipuncture and dermal puncture are:</a:t>
            </a:r>
          </a:p>
          <a:p>
            <a:pPr marL="171450" indent="-171450">
              <a:buFont typeface="Arial" pitchFamily="34" charset="0"/>
              <a:buChar char="•"/>
              <a:defRPr/>
            </a:pPr>
            <a:r>
              <a:rPr lang="en-US" dirty="0"/>
              <a:t>Site selection</a:t>
            </a:r>
          </a:p>
          <a:p>
            <a:pPr marL="171450" indent="-171450">
              <a:buFont typeface="Arial" pitchFamily="34" charset="0"/>
              <a:buChar char="•"/>
              <a:defRPr/>
            </a:pPr>
            <a:r>
              <a:rPr lang="en-US" dirty="0"/>
              <a:t>Equipment assembled</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10</a:t>
            </a:fld>
            <a:endParaRPr lang="en-US"/>
          </a:p>
        </p:txBody>
      </p:sp>
    </p:spTree>
    <p:extLst>
      <p:ext uri="{BB962C8B-B14F-4D97-AF65-F5344CB8AC3E}">
        <p14:creationId xmlns:p14="http://schemas.microsoft.com/office/powerpoint/2010/main" val="7156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 10.2 Select an appropriate site for dermal (capillary) puncture and identify the equipment needed.</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For</a:t>
            </a:r>
            <a:r>
              <a:rPr lang="en-US" b="1" baseline="0" dirty="0"/>
              <a:t> c</a:t>
            </a:r>
            <a:r>
              <a:rPr lang="en-US" b="1" dirty="0"/>
              <a:t>hildren and adults, </a:t>
            </a:r>
            <a:r>
              <a:rPr lang="en-US" b="0" dirty="0"/>
              <a:t>u</a:t>
            </a:r>
            <a:r>
              <a:rPr lang="en-US" dirty="0"/>
              <a:t>se the third or fourth finger of the hand.</a:t>
            </a:r>
          </a:p>
          <a:p>
            <a:pPr marL="171450" indent="-171450">
              <a:buFont typeface="Arial" pitchFamily="34" charset="0"/>
              <a:buChar char="•"/>
              <a:defRPr/>
            </a:pPr>
            <a:r>
              <a:rPr lang="en-US" dirty="0"/>
              <a:t>Use the </a:t>
            </a:r>
            <a:r>
              <a:rPr lang="en-US" b="1" dirty="0"/>
              <a:t>palmar</a:t>
            </a:r>
            <a:r>
              <a:rPr lang="en-US" dirty="0"/>
              <a:t> surface of the finger.</a:t>
            </a:r>
          </a:p>
          <a:p>
            <a:pPr marL="171450" indent="-171450">
              <a:buFont typeface="Arial" pitchFamily="34" charset="0"/>
              <a:buChar char="•"/>
              <a:defRPr/>
            </a:pPr>
            <a:r>
              <a:rPr lang="en-US" dirty="0"/>
              <a:t>Use the sides of the fingertip instead of the middle of the finger.</a:t>
            </a:r>
          </a:p>
          <a:p>
            <a:pPr marL="171450" indent="-171450">
              <a:buFont typeface="Arial" pitchFamily="34" charset="0"/>
              <a:buChar char="•"/>
              <a:defRPr/>
            </a:pPr>
            <a:r>
              <a:rPr lang="en-US" dirty="0"/>
              <a:t>Warm the finger slightly to increase blood flow.</a:t>
            </a:r>
          </a:p>
          <a:p>
            <a:pPr>
              <a:defRPr/>
            </a:pPr>
            <a:endParaRPr lang="en-US" b="1" dirty="0"/>
          </a:p>
          <a:p>
            <a:pPr>
              <a:defRPr/>
            </a:pPr>
            <a:r>
              <a:rPr lang="en-US" b="1" dirty="0"/>
              <a:t>For</a:t>
            </a:r>
            <a:r>
              <a:rPr lang="en-US" b="1" baseline="0" dirty="0"/>
              <a:t> i</a:t>
            </a:r>
            <a:r>
              <a:rPr lang="en-US" b="1" dirty="0"/>
              <a:t>nfants, </a:t>
            </a:r>
            <a:r>
              <a:rPr lang="en-US" b="0" dirty="0"/>
              <a:t>u</a:t>
            </a:r>
            <a:r>
              <a:rPr lang="en-US" dirty="0"/>
              <a:t>se the plantar surface of the heel.</a:t>
            </a:r>
          </a:p>
          <a:p>
            <a:pPr marL="171450" indent="-171450">
              <a:buFont typeface="Arial" pitchFamily="34" charset="0"/>
              <a:buChar char="•"/>
              <a:defRPr/>
            </a:pPr>
            <a:r>
              <a:rPr lang="en-US" dirty="0"/>
              <a:t>Never perform a dermal puncture on the heel of an infant who has begun to walk.</a:t>
            </a:r>
          </a:p>
          <a:p>
            <a:pPr marL="171450" indent="-171450">
              <a:buFont typeface="Arial" pitchFamily="34" charset="0"/>
              <a:buChar char="•"/>
              <a:defRPr/>
            </a:pPr>
            <a:r>
              <a:rPr lang="en-US" dirty="0"/>
              <a:t>Use the lateral surface of the heel, well away from the </a:t>
            </a:r>
            <a:r>
              <a:rPr lang="en-US" b="1" dirty="0"/>
              <a:t>calcaneus</a:t>
            </a:r>
            <a:r>
              <a:rPr lang="en-US" dirty="0"/>
              <a:t> (heel bone). If the calcaneus is punctured,</a:t>
            </a:r>
            <a:r>
              <a:rPr lang="en-US" baseline="0" dirty="0"/>
              <a:t> it can cause </a:t>
            </a:r>
            <a:r>
              <a:rPr lang="en-US" b="1" baseline="0" dirty="0"/>
              <a:t>osteomyelitis</a:t>
            </a:r>
            <a:r>
              <a:rPr lang="en-US" baseline="0" dirty="0"/>
              <a:t> (bone infection).</a:t>
            </a:r>
          </a:p>
          <a:p>
            <a:pPr marL="171450" indent="-171450">
              <a:buFont typeface="Arial" pitchFamily="34" charset="0"/>
              <a:buChar char="•"/>
              <a:defRPr/>
            </a:pPr>
            <a:r>
              <a:rPr lang="en-US" baseline="0" dirty="0"/>
              <a:t>For infants less than 1 year old, sides of the plantar surface of the heel are the sites of choice. Do not use the fingers because they are too small to maintain a safe distance from the bone during puncture.</a:t>
            </a:r>
            <a:endParaRPr lang="en-US" dirty="0"/>
          </a:p>
          <a:p>
            <a:pPr marL="171450" indent="-171450">
              <a:buFont typeface="Arial" pitchFamily="34" charset="0"/>
              <a:buChar char="•"/>
              <a:defRPr/>
            </a:pPr>
            <a:endParaRPr lang="en-US" dirty="0"/>
          </a:p>
          <a:p>
            <a:pPr marL="0" indent="0">
              <a:buFont typeface="Arial" pitchFamily="34" charset="0"/>
              <a:buNone/>
              <a:defRPr/>
            </a:pPr>
            <a:r>
              <a:rPr lang="en-US" b="1" dirty="0"/>
              <a:t>D</a:t>
            </a:r>
            <a:r>
              <a:rPr lang="en-US" b="1" baseline="0" dirty="0"/>
              <a:t>o not use:</a:t>
            </a:r>
          </a:p>
          <a:p>
            <a:pPr marL="171450" indent="-171450">
              <a:buFont typeface="Arial" pitchFamily="34" charset="0"/>
              <a:buChar char="•"/>
              <a:defRPr/>
            </a:pPr>
            <a:r>
              <a:rPr lang="en-US" baseline="0" dirty="0"/>
              <a:t>Arch of the foot</a:t>
            </a:r>
          </a:p>
          <a:p>
            <a:pPr marL="171450" indent="-171450">
              <a:buFont typeface="Arial" pitchFamily="34" charset="0"/>
              <a:buChar char="•"/>
              <a:defRPr/>
            </a:pPr>
            <a:r>
              <a:rPr lang="en-US" baseline="0" dirty="0"/>
              <a:t>Back of the heel</a:t>
            </a:r>
          </a:p>
          <a:p>
            <a:pPr marL="171450" indent="-171450">
              <a:buFont typeface="Arial" pitchFamily="34" charset="0"/>
              <a:buChar char="•"/>
              <a:defRPr/>
            </a:pPr>
            <a:r>
              <a:rPr lang="en-US" baseline="0" dirty="0"/>
              <a:t>Plantar area (bottom surface, or sole) of foot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11</a:t>
            </a:fld>
            <a:endParaRPr lang="en-US"/>
          </a:p>
        </p:txBody>
      </p:sp>
    </p:spTree>
    <p:extLst>
      <p:ext uri="{BB962C8B-B14F-4D97-AF65-F5344CB8AC3E}">
        <p14:creationId xmlns:p14="http://schemas.microsoft.com/office/powerpoint/2010/main" val="173835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LO 10.2 Select an appropriate site for dermal (capillary) puncture and identify the equipment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Chapter 8 described the equipment needed for dermal puncture. Review the items before continuing with this section.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Requisition slip</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Alcohol prep pad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Gauze pad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Gloves</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Adhesive bandage or tape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Sharps container</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Computer label</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Permanent marker or pen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Lancet</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Microspecimen</a:t>
            </a:r>
            <a:r>
              <a:rPr lang="en-IN" dirty="0"/>
              <a:t> containers</a:t>
            </a:r>
          </a:p>
        </p:txBody>
      </p:sp>
      <p:sp>
        <p:nvSpPr>
          <p:cNvPr id="4" name="Slide Number Placeholder 3"/>
          <p:cNvSpPr>
            <a:spLocks noGrp="1"/>
          </p:cNvSpPr>
          <p:nvPr>
            <p:ph type="sldNum" sz="quarter" idx="5"/>
          </p:nvPr>
        </p:nvSpPr>
        <p:spPr/>
        <p:txBody>
          <a:bodyPr/>
          <a:lstStyle/>
          <a:p>
            <a:fld id="{969E8D09-9492-4554-9C8F-456CB81F32A8}" type="slidenum">
              <a:rPr lang="en-US" smtClean="0"/>
              <a:t>12</a:t>
            </a:fld>
            <a:endParaRPr lang="en-US"/>
          </a:p>
        </p:txBody>
      </p:sp>
    </p:spTree>
    <p:extLst>
      <p:ext uri="{BB962C8B-B14F-4D97-AF65-F5344CB8AC3E}">
        <p14:creationId xmlns:p14="http://schemas.microsoft.com/office/powerpoint/2010/main" val="227551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xmlns=""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xmlns=""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xmlns=""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xmlns=""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xmlns=""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xmlns=""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xmlns=""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xmlns=""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xmlns=""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xmlns=""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xmlns=""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xmlns=""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xmlns=""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xmlns=""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xmlns=""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xmlns=""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xmlns=""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xmlns=""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xmlns=""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xmlns=""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xmlns=""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xmlns=""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xmlns=""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xmlns=""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xmlns=""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xmlns=""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xmlns=""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xmlns=""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xmlns=""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xmlns=""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xmlns=""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xmlns=""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xmlns=""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xmlns=""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xmlns=""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xmlns=""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a:t>
            </a:r>
            <a:r>
              <a:rPr lang="en-US" sz="800" b="0" dirty="0" smtClean="0">
                <a:solidFill>
                  <a:schemeClr val="tx1">
                    <a:lumMod val="65000"/>
                    <a:lumOff val="35000"/>
                  </a:schemeClr>
                </a:solidFill>
              </a:rPr>
              <a:t>Hill LLC</a:t>
            </a:r>
            <a:endParaRPr lang="en-US" sz="800" b="0" dirty="0">
              <a:solidFill>
                <a:schemeClr val="tx1">
                  <a:lumMod val="65000"/>
                  <a:lumOff val="35000"/>
                </a:schemeClr>
              </a:solidFill>
            </a:endParaRPr>
          </a:p>
        </p:txBody>
      </p:sp>
      <p:sp>
        <p:nvSpPr>
          <p:cNvPr id="10" name="Slide Number Placeholder">
            <a:extLst>
              <a:ext uri="{FF2B5EF4-FFF2-40B4-BE49-F238E27FC236}">
                <a16:creationId xmlns:a16="http://schemas.microsoft.com/office/drawing/2014/main" xmlns=""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xmlns=""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xmlns=""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smtClean="0">
                <a:solidFill>
                  <a:schemeClr val="tx1">
                    <a:lumMod val="65000"/>
                    <a:lumOff val="35000"/>
                  </a:schemeClr>
                </a:solidFill>
              </a:rPr>
              <a:t>© McGraw Hill LLC</a:t>
            </a:r>
            <a:endParaRPr lang="en-US" sz="800" b="0" dirty="0">
              <a:solidFill>
                <a:schemeClr val="tx1">
                  <a:lumMod val="65000"/>
                  <a:lumOff val="35000"/>
                </a:schemeClr>
              </a:solidFill>
            </a:endParaRPr>
          </a:p>
        </p:txBody>
      </p:sp>
      <p:grpSp>
        <p:nvGrpSpPr>
          <p:cNvPr id="6" name="MGH Shape">
            <a:extLst>
              <a:ext uri="{FF2B5EF4-FFF2-40B4-BE49-F238E27FC236}">
                <a16:creationId xmlns:a16="http://schemas.microsoft.com/office/drawing/2014/main" xmlns="" id="{B719ECBD-8119-4217-9D58-2638FA4365C1}"/>
              </a:ext>
              <a:ext uri="{C183D7F6-B498-43B3-948B-1728B52AA6E4}">
                <adec:decorative xmlns:adec="http://schemas.microsoft.com/office/drawing/2017/decorative" xmlns=""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xmlns=""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xmlns=""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xmlns=""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xmlns=""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xmlns=""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smtClean="0">
                <a:solidFill>
                  <a:schemeClr val="tx1">
                    <a:lumMod val="65000"/>
                    <a:lumOff val="35000"/>
                  </a:schemeClr>
                </a:solidFill>
              </a:rPr>
              <a:t>© McGraw Hill LLC</a:t>
            </a:r>
            <a:endParaRPr lang="en-US" sz="800" b="0" dirty="0">
              <a:solidFill>
                <a:schemeClr val="tx1">
                  <a:lumMod val="65000"/>
                  <a:lumOff val="35000"/>
                </a:schemeClr>
              </a:solidFill>
            </a:endParaRP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10</a:t>
            </a:r>
          </a:p>
        </p:txBody>
      </p:sp>
      <p:sp>
        <p:nvSpPr>
          <p:cNvPr id="3" name="Subtitle 2"/>
          <p:cNvSpPr>
            <a:spLocks noGrp="1"/>
          </p:cNvSpPr>
          <p:nvPr>
            <p:ph type="subTitle" idx="1"/>
          </p:nvPr>
        </p:nvSpPr>
        <p:spPr/>
        <p:txBody>
          <a:bodyPr/>
          <a:lstStyle/>
          <a:p>
            <a:r>
              <a:rPr lang="en-US" dirty="0"/>
              <a:t>Dermal (Capillary) Puncture</a:t>
            </a:r>
          </a:p>
        </p:txBody>
      </p:sp>
      <p:sp>
        <p:nvSpPr>
          <p:cNvPr id="5" name="Footer Placeholder 4"/>
          <p:cNvSpPr>
            <a:spLocks noGrp="1"/>
          </p:cNvSpPr>
          <p:nvPr>
            <p:ph type="ftr" sz="quarter" idx="11"/>
          </p:nvPr>
        </p:nvSpPr>
        <p:spPr/>
        <p:txBody>
          <a:bodyPr/>
          <a:lstStyle/>
          <a:p>
            <a:pPr defTabSz="457200">
              <a:spcBef>
                <a:spcPct val="20000"/>
              </a:spcBef>
              <a:defRPr/>
            </a:pPr>
            <a:r>
              <a:rPr lang="en-US" sz="1200" dirty="0">
                <a:solidFill>
                  <a:schemeClr val="tx1"/>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164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How 10-1: Dermal (Capillary) Puncture Preparation</a:t>
            </a:r>
          </a:p>
        </p:txBody>
      </p:sp>
      <p:sp>
        <p:nvSpPr>
          <p:cNvPr id="3" name="Content Placeholder 2"/>
          <p:cNvSpPr>
            <a:spLocks noGrp="1"/>
          </p:cNvSpPr>
          <p:nvPr>
            <p:ph sz="quarter" idx="11"/>
          </p:nvPr>
        </p:nvSpPr>
        <p:spPr/>
        <p:txBody>
          <a:bodyPr/>
          <a:lstStyle/>
          <a:p>
            <a:pPr marL="402336" indent="-402336">
              <a:buFont typeface="+mj-lt"/>
              <a:buAutoNum type="arabicPeriod"/>
            </a:pPr>
            <a:r>
              <a:rPr lang="en-US" dirty="0"/>
              <a:t>Acquire and examine the requisition slip.</a:t>
            </a:r>
          </a:p>
          <a:p>
            <a:pPr marL="402336" indent="-402336">
              <a:buFont typeface="+mj-lt"/>
              <a:buAutoNum type="arabicPeriod"/>
            </a:pPr>
            <a:r>
              <a:rPr lang="en-US" dirty="0"/>
              <a:t>Greet and identify the patient.</a:t>
            </a:r>
          </a:p>
          <a:p>
            <a:pPr marL="402336" indent="-402336">
              <a:buFont typeface="+mj-lt"/>
              <a:buAutoNum type="arabicPeriod"/>
            </a:pPr>
            <a:r>
              <a:rPr lang="en-US" dirty="0"/>
              <a:t>Explain the procedure.</a:t>
            </a:r>
          </a:p>
          <a:p>
            <a:pPr marL="402336" indent="-402336">
              <a:buFont typeface="+mj-lt"/>
              <a:buAutoNum type="arabicPeriod"/>
            </a:pPr>
            <a:r>
              <a:rPr lang="en-US" dirty="0"/>
              <a:t>Verify any dietary restrictions.</a:t>
            </a:r>
          </a:p>
          <a:p>
            <a:pPr marL="402336" indent="-402336">
              <a:buFont typeface="+mj-lt"/>
              <a:buAutoNum type="arabicPeriod"/>
            </a:pPr>
            <a:r>
              <a:rPr lang="en-US" dirty="0"/>
              <a:t>Wash your hands.</a:t>
            </a:r>
          </a:p>
          <a:p>
            <a:pPr marL="402336" indent="-402336">
              <a:buFont typeface="+mj-lt"/>
              <a:buAutoNum type="arabicPeriod"/>
            </a:pPr>
            <a:r>
              <a:rPr lang="en-US" dirty="0"/>
              <a:t>Put on gloves.</a:t>
            </a:r>
          </a:p>
        </p:txBody>
      </p:sp>
      <p:sp>
        <p:nvSpPr>
          <p:cNvPr id="5" name="Text Placehold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4"/>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269298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Selecting a Dermal (Capillary) Puncture Site</a:t>
            </a:r>
          </a:p>
        </p:txBody>
      </p:sp>
      <p:pic>
        <p:nvPicPr>
          <p:cNvPr id="4" name="Picture 3" descr="The underside of a hand and foot with areas indicated for dermal puncture site.">
            <a:extLst>
              <a:ext uri="{FF2B5EF4-FFF2-40B4-BE49-F238E27FC236}">
                <a16:creationId xmlns:a16="http://schemas.microsoft.com/office/drawing/2014/main" xmlns="" id="{B44C6914-E968-066F-934F-4A7ECAB53E76}"/>
              </a:ext>
            </a:extLst>
          </p:cNvPr>
          <p:cNvPicPr>
            <a:picLocks noChangeAspect="1"/>
          </p:cNvPicPr>
          <p:nvPr/>
        </p:nvPicPr>
        <p:blipFill>
          <a:blip r:embed="rId3"/>
          <a:stretch>
            <a:fillRect/>
          </a:stretch>
        </p:blipFill>
        <p:spPr>
          <a:xfrm>
            <a:off x="1712728" y="1266825"/>
            <a:ext cx="5718544" cy="4621169"/>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16591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Assembling Dermal (Capillary) Puncture Equipment</a:t>
            </a:r>
          </a:p>
        </p:txBody>
      </p:sp>
      <p:pic>
        <p:nvPicPr>
          <p:cNvPr id="3" name="Picture 2" descr="Dermal puncture equipment collected in a tray.">
            <a:extLst>
              <a:ext uri="{FF2B5EF4-FFF2-40B4-BE49-F238E27FC236}">
                <a16:creationId xmlns:a16="http://schemas.microsoft.com/office/drawing/2014/main" xmlns="" id="{0CF16BC9-E2E5-96B5-4EB8-E63BE40F10DC}"/>
              </a:ext>
            </a:extLst>
          </p:cNvPr>
          <p:cNvPicPr>
            <a:picLocks noChangeAspect="1"/>
          </p:cNvPicPr>
          <p:nvPr/>
        </p:nvPicPr>
        <p:blipFill>
          <a:blip r:embed="rId3"/>
          <a:stretch>
            <a:fillRect/>
          </a:stretch>
        </p:blipFill>
        <p:spPr>
          <a:xfrm>
            <a:off x="1069268" y="1252423"/>
            <a:ext cx="7005465" cy="4638904"/>
          </a:xfrm>
          <a:prstGeom prst="rect">
            <a:avLst/>
          </a:prstGeom>
        </p:spPr>
      </p:pic>
      <p:sp>
        <p:nvSpPr>
          <p:cNvPr id="5" name="Text Placeholder 4">
            <a:extLst>
              <a:ext uri="{FF2B5EF4-FFF2-40B4-BE49-F238E27FC236}">
                <a16:creationId xmlns:a16="http://schemas.microsoft.com/office/drawing/2014/main" xmlns="" id="{21D23A00-C118-8E17-0F77-46D4292D2DE2}"/>
              </a:ext>
            </a:extLst>
          </p:cNvPr>
          <p:cNvSpPr>
            <a:spLocks noGrp="1"/>
          </p:cNvSpPr>
          <p:nvPr>
            <p:ph type="body" sz="quarter" idx="13"/>
          </p:nvPr>
        </p:nvSpPr>
        <p:spPr>
          <a:xfrm>
            <a:off x="1562099" y="6684963"/>
            <a:ext cx="6972301" cy="173037"/>
          </a:xfrm>
        </p:spPr>
        <p:txBody>
          <a:bodyPr/>
          <a:lstStyle/>
          <a:p>
            <a:r>
              <a:rPr lang="en-US" dirty="0">
                <a:solidFill>
                  <a:schemeClr val="tx1">
                    <a:lumMod val="95000"/>
                    <a:lumOff val="5000"/>
                  </a:schemeClr>
                </a:solidFill>
              </a:rPr>
              <a:t>©McGraw-Hill Education/Sandra </a:t>
            </a:r>
            <a:r>
              <a:rPr lang="en-US" dirty="0" err="1">
                <a:solidFill>
                  <a:schemeClr val="tx1">
                    <a:lumMod val="95000"/>
                    <a:lumOff val="5000"/>
                  </a:schemeClr>
                </a:solidFill>
              </a:rPr>
              <a:t>Mesrine</a:t>
            </a:r>
            <a:r>
              <a:rPr lang="en-US" dirty="0">
                <a:solidFill>
                  <a:schemeClr val="tx1">
                    <a:lumMod val="95000"/>
                    <a:lumOff val="5000"/>
                  </a:schemeClr>
                </a:solidFill>
              </a:rPr>
              <a:t>, photographer</a:t>
            </a:r>
          </a:p>
        </p:txBody>
      </p:sp>
      <p:sp>
        <p:nvSpPr>
          <p:cNvPr id="6" name="Slide Number Placeholder 5"/>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253889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 10.3</a:t>
            </a:r>
          </a:p>
        </p:txBody>
      </p:sp>
      <p:sp>
        <p:nvSpPr>
          <p:cNvPr id="3" name="Content Placeholder 2"/>
          <p:cNvSpPr>
            <a:spLocks noGrp="1"/>
          </p:cNvSpPr>
          <p:nvPr>
            <p:ph sz="quarter" idx="11"/>
          </p:nvPr>
        </p:nvSpPr>
        <p:spPr/>
        <p:txBody>
          <a:bodyPr/>
          <a:lstStyle/>
          <a:p>
            <a:r>
              <a:rPr lang="en-US" dirty="0"/>
              <a:t>Performing a Dermal (Capillary)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319099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the Puncture</a:t>
            </a:r>
          </a:p>
        </p:txBody>
      </p:sp>
      <p:sp>
        <p:nvSpPr>
          <p:cNvPr id="3" name="Content Placeholder 2"/>
          <p:cNvSpPr>
            <a:spLocks noGrp="1"/>
          </p:cNvSpPr>
          <p:nvPr>
            <p:ph sz="quarter" idx="11"/>
          </p:nvPr>
        </p:nvSpPr>
        <p:spPr>
          <a:xfrm>
            <a:off x="342900" y="1276709"/>
            <a:ext cx="3638550" cy="4971691"/>
          </a:xfrm>
        </p:spPr>
        <p:txBody>
          <a:bodyPr/>
          <a:lstStyle/>
          <a:p>
            <a:pPr marL="292608" indent="-292608">
              <a:buFont typeface="Arial" panose="020B0604020202020204" pitchFamily="34" charset="0"/>
              <a:buChar char="•"/>
            </a:pPr>
            <a:r>
              <a:rPr lang="en-US" dirty="0"/>
              <a:t>Examine the fingers.</a:t>
            </a:r>
          </a:p>
          <a:p>
            <a:pPr marL="292608" indent="-292608">
              <a:buFont typeface="Arial" panose="020B0604020202020204" pitchFamily="34" charset="0"/>
              <a:buChar char="•"/>
            </a:pPr>
            <a:r>
              <a:rPr lang="en-US" dirty="0"/>
              <a:t>Choose a finger for the puncture.</a:t>
            </a:r>
          </a:p>
          <a:p>
            <a:pPr marL="292608" indent="-292608">
              <a:buFont typeface="Arial" panose="020B0604020202020204" pitchFamily="34" charset="0"/>
              <a:buChar char="•"/>
            </a:pPr>
            <a:r>
              <a:rPr lang="en-US" dirty="0"/>
              <a:t>Plan to cut across the fingerprint.</a:t>
            </a:r>
          </a:p>
        </p:txBody>
      </p:sp>
      <p:pic>
        <p:nvPicPr>
          <p:cNvPr id="4" name="Picture 3" descr="Finger A with correct puncture sites across the fingerprints; Finger B with incorrect puncture sites in same direction as fingerprints">
            <a:extLst>
              <a:ext uri="{FF2B5EF4-FFF2-40B4-BE49-F238E27FC236}">
                <a16:creationId xmlns:a16="http://schemas.microsoft.com/office/drawing/2014/main" xmlns="" id="{2368D9DB-214E-0A6D-C0A7-6C70738CEDA5}"/>
              </a:ext>
            </a:extLst>
          </p:cNvPr>
          <p:cNvPicPr>
            <a:picLocks noChangeAspect="1"/>
          </p:cNvPicPr>
          <p:nvPr/>
        </p:nvPicPr>
        <p:blipFill>
          <a:blip r:embed="rId3"/>
          <a:stretch>
            <a:fillRect/>
          </a:stretch>
        </p:blipFill>
        <p:spPr>
          <a:xfrm>
            <a:off x="4253770" y="1858166"/>
            <a:ext cx="4751261" cy="3285072"/>
          </a:xfrm>
          <a:prstGeom prst="rect">
            <a:avLst/>
          </a:prstGeom>
        </p:spPr>
      </p:pic>
      <p:sp>
        <p:nvSpPr>
          <p:cNvPr id="6" name="Slide Number Placeholder 5"/>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102869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the Puncture</a:t>
            </a:r>
          </a:p>
        </p:txBody>
      </p:sp>
      <p:sp>
        <p:nvSpPr>
          <p:cNvPr id="3" name="Content Placeholder 2"/>
          <p:cNvSpPr>
            <a:spLocks noGrp="1"/>
          </p:cNvSpPr>
          <p:nvPr>
            <p:ph sz="quarter" idx="11"/>
          </p:nvPr>
        </p:nvSpPr>
        <p:spPr>
          <a:xfrm>
            <a:off x="342899" y="1276710"/>
            <a:ext cx="8505825" cy="1923690"/>
          </a:xfrm>
        </p:spPr>
        <p:txBody>
          <a:bodyPr/>
          <a:lstStyle/>
          <a:p>
            <a:pPr marL="292608" indent="-292608">
              <a:buFont typeface="Arial" panose="020B0604020202020204" pitchFamily="34" charset="0"/>
              <a:buChar char="•"/>
            </a:pPr>
            <a:r>
              <a:rPr lang="en-US" dirty="0"/>
              <a:t>Clean the site with alcohol.</a:t>
            </a:r>
          </a:p>
          <a:p>
            <a:pPr marL="292608" indent="-292608">
              <a:buFont typeface="Arial" panose="020B0604020202020204" pitchFamily="34" charset="0"/>
              <a:buChar char="•"/>
            </a:pPr>
            <a:r>
              <a:rPr lang="en-US" dirty="0"/>
              <a:t>Allow to dry completely.</a:t>
            </a:r>
          </a:p>
          <a:p>
            <a:pPr marL="292608" indent="-292608">
              <a:buFont typeface="Arial" panose="020B0604020202020204" pitchFamily="34" charset="0"/>
              <a:buChar char="•"/>
            </a:pPr>
            <a:r>
              <a:rPr lang="en-US" dirty="0"/>
              <a:t>Hold the finger to stretch skin tightly.</a:t>
            </a:r>
          </a:p>
          <a:p>
            <a:pPr marL="292608" indent="-292608">
              <a:buFont typeface="Arial" panose="020B0604020202020204" pitchFamily="34" charset="0"/>
              <a:buChar char="•"/>
            </a:pPr>
            <a:r>
              <a:rPr lang="en-US" dirty="0"/>
              <a:t>Puncture the finger.</a:t>
            </a:r>
          </a:p>
        </p:txBody>
      </p:sp>
      <p:pic>
        <p:nvPicPr>
          <p:cNvPr id="5" name="Picture 4" descr="A tip of a finger being punctured.">
            <a:extLst>
              <a:ext uri="{FF2B5EF4-FFF2-40B4-BE49-F238E27FC236}">
                <a16:creationId xmlns:a16="http://schemas.microsoft.com/office/drawing/2014/main" xmlns="" id="{4CBBC6BB-E26E-8E9B-1521-59C03F638552}"/>
              </a:ext>
            </a:extLst>
          </p:cNvPr>
          <p:cNvPicPr>
            <a:picLocks noChangeAspect="1"/>
          </p:cNvPicPr>
          <p:nvPr/>
        </p:nvPicPr>
        <p:blipFill>
          <a:blip r:embed="rId3"/>
          <a:stretch>
            <a:fillRect/>
          </a:stretch>
        </p:blipFill>
        <p:spPr>
          <a:xfrm>
            <a:off x="2124852" y="3273210"/>
            <a:ext cx="5229914" cy="2942457"/>
          </a:xfrm>
          <a:prstGeom prst="rect">
            <a:avLst/>
          </a:prstGeom>
        </p:spPr>
      </p:pic>
      <p:sp>
        <p:nvSpPr>
          <p:cNvPr id="8" name="Text Placeholder 4">
            <a:extLst>
              <a:ext uri="{FF2B5EF4-FFF2-40B4-BE49-F238E27FC236}">
                <a16:creationId xmlns:a16="http://schemas.microsoft.com/office/drawing/2014/main" xmlns="" id="{CB8509FC-EAF6-124E-635B-66AFC213887A}"/>
              </a:ext>
            </a:extLst>
          </p:cNvPr>
          <p:cNvSpPr>
            <a:spLocks noGrp="1"/>
          </p:cNvSpPr>
          <p:nvPr>
            <p:ph type="body" sz="quarter" idx="13"/>
          </p:nvPr>
        </p:nvSpPr>
        <p:spPr>
          <a:xfrm>
            <a:off x="1562099" y="6684963"/>
            <a:ext cx="6972301" cy="173037"/>
          </a:xfrm>
        </p:spPr>
        <p:txBody>
          <a:bodyPr/>
          <a:lstStyle/>
          <a:p>
            <a:r>
              <a:rPr lang="en-IN" dirty="0">
                <a:solidFill>
                  <a:schemeClr val="tx1">
                    <a:lumMod val="95000"/>
                    <a:lumOff val="5000"/>
                  </a:schemeClr>
                </a:solidFill>
              </a:rPr>
              <a:t>©Lillian Mundt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409727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How 10-2: Performing a Dermal (Capillary) Puncture</a:t>
            </a:r>
          </a:p>
        </p:txBody>
      </p:sp>
      <p:sp>
        <p:nvSpPr>
          <p:cNvPr id="3" name="Content Placeholder 2"/>
          <p:cNvSpPr>
            <a:spLocks noGrp="1"/>
          </p:cNvSpPr>
          <p:nvPr>
            <p:ph sz="quarter" idx="11"/>
          </p:nvPr>
        </p:nvSpPr>
        <p:spPr/>
        <p:txBody>
          <a:bodyPr/>
          <a:lstStyle/>
          <a:p>
            <a:pPr marL="402336" indent="-402336">
              <a:buFont typeface="+mj-lt"/>
              <a:buAutoNum type="arabicPeriod"/>
            </a:pPr>
            <a:r>
              <a:rPr lang="en-US" dirty="0"/>
              <a:t>Assemble the equipment, considering the patient and puncture depth.</a:t>
            </a:r>
          </a:p>
          <a:p>
            <a:pPr marL="402336" indent="-402336">
              <a:buFont typeface="+mj-lt"/>
              <a:buAutoNum type="arabicPeriod"/>
            </a:pPr>
            <a:r>
              <a:rPr lang="en-US" dirty="0"/>
              <a:t>Clean the site with an alcohol pad and allow the site to dry thoroughly.</a:t>
            </a:r>
          </a:p>
          <a:p>
            <a:pPr marL="402336" indent="-402336">
              <a:buFont typeface="+mj-lt"/>
              <a:buAutoNum type="arabicPeriod"/>
            </a:pPr>
            <a:r>
              <a:rPr lang="en-US" dirty="0"/>
              <a:t>Hold the finger (or heel) with the skin stretched tightly.</a:t>
            </a:r>
          </a:p>
          <a:p>
            <a:pPr marL="402336" indent="-402336">
              <a:buFont typeface="+mj-lt"/>
              <a:buAutoNum type="arabicPeriod"/>
            </a:pPr>
            <a:r>
              <a:rPr lang="en-US" dirty="0"/>
              <a:t>Use the lancet or puncture device according to the manufacturer’s directions to create the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397479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 10.4</a:t>
            </a:r>
          </a:p>
        </p:txBody>
      </p:sp>
      <p:sp>
        <p:nvSpPr>
          <p:cNvPr id="3" name="Content Placeholder 2"/>
          <p:cNvSpPr>
            <a:spLocks noGrp="1"/>
          </p:cNvSpPr>
          <p:nvPr>
            <p:ph sz="quarter" idx="11"/>
          </p:nvPr>
        </p:nvSpPr>
        <p:spPr/>
        <p:txBody>
          <a:bodyPr/>
          <a:lstStyle/>
          <a:p>
            <a:r>
              <a:rPr lang="en-US" dirty="0"/>
              <a:t>Collecting the Dermal (Capillary) Specimen</a:t>
            </a:r>
          </a:p>
        </p:txBody>
      </p:sp>
      <p:sp>
        <p:nvSpPr>
          <p:cNvPr id="6" name="Slide Number Placeholder 5"/>
          <p:cNvSpPr>
            <a:spLocks noGrp="1"/>
          </p:cNvSpPr>
          <p:nvPr>
            <p:ph type="sldNum" sz="quarter" idx="4"/>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90161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2C99A-04C6-B383-4C18-E5D318CF807E}"/>
              </a:ext>
            </a:extLst>
          </p:cNvPr>
          <p:cNvSpPr>
            <a:spLocks noGrp="1"/>
          </p:cNvSpPr>
          <p:nvPr>
            <p:ph type="title"/>
          </p:nvPr>
        </p:nvSpPr>
        <p:spPr/>
        <p:txBody>
          <a:bodyPr>
            <a:normAutofit/>
          </a:bodyPr>
          <a:lstStyle/>
          <a:p>
            <a:r>
              <a:rPr lang="en-IN" sz="3600" dirty="0"/>
              <a:t>Collection Procedure</a:t>
            </a:r>
          </a:p>
        </p:txBody>
      </p:sp>
      <p:pic>
        <p:nvPicPr>
          <p:cNvPr id="10" name="Picture 9" descr="Step A in the collection procedure of a dermal puncture. The first drop is wiped away.">
            <a:extLst>
              <a:ext uri="{FF2B5EF4-FFF2-40B4-BE49-F238E27FC236}">
                <a16:creationId xmlns:a16="http://schemas.microsoft.com/office/drawing/2014/main" xmlns="" id="{5A29A7EC-048F-BE97-06F6-69C38A7B0BD1}"/>
              </a:ext>
            </a:extLst>
          </p:cNvPr>
          <p:cNvPicPr>
            <a:picLocks noChangeAspect="1"/>
          </p:cNvPicPr>
          <p:nvPr/>
        </p:nvPicPr>
        <p:blipFill>
          <a:blip r:embed="rId3"/>
          <a:stretch>
            <a:fillRect/>
          </a:stretch>
        </p:blipFill>
        <p:spPr>
          <a:xfrm>
            <a:off x="541250" y="1278411"/>
            <a:ext cx="3431186" cy="2166535"/>
          </a:xfrm>
          <a:prstGeom prst="rect">
            <a:avLst/>
          </a:prstGeom>
        </p:spPr>
      </p:pic>
      <p:sp>
        <p:nvSpPr>
          <p:cNvPr id="3" name="Content Placeholder 2">
            <a:extLst>
              <a:ext uri="{FF2B5EF4-FFF2-40B4-BE49-F238E27FC236}">
                <a16:creationId xmlns:a16="http://schemas.microsoft.com/office/drawing/2014/main" xmlns="" id="{EEFCD614-7B1E-57A0-6028-2030D24EC445}"/>
              </a:ext>
            </a:extLst>
          </p:cNvPr>
          <p:cNvSpPr>
            <a:spLocks noGrp="1"/>
          </p:cNvSpPr>
          <p:nvPr>
            <p:ph sz="quarter" idx="11"/>
          </p:nvPr>
        </p:nvSpPr>
        <p:spPr>
          <a:xfrm>
            <a:off x="1066800" y="3514183"/>
            <a:ext cx="2276475" cy="372017"/>
          </a:xfrm>
        </p:spPr>
        <p:txBody>
          <a:bodyPr/>
          <a:lstStyle/>
          <a:p>
            <a:r>
              <a:rPr lang="en-IN" sz="1800" dirty="0"/>
              <a:t>Wipe away first drop</a:t>
            </a:r>
          </a:p>
        </p:txBody>
      </p:sp>
      <p:pic>
        <p:nvPicPr>
          <p:cNvPr id="11" name="Picture 10" descr="Step B in the collection procedure of a dermal puncture. Steady pressure is applied.">
            <a:extLst>
              <a:ext uri="{FF2B5EF4-FFF2-40B4-BE49-F238E27FC236}">
                <a16:creationId xmlns:a16="http://schemas.microsoft.com/office/drawing/2014/main" xmlns="" id="{A83A97A7-626B-872A-BB5B-C8D1A8BC14C4}"/>
              </a:ext>
            </a:extLst>
          </p:cNvPr>
          <p:cNvPicPr>
            <a:picLocks noChangeAspect="1"/>
          </p:cNvPicPr>
          <p:nvPr/>
        </p:nvPicPr>
        <p:blipFill>
          <a:blip r:embed="rId4"/>
          <a:stretch>
            <a:fillRect/>
          </a:stretch>
        </p:blipFill>
        <p:spPr>
          <a:xfrm>
            <a:off x="5020773" y="1279469"/>
            <a:ext cx="3421110" cy="2176612"/>
          </a:xfrm>
          <a:prstGeom prst="rect">
            <a:avLst/>
          </a:prstGeom>
        </p:spPr>
      </p:pic>
      <p:sp>
        <p:nvSpPr>
          <p:cNvPr id="4" name="Content Placeholder 3">
            <a:extLst>
              <a:ext uri="{FF2B5EF4-FFF2-40B4-BE49-F238E27FC236}">
                <a16:creationId xmlns:a16="http://schemas.microsoft.com/office/drawing/2014/main" xmlns="" id="{F692E493-A70B-DD92-F8D4-D067EF289553}"/>
              </a:ext>
            </a:extLst>
          </p:cNvPr>
          <p:cNvSpPr>
            <a:spLocks noGrp="1"/>
          </p:cNvSpPr>
          <p:nvPr>
            <p:ph sz="quarter" idx="14"/>
          </p:nvPr>
        </p:nvSpPr>
        <p:spPr>
          <a:xfrm>
            <a:off x="5410200" y="3514725"/>
            <a:ext cx="2495550" cy="342900"/>
          </a:xfrm>
        </p:spPr>
        <p:txBody>
          <a:bodyPr/>
          <a:lstStyle/>
          <a:p>
            <a:r>
              <a:rPr lang="en-IN" sz="1800" dirty="0"/>
              <a:t>Apply steady pressure</a:t>
            </a:r>
          </a:p>
        </p:txBody>
      </p:sp>
      <p:pic>
        <p:nvPicPr>
          <p:cNvPr id="12" name="Picture 11" descr="Step C in the collection procedure of a dermal puncture. Specimen is collected.">
            <a:extLst>
              <a:ext uri="{FF2B5EF4-FFF2-40B4-BE49-F238E27FC236}">
                <a16:creationId xmlns:a16="http://schemas.microsoft.com/office/drawing/2014/main" xmlns="" id="{9E3D6D81-D3BA-CFE9-FF7C-197FC6B98EEF}"/>
              </a:ext>
            </a:extLst>
          </p:cNvPr>
          <p:cNvPicPr>
            <a:picLocks noChangeAspect="1"/>
          </p:cNvPicPr>
          <p:nvPr/>
        </p:nvPicPr>
        <p:blipFill>
          <a:blip r:embed="rId5"/>
          <a:stretch>
            <a:fillRect/>
          </a:stretch>
        </p:blipFill>
        <p:spPr>
          <a:xfrm>
            <a:off x="3040062" y="4003043"/>
            <a:ext cx="3041394" cy="1932934"/>
          </a:xfrm>
          <a:prstGeom prst="rect">
            <a:avLst/>
          </a:prstGeom>
        </p:spPr>
      </p:pic>
      <p:sp>
        <p:nvSpPr>
          <p:cNvPr id="8" name="Content Placeholder 7">
            <a:extLst>
              <a:ext uri="{FF2B5EF4-FFF2-40B4-BE49-F238E27FC236}">
                <a16:creationId xmlns:a16="http://schemas.microsoft.com/office/drawing/2014/main" xmlns="" id="{92F429AA-2596-3DA9-1A7B-4B4355B0ED41}"/>
              </a:ext>
            </a:extLst>
          </p:cNvPr>
          <p:cNvSpPr>
            <a:spLocks noGrp="1"/>
          </p:cNvSpPr>
          <p:nvPr>
            <p:ph sz="quarter" idx="15"/>
          </p:nvPr>
        </p:nvSpPr>
        <p:spPr>
          <a:xfrm>
            <a:off x="3574038" y="5979823"/>
            <a:ext cx="1988562" cy="357022"/>
          </a:xfrm>
        </p:spPr>
        <p:txBody>
          <a:bodyPr/>
          <a:lstStyle/>
          <a:p>
            <a:r>
              <a:rPr lang="en-IN" sz="1800" dirty="0"/>
              <a:t>Collect specimen</a:t>
            </a:r>
          </a:p>
        </p:txBody>
      </p:sp>
      <p:sp>
        <p:nvSpPr>
          <p:cNvPr id="13" name="Text Placeholder 5">
            <a:extLst>
              <a:ext uri="{FF2B5EF4-FFF2-40B4-BE49-F238E27FC236}">
                <a16:creationId xmlns:a16="http://schemas.microsoft.com/office/drawing/2014/main" xmlns="" id="{9314300F-93B0-F219-1BB1-EC8F1244A2E4}"/>
              </a:ext>
            </a:extLst>
          </p:cNvPr>
          <p:cNvSpPr>
            <a:spLocks noGrp="1"/>
          </p:cNvSpPr>
          <p:nvPr>
            <p:ph type="body" sz="quarter" idx="13"/>
          </p:nvPr>
        </p:nvSpPr>
        <p:spPr>
          <a:xfrm>
            <a:off x="1562100" y="6684963"/>
            <a:ext cx="6972300" cy="173037"/>
          </a:xfrm>
        </p:spPr>
        <p:txBody>
          <a:bodyPr/>
          <a:lstStyle/>
          <a:p>
            <a:pPr algn="r"/>
            <a:r>
              <a:rPr lang="en-US" dirty="0">
                <a:solidFill>
                  <a:schemeClr val="tx1">
                    <a:lumMod val="95000"/>
                    <a:lumOff val="5000"/>
                  </a:schemeClr>
                </a:solidFill>
              </a:rPr>
              <a:t>©McGraw-Hill Education/Take One Digital Media, photographer</a:t>
            </a:r>
          </a:p>
        </p:txBody>
      </p:sp>
      <p:sp>
        <p:nvSpPr>
          <p:cNvPr id="7" name="Slide Number Placeholder 6">
            <a:extLst>
              <a:ext uri="{FF2B5EF4-FFF2-40B4-BE49-F238E27FC236}">
                <a16:creationId xmlns:a16="http://schemas.microsoft.com/office/drawing/2014/main" xmlns="" id="{109F85BF-0869-BFFE-345C-15D365009A8F}"/>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68922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Draw</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E</a:t>
            </a:r>
            <a:r>
              <a:rPr lang="en-US" sz="100" dirty="0"/>
              <a:t> </a:t>
            </a:r>
            <a:r>
              <a:rPr lang="en-US" dirty="0"/>
              <a:t>D</a:t>
            </a:r>
            <a:r>
              <a:rPr lang="en-US" sz="100" dirty="0"/>
              <a:t> </a:t>
            </a:r>
            <a:r>
              <a:rPr lang="en-US" dirty="0"/>
              <a:t>T</a:t>
            </a:r>
            <a:r>
              <a:rPr lang="en-US" sz="100" dirty="0"/>
              <a:t> </a:t>
            </a:r>
            <a:r>
              <a:rPr lang="en-US" dirty="0"/>
              <a:t>A (lavender or pink).</a:t>
            </a:r>
          </a:p>
          <a:p>
            <a:pPr marL="292608" indent="-292608">
              <a:buFont typeface="Arial" panose="020B0604020202020204" pitchFamily="34" charset="0"/>
              <a:buChar char="•"/>
            </a:pPr>
            <a:r>
              <a:rPr lang="en-US" dirty="0"/>
              <a:t>Heparin (green or light green).</a:t>
            </a:r>
          </a:p>
          <a:p>
            <a:pPr marL="292608" indent="-292608">
              <a:buFont typeface="Arial" panose="020B0604020202020204" pitchFamily="34" charset="0"/>
              <a:buChar char="•"/>
            </a:pPr>
            <a:r>
              <a:rPr lang="en-US" dirty="0"/>
              <a:t>Sodium fluoride (gray).</a:t>
            </a:r>
          </a:p>
          <a:p>
            <a:pPr marL="292608" indent="-292608">
              <a:buFont typeface="Arial" panose="020B0604020202020204" pitchFamily="34" charset="0"/>
              <a:buChar char="•"/>
            </a:pPr>
            <a:r>
              <a:rPr lang="en-US" dirty="0"/>
              <a:t>Nonadditive (red) or serum separator (gold).</a:t>
            </a:r>
          </a:p>
        </p:txBody>
      </p:sp>
      <p:sp>
        <p:nvSpPr>
          <p:cNvPr id="6" name="Slide Number Placeholder 5"/>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166499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sz="quarter" idx="11"/>
          </p:nvPr>
        </p:nvSpPr>
        <p:spPr>
          <a:xfrm>
            <a:off x="333374" y="1276709"/>
            <a:ext cx="8486775" cy="4971691"/>
          </a:xfrm>
        </p:spPr>
        <p:txBody>
          <a:bodyPr/>
          <a:lstStyle/>
          <a:p>
            <a:pPr marL="682625" indent="-682625"/>
            <a:r>
              <a:rPr lang="en-US" dirty="0"/>
              <a:t>10.1 Explain why dermal (capillary) puncture is used instead of routine venipuncture for some patients.</a:t>
            </a:r>
          </a:p>
          <a:p>
            <a:pPr marL="682625" indent="-682625"/>
            <a:r>
              <a:rPr lang="en-US" dirty="0"/>
              <a:t>10.2 Select an appropriate site for dermal (capillary) puncture and identify the equipment needed.</a:t>
            </a:r>
          </a:p>
          <a:p>
            <a:pPr marL="682625" indent="-682625"/>
            <a:r>
              <a:rPr lang="en-US" dirty="0"/>
              <a:t>10.3 Carry out the procedure for performing a dermal (capillary) puncture.</a:t>
            </a:r>
          </a:p>
          <a:p>
            <a:pPr marL="682625" indent="-682625"/>
            <a:r>
              <a:rPr lang="en-US" dirty="0"/>
              <a:t>10.4 Apply the procedure for collecting a dermal (capillary) specimen.</a:t>
            </a:r>
          </a:p>
        </p:txBody>
      </p:sp>
      <p:sp>
        <p:nvSpPr>
          <p:cNvPr id="6" name="Slide Number Placeholder 5"/>
          <p:cNvSpPr>
            <a:spLocks noGrp="1"/>
          </p:cNvSpPr>
          <p:nvPr>
            <p:ph type="sldNum" sz="quarter" idx="4"/>
          </p:nvPr>
        </p:nvSpPr>
        <p:spPr/>
        <p:txBody>
          <a:body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3021137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How 10-3: Collecting the Dermal (Capillary) Specimen </a:t>
            </a:r>
            <a:r>
              <a:rPr lang="en-US" sz="1100" b="0" dirty="0"/>
              <a:t>1</a:t>
            </a:r>
          </a:p>
        </p:txBody>
      </p:sp>
      <p:sp>
        <p:nvSpPr>
          <p:cNvPr id="3" name="Content Placeholder 2"/>
          <p:cNvSpPr>
            <a:spLocks noGrp="1"/>
          </p:cNvSpPr>
          <p:nvPr>
            <p:ph sz="quarter" idx="11"/>
          </p:nvPr>
        </p:nvSpPr>
        <p:spPr/>
        <p:txBody>
          <a:bodyPr/>
          <a:lstStyle/>
          <a:p>
            <a:pPr marL="402336" indent="-402336">
              <a:buFont typeface="+mj-lt"/>
              <a:buAutoNum type="arabicPeriod"/>
            </a:pPr>
            <a:r>
              <a:rPr lang="en-US" dirty="0"/>
              <a:t>After performing the dermal puncture, wipe away the first drop of blood.</a:t>
            </a:r>
          </a:p>
          <a:p>
            <a:pPr marL="402336" indent="-402336">
              <a:buFont typeface="+mj-lt"/>
              <a:buAutoNum type="arabicPeriod"/>
            </a:pPr>
            <a:r>
              <a:rPr lang="en-US" dirty="0"/>
              <a:t>If using capillary tubes, hold the tube horizontally and touch the end of the tube to the next drop of blood to fill the tube by capillary action.</a:t>
            </a:r>
          </a:p>
          <a:p>
            <a:pPr marL="402336" indent="-402336">
              <a:buFont typeface="+mj-lt"/>
              <a:buAutoNum type="arabicPeriod"/>
            </a:pPr>
            <a:r>
              <a:rPr lang="en-US" dirty="0"/>
              <a:t>If using </a:t>
            </a:r>
            <a:r>
              <a:rPr lang="en-US" dirty="0" err="1"/>
              <a:t>microcollection</a:t>
            </a:r>
            <a:r>
              <a:rPr lang="en-US" dirty="0"/>
              <a:t> containers, follow the correct order of draw. Allow free-flowing drops of blood to enter the collection device, without milking the finger.</a:t>
            </a:r>
          </a:p>
          <a:p>
            <a:pPr marL="402336" indent="-402336">
              <a:buFont typeface="+mj-lt"/>
              <a:buAutoNum type="arabicPeriod"/>
            </a:pPr>
            <a:r>
              <a:rPr lang="en-US" dirty="0"/>
              <a:t>If the </a:t>
            </a:r>
            <a:r>
              <a:rPr lang="en-US" dirty="0" err="1"/>
              <a:t>microcollection</a:t>
            </a:r>
            <a:r>
              <a:rPr lang="en-US" dirty="0"/>
              <a:t> container includes an anticoagulant additive, tap the container gently on a hard surface after each drop to mix the blood with the additive.</a:t>
            </a:r>
          </a:p>
        </p:txBody>
      </p:sp>
      <p:sp>
        <p:nvSpPr>
          <p:cNvPr id="6" name="Slide Number Placeholder 5"/>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371808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 Your Competency 10-3: Collecting the Dermal (Capillary) Specimen </a:t>
            </a:r>
            <a:r>
              <a:rPr lang="en-US" sz="1100" b="0" dirty="0"/>
              <a:t>2</a:t>
            </a:r>
          </a:p>
        </p:txBody>
      </p:sp>
      <p:sp>
        <p:nvSpPr>
          <p:cNvPr id="3" name="Content Placeholder 2"/>
          <p:cNvSpPr>
            <a:spLocks noGrp="1"/>
          </p:cNvSpPr>
          <p:nvPr>
            <p:ph sz="quarter" idx="11"/>
          </p:nvPr>
        </p:nvSpPr>
        <p:spPr/>
        <p:txBody>
          <a:bodyPr/>
          <a:lstStyle/>
          <a:p>
            <a:pPr marL="457200" indent="-457200">
              <a:buFont typeface="+mj-lt"/>
              <a:buAutoNum type="arabicPeriod" startAt="5"/>
            </a:pPr>
            <a:r>
              <a:rPr lang="en-US" dirty="0"/>
              <a:t>Collect blood to the fill line on the container. Collect a capillary tube to 2/3 to 3/4 full. Do not overfill or underfill.</a:t>
            </a:r>
          </a:p>
          <a:p>
            <a:pPr marL="457200" indent="-457200">
              <a:buFont typeface="+mj-lt"/>
              <a:buAutoNum type="arabicPeriod" startAt="5"/>
            </a:pPr>
            <a:r>
              <a:rPr lang="en-US" dirty="0"/>
              <a:t>Cap the </a:t>
            </a:r>
            <a:r>
              <a:rPr lang="en-US" dirty="0" err="1"/>
              <a:t>microcollection</a:t>
            </a:r>
            <a:r>
              <a:rPr lang="en-US" dirty="0"/>
              <a:t> container or seal the capillary tube.</a:t>
            </a:r>
          </a:p>
          <a:p>
            <a:pPr marL="457200" indent="-457200">
              <a:buFont typeface="+mj-lt"/>
              <a:buAutoNum type="arabicPeriod" startAt="5"/>
            </a:pPr>
            <a:r>
              <a:rPr lang="en-US" dirty="0"/>
              <a:t>If the container contains an additive, mix by inverting the container according to the manufacturer’s directions. Seal the capillary tube ends.</a:t>
            </a:r>
          </a:p>
          <a:p>
            <a:pPr marL="457200" indent="-457200">
              <a:buFont typeface="+mj-lt"/>
              <a:buAutoNum type="arabicPeriod" startAt="5"/>
            </a:pPr>
            <a:r>
              <a:rPr lang="en-US" dirty="0"/>
              <a:t>Dispose of the puncture device in the sharps container.</a:t>
            </a:r>
          </a:p>
          <a:p>
            <a:pPr marL="457200" indent="-457200">
              <a:buFont typeface="+mj-lt"/>
              <a:buAutoNum type="arabicPeriod" startAt="5"/>
            </a:pPr>
            <a:r>
              <a:rPr lang="en-US" dirty="0"/>
              <a:t>Label the microcontainers.</a:t>
            </a:r>
          </a:p>
          <a:p>
            <a:pPr marL="457200" indent="-457200">
              <a:buFont typeface="+mj-lt"/>
              <a:buAutoNum type="arabicPeriod" startAt="5"/>
            </a:pPr>
            <a:r>
              <a:rPr lang="en-US" dirty="0"/>
              <a:t>Check the puncture site and apply a bandage if appropriate.</a:t>
            </a:r>
          </a:p>
        </p:txBody>
      </p:sp>
      <p:sp>
        <p:nvSpPr>
          <p:cNvPr id="6" name="Slide Number Placeholder 5"/>
          <p:cNvSpPr>
            <a:spLocks noGrp="1"/>
          </p:cNvSpPr>
          <p:nvPr>
            <p:ph type="sldNum" sz="quarter" idx="4"/>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170041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Dermal Puncture</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Infection.</a:t>
            </a:r>
          </a:p>
          <a:p>
            <a:pPr marL="292608" indent="-292608">
              <a:buFont typeface="Arial" panose="020B0604020202020204" pitchFamily="34" charset="0"/>
              <a:buChar char="•"/>
            </a:pPr>
            <a:r>
              <a:rPr lang="en-US" dirty="0"/>
              <a:t>Osteochondritis.</a:t>
            </a:r>
          </a:p>
          <a:p>
            <a:pPr marL="292608" indent="-292608">
              <a:buFont typeface="Arial" panose="020B0604020202020204" pitchFamily="34" charset="0"/>
              <a:buChar char="•"/>
            </a:pPr>
            <a:r>
              <a:rPr lang="en-US" dirty="0"/>
              <a:t>Osteomyelitis.</a:t>
            </a:r>
          </a:p>
        </p:txBody>
      </p:sp>
      <p:sp>
        <p:nvSpPr>
          <p:cNvPr id="6" name="Slide Number Placeholder 5"/>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2204667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85B1C-33A9-9B19-3E46-DE61A18DB485}"/>
              </a:ext>
            </a:extLst>
          </p:cNvPr>
          <p:cNvSpPr>
            <a:spLocks noGrp="1"/>
          </p:cNvSpPr>
          <p:nvPr>
            <p:ph type="title"/>
          </p:nvPr>
        </p:nvSpPr>
        <p:spPr/>
        <p:txBody>
          <a:bodyPr>
            <a:normAutofit/>
          </a:bodyPr>
          <a:lstStyle/>
          <a:p>
            <a:r>
              <a:rPr lang="en-US" sz="3400" dirty="0"/>
              <a:t>Minimum and Maximum Blood Volumes</a:t>
            </a:r>
            <a:endParaRPr lang="en-IN" sz="3400" dirty="0"/>
          </a:p>
        </p:txBody>
      </p:sp>
      <p:sp>
        <p:nvSpPr>
          <p:cNvPr id="3" name="Content Placeholder 2">
            <a:extLst>
              <a:ext uri="{FF2B5EF4-FFF2-40B4-BE49-F238E27FC236}">
                <a16:creationId xmlns:a16="http://schemas.microsoft.com/office/drawing/2014/main" xmlns="" id="{4D059038-DB76-DBB0-75C3-5EC762EF4B9C}"/>
              </a:ext>
            </a:extLst>
          </p:cNvPr>
          <p:cNvSpPr>
            <a:spLocks noGrp="1"/>
          </p:cNvSpPr>
          <p:nvPr>
            <p:ph sz="quarter" idx="11"/>
          </p:nvPr>
        </p:nvSpPr>
        <p:spPr>
          <a:xfrm>
            <a:off x="342900" y="1276710"/>
            <a:ext cx="4333875" cy="2923816"/>
          </a:xfrm>
        </p:spPr>
        <p:txBody>
          <a:bodyPr/>
          <a:lstStyle/>
          <a:p>
            <a:r>
              <a:rPr lang="en-US" dirty="0"/>
              <a:t>Collecting the correct volume is important.</a:t>
            </a:r>
          </a:p>
          <a:p>
            <a:pPr marL="292608" indent="-292608">
              <a:buFont typeface="Arial" panose="020B0604020202020204" pitchFamily="34" charset="0"/>
              <a:buChar char="•"/>
            </a:pPr>
            <a:r>
              <a:rPr lang="en-US" dirty="0"/>
              <a:t>Enough for tests to be performed.</a:t>
            </a:r>
          </a:p>
          <a:p>
            <a:pPr marL="292608" indent="-292608">
              <a:buFont typeface="Arial" panose="020B0604020202020204" pitchFamily="34" charset="0"/>
              <a:buChar char="•"/>
            </a:pPr>
            <a:r>
              <a:rPr lang="en-US" dirty="0"/>
              <a:t>Do not exceed maximum allowed for day or over short time.</a:t>
            </a:r>
            <a:endParaRPr lang="en-IN" dirty="0"/>
          </a:p>
        </p:txBody>
      </p:sp>
      <p:sp>
        <p:nvSpPr>
          <p:cNvPr id="4" name="Content Placeholder 3">
            <a:extLst>
              <a:ext uri="{FF2B5EF4-FFF2-40B4-BE49-F238E27FC236}">
                <a16:creationId xmlns:a16="http://schemas.microsoft.com/office/drawing/2014/main" xmlns="" id="{23D893B8-2B77-8E12-0EC6-80B28C048754}"/>
              </a:ext>
            </a:extLst>
          </p:cNvPr>
          <p:cNvSpPr>
            <a:spLocks noGrp="1"/>
          </p:cNvSpPr>
          <p:nvPr>
            <p:ph sz="quarter" idx="14"/>
          </p:nvPr>
        </p:nvSpPr>
        <p:spPr>
          <a:xfrm>
            <a:off x="342900" y="4343400"/>
            <a:ext cx="4267200" cy="1219200"/>
          </a:xfrm>
        </p:spPr>
        <p:txBody>
          <a:bodyPr/>
          <a:lstStyle/>
          <a:p>
            <a:r>
              <a:rPr lang="en-US" dirty="0"/>
              <a:t>Most containers are marked with acceptable minimum and maximum fill levels.</a:t>
            </a:r>
            <a:endParaRPr lang="en-IN" dirty="0"/>
          </a:p>
        </p:txBody>
      </p:sp>
      <p:pic>
        <p:nvPicPr>
          <p:cNvPr id="8" name="Picture 7" descr="Two container tubes with the acceptable minimum and maximum fill levels indicated.">
            <a:extLst>
              <a:ext uri="{FF2B5EF4-FFF2-40B4-BE49-F238E27FC236}">
                <a16:creationId xmlns:a16="http://schemas.microsoft.com/office/drawing/2014/main" xmlns="" id="{DCFBF561-16C8-759C-5573-BE5527E7E37A}"/>
              </a:ext>
            </a:extLst>
          </p:cNvPr>
          <p:cNvPicPr>
            <a:picLocks noChangeAspect="1"/>
          </p:cNvPicPr>
          <p:nvPr/>
        </p:nvPicPr>
        <p:blipFill>
          <a:blip r:embed="rId3"/>
          <a:stretch>
            <a:fillRect/>
          </a:stretch>
        </p:blipFill>
        <p:spPr>
          <a:xfrm>
            <a:off x="5131926" y="1273141"/>
            <a:ext cx="3053303" cy="4640415"/>
          </a:xfrm>
          <a:prstGeom prst="rect">
            <a:avLst/>
          </a:prstGeom>
        </p:spPr>
      </p:pic>
      <p:sp>
        <p:nvSpPr>
          <p:cNvPr id="6" name="Text Placeholder 5">
            <a:extLst>
              <a:ext uri="{FF2B5EF4-FFF2-40B4-BE49-F238E27FC236}">
                <a16:creationId xmlns:a16="http://schemas.microsoft.com/office/drawing/2014/main" xmlns="" id="{D2F1C14E-7CE3-DA1A-69C7-B1E132FDCF5F}"/>
              </a:ext>
            </a:extLst>
          </p:cNvPr>
          <p:cNvSpPr>
            <a:spLocks noGrp="1"/>
          </p:cNvSpPr>
          <p:nvPr>
            <p:ph type="body" sz="quarter" idx="13"/>
          </p:nvPr>
        </p:nvSpPr>
        <p:spPr/>
        <p:txBody>
          <a:bodyPr/>
          <a:lstStyle/>
          <a:p>
            <a:pPr algn="r"/>
            <a:r>
              <a:rPr lang="en-IN" dirty="0">
                <a:solidFill>
                  <a:schemeClr val="tx1">
                    <a:lumMod val="95000"/>
                    <a:lumOff val="5000"/>
                  </a:schemeClr>
                </a:solidFill>
              </a:rPr>
              <a:t>©Lillian Mundt</a:t>
            </a:r>
          </a:p>
        </p:txBody>
      </p:sp>
      <p:sp>
        <p:nvSpPr>
          <p:cNvPr id="7" name="Slide Number Placeholder 6">
            <a:extLst>
              <a:ext uri="{FF2B5EF4-FFF2-40B4-BE49-F238E27FC236}">
                <a16:creationId xmlns:a16="http://schemas.microsoft.com/office/drawing/2014/main" xmlns="" id="{BABBEB45-F945-6FEB-7AAE-54A9DA0329CC}"/>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408883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Guidelines for Blood Collection Volumes</a:t>
            </a:r>
          </a:p>
        </p:txBody>
      </p:sp>
      <p:graphicFrame>
        <p:nvGraphicFramePr>
          <p:cNvPr id="4" name="Table 6">
            <a:extLst>
              <a:ext uri="{FF2B5EF4-FFF2-40B4-BE49-F238E27FC236}">
                <a16:creationId xmlns:a16="http://schemas.microsoft.com/office/drawing/2014/main" xmlns="" id="{68E59095-A374-3DB2-5A4C-A35C67CDD47A}"/>
              </a:ext>
            </a:extLst>
          </p:cNvPr>
          <p:cNvGraphicFramePr>
            <a:graphicFrameLocks noGrp="1"/>
          </p:cNvGraphicFramePr>
          <p:nvPr>
            <p:extLst>
              <p:ext uri="{D42A27DB-BD31-4B8C-83A1-F6EECF244321}">
                <p14:modId xmlns:p14="http://schemas.microsoft.com/office/powerpoint/2010/main" val="2798262513"/>
              </p:ext>
            </p:extLst>
          </p:nvPr>
        </p:nvGraphicFramePr>
        <p:xfrm>
          <a:off x="342900" y="1260475"/>
          <a:ext cx="8639352" cy="4846320"/>
        </p:xfrm>
        <a:graphic>
          <a:graphicData uri="http://schemas.openxmlformats.org/drawingml/2006/table">
            <a:tbl>
              <a:tblPr firstRow="1" bandRow="1">
                <a:tableStyleId>{5C22544A-7EE6-4342-B048-85BDC9FD1C3A}</a:tableStyleId>
              </a:tblPr>
              <a:tblGrid>
                <a:gridCol w="1162050">
                  <a:extLst>
                    <a:ext uri="{9D8B030D-6E8A-4147-A177-3AD203B41FA5}">
                      <a16:colId xmlns:a16="http://schemas.microsoft.com/office/drawing/2014/main" xmlns="" val="3317422074"/>
                    </a:ext>
                  </a:extLst>
                </a:gridCol>
                <a:gridCol w="1123950">
                  <a:extLst>
                    <a:ext uri="{9D8B030D-6E8A-4147-A177-3AD203B41FA5}">
                      <a16:colId xmlns:a16="http://schemas.microsoft.com/office/drawing/2014/main" xmlns="" val="2352675404"/>
                    </a:ext>
                  </a:extLst>
                </a:gridCol>
                <a:gridCol w="3219450">
                  <a:extLst>
                    <a:ext uri="{9D8B030D-6E8A-4147-A177-3AD203B41FA5}">
                      <a16:colId xmlns:a16="http://schemas.microsoft.com/office/drawing/2014/main" xmlns="" val="2130010259"/>
                    </a:ext>
                  </a:extLst>
                </a:gridCol>
                <a:gridCol w="3133902">
                  <a:extLst>
                    <a:ext uri="{9D8B030D-6E8A-4147-A177-3AD203B41FA5}">
                      <a16:colId xmlns:a16="http://schemas.microsoft.com/office/drawing/2014/main" xmlns="" val="3073082932"/>
                    </a:ext>
                  </a:extLst>
                </a:gridCol>
              </a:tblGrid>
              <a:tr h="810900">
                <a:tc>
                  <a:txBody>
                    <a:bodyPr/>
                    <a:lstStyle/>
                    <a:p>
                      <a:pPr algn="ctr"/>
                      <a:r>
                        <a:rPr lang="en-IN" dirty="0"/>
                        <a:t>Body weight (k</a:t>
                      </a:r>
                      <a:r>
                        <a:rPr lang="en-IN" sz="100" baseline="0" dirty="0"/>
                        <a:t>ilo</a:t>
                      </a:r>
                      <a:r>
                        <a:rPr lang="en-IN" dirty="0"/>
                        <a:t>g</a:t>
                      </a:r>
                      <a:r>
                        <a:rPr lang="en-IN" sz="100" baseline="0" dirty="0"/>
                        <a:t>ram</a:t>
                      </a:r>
                      <a:r>
                        <a:rPr lang="en-IN" dirty="0"/>
                        <a:t>)</a:t>
                      </a:r>
                    </a:p>
                  </a:txBody>
                  <a:tcPr/>
                </a:tc>
                <a:tc>
                  <a:txBody>
                    <a:bodyPr/>
                    <a:lstStyle/>
                    <a:p>
                      <a:pPr algn="ctr"/>
                      <a:r>
                        <a:rPr lang="en-IN" dirty="0"/>
                        <a:t>Body weight (lb)</a:t>
                      </a:r>
                    </a:p>
                  </a:txBody>
                  <a:tcPr/>
                </a:tc>
                <a:tc>
                  <a:txBody>
                    <a:bodyPr/>
                    <a:lstStyle/>
                    <a:p>
                      <a:pPr algn="ctr"/>
                      <a:r>
                        <a:rPr lang="en-IN" dirty="0"/>
                        <a:t>Maximum allowable volume (</a:t>
                      </a:r>
                      <a:r>
                        <a:rPr lang="en-IN" dirty="0" err="1"/>
                        <a:t>m</a:t>
                      </a:r>
                      <a:r>
                        <a:rPr lang="en-IN" sz="100" baseline="0" dirty="0" err="1"/>
                        <a:t>ili</a:t>
                      </a:r>
                      <a:r>
                        <a:rPr lang="en-IN" dirty="0" err="1"/>
                        <a:t>L</a:t>
                      </a:r>
                      <a:r>
                        <a:rPr lang="en-IN" sz="100" baseline="0" dirty="0" err="1"/>
                        <a:t>itre</a:t>
                      </a:r>
                      <a:r>
                        <a:rPr lang="en-IN" dirty="0"/>
                        <a:t>) in one blood draw (2.5% of total blood volume)</a:t>
                      </a:r>
                    </a:p>
                  </a:txBody>
                  <a:tcPr/>
                </a:tc>
                <a:tc>
                  <a:txBody>
                    <a:bodyPr/>
                    <a:lstStyle/>
                    <a:p>
                      <a:pPr algn="ctr"/>
                      <a:r>
                        <a:rPr lang="en-IN" dirty="0"/>
                        <a:t>Total maximum allowable volume (</a:t>
                      </a:r>
                      <a:r>
                        <a:rPr lang="en-IN" dirty="0" err="1"/>
                        <a:t>m</a:t>
                      </a:r>
                      <a:r>
                        <a:rPr lang="en-IN" sz="100" baseline="0" dirty="0" err="1"/>
                        <a:t>ili</a:t>
                      </a:r>
                      <a:r>
                        <a:rPr lang="en-IN" dirty="0" err="1"/>
                        <a:t>L</a:t>
                      </a:r>
                      <a:r>
                        <a:rPr lang="en-IN" sz="100" baseline="0" dirty="0" err="1"/>
                        <a:t>itre</a:t>
                      </a:r>
                      <a:r>
                        <a:rPr lang="en-IN" dirty="0"/>
                        <a:t>) drawn over 30 days</a:t>
                      </a:r>
                    </a:p>
                  </a:txBody>
                  <a:tcPr/>
                </a:tc>
                <a:extLst>
                  <a:ext uri="{0D108BD9-81ED-4DB2-BD59-A6C34878D82A}">
                    <a16:rowId xmlns:a16="http://schemas.microsoft.com/office/drawing/2014/main" xmlns="" val="81708475"/>
                  </a:ext>
                </a:extLst>
              </a:tr>
              <a:tr h="252973">
                <a:tc>
                  <a:txBody>
                    <a:bodyPr/>
                    <a:lstStyle/>
                    <a:p>
                      <a:pPr algn="ctr"/>
                      <a:r>
                        <a:rPr lang="en-IN" dirty="0"/>
                        <a:t>1</a:t>
                      </a:r>
                    </a:p>
                  </a:txBody>
                  <a:tcPr/>
                </a:tc>
                <a:tc>
                  <a:txBody>
                    <a:bodyPr/>
                    <a:lstStyle/>
                    <a:p>
                      <a:pPr algn="ctr"/>
                      <a:r>
                        <a:rPr lang="en-IN" dirty="0"/>
                        <a:t>2.2</a:t>
                      </a:r>
                    </a:p>
                  </a:txBody>
                  <a:tcPr/>
                </a:tc>
                <a:tc>
                  <a:txBody>
                    <a:bodyPr/>
                    <a:lstStyle/>
                    <a:p>
                      <a:pPr algn="ctr"/>
                      <a:r>
                        <a:rPr lang="en-IN" dirty="0"/>
                        <a:t>2.5</a:t>
                      </a:r>
                    </a:p>
                  </a:txBody>
                  <a:tcPr/>
                </a:tc>
                <a:tc>
                  <a:txBody>
                    <a:bodyPr/>
                    <a:lstStyle/>
                    <a:p>
                      <a:pPr algn="ctr"/>
                      <a:r>
                        <a:rPr lang="en-IN" dirty="0"/>
                        <a:t>5</a:t>
                      </a:r>
                    </a:p>
                  </a:txBody>
                  <a:tcPr/>
                </a:tc>
                <a:extLst>
                  <a:ext uri="{0D108BD9-81ED-4DB2-BD59-A6C34878D82A}">
                    <a16:rowId xmlns:a16="http://schemas.microsoft.com/office/drawing/2014/main" xmlns="" val="1336008283"/>
                  </a:ext>
                </a:extLst>
              </a:tr>
              <a:tr h="252973">
                <a:tc>
                  <a:txBody>
                    <a:bodyPr/>
                    <a:lstStyle/>
                    <a:p>
                      <a:pPr algn="ctr"/>
                      <a:r>
                        <a:rPr lang="en-IN" dirty="0"/>
                        <a:t>2</a:t>
                      </a:r>
                    </a:p>
                  </a:txBody>
                  <a:tcPr/>
                </a:tc>
                <a:tc>
                  <a:txBody>
                    <a:bodyPr/>
                    <a:lstStyle/>
                    <a:p>
                      <a:pPr algn="ctr"/>
                      <a:r>
                        <a:rPr lang="en-IN" dirty="0"/>
                        <a:t>4.4</a:t>
                      </a:r>
                    </a:p>
                  </a:txBody>
                  <a:tcPr/>
                </a:tc>
                <a:tc>
                  <a:txBody>
                    <a:bodyPr/>
                    <a:lstStyle/>
                    <a:p>
                      <a:pPr algn="ctr"/>
                      <a:r>
                        <a:rPr lang="en-IN" dirty="0"/>
                        <a:t>5</a:t>
                      </a:r>
                    </a:p>
                  </a:txBody>
                  <a:tcPr/>
                </a:tc>
                <a:tc>
                  <a:txBody>
                    <a:bodyPr/>
                    <a:lstStyle/>
                    <a:p>
                      <a:pPr algn="ctr"/>
                      <a:r>
                        <a:rPr lang="en-IN" dirty="0"/>
                        <a:t>10</a:t>
                      </a:r>
                    </a:p>
                  </a:txBody>
                  <a:tcPr/>
                </a:tc>
                <a:extLst>
                  <a:ext uri="{0D108BD9-81ED-4DB2-BD59-A6C34878D82A}">
                    <a16:rowId xmlns:a16="http://schemas.microsoft.com/office/drawing/2014/main" xmlns="" val="775337"/>
                  </a:ext>
                </a:extLst>
              </a:tr>
              <a:tr h="252973">
                <a:tc>
                  <a:txBody>
                    <a:bodyPr/>
                    <a:lstStyle/>
                    <a:p>
                      <a:pPr algn="ctr"/>
                      <a:r>
                        <a:rPr lang="en-IN" dirty="0"/>
                        <a:t>3</a:t>
                      </a:r>
                    </a:p>
                  </a:txBody>
                  <a:tcPr/>
                </a:tc>
                <a:tc>
                  <a:txBody>
                    <a:bodyPr/>
                    <a:lstStyle/>
                    <a:p>
                      <a:pPr algn="ctr"/>
                      <a:r>
                        <a:rPr lang="en-IN" dirty="0"/>
                        <a:t>6.3</a:t>
                      </a:r>
                    </a:p>
                  </a:txBody>
                  <a:tcPr/>
                </a:tc>
                <a:tc>
                  <a:txBody>
                    <a:bodyPr/>
                    <a:lstStyle/>
                    <a:p>
                      <a:pPr algn="ctr"/>
                      <a:r>
                        <a:rPr lang="en-IN" dirty="0"/>
                        <a:t>6</a:t>
                      </a:r>
                    </a:p>
                  </a:txBody>
                  <a:tcPr/>
                </a:tc>
                <a:tc>
                  <a:txBody>
                    <a:bodyPr/>
                    <a:lstStyle/>
                    <a:p>
                      <a:pPr algn="ctr"/>
                      <a:r>
                        <a:rPr lang="en-IN" dirty="0"/>
                        <a:t>12</a:t>
                      </a:r>
                    </a:p>
                  </a:txBody>
                  <a:tcPr/>
                </a:tc>
                <a:extLst>
                  <a:ext uri="{0D108BD9-81ED-4DB2-BD59-A6C34878D82A}">
                    <a16:rowId xmlns:a16="http://schemas.microsoft.com/office/drawing/2014/main" xmlns="" val="3219172176"/>
                  </a:ext>
                </a:extLst>
              </a:tr>
              <a:tr h="252973">
                <a:tc>
                  <a:txBody>
                    <a:bodyPr/>
                    <a:lstStyle/>
                    <a:p>
                      <a:pPr algn="ctr"/>
                      <a:r>
                        <a:rPr lang="en-IN" dirty="0"/>
                        <a:t>4</a:t>
                      </a:r>
                    </a:p>
                  </a:txBody>
                  <a:tcPr/>
                </a:tc>
                <a:tc>
                  <a:txBody>
                    <a:bodyPr/>
                    <a:lstStyle/>
                    <a:p>
                      <a:pPr algn="ctr"/>
                      <a:r>
                        <a:rPr lang="en-IN" dirty="0"/>
                        <a:t>8.8</a:t>
                      </a:r>
                    </a:p>
                  </a:txBody>
                  <a:tcPr/>
                </a:tc>
                <a:tc>
                  <a:txBody>
                    <a:bodyPr/>
                    <a:lstStyle/>
                    <a:p>
                      <a:pPr algn="ctr"/>
                      <a:r>
                        <a:rPr lang="en-IN" dirty="0"/>
                        <a:t>8</a:t>
                      </a:r>
                    </a:p>
                  </a:txBody>
                  <a:tcPr/>
                </a:tc>
                <a:tc>
                  <a:txBody>
                    <a:bodyPr/>
                    <a:lstStyle/>
                    <a:p>
                      <a:pPr algn="ctr"/>
                      <a:r>
                        <a:rPr lang="en-IN" dirty="0"/>
                        <a:t>16</a:t>
                      </a:r>
                    </a:p>
                  </a:txBody>
                  <a:tcPr/>
                </a:tc>
                <a:extLst>
                  <a:ext uri="{0D108BD9-81ED-4DB2-BD59-A6C34878D82A}">
                    <a16:rowId xmlns:a16="http://schemas.microsoft.com/office/drawing/2014/main" xmlns="" val="3614393947"/>
                  </a:ext>
                </a:extLst>
              </a:tr>
              <a:tr h="252973">
                <a:tc>
                  <a:txBody>
                    <a:bodyPr/>
                    <a:lstStyle/>
                    <a:p>
                      <a:pPr algn="ctr"/>
                      <a:r>
                        <a:rPr lang="en-IN" dirty="0"/>
                        <a:t>5</a:t>
                      </a:r>
                    </a:p>
                  </a:txBody>
                  <a:tcPr/>
                </a:tc>
                <a:tc>
                  <a:txBody>
                    <a:bodyPr/>
                    <a:lstStyle/>
                    <a:p>
                      <a:pPr algn="ctr"/>
                      <a:r>
                        <a:rPr lang="en-IN" dirty="0"/>
                        <a:t>11</a:t>
                      </a:r>
                    </a:p>
                  </a:txBody>
                  <a:tcPr/>
                </a:tc>
                <a:tc>
                  <a:txBody>
                    <a:bodyPr/>
                    <a:lstStyle/>
                    <a:p>
                      <a:pPr algn="ctr"/>
                      <a:r>
                        <a:rPr lang="en-IN" dirty="0"/>
                        <a:t>10</a:t>
                      </a:r>
                    </a:p>
                  </a:txBody>
                  <a:tcPr/>
                </a:tc>
                <a:tc>
                  <a:txBody>
                    <a:bodyPr/>
                    <a:lstStyle/>
                    <a:p>
                      <a:pPr algn="ctr"/>
                      <a:r>
                        <a:rPr lang="en-IN" dirty="0"/>
                        <a:t>20</a:t>
                      </a:r>
                    </a:p>
                  </a:txBody>
                  <a:tcPr/>
                </a:tc>
                <a:extLst>
                  <a:ext uri="{0D108BD9-81ED-4DB2-BD59-A6C34878D82A}">
                    <a16:rowId xmlns:a16="http://schemas.microsoft.com/office/drawing/2014/main" xmlns="" val="2772592977"/>
                  </a:ext>
                </a:extLst>
              </a:tr>
              <a:tr h="252973">
                <a:tc>
                  <a:txBody>
                    <a:bodyPr/>
                    <a:lstStyle/>
                    <a:p>
                      <a:pPr algn="ctr"/>
                      <a:r>
                        <a:rPr lang="en-IN" dirty="0"/>
                        <a:t>6</a:t>
                      </a:r>
                    </a:p>
                  </a:txBody>
                  <a:tcPr/>
                </a:tc>
                <a:tc>
                  <a:txBody>
                    <a:bodyPr/>
                    <a:lstStyle/>
                    <a:p>
                      <a:pPr algn="ctr"/>
                      <a:r>
                        <a:rPr lang="en-IN" dirty="0"/>
                        <a:t>13.2</a:t>
                      </a:r>
                    </a:p>
                  </a:txBody>
                  <a:tcPr/>
                </a:tc>
                <a:tc>
                  <a:txBody>
                    <a:bodyPr/>
                    <a:lstStyle/>
                    <a:p>
                      <a:pPr algn="ctr"/>
                      <a:r>
                        <a:rPr lang="en-IN" dirty="0"/>
                        <a:t>12</a:t>
                      </a:r>
                    </a:p>
                  </a:txBody>
                  <a:tcPr/>
                </a:tc>
                <a:tc>
                  <a:txBody>
                    <a:bodyPr/>
                    <a:lstStyle/>
                    <a:p>
                      <a:pPr algn="ctr"/>
                      <a:r>
                        <a:rPr lang="en-IN" dirty="0"/>
                        <a:t>24</a:t>
                      </a:r>
                    </a:p>
                  </a:txBody>
                  <a:tcPr/>
                </a:tc>
                <a:extLst>
                  <a:ext uri="{0D108BD9-81ED-4DB2-BD59-A6C34878D82A}">
                    <a16:rowId xmlns:a16="http://schemas.microsoft.com/office/drawing/2014/main" xmlns="" val="2424321863"/>
                  </a:ext>
                </a:extLst>
              </a:tr>
              <a:tr h="252973">
                <a:tc>
                  <a:txBody>
                    <a:bodyPr/>
                    <a:lstStyle/>
                    <a:p>
                      <a:pPr algn="ctr"/>
                      <a:r>
                        <a:rPr lang="en-IN" dirty="0"/>
                        <a:t>7</a:t>
                      </a:r>
                    </a:p>
                  </a:txBody>
                  <a:tcPr/>
                </a:tc>
                <a:tc>
                  <a:txBody>
                    <a:bodyPr/>
                    <a:lstStyle/>
                    <a:p>
                      <a:pPr algn="ctr"/>
                      <a:r>
                        <a:rPr lang="en-IN" dirty="0"/>
                        <a:t>15.4</a:t>
                      </a:r>
                    </a:p>
                  </a:txBody>
                  <a:tcPr/>
                </a:tc>
                <a:tc>
                  <a:txBody>
                    <a:bodyPr/>
                    <a:lstStyle/>
                    <a:p>
                      <a:pPr algn="ctr"/>
                      <a:r>
                        <a:rPr lang="en-IN" dirty="0"/>
                        <a:t>14</a:t>
                      </a:r>
                    </a:p>
                  </a:txBody>
                  <a:tcPr/>
                </a:tc>
                <a:tc>
                  <a:txBody>
                    <a:bodyPr/>
                    <a:lstStyle/>
                    <a:p>
                      <a:pPr algn="ctr"/>
                      <a:r>
                        <a:rPr lang="en-IN" dirty="0"/>
                        <a:t>28</a:t>
                      </a:r>
                    </a:p>
                  </a:txBody>
                  <a:tcPr/>
                </a:tc>
                <a:extLst>
                  <a:ext uri="{0D108BD9-81ED-4DB2-BD59-A6C34878D82A}">
                    <a16:rowId xmlns:a16="http://schemas.microsoft.com/office/drawing/2014/main" xmlns="" val="2903227366"/>
                  </a:ext>
                </a:extLst>
              </a:tr>
              <a:tr h="252973">
                <a:tc>
                  <a:txBody>
                    <a:bodyPr/>
                    <a:lstStyle/>
                    <a:p>
                      <a:pPr algn="ctr"/>
                      <a:r>
                        <a:rPr lang="en-IN" dirty="0"/>
                        <a:t>8</a:t>
                      </a:r>
                    </a:p>
                  </a:txBody>
                  <a:tcPr/>
                </a:tc>
                <a:tc>
                  <a:txBody>
                    <a:bodyPr/>
                    <a:lstStyle/>
                    <a:p>
                      <a:pPr algn="ctr"/>
                      <a:r>
                        <a:rPr lang="en-IN" dirty="0"/>
                        <a:t>17.6</a:t>
                      </a:r>
                    </a:p>
                  </a:txBody>
                  <a:tcPr/>
                </a:tc>
                <a:tc>
                  <a:txBody>
                    <a:bodyPr/>
                    <a:lstStyle/>
                    <a:p>
                      <a:pPr algn="ctr"/>
                      <a:r>
                        <a:rPr lang="en-IN" dirty="0"/>
                        <a:t>16</a:t>
                      </a:r>
                    </a:p>
                  </a:txBody>
                  <a:tcPr/>
                </a:tc>
                <a:tc>
                  <a:txBody>
                    <a:bodyPr/>
                    <a:lstStyle/>
                    <a:p>
                      <a:pPr algn="ctr"/>
                      <a:r>
                        <a:rPr lang="en-IN" dirty="0"/>
                        <a:t>32</a:t>
                      </a:r>
                    </a:p>
                  </a:txBody>
                  <a:tcPr/>
                </a:tc>
                <a:extLst>
                  <a:ext uri="{0D108BD9-81ED-4DB2-BD59-A6C34878D82A}">
                    <a16:rowId xmlns:a16="http://schemas.microsoft.com/office/drawing/2014/main" xmlns="" val="2627164427"/>
                  </a:ext>
                </a:extLst>
              </a:tr>
              <a:tr h="252973">
                <a:tc>
                  <a:txBody>
                    <a:bodyPr/>
                    <a:lstStyle/>
                    <a:p>
                      <a:pPr algn="ctr"/>
                      <a:r>
                        <a:rPr lang="en-IN" dirty="0"/>
                        <a:t>9</a:t>
                      </a:r>
                    </a:p>
                  </a:txBody>
                  <a:tcPr/>
                </a:tc>
                <a:tc>
                  <a:txBody>
                    <a:bodyPr/>
                    <a:lstStyle/>
                    <a:p>
                      <a:pPr algn="ctr"/>
                      <a:r>
                        <a:rPr lang="en-IN" dirty="0"/>
                        <a:t>19.8</a:t>
                      </a:r>
                    </a:p>
                  </a:txBody>
                  <a:tcPr/>
                </a:tc>
                <a:tc>
                  <a:txBody>
                    <a:bodyPr/>
                    <a:lstStyle/>
                    <a:p>
                      <a:pPr algn="ctr"/>
                      <a:r>
                        <a:rPr lang="en-IN" dirty="0"/>
                        <a:t>18</a:t>
                      </a:r>
                    </a:p>
                  </a:txBody>
                  <a:tcPr/>
                </a:tc>
                <a:tc>
                  <a:txBody>
                    <a:bodyPr/>
                    <a:lstStyle/>
                    <a:p>
                      <a:pPr algn="ctr"/>
                      <a:r>
                        <a:rPr lang="en-IN" dirty="0"/>
                        <a:t>36</a:t>
                      </a:r>
                    </a:p>
                  </a:txBody>
                  <a:tcPr/>
                </a:tc>
                <a:extLst>
                  <a:ext uri="{0D108BD9-81ED-4DB2-BD59-A6C34878D82A}">
                    <a16:rowId xmlns:a16="http://schemas.microsoft.com/office/drawing/2014/main" xmlns="" val="2183257853"/>
                  </a:ext>
                </a:extLst>
              </a:tr>
              <a:tr h="252973">
                <a:tc>
                  <a:txBody>
                    <a:bodyPr/>
                    <a:lstStyle/>
                    <a:p>
                      <a:pPr algn="ctr"/>
                      <a:r>
                        <a:rPr lang="en-IN" dirty="0"/>
                        <a:t>10</a:t>
                      </a:r>
                    </a:p>
                  </a:txBody>
                  <a:tcPr/>
                </a:tc>
                <a:tc>
                  <a:txBody>
                    <a:bodyPr/>
                    <a:lstStyle/>
                    <a:p>
                      <a:pPr algn="ctr"/>
                      <a:r>
                        <a:rPr lang="en-IN" dirty="0"/>
                        <a:t>22</a:t>
                      </a:r>
                    </a:p>
                  </a:txBody>
                  <a:tcPr/>
                </a:tc>
                <a:tc>
                  <a:txBody>
                    <a:bodyPr/>
                    <a:lstStyle/>
                    <a:p>
                      <a:pPr algn="ctr"/>
                      <a:r>
                        <a:rPr lang="en-IN" dirty="0"/>
                        <a:t>20</a:t>
                      </a:r>
                    </a:p>
                  </a:txBody>
                  <a:tcPr/>
                </a:tc>
                <a:tc>
                  <a:txBody>
                    <a:bodyPr/>
                    <a:lstStyle/>
                    <a:p>
                      <a:pPr algn="ctr"/>
                      <a:r>
                        <a:rPr lang="en-IN" dirty="0"/>
                        <a:t>40</a:t>
                      </a:r>
                    </a:p>
                  </a:txBody>
                  <a:tcPr/>
                </a:tc>
                <a:extLst>
                  <a:ext uri="{0D108BD9-81ED-4DB2-BD59-A6C34878D82A}">
                    <a16:rowId xmlns:a16="http://schemas.microsoft.com/office/drawing/2014/main" xmlns="" val="1480176593"/>
                  </a:ext>
                </a:extLst>
              </a:tr>
            </a:tbl>
          </a:graphicData>
        </a:graphic>
      </p:graphicFrame>
      <p:sp>
        <p:nvSpPr>
          <p:cNvPr id="6" name="Slide Number Placeholder 5"/>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2048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Dermal (Capillary) Puncture</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Place used lancet in sharps container.</a:t>
            </a:r>
          </a:p>
          <a:p>
            <a:pPr marL="292608" indent="-292608">
              <a:buFont typeface="Arial" panose="020B0604020202020204" pitchFamily="34" charset="0"/>
              <a:buChar char="•"/>
            </a:pPr>
            <a:r>
              <a:rPr lang="en-US" dirty="0"/>
              <a:t>Label the microcontainers.</a:t>
            </a:r>
          </a:p>
          <a:p>
            <a:pPr marL="292608" indent="-292608">
              <a:buFont typeface="Arial" panose="020B0604020202020204" pitchFamily="34" charset="0"/>
              <a:buChar char="•"/>
            </a:pPr>
            <a:r>
              <a:rPr lang="en-US" dirty="0"/>
              <a:t>Check patient’s finger and apply bandage if necessary.</a:t>
            </a:r>
          </a:p>
          <a:p>
            <a:pPr marL="292608" indent="-292608">
              <a:buFont typeface="Arial" panose="020B0604020202020204" pitchFamily="34" charset="0"/>
              <a:buChar char="•"/>
            </a:pPr>
            <a:r>
              <a:rPr lang="en-US" dirty="0"/>
              <a:t>Collect and dispose of supplies appropriately.</a:t>
            </a:r>
          </a:p>
          <a:p>
            <a:pPr marL="292608" indent="-292608">
              <a:buFont typeface="Arial" panose="020B0604020202020204" pitchFamily="34" charset="0"/>
              <a:buChar char="•"/>
            </a:pPr>
            <a:r>
              <a:rPr lang="en-US" dirty="0"/>
              <a:t>Thank and dismiss the patient.</a:t>
            </a:r>
          </a:p>
          <a:p>
            <a:pPr marL="292608" indent="-292608">
              <a:buFont typeface="Arial" panose="020B0604020202020204" pitchFamily="34" charset="0"/>
              <a:buChar char="•"/>
            </a:pPr>
            <a:r>
              <a:rPr lang="en-US" dirty="0"/>
              <a:t>Remove gloves.</a:t>
            </a:r>
          </a:p>
          <a:p>
            <a:pPr marL="292608" indent="-292608">
              <a:buFont typeface="Arial" panose="020B0604020202020204" pitchFamily="34" charset="0"/>
              <a:buChar char="•"/>
            </a:pPr>
            <a:r>
              <a:rPr lang="en-US" dirty="0"/>
              <a:t>Transport specimen to the laboratory.</a:t>
            </a:r>
          </a:p>
        </p:txBody>
      </p:sp>
      <p:sp>
        <p:nvSpPr>
          <p:cNvPr id="6" name="Slide Number Placeholder 5"/>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264670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 </a:t>
            </a:r>
            <a:r>
              <a:rPr lang="en-US" sz="1000" b="0" dirty="0"/>
              <a:t>1</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Dermal (capillary) puncture is used for blood collection from infants, small children, and adults in whom veins may be difficult to find, such as elderly patients, obese patients, or severely burned patients.</a:t>
            </a:r>
          </a:p>
          <a:p>
            <a:pPr marL="292608" indent="-292608">
              <a:buFont typeface="Arial" panose="020B0604020202020204" pitchFamily="34" charset="0"/>
              <a:buChar char="•"/>
            </a:pPr>
            <a:r>
              <a:rPr lang="en-US" dirty="0"/>
              <a:t>Dermal puncture procedures include a series of detailed steps that must be performed safely and accurately.</a:t>
            </a:r>
          </a:p>
          <a:p>
            <a:pPr marL="292608" indent="-292608">
              <a:buFont typeface="Arial" panose="020B0604020202020204" pitchFamily="34" charset="0"/>
              <a:buChar char="•"/>
            </a:pPr>
            <a:r>
              <a:rPr lang="en-US" dirty="0"/>
              <a:t>Properly identify patients and prepare them for blood collection by explaining the procedure and positioning them in a supported seated or lying position.</a:t>
            </a:r>
          </a:p>
          <a:p>
            <a:pPr marL="292608" indent="-292608">
              <a:buFont typeface="Arial" panose="020B0604020202020204" pitchFamily="34" charset="0"/>
              <a:buChar char="•"/>
            </a:pPr>
            <a:r>
              <a:rPr lang="en-US" dirty="0"/>
              <a:t>Select an age-appropriate site on the fingers or the heel of the foot.</a:t>
            </a:r>
          </a:p>
        </p:txBody>
      </p:sp>
      <p:sp>
        <p:nvSpPr>
          <p:cNvPr id="6" name="Slide Number Placeholder 5"/>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136527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 </a:t>
            </a:r>
            <a:r>
              <a:rPr lang="en-US" sz="1000" b="0" dirty="0"/>
              <a:t>2</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Equipment needed for dermal puncture is the same as that used for venipuncture with the exception of the puncture device and the collection containers.</a:t>
            </a:r>
          </a:p>
          <a:p>
            <a:pPr marL="292608" indent="-292608">
              <a:buFont typeface="Arial" panose="020B0604020202020204" pitchFamily="34" charset="0"/>
              <a:buChar char="•"/>
            </a:pPr>
            <a:r>
              <a:rPr lang="en-US" dirty="0"/>
              <a:t>Properly cleanse the puncture site using an alcohol prep pad or other appropriate antiseptic; wipe in a circular motion from the center outward. Be sure the site is dry before collecting blood.</a:t>
            </a:r>
          </a:p>
          <a:p>
            <a:pPr marL="292608" indent="-292608">
              <a:buFont typeface="Arial" panose="020B0604020202020204" pitchFamily="34" charset="0"/>
              <a:buChar char="•"/>
            </a:pPr>
            <a:r>
              <a:rPr lang="en-US" dirty="0"/>
              <a:t>It is essential to follow aseptic technique and standard precautions and to collect the specimen in the appropriate microcontainers.</a:t>
            </a:r>
          </a:p>
        </p:txBody>
      </p:sp>
      <p:sp>
        <p:nvSpPr>
          <p:cNvPr id="6" name="Slide Number Placeholder 5"/>
          <p:cNvSpPr>
            <a:spLocks noGrp="1"/>
          </p:cNvSpPr>
          <p:nvPr>
            <p:ph type="sldNum" sz="quarter" idx="4"/>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281363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 </a:t>
            </a:r>
            <a:r>
              <a:rPr lang="en-US" sz="1000" b="0" dirty="0"/>
              <a:t>3</a:t>
            </a:r>
          </a:p>
        </p:txBody>
      </p:sp>
      <p:sp>
        <p:nvSpPr>
          <p:cNvPr id="3" name="Content Placeholder 2"/>
          <p:cNvSpPr>
            <a:spLocks noGrp="1"/>
          </p:cNvSpPr>
          <p:nvPr>
            <p:ph sz="quarter" idx="11"/>
          </p:nvPr>
        </p:nvSpPr>
        <p:spPr/>
        <p:txBody>
          <a:bodyPr/>
          <a:lstStyle/>
          <a:p>
            <a:pPr marL="292608" indent="-292608">
              <a:buFont typeface="Arial" panose="020B0604020202020204" pitchFamily="34" charset="0"/>
              <a:buChar char="•"/>
            </a:pPr>
            <a:r>
              <a:rPr lang="en-US" dirty="0"/>
              <a:t>Complications of dermal puncture include infection, osteochondritis, and osteomyelitis.</a:t>
            </a:r>
          </a:p>
          <a:p>
            <a:pPr marL="292608" indent="-292608">
              <a:buFont typeface="Arial" panose="020B0604020202020204" pitchFamily="34" charset="0"/>
              <a:buChar char="•"/>
            </a:pPr>
            <a:r>
              <a:rPr lang="en-US" dirty="0"/>
              <a:t>It is important to draw the correct amount of blood—no less than the minimum and no more than the maximum amount. Drawing less than needed for tests requires an additional puncture; drawing too much may result in exsanguination, especially in infants and small children.</a:t>
            </a:r>
          </a:p>
          <a:p>
            <a:pPr marL="292608" indent="-292608">
              <a:buFont typeface="Arial" panose="020B0604020202020204" pitchFamily="34" charset="0"/>
              <a:buChar char="•"/>
            </a:pPr>
            <a:r>
              <a:rPr lang="en-US" dirty="0"/>
              <a:t>After the puncture is complete, dispose of the contaminated safety lancet, label the microcontainers, check the puncture site, apply a bandage if indicated and appropriate, dispose of used supplies, clean the area, and thank and dismiss the patient.</a:t>
            </a:r>
          </a:p>
        </p:txBody>
      </p:sp>
      <p:sp>
        <p:nvSpPr>
          <p:cNvPr id="6" name="Slide Number Placeholder 5"/>
          <p:cNvSpPr>
            <a:spLocks noGrp="1"/>
          </p:cNvSpPr>
          <p:nvPr>
            <p:ph type="sldNum" sz="quarter" idx="4"/>
          </p:nvPr>
        </p:nvSpPr>
        <p:spPr/>
        <p:txBody>
          <a:bodyPr/>
          <a:lstStyle/>
          <a:p>
            <a:fld id="{68151E55-6873-49E2-B8D5-2F265E6F1973}" type="slidenum">
              <a:rPr lang="en-US" smtClean="0"/>
              <a:pPr/>
              <a:t>28</a:t>
            </a:fld>
            <a:endParaRPr lang="en-US" dirty="0"/>
          </a:p>
        </p:txBody>
      </p:sp>
    </p:spTree>
    <p:extLst>
      <p:ext uri="{BB962C8B-B14F-4D97-AF65-F5344CB8AC3E}">
        <p14:creationId xmlns:p14="http://schemas.microsoft.com/office/powerpoint/2010/main" val="3155205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xmlns="" id="{9946A61A-BFE6-4A7C-8D2C-21B89B6A8546}"/>
              </a:ext>
            </a:extLst>
          </p:cNvPr>
          <p:cNvSpPr>
            <a:spLocks noGrp="1"/>
          </p:cNvSpPr>
          <p:nvPr>
            <p:ph sz="quarter" idx="10"/>
          </p:nvPr>
        </p:nvSpPr>
        <p:spPr>
          <a:xfrm>
            <a:off x="218768" y="6537961"/>
            <a:ext cx="8715375" cy="274320"/>
          </a:xfrm>
        </p:spPr>
        <p:txBody>
          <a:bodyPr/>
          <a:lstStyle/>
          <a:p>
            <a:r>
              <a:rPr lang="en-US" sz="1200" dirty="0"/>
              <a:t>© McGraw Hill LLC. All rights reserved. No reproduction or distribution without the prior written consent of McGraw Hill LLC.</a:t>
            </a:r>
            <a:endParaRPr lang="en-US" sz="1200" noProof="0" dirty="0"/>
          </a:p>
        </p:txBody>
      </p:sp>
    </p:spTree>
    <p:extLst>
      <p:ext uri="{BB962C8B-B14F-4D97-AF65-F5344CB8AC3E}">
        <p14:creationId xmlns:p14="http://schemas.microsoft.com/office/powerpoint/2010/main" val="384826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err="1"/>
              <a:t>A</a:t>
            </a:r>
            <a:r>
              <a:rPr lang="en-US" sz="100" dirty="0"/>
              <a:t> </a:t>
            </a:r>
            <a:r>
              <a:rPr lang="en-US" dirty="0"/>
              <a:t>C</a:t>
            </a:r>
            <a:r>
              <a:rPr lang="en-US" sz="100" dirty="0"/>
              <a:t> </a:t>
            </a:r>
            <a:r>
              <a:rPr lang="en-US" dirty="0"/>
              <a:t>L</a:t>
            </a:r>
            <a:r>
              <a:rPr lang="en-US" sz="100" dirty="0"/>
              <a:t> </a:t>
            </a:r>
            <a:r>
              <a:rPr lang="en-US" dirty="0"/>
              <a:t>S Competencies </a:t>
            </a:r>
            <a:r>
              <a:rPr lang="en-US" sz="1000" b="0" dirty="0"/>
              <a:t>1</a:t>
            </a:r>
          </a:p>
        </p:txBody>
      </p:sp>
      <p:sp>
        <p:nvSpPr>
          <p:cNvPr id="3" name="Content Placeholder 2"/>
          <p:cNvSpPr>
            <a:spLocks noGrp="1"/>
          </p:cNvSpPr>
          <p:nvPr>
            <p:ph sz="quarter" idx="11"/>
          </p:nvPr>
        </p:nvSpPr>
        <p:spPr>
          <a:xfrm>
            <a:off x="333375" y="1276709"/>
            <a:ext cx="8458200" cy="4971691"/>
          </a:xfrm>
        </p:spPr>
        <p:txBody>
          <a:bodyPr/>
          <a:lstStyle/>
          <a:p>
            <a:pPr marL="457200" indent="-457200"/>
            <a:r>
              <a:rPr lang="en-US" sz="2200" dirty="0"/>
              <a:t>5.1 Demonstrate knowledge of collection equipment, various types of additives used, special precautions necessary, and substances that can interfere in clinical analysis of blood constituents.</a:t>
            </a:r>
          </a:p>
          <a:p>
            <a:pPr marL="457200" indent="-457200"/>
            <a:r>
              <a:rPr lang="en-US" sz="2200" dirty="0"/>
              <a:t>5.6 List and select the types of equipment needed to collect blood by venipuncture and capillary (dermal) puncture.</a:t>
            </a:r>
          </a:p>
          <a:p>
            <a:pPr marL="457200" indent="-457200"/>
            <a:r>
              <a:rPr lang="en-US" sz="2200" dirty="0"/>
              <a:t>5.7 Identify special precautions necessary during blood collections by venipuncture and capillary (dermal) puncture.</a:t>
            </a:r>
          </a:p>
          <a:p>
            <a:r>
              <a:rPr lang="en-US" sz="2200" dirty="0"/>
              <a:t>6.1 Follow standard operating procedures to collect specimens.</a:t>
            </a:r>
          </a:p>
          <a:p>
            <a:pPr marL="457200" indent="-457200"/>
            <a:r>
              <a:rPr lang="en-US" sz="2200" dirty="0"/>
              <a:t>6.2 Identify potential sites for venipuncture and capillary (dermal)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72455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err="1"/>
              <a:t>A</a:t>
            </a:r>
            <a:r>
              <a:rPr lang="en-US" sz="100" dirty="0"/>
              <a:t> </a:t>
            </a:r>
            <a:r>
              <a:rPr lang="en-US" dirty="0"/>
              <a:t>C</a:t>
            </a:r>
            <a:r>
              <a:rPr lang="en-US" sz="100" dirty="0"/>
              <a:t> </a:t>
            </a:r>
            <a:r>
              <a:rPr lang="en-US" dirty="0"/>
              <a:t>L</a:t>
            </a:r>
            <a:r>
              <a:rPr lang="en-US" sz="100" dirty="0"/>
              <a:t> </a:t>
            </a:r>
            <a:r>
              <a:rPr lang="en-US" dirty="0"/>
              <a:t>S Competencies </a:t>
            </a:r>
            <a:r>
              <a:rPr lang="en-US" sz="1000" b="0" dirty="0"/>
              <a:t>2</a:t>
            </a:r>
          </a:p>
        </p:txBody>
      </p:sp>
      <p:sp>
        <p:nvSpPr>
          <p:cNvPr id="3" name="Content Placeholder 2"/>
          <p:cNvSpPr>
            <a:spLocks noGrp="1"/>
          </p:cNvSpPr>
          <p:nvPr>
            <p:ph sz="quarter" idx="11"/>
          </p:nvPr>
        </p:nvSpPr>
        <p:spPr>
          <a:xfrm>
            <a:off x="333375" y="1276709"/>
            <a:ext cx="8458200" cy="4971691"/>
          </a:xfrm>
        </p:spPr>
        <p:txBody>
          <a:bodyPr/>
          <a:lstStyle/>
          <a:p>
            <a:pPr marL="457200" indent="-457200"/>
            <a:r>
              <a:rPr lang="en-US" sz="2200" dirty="0"/>
              <a:t>6.3	Differentiate between sterile and antiseptic techniques.</a:t>
            </a:r>
          </a:p>
          <a:p>
            <a:pPr marL="457200" indent="-457200"/>
            <a:r>
              <a:rPr lang="en-US" sz="2200" dirty="0"/>
              <a:t>6.4	Describe and demonstrate the steps in the preparation of a puncture site.</a:t>
            </a:r>
          </a:p>
          <a:p>
            <a:pPr marL="457200" indent="-457200"/>
            <a:r>
              <a:rPr lang="en-US" sz="2200" dirty="0"/>
              <a:t>6.5	List the effects of tourniquet, hand squeezing, and heating pads on specimens collected by venipuncture and capillary (dermal) puncture.</a:t>
            </a:r>
          </a:p>
          <a:p>
            <a:pPr marL="457200" indent="-457200"/>
            <a:r>
              <a:rPr lang="en-US" sz="2200" dirty="0"/>
              <a:t>6.6	Describe and perform correct procedure for capillary (dermal) collection methods.</a:t>
            </a:r>
          </a:p>
          <a:p>
            <a:pPr marL="457200" indent="-457200"/>
            <a:r>
              <a:rPr lang="en-US" sz="2200" dirty="0"/>
              <a:t>6.8	Describe the limitations and precautions of alternate collection sites for venipuncture and capillary (dermal)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41271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err="1"/>
              <a:t>A</a:t>
            </a:r>
            <a:r>
              <a:rPr lang="en-US" sz="100" dirty="0"/>
              <a:t> </a:t>
            </a:r>
            <a:r>
              <a:rPr lang="en-US" dirty="0"/>
              <a:t>C</a:t>
            </a:r>
            <a:r>
              <a:rPr lang="en-US" sz="100" dirty="0"/>
              <a:t> </a:t>
            </a:r>
            <a:r>
              <a:rPr lang="en-US" dirty="0"/>
              <a:t>L</a:t>
            </a:r>
            <a:r>
              <a:rPr lang="en-US" sz="100" dirty="0"/>
              <a:t> </a:t>
            </a:r>
            <a:r>
              <a:rPr lang="en-US" dirty="0"/>
              <a:t>S Competencies </a:t>
            </a:r>
            <a:r>
              <a:rPr lang="en-US" sz="1000" b="0" dirty="0"/>
              <a:t>3</a:t>
            </a:r>
          </a:p>
        </p:txBody>
      </p:sp>
      <p:sp>
        <p:nvSpPr>
          <p:cNvPr id="3" name="Content Placeholder 2"/>
          <p:cNvSpPr>
            <a:spLocks noGrp="1"/>
          </p:cNvSpPr>
          <p:nvPr>
            <p:ph sz="quarter" idx="11"/>
          </p:nvPr>
        </p:nvSpPr>
        <p:spPr>
          <a:xfrm>
            <a:off x="333375" y="1276709"/>
            <a:ext cx="8458200" cy="4971691"/>
          </a:xfrm>
        </p:spPr>
        <p:txBody>
          <a:bodyPr/>
          <a:lstStyle/>
          <a:p>
            <a:pPr marL="457200" indent="-457200"/>
            <a:r>
              <a:rPr lang="en-US" sz="2200" dirty="0"/>
              <a:t>6.9 Explain the causes of phlebotomy complications.</a:t>
            </a:r>
          </a:p>
          <a:p>
            <a:pPr marL="628650" indent="-628650"/>
            <a:r>
              <a:rPr lang="en-US" sz="2200" dirty="0"/>
              <a:t>6.10 Describe signs and symptoms of physical problems that may occur during blood collection.</a:t>
            </a:r>
          </a:p>
          <a:p>
            <a:pPr marL="628650" indent="-628650"/>
            <a:r>
              <a:rPr lang="en-US" sz="2200" dirty="0"/>
              <a:t>6.11 List the steps necessary to perform a venipuncture and a capillary (dermal) puncture in order.</a:t>
            </a:r>
          </a:p>
          <a:p>
            <a:pPr marL="628650" indent="-628650"/>
            <a:r>
              <a:rPr lang="en-US" sz="2200" dirty="0"/>
              <a:t>6.13 Demonstrate a successful capillary (dermal) puncture following standard operating procedures.</a:t>
            </a:r>
          </a:p>
          <a:p>
            <a:pPr marL="628650" indent="-628650"/>
            <a:r>
              <a:rPr lang="en-US" sz="2200" dirty="0"/>
              <a:t>9.11 Demonstrate basic understanding of age specific or psycho-social considerations involved in the performance of phlebotomy procedures on various age groups of patients.</a:t>
            </a:r>
          </a:p>
        </p:txBody>
      </p:sp>
      <p:sp>
        <p:nvSpPr>
          <p:cNvPr id="6" name="Slide Number Placeholder 5"/>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294040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quarter" idx="11"/>
          </p:nvPr>
        </p:nvSpPr>
        <p:spPr/>
        <p:txBody>
          <a:bodyPr/>
          <a:lstStyle/>
          <a:p>
            <a:pPr marL="342900" indent="-342900">
              <a:buFont typeface="Arial" panose="020B0604020202020204" pitchFamily="34" charset="0"/>
              <a:buChar char="•"/>
            </a:pPr>
            <a:r>
              <a:rPr lang="en-US" dirty="0"/>
              <a:t>Calcaneus.</a:t>
            </a:r>
          </a:p>
          <a:p>
            <a:pPr marL="342900" indent="-342900">
              <a:buFont typeface="Arial" panose="020B0604020202020204" pitchFamily="34" charset="0"/>
              <a:buChar char="•"/>
            </a:pPr>
            <a:r>
              <a:rPr lang="en-US" dirty="0"/>
              <a:t>Interstitial fluid.</a:t>
            </a:r>
          </a:p>
          <a:p>
            <a:pPr marL="342900" indent="-342900">
              <a:buFont typeface="Arial" panose="020B0604020202020204" pitchFamily="34" charset="0"/>
              <a:buChar char="•"/>
            </a:pPr>
            <a:r>
              <a:rPr lang="en-US" dirty="0"/>
              <a:t>Osteomyelitis.</a:t>
            </a:r>
          </a:p>
          <a:p>
            <a:pPr marL="342900" indent="-342900">
              <a:buFont typeface="Arial" panose="020B0604020202020204" pitchFamily="34" charset="0"/>
              <a:buChar char="•"/>
            </a:pPr>
            <a:r>
              <a:rPr lang="en-US" dirty="0"/>
              <a:t>Palmar.</a:t>
            </a:r>
          </a:p>
          <a:p>
            <a:pPr marL="342900" indent="-342900">
              <a:buFont typeface="Arial" panose="020B0604020202020204" pitchFamily="34" charset="0"/>
              <a:buChar char="•"/>
            </a:pPr>
            <a:r>
              <a:rPr lang="en-US" dirty="0"/>
              <a:t>Plantar.</a:t>
            </a:r>
          </a:p>
        </p:txBody>
      </p:sp>
      <p:sp>
        <p:nvSpPr>
          <p:cNvPr id="5" name="Text Placeholder 4"/>
          <p:cNvSpPr>
            <a:spLocks noGrp="1"/>
          </p:cNvSpPr>
          <p:nvPr>
            <p:ph type="body" sz="quarter" idx="13"/>
          </p:nvPr>
        </p:nvSpPr>
        <p:spPr/>
        <p:txBody>
          <a:bodyPr/>
          <a:lstStyle/>
          <a:p>
            <a:endParaRPr lang="en-US"/>
          </a:p>
        </p:txBody>
      </p:sp>
      <p:sp>
        <p:nvSpPr>
          <p:cNvPr id="6" name="Slide Number Placeholder 5"/>
          <p:cNvSpPr>
            <a:spLocks noGrp="1"/>
          </p:cNvSpPr>
          <p:nvPr>
            <p:ph type="sldNum" sz="quarter" idx="4"/>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402018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 10.1</a:t>
            </a:r>
          </a:p>
        </p:txBody>
      </p:sp>
      <p:sp>
        <p:nvSpPr>
          <p:cNvPr id="3" name="Content Placeholder 2"/>
          <p:cNvSpPr>
            <a:spLocks noGrp="1"/>
          </p:cNvSpPr>
          <p:nvPr>
            <p:ph sz="quarter" idx="11"/>
          </p:nvPr>
        </p:nvSpPr>
        <p:spPr/>
        <p:txBody>
          <a:bodyPr/>
          <a:lstStyle/>
          <a:p>
            <a:r>
              <a:rPr lang="en-US" dirty="0"/>
              <a:t>Dermal (Capillary)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147393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C5D48-D638-F5F7-D601-72B8E02E27EC}"/>
              </a:ext>
            </a:extLst>
          </p:cNvPr>
          <p:cNvSpPr>
            <a:spLocks noGrp="1"/>
          </p:cNvSpPr>
          <p:nvPr>
            <p:ph type="title"/>
          </p:nvPr>
        </p:nvSpPr>
        <p:spPr/>
        <p:txBody>
          <a:bodyPr>
            <a:noAutofit/>
          </a:bodyPr>
          <a:lstStyle/>
          <a:p>
            <a:r>
              <a:rPr lang="en-US" sz="3200" dirty="0"/>
              <a:t>Introduction to Dermal (Capillary) Puncture</a:t>
            </a:r>
            <a:endParaRPr lang="en-IN" sz="3200" dirty="0"/>
          </a:p>
        </p:txBody>
      </p:sp>
      <p:sp>
        <p:nvSpPr>
          <p:cNvPr id="3" name="Content Placeholder 2">
            <a:extLst>
              <a:ext uri="{FF2B5EF4-FFF2-40B4-BE49-F238E27FC236}">
                <a16:creationId xmlns:a16="http://schemas.microsoft.com/office/drawing/2014/main" xmlns="" id="{59AF22C2-A25D-855C-D0C0-28D3D064F7F7}"/>
              </a:ext>
            </a:extLst>
          </p:cNvPr>
          <p:cNvSpPr>
            <a:spLocks noGrp="1"/>
          </p:cNvSpPr>
          <p:nvPr>
            <p:ph sz="quarter" idx="11"/>
          </p:nvPr>
        </p:nvSpPr>
        <p:spPr>
          <a:xfrm>
            <a:off x="342900" y="1276710"/>
            <a:ext cx="8458200" cy="1437916"/>
          </a:xfrm>
        </p:spPr>
        <p:txBody>
          <a:bodyPr/>
          <a:lstStyle/>
          <a:p>
            <a:r>
              <a:rPr lang="en-US" dirty="0"/>
              <a:t>Preferred method for young patients.</a:t>
            </a:r>
          </a:p>
          <a:p>
            <a:pPr marL="292608" indent="-292608">
              <a:buFont typeface="Arial" panose="020B0604020202020204" pitchFamily="34" charset="0"/>
              <a:buChar char="•"/>
            </a:pPr>
            <a:r>
              <a:rPr lang="en-US" dirty="0"/>
              <a:t>Infants.</a:t>
            </a:r>
          </a:p>
          <a:p>
            <a:pPr marL="292608" indent="-292608">
              <a:buFont typeface="Arial" panose="020B0604020202020204" pitchFamily="34" charset="0"/>
              <a:buChar char="•"/>
            </a:pPr>
            <a:r>
              <a:rPr lang="en-US" dirty="0"/>
              <a:t>Very small children.</a:t>
            </a:r>
            <a:endParaRPr lang="en-IN" dirty="0"/>
          </a:p>
        </p:txBody>
      </p:sp>
      <p:sp>
        <p:nvSpPr>
          <p:cNvPr id="4" name="Content Placeholder 3">
            <a:extLst>
              <a:ext uri="{FF2B5EF4-FFF2-40B4-BE49-F238E27FC236}">
                <a16:creationId xmlns:a16="http://schemas.microsoft.com/office/drawing/2014/main" xmlns="" id="{86639710-0B95-3B88-DCDC-14A737E9BA31}"/>
              </a:ext>
            </a:extLst>
          </p:cNvPr>
          <p:cNvSpPr>
            <a:spLocks noGrp="1"/>
          </p:cNvSpPr>
          <p:nvPr>
            <p:ph sz="quarter" idx="14"/>
          </p:nvPr>
        </p:nvSpPr>
        <p:spPr>
          <a:xfrm>
            <a:off x="342900" y="2865451"/>
            <a:ext cx="8458200" cy="1905000"/>
          </a:xfrm>
        </p:spPr>
        <p:txBody>
          <a:bodyPr/>
          <a:lstStyle/>
          <a:p>
            <a:r>
              <a:rPr lang="en-US" dirty="0"/>
              <a:t>May also be used for other patients.</a:t>
            </a:r>
          </a:p>
          <a:p>
            <a:pPr marL="292608" indent="-292608">
              <a:buFont typeface="Arial" panose="020B0604020202020204" pitchFamily="34" charset="0"/>
              <a:buChar char="•"/>
            </a:pPr>
            <a:r>
              <a:rPr lang="en-US" dirty="0"/>
              <a:t>Obese.</a:t>
            </a:r>
          </a:p>
          <a:p>
            <a:pPr marL="292608" indent="-292608">
              <a:buFont typeface="Arial" panose="020B0604020202020204" pitchFamily="34" charset="0"/>
              <a:buChar char="•"/>
            </a:pPr>
            <a:r>
              <a:rPr lang="en-US" dirty="0"/>
              <a:t>Elderly.</a:t>
            </a:r>
          </a:p>
          <a:p>
            <a:pPr marL="292608" indent="-292608">
              <a:buFont typeface="Arial" panose="020B0604020202020204" pitchFamily="34" charset="0"/>
              <a:buChar char="•"/>
            </a:pPr>
            <a:r>
              <a:rPr lang="en-US" dirty="0"/>
              <a:t>Severely burned.</a:t>
            </a:r>
            <a:endParaRPr lang="en-IN" dirty="0"/>
          </a:p>
        </p:txBody>
      </p:sp>
      <p:sp>
        <p:nvSpPr>
          <p:cNvPr id="7" name="Slide Number Placeholder 6">
            <a:extLst>
              <a:ext uri="{FF2B5EF4-FFF2-40B4-BE49-F238E27FC236}">
                <a16:creationId xmlns:a16="http://schemas.microsoft.com/office/drawing/2014/main" xmlns="" id="{25D53A75-E332-788E-00FC-D8F8FD4F18FF}"/>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9946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 10.2</a:t>
            </a:r>
          </a:p>
        </p:txBody>
      </p:sp>
      <p:sp>
        <p:nvSpPr>
          <p:cNvPr id="3" name="Content Placeholder 2"/>
          <p:cNvSpPr>
            <a:spLocks noGrp="1"/>
          </p:cNvSpPr>
          <p:nvPr>
            <p:ph sz="quarter" idx="11"/>
          </p:nvPr>
        </p:nvSpPr>
        <p:spPr/>
        <p:txBody>
          <a:bodyPr/>
          <a:lstStyle/>
          <a:p>
            <a:r>
              <a:rPr lang="en-US" dirty="0"/>
              <a:t>Preparing for Dermal (Capillary) Puncture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2624476829"/>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5278</TotalTime>
  <Words>2671</Words>
  <Application>Microsoft Office PowerPoint</Application>
  <PresentationFormat>On-screen Show (4:3)</PresentationFormat>
  <Paragraphs>348</Paragraphs>
  <Slides>29</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29</vt:i4>
      </vt:variant>
    </vt:vector>
  </HeadingPairs>
  <TitlesOfParts>
    <vt:vector size="37" baseType="lpstr">
      <vt:lpstr>Albertus Medium</vt:lpstr>
      <vt:lpstr>Arial</vt:lpstr>
      <vt:lpstr>Calibri</vt:lpstr>
      <vt:lpstr>Title Slides Master</vt:lpstr>
      <vt:lpstr>MainContentSlideMaster</vt:lpstr>
      <vt:lpstr>ClosingMaster</vt:lpstr>
      <vt:lpstr>DividerSlideMaster</vt:lpstr>
      <vt:lpstr>ImageDescriptionAppendixSlideMaster</vt:lpstr>
      <vt:lpstr>Chapter 10</vt:lpstr>
      <vt:lpstr>Learning Outcomes</vt:lpstr>
      <vt:lpstr>N A A C L S Competencies 1</vt:lpstr>
      <vt:lpstr>N A A C L S Competencies 2</vt:lpstr>
      <vt:lpstr>N A A C L S Competencies 3</vt:lpstr>
      <vt:lpstr>Key Terms</vt:lpstr>
      <vt:lpstr>Learning Outcome 10.1</vt:lpstr>
      <vt:lpstr>Introduction to Dermal (Capillary) Puncture</vt:lpstr>
      <vt:lpstr>Learning Outcome 10.2</vt:lpstr>
      <vt:lpstr>Learn How 10-1: Dermal (Capillary) Puncture Preparation</vt:lpstr>
      <vt:lpstr>Selecting a Dermal (Capillary) Puncture Site</vt:lpstr>
      <vt:lpstr>Assembling Dermal (Capillary) Puncture Equipment</vt:lpstr>
      <vt:lpstr>Learning Outcome 10.3</vt:lpstr>
      <vt:lpstr>Planning the Puncture</vt:lpstr>
      <vt:lpstr>Performing the Puncture</vt:lpstr>
      <vt:lpstr>Learn How 10-2: Performing a Dermal (Capillary) Puncture</vt:lpstr>
      <vt:lpstr>Learning Outcome 10.4</vt:lpstr>
      <vt:lpstr>Collection Procedure</vt:lpstr>
      <vt:lpstr>Order of Draw</vt:lpstr>
      <vt:lpstr>Learn How 10-3: Collecting the Dermal (Capillary) Specimen 1</vt:lpstr>
      <vt:lpstr>Check Your Competency 10-3: Collecting the Dermal (Capillary) Specimen 2</vt:lpstr>
      <vt:lpstr>Complications of Dermal Puncture</vt:lpstr>
      <vt:lpstr>Minimum and Maximum Blood Volumes</vt:lpstr>
      <vt:lpstr>Example Guidelines for Blood Collection Volumes</vt:lpstr>
      <vt:lpstr>After the Dermal (Capillary) Puncture</vt:lpstr>
      <vt:lpstr>Chapter Summary 1</vt:lpstr>
      <vt:lpstr>Chapter Summary 2</vt:lpstr>
      <vt:lpstr>Chapter Summary 3</vt:lpstr>
      <vt:lpstr>End of Main Content</vt:lpstr>
    </vt:vector>
  </TitlesOfParts>
  <Company>McGraw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
  <cp:keywords/>
  <cp:lastModifiedBy>Vimalraj Gopi</cp:lastModifiedBy>
  <cp:revision>2073</cp:revision>
  <dcterms:created xsi:type="dcterms:W3CDTF">2020-12-08T04:00:13Z</dcterms:created>
  <dcterms:modified xsi:type="dcterms:W3CDTF">2023-03-23T10:34:12Z</dcterms:modified>
</cp:coreProperties>
</file>