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53"/>
  </p:notesMasterIdLst>
  <p:handoutMasterIdLst>
    <p:handoutMasterId r:id="rId54"/>
  </p:handoutMasterIdLst>
  <p:sldIdLst>
    <p:sldId id="256" r:id="rId10"/>
    <p:sldId id="394" r:id="rId11"/>
    <p:sldId id="396" r:id="rId12"/>
    <p:sldId id="541" r:id="rId13"/>
    <p:sldId id="398" r:id="rId14"/>
    <p:sldId id="585" r:id="rId15"/>
    <p:sldId id="434" r:id="rId16"/>
    <p:sldId id="586" r:id="rId17"/>
    <p:sldId id="587" r:id="rId18"/>
    <p:sldId id="588" r:id="rId19"/>
    <p:sldId id="589" r:id="rId20"/>
    <p:sldId id="592" r:id="rId21"/>
    <p:sldId id="593" r:id="rId22"/>
    <p:sldId id="594" r:id="rId23"/>
    <p:sldId id="595" r:id="rId24"/>
    <p:sldId id="596" r:id="rId25"/>
    <p:sldId id="597" r:id="rId26"/>
    <p:sldId id="598" r:id="rId27"/>
    <p:sldId id="599" r:id="rId28"/>
    <p:sldId id="600" r:id="rId29"/>
    <p:sldId id="601" r:id="rId30"/>
    <p:sldId id="602" r:id="rId31"/>
    <p:sldId id="603" r:id="rId32"/>
    <p:sldId id="604" r:id="rId33"/>
    <p:sldId id="605" r:id="rId34"/>
    <p:sldId id="606" r:id="rId35"/>
    <p:sldId id="607" r:id="rId36"/>
    <p:sldId id="608" r:id="rId37"/>
    <p:sldId id="609" r:id="rId38"/>
    <p:sldId id="610" r:id="rId39"/>
    <p:sldId id="611" r:id="rId40"/>
    <p:sldId id="612" r:id="rId41"/>
    <p:sldId id="613" r:id="rId42"/>
    <p:sldId id="614" r:id="rId43"/>
    <p:sldId id="615" r:id="rId44"/>
    <p:sldId id="616" r:id="rId45"/>
    <p:sldId id="617" r:id="rId46"/>
    <p:sldId id="618" r:id="rId47"/>
    <p:sldId id="619" r:id="rId48"/>
    <p:sldId id="620" r:id="rId49"/>
    <p:sldId id="621" r:id="rId50"/>
    <p:sldId id="590" r:id="rId51"/>
    <p:sldId id="59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5E6FF"/>
    <a:srgbClr val="F1F5FF"/>
    <a:srgbClr val="FF66CC"/>
    <a:srgbClr val="FF33CC"/>
    <a:srgbClr val="FF00FF"/>
    <a:srgbClr val="679E2A"/>
    <a:srgbClr val="E7F5FF"/>
    <a:srgbClr val="EDE2F6"/>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6" autoAdjust="0"/>
    <p:restoredTop sz="96120" autoAdjust="0"/>
  </p:normalViewPr>
  <p:slideViewPr>
    <p:cSldViewPr>
      <p:cViewPr varScale="1">
        <p:scale>
          <a:sx n="84" d="100"/>
          <a:sy n="84" d="100"/>
        </p:scale>
        <p:origin x="90" y="426"/>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11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8412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11.1 Explain</a:t>
            </a:r>
            <a:r>
              <a:rPr lang="en-US" baseline="0" dirty="0" smtClean="0"/>
              <a:t> methods for transporting and processing blood specimens for routine and special testing and reference laboratories.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defRPr/>
            </a:pPr>
            <a:r>
              <a:rPr lang="en-US" dirty="0" smtClean="0"/>
              <a:t>Documentation of specimen collection and transit are essential.</a:t>
            </a:r>
          </a:p>
          <a:p>
            <a:pPr marL="171450" indent="-171450">
              <a:buFont typeface="Arial" pitchFamily="34" charset="0"/>
              <a:buChar char="•"/>
              <a:defRPr/>
            </a:pPr>
            <a:r>
              <a:rPr lang="en-US" dirty="0" smtClean="0"/>
              <a:t>Enables proper recordkeeping</a:t>
            </a:r>
          </a:p>
          <a:p>
            <a:pPr marL="171450" indent="-171450">
              <a:buFont typeface="Arial" pitchFamily="34" charset="0"/>
              <a:buChar char="•"/>
              <a:defRPr/>
            </a:pPr>
            <a:r>
              <a:rPr lang="en-US" dirty="0" smtClean="0"/>
              <a:t>Allows follow-up on problem specimens</a:t>
            </a:r>
          </a:p>
          <a:p>
            <a:pPr marL="171450" indent="-171450">
              <a:buFont typeface="Arial" pitchFamily="34" charset="0"/>
              <a:buChar char="•"/>
              <a:defRPr/>
            </a:pPr>
            <a:endParaRPr lang="en-US" dirty="0" smtClean="0"/>
          </a:p>
          <a:p>
            <a:pPr>
              <a:buFont typeface="Arial" pitchFamily="34" charset="0"/>
              <a:buNone/>
              <a:defRPr/>
            </a:pPr>
            <a:r>
              <a:rPr lang="en-US" dirty="0" smtClean="0"/>
              <a:t>The phlebotomist enters the following data into the laboratory information system (LIS):</a:t>
            </a:r>
          </a:p>
          <a:p>
            <a:pPr marL="171450" indent="-171450">
              <a:buFont typeface="Arial" pitchFamily="34" charset="0"/>
              <a:buChar char="•"/>
              <a:defRPr/>
            </a:pPr>
            <a:r>
              <a:rPr lang="en-US" dirty="0" smtClean="0"/>
              <a:t>All collection information, including date and time of collection</a:t>
            </a:r>
          </a:p>
          <a:p>
            <a:pPr marL="171450" indent="-171450">
              <a:buFont typeface="Arial" pitchFamily="34" charset="0"/>
              <a:buChar char="•"/>
              <a:defRPr/>
            </a:pPr>
            <a:r>
              <a:rPr lang="en-US" dirty="0" smtClean="0"/>
              <a:t>Phlebotomist identification code</a:t>
            </a:r>
          </a:p>
          <a:p>
            <a:pPr marL="171450" indent="-171450">
              <a:buFont typeface="Arial" pitchFamily="34" charset="0"/>
              <a:buChar char="•"/>
              <a:defRPr/>
            </a:pPr>
            <a:r>
              <a:rPr lang="en-US" dirty="0" smtClean="0"/>
              <a:t>Any comments pertaining to the specimen or collection</a:t>
            </a:r>
          </a:p>
          <a:p>
            <a:pPr marL="171450" indent="-171450">
              <a:buFont typeface="Arial" pitchFamily="34" charset="0"/>
              <a:buChar char="•"/>
              <a:defRPr/>
            </a:pPr>
            <a:endParaRPr lang="en-US" dirty="0" smtClean="0"/>
          </a:p>
          <a:p>
            <a:pPr>
              <a:buFont typeface="Arial" pitchFamily="34" charset="0"/>
              <a:buNone/>
              <a:defRPr/>
            </a:pPr>
            <a:r>
              <a:rPr lang="en-US" dirty="0" smtClean="0"/>
              <a:t>The courier enters pickup and drop-off information for the specimens. Some facilities use bar code scanners to provide </a:t>
            </a:r>
            <a:r>
              <a:rPr lang="en-US" b="1" dirty="0" smtClean="0"/>
              <a:t>real-time tracking</a:t>
            </a:r>
            <a:r>
              <a:rPr lang="en-US" dirty="0" smtClean="0"/>
              <a:t> so that a glance at the records in the LIS shows the latest information about the specimen and its location.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144059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defRPr/>
            </a:pPr>
            <a:r>
              <a:rPr lang="en-US" b="1" dirty="0" smtClean="0"/>
              <a:t>Cold agglutinins </a:t>
            </a:r>
            <a:r>
              <a:rPr lang="en-US" dirty="0" smtClean="0"/>
              <a:t>are antibodies</a:t>
            </a:r>
            <a:r>
              <a:rPr lang="en-US" baseline="0" dirty="0" smtClean="0"/>
              <a:t> that react at cooler temperatures. They are tested when a patient is suspected of having atypical pneumonia, which can cause the person to produce </a:t>
            </a:r>
            <a:r>
              <a:rPr lang="en-US" b="1" baseline="0" dirty="0" smtClean="0"/>
              <a:t>autoantibodies</a:t>
            </a:r>
            <a:r>
              <a:rPr lang="en-US" baseline="0" dirty="0" smtClean="0"/>
              <a:t> (antibodies against oneself).</a:t>
            </a:r>
          </a:p>
          <a:p>
            <a:pPr>
              <a:defRPr/>
            </a:pPr>
            <a:endParaRPr lang="en-US" dirty="0" smtClean="0"/>
          </a:p>
          <a:p>
            <a:pPr>
              <a:defRPr/>
            </a:pPr>
            <a:r>
              <a:rPr lang="en-US" dirty="0" smtClean="0"/>
              <a:t>Requirements for specimens that require warmth during transit:</a:t>
            </a:r>
          </a:p>
          <a:p>
            <a:pPr marL="171450" indent="-171450">
              <a:buFont typeface="Arial" pitchFamily="34" charset="0"/>
              <a:buChar char="•"/>
              <a:defRPr/>
            </a:pPr>
            <a:r>
              <a:rPr lang="en-US" dirty="0" smtClean="0"/>
              <a:t>Tubes must be pre-warmed to 37° C and kept warm throughout the collection process.</a:t>
            </a:r>
          </a:p>
          <a:p>
            <a:pPr marL="171450" indent="-171450">
              <a:buFont typeface="Arial" pitchFamily="34" charset="0"/>
              <a:buChar char="•"/>
              <a:defRPr/>
            </a:pPr>
            <a:r>
              <a:rPr lang="en-US" dirty="0" smtClean="0"/>
              <a:t>Tubes must be delivered directly to the laboratory section responsible for performing the test and placed in an incubator or water bath in the laboratory, set at 37°C.</a:t>
            </a:r>
          </a:p>
          <a:p>
            <a:pPr marL="171450" indent="-171450">
              <a:buFont typeface="Arial" pitchFamily="34" charset="0"/>
              <a:buChar char="•"/>
              <a:defRPr/>
            </a:pPr>
            <a:r>
              <a:rPr lang="en-US" dirty="0" smtClean="0"/>
              <a:t>Specimen must be kept at body temperature until the serum or plasma has been separated from the cells.</a:t>
            </a:r>
          </a:p>
          <a:p>
            <a:pPr marL="171450" indent="-171450">
              <a:buFont typeface="Arial" pitchFamily="34" charset="0"/>
              <a:buChar char="•"/>
              <a:defRPr/>
            </a:pPr>
            <a:r>
              <a:rPr lang="en-US" dirty="0" smtClean="0"/>
              <a:t>Separation of serum or plasma must be done within one</a:t>
            </a:r>
            <a:r>
              <a:rPr lang="en-US" baseline="0" dirty="0" smtClean="0"/>
              <a:t> </a:t>
            </a:r>
            <a:r>
              <a:rPr lang="en-US" dirty="0" smtClean="0"/>
              <a:t>hour.</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16490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When placing specimens in an ice bath, be sure to protect the specimen label from moisture. Place the specimen in a plastic bag or in a double-compartment specimen transport bag with ice or a cold pack in a separate compartment.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55602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altLang="en-US" dirty="0" smtClean="0"/>
              <a:t>Substances such as bilirubin and beta-carotene are </a:t>
            </a:r>
            <a:r>
              <a:rPr lang="en-US" altLang="en-US" b="1" dirty="0" smtClean="0"/>
              <a:t>light-sensitive</a:t>
            </a:r>
            <a:r>
              <a:rPr lang="en-US" altLang="en-US" dirty="0" smtClean="0"/>
              <a:t>: they break down when exposed to light. Therefore, if the specimen will be tested for these substances, it must be protected from light immediately upon collection.</a:t>
            </a:r>
          </a:p>
          <a:p>
            <a:endParaRPr lang="en-US" altLang="en-US" dirty="0" smtClean="0"/>
          </a:p>
          <a:p>
            <a:r>
              <a:rPr lang="en-US" altLang="en-US" dirty="0" smtClean="0"/>
              <a:t>Bilirubin levels are commonly performed on newborn infants.</a:t>
            </a:r>
            <a:r>
              <a:rPr lang="en-US" altLang="en-US" baseline="0" dirty="0" smtClean="0"/>
              <a:t> An infant who is known to have excess bilirubin is commonly placed under an ultraviolet light to help break down the bilirubin. </a:t>
            </a:r>
            <a:r>
              <a:rPr lang="en-US" altLang="en-US" dirty="0" smtClean="0"/>
              <a:t>If the patient is under an ultraviolet light, it is very important to turn off the light before collecting the blood because the UV light will destroy some of the bilirubin in</a:t>
            </a:r>
            <a:r>
              <a:rPr lang="en-US" altLang="en-US" baseline="0" dirty="0" smtClean="0"/>
              <a:t> the specimen as you collect it, yielding false results.</a:t>
            </a:r>
          </a:p>
          <a:p>
            <a:endParaRPr lang="en-US" altLang="en-US" baseline="0" dirty="0" smtClean="0"/>
          </a:p>
          <a:p>
            <a:r>
              <a:rPr lang="en-US" altLang="en-US" baseline="0" dirty="0" smtClean="0"/>
              <a:t>If you turn off a UV light to collect a specimen, be sure to turn it back on before you leave.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154878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buFont typeface="Arial" pitchFamily="34" charset="0"/>
              <a:buNone/>
              <a:defRPr/>
            </a:pPr>
            <a:r>
              <a:rPr lang="en-US" dirty="0" smtClean="0"/>
              <a:t>Specimens pertaining to any legal matter must be handled very carefully. These specimens include:</a:t>
            </a:r>
          </a:p>
          <a:p>
            <a:pPr marL="171450" indent="-171450">
              <a:buFont typeface="Arial" pitchFamily="34" charset="0"/>
              <a:buChar char="•"/>
              <a:defRPr/>
            </a:pPr>
            <a:r>
              <a:rPr lang="en-US" dirty="0" smtClean="0"/>
              <a:t>Blood alcohol</a:t>
            </a:r>
          </a:p>
          <a:p>
            <a:pPr marL="171450" indent="-171450">
              <a:buFont typeface="Arial" pitchFamily="34" charset="0"/>
              <a:buChar char="•"/>
              <a:defRPr/>
            </a:pPr>
            <a:r>
              <a:rPr lang="en-US" dirty="0" smtClean="0"/>
              <a:t>Forensic testing</a:t>
            </a:r>
          </a:p>
          <a:p>
            <a:pPr marL="171450" indent="-171450">
              <a:buFont typeface="Arial" pitchFamily="34" charset="0"/>
              <a:buChar char="•"/>
              <a:defRPr/>
            </a:pPr>
            <a:r>
              <a:rPr lang="en-US" dirty="0" smtClean="0"/>
              <a:t>Toxicology specimens</a:t>
            </a:r>
          </a:p>
          <a:p>
            <a:pPr marL="171450" indent="-171450">
              <a:buFont typeface="Arial" pitchFamily="34" charset="0"/>
              <a:buChar char="•"/>
              <a:defRPr/>
            </a:pPr>
            <a:endParaRPr lang="en-US" dirty="0" smtClean="0"/>
          </a:p>
          <a:p>
            <a:pPr>
              <a:buFont typeface="Arial" pitchFamily="34" charset="0"/>
              <a:buNone/>
              <a:defRPr/>
            </a:pPr>
            <a:r>
              <a:rPr lang="en-US" dirty="0" smtClean="0"/>
              <a:t>Chain</a:t>
            </a:r>
            <a:r>
              <a:rPr lang="en-US" baseline="0" dirty="0" smtClean="0"/>
              <a:t> </a:t>
            </a:r>
            <a:r>
              <a:rPr lang="en-US" dirty="0" smtClean="0"/>
              <a:t>of</a:t>
            </a:r>
            <a:r>
              <a:rPr lang="en-US" baseline="0" dirty="0" smtClean="0"/>
              <a:t> c</a:t>
            </a:r>
            <a:r>
              <a:rPr lang="en-US" dirty="0" smtClean="0"/>
              <a:t>ustody accounts for the specimen from the time of collection to the final disposition of the specimen. </a:t>
            </a:r>
          </a:p>
          <a:p>
            <a:pPr>
              <a:buFont typeface="Arial" pitchFamily="34" charset="0"/>
              <a:buNone/>
              <a:defRPr/>
            </a:pPr>
            <a:endParaRPr lang="en-US" dirty="0" smtClean="0"/>
          </a:p>
          <a:p>
            <a:pPr>
              <a:buFont typeface="Arial" pitchFamily="34" charset="0"/>
              <a:buNone/>
              <a:defRPr/>
            </a:pPr>
            <a:r>
              <a:rPr lang="en-US" dirty="0" smtClean="0"/>
              <a:t>To ensure that there are no breaks in the </a:t>
            </a:r>
            <a:r>
              <a:rPr lang="en-US" b="1" dirty="0" smtClean="0"/>
              <a:t>chain of custody</a:t>
            </a:r>
            <a:r>
              <a:rPr lang="en-US" dirty="0" smtClean="0"/>
              <a:t>:</a:t>
            </a:r>
          </a:p>
          <a:p>
            <a:pPr marL="171450" indent="-171450">
              <a:buFont typeface="Arial" pitchFamily="34" charset="0"/>
              <a:buChar char="•"/>
              <a:defRPr/>
            </a:pPr>
            <a:r>
              <a:rPr lang="en-US" dirty="0" smtClean="0"/>
              <a:t>Each person who handles the specimen must sign and date the chain-of-custody form.</a:t>
            </a:r>
          </a:p>
          <a:p>
            <a:pPr marL="171450" indent="-171450">
              <a:buFont typeface="Arial" pitchFamily="34" charset="0"/>
              <a:buChar char="•"/>
              <a:defRPr/>
            </a:pPr>
            <a:r>
              <a:rPr lang="en-US" dirty="0" smtClean="0"/>
              <a:t>The specimen is kept in a locked container or the tube must be sealed with a tamper-proof label or wax at all times.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43666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It is important not to use an alcohol prep pad to cleanse the puncture site when you are collecting blood for a blood alcohol test. The alcohol from the prep pad will affect the test result. Iodine swabs also contain alcohol. Use a disinfectant such as green surgical soap or hydrogen peroxide instead.</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3503300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buFont typeface="Arial" pitchFamily="34" charset="0"/>
              <a:buNone/>
              <a:defRPr/>
            </a:pPr>
            <a:r>
              <a:rPr lang="en-US" dirty="0" smtClean="0"/>
              <a:t>General guidelines for collecting forensic specimens:</a:t>
            </a:r>
          </a:p>
          <a:p>
            <a:pPr marL="171450" indent="-171450">
              <a:buFont typeface="Arial" pitchFamily="34" charset="0"/>
              <a:buChar char="•"/>
              <a:defRPr/>
            </a:pPr>
            <a:r>
              <a:rPr lang="en-US" dirty="0" smtClean="0"/>
              <a:t>Wear gloves at all times.</a:t>
            </a:r>
          </a:p>
          <a:p>
            <a:pPr marL="171450" indent="-171450">
              <a:buFont typeface="Arial" pitchFamily="34" charset="0"/>
              <a:buChar char="•"/>
              <a:defRPr/>
            </a:pPr>
            <a:r>
              <a:rPr lang="en-US" dirty="0" smtClean="0"/>
              <a:t>Collect the specimen as soon as possible.</a:t>
            </a:r>
          </a:p>
          <a:p>
            <a:pPr marL="171450" indent="-171450">
              <a:buFont typeface="Arial" pitchFamily="34" charset="0"/>
              <a:buChar char="•"/>
              <a:defRPr/>
            </a:pPr>
            <a:r>
              <a:rPr lang="en-US" dirty="0" smtClean="0"/>
              <a:t>Ensure that the specimen is packed, stored, and transported correctly.</a:t>
            </a:r>
          </a:p>
          <a:p>
            <a:pPr marL="171450" indent="-171450">
              <a:buFont typeface="Arial" pitchFamily="34" charset="0"/>
              <a:buChar char="•"/>
              <a:defRPr/>
            </a:pPr>
            <a:r>
              <a:rPr lang="en-US" dirty="0" smtClean="0"/>
              <a:t>Label each specimen with the patient’s name and date of birth, the name of the person collecting the specimen, the type of specimen, and the</a:t>
            </a:r>
            <a:r>
              <a:rPr lang="en-US" baseline="0" dirty="0" smtClean="0"/>
              <a:t> </a:t>
            </a:r>
            <a:r>
              <a:rPr lang="en-US" dirty="0" smtClean="0"/>
              <a:t>date and time of the collection.</a:t>
            </a:r>
          </a:p>
          <a:p>
            <a:pPr marL="171450" indent="-171450">
              <a:buFont typeface="Arial" pitchFamily="34" charset="0"/>
              <a:buChar char="•"/>
              <a:defRPr/>
            </a:pPr>
            <a:r>
              <a:rPr lang="en-US" dirty="0" smtClean="0"/>
              <a:t>Pack the specimen securely in tamper-proof packaging.</a:t>
            </a:r>
          </a:p>
          <a:p>
            <a:pPr marL="171450" indent="-171450">
              <a:buFont typeface="Arial" pitchFamily="34" charset="0"/>
              <a:buChar char="•"/>
              <a:defRPr/>
            </a:pPr>
            <a:r>
              <a:rPr lang="en-US" dirty="0" smtClean="0"/>
              <a:t>Record all handling of the specimen, usually on a chain-of-custody form.</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284085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b="1" baseline="0" dirty="0" smtClean="0"/>
          </a:p>
          <a:p>
            <a:r>
              <a:rPr lang="en-US" altLang="en-US" dirty="0" smtClean="0"/>
              <a:t>Perform forensic testing specimen collection only if you have had the proper training.</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227030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b="1" baseline="0" dirty="0" smtClean="0"/>
          </a:p>
          <a:p>
            <a:r>
              <a:rPr lang="en-US" altLang="en-US" dirty="0" smtClean="0"/>
              <a:t>Perform forensic testing specimen collection only if you have had the proper training.</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3853154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buFont typeface="Arial" pitchFamily="34" charset="0"/>
              <a:buNone/>
              <a:defRPr/>
            </a:pPr>
            <a:endParaRPr lang="en-US" dirty="0" smtClean="0"/>
          </a:p>
          <a:p>
            <a:pPr>
              <a:buFont typeface="Arial" pitchFamily="34" charset="0"/>
              <a:buNone/>
              <a:defRPr/>
            </a:pPr>
            <a:r>
              <a:rPr lang="en-US" dirty="0" smtClean="0"/>
              <a:t>Following the laboratory facility’s policy for toxicology specimens is critical because many things can contaminate or react with some of the analytes, including:</a:t>
            </a:r>
          </a:p>
          <a:p>
            <a:pPr marL="171450" indent="-171450">
              <a:buFont typeface="Arial" pitchFamily="34" charset="0"/>
              <a:buChar char="•"/>
              <a:defRPr/>
            </a:pPr>
            <a:r>
              <a:rPr lang="en-US" dirty="0" smtClean="0"/>
              <a:t>Oil or bacteria from hands</a:t>
            </a:r>
          </a:p>
          <a:p>
            <a:pPr marL="171450" indent="-171450">
              <a:buFont typeface="Arial" pitchFamily="34" charset="0"/>
              <a:buChar char="•"/>
              <a:defRPr/>
            </a:pPr>
            <a:r>
              <a:rPr lang="en-US" dirty="0" smtClean="0"/>
              <a:t>Glass</a:t>
            </a:r>
          </a:p>
          <a:p>
            <a:pPr marL="171450" indent="-171450">
              <a:buFont typeface="Arial" pitchFamily="34" charset="0"/>
              <a:buChar char="•"/>
              <a:defRPr/>
            </a:pPr>
            <a:r>
              <a:rPr lang="en-US" dirty="0" smtClean="0"/>
              <a:t>Plastic materials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164988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b="1" dirty="0" smtClean="0"/>
          </a:p>
          <a:p>
            <a:r>
              <a:rPr lang="en-US" b="0" dirty="0" smtClean="0"/>
              <a:t>The way in which blood specimens are handled during</a:t>
            </a:r>
            <a:r>
              <a:rPr lang="en-US" b="0" baseline="0" dirty="0" smtClean="0"/>
              <a:t> and after collection </a:t>
            </a:r>
            <a:r>
              <a:rPr lang="en-US" b="0" dirty="0" smtClean="0"/>
              <a:t>is of crucial importance. Minor mistakes may result in large errors.</a:t>
            </a:r>
            <a:r>
              <a:rPr lang="en-US" b="0" baseline="0" dirty="0" smtClean="0"/>
              <a:t> All specimen requirements must be followed, and specimens must be transported to the laboratory in a timely manner, whether the laboratory is in-house or a reference laboratory.</a:t>
            </a:r>
            <a:endParaRPr 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7449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774114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buFont typeface="Arial" pitchFamily="34" charset="0"/>
              <a:buNone/>
              <a:defRPr/>
            </a:pPr>
            <a:endParaRPr lang="en-US" dirty="0" smtClean="0"/>
          </a:p>
          <a:p>
            <a:pPr>
              <a:buFont typeface="Arial" pitchFamily="34" charset="0"/>
              <a:buNone/>
              <a:defRPr/>
            </a:pPr>
            <a:r>
              <a:rPr lang="en-US" dirty="0" smtClean="0"/>
              <a:t>Lactic acid forms during carbohydrate metabolism in the muscles. Its blood level can be affected by:</a:t>
            </a:r>
          </a:p>
          <a:p>
            <a:pPr marL="171450" indent="-171450">
              <a:buFont typeface="Arial" pitchFamily="34" charset="0"/>
              <a:buChar char="•"/>
              <a:defRPr/>
            </a:pPr>
            <a:r>
              <a:rPr lang="en-US" dirty="0" smtClean="0"/>
              <a:t>Exercise</a:t>
            </a:r>
          </a:p>
          <a:p>
            <a:pPr marL="171450" indent="-171450">
              <a:buFont typeface="Arial" pitchFamily="34" charset="0"/>
              <a:buChar char="•"/>
              <a:defRPr/>
            </a:pPr>
            <a:r>
              <a:rPr lang="en-US" dirty="0" smtClean="0"/>
              <a:t>Vigorous hand pumping prior to blood collection</a:t>
            </a:r>
          </a:p>
          <a:p>
            <a:pPr marL="171450" indent="-171450">
              <a:buFont typeface="Arial" pitchFamily="34" charset="0"/>
              <a:buChar char="•"/>
              <a:defRPr/>
            </a:pPr>
            <a:r>
              <a:rPr lang="en-US" dirty="0" smtClean="0"/>
              <a:t>Application of a tourniquet during blood collection</a:t>
            </a:r>
          </a:p>
          <a:p>
            <a:pPr marL="171450" indent="-171450">
              <a:buFont typeface="Arial" pitchFamily="34" charset="0"/>
              <a:buChar char="•"/>
              <a:defRPr/>
            </a:pPr>
            <a:endParaRPr lang="en-US" dirty="0" smtClean="0"/>
          </a:p>
          <a:p>
            <a:pPr>
              <a:buFont typeface="Arial" pitchFamily="34" charset="0"/>
              <a:buNone/>
              <a:defRPr/>
            </a:pPr>
            <a:r>
              <a:rPr lang="en-US" dirty="0" smtClean="0"/>
              <a:t>Procedure for collecting a specimen for a lactic acid test:</a:t>
            </a:r>
          </a:p>
          <a:p>
            <a:pPr marL="171450" indent="-171450">
              <a:buFont typeface="Arial" pitchFamily="34" charset="0"/>
              <a:buChar char="•"/>
              <a:defRPr/>
            </a:pPr>
            <a:r>
              <a:rPr lang="en-US" dirty="0" smtClean="0"/>
              <a:t>Apply tourniquet for less than</a:t>
            </a:r>
            <a:r>
              <a:rPr lang="en-US" baseline="0" dirty="0" smtClean="0"/>
              <a:t> one</a:t>
            </a:r>
            <a:r>
              <a:rPr lang="en-US" dirty="0" smtClean="0"/>
              <a:t> minute if necessary to locate the vein.</a:t>
            </a:r>
          </a:p>
          <a:p>
            <a:pPr marL="171450" indent="-171450">
              <a:buFont typeface="Arial" pitchFamily="34" charset="0"/>
              <a:buChar char="•"/>
              <a:defRPr/>
            </a:pPr>
            <a:r>
              <a:rPr lang="en-US" dirty="0" smtClean="0"/>
              <a:t>Allow the arm to rest for at least two minutes.</a:t>
            </a:r>
          </a:p>
          <a:p>
            <a:pPr marL="171450" indent="-171450">
              <a:buFont typeface="Arial" pitchFamily="34" charset="0"/>
              <a:buChar char="•"/>
              <a:defRPr/>
            </a:pPr>
            <a:r>
              <a:rPr lang="en-US" dirty="0" smtClean="0"/>
              <a:t>Use a gray-topped (sodium fluoride) tube to collect the blood</a:t>
            </a:r>
            <a:r>
              <a:rPr lang="en-US" baseline="0" dirty="0" smtClean="0"/>
              <a:t> to minimize the effects of </a:t>
            </a:r>
            <a:r>
              <a:rPr lang="en-US" b="1" baseline="0" dirty="0" smtClean="0"/>
              <a:t>glycolysis</a:t>
            </a:r>
            <a:r>
              <a:rPr lang="en-US" baseline="0" dirty="0" smtClean="0"/>
              <a:t> (a process that changes glucose into lactic acid).</a:t>
            </a:r>
            <a:endParaRPr lang="en-US" dirty="0" smtClean="0"/>
          </a:p>
          <a:p>
            <a:pPr marL="171450" indent="-171450">
              <a:buFont typeface="Arial" pitchFamily="34" charset="0"/>
              <a:buChar char="•"/>
              <a:defRPr/>
            </a:pPr>
            <a:r>
              <a:rPr lang="en-US" dirty="0" smtClean="0"/>
              <a:t>Place the specimen on ice for transport.</a:t>
            </a:r>
          </a:p>
          <a:p>
            <a:pPr marL="171450" indent="-171450">
              <a:buFont typeface="Arial" pitchFamily="34" charset="0"/>
              <a:buChar char="•"/>
              <a:defRPr/>
            </a:pPr>
            <a:r>
              <a:rPr lang="en-US" dirty="0" smtClean="0"/>
              <a:t>Deliver the specimen to the laboratory STAT.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2966685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buFont typeface="Arial" pitchFamily="34" charset="0"/>
              <a:buNone/>
              <a:defRPr/>
            </a:pPr>
            <a:endParaRPr lang="en-US" dirty="0" smtClean="0"/>
          </a:p>
          <a:p>
            <a:pPr>
              <a:buFont typeface="Arial" pitchFamily="34" charset="0"/>
              <a:buNone/>
              <a:defRPr/>
            </a:pPr>
            <a:r>
              <a:rPr lang="en-US" dirty="0" smtClean="0"/>
              <a:t>The trauma of venipuncture activates the clotting system at the site of puncture. A large-bore needle (21-gauge or larger) must be used.</a:t>
            </a:r>
          </a:p>
          <a:p>
            <a:pPr>
              <a:buFont typeface="Arial" pitchFamily="34" charset="0"/>
              <a:buNone/>
              <a:defRPr/>
            </a:pPr>
            <a:endParaRPr lang="en-US" dirty="0" smtClean="0"/>
          </a:p>
          <a:p>
            <a:pPr>
              <a:buFont typeface="Arial" pitchFamily="34" charset="0"/>
              <a:buNone/>
              <a:defRPr/>
            </a:pPr>
            <a:r>
              <a:rPr lang="en-US" dirty="0" smtClean="0"/>
              <a:t>If you are obtaining specimens for multiple tests, always draw the coagulation studies (light blue-topped tube) first. If you are using a butterfly needle assembly, use a discard tube first before drawing the specimen for the coagulation studies.</a:t>
            </a:r>
          </a:p>
          <a:p>
            <a:pPr>
              <a:buFont typeface="Arial" pitchFamily="34" charset="0"/>
              <a:buNone/>
              <a:defRPr/>
            </a:pPr>
            <a:endParaRPr lang="en-US" dirty="0" smtClean="0"/>
          </a:p>
          <a:p>
            <a:pPr>
              <a:buFont typeface="Arial" pitchFamily="34" charset="0"/>
              <a:buNone/>
              <a:defRPr/>
            </a:pPr>
            <a:r>
              <a:rPr lang="en-US" dirty="0" smtClean="0"/>
              <a:t>Perform the procedure quickly to minimize the amount of time that the tourniquet is applied.</a:t>
            </a:r>
          </a:p>
          <a:p>
            <a:pPr>
              <a:buFont typeface="Arial" pitchFamily="34" charset="0"/>
              <a:buNone/>
              <a:defRPr/>
            </a:pPr>
            <a:endParaRPr lang="en-US" dirty="0" smtClean="0"/>
          </a:p>
          <a:p>
            <a:pPr>
              <a:buFont typeface="Arial" pitchFamily="34" charset="0"/>
              <a:buNone/>
              <a:defRPr/>
            </a:pPr>
            <a:r>
              <a:rPr lang="en-US" dirty="0" smtClean="0"/>
              <a:t>Invert each tube the specified number of times while the next tube is filling.</a:t>
            </a:r>
          </a:p>
          <a:p>
            <a:pPr>
              <a:buFont typeface="Arial" pitchFamily="34" charset="0"/>
              <a:buNone/>
              <a:defRPr/>
            </a:pPr>
            <a:endParaRPr lang="en-US" dirty="0" smtClean="0"/>
          </a:p>
          <a:p>
            <a:pPr>
              <a:buFont typeface="Arial" pitchFamily="34" charset="0"/>
              <a:buNone/>
              <a:defRPr/>
            </a:pPr>
            <a:r>
              <a:rPr lang="en-US" dirty="0" smtClean="0"/>
              <a:t>If you are collecting blood through a venous access device:</a:t>
            </a:r>
          </a:p>
          <a:p>
            <a:pPr marL="171450" indent="-171450">
              <a:buFont typeface="Arial" pitchFamily="34" charset="0"/>
              <a:buChar char="•"/>
              <a:defRPr/>
            </a:pPr>
            <a:r>
              <a:rPr lang="en-US" dirty="0" smtClean="0"/>
              <a:t>Flush the line with saline.</a:t>
            </a:r>
          </a:p>
          <a:p>
            <a:pPr marL="171450" indent="-171450">
              <a:buFont typeface="Arial" pitchFamily="34" charset="0"/>
              <a:buChar char="•"/>
              <a:defRPr/>
            </a:pPr>
            <a:r>
              <a:rPr lang="en-US" dirty="0" smtClean="0"/>
              <a:t>Draw at least 10–20 mL of fluid and blood by syringe and discard.</a:t>
            </a:r>
          </a:p>
          <a:p>
            <a:pPr marL="171450" indent="-171450">
              <a:buFont typeface="Arial" pitchFamily="34" charset="0"/>
              <a:buChar char="•"/>
              <a:defRPr/>
            </a:pPr>
            <a:r>
              <a:rPr lang="en-US" dirty="0" smtClean="0"/>
              <a:t>Use a new syringe to collect the required amount of blood for the coagulation studies.</a:t>
            </a:r>
          </a:p>
          <a:p>
            <a:pPr marL="171450" indent="-171450">
              <a:buFont typeface="Arial" pitchFamily="34" charset="0"/>
              <a:buChar char="•"/>
              <a:defRPr/>
            </a:pPr>
            <a:r>
              <a:rPr lang="en-US" dirty="0" smtClean="0"/>
              <a:t>Transfer immediately to light-blue-topped evacuation tubes.</a:t>
            </a:r>
          </a:p>
          <a:p>
            <a:pPr marL="171450" indent="-171450">
              <a:buFont typeface="Arial" pitchFamily="34" charset="0"/>
              <a:buChar char="•"/>
              <a:defRPr/>
            </a:pPr>
            <a:r>
              <a:rPr lang="en-US" dirty="0" smtClean="0"/>
              <a:t>Invert the tubes the required number of times.</a:t>
            </a:r>
          </a:p>
          <a:p>
            <a:pPr>
              <a:buFont typeface="Arial" pitchFamily="34" charset="0"/>
              <a:buNone/>
              <a:defRPr/>
            </a:pPr>
            <a:endParaRPr lang="en-US" dirty="0" smtClean="0"/>
          </a:p>
          <a:p>
            <a:pPr>
              <a:buFont typeface="Arial" pitchFamily="34" charset="0"/>
              <a:buNone/>
              <a:defRPr/>
            </a:pPr>
            <a:r>
              <a:rPr lang="en-US" dirty="0" smtClean="0"/>
              <a:t>Deliver all specimens to the laboratory immediately.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114180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buFont typeface="Arial" pitchFamily="34" charset="0"/>
              <a:buNone/>
              <a:defRPr/>
            </a:pPr>
            <a:r>
              <a:rPr lang="en-US" dirty="0" smtClean="0"/>
              <a:t>Some facilities expect phlebotomists to process samples by:</a:t>
            </a:r>
          </a:p>
          <a:p>
            <a:pPr marL="171450" indent="-171450">
              <a:buFont typeface="Arial" pitchFamily="34" charset="0"/>
              <a:buChar char="•"/>
              <a:defRPr/>
            </a:pPr>
            <a:r>
              <a:rPr lang="en-US" b="1" dirty="0" smtClean="0"/>
              <a:t>Centrifuging:</a:t>
            </a:r>
            <a:r>
              <a:rPr lang="en-US" dirty="0" smtClean="0"/>
              <a:t> spinning to separate the cells from the liquid portion of the blood</a:t>
            </a:r>
          </a:p>
          <a:p>
            <a:pPr marL="171450" indent="-171450">
              <a:buFont typeface="Arial" pitchFamily="34" charset="0"/>
              <a:buChar char="•"/>
              <a:defRPr/>
            </a:pPr>
            <a:r>
              <a:rPr lang="en-US" b="1" dirty="0" smtClean="0"/>
              <a:t>Aliquoting: </a:t>
            </a:r>
            <a:r>
              <a:rPr lang="en-US" dirty="0" smtClean="0"/>
              <a:t>Dividing or separating specimens into separate containers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3206571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The spinning action of a centrifuge forces the relatively heavy red blood cells to the bottom of the tube. The lighter liquids remain on top. If the tube contains a gel separator, it migrates to the middle to separate the blood cells from the fluid.</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4017174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Centrifuges come in many different styles: refrigerated, floor models, and tabletop models. They</a:t>
            </a:r>
            <a:r>
              <a:rPr lang="en-US" altLang="en-US" baseline="0" dirty="0" smtClean="0"/>
              <a:t> are designed to spin blood specimens, separating the cells from the liquid portion. The cells are pushed to the bottom while the liquids remain on top. If a gel separator is used, the gel migrates to the middle and forms a barrier between the cell and liquid layers.</a:t>
            </a:r>
          </a:p>
          <a:p>
            <a:endParaRPr lang="en-US" altLang="en-US" baseline="0" dirty="0" smtClean="0"/>
          </a:p>
          <a:p>
            <a:r>
              <a:rPr lang="en-US" altLang="en-US" baseline="0" dirty="0" smtClean="0"/>
              <a:t>Non-additive tubes and serum separator tubes (SSTs) must be completely clotted prior to centrifugation.</a:t>
            </a:r>
          </a:p>
          <a:p>
            <a:endParaRPr lang="en-US" altLang="en-US" baseline="0" dirty="0" smtClean="0"/>
          </a:p>
          <a:p>
            <a:r>
              <a:rPr lang="en-US" altLang="en-US" dirty="0" smtClean="0"/>
              <a:t>Always be sure to balance the centrifuge by placing tubes of the same size and volume opposite each other. If you do not have an even number of tubes, you can fill a tube with water to balance the centrifuge. This is critical, because an unbalanced centrifuge can break the tubes and ruin laboratory specimens. It can also be dangerous for the user.</a:t>
            </a:r>
          </a:p>
          <a:p>
            <a:endParaRPr lang="en-US" altLang="en-US" dirty="0" smtClean="0"/>
          </a:p>
          <a:p>
            <a:r>
              <a:rPr lang="en-US" altLang="en-US" dirty="0" smtClean="0"/>
              <a:t>If a tube is broken in a centrifuge, the cup containing the tube must be completely emptied into a sharps container and disinfected.</a:t>
            </a:r>
          </a:p>
          <a:p>
            <a:endParaRPr lang="en-US" altLang="en-US" dirty="0" smtClean="0"/>
          </a:p>
          <a:p>
            <a:r>
              <a:rPr lang="en-US" altLang="en-US" dirty="0" smtClean="0"/>
              <a:t>Wait until the centrifuge comes to a complete stop before opening the lid. Wear a face shield to protect yourself from potentially harmful blood </a:t>
            </a:r>
            <a:r>
              <a:rPr lang="en-US" altLang="en-US" b="1" dirty="0" smtClean="0"/>
              <a:t>aerosols</a:t>
            </a:r>
            <a:r>
              <a:rPr lang="en-US" altLang="en-US" dirty="0" smtClean="0"/>
              <a:t> (mists that travel in the air).</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4233811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11.2 Recognize criteria for special specimen handling.</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A pipet is a graduated tube with a suction bulb. It is used to draw some of the fluid from the specimen tube and place it into one or more transfer tubes. Never pour specimens</a:t>
            </a:r>
            <a:r>
              <a:rPr lang="en-US" altLang="en-US" baseline="0" dirty="0" smtClean="0"/>
              <a:t> from one tube to another.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1725343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11.3 List the circumstances that would lead to re-collection or rejection of a patient sample.</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altLang="en-US" dirty="0" smtClean="0"/>
              <a:t>A </a:t>
            </a:r>
            <a:r>
              <a:rPr lang="en-US" altLang="en-US" b="1" dirty="0" smtClean="0"/>
              <a:t>pre-examination error </a:t>
            </a:r>
            <a:r>
              <a:rPr lang="en-US" altLang="en-US" dirty="0" smtClean="0"/>
              <a:t>is any error that occurs before the actual specimen analysis. This includes errors that occur before, during, or after blood collection.</a:t>
            </a:r>
          </a:p>
          <a:p>
            <a:endParaRPr lang="en-US" altLang="en-US" dirty="0" smtClean="0"/>
          </a:p>
          <a:p>
            <a:r>
              <a:rPr lang="en-US" altLang="en-US" dirty="0" smtClean="0"/>
              <a:t>Every step in the collection and transport of specimens is critical to providing an acceptable specimen to the laboratory and getting accurate results.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dirty="0"/>
          </a:p>
        </p:txBody>
      </p:sp>
    </p:spTree>
    <p:extLst>
      <p:ext uri="{BB962C8B-B14F-4D97-AF65-F5344CB8AC3E}">
        <p14:creationId xmlns:p14="http://schemas.microsoft.com/office/powerpoint/2010/main" val="1478600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11.3 List the circumstances that would lead to re-collection or rejection of a patient sample.</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altLang="en-US" dirty="0" smtClean="0"/>
              <a:t>Lab personnel will see obvious characteristics of a poor specimen, such as hemolysis, clots, or underfilled tubes, and will request re-collection. However, less obvious characteristics may go unnoticed. Because these abnormalities may affect test results, it is important to follow all guidelines for correct collection and transportation of specimens.</a:t>
            </a:r>
          </a:p>
          <a:p>
            <a:endParaRPr lang="en-US" altLang="en-US" dirty="0" smtClean="0"/>
          </a:p>
          <a:p>
            <a:r>
              <a:rPr lang="en-US" altLang="en-US" dirty="0" smtClean="0"/>
              <a:t>There</a:t>
            </a:r>
            <a:r>
              <a:rPr lang="en-US" altLang="en-US" baseline="0" dirty="0" smtClean="0"/>
              <a:t> is nothing medical laboratory technicians and scientists can do to a specimen to obtain quality results from an inappropriately collected or handled specimen.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2671565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11.3 List the circumstances that would lead to re-collection or rejection of a patient sample.</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defRPr/>
            </a:pPr>
            <a:r>
              <a:rPr lang="en-US" dirty="0" smtClean="0"/>
              <a:t>Common causes of hemolysis:</a:t>
            </a:r>
          </a:p>
          <a:p>
            <a:pPr marL="171450" indent="-171450">
              <a:buFont typeface="Arial" pitchFamily="34" charset="0"/>
              <a:buChar char="•"/>
              <a:defRPr/>
            </a:pPr>
            <a:r>
              <a:rPr lang="en-US" dirty="0" smtClean="0"/>
              <a:t>Not allowing the alcohol to dry prior to puncture</a:t>
            </a:r>
          </a:p>
          <a:p>
            <a:pPr marL="171450" indent="-171450">
              <a:buFont typeface="Arial" pitchFamily="34" charset="0"/>
              <a:buChar char="•"/>
              <a:defRPr/>
            </a:pPr>
            <a:r>
              <a:rPr lang="en-US" dirty="0" smtClean="0"/>
              <a:t>Continuing to draw blood during hematoma formation</a:t>
            </a:r>
          </a:p>
          <a:p>
            <a:pPr marL="171450" indent="-171450">
              <a:buFont typeface="Arial" pitchFamily="34" charset="0"/>
              <a:buChar char="•"/>
              <a:defRPr/>
            </a:pPr>
            <a:r>
              <a:rPr lang="en-US" dirty="0" smtClean="0"/>
              <a:t>Forcefully squeezing during dermal puncture</a:t>
            </a:r>
          </a:p>
          <a:p>
            <a:pPr marL="171450" indent="-171450">
              <a:buFont typeface="Arial" pitchFamily="34" charset="0"/>
              <a:buChar char="•"/>
              <a:defRPr/>
            </a:pPr>
            <a:r>
              <a:rPr lang="en-US" dirty="0" smtClean="0"/>
              <a:t>Vigorously mixing the collection tube</a:t>
            </a:r>
          </a:p>
          <a:p>
            <a:pPr marL="171450" indent="-171450">
              <a:buFont typeface="Arial" pitchFamily="34" charset="0"/>
              <a:buChar char="•"/>
              <a:defRPr/>
            </a:pPr>
            <a:r>
              <a:rPr lang="en-US" dirty="0" smtClean="0"/>
              <a:t>Forcing blood when using a syringe transfer procedure by pushing on the plunger</a:t>
            </a:r>
          </a:p>
          <a:p>
            <a:pPr marL="171450" indent="-171450">
              <a:buFont typeface="Arial" pitchFamily="34" charset="0"/>
              <a:buChar char="•"/>
              <a:defRPr/>
            </a:pPr>
            <a:r>
              <a:rPr lang="en-US" dirty="0" smtClean="0"/>
              <a:t>Handling the specimen roughly during transport</a:t>
            </a:r>
          </a:p>
          <a:p>
            <a:pPr marL="171450" indent="-171450">
              <a:buFont typeface="Arial" pitchFamily="34" charset="0"/>
              <a:buChar char="•"/>
              <a:defRPr/>
            </a:pPr>
            <a:r>
              <a:rPr lang="en-US" dirty="0" smtClean="0"/>
              <a:t>Freezing and thawing specimens in transit (uncontrolled environmental temperatures)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dirty="0"/>
          </a:p>
        </p:txBody>
      </p:sp>
    </p:spTree>
    <p:extLst>
      <p:ext uri="{BB962C8B-B14F-4D97-AF65-F5344CB8AC3E}">
        <p14:creationId xmlns:p14="http://schemas.microsoft.com/office/powerpoint/2010/main" val="31402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1956223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11.3 List the circumstances that would lead to re-collection or rejection of a patient sample.</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dirty="0" smtClean="0"/>
          </a:p>
          <a:p>
            <a:pPr>
              <a:defRPr/>
            </a:pPr>
            <a:r>
              <a:rPr lang="en-US" dirty="0" smtClean="0"/>
              <a:t>Common causes of specimen clotting in anticoagulant tubes:</a:t>
            </a:r>
          </a:p>
          <a:p>
            <a:pPr marL="171450" indent="-171450">
              <a:buFont typeface="Arial" pitchFamily="34" charset="0"/>
              <a:buChar char="•"/>
              <a:defRPr/>
            </a:pPr>
            <a:r>
              <a:rPr lang="en-US" dirty="0" smtClean="0"/>
              <a:t>Incorrect order of draw</a:t>
            </a:r>
          </a:p>
          <a:p>
            <a:pPr marL="171450" indent="-171450">
              <a:buFont typeface="Arial" pitchFamily="34" charset="0"/>
              <a:buChar char="•"/>
              <a:defRPr/>
            </a:pPr>
            <a:r>
              <a:rPr lang="en-US" dirty="0" smtClean="0"/>
              <a:t>Failure to mix each tube as it is removed from the evacuated tube holder or to tap a microcollection container between each drop</a:t>
            </a:r>
          </a:p>
          <a:p>
            <a:pPr marL="171450" indent="-171450">
              <a:buFont typeface="Arial" pitchFamily="34" charset="0"/>
              <a:buChar char="•"/>
              <a:defRPr/>
            </a:pPr>
            <a:r>
              <a:rPr lang="en-US" dirty="0" smtClean="0"/>
              <a:t>Delay in transferring specimens from a syringe to an evacuated tube</a:t>
            </a:r>
          </a:p>
          <a:p>
            <a:pPr marL="171450" indent="-171450">
              <a:buFont typeface="Arial" pitchFamily="34" charset="0"/>
              <a:buChar char="•"/>
              <a:defRPr/>
            </a:pPr>
            <a:r>
              <a:rPr lang="en-US" dirty="0" smtClean="0"/>
              <a:t>Difficult blood draws in which the blood flows very slowly into the tube</a:t>
            </a:r>
          </a:p>
          <a:p>
            <a:pPr marL="171450" indent="-171450">
              <a:buFont typeface="Arial" pitchFamily="34" charset="0"/>
              <a:buChar char="•"/>
              <a:defRPr/>
            </a:pPr>
            <a:r>
              <a:rPr lang="en-US" dirty="0" smtClean="0"/>
              <a:t>Use of an expired tube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963771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11.3 List the circumstances that would lead to re-collection or rejection of a patient sample.</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b="1" dirty="0" smtClean="0"/>
          </a:p>
          <a:p>
            <a:pPr>
              <a:defRPr/>
            </a:pPr>
            <a:r>
              <a:rPr lang="en-US" b="1" dirty="0" smtClean="0"/>
              <a:t>Additive-to-blood ratio: </a:t>
            </a:r>
            <a:r>
              <a:rPr lang="en-US" b="0" dirty="0" smtClean="0"/>
              <a:t>T</a:t>
            </a:r>
            <a:r>
              <a:rPr lang="en-US" dirty="0" smtClean="0"/>
              <a:t>he balance between the amount of additive or anticoagulant and the amount of blood</a:t>
            </a:r>
          </a:p>
          <a:p>
            <a:pPr>
              <a:defRPr/>
            </a:pPr>
            <a:endParaRPr lang="en-US" dirty="0" smtClean="0"/>
          </a:p>
          <a:p>
            <a:pPr>
              <a:defRPr/>
            </a:pPr>
            <a:r>
              <a:rPr lang="en-US" dirty="0" smtClean="0"/>
              <a:t>Common causes of incomplete collection:</a:t>
            </a:r>
          </a:p>
          <a:p>
            <a:pPr marL="171450" indent="-171450">
              <a:buFont typeface="Arial" pitchFamily="34" charset="0"/>
              <a:buChar char="•"/>
              <a:defRPr/>
            </a:pPr>
            <a:r>
              <a:rPr lang="en-US" dirty="0" smtClean="0"/>
              <a:t>Loss of vacuum during venipuncture</a:t>
            </a:r>
          </a:p>
          <a:p>
            <a:pPr marL="171450" indent="-171450">
              <a:buFont typeface="Arial" pitchFamily="34" charset="0"/>
              <a:buChar char="•"/>
              <a:defRPr/>
            </a:pPr>
            <a:r>
              <a:rPr lang="en-US" dirty="0" smtClean="0"/>
              <a:t>Loss of vacuum during shipping</a:t>
            </a:r>
          </a:p>
          <a:p>
            <a:pPr marL="171450" indent="-171450">
              <a:buFont typeface="Arial" pitchFamily="34" charset="0"/>
              <a:buChar char="•"/>
              <a:defRPr/>
            </a:pPr>
            <a:r>
              <a:rPr lang="en-US" dirty="0" smtClean="0"/>
              <a:t>Failure to purge air from butterfly needle tubing using a discard tube</a:t>
            </a:r>
          </a:p>
          <a:p>
            <a:pPr marL="171450" indent="-171450">
              <a:buFont typeface="Arial" pitchFamily="34" charset="0"/>
              <a:buChar char="•"/>
              <a:defRPr/>
            </a:pPr>
            <a:r>
              <a:rPr lang="en-US" dirty="0" smtClean="0"/>
              <a:t>Use of expired tubes</a:t>
            </a:r>
          </a:p>
          <a:p>
            <a:pPr marL="171450" indent="-171450">
              <a:buFont typeface="Arial" pitchFamily="34" charset="0"/>
              <a:buChar char="•"/>
              <a:defRPr/>
            </a:pPr>
            <a:r>
              <a:rPr lang="en-US" dirty="0" smtClean="0"/>
              <a:t>Removal of the tube before its fill level is reached</a:t>
            </a:r>
          </a:p>
          <a:p>
            <a:pPr marL="171450" indent="-171450">
              <a:buFont typeface="Arial" pitchFamily="34" charset="0"/>
              <a:buChar char="•"/>
              <a:defRPr/>
            </a:pPr>
            <a:r>
              <a:rPr lang="en-US" dirty="0" smtClean="0"/>
              <a:t>Veins collapsing during venipuncture</a:t>
            </a:r>
          </a:p>
          <a:p>
            <a:pPr marL="171450" indent="-171450">
              <a:buFont typeface="Arial" pitchFamily="34" charset="0"/>
              <a:buChar char="•"/>
              <a:defRPr/>
            </a:pPr>
            <a:r>
              <a:rPr lang="en-US" dirty="0" smtClean="0"/>
              <a:t>Dermal puncture site clotting before enough specimen is obtained</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36</a:t>
            </a:fld>
            <a:endParaRPr lang="en-US" dirty="0"/>
          </a:p>
        </p:txBody>
      </p:sp>
    </p:spTree>
    <p:extLst>
      <p:ext uri="{BB962C8B-B14F-4D97-AF65-F5344CB8AC3E}">
        <p14:creationId xmlns:p14="http://schemas.microsoft.com/office/powerpoint/2010/main" val="1980539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11.3 List the circumstances that would lead to re-collection or rejection of a patient sample.</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b="1" dirty="0" smtClean="0"/>
          </a:p>
          <a:p>
            <a:pPr>
              <a:defRPr/>
            </a:pPr>
            <a:r>
              <a:rPr lang="en-US" b="1" dirty="0" smtClean="0"/>
              <a:t>Causes of incorrect tube collection:</a:t>
            </a:r>
          </a:p>
          <a:p>
            <a:pPr marL="171450" indent="-171450">
              <a:buFont typeface="Arial" pitchFamily="34" charset="0"/>
              <a:buChar char="•"/>
              <a:defRPr/>
            </a:pPr>
            <a:r>
              <a:rPr lang="en-US" dirty="0" smtClean="0"/>
              <a:t>Procedure manual not consulted or information was misinterpreted</a:t>
            </a:r>
          </a:p>
          <a:p>
            <a:pPr marL="171450" indent="-171450">
              <a:buFont typeface="Arial" pitchFamily="34" charset="0"/>
              <a:buChar char="•"/>
              <a:defRPr/>
            </a:pPr>
            <a:r>
              <a:rPr lang="en-US" dirty="0" smtClean="0"/>
              <a:t>Tube delivered to the wrong laboratory section (switch occurred)</a:t>
            </a:r>
          </a:p>
          <a:p>
            <a:pPr marL="171450" indent="-171450">
              <a:buFont typeface="Arial" pitchFamily="34" charset="0"/>
              <a:buChar char="•"/>
              <a:defRPr/>
            </a:pPr>
            <a:r>
              <a:rPr lang="en-US" dirty="0" smtClean="0"/>
              <a:t>Wrong tube collected by mistake</a:t>
            </a:r>
          </a:p>
          <a:p>
            <a:pPr marL="171450" indent="-171450">
              <a:buFont typeface="Arial" pitchFamily="34" charset="0"/>
              <a:buChar char="•"/>
              <a:defRPr/>
            </a:pPr>
            <a:r>
              <a:rPr lang="en-US" dirty="0" smtClean="0"/>
              <a:t>Misinterpretation</a:t>
            </a:r>
            <a:r>
              <a:rPr lang="en-US" baseline="0" dirty="0" smtClean="0"/>
              <a:t> of r</a:t>
            </a:r>
            <a:r>
              <a:rPr lang="en-US" dirty="0" smtClean="0"/>
              <a:t>equisition</a:t>
            </a:r>
          </a:p>
          <a:p>
            <a:pPr>
              <a:defRPr/>
            </a:pPr>
            <a:endParaRPr lang="en-US" dirty="0" smtClean="0"/>
          </a:p>
          <a:p>
            <a:pPr>
              <a:buFont typeface="Arial" pitchFamily="34" charset="0"/>
              <a:buNone/>
              <a:defRPr/>
            </a:pPr>
            <a:r>
              <a:rPr lang="en-US" b="1" dirty="0" smtClean="0"/>
              <a:t>Causes of incorrect draw order:</a:t>
            </a:r>
          </a:p>
          <a:p>
            <a:pPr marL="171450" indent="-171450">
              <a:buFont typeface="Arial" pitchFamily="34" charset="0"/>
              <a:buChar char="•"/>
              <a:defRPr/>
            </a:pPr>
            <a:r>
              <a:rPr lang="en-US" dirty="0" smtClean="0"/>
              <a:t>Procedure manual not consulted or information was misinterpreted</a:t>
            </a:r>
          </a:p>
          <a:p>
            <a:pPr marL="171450" indent="-171450">
              <a:buFont typeface="Arial" pitchFamily="34" charset="0"/>
              <a:buChar char="•"/>
              <a:defRPr/>
            </a:pPr>
            <a:r>
              <a:rPr lang="en-US" dirty="0" smtClean="0"/>
              <a:t>Tubes collected in the wrong order by mistake</a:t>
            </a:r>
          </a:p>
          <a:p>
            <a:pPr>
              <a:buFont typeface="Arial" pitchFamily="34" charset="0"/>
              <a:buNone/>
              <a:defRPr/>
            </a:pPr>
            <a:endParaRPr lang="en-US" dirty="0" smtClean="0"/>
          </a:p>
          <a:p>
            <a:pPr>
              <a:buFont typeface="Arial" pitchFamily="34" charset="0"/>
              <a:buNone/>
              <a:defRPr/>
            </a:pPr>
            <a:r>
              <a:rPr lang="en-US" b="1" dirty="0" smtClean="0"/>
              <a:t>Hemoconcentration</a:t>
            </a:r>
            <a:r>
              <a:rPr lang="en-US" dirty="0" smtClean="0"/>
              <a:t> results from prolonged tourniquet application. Since the only effect is a greater concentration of cells, which can also be due to disease processes, this error is difficult to detect. Laboratory personnel may question the results if the results do not make sense or do not pass delta check.</a:t>
            </a:r>
          </a:p>
          <a:p>
            <a:pPr>
              <a:buFont typeface="Arial" pitchFamily="34" charset="0"/>
              <a:buNone/>
              <a:defRPr/>
            </a:pPr>
            <a:endParaRPr lang="en-US" dirty="0" smtClean="0"/>
          </a:p>
          <a:p>
            <a:pPr>
              <a:buFont typeface="Arial" pitchFamily="34" charset="0"/>
              <a:buNone/>
              <a:defRPr/>
            </a:pPr>
            <a:r>
              <a:rPr lang="en-US" b="1" dirty="0" smtClean="0"/>
              <a:t>Delta check: </a:t>
            </a:r>
            <a:r>
              <a:rPr lang="en-US" dirty="0" smtClean="0"/>
              <a:t>A comparison of the results with previous results on the same patient</a:t>
            </a:r>
          </a:p>
          <a:p>
            <a:pPr>
              <a:buFont typeface="Arial" pitchFamily="34" charset="0"/>
              <a:buNone/>
              <a:defRPr/>
            </a:pPr>
            <a:endParaRPr lang="en-US" dirty="0" smtClean="0"/>
          </a:p>
          <a:p>
            <a:pPr>
              <a:buFont typeface="Arial" pitchFamily="34" charset="0"/>
              <a:buNone/>
              <a:defRPr/>
            </a:pPr>
            <a:r>
              <a:rPr lang="en-US" b="1" dirty="0" smtClean="0"/>
              <a:t>Icterus: </a:t>
            </a:r>
            <a:r>
              <a:rPr lang="en-US" dirty="0" smtClean="0"/>
              <a:t>The abnormal color of </a:t>
            </a:r>
            <a:r>
              <a:rPr lang="en-US" b="1" dirty="0" smtClean="0"/>
              <a:t>icteric</a:t>
            </a:r>
            <a:r>
              <a:rPr lang="en-US" dirty="0" smtClean="0"/>
              <a:t> plasma interferes with some chemistry tests, such as creatinine.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37</a:t>
            </a:fld>
            <a:endParaRPr lang="en-US" dirty="0"/>
          </a:p>
        </p:txBody>
      </p:sp>
    </p:spTree>
    <p:extLst>
      <p:ext uri="{BB962C8B-B14F-4D97-AF65-F5344CB8AC3E}">
        <p14:creationId xmlns:p14="http://schemas.microsoft.com/office/powerpoint/2010/main" val="1052674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11.3 List the circumstances that would lead to re-collection or rejection of a patient sample.</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b="1" dirty="0" smtClean="0"/>
          </a:p>
          <a:p>
            <a:pPr>
              <a:defRPr/>
            </a:pPr>
            <a:r>
              <a:rPr lang="en-US" b="1" dirty="0" smtClean="0"/>
              <a:t>Causes of incorrect tube collection:</a:t>
            </a:r>
          </a:p>
          <a:p>
            <a:pPr marL="171450" indent="-171450">
              <a:buFont typeface="Arial" pitchFamily="34" charset="0"/>
              <a:buChar char="•"/>
              <a:defRPr/>
            </a:pPr>
            <a:r>
              <a:rPr lang="en-US" dirty="0" smtClean="0"/>
              <a:t>Procedure manual not consulted or information was misinterpreted</a:t>
            </a:r>
          </a:p>
          <a:p>
            <a:pPr marL="171450" indent="-171450">
              <a:buFont typeface="Arial" pitchFamily="34" charset="0"/>
              <a:buChar char="•"/>
              <a:defRPr/>
            </a:pPr>
            <a:r>
              <a:rPr lang="en-US" dirty="0" smtClean="0"/>
              <a:t>Tube delivered to the wrong laboratory section (switch occurred)</a:t>
            </a:r>
          </a:p>
          <a:p>
            <a:pPr marL="171450" indent="-171450">
              <a:buFont typeface="Arial" pitchFamily="34" charset="0"/>
              <a:buChar char="•"/>
              <a:defRPr/>
            </a:pPr>
            <a:r>
              <a:rPr lang="en-US" dirty="0" smtClean="0"/>
              <a:t>Wrong tube collected by mistake</a:t>
            </a:r>
          </a:p>
          <a:p>
            <a:pPr marL="171450" indent="-171450">
              <a:buFont typeface="Arial" pitchFamily="34" charset="0"/>
              <a:buChar char="•"/>
              <a:defRPr/>
            </a:pPr>
            <a:r>
              <a:rPr lang="en-US" dirty="0" smtClean="0"/>
              <a:t>Misinterpretation</a:t>
            </a:r>
            <a:r>
              <a:rPr lang="en-US" baseline="0" dirty="0" smtClean="0"/>
              <a:t> of r</a:t>
            </a:r>
            <a:r>
              <a:rPr lang="en-US" dirty="0" smtClean="0"/>
              <a:t>equisition</a:t>
            </a:r>
          </a:p>
          <a:p>
            <a:pPr>
              <a:defRPr/>
            </a:pPr>
            <a:endParaRPr lang="en-US" dirty="0" smtClean="0"/>
          </a:p>
          <a:p>
            <a:pPr>
              <a:buFont typeface="Arial" pitchFamily="34" charset="0"/>
              <a:buNone/>
              <a:defRPr/>
            </a:pPr>
            <a:r>
              <a:rPr lang="en-US" b="1" dirty="0" smtClean="0"/>
              <a:t>Causes of incorrect draw order:</a:t>
            </a:r>
          </a:p>
          <a:p>
            <a:pPr marL="171450" indent="-171450">
              <a:buFont typeface="Arial" pitchFamily="34" charset="0"/>
              <a:buChar char="•"/>
              <a:defRPr/>
            </a:pPr>
            <a:r>
              <a:rPr lang="en-US" dirty="0" smtClean="0"/>
              <a:t>Procedure manual not consulted or information was misinterpreted</a:t>
            </a:r>
          </a:p>
          <a:p>
            <a:pPr marL="171450" indent="-171450">
              <a:buFont typeface="Arial" pitchFamily="34" charset="0"/>
              <a:buChar char="•"/>
              <a:defRPr/>
            </a:pPr>
            <a:r>
              <a:rPr lang="en-US" dirty="0" smtClean="0"/>
              <a:t>Tubes collected in the wrong order by mistake</a:t>
            </a:r>
          </a:p>
          <a:p>
            <a:pPr>
              <a:buFont typeface="Arial" pitchFamily="34" charset="0"/>
              <a:buNone/>
              <a:defRPr/>
            </a:pPr>
            <a:endParaRPr lang="en-US" dirty="0" smtClean="0"/>
          </a:p>
          <a:p>
            <a:pPr>
              <a:buFont typeface="Arial" pitchFamily="34" charset="0"/>
              <a:buNone/>
              <a:defRPr/>
            </a:pPr>
            <a:r>
              <a:rPr lang="en-US" b="1" dirty="0" smtClean="0"/>
              <a:t>Hemoconcentration</a:t>
            </a:r>
            <a:r>
              <a:rPr lang="en-US" dirty="0" smtClean="0"/>
              <a:t> results from prolonged tourniquet application. Since the only effect is a greater concentration of cells, which can also be due to disease processes, this error is difficult to detect. Laboratory personnel may question the results if the results do not make sense or do not pass delta check.</a:t>
            </a:r>
          </a:p>
          <a:p>
            <a:pPr>
              <a:buFont typeface="Arial" pitchFamily="34" charset="0"/>
              <a:buNone/>
              <a:defRPr/>
            </a:pPr>
            <a:endParaRPr lang="en-US" dirty="0" smtClean="0"/>
          </a:p>
          <a:p>
            <a:pPr>
              <a:buFont typeface="Arial" pitchFamily="34" charset="0"/>
              <a:buNone/>
              <a:defRPr/>
            </a:pPr>
            <a:r>
              <a:rPr lang="en-US" b="1" dirty="0" smtClean="0"/>
              <a:t>Delta check: </a:t>
            </a:r>
            <a:r>
              <a:rPr lang="en-US" dirty="0" smtClean="0"/>
              <a:t>A comparison of the results with previous results on the same patient</a:t>
            </a:r>
          </a:p>
          <a:p>
            <a:pPr>
              <a:buFont typeface="Arial" pitchFamily="34" charset="0"/>
              <a:buNone/>
              <a:defRPr/>
            </a:pPr>
            <a:endParaRPr lang="en-US" dirty="0" smtClean="0"/>
          </a:p>
          <a:p>
            <a:pPr>
              <a:buFont typeface="Arial" pitchFamily="34" charset="0"/>
              <a:buNone/>
              <a:defRPr/>
            </a:pPr>
            <a:r>
              <a:rPr lang="en-US" b="1" smtClean="0"/>
              <a:t>Icterus: </a:t>
            </a:r>
            <a:r>
              <a:rPr lang="en-US" smtClean="0"/>
              <a:t>The abnormal color of </a:t>
            </a:r>
            <a:r>
              <a:rPr lang="en-US" b="1" smtClean="0"/>
              <a:t>icteric</a:t>
            </a:r>
            <a:r>
              <a:rPr lang="en-US" smtClean="0"/>
              <a:t> plasma interferes with some chemistry tests, such as creatinine.</a:t>
            </a:r>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38</a:t>
            </a:fld>
            <a:endParaRPr lang="en-US" dirty="0"/>
          </a:p>
        </p:txBody>
      </p:sp>
    </p:spTree>
    <p:extLst>
      <p:ext uri="{BB962C8B-B14F-4D97-AF65-F5344CB8AC3E}">
        <p14:creationId xmlns:p14="http://schemas.microsoft.com/office/powerpoint/2010/main" val="200574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lbertus Medium" pitchFamily="34" charset="0"/>
              </a:rPr>
              <a:t>11.1</a:t>
            </a:r>
            <a:r>
              <a:rPr lang="en-US" b="0" baseline="0" dirty="0" smtClean="0">
                <a:latin typeface="Albertus Medium" pitchFamily="34" charset="0"/>
              </a:rPr>
              <a:t> </a:t>
            </a:r>
            <a:r>
              <a:rPr lang="en-US" altLang="en-US" b="0" dirty="0" smtClean="0">
                <a:latin typeface="Albertus Medium" pitchFamily="34" charset="0"/>
              </a:rPr>
              <a:t>Explain methods for transporting and processing blood specimens for routine and special testing and reference laboratories.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lbertus Medium" pitchFamily="34" charset="0"/>
              </a:rPr>
              <a:t>11.2</a:t>
            </a:r>
            <a:r>
              <a:rPr lang="en-US" altLang="en-US" b="0" baseline="0" dirty="0" smtClean="0">
                <a:latin typeface="Albertus Medium" pitchFamily="34" charset="0"/>
              </a:rPr>
              <a:t> </a:t>
            </a:r>
            <a:r>
              <a:rPr lang="en-US" altLang="en-US" b="0" dirty="0" smtClean="0">
                <a:latin typeface="Albertus Medium" pitchFamily="34" charset="0"/>
              </a:rPr>
              <a:t>Recognize criteria for special specimen handling.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39</a:t>
            </a:fld>
            <a:endParaRPr lang="en-US" dirty="0"/>
          </a:p>
        </p:txBody>
      </p:sp>
    </p:spTree>
    <p:extLst>
      <p:ext uri="{BB962C8B-B14F-4D97-AF65-F5344CB8AC3E}">
        <p14:creationId xmlns:p14="http://schemas.microsoft.com/office/powerpoint/2010/main" val="448618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lbertus Medium" pitchFamily="34" charset="0"/>
              </a:rPr>
              <a:t>11.2</a:t>
            </a:r>
            <a:r>
              <a:rPr lang="en-US" altLang="en-US" b="0" baseline="0" dirty="0" smtClean="0">
                <a:latin typeface="Albertus Medium" pitchFamily="34" charset="0"/>
              </a:rPr>
              <a:t> </a:t>
            </a:r>
            <a:r>
              <a:rPr lang="en-US" altLang="en-US" b="0" dirty="0" smtClean="0">
                <a:latin typeface="Albertus Medium" pitchFamily="34" charset="0"/>
              </a:rPr>
              <a:t>Recognize criteria for special specimen handling.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lbertus Medium" pitchFamily="34" charset="0"/>
              </a:rPr>
              <a:t>11.3</a:t>
            </a:r>
            <a:r>
              <a:rPr lang="en-US" altLang="en-US" b="0" baseline="0" dirty="0" smtClean="0">
                <a:latin typeface="Albertus Medium" pitchFamily="34" charset="0"/>
              </a:rPr>
              <a:t> </a:t>
            </a:r>
            <a:r>
              <a:rPr lang="en-US" altLang="en-US" b="0" dirty="0" smtClean="0">
                <a:latin typeface="Albertus Medium" pitchFamily="34" charset="0"/>
              </a:rPr>
              <a:t>List the circumstances that would lead to re-collection or rejection of a patient sample.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40</a:t>
            </a:fld>
            <a:endParaRPr lang="en-US" dirty="0"/>
          </a:p>
        </p:txBody>
      </p:sp>
    </p:spTree>
    <p:extLst>
      <p:ext uri="{BB962C8B-B14F-4D97-AF65-F5344CB8AC3E}">
        <p14:creationId xmlns:p14="http://schemas.microsoft.com/office/powerpoint/2010/main" val="612550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lbertus Medium" pitchFamily="34" charset="0"/>
              </a:rPr>
              <a:t>11.3</a:t>
            </a:r>
            <a:r>
              <a:rPr lang="en-US" altLang="en-US" b="0" baseline="0" dirty="0" smtClean="0">
                <a:latin typeface="Albertus Medium" pitchFamily="34" charset="0"/>
              </a:rPr>
              <a:t> </a:t>
            </a:r>
            <a:r>
              <a:rPr lang="en-US" altLang="en-US" b="0" dirty="0" smtClean="0">
                <a:latin typeface="Albertus Medium" pitchFamily="34" charset="0"/>
              </a:rPr>
              <a:t>List the circumstances that would lead to re-collection or rejection of a patient sample.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41</a:t>
            </a:fld>
            <a:endParaRPr lang="en-US" dirty="0"/>
          </a:p>
        </p:txBody>
      </p:sp>
    </p:spTree>
    <p:extLst>
      <p:ext uri="{BB962C8B-B14F-4D97-AF65-F5344CB8AC3E}">
        <p14:creationId xmlns:p14="http://schemas.microsoft.com/office/powerpoint/2010/main" val="119251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42</a:t>
            </a:fld>
            <a:endParaRPr lang="en-US" dirty="0"/>
          </a:p>
        </p:txBody>
      </p:sp>
    </p:spTree>
    <p:extLst>
      <p:ext uri="{BB962C8B-B14F-4D97-AF65-F5344CB8AC3E}">
        <p14:creationId xmlns:p14="http://schemas.microsoft.com/office/powerpoint/2010/main" val="17051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11.1 Explain</a:t>
            </a:r>
            <a:r>
              <a:rPr lang="en-US" baseline="0" dirty="0" smtClean="0"/>
              <a:t> methods for transporting and processing blood specimens for routine and special testing and reference laboratories.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altLang="en-US" dirty="0" smtClean="0"/>
              <a:t>The simplest way to transport specimens within a facility is to walk to the laboratory. However, many facilities have other devices that simplify or speed up the process of transporting specimens. </a:t>
            </a:r>
          </a:p>
          <a:p>
            <a:endParaRPr lang="en-US" altLang="en-US" dirty="0" smtClean="0"/>
          </a:p>
          <a:p>
            <a:r>
              <a:rPr lang="en-US" altLang="en-US" b="1" dirty="0" smtClean="0"/>
              <a:t>Pneumatic tube systems </a:t>
            </a:r>
            <a:r>
              <a:rPr lang="en-US" altLang="en-US" dirty="0" smtClean="0"/>
              <a:t>have vacuum tubes like those used at bank drive-through windows. The specimen is properly labeled and enclosed in a biohazard bag for transport and is then put into a capsule. The capsule is loaded into the pneumatic tube and sent to the laboratory.</a:t>
            </a:r>
          </a:p>
          <a:p>
            <a:endParaRPr lang="en-US" altLang="en-US" dirty="0" smtClean="0"/>
          </a:p>
          <a:p>
            <a:r>
              <a:rPr lang="en-US" altLang="en-US" dirty="0" smtClean="0"/>
              <a:t>Use of a pneumatic tube system for specimen transport must be validated to establish a policy that allows for alternate delivery methods for specimens that would be hemolyzed or suffer</a:t>
            </a:r>
            <a:r>
              <a:rPr lang="en-US" altLang="en-US" baseline="0" dirty="0" smtClean="0"/>
              <a:t> </a:t>
            </a:r>
            <a:r>
              <a:rPr lang="en-US" altLang="en-US" dirty="0" smtClean="0"/>
              <a:t>other harmful effects if delivered using the pneumatic tubes.</a:t>
            </a:r>
          </a:p>
          <a:p>
            <a:endParaRPr lang="en-US" altLang="en-US" dirty="0" smtClean="0"/>
          </a:p>
          <a:p>
            <a:r>
              <a:rPr lang="en-US" altLang="en-US" dirty="0" smtClean="0"/>
              <a:t>Dumbwaiters are small elevators dedicated to transporting specimens to the laboratory.</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224388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11.1 Explain</a:t>
            </a:r>
            <a:r>
              <a:rPr lang="en-US" baseline="0" dirty="0" smtClean="0"/>
              <a:t> methods for transporting and processing blood specimens for routine and special testing and reference laboratories.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b="1" dirty="0" smtClean="0"/>
          </a:p>
          <a:p>
            <a:r>
              <a:rPr lang="en-US" altLang="en-US" b="1" dirty="0" smtClean="0"/>
              <a:t>STAT</a:t>
            </a:r>
            <a:r>
              <a:rPr lang="en-US" altLang="en-US" baseline="0" dirty="0" smtClean="0"/>
              <a:t> tests are tests that are to be collected and processed immediately.</a:t>
            </a:r>
            <a:endParaRPr lang="en-US" altLang="en-US" dirty="0" smtClean="0"/>
          </a:p>
          <a:p>
            <a:endParaRPr lang="en-US" altLang="en-US" dirty="0" smtClean="0"/>
          </a:p>
          <a:p>
            <a:pPr>
              <a:defRPr/>
            </a:pPr>
            <a:r>
              <a:rPr lang="en-US" dirty="0" smtClean="0"/>
              <a:t>Specimens must be transported to the laboratory in a timely manner, especially if the phlebotomy area is in a different part of the building than the laboratory.</a:t>
            </a:r>
          </a:p>
          <a:p>
            <a:pPr marL="171450" indent="-171450">
              <a:buFont typeface="Arial" pitchFamily="34" charset="0"/>
              <a:buChar char="•"/>
              <a:defRPr/>
            </a:pPr>
            <a:r>
              <a:rPr lang="en-US" dirty="0" smtClean="0"/>
              <a:t>Tests on STAT specimens must be performed within one hour of collection.</a:t>
            </a:r>
          </a:p>
          <a:p>
            <a:pPr marL="171450" indent="-171450">
              <a:buFont typeface="Arial" pitchFamily="34" charset="0"/>
              <a:buChar char="•"/>
              <a:defRPr/>
            </a:pPr>
            <a:r>
              <a:rPr lang="en-US" dirty="0" smtClean="0"/>
              <a:t>Specimens that require centrifugation should be taken to the lab within 45 minutes and centrifuged within one hour.</a:t>
            </a:r>
          </a:p>
          <a:p>
            <a:pPr marL="171450" indent="-171450">
              <a:buFont typeface="Arial" pitchFamily="34" charset="0"/>
              <a:buChar char="•"/>
              <a:defRPr/>
            </a:pPr>
            <a:r>
              <a:rPr lang="en-US" dirty="0" smtClean="0"/>
              <a:t>Standards recommend a limit of two hours between collection and serum or plasma separation by centrifuge.</a:t>
            </a:r>
          </a:p>
          <a:p>
            <a:endParaRPr lang="en-US" altLang="en-US" dirty="0" smtClean="0"/>
          </a:p>
          <a:p>
            <a:r>
              <a:rPr lang="en-US" altLang="en-US" dirty="0" smtClean="0"/>
              <a:t>If you are unsure of specimen requirements, look them up in the procedure manual. Test results will</a:t>
            </a:r>
            <a:r>
              <a:rPr lang="en-US" altLang="en-US" baseline="0" dirty="0" smtClean="0"/>
              <a:t> be inaccurate if the specimen handling and processing guidelines are not met.</a:t>
            </a:r>
            <a:endParaRPr lang="en-US" altLang="en-US" b="0"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90106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11.1 Explain</a:t>
            </a:r>
            <a:r>
              <a:rPr lang="en-US" baseline="0" dirty="0" smtClean="0"/>
              <a:t> methods for transporting and processing blood specimens for routine and special testing and reference laboratories.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pPr>
              <a:buFont typeface="Arial" pitchFamily="34" charset="0"/>
              <a:buNone/>
              <a:defRPr/>
            </a:pPr>
            <a:r>
              <a:rPr lang="en-US" dirty="0" smtClean="0"/>
              <a:t>Outpatient facilities often need to send specimens to a reference laboratory for processing.</a:t>
            </a:r>
          </a:p>
          <a:p>
            <a:pPr marL="171450" indent="-171450">
              <a:buFont typeface="Arial" pitchFamily="34" charset="0"/>
              <a:buChar char="•"/>
              <a:defRPr/>
            </a:pPr>
            <a:r>
              <a:rPr lang="en-US" dirty="0" smtClean="0"/>
              <a:t>Medical courier services are usually employed to transport specimens.</a:t>
            </a:r>
          </a:p>
          <a:p>
            <a:pPr marL="171450" indent="-171450">
              <a:buFont typeface="Arial" pitchFamily="34" charset="0"/>
              <a:buChar char="•"/>
              <a:defRPr/>
            </a:pPr>
            <a:r>
              <a:rPr lang="en-US" dirty="0" smtClean="0"/>
              <a:t>Some specimens require special handling procedures, such as keeping the specimens warm or cold.</a:t>
            </a:r>
          </a:p>
          <a:p>
            <a:endParaRPr lang="en-US" altLang="en-US" dirty="0" smtClean="0"/>
          </a:p>
          <a:p>
            <a:r>
              <a:rPr lang="en-US" altLang="en-US" dirty="0" smtClean="0"/>
              <a:t>Laboratories may provide clients such as doctors’ offices with a laboratory courier service for ease of delivering</a:t>
            </a:r>
            <a:r>
              <a:rPr lang="en-US" altLang="en-US" baseline="0" dirty="0" smtClean="0"/>
              <a:t> specimens collected in the office.</a:t>
            </a:r>
          </a:p>
          <a:p>
            <a:endParaRPr lang="en-US" altLang="en-US" dirty="0" smtClean="0"/>
          </a:p>
          <a:p>
            <a:r>
              <a:rPr lang="en-US" altLang="en-US" dirty="0" smtClean="0"/>
              <a:t>Specimens are placed in a courier pickup lock box. Laboratory policy dictates how long the specimens can stay in the box and how specimens are protected from extreme temperatures. Couriers follow a predetermined pickup schedule and help ensure specimen integrity by maintaining specific specimen requirements, such as using proper insulated transport containers.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112623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11.1 Explain</a:t>
            </a:r>
            <a:r>
              <a:rPr lang="en-US" baseline="0" dirty="0" smtClean="0"/>
              <a:t> methods for transporting and processing blood specimens for routine and special testing and reference laboratories.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Even hospitals sometimes need to send specimens to a </a:t>
            </a:r>
            <a:r>
              <a:rPr lang="en-US" altLang="en-US" b="1" dirty="0" smtClean="0"/>
              <a:t>reference laboratory</a:t>
            </a:r>
            <a:r>
              <a:rPr lang="en-US" altLang="en-US" dirty="0" smtClean="0"/>
              <a:t>. Reference laboratories offer a larger variety of tests than most community hospital laboratories.</a:t>
            </a:r>
          </a:p>
          <a:p>
            <a:endParaRPr lang="en-US" altLang="en-US" dirty="0" smtClean="0"/>
          </a:p>
          <a:p>
            <a:r>
              <a:rPr lang="en-US" altLang="en-US" dirty="0" smtClean="0"/>
              <a:t>Some reference labs provide their own courier service. However, specimens being sent to reference laboratories often have to travel longer distances, so extra attention must be paid to specimen preparation.</a:t>
            </a:r>
          </a:p>
          <a:p>
            <a:endParaRPr lang="en-US" altLang="en-US" dirty="0" smtClean="0"/>
          </a:p>
          <a:p>
            <a:r>
              <a:rPr lang="en-US" altLang="en-US" dirty="0" smtClean="0"/>
              <a:t>Specimens sent through the mail or by an express delivery service (such as FedEx) must comply with local, state, and federal laws governing packaging and biohazard identification.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393423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11.1 Explain</a:t>
            </a:r>
            <a:r>
              <a:rPr lang="en-US" baseline="0" dirty="0" smtClean="0"/>
              <a:t> methods for transporting and processing blood specimens for routine and special testing and reference laboratories.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defRPr/>
            </a:pPr>
            <a:r>
              <a:rPr lang="en-US" dirty="0" smtClean="0"/>
              <a:t>Packaging requirements for clinical specimens include:</a:t>
            </a:r>
          </a:p>
          <a:p>
            <a:pPr marL="171450" indent="-171450">
              <a:buFont typeface="Arial" pitchFamily="34" charset="0"/>
              <a:buChar char="•"/>
              <a:defRPr/>
            </a:pPr>
            <a:r>
              <a:rPr lang="en-US" dirty="0" smtClean="0"/>
              <a:t>Watertight primary container, labeled the same as the original specimen</a:t>
            </a:r>
          </a:p>
          <a:p>
            <a:pPr marL="171450" indent="-171450">
              <a:buFont typeface="Arial" pitchFamily="34" charset="0"/>
              <a:buChar char="•"/>
              <a:defRPr/>
            </a:pPr>
            <a:r>
              <a:rPr lang="en-US" dirty="0" smtClean="0"/>
              <a:t>Original specimen tube or plastic screw-cap transfer tube</a:t>
            </a:r>
          </a:p>
          <a:p>
            <a:pPr marL="171450" indent="-171450">
              <a:buFont typeface="Arial" pitchFamily="34" charset="0"/>
              <a:buChar char="•"/>
              <a:defRPr/>
            </a:pPr>
            <a:r>
              <a:rPr lang="en-US" dirty="0" smtClean="0"/>
              <a:t>Absorbent material</a:t>
            </a:r>
          </a:p>
          <a:p>
            <a:pPr marL="171450" indent="-171450">
              <a:buFont typeface="Arial" pitchFamily="34" charset="0"/>
              <a:buChar char="•"/>
              <a:defRPr/>
            </a:pPr>
            <a:r>
              <a:rPr lang="en-US" dirty="0" smtClean="0"/>
              <a:t>Watertight secondary container (Ziploc</a:t>
            </a:r>
            <a:r>
              <a:rPr lang="en-US" baseline="30000" dirty="0" smtClean="0"/>
              <a:t>®</a:t>
            </a:r>
            <a:r>
              <a:rPr lang="en-US" dirty="0" smtClean="0"/>
              <a:t> bag, plastic canister, or Styrofoam box), with specimen identification and appropriate biohazard labels</a:t>
            </a:r>
          </a:p>
          <a:p>
            <a:pPr marL="171450" indent="-171450">
              <a:buFont typeface="Arial" pitchFamily="34" charset="0"/>
              <a:buChar char="•"/>
              <a:defRPr/>
            </a:pPr>
            <a:r>
              <a:rPr lang="en-US" dirty="0" smtClean="0"/>
              <a:t>Sturdy outer packaging (fiberboard, wooden box, or rigid plastic container), also displaying biohazard warning labels</a:t>
            </a:r>
          </a:p>
          <a:p>
            <a:pPr marL="171450" indent="-171450">
              <a:buFont typeface="Arial" pitchFamily="34" charset="0"/>
              <a:buChar char="•"/>
              <a:defRPr/>
            </a:pPr>
            <a:r>
              <a:rPr lang="en-US" dirty="0" smtClean="0"/>
              <a:t>Paperwork, including patient,</a:t>
            </a:r>
            <a:r>
              <a:rPr lang="en-US" baseline="0" dirty="0" smtClean="0"/>
              <a:t> specimen, and test information, placed inside the shipping container but outside the secondary container so that it does not get wet</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156821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11.1 Explain</a:t>
            </a:r>
            <a:r>
              <a:rPr lang="en-US" baseline="0" dirty="0" smtClean="0"/>
              <a:t> methods for transporting and processing blood specimens for routine and special testing and reference laboratories.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Appropriate PPE for opening a pneumatic tube that contains laboratory specimens</a:t>
            </a:r>
            <a:r>
              <a:rPr lang="en-US" altLang="en-US" baseline="0" dirty="0" smtClean="0"/>
              <a:t> includes gloves, a lab coat, and face protection.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1256577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2743200"/>
            <a:ext cx="7086600" cy="24384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2895600"/>
            <a:ext cx="6705600" cy="1205114"/>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77326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3429000"/>
            <a:ext cx="7086600" cy="1752600"/>
          </a:xfrm>
          <a:prstGeom prst="rect">
            <a:avLst/>
          </a:prstGeom>
          <a:solidFill>
            <a:srgbClr val="000000">
              <a:alpha val="4666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3581400"/>
            <a:ext cx="6705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8257001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gif"/><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965" r:id="rId3"/>
    <p:sldLayoutId id="2147483778" r:id="rId4"/>
    <p:sldLayoutId id="2147483779" r:id="rId5"/>
    <p:sldLayoutId id="2147483733" r:id="rId6"/>
    <p:sldLayoutId id="2147483734" r:id="rId7"/>
    <p:sldLayoutId id="2147483914"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slide" Target="slide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Blood Specimen Handling</a:t>
            </a:r>
            <a:endParaRPr lang="en-US" dirty="0"/>
          </a:p>
        </p:txBody>
      </p:sp>
      <p:sp>
        <p:nvSpPr>
          <p:cNvPr id="6" name="Text Placeholder 5"/>
          <p:cNvSpPr>
            <a:spLocks noGrp="1"/>
          </p:cNvSpPr>
          <p:nvPr>
            <p:ph type="body" sz="quarter" idx="10"/>
          </p:nvPr>
        </p:nvSpPr>
        <p:spPr/>
        <p:txBody>
          <a:bodyPr/>
          <a:lstStyle/>
          <a:p>
            <a:r>
              <a:rPr lang="en-US" dirty="0" smtClean="0"/>
              <a:t>Chapter 11</a:t>
            </a:r>
            <a:endParaRPr lang="en-US" dirty="0"/>
          </a:p>
        </p:txBody>
      </p:sp>
      <p:sp>
        <p:nvSpPr>
          <p:cNvPr id="2" name="Text Placeholder 1"/>
          <p:cNvSpPr>
            <a:spLocks noGrp="1"/>
          </p:cNvSpPr>
          <p:nvPr>
            <p:ph type="body" sz="quarter" idx="11"/>
          </p:nvPr>
        </p:nvSpPr>
        <p:spPr/>
        <p:txBody>
          <a:bodyPr/>
          <a:lstStyle/>
          <a:p>
            <a:endParaRPr lang="en-US"/>
          </a:p>
        </p:txBody>
      </p:sp>
      <p:sp>
        <p:nvSpPr>
          <p:cNvPr id="8" name="Photo Credit"/>
          <p:cNvSpPr txBox="1">
            <a:spLocks/>
          </p:cNvSpPr>
          <p:nvPr/>
        </p:nvSpPr>
        <p:spPr>
          <a:xfrm>
            <a:off x="152400" y="6629400"/>
            <a:ext cx="8839200" cy="124207"/>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prstClr val="white"/>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1223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Reference Labs</a:t>
            </a:r>
            <a:endParaRPr lang="en-US" dirty="0"/>
          </a:p>
        </p:txBody>
      </p:sp>
      <p:sp>
        <p:nvSpPr>
          <p:cNvPr id="11" name="Content Placeholder 10"/>
          <p:cNvSpPr>
            <a:spLocks noGrp="1"/>
          </p:cNvSpPr>
          <p:nvPr>
            <p:ph sz="half" idx="1"/>
          </p:nvPr>
        </p:nvSpPr>
        <p:spPr/>
        <p:txBody>
          <a:bodyPr/>
          <a:lstStyle/>
          <a:p>
            <a:r>
              <a:rPr lang="en-US" dirty="0" smtClean="0"/>
              <a:t>Courier service</a:t>
            </a:r>
          </a:p>
          <a:p>
            <a:r>
              <a:rPr lang="en-US" dirty="0" smtClean="0"/>
              <a:t>Shipping</a:t>
            </a:r>
            <a:endParaRPr lang="en-US" dirty="0"/>
          </a:p>
        </p:txBody>
      </p:sp>
      <p:pic>
        <p:nvPicPr>
          <p:cNvPr id="4" name="Picture 3" descr="Materials for shipping specimens: specimen in leakproof container, absorbent material, coolant, second container, shipping container, paper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714500"/>
            <a:ext cx="5754624" cy="4175760"/>
          </a:xfrm>
          <a:prstGeom prst="rect">
            <a:avLst/>
          </a:prstGeom>
        </p:spPr>
      </p:pic>
      <p:sp>
        <p:nvSpPr>
          <p:cNvPr id="14" name="Text Placeholder 13"/>
          <p:cNvSpPr>
            <a:spLocks noGrp="1"/>
          </p:cNvSpPr>
          <p:nvPr>
            <p:ph type="body" sz="quarter" idx="12"/>
          </p:nvPr>
        </p:nvSpPr>
        <p:spPr/>
        <p:txBody>
          <a:bodyPr/>
          <a:lstStyle/>
          <a:p>
            <a:endParaRPr lang="en-US"/>
          </a:p>
        </p:txBody>
      </p:sp>
      <p:sp>
        <p:nvSpPr>
          <p:cNvPr id="13" name="Text Placeholder 12"/>
          <p:cNvSpPr>
            <a:spLocks noGrp="1"/>
          </p:cNvSpPr>
          <p:nvPr>
            <p:ph type="body" sz="quarter" idx="11"/>
          </p:nvPr>
        </p:nvSpPr>
        <p:spPr/>
        <p:txBody>
          <a:bodyPr/>
          <a:lstStyle/>
          <a:p>
            <a:r>
              <a:rPr lang="en-US" dirty="0"/>
              <a:t>©McGraw-Hill Education/Sandra </a:t>
            </a:r>
            <a:r>
              <a:rPr lang="en-US" dirty="0" err="1"/>
              <a:t>Mesrine</a:t>
            </a:r>
            <a:r>
              <a:rPr lang="en-US" dirty="0"/>
              <a:t>, photographer</a:t>
            </a:r>
          </a:p>
        </p:txBody>
      </p:sp>
    </p:spTree>
    <p:extLst>
      <p:ext uri="{BB962C8B-B14F-4D97-AF65-F5344CB8AC3E}">
        <p14:creationId xmlns:p14="http://schemas.microsoft.com/office/powerpoint/2010/main" val="3746653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Packaging Requirements for </a:t>
            </a:r>
            <a:br>
              <a:rPr lang="en-US" dirty="0" smtClean="0"/>
            </a:br>
            <a:r>
              <a:rPr lang="en-US" dirty="0" smtClean="0"/>
              <a:t>Shipping Specimens</a:t>
            </a:r>
            <a:endParaRPr lang="en-US" dirty="0"/>
          </a:p>
        </p:txBody>
      </p:sp>
      <p:pic>
        <p:nvPicPr>
          <p:cNvPr id="3" name="Picture 2" descr="Section view of a shipping box showing the order of cont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7529"/>
            <a:ext cx="9144000" cy="3362942"/>
          </a:xfrm>
          <a:prstGeom prst="rect">
            <a:avLst/>
          </a:prstGeom>
        </p:spPr>
      </p:pic>
      <p:sp>
        <p:nvSpPr>
          <p:cNvPr id="15" name="Text Placeholder 14"/>
          <p:cNvSpPr>
            <a:spLocks noGrp="1"/>
          </p:cNvSpPr>
          <p:nvPr>
            <p:ph type="body" sz="quarter" idx="16"/>
          </p:nvPr>
        </p:nvSpPr>
        <p:spPr>
          <a:xfrm>
            <a:off x="3886200" y="6400800"/>
            <a:ext cx="1371600" cy="304800"/>
          </a:xfrm>
        </p:spPr>
        <p:txBody>
          <a:bodyPr/>
          <a:lstStyle/>
          <a:p>
            <a:r>
              <a:rPr lang="en-US" dirty="0" smtClean="0">
                <a:hlinkClick r:id="rId4" action="ppaction://hlinksldjump"/>
              </a:rPr>
              <a:t>Packaging Requirements for Shipping Specimens Appendix</a:t>
            </a:r>
            <a:endParaRPr lang="en-US" dirty="0"/>
          </a:p>
        </p:txBody>
      </p:sp>
      <p:sp>
        <p:nvSpPr>
          <p:cNvPr id="14" name="Text Placeholder 13"/>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3681816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Protecting Personnel</a:t>
            </a:r>
            <a:endParaRPr lang="en-US" dirty="0"/>
          </a:p>
        </p:txBody>
      </p:sp>
      <p:sp>
        <p:nvSpPr>
          <p:cNvPr id="10" name="Content Placeholder 9"/>
          <p:cNvSpPr>
            <a:spLocks noGrp="1"/>
          </p:cNvSpPr>
          <p:nvPr>
            <p:ph idx="1"/>
          </p:nvPr>
        </p:nvSpPr>
        <p:spPr/>
        <p:txBody>
          <a:bodyPr/>
          <a:lstStyle/>
          <a:p>
            <a:pPr marL="0" indent="0">
              <a:buNone/>
            </a:pPr>
            <a:r>
              <a:rPr lang="en-US" altLang="en-US" dirty="0" smtClean="0"/>
              <a:t>Place specimen tubes in biohazard bags</a:t>
            </a:r>
          </a:p>
          <a:p>
            <a:r>
              <a:rPr lang="en-US" altLang="en-US" dirty="0" smtClean="0"/>
              <a:t>For shipping</a:t>
            </a:r>
          </a:p>
          <a:p>
            <a:r>
              <a:rPr lang="en-US" altLang="en-US" dirty="0" smtClean="0"/>
              <a:t>When transporting by pneumatic tube</a:t>
            </a:r>
          </a:p>
          <a:p>
            <a:pPr marL="0" indent="0">
              <a:spcBef>
                <a:spcPts val="3600"/>
              </a:spcBef>
              <a:buNone/>
            </a:pPr>
            <a:r>
              <a:rPr lang="en-US" altLang="en-US" dirty="0" smtClean="0"/>
              <a:t>To open packaging or pneumatic tube:</a:t>
            </a:r>
          </a:p>
          <a:p>
            <a:r>
              <a:rPr lang="en-US" altLang="en-US" dirty="0" smtClean="0"/>
              <a:t>Wear appropriate PPE</a:t>
            </a:r>
          </a:p>
          <a:p>
            <a:r>
              <a:rPr lang="en-US" altLang="en-US" dirty="0" smtClean="0"/>
              <a:t>If specimen has spilled in a pneumatic tube, follow facility policy to decontaminate the tube</a:t>
            </a:r>
          </a:p>
          <a:p>
            <a:endParaRPr lang="en-US" dirty="0"/>
          </a:p>
        </p:txBody>
      </p:sp>
      <p:sp>
        <p:nvSpPr>
          <p:cNvPr id="16" name="Text Placeholder 15"/>
          <p:cNvSpPr>
            <a:spLocks noGrp="1"/>
          </p:cNvSpPr>
          <p:nvPr>
            <p:ph type="body" sz="quarter" idx="16"/>
          </p:nvPr>
        </p:nvSpPr>
        <p:spPr/>
        <p:txBody>
          <a:bodyPr/>
          <a:lstStyle/>
          <a:p>
            <a:endParaRPr lang="en-US"/>
          </a:p>
        </p:txBody>
      </p:sp>
      <p:sp>
        <p:nvSpPr>
          <p:cNvPr id="15" name="Text Placeholder 1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78200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Tracking Specimen Transit</a:t>
            </a:r>
            <a:endParaRPr lang="en-US" dirty="0"/>
          </a:p>
        </p:txBody>
      </p:sp>
      <p:sp>
        <p:nvSpPr>
          <p:cNvPr id="11" name="Content Placeholder 10"/>
          <p:cNvSpPr>
            <a:spLocks noGrp="1"/>
          </p:cNvSpPr>
          <p:nvPr>
            <p:ph sz="half" idx="1"/>
          </p:nvPr>
        </p:nvSpPr>
        <p:spPr>
          <a:xfrm>
            <a:off x="457200" y="914400"/>
            <a:ext cx="4419600" cy="1905000"/>
          </a:xfrm>
        </p:spPr>
        <p:txBody>
          <a:bodyPr/>
          <a:lstStyle/>
          <a:p>
            <a:pPr marL="0" indent="0">
              <a:buNone/>
            </a:pPr>
            <a:r>
              <a:rPr lang="en-US" altLang="en-US" dirty="0" smtClean="0"/>
              <a:t>Enter transit information into LIS</a:t>
            </a:r>
          </a:p>
          <a:p>
            <a:r>
              <a:rPr lang="en-US" altLang="en-US" dirty="0" smtClean="0"/>
              <a:t>Manual entry</a:t>
            </a:r>
          </a:p>
          <a:p>
            <a:r>
              <a:rPr lang="en-US" altLang="en-US" dirty="0" smtClean="0"/>
              <a:t>Bar code reader</a:t>
            </a:r>
          </a:p>
          <a:p>
            <a:endParaRPr lang="en-US" dirty="0"/>
          </a:p>
        </p:txBody>
      </p:sp>
      <p:pic>
        <p:nvPicPr>
          <p:cNvPr id="3" name="Picture 2" descr="Hand holding bar code reader to scan the bar code on a specimen bag containing a specimen tube. Bag is labeled as a biohaz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609978"/>
            <a:ext cx="5907024" cy="3925824"/>
          </a:xfrm>
          <a:prstGeom prst="rect">
            <a:avLst/>
          </a:prstGeom>
        </p:spPr>
      </p:pic>
      <p:sp>
        <p:nvSpPr>
          <p:cNvPr id="25" name="Text Placeholder 24"/>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smtClean="0"/>
              <a:t>©McGraw-Hill Education/Sandra Mesrine, photographer</a:t>
            </a:r>
            <a:endParaRPr lang="en-US" dirty="0"/>
          </a:p>
        </p:txBody>
      </p:sp>
    </p:spTree>
    <p:extLst>
      <p:ext uri="{BB962C8B-B14F-4D97-AF65-F5344CB8AC3E}">
        <p14:creationId xmlns:p14="http://schemas.microsoft.com/office/powerpoint/2010/main" val="2019773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Special Specimen Handling</a:t>
            </a:r>
            <a:endParaRPr lang="en-US" dirty="0"/>
          </a:p>
        </p:txBody>
      </p:sp>
      <p:sp>
        <p:nvSpPr>
          <p:cNvPr id="8" name="Text Placeholder 7"/>
          <p:cNvSpPr>
            <a:spLocks noGrp="1"/>
          </p:cNvSpPr>
          <p:nvPr>
            <p:ph type="body" sz="quarter" idx="10"/>
          </p:nvPr>
        </p:nvSpPr>
        <p:spPr/>
        <p:txBody>
          <a:bodyPr/>
          <a:lstStyle/>
          <a:p>
            <a:r>
              <a:rPr lang="en-US" dirty="0" smtClean="0"/>
              <a:t>Learning Outcome 11.2</a:t>
            </a:r>
            <a:endParaRPr lang="en-US" dirty="0"/>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0705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Specimens Requiring Warmth</a:t>
            </a:r>
            <a:endParaRPr lang="en-US" dirty="0"/>
          </a:p>
        </p:txBody>
      </p:sp>
      <p:sp>
        <p:nvSpPr>
          <p:cNvPr id="3" name="Content Placeholder 2"/>
          <p:cNvSpPr>
            <a:spLocks noGrp="1"/>
          </p:cNvSpPr>
          <p:nvPr>
            <p:ph sz="half" idx="1"/>
          </p:nvPr>
        </p:nvSpPr>
        <p:spPr/>
        <p:txBody>
          <a:bodyPr/>
          <a:lstStyle/>
          <a:p>
            <a:pPr marL="0" indent="0">
              <a:buNone/>
            </a:pPr>
            <a:r>
              <a:rPr lang="en-US" altLang="en-US" dirty="0" smtClean="0"/>
              <a:t>Tests</a:t>
            </a:r>
          </a:p>
          <a:p>
            <a:pPr lvl="1"/>
            <a:r>
              <a:rPr lang="en-US" altLang="en-US" dirty="0" smtClean="0"/>
              <a:t>Cold agglutinins</a:t>
            </a:r>
          </a:p>
          <a:p>
            <a:pPr lvl="1"/>
            <a:r>
              <a:rPr lang="en-US" altLang="en-US" dirty="0" smtClean="0"/>
              <a:t>Clot retraction</a:t>
            </a:r>
          </a:p>
          <a:p>
            <a:pPr marL="0" indent="0">
              <a:spcBef>
                <a:spcPts val="3000"/>
              </a:spcBef>
              <a:buNone/>
            </a:pPr>
            <a:r>
              <a:rPr lang="en-US" altLang="en-US" dirty="0" smtClean="0"/>
              <a:t>Must be kept at 37° C</a:t>
            </a:r>
          </a:p>
          <a:p>
            <a:endParaRPr lang="en-US" dirty="0"/>
          </a:p>
        </p:txBody>
      </p:sp>
      <p:pic>
        <p:nvPicPr>
          <p:cNvPr id="5" name="Picture 4" descr="Gloved hand placing specimen tube into incub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670" y="1371600"/>
            <a:ext cx="4602480" cy="3919728"/>
          </a:xfrm>
          <a:prstGeom prst="rect">
            <a:avLst/>
          </a:prstGeom>
        </p:spPr>
      </p:pic>
      <p:sp>
        <p:nvSpPr>
          <p:cNvPr id="11" name="Text Placeholder 10"/>
          <p:cNvSpPr>
            <a:spLocks noGrp="1"/>
          </p:cNvSpPr>
          <p:nvPr>
            <p:ph type="body" sz="quarter" idx="12"/>
          </p:nvPr>
        </p:nvSpPr>
        <p:spPr/>
        <p:txBody>
          <a:bodyPr/>
          <a:lstStyle/>
          <a:p>
            <a:endParaRPr lang="en-US"/>
          </a:p>
        </p:txBody>
      </p:sp>
      <p:sp>
        <p:nvSpPr>
          <p:cNvPr id="10" name="Text Placeholder 9"/>
          <p:cNvSpPr>
            <a:spLocks noGrp="1"/>
          </p:cNvSpPr>
          <p:nvPr>
            <p:ph type="body" sz="quarter" idx="11"/>
          </p:nvPr>
        </p:nvSpPr>
        <p:spPr/>
        <p:txBody>
          <a:bodyPr/>
          <a:lstStyle/>
          <a:p>
            <a:r>
              <a:rPr lang="en-US" dirty="0"/>
              <a:t>©McGraw-Hill Education/Sandra </a:t>
            </a:r>
            <a:r>
              <a:rPr lang="en-US" dirty="0" err="1"/>
              <a:t>Mesrine</a:t>
            </a:r>
            <a:r>
              <a:rPr lang="en-US" dirty="0"/>
              <a:t>, photographer</a:t>
            </a:r>
          </a:p>
        </p:txBody>
      </p:sp>
    </p:spTree>
    <p:extLst>
      <p:ext uri="{BB962C8B-B14F-4D97-AF65-F5344CB8AC3E}">
        <p14:creationId xmlns:p14="http://schemas.microsoft.com/office/powerpoint/2010/main" val="1657134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Specimens Requiring Cooling</a:t>
            </a:r>
            <a:endParaRPr lang="en-US" dirty="0"/>
          </a:p>
        </p:txBody>
      </p:sp>
      <p:sp>
        <p:nvSpPr>
          <p:cNvPr id="10" name="Content Placeholder 9"/>
          <p:cNvSpPr>
            <a:spLocks noGrp="1"/>
          </p:cNvSpPr>
          <p:nvPr>
            <p:ph sz="quarter" idx="12"/>
          </p:nvPr>
        </p:nvSpPr>
        <p:spPr>
          <a:xfrm>
            <a:off x="533400" y="1066800"/>
            <a:ext cx="3810000" cy="4038600"/>
          </a:xfrm>
        </p:spPr>
        <p:txBody>
          <a:bodyPr/>
          <a:lstStyle/>
          <a:p>
            <a:r>
              <a:rPr lang="en-US" altLang="en-US" dirty="0" smtClean="0"/>
              <a:t>Slows metabolic process</a:t>
            </a:r>
          </a:p>
          <a:p>
            <a:r>
              <a:rPr lang="en-US" altLang="en-US" dirty="0" smtClean="0"/>
              <a:t>Placed in a slurry of crushed ice and water</a:t>
            </a:r>
          </a:p>
          <a:p>
            <a:r>
              <a:rPr lang="en-US" altLang="en-US" dirty="0" smtClean="0"/>
              <a:t>Placed in a bag with cool pack</a:t>
            </a:r>
          </a:p>
          <a:p>
            <a:r>
              <a:rPr lang="en-US" altLang="en-US" dirty="0" smtClean="0"/>
              <a:t>Must NOT be allowed to freeze.</a:t>
            </a:r>
          </a:p>
          <a:p>
            <a:endParaRPr lang="en-US" dirty="0"/>
          </a:p>
        </p:txBody>
      </p:sp>
      <p:pic>
        <p:nvPicPr>
          <p:cNvPr id="4" name="Picture 3" descr="Specimen in plastic biohazard specimen bag submerged in a cup of crushed ice and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212" y="1040130"/>
            <a:ext cx="1908048" cy="2523744"/>
          </a:xfrm>
          <a:prstGeom prst="rect">
            <a:avLst/>
          </a:prstGeom>
        </p:spPr>
      </p:pic>
      <p:pic>
        <p:nvPicPr>
          <p:cNvPr id="5" name="Picture 4" descr="Two specimens in plastic biohazard specimen bags; one bag has ice; the other has a cool pack to keep the specimen co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452" y="3648456"/>
            <a:ext cx="4163568" cy="2913888"/>
          </a:xfrm>
          <a:prstGeom prst="rect">
            <a:avLst/>
          </a:prstGeom>
        </p:spPr>
      </p:pic>
      <p:sp>
        <p:nvSpPr>
          <p:cNvPr id="22" name="Text Placeholder 21"/>
          <p:cNvSpPr>
            <a:spLocks noGrp="1"/>
          </p:cNvSpPr>
          <p:nvPr>
            <p:ph type="body" sz="quarter" idx="16"/>
          </p:nvPr>
        </p:nvSpPr>
        <p:spPr/>
        <p:txBody>
          <a:bodyPr/>
          <a:lstStyle/>
          <a:p>
            <a:r>
              <a:rPr lang="en-US" dirty="0"/>
              <a:t>©Lillian Mundt</a:t>
            </a:r>
          </a:p>
        </p:txBody>
      </p:sp>
    </p:spTree>
    <p:extLst>
      <p:ext uri="{BB962C8B-B14F-4D97-AF65-F5344CB8AC3E}">
        <p14:creationId xmlns:p14="http://schemas.microsoft.com/office/powerpoint/2010/main" val="62735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Light-Sensitive Specimens</a:t>
            </a:r>
            <a:endParaRPr lang="en-US" dirty="0"/>
          </a:p>
        </p:txBody>
      </p:sp>
      <p:sp>
        <p:nvSpPr>
          <p:cNvPr id="3" name="Content Placeholder 2"/>
          <p:cNvSpPr>
            <a:spLocks noGrp="1"/>
          </p:cNvSpPr>
          <p:nvPr>
            <p:ph sz="quarter" idx="12"/>
          </p:nvPr>
        </p:nvSpPr>
        <p:spPr>
          <a:xfrm>
            <a:off x="533399" y="1066800"/>
            <a:ext cx="2461395" cy="1999154"/>
          </a:xfrm>
        </p:spPr>
        <p:txBody>
          <a:bodyPr/>
          <a:lstStyle/>
          <a:p>
            <a:pPr marL="0" indent="0">
              <a:buNone/>
            </a:pPr>
            <a:r>
              <a:rPr lang="en-US" altLang="en-US" dirty="0" smtClean="0"/>
              <a:t>Tests</a:t>
            </a:r>
          </a:p>
          <a:p>
            <a:r>
              <a:rPr lang="en-US" altLang="en-US" dirty="0" smtClean="0"/>
              <a:t>Bilirubin</a:t>
            </a:r>
          </a:p>
          <a:p>
            <a:r>
              <a:rPr lang="en-US" altLang="en-US" dirty="0" smtClean="0"/>
              <a:t>Beta-carotene</a:t>
            </a:r>
          </a:p>
          <a:p>
            <a:endParaRPr lang="en-US" dirty="0"/>
          </a:p>
        </p:txBody>
      </p:sp>
      <p:sp>
        <p:nvSpPr>
          <p:cNvPr id="26" name="Content Placeholder 25"/>
          <p:cNvSpPr>
            <a:spLocks noGrp="1"/>
          </p:cNvSpPr>
          <p:nvPr>
            <p:ph sz="quarter" idx="15"/>
          </p:nvPr>
        </p:nvSpPr>
        <p:spPr>
          <a:xfrm>
            <a:off x="3124200" y="1828641"/>
            <a:ext cx="2362200" cy="518160"/>
          </a:xfrm>
        </p:spPr>
        <p:txBody>
          <a:bodyPr/>
          <a:lstStyle/>
          <a:p>
            <a:pPr marL="0" indent="0" algn="r">
              <a:buNone/>
            </a:pPr>
            <a:r>
              <a:rPr lang="en-US" dirty="0" smtClean="0"/>
              <a:t>Use amber tube</a:t>
            </a:r>
            <a:endParaRPr lang="en-US" dirty="0"/>
          </a:p>
        </p:txBody>
      </p:sp>
      <p:pic>
        <p:nvPicPr>
          <p:cNvPr id="6" name="Picture 5" descr="Two amber microcollection tubes, one with a yellow top and the other with a green 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102206"/>
            <a:ext cx="2743200" cy="2420112"/>
          </a:xfrm>
          <a:prstGeom prst="rect">
            <a:avLst/>
          </a:prstGeom>
        </p:spPr>
      </p:pic>
      <p:sp>
        <p:nvSpPr>
          <p:cNvPr id="24" name="Content Placeholder 23"/>
          <p:cNvSpPr>
            <a:spLocks noGrp="1"/>
          </p:cNvSpPr>
          <p:nvPr>
            <p:ph sz="quarter" idx="10"/>
          </p:nvPr>
        </p:nvSpPr>
        <p:spPr>
          <a:xfrm>
            <a:off x="1295400" y="4643150"/>
            <a:ext cx="1828800" cy="500206"/>
          </a:xfrm>
        </p:spPr>
        <p:txBody>
          <a:bodyPr/>
          <a:lstStyle/>
          <a:p>
            <a:pPr marL="0" indent="0" algn="r">
              <a:buNone/>
            </a:pPr>
            <a:r>
              <a:rPr lang="en-US" dirty="0" smtClean="0"/>
              <a:t>Wrap in foil</a:t>
            </a:r>
            <a:endParaRPr lang="en-US" dirty="0"/>
          </a:p>
        </p:txBody>
      </p:sp>
      <p:pic>
        <p:nvPicPr>
          <p:cNvPr id="7" name="Picture 6" descr="Gloved hand holding a lavender-topped tube wrapped in foil. The entire tube, except for the lavender top, is encased in the fo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680280"/>
            <a:ext cx="3602892" cy="2860431"/>
          </a:xfrm>
          <a:prstGeom prst="rect">
            <a:avLst/>
          </a:prstGeom>
        </p:spPr>
      </p:pic>
      <p:sp>
        <p:nvSpPr>
          <p:cNvPr id="27" name="Text Placeholder 26"/>
          <p:cNvSpPr>
            <a:spLocks noGrp="1"/>
          </p:cNvSpPr>
          <p:nvPr>
            <p:ph type="body" sz="quarter" idx="16"/>
          </p:nvPr>
        </p:nvSpPr>
        <p:spPr/>
        <p:txBody>
          <a:bodyPr/>
          <a:lstStyle/>
          <a:p>
            <a:r>
              <a:rPr lang="en-US" dirty="0" smtClean="0"/>
              <a:t>Top: ©Lillian Mundt; bottom: ©Total Care Programming, Inc.</a:t>
            </a:r>
            <a:endParaRPr lang="en-US" dirty="0"/>
          </a:p>
        </p:txBody>
      </p:sp>
    </p:spTree>
    <p:extLst>
      <p:ext uri="{BB962C8B-B14F-4D97-AF65-F5344CB8AC3E}">
        <p14:creationId xmlns:p14="http://schemas.microsoft.com/office/powerpoint/2010/main" val="2652857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Specimens for Legal Matters</a:t>
            </a:r>
            <a:endParaRPr lang="en-US" dirty="0"/>
          </a:p>
        </p:txBody>
      </p:sp>
      <p:sp>
        <p:nvSpPr>
          <p:cNvPr id="11" name="Content Placeholder 10"/>
          <p:cNvSpPr>
            <a:spLocks noGrp="1"/>
          </p:cNvSpPr>
          <p:nvPr>
            <p:ph idx="1"/>
          </p:nvPr>
        </p:nvSpPr>
        <p:spPr/>
        <p:txBody>
          <a:bodyPr/>
          <a:lstStyle/>
          <a:p>
            <a:pPr marL="0" indent="0">
              <a:buNone/>
            </a:pPr>
            <a:r>
              <a:rPr lang="en-US" altLang="en-US" dirty="0" smtClean="0"/>
              <a:t>Results may be used in court of law</a:t>
            </a:r>
          </a:p>
          <a:p>
            <a:r>
              <a:rPr lang="en-US" altLang="en-US" dirty="0" smtClean="0"/>
              <a:t>Blood alcohol levels</a:t>
            </a:r>
          </a:p>
          <a:p>
            <a:r>
              <a:rPr lang="en-US" altLang="en-US" dirty="0" smtClean="0"/>
              <a:t>Forensic specimens</a:t>
            </a:r>
          </a:p>
          <a:p>
            <a:r>
              <a:rPr lang="en-US" altLang="en-US" dirty="0" smtClean="0"/>
              <a:t>Toxicology specimens</a:t>
            </a:r>
          </a:p>
          <a:p>
            <a:pPr marL="0" indent="0">
              <a:spcBef>
                <a:spcPts val="3600"/>
              </a:spcBef>
              <a:buNone/>
            </a:pPr>
            <a:r>
              <a:rPr lang="en-US" altLang="en-US" dirty="0" smtClean="0"/>
              <a:t>Chain of custody</a:t>
            </a:r>
          </a:p>
          <a:p>
            <a:r>
              <a:rPr lang="en-US" altLang="en-US" dirty="0" smtClean="0"/>
              <a:t>Uninterrupted control of authorized personnel</a:t>
            </a:r>
          </a:p>
          <a:p>
            <a:r>
              <a:rPr lang="en-US" altLang="en-US" dirty="0" smtClean="0"/>
              <a:t>If broken, specimen and tests are invalid</a:t>
            </a:r>
          </a:p>
          <a:p>
            <a:r>
              <a:rPr lang="en-US" altLang="en-US" dirty="0" smtClean="0"/>
              <a:t>Chain of custody form must be completed</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052971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Blood Alcohol Testing</a:t>
            </a:r>
            <a:endParaRPr lang="en-US" dirty="0"/>
          </a:p>
        </p:txBody>
      </p:sp>
      <p:sp>
        <p:nvSpPr>
          <p:cNvPr id="11" name="Content Placeholder 10"/>
          <p:cNvSpPr>
            <a:spLocks noGrp="1"/>
          </p:cNvSpPr>
          <p:nvPr>
            <p:ph idx="1"/>
          </p:nvPr>
        </p:nvSpPr>
        <p:spPr/>
        <p:txBody>
          <a:bodyPr/>
          <a:lstStyle/>
          <a:p>
            <a:pPr marL="0" indent="0">
              <a:buNone/>
            </a:pPr>
            <a:r>
              <a:rPr lang="en-US" altLang="en-US" dirty="0" smtClean="0"/>
              <a:t>Proceeding without patient consent or court order is considered assault and battery</a:t>
            </a:r>
          </a:p>
          <a:p>
            <a:pPr marL="0" indent="0">
              <a:spcBef>
                <a:spcPts val="3000"/>
              </a:spcBef>
              <a:buNone/>
            </a:pPr>
            <a:r>
              <a:rPr lang="en-US" altLang="en-US" dirty="0" smtClean="0"/>
              <a:t>Requires chain of custody</a:t>
            </a:r>
          </a:p>
          <a:p>
            <a:pPr marL="0" indent="0">
              <a:spcBef>
                <a:spcPts val="3000"/>
              </a:spcBef>
              <a:buNone/>
            </a:pPr>
            <a:r>
              <a:rPr lang="en-US" altLang="en-US" dirty="0" smtClean="0"/>
              <a:t>Do not use alcohol to cleanse site</a:t>
            </a:r>
          </a:p>
          <a:p>
            <a:r>
              <a:rPr lang="en-US" altLang="en-US" dirty="0" smtClean="0"/>
              <a:t>No alcohol prep pads</a:t>
            </a:r>
          </a:p>
          <a:p>
            <a:r>
              <a:rPr lang="en-US" altLang="en-US" dirty="0" smtClean="0"/>
              <a:t>No iodine swabs</a:t>
            </a:r>
          </a:p>
          <a:p>
            <a:pPr marL="0" indent="0">
              <a:spcBef>
                <a:spcPts val="3000"/>
              </a:spcBef>
              <a:buNone/>
            </a:pPr>
            <a:r>
              <a:rPr lang="en-US" altLang="en-US" dirty="0" smtClean="0"/>
              <a:t>Use disinfectant to cleanse site</a:t>
            </a:r>
          </a:p>
          <a:p>
            <a:r>
              <a:rPr lang="en-US" altLang="en-US" dirty="0" smtClean="0"/>
              <a:t>Green surgical soap</a:t>
            </a:r>
          </a:p>
          <a:p>
            <a:r>
              <a:rPr lang="en-US" altLang="en-US" dirty="0" smtClean="0"/>
              <a:t>Hydrogen peroxide</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341857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Learning Outcomes</a:t>
            </a:r>
            <a:endParaRPr lang="en-US" dirty="0"/>
          </a:p>
        </p:txBody>
      </p:sp>
      <p:sp>
        <p:nvSpPr>
          <p:cNvPr id="6" name="Content Placeholder 5"/>
          <p:cNvSpPr>
            <a:spLocks noGrp="1"/>
          </p:cNvSpPr>
          <p:nvPr>
            <p:ph idx="1"/>
          </p:nvPr>
        </p:nvSpPr>
        <p:spPr/>
        <p:txBody>
          <a:bodyPr/>
          <a:lstStyle/>
          <a:p>
            <a:pPr marL="736600" indent="-736600">
              <a:buNone/>
            </a:pPr>
            <a:r>
              <a:rPr lang="en-US" dirty="0" smtClean="0"/>
              <a:t>11.1	</a:t>
            </a:r>
            <a:r>
              <a:rPr lang="en-US" altLang="en-US" dirty="0" smtClean="0"/>
              <a:t>Explain methods for transporting and processing blood specimens for routine and special testing and to reference laboratories.</a:t>
            </a:r>
          </a:p>
          <a:p>
            <a:pPr marL="736600" indent="-736600">
              <a:buNone/>
            </a:pPr>
            <a:r>
              <a:rPr lang="en-US" altLang="en-US" dirty="0" smtClean="0"/>
              <a:t>11.2	Recognize the types of specimens that require special handling and the criteria for handling each specimen.</a:t>
            </a:r>
          </a:p>
          <a:p>
            <a:pPr marL="736600" indent="-736600">
              <a:buNone/>
            </a:pPr>
            <a:r>
              <a:rPr lang="en-US" altLang="en-US" dirty="0" smtClean="0"/>
              <a:t>11.3	List the circumstances that would lead to re-collection or rejection of a patient sample.</a:t>
            </a:r>
            <a:endParaRPr lang="en-US" altLang="en-US" dirty="0"/>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9229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Forensic Testing</a:t>
            </a:r>
            <a:endParaRPr lang="en-US" dirty="0"/>
          </a:p>
        </p:txBody>
      </p:sp>
      <p:sp>
        <p:nvSpPr>
          <p:cNvPr id="11" name="Content Placeholder 10"/>
          <p:cNvSpPr>
            <a:spLocks noGrp="1"/>
          </p:cNvSpPr>
          <p:nvPr>
            <p:ph idx="1"/>
          </p:nvPr>
        </p:nvSpPr>
        <p:spPr/>
        <p:txBody>
          <a:bodyPr/>
          <a:lstStyle/>
          <a:p>
            <a:pPr marL="0" indent="0">
              <a:spcBef>
                <a:spcPts val="3000"/>
              </a:spcBef>
              <a:buNone/>
            </a:pPr>
            <a:r>
              <a:rPr lang="en-US" altLang="en-US" dirty="0" smtClean="0"/>
              <a:t>Usually for legal cases</a:t>
            </a:r>
          </a:p>
          <a:p>
            <a:pPr marL="0" indent="0">
              <a:spcBef>
                <a:spcPts val="3000"/>
              </a:spcBef>
              <a:buNone/>
            </a:pPr>
            <a:r>
              <a:rPr lang="en-US" altLang="en-US" dirty="0" smtClean="0"/>
              <a:t>Requires chain of custody</a:t>
            </a:r>
          </a:p>
          <a:p>
            <a:pPr marL="0" indent="0">
              <a:spcBef>
                <a:spcPts val="3000"/>
              </a:spcBef>
              <a:buNone/>
            </a:pPr>
            <a:r>
              <a:rPr lang="en-US" altLang="en-US" dirty="0" smtClean="0"/>
              <a:t>Check specific guidelines at your facility</a:t>
            </a:r>
          </a:p>
          <a:p>
            <a:r>
              <a:rPr lang="en-US" altLang="en-US" dirty="0" smtClean="0"/>
              <a:t>Special evidence kits</a:t>
            </a:r>
          </a:p>
          <a:p>
            <a:r>
              <a:rPr lang="en-US" altLang="en-US" dirty="0" smtClean="0"/>
              <a:t>Proper training</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43804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11-1:</a:t>
            </a:r>
            <a:br>
              <a:rPr lang="en-US" dirty="0" smtClean="0">
                <a:solidFill>
                  <a:schemeClr val="bg1"/>
                </a:solidFill>
              </a:rPr>
            </a:br>
            <a:r>
              <a:rPr lang="en-US" dirty="0" smtClean="0">
                <a:solidFill>
                  <a:schemeClr val="bg1"/>
                </a:solidFill>
              </a:rPr>
              <a:t>Forensic Testing </a:t>
            </a:r>
            <a:r>
              <a:rPr lang="en-US" dirty="0" smtClean="0">
                <a:solidFill>
                  <a:schemeClr val="bg1"/>
                </a:solidFill>
              </a:rPr>
              <a:t>Guidelines 1</a:t>
            </a:r>
            <a:endParaRPr lang="en-US" dirty="0">
              <a:solidFill>
                <a:schemeClr val="bg1"/>
              </a:solidFill>
            </a:endParaRPr>
          </a:p>
        </p:txBody>
      </p:sp>
      <p:sp>
        <p:nvSpPr>
          <p:cNvPr id="11" name="Content Placeholder 10"/>
          <p:cNvSpPr>
            <a:spLocks noGrp="1"/>
          </p:cNvSpPr>
          <p:nvPr>
            <p:ph idx="1"/>
          </p:nvPr>
        </p:nvSpPr>
        <p:spPr>
          <a:xfrm>
            <a:off x="457200" y="1600200"/>
            <a:ext cx="8229600" cy="4953000"/>
          </a:xfrm>
        </p:spPr>
        <p:txBody>
          <a:bodyPr/>
          <a:lstStyle/>
          <a:p>
            <a:pPr marL="457200" indent="-457200">
              <a:buFont typeface="+mj-lt"/>
              <a:buAutoNum type="arabicPeriod"/>
            </a:pPr>
            <a:r>
              <a:rPr lang="en-US" altLang="en-US" dirty="0" smtClean="0"/>
              <a:t>Avoid contamination by wearing gloves at all times.</a:t>
            </a:r>
          </a:p>
          <a:p>
            <a:pPr marL="457200" indent="-457200">
              <a:buFont typeface="+mj-lt"/>
              <a:buAutoNum type="arabicPeriod"/>
            </a:pPr>
            <a:r>
              <a:rPr lang="en-US" altLang="en-US" dirty="0" smtClean="0"/>
              <a:t>Collect the specimen as soon as possible.</a:t>
            </a:r>
          </a:p>
          <a:p>
            <a:pPr marL="457200" indent="-457200">
              <a:buFont typeface="+mj-lt"/>
              <a:buAutoNum type="arabicPeriod"/>
            </a:pPr>
            <a:r>
              <a:rPr lang="en-US" altLang="en-US" dirty="0" smtClean="0"/>
              <a:t>Ensure that the specimen is packed, stored, and transported correctly. In general, fluids are refrigerated and other specimens are kept dry and at room temperature.</a:t>
            </a:r>
          </a:p>
          <a:p>
            <a:pPr marL="457200" indent="-457200">
              <a:buFont typeface="+mj-lt"/>
              <a:buAutoNum type="arabicPeriod"/>
            </a:pPr>
            <a:r>
              <a:rPr lang="en-US" altLang="en-US" dirty="0" smtClean="0"/>
              <a:t>Label each specimen with the patient’s name and date of birth, the name of the person collecting the specimen, the type of specimen, and the date and time of the collection.</a:t>
            </a:r>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933507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11-1:</a:t>
            </a:r>
            <a:br>
              <a:rPr lang="en-US" dirty="0" smtClean="0">
                <a:solidFill>
                  <a:schemeClr val="bg1"/>
                </a:solidFill>
              </a:rPr>
            </a:br>
            <a:r>
              <a:rPr lang="en-US" dirty="0" smtClean="0">
                <a:solidFill>
                  <a:schemeClr val="bg1"/>
                </a:solidFill>
              </a:rPr>
              <a:t>Forensic Testing Guidelines </a:t>
            </a:r>
            <a:r>
              <a:rPr lang="en-US" dirty="0" smtClean="0">
                <a:solidFill>
                  <a:schemeClr val="bg1"/>
                </a:solidFill>
              </a:rPr>
              <a:t>2</a:t>
            </a:r>
            <a:endParaRPr lang="en-US" dirty="0">
              <a:solidFill>
                <a:schemeClr val="bg1"/>
              </a:solidFill>
            </a:endParaRPr>
          </a:p>
        </p:txBody>
      </p:sp>
      <p:sp>
        <p:nvSpPr>
          <p:cNvPr id="11" name="Content Placeholder 10"/>
          <p:cNvSpPr>
            <a:spLocks noGrp="1"/>
          </p:cNvSpPr>
          <p:nvPr>
            <p:ph idx="1"/>
          </p:nvPr>
        </p:nvSpPr>
        <p:spPr>
          <a:xfrm>
            <a:off x="457200" y="1600200"/>
            <a:ext cx="8229600" cy="4953000"/>
          </a:xfrm>
        </p:spPr>
        <p:txBody>
          <a:bodyPr/>
          <a:lstStyle/>
          <a:p>
            <a:pPr marL="457200" indent="-457200">
              <a:buFont typeface="+mj-lt"/>
              <a:buAutoNum type="arabicPeriod" startAt="5"/>
            </a:pPr>
            <a:r>
              <a:rPr lang="en-US" altLang="en-US" dirty="0" smtClean="0"/>
              <a:t>Make sure the specimen is packed securely and is tamper-proof. Only authorized people should touch the specimen.</a:t>
            </a:r>
          </a:p>
          <a:p>
            <a:pPr marL="457200" indent="-457200">
              <a:buFont typeface="+mj-lt"/>
              <a:buAutoNum type="arabicPeriod" startAt="5"/>
            </a:pPr>
            <a:r>
              <a:rPr lang="en-US" altLang="en-US" dirty="0" smtClean="0"/>
              <a:t>Record all handling of the specimen, most commonly on a chain-of-custody form.</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823959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Toxicology Specimens</a:t>
            </a:r>
            <a:endParaRPr lang="en-US" dirty="0"/>
          </a:p>
        </p:txBody>
      </p:sp>
      <p:sp>
        <p:nvSpPr>
          <p:cNvPr id="11" name="Content Placeholder 10"/>
          <p:cNvSpPr>
            <a:spLocks noGrp="1"/>
          </p:cNvSpPr>
          <p:nvPr>
            <p:ph idx="1"/>
          </p:nvPr>
        </p:nvSpPr>
        <p:spPr/>
        <p:txBody>
          <a:bodyPr/>
          <a:lstStyle/>
          <a:p>
            <a:pPr marL="0" indent="0">
              <a:buNone/>
            </a:pPr>
            <a:r>
              <a:rPr lang="en-US" altLang="en-US" dirty="0" smtClean="0"/>
              <a:t>Reasons for toxicology specimens</a:t>
            </a:r>
          </a:p>
          <a:p>
            <a:r>
              <a:rPr lang="en-US" altLang="en-US" dirty="0" smtClean="0"/>
              <a:t>Detect poisons or medications</a:t>
            </a:r>
          </a:p>
          <a:p>
            <a:r>
              <a:rPr lang="en-US" altLang="en-US" dirty="0" smtClean="0"/>
              <a:t>Detect trace elements</a:t>
            </a:r>
          </a:p>
          <a:p>
            <a:pPr marL="0" indent="0">
              <a:buNone/>
            </a:pPr>
            <a:r>
              <a:rPr lang="en-US" altLang="en-US" dirty="0" smtClean="0"/>
              <a:t>Follow facility protocol for collection, type of specimen, and equipment usage</a:t>
            </a:r>
          </a:p>
          <a:p>
            <a:endParaRPr lang="en-US" dirty="0"/>
          </a:p>
        </p:txBody>
      </p:sp>
      <p:sp>
        <p:nvSpPr>
          <p:cNvPr id="21" name="Text Placeholder 20"/>
          <p:cNvSpPr>
            <a:spLocks noGrp="1"/>
          </p:cNvSpPr>
          <p:nvPr>
            <p:ph type="body" sz="quarter" idx="16"/>
          </p:nvPr>
        </p:nvSpPr>
        <p:spPr/>
        <p:txBody>
          <a:bodyPr/>
          <a:lstStyle/>
          <a:p>
            <a:endParaRPr lang="en-US"/>
          </a:p>
        </p:txBody>
      </p:sp>
      <p:sp>
        <p:nvSpPr>
          <p:cNvPr id="20" name="Text Placeholder 1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09477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Samples Collected for Forensic Purposes</a:t>
            </a:r>
            <a:endParaRPr lang="en-US" dirty="0"/>
          </a:p>
        </p:txBody>
      </p:sp>
      <p:sp>
        <p:nvSpPr>
          <p:cNvPr id="11" name="Content Placeholder 10"/>
          <p:cNvSpPr>
            <a:spLocks noGrp="1"/>
          </p:cNvSpPr>
          <p:nvPr>
            <p:ph sz="half" idx="1"/>
          </p:nvPr>
        </p:nvSpPr>
        <p:spPr/>
        <p:txBody>
          <a:bodyPr/>
          <a:lstStyle/>
          <a:p>
            <a:r>
              <a:rPr lang="en-US" altLang="en-US" dirty="0" smtClean="0"/>
              <a:t>Blood</a:t>
            </a:r>
          </a:p>
          <a:p>
            <a:r>
              <a:rPr lang="en-US" dirty="0" smtClean="0"/>
              <a:t>Bones</a:t>
            </a:r>
          </a:p>
          <a:p>
            <a:r>
              <a:rPr lang="en-US" dirty="0" smtClean="0"/>
              <a:t>Hair</a:t>
            </a:r>
          </a:p>
          <a:p>
            <a:r>
              <a:rPr lang="en-US" dirty="0" smtClean="0"/>
              <a:t>Nails</a:t>
            </a:r>
          </a:p>
          <a:p>
            <a:r>
              <a:rPr lang="en-US" dirty="0" smtClean="0"/>
              <a:t>Saliva</a:t>
            </a:r>
          </a:p>
          <a:p>
            <a:r>
              <a:rPr lang="en-US" dirty="0" smtClean="0"/>
              <a:t>Skin</a:t>
            </a:r>
          </a:p>
        </p:txBody>
      </p:sp>
      <p:sp>
        <p:nvSpPr>
          <p:cNvPr id="2" name="Content Placeholder 1"/>
          <p:cNvSpPr>
            <a:spLocks noGrp="1"/>
          </p:cNvSpPr>
          <p:nvPr>
            <p:ph sz="half" idx="2"/>
          </p:nvPr>
        </p:nvSpPr>
        <p:spPr/>
        <p:txBody>
          <a:bodyPr/>
          <a:lstStyle/>
          <a:p>
            <a:r>
              <a:rPr lang="en-US" smtClean="0"/>
              <a:t>Sperm</a:t>
            </a:r>
          </a:p>
          <a:p>
            <a:r>
              <a:rPr lang="en-US" smtClean="0"/>
              <a:t>Sweat</a:t>
            </a:r>
          </a:p>
          <a:p>
            <a:r>
              <a:rPr lang="en-US" smtClean="0"/>
              <a:t>Teeth</a:t>
            </a:r>
          </a:p>
          <a:p>
            <a:r>
              <a:rPr lang="en-US" smtClean="0"/>
              <a:t>Vaginal</a:t>
            </a:r>
          </a:p>
          <a:p>
            <a:r>
              <a:rPr lang="en-US" smtClean="0"/>
              <a:t>Mud</a:t>
            </a:r>
          </a:p>
          <a:p>
            <a:r>
              <a:rPr lang="en-US" smtClean="0"/>
              <a:t>Vegetation</a:t>
            </a:r>
          </a:p>
          <a:p>
            <a:endParaRPr lang="en-US" dirty="0"/>
          </a:p>
        </p:txBody>
      </p:sp>
      <p:sp>
        <p:nvSpPr>
          <p:cNvPr id="9" name="Text Placeholder 8"/>
          <p:cNvSpPr>
            <a:spLocks noGrp="1"/>
          </p:cNvSpPr>
          <p:nvPr>
            <p:ph type="body" sz="quarter" idx="12"/>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898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Lactic Acid Blood Collection</a:t>
            </a:r>
            <a:endParaRPr lang="en-US" dirty="0"/>
          </a:p>
        </p:txBody>
      </p:sp>
      <p:sp>
        <p:nvSpPr>
          <p:cNvPr id="7" name="Content Placeholder 6"/>
          <p:cNvSpPr>
            <a:spLocks noGrp="1"/>
          </p:cNvSpPr>
          <p:nvPr>
            <p:ph idx="1"/>
          </p:nvPr>
        </p:nvSpPr>
        <p:spPr/>
        <p:txBody>
          <a:bodyPr/>
          <a:lstStyle/>
          <a:p>
            <a:r>
              <a:rPr lang="en-US" altLang="en-US" dirty="0" smtClean="0"/>
              <a:t>Tourniquet may be applied briefly to locate vein</a:t>
            </a:r>
          </a:p>
          <a:p>
            <a:r>
              <a:rPr lang="en-US" altLang="en-US" dirty="0" smtClean="0"/>
              <a:t>Remove tourniquet before collection</a:t>
            </a:r>
          </a:p>
          <a:p>
            <a:r>
              <a:rPr lang="en-US" altLang="en-US" dirty="0" smtClean="0"/>
              <a:t>Arm must be at rest for 2 minutes before collection</a:t>
            </a:r>
          </a:p>
          <a:p>
            <a:r>
              <a:rPr lang="en-US" altLang="en-US" dirty="0" smtClean="0"/>
              <a:t>Place specimen on ice</a:t>
            </a:r>
          </a:p>
          <a:p>
            <a:r>
              <a:rPr lang="en-US" altLang="en-US" dirty="0" smtClean="0"/>
              <a:t>Deliver to laboratory STAT</a:t>
            </a:r>
          </a:p>
          <a:p>
            <a:endParaRPr 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841477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Special Coagulation Studies</a:t>
            </a:r>
            <a:endParaRPr lang="en-US" dirty="0"/>
          </a:p>
        </p:txBody>
      </p:sp>
      <p:sp>
        <p:nvSpPr>
          <p:cNvPr id="11" name="Content Placeholder 10"/>
          <p:cNvSpPr>
            <a:spLocks noGrp="1"/>
          </p:cNvSpPr>
          <p:nvPr>
            <p:ph idx="1"/>
          </p:nvPr>
        </p:nvSpPr>
        <p:spPr/>
        <p:txBody>
          <a:bodyPr/>
          <a:lstStyle/>
          <a:p>
            <a:pPr marL="0" indent="0">
              <a:buNone/>
            </a:pPr>
            <a:r>
              <a:rPr lang="en-US" altLang="en-US" dirty="0" smtClean="0"/>
              <a:t>Types of studies</a:t>
            </a:r>
          </a:p>
          <a:p>
            <a:r>
              <a:rPr lang="en-US" altLang="en-US" dirty="0" smtClean="0"/>
              <a:t>Factor assay</a:t>
            </a:r>
          </a:p>
          <a:p>
            <a:r>
              <a:rPr lang="en-US" altLang="en-US" dirty="0" smtClean="0"/>
              <a:t>Platelet function studies</a:t>
            </a:r>
          </a:p>
          <a:p>
            <a:r>
              <a:rPr lang="en-US" altLang="en-US" dirty="0" smtClean="0"/>
              <a:t>Coagulation inhibitor assays</a:t>
            </a:r>
          </a:p>
          <a:p>
            <a:pPr marL="0" indent="0">
              <a:spcBef>
                <a:spcPts val="1800"/>
              </a:spcBef>
              <a:buNone/>
            </a:pPr>
            <a:r>
              <a:rPr lang="en-US" altLang="en-US" dirty="0" smtClean="0"/>
              <a:t>Follow strict order of draw with large-bore needle</a:t>
            </a:r>
          </a:p>
          <a:p>
            <a:pPr marL="0" indent="0">
              <a:spcBef>
                <a:spcPts val="1800"/>
              </a:spcBef>
              <a:buNone/>
            </a:pPr>
            <a:r>
              <a:rPr lang="en-US" altLang="en-US" dirty="0" smtClean="0"/>
              <a:t>Perform procedure quickly</a:t>
            </a:r>
          </a:p>
          <a:p>
            <a:pPr marL="0" indent="0">
              <a:spcBef>
                <a:spcPts val="1800"/>
              </a:spcBef>
              <a:buNone/>
            </a:pPr>
            <a:r>
              <a:rPr lang="en-US" altLang="en-US" dirty="0" smtClean="0"/>
              <a:t>Invert tubes gently to mix</a:t>
            </a:r>
          </a:p>
          <a:p>
            <a:pPr marL="0" indent="0">
              <a:spcBef>
                <a:spcPts val="1800"/>
              </a:spcBef>
              <a:buNone/>
            </a:pPr>
            <a:r>
              <a:rPr lang="en-US" altLang="en-US" dirty="0" smtClean="0"/>
              <a:t>Deliver to laboratory immediately</a:t>
            </a:r>
          </a:p>
          <a:p>
            <a:pPr marL="0" indent="0">
              <a:buNone/>
            </a:pPr>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442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Separated Specimens</a:t>
            </a:r>
            <a:endParaRPr lang="en-US" dirty="0"/>
          </a:p>
        </p:txBody>
      </p:sp>
      <p:sp>
        <p:nvSpPr>
          <p:cNvPr id="11" name="Content Placeholder 10"/>
          <p:cNvSpPr>
            <a:spLocks noGrp="1"/>
          </p:cNvSpPr>
          <p:nvPr>
            <p:ph idx="1"/>
          </p:nvPr>
        </p:nvSpPr>
        <p:spPr/>
        <p:txBody>
          <a:bodyPr/>
          <a:lstStyle/>
          <a:p>
            <a:pPr marL="0" indent="0">
              <a:buNone/>
            </a:pPr>
            <a:r>
              <a:rPr lang="en-US" altLang="en-US" dirty="0" smtClean="0"/>
              <a:t>Separation procedures</a:t>
            </a:r>
          </a:p>
          <a:p>
            <a:r>
              <a:rPr lang="en-US" altLang="en-US" dirty="0" smtClean="0"/>
              <a:t>Centrifuging</a:t>
            </a:r>
          </a:p>
          <a:p>
            <a:r>
              <a:rPr lang="en-US" altLang="en-US" dirty="0" smtClean="0"/>
              <a:t>Aliquoting</a:t>
            </a:r>
          </a:p>
          <a:p>
            <a:pPr marL="0" indent="0">
              <a:spcBef>
                <a:spcPts val="3000"/>
              </a:spcBef>
              <a:buNone/>
            </a:pPr>
            <a:r>
              <a:rPr lang="en-US" altLang="en-US" dirty="0" smtClean="0"/>
              <a:t>For most tests, separation should be completed within </a:t>
            </a:r>
            <a:br>
              <a:rPr lang="en-US" altLang="en-US" dirty="0" smtClean="0"/>
            </a:br>
            <a:r>
              <a:rPr lang="en-US" altLang="en-US" dirty="0" smtClean="0"/>
              <a:t>2 hours of collection</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399484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Centrifuging Specimens</a:t>
            </a:r>
            <a:endParaRPr lang="en-US" dirty="0"/>
          </a:p>
        </p:txBody>
      </p:sp>
      <p:sp>
        <p:nvSpPr>
          <p:cNvPr id="11" name="Content Placeholder 10"/>
          <p:cNvSpPr>
            <a:spLocks noGrp="1"/>
          </p:cNvSpPr>
          <p:nvPr>
            <p:ph sz="half" idx="1"/>
          </p:nvPr>
        </p:nvSpPr>
        <p:spPr/>
        <p:txBody>
          <a:bodyPr/>
          <a:lstStyle/>
          <a:p>
            <a:r>
              <a:rPr lang="en-US" altLang="en-US" dirty="0" smtClean="0"/>
              <a:t>Separates blood cells from </a:t>
            </a:r>
            <a:br>
              <a:rPr lang="en-US" altLang="en-US" dirty="0" smtClean="0"/>
            </a:br>
            <a:r>
              <a:rPr lang="en-US" altLang="en-US" dirty="0" smtClean="0"/>
              <a:t>liquid components</a:t>
            </a:r>
          </a:p>
          <a:p>
            <a:r>
              <a:rPr lang="en-US" altLang="en-US" dirty="0" smtClean="0"/>
              <a:t>Speed and time depend </a:t>
            </a:r>
            <a:br>
              <a:rPr lang="en-US" altLang="en-US" dirty="0" smtClean="0"/>
            </a:br>
            <a:r>
              <a:rPr lang="en-US" altLang="en-US" dirty="0" smtClean="0"/>
              <a:t>on specimen</a:t>
            </a:r>
          </a:p>
          <a:p>
            <a:r>
              <a:rPr lang="en-US" altLang="en-US" dirty="0" smtClean="0"/>
              <a:t>Typical speed: </a:t>
            </a:r>
            <a:br>
              <a:rPr lang="en-US" altLang="en-US" dirty="0" smtClean="0"/>
            </a:br>
            <a:r>
              <a:rPr lang="en-US" altLang="en-US" dirty="0" smtClean="0"/>
              <a:t>1,000 to 3,000 rpm</a:t>
            </a:r>
          </a:p>
          <a:p>
            <a:r>
              <a:rPr lang="en-US" altLang="en-US" dirty="0" smtClean="0"/>
              <a:t>Typical time: 15 minutes</a:t>
            </a:r>
          </a:p>
          <a:p>
            <a:endParaRPr lang="en-US" dirty="0"/>
          </a:p>
        </p:txBody>
      </p:sp>
      <p:pic>
        <p:nvPicPr>
          <p:cNvPr id="3" name="Picture 2" descr="Two specimens in serum separator tubes. Specimen A: before centrifugation; specimen B: after centrifug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903604"/>
            <a:ext cx="2401824" cy="5614416"/>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2123366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a Centrifuge</a:t>
            </a:r>
            <a:endParaRPr lang="en-US" dirty="0"/>
          </a:p>
        </p:txBody>
      </p:sp>
      <p:sp>
        <p:nvSpPr>
          <p:cNvPr id="3" name="Content Placeholder 2"/>
          <p:cNvSpPr>
            <a:spLocks noGrp="1"/>
          </p:cNvSpPr>
          <p:nvPr>
            <p:ph sz="half" idx="1"/>
          </p:nvPr>
        </p:nvSpPr>
        <p:spPr/>
        <p:txBody>
          <a:bodyPr/>
          <a:lstStyle/>
          <a:p>
            <a:r>
              <a:rPr lang="en-US" altLang="en-US" dirty="0" smtClean="0"/>
              <a:t>Balance the centrifuge</a:t>
            </a:r>
          </a:p>
          <a:p>
            <a:r>
              <a:rPr lang="en-US" altLang="en-US" dirty="0" smtClean="0"/>
              <a:t>Set for correct speed</a:t>
            </a:r>
          </a:p>
          <a:p>
            <a:r>
              <a:rPr lang="en-US" altLang="en-US" dirty="0" smtClean="0"/>
              <a:t>Close lid securely</a:t>
            </a:r>
          </a:p>
          <a:p>
            <a:r>
              <a:rPr lang="en-US" altLang="en-US" dirty="0" smtClean="0"/>
              <a:t>Set timer for correct time</a:t>
            </a:r>
          </a:p>
          <a:p>
            <a:r>
              <a:rPr lang="en-US" altLang="en-US" dirty="0" smtClean="0"/>
              <a:t>Wear face shield when </a:t>
            </a:r>
            <a:br>
              <a:rPr lang="en-US" altLang="en-US" dirty="0" smtClean="0"/>
            </a:br>
            <a:r>
              <a:rPr lang="en-US" altLang="en-US" dirty="0" smtClean="0"/>
              <a:t>removing tubes</a:t>
            </a:r>
          </a:p>
          <a:p>
            <a:r>
              <a:rPr lang="en-US" altLang="en-US" dirty="0" smtClean="0"/>
              <a:t>Open lid slowly after </a:t>
            </a:r>
            <a:br>
              <a:rPr lang="en-US" altLang="en-US" dirty="0" smtClean="0"/>
            </a:br>
            <a:r>
              <a:rPr lang="en-US" altLang="en-US" dirty="0" smtClean="0"/>
              <a:t>centrifuge stops completely</a:t>
            </a:r>
          </a:p>
          <a:p>
            <a:endParaRPr lang="en-US" dirty="0"/>
          </a:p>
        </p:txBody>
      </p:sp>
      <p:pic>
        <p:nvPicPr>
          <p:cNvPr id="6" name="Picture 5" descr="Top view of centrifuge with four tubes placed correctly across from each other to balance the centrifuge proper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914400"/>
            <a:ext cx="4340352" cy="4521896"/>
          </a:xfrm>
          <a:prstGeom prst="rect">
            <a:avLst/>
          </a:prstGeom>
        </p:spPr>
      </p:pic>
      <p:sp>
        <p:nvSpPr>
          <p:cNvPr id="11" name="Text Placeholder 10"/>
          <p:cNvSpPr>
            <a:spLocks noGrp="1"/>
          </p:cNvSpPr>
          <p:nvPr>
            <p:ph type="body" sz="quarter" idx="12"/>
          </p:nvPr>
        </p:nvSpPr>
        <p:spPr/>
        <p:txBody>
          <a:bodyPr/>
          <a:lstStyle/>
          <a:p>
            <a:endParaRPr lang="en-US"/>
          </a:p>
        </p:txBody>
      </p:sp>
      <p:sp>
        <p:nvSpPr>
          <p:cNvPr id="10" name="Text Placeholder 9"/>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275942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a:t>
            </a:r>
            <a:r>
              <a:rPr lang="en-US" dirty="0" smtClean="0"/>
              <a:t>Competencies 1</a:t>
            </a:r>
            <a:endParaRPr lang="en-US" dirty="0"/>
          </a:p>
        </p:txBody>
      </p:sp>
      <p:sp>
        <p:nvSpPr>
          <p:cNvPr id="11" name="Content Placeholder 10"/>
          <p:cNvSpPr>
            <a:spLocks noGrp="1"/>
          </p:cNvSpPr>
          <p:nvPr>
            <p:ph idx="1"/>
          </p:nvPr>
        </p:nvSpPr>
        <p:spPr/>
        <p:txBody>
          <a:bodyPr/>
          <a:lstStyle/>
          <a:p>
            <a:pPr marL="682625" indent="-682625">
              <a:buNone/>
            </a:pPr>
            <a:r>
              <a:rPr lang="en-US" dirty="0" smtClean="0"/>
              <a:t>4.3	Define the phlebotomist's role in collecting and/or transporting these specimens to the laboratory.</a:t>
            </a:r>
          </a:p>
          <a:p>
            <a:pPr marL="682625" indent="-682625">
              <a:buNone/>
            </a:pPr>
            <a:r>
              <a:rPr lang="en-US" dirty="0" smtClean="0"/>
              <a:t>4.4	List the general criteria for suitability of a specimen for analysis, and reasons for specimen rejection or recollection.</a:t>
            </a:r>
          </a:p>
          <a:p>
            <a:pPr marL="682625" indent="-682625">
              <a:buNone/>
            </a:pPr>
            <a:r>
              <a:rPr lang="en-US" dirty="0" smtClean="0"/>
              <a:t>5.4	Describe the substances that can interfere in clinical analysis of blood constituents and ways in which the phlebotomist can help to avoid these occurrences.</a:t>
            </a:r>
          </a:p>
          <a:p>
            <a:pPr marL="682625" indent="-682625">
              <a:buNone/>
            </a:pPr>
            <a:r>
              <a:rPr lang="en-US" dirty="0" smtClean="0"/>
              <a:t>7.00	</a:t>
            </a:r>
            <a:r>
              <a:rPr lang="en-US" altLang="en-US" dirty="0" smtClean="0"/>
              <a:t>Demonstrate understanding of requisitioning, specimen transport, and specimen processing.</a:t>
            </a:r>
          </a:p>
          <a:p>
            <a:pPr marL="682625" indent="-682625">
              <a:buNone/>
            </a:pPr>
            <a:r>
              <a:rPr lang="en-US" altLang="en-US" dirty="0" smtClean="0"/>
              <a:t>7.3	Explain methods for transporting and processing blood specimens for routine and special testing.</a:t>
            </a:r>
          </a:p>
          <a:p>
            <a:pPr marL="682625" indent="-682625">
              <a:buNone/>
            </a:pPr>
            <a:endParaRPr lang="en-US" alt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131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Aliquoting Specimens</a:t>
            </a:r>
            <a:endParaRPr lang="en-US" dirty="0"/>
          </a:p>
        </p:txBody>
      </p:sp>
      <p:sp>
        <p:nvSpPr>
          <p:cNvPr id="3" name="Content Placeholder 2"/>
          <p:cNvSpPr>
            <a:spLocks noGrp="1"/>
          </p:cNvSpPr>
          <p:nvPr>
            <p:ph sz="half" idx="1"/>
          </p:nvPr>
        </p:nvSpPr>
        <p:spPr>
          <a:xfrm>
            <a:off x="457200" y="914400"/>
            <a:ext cx="8229600" cy="3329940"/>
          </a:xfrm>
        </p:spPr>
        <p:txBody>
          <a:bodyPr/>
          <a:lstStyle/>
          <a:p>
            <a:pPr marL="0" indent="0">
              <a:buNone/>
            </a:pPr>
            <a:r>
              <a:rPr lang="en-US" altLang="en-US" dirty="0" smtClean="0"/>
              <a:t>Take great care not to mix up specimens</a:t>
            </a:r>
          </a:p>
          <a:p>
            <a:r>
              <a:rPr lang="en-US" altLang="en-US" dirty="0" smtClean="0"/>
              <a:t>Label transfer tube</a:t>
            </a:r>
          </a:p>
          <a:p>
            <a:r>
              <a:rPr lang="en-US" altLang="en-US" dirty="0" smtClean="0"/>
              <a:t>Compare to specimen tube label</a:t>
            </a:r>
          </a:p>
          <a:p>
            <a:pPr marL="0" indent="0">
              <a:spcBef>
                <a:spcPts val="3000"/>
              </a:spcBef>
              <a:buNone/>
            </a:pPr>
            <a:r>
              <a:rPr lang="en-US" altLang="en-US" dirty="0" smtClean="0"/>
              <a:t>Use pipet to transfer serum or plasma</a:t>
            </a:r>
          </a:p>
          <a:p>
            <a:pPr marL="0" indent="0">
              <a:spcBef>
                <a:spcPts val="3000"/>
              </a:spcBef>
              <a:buNone/>
            </a:pPr>
            <a:r>
              <a:rPr lang="en-US" altLang="en-US" dirty="0" smtClean="0"/>
              <a:t>Store properly for delivery to lab</a:t>
            </a:r>
          </a:p>
          <a:p>
            <a:endParaRPr lang="en-US" dirty="0"/>
          </a:p>
        </p:txBody>
      </p:sp>
      <p:sp>
        <p:nvSpPr>
          <p:cNvPr id="4" name="Content Placeholder 3"/>
          <p:cNvSpPr>
            <a:spLocks noGrp="1"/>
          </p:cNvSpPr>
          <p:nvPr>
            <p:ph sz="half" idx="2"/>
          </p:nvPr>
        </p:nvSpPr>
        <p:spPr>
          <a:xfrm>
            <a:off x="457200" y="4953000"/>
            <a:ext cx="8229600" cy="990600"/>
          </a:xfrm>
          <a:solidFill>
            <a:srgbClr val="002060"/>
          </a:solidFill>
        </p:spPr>
        <p:txBody>
          <a:bodyPr/>
          <a:lstStyle/>
          <a:p>
            <a:pPr marL="0" indent="0">
              <a:buNone/>
            </a:pPr>
            <a:r>
              <a:rPr lang="en-US" dirty="0" smtClean="0">
                <a:solidFill>
                  <a:schemeClr val="bg1"/>
                </a:solidFill>
              </a:rPr>
              <a:t>Mixing up patient specimens is one of the greatest concerns of all laboratory workers. Mistakes can have grave consequences.</a:t>
            </a:r>
          </a:p>
          <a:p>
            <a:endParaRPr lang="en-US" dirty="0">
              <a:solidFill>
                <a:schemeClr val="bg1"/>
              </a:solidFill>
            </a:endParaRPr>
          </a:p>
        </p:txBody>
      </p:sp>
      <p:sp>
        <p:nvSpPr>
          <p:cNvPr id="11" name="Text Placeholder 10"/>
          <p:cNvSpPr>
            <a:spLocks noGrp="1"/>
          </p:cNvSpPr>
          <p:nvPr>
            <p:ph type="body" sz="quarter" idx="12"/>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0005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Specimen Rejection</a:t>
            </a:r>
            <a:endParaRPr lang="en-US" dirty="0"/>
          </a:p>
        </p:txBody>
      </p:sp>
      <p:sp>
        <p:nvSpPr>
          <p:cNvPr id="8" name="Text Placeholder 7"/>
          <p:cNvSpPr>
            <a:spLocks noGrp="1"/>
          </p:cNvSpPr>
          <p:nvPr>
            <p:ph type="body" sz="quarter" idx="10"/>
          </p:nvPr>
        </p:nvSpPr>
        <p:spPr/>
        <p:txBody>
          <a:bodyPr/>
          <a:lstStyle/>
          <a:p>
            <a:r>
              <a:rPr lang="en-US" dirty="0" smtClean="0"/>
              <a:t>Learning Outcome 11.3</a:t>
            </a:r>
            <a:endParaRPr lang="en-US" dirty="0"/>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75114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Pre-Examination Errors</a:t>
            </a:r>
            <a:endParaRPr lang="en-US" dirty="0"/>
          </a:p>
        </p:txBody>
      </p:sp>
      <p:sp>
        <p:nvSpPr>
          <p:cNvPr id="6" name="Content Placeholder 5"/>
          <p:cNvSpPr>
            <a:spLocks noGrp="1"/>
          </p:cNvSpPr>
          <p:nvPr>
            <p:ph idx="1"/>
          </p:nvPr>
        </p:nvSpPr>
        <p:spPr/>
        <p:txBody>
          <a:bodyPr/>
          <a:lstStyle/>
          <a:p>
            <a:pPr marL="0" indent="0">
              <a:buNone/>
            </a:pPr>
            <a:r>
              <a:rPr lang="en-US" altLang="en-US" dirty="0" smtClean="0"/>
              <a:t>Errors that occur before, during, or after blood collection</a:t>
            </a:r>
          </a:p>
          <a:p>
            <a:r>
              <a:rPr lang="en-US" altLang="en-US" dirty="0" smtClean="0"/>
              <a:t>Patient identification errors</a:t>
            </a:r>
          </a:p>
          <a:p>
            <a:r>
              <a:rPr lang="en-US" altLang="en-US" dirty="0" smtClean="0"/>
              <a:t>Specimen collection errors</a:t>
            </a:r>
          </a:p>
          <a:p>
            <a:r>
              <a:rPr lang="en-US" altLang="en-US" dirty="0" smtClean="0"/>
              <a:t>Specimen handling errors</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251292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Specimen Recollection</a:t>
            </a:r>
            <a:endParaRPr lang="en-US" dirty="0"/>
          </a:p>
        </p:txBody>
      </p:sp>
      <p:sp>
        <p:nvSpPr>
          <p:cNvPr id="11" name="Content Placeholder 10"/>
          <p:cNvSpPr>
            <a:spLocks noGrp="1"/>
          </p:cNvSpPr>
          <p:nvPr>
            <p:ph idx="1"/>
          </p:nvPr>
        </p:nvSpPr>
        <p:spPr/>
        <p:txBody>
          <a:bodyPr/>
          <a:lstStyle/>
          <a:p>
            <a:pPr marL="0" indent="0">
              <a:buNone/>
            </a:pPr>
            <a:r>
              <a:rPr lang="en-US" altLang="en-US" dirty="0" smtClean="0"/>
              <a:t>Re-collection may be required if abnormalities are detected</a:t>
            </a:r>
          </a:p>
          <a:p>
            <a:pPr marL="0" indent="0">
              <a:buNone/>
            </a:pPr>
            <a:r>
              <a:rPr lang="en-US" altLang="en-US" dirty="0" smtClean="0"/>
              <a:t>Accurate test results depend on specimen quality</a:t>
            </a:r>
          </a:p>
          <a:p>
            <a:r>
              <a:rPr lang="en-US" altLang="en-US" dirty="0" smtClean="0"/>
              <a:t>Errors may go unnoticed</a:t>
            </a:r>
          </a:p>
          <a:p>
            <a:r>
              <a:rPr lang="en-US" altLang="en-US" dirty="0" smtClean="0"/>
              <a:t>Questionable results obtained</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343355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Hemolysis</a:t>
            </a:r>
            <a:endParaRPr lang="en-US" dirty="0"/>
          </a:p>
        </p:txBody>
      </p:sp>
      <p:sp>
        <p:nvSpPr>
          <p:cNvPr id="21" name="Content Placeholder 20"/>
          <p:cNvSpPr>
            <a:spLocks noGrp="1"/>
          </p:cNvSpPr>
          <p:nvPr>
            <p:ph sz="quarter" idx="12"/>
          </p:nvPr>
        </p:nvSpPr>
        <p:spPr>
          <a:xfrm>
            <a:off x="533400" y="1066800"/>
            <a:ext cx="8153400" cy="1371600"/>
          </a:xfrm>
        </p:spPr>
        <p:txBody>
          <a:bodyPr/>
          <a:lstStyle/>
          <a:p>
            <a:r>
              <a:rPr lang="en-US" altLang="en-US" dirty="0"/>
              <a:t>Destruction of red blood cells</a:t>
            </a:r>
          </a:p>
          <a:p>
            <a:r>
              <a:rPr lang="en-US" altLang="en-US" dirty="0"/>
              <a:t>Can result from improper </a:t>
            </a:r>
            <a:br>
              <a:rPr lang="en-US" altLang="en-US" dirty="0"/>
            </a:br>
            <a:r>
              <a:rPr lang="en-US" altLang="en-US" dirty="0"/>
              <a:t>collection or handling</a:t>
            </a:r>
          </a:p>
          <a:p>
            <a:endParaRPr lang="en-US" dirty="0"/>
          </a:p>
        </p:txBody>
      </p:sp>
      <p:pic>
        <p:nvPicPr>
          <p:cNvPr id="4" name="Picture 3" descr="Centrifuged specimen of normal blood with clear yellow ser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033272"/>
            <a:ext cx="914400" cy="5291328"/>
          </a:xfrm>
          <a:prstGeom prst="rect">
            <a:avLst/>
          </a:prstGeom>
        </p:spPr>
      </p:pic>
      <p:sp>
        <p:nvSpPr>
          <p:cNvPr id="23" name="Content Placeholder 22"/>
          <p:cNvSpPr>
            <a:spLocks noGrp="1"/>
          </p:cNvSpPr>
          <p:nvPr>
            <p:ph sz="quarter" idx="14"/>
          </p:nvPr>
        </p:nvSpPr>
        <p:spPr>
          <a:xfrm>
            <a:off x="3352800" y="3952648"/>
            <a:ext cx="1447800" cy="1036002"/>
          </a:xfrm>
        </p:spPr>
        <p:txBody>
          <a:bodyPr/>
          <a:lstStyle/>
          <a:p>
            <a:pPr marL="0" indent="0">
              <a:buNone/>
            </a:pPr>
            <a:r>
              <a:rPr lang="en-US" dirty="0" smtClean="0"/>
              <a:t>Normal Specimen</a:t>
            </a:r>
            <a:endParaRPr lang="en-US" dirty="0"/>
          </a:p>
        </p:txBody>
      </p:sp>
      <p:pic>
        <p:nvPicPr>
          <p:cNvPr id="5" name="Picture 4" descr="Centrifuged specimen of hemolyzed blood with reddish seru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029462"/>
            <a:ext cx="914400" cy="5288280"/>
          </a:xfrm>
          <a:prstGeom prst="rect">
            <a:avLst/>
          </a:prstGeom>
        </p:spPr>
      </p:pic>
      <p:sp>
        <p:nvSpPr>
          <p:cNvPr id="24" name="Content Placeholder 23"/>
          <p:cNvSpPr>
            <a:spLocks noGrp="1"/>
          </p:cNvSpPr>
          <p:nvPr>
            <p:ph sz="quarter" idx="15"/>
          </p:nvPr>
        </p:nvSpPr>
        <p:spPr>
          <a:xfrm>
            <a:off x="7427686" y="3916362"/>
            <a:ext cx="1640114" cy="868680"/>
          </a:xfrm>
        </p:spPr>
        <p:txBody>
          <a:bodyPr/>
          <a:lstStyle/>
          <a:p>
            <a:pPr marL="0" indent="0">
              <a:buNone/>
            </a:pPr>
            <a:r>
              <a:rPr lang="en-US" dirty="0" smtClean="0"/>
              <a:t>Hemolyzed Specimen</a:t>
            </a:r>
            <a:endParaRPr lang="en-US" dirty="0"/>
          </a:p>
        </p:txBody>
      </p:sp>
      <p:sp>
        <p:nvSpPr>
          <p:cNvPr id="25" name="Text Placeholder 24"/>
          <p:cNvSpPr>
            <a:spLocks noGrp="1"/>
          </p:cNvSpPr>
          <p:nvPr>
            <p:ph type="body" sz="quarter" idx="16"/>
          </p:nvPr>
        </p:nvSpPr>
        <p:spPr/>
        <p:txBody>
          <a:bodyPr/>
          <a:lstStyle/>
          <a:p>
            <a:r>
              <a:rPr lang="en-US" dirty="0" smtClean="0"/>
              <a:t>©Lillian Mundt</a:t>
            </a:r>
            <a:endParaRPr lang="en-US" dirty="0"/>
          </a:p>
        </p:txBody>
      </p:sp>
    </p:spTree>
    <p:extLst>
      <p:ext uri="{BB962C8B-B14F-4D97-AF65-F5344CB8AC3E}">
        <p14:creationId xmlns:p14="http://schemas.microsoft.com/office/powerpoint/2010/main" val="3977274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Clotted Anticoagulated Specimens</a:t>
            </a:r>
            <a:endParaRPr lang="en-US" dirty="0"/>
          </a:p>
        </p:txBody>
      </p:sp>
      <p:sp>
        <p:nvSpPr>
          <p:cNvPr id="11" name="Content Placeholder 10"/>
          <p:cNvSpPr>
            <a:spLocks noGrp="1"/>
          </p:cNvSpPr>
          <p:nvPr>
            <p:ph sz="half" idx="1"/>
          </p:nvPr>
        </p:nvSpPr>
        <p:spPr/>
        <p:txBody>
          <a:bodyPr/>
          <a:lstStyle/>
          <a:p>
            <a:r>
              <a:rPr lang="en-US" altLang="en-US" dirty="0" smtClean="0"/>
              <a:t>Some tests require unclotted </a:t>
            </a:r>
            <a:br>
              <a:rPr lang="en-US" altLang="en-US" dirty="0" smtClean="0"/>
            </a:br>
            <a:r>
              <a:rPr lang="en-US" altLang="en-US" dirty="0" smtClean="0"/>
              <a:t>specimens</a:t>
            </a:r>
          </a:p>
          <a:p>
            <a:r>
              <a:rPr lang="en-US" altLang="en-US" dirty="0" smtClean="0"/>
              <a:t>Blood may clot even in tubes that </a:t>
            </a:r>
            <a:br>
              <a:rPr lang="en-US" altLang="en-US" dirty="0" smtClean="0"/>
            </a:br>
            <a:r>
              <a:rPr lang="en-US" altLang="en-US" dirty="0" smtClean="0"/>
              <a:t>contain anticoagulant</a:t>
            </a:r>
          </a:p>
          <a:p>
            <a:r>
              <a:rPr lang="en-US" altLang="en-US" dirty="0" smtClean="0"/>
              <a:t>Often due to collection issues</a:t>
            </a:r>
          </a:p>
          <a:p>
            <a:endParaRPr lang="en-US" dirty="0"/>
          </a:p>
        </p:txBody>
      </p:sp>
      <p:pic>
        <p:nvPicPr>
          <p:cNvPr id="3" name="Picture 2" descr="Gloved hands holding tube of clotted blo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838200"/>
            <a:ext cx="3736848" cy="5614416"/>
          </a:xfrm>
          <a:prstGeom prst="rect">
            <a:avLst/>
          </a:prstGeom>
        </p:spPr>
      </p:pic>
      <p:sp>
        <p:nvSpPr>
          <p:cNvPr id="20" name="Text Placeholder 19"/>
          <p:cNvSpPr>
            <a:spLocks noGrp="1"/>
          </p:cNvSpPr>
          <p:nvPr>
            <p:ph type="body" sz="quarter" idx="12"/>
          </p:nvPr>
        </p:nvSpPr>
        <p:spPr/>
        <p:txBody>
          <a:bodyPr/>
          <a:lstStyle/>
          <a:p>
            <a:endParaRPr lang="en-US"/>
          </a:p>
        </p:txBody>
      </p:sp>
      <p:sp>
        <p:nvSpPr>
          <p:cNvPr id="13" name="Text Placeholder 12"/>
          <p:cNvSpPr>
            <a:spLocks noGrp="1"/>
          </p:cNvSpPr>
          <p:nvPr>
            <p:ph type="body" sz="quarter" idx="11"/>
          </p:nvPr>
        </p:nvSpPr>
        <p:spPr/>
        <p:txBody>
          <a:bodyPr/>
          <a:lstStyle/>
          <a:p>
            <a:r>
              <a:rPr lang="en-US" smtClean="0"/>
              <a:t>©McGraw-Hill Education/Sandra Mesrine, photographer</a:t>
            </a:r>
            <a:endParaRPr lang="en-US" dirty="0"/>
          </a:p>
        </p:txBody>
      </p:sp>
    </p:spTree>
    <p:extLst>
      <p:ext uri="{BB962C8B-B14F-4D97-AF65-F5344CB8AC3E}">
        <p14:creationId xmlns:p14="http://schemas.microsoft.com/office/powerpoint/2010/main" val="1237028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Incomplete Collection</a:t>
            </a:r>
            <a:endParaRPr lang="en-US" dirty="0"/>
          </a:p>
        </p:txBody>
      </p:sp>
      <p:sp>
        <p:nvSpPr>
          <p:cNvPr id="3" name="Content Placeholder 2"/>
          <p:cNvSpPr>
            <a:spLocks noGrp="1"/>
          </p:cNvSpPr>
          <p:nvPr>
            <p:ph sz="half" idx="1"/>
          </p:nvPr>
        </p:nvSpPr>
        <p:spPr/>
        <p:txBody>
          <a:bodyPr/>
          <a:lstStyle/>
          <a:p>
            <a:r>
              <a:rPr lang="en-US" altLang="en-US" dirty="0" smtClean="0"/>
              <a:t>May be rejected as </a:t>
            </a:r>
            <a:br>
              <a:rPr lang="en-US" altLang="en-US" dirty="0" smtClean="0"/>
            </a:br>
            <a:r>
              <a:rPr lang="en-US" altLang="en-US" dirty="0" smtClean="0"/>
              <a:t>“quantity not sufficient” (QNS)</a:t>
            </a:r>
          </a:p>
          <a:p>
            <a:r>
              <a:rPr lang="en-US" altLang="en-US" dirty="0" smtClean="0"/>
              <a:t>Causes improper </a:t>
            </a:r>
            <a:br>
              <a:rPr lang="en-US" altLang="en-US" dirty="0" smtClean="0"/>
            </a:br>
            <a:r>
              <a:rPr lang="en-US" altLang="en-US" dirty="0" smtClean="0"/>
              <a:t>additive-to-blood ratio</a:t>
            </a:r>
          </a:p>
          <a:p>
            <a:endParaRPr lang="en-US" dirty="0"/>
          </a:p>
        </p:txBody>
      </p:sp>
      <p:pic>
        <p:nvPicPr>
          <p:cNvPr id="5" name="Picture 4" descr="Gloved hand holding a light-blue-topped specimen tube less than half filled with blo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960437"/>
            <a:ext cx="4035552" cy="5370576"/>
          </a:xfrm>
          <a:prstGeom prst="rect">
            <a:avLst/>
          </a:prstGeom>
        </p:spPr>
      </p:pic>
      <p:sp>
        <p:nvSpPr>
          <p:cNvPr id="11" name="Text Placeholder 10"/>
          <p:cNvSpPr>
            <a:spLocks noGrp="1"/>
          </p:cNvSpPr>
          <p:nvPr>
            <p:ph type="body" sz="quarter" idx="12"/>
          </p:nvPr>
        </p:nvSpPr>
        <p:spPr/>
        <p:txBody>
          <a:bodyPr/>
          <a:lstStyle/>
          <a:p>
            <a:endParaRPr lang="en-US"/>
          </a:p>
        </p:txBody>
      </p:sp>
      <p:sp>
        <p:nvSpPr>
          <p:cNvPr id="10" name="Text Placeholder 9"/>
          <p:cNvSpPr>
            <a:spLocks noGrp="1"/>
          </p:cNvSpPr>
          <p:nvPr>
            <p:ph type="body" sz="quarter" idx="11"/>
          </p:nvPr>
        </p:nvSpPr>
        <p:spPr/>
        <p:txBody>
          <a:bodyPr/>
          <a:lstStyle/>
          <a:p>
            <a:r>
              <a:rPr lang="en-US" dirty="0"/>
              <a:t>©McGraw-Hill Education/Sandra </a:t>
            </a:r>
            <a:r>
              <a:rPr lang="en-US" dirty="0" err="1"/>
              <a:t>Mesrine</a:t>
            </a:r>
            <a:r>
              <a:rPr lang="en-US" dirty="0"/>
              <a:t>, photographer</a:t>
            </a:r>
          </a:p>
        </p:txBody>
      </p:sp>
    </p:spTree>
    <p:extLst>
      <p:ext uri="{BB962C8B-B14F-4D97-AF65-F5344CB8AC3E}">
        <p14:creationId xmlns:p14="http://schemas.microsoft.com/office/powerpoint/2010/main" val="104909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Causes for </a:t>
            </a:r>
            <a:r>
              <a:rPr lang="en-US" dirty="0" smtClean="0"/>
              <a:t>Rejection 1</a:t>
            </a:r>
            <a:endParaRPr lang="en-US" dirty="0"/>
          </a:p>
        </p:txBody>
      </p:sp>
      <p:sp>
        <p:nvSpPr>
          <p:cNvPr id="13" name="Content Placeholder 12"/>
          <p:cNvSpPr>
            <a:spLocks noGrp="1"/>
          </p:cNvSpPr>
          <p:nvPr>
            <p:ph sz="quarter" idx="12"/>
          </p:nvPr>
        </p:nvSpPr>
        <p:spPr>
          <a:xfrm>
            <a:off x="533400" y="1066800"/>
            <a:ext cx="6400800" cy="5334000"/>
          </a:xfrm>
        </p:spPr>
        <p:txBody>
          <a:bodyPr/>
          <a:lstStyle/>
          <a:p>
            <a:pPr marL="0" indent="0">
              <a:buNone/>
            </a:pPr>
            <a:r>
              <a:rPr lang="en-US" altLang="en-US" dirty="0"/>
              <a:t>Incorrect tube collected</a:t>
            </a:r>
          </a:p>
          <a:p>
            <a:pPr marL="0" indent="0">
              <a:buNone/>
            </a:pPr>
            <a:r>
              <a:rPr lang="en-US" altLang="en-US" dirty="0"/>
              <a:t>Incorrect draw order</a:t>
            </a:r>
          </a:p>
          <a:p>
            <a:pPr marL="0" indent="0">
              <a:buNone/>
            </a:pPr>
            <a:r>
              <a:rPr lang="en-US" altLang="en-US" dirty="0"/>
              <a:t>Hemoconcentration</a:t>
            </a:r>
          </a:p>
          <a:p>
            <a:r>
              <a:rPr lang="en-US" altLang="en-US" dirty="0"/>
              <a:t>Not easily detected</a:t>
            </a:r>
          </a:p>
          <a:p>
            <a:r>
              <a:rPr lang="en-US" altLang="en-US" dirty="0"/>
              <a:t>Results may be questioned if delta check fails</a:t>
            </a:r>
          </a:p>
          <a:p>
            <a:pPr marL="0" indent="0">
              <a:spcBef>
                <a:spcPts val="3600"/>
              </a:spcBef>
              <a:buNone/>
            </a:pPr>
            <a:r>
              <a:rPr lang="en-US" altLang="en-US" dirty="0"/>
              <a:t>Icterus</a:t>
            </a:r>
          </a:p>
          <a:p>
            <a:r>
              <a:rPr lang="en-US" altLang="en-US" dirty="0"/>
              <a:t>Dark-yellow to greenish-yellow color</a:t>
            </a:r>
          </a:p>
          <a:p>
            <a:r>
              <a:rPr lang="en-US" altLang="en-US" dirty="0"/>
              <a:t>Caused by bilirubin</a:t>
            </a:r>
          </a:p>
          <a:p>
            <a:endParaRPr lang="en-US" dirty="0"/>
          </a:p>
        </p:txBody>
      </p:sp>
      <p:pic>
        <p:nvPicPr>
          <p:cNvPr id="5" name="Picture 4" descr="Centrifuged specimen with  dark yellow-greenish ser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871611"/>
            <a:ext cx="1066800" cy="5292969"/>
          </a:xfrm>
          <a:prstGeom prst="rect">
            <a:avLst/>
          </a:prstGeom>
        </p:spPr>
      </p:pic>
      <p:sp>
        <p:nvSpPr>
          <p:cNvPr id="15" name="Content Placeholder 14"/>
          <p:cNvSpPr>
            <a:spLocks noGrp="1"/>
          </p:cNvSpPr>
          <p:nvPr>
            <p:ph sz="quarter" idx="14"/>
          </p:nvPr>
        </p:nvSpPr>
        <p:spPr>
          <a:xfrm>
            <a:off x="6400800" y="6164580"/>
            <a:ext cx="2514600" cy="472440"/>
          </a:xfrm>
        </p:spPr>
        <p:txBody>
          <a:bodyPr/>
          <a:lstStyle/>
          <a:p>
            <a:pPr marL="0" indent="0" algn="ctr">
              <a:buNone/>
            </a:pPr>
            <a:r>
              <a:rPr lang="en-US" dirty="0" smtClean="0"/>
              <a:t>Icteric Specimen</a:t>
            </a:r>
            <a:endParaRPr lang="en-US" dirty="0"/>
          </a:p>
        </p:txBody>
      </p:sp>
      <p:sp>
        <p:nvSpPr>
          <p:cNvPr id="17" name="Text Placeholder 16"/>
          <p:cNvSpPr>
            <a:spLocks noGrp="1"/>
          </p:cNvSpPr>
          <p:nvPr>
            <p:ph type="body" sz="quarter" idx="16"/>
          </p:nvPr>
        </p:nvSpPr>
        <p:spPr/>
        <p:txBody>
          <a:bodyPr/>
          <a:lstStyle/>
          <a:p>
            <a:r>
              <a:rPr lang="en-US" dirty="0"/>
              <a:t>©Lillian Mundt</a:t>
            </a:r>
          </a:p>
        </p:txBody>
      </p:sp>
    </p:spTree>
    <p:extLst>
      <p:ext uri="{BB962C8B-B14F-4D97-AF65-F5344CB8AC3E}">
        <p14:creationId xmlns:p14="http://schemas.microsoft.com/office/powerpoint/2010/main" val="397280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Causes for Rejection </a:t>
            </a:r>
            <a:r>
              <a:rPr lang="en-US" dirty="0" smtClean="0"/>
              <a:t>2</a:t>
            </a:r>
            <a:endParaRPr lang="en-US" dirty="0"/>
          </a:p>
        </p:txBody>
      </p:sp>
      <p:sp>
        <p:nvSpPr>
          <p:cNvPr id="13" name="Content Placeholder 12"/>
          <p:cNvSpPr>
            <a:spLocks noGrp="1"/>
          </p:cNvSpPr>
          <p:nvPr>
            <p:ph sz="quarter" idx="12"/>
          </p:nvPr>
        </p:nvSpPr>
        <p:spPr>
          <a:xfrm>
            <a:off x="533400" y="1066800"/>
            <a:ext cx="6400800" cy="5334000"/>
          </a:xfrm>
        </p:spPr>
        <p:txBody>
          <a:bodyPr/>
          <a:lstStyle/>
          <a:p>
            <a:pPr marL="0" indent="0">
              <a:buNone/>
            </a:pPr>
            <a:r>
              <a:rPr lang="en-US" altLang="en-US" dirty="0" smtClean="0"/>
              <a:t>Lipemia</a:t>
            </a:r>
            <a:endParaRPr lang="en-US" altLang="en-US" dirty="0"/>
          </a:p>
          <a:p>
            <a:r>
              <a:rPr lang="en-US" altLang="en-US" dirty="0" smtClean="0"/>
              <a:t>Cloudy plasma</a:t>
            </a:r>
          </a:p>
          <a:p>
            <a:r>
              <a:rPr lang="en-US" altLang="en-US" dirty="0" smtClean="0"/>
              <a:t>Caused by abnormal amount of fats</a:t>
            </a:r>
            <a:endParaRPr lang="en-US" altLang="en-US" dirty="0"/>
          </a:p>
          <a:p>
            <a:pPr marL="0" indent="0">
              <a:spcBef>
                <a:spcPts val="3600"/>
              </a:spcBef>
              <a:buNone/>
            </a:pPr>
            <a:r>
              <a:rPr lang="en-US" altLang="en-US" dirty="0" smtClean="0"/>
              <a:t>Special requirements not followed</a:t>
            </a:r>
          </a:p>
          <a:p>
            <a:pPr marL="0" indent="0">
              <a:spcBef>
                <a:spcPts val="3600"/>
              </a:spcBef>
              <a:buNone/>
            </a:pPr>
            <a:r>
              <a:rPr lang="en-US" altLang="en-US" dirty="0" smtClean="0"/>
              <a:t>Missing or inadequate documentation</a:t>
            </a:r>
            <a:endParaRPr lang="en-US" altLang="en-US" dirty="0"/>
          </a:p>
          <a:p>
            <a:endParaRPr lang="en-US" dirty="0"/>
          </a:p>
        </p:txBody>
      </p:sp>
      <p:pic>
        <p:nvPicPr>
          <p:cNvPr id="4" name="Picture 3" descr="Centrifuged yellow-topped tube with cloudy plas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871611"/>
            <a:ext cx="1066800" cy="5292969"/>
          </a:xfrm>
          <a:prstGeom prst="rect">
            <a:avLst/>
          </a:prstGeom>
        </p:spPr>
      </p:pic>
      <p:sp>
        <p:nvSpPr>
          <p:cNvPr id="15" name="Content Placeholder 14"/>
          <p:cNvSpPr>
            <a:spLocks noGrp="1"/>
          </p:cNvSpPr>
          <p:nvPr>
            <p:ph sz="quarter" idx="14"/>
          </p:nvPr>
        </p:nvSpPr>
        <p:spPr>
          <a:xfrm>
            <a:off x="6400800" y="6164580"/>
            <a:ext cx="2514600" cy="472440"/>
          </a:xfrm>
        </p:spPr>
        <p:txBody>
          <a:bodyPr/>
          <a:lstStyle/>
          <a:p>
            <a:pPr marL="0" indent="0" algn="ctr">
              <a:buNone/>
            </a:pPr>
            <a:r>
              <a:rPr lang="en-US" dirty="0" smtClean="0"/>
              <a:t>Lipemic Specimen</a:t>
            </a:r>
            <a:endParaRPr lang="en-US" dirty="0"/>
          </a:p>
        </p:txBody>
      </p:sp>
      <p:sp>
        <p:nvSpPr>
          <p:cNvPr id="17" name="Text Placeholder 16"/>
          <p:cNvSpPr>
            <a:spLocks noGrp="1"/>
          </p:cNvSpPr>
          <p:nvPr>
            <p:ph type="body" sz="quarter" idx="16"/>
          </p:nvPr>
        </p:nvSpPr>
        <p:spPr/>
        <p:txBody>
          <a:bodyPr/>
          <a:lstStyle/>
          <a:p>
            <a:r>
              <a:rPr lang="en-US" dirty="0"/>
              <a:t>©Lillian Mundt</a:t>
            </a:r>
          </a:p>
        </p:txBody>
      </p:sp>
    </p:spTree>
    <p:extLst>
      <p:ext uri="{BB962C8B-B14F-4D97-AF65-F5344CB8AC3E}">
        <p14:creationId xmlns:p14="http://schemas.microsoft.com/office/powerpoint/2010/main" val="123097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smtClean="0"/>
              <a:t>Summary 1</a:t>
            </a:r>
            <a:endParaRPr lang="en-US" dirty="0"/>
          </a:p>
        </p:txBody>
      </p:sp>
      <p:sp>
        <p:nvSpPr>
          <p:cNvPr id="10" name="Content Placeholder 9"/>
          <p:cNvSpPr>
            <a:spLocks noGrp="1"/>
          </p:cNvSpPr>
          <p:nvPr>
            <p:ph idx="1"/>
          </p:nvPr>
        </p:nvSpPr>
        <p:spPr/>
        <p:txBody>
          <a:bodyPr/>
          <a:lstStyle/>
          <a:p>
            <a:r>
              <a:rPr lang="en-US" altLang="en-US" dirty="0" smtClean="0"/>
              <a:t>Specimens must be transported to the laboratory in a timely manner.</a:t>
            </a:r>
          </a:p>
          <a:p>
            <a:r>
              <a:rPr lang="en-US" dirty="0" smtClean="0"/>
              <a:t>Transport systems include hand delivery, pneumatic tube system, or automated or robotic transport systems.</a:t>
            </a:r>
          </a:p>
          <a:p>
            <a:r>
              <a:rPr lang="en-US" dirty="0" smtClean="0"/>
              <a:t>Specimen packaging for transport by mail or express service must meet local, state, and federal safety standards.</a:t>
            </a:r>
          </a:p>
          <a:p>
            <a:r>
              <a:rPr lang="en-US" dirty="0" smtClean="0"/>
              <a:t>Proper documentation of specimen collection and transport allows the specimen to be tracked.</a:t>
            </a:r>
          </a:p>
          <a:p>
            <a:r>
              <a:rPr lang="en-US" dirty="0" smtClean="0"/>
              <a:t>Specimen handling for legal specimens must include chain-of-custody procedures.</a:t>
            </a:r>
          </a:p>
          <a:p>
            <a:r>
              <a:rPr lang="en-US" dirty="0" smtClean="0"/>
              <a:t>For blood alcohol testing, written patient consent or a court order is required.</a:t>
            </a:r>
          </a:p>
          <a:p>
            <a:endParaRPr lang="en-US" dirty="0"/>
          </a:p>
        </p:txBody>
      </p:sp>
      <p:sp>
        <p:nvSpPr>
          <p:cNvPr id="20" name="Text Placeholder 19"/>
          <p:cNvSpPr>
            <a:spLocks noGrp="1"/>
          </p:cNvSpPr>
          <p:nvPr>
            <p:ph type="body" sz="quarter" idx="16"/>
          </p:nvPr>
        </p:nvSpPr>
        <p:spPr/>
        <p:txBody>
          <a:bodyPr/>
          <a:lstStyle/>
          <a:p>
            <a:endParaRPr lang="en-US"/>
          </a:p>
        </p:txBody>
      </p:sp>
      <p:sp>
        <p:nvSpPr>
          <p:cNvPr id="19" name="Text Placeholder 1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289890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Competencies </a:t>
            </a:r>
            <a:r>
              <a:rPr lang="en-US" dirty="0" smtClean="0"/>
              <a:t>2</a:t>
            </a:r>
            <a:endParaRPr lang="en-US" dirty="0"/>
          </a:p>
        </p:txBody>
      </p:sp>
      <p:sp>
        <p:nvSpPr>
          <p:cNvPr id="11" name="Content Placeholder 10"/>
          <p:cNvSpPr>
            <a:spLocks noGrp="1"/>
          </p:cNvSpPr>
          <p:nvPr>
            <p:ph idx="1"/>
          </p:nvPr>
        </p:nvSpPr>
        <p:spPr/>
        <p:txBody>
          <a:bodyPr/>
          <a:lstStyle/>
          <a:p>
            <a:pPr marL="519113" indent="-519113">
              <a:buNone/>
            </a:pPr>
            <a:r>
              <a:rPr lang="en-US" altLang="en-US" dirty="0" smtClean="0"/>
              <a:t>7.4	Explain methods for processing and transporting blood specimens for testing at reference laboratories.</a:t>
            </a:r>
          </a:p>
          <a:p>
            <a:pPr marL="519113" indent="-519113">
              <a:buNone/>
            </a:pPr>
            <a:r>
              <a:rPr lang="en-US" altLang="en-US" dirty="0" smtClean="0"/>
              <a:t>7.5	Identify and report potential pre-analytical errors that may occur during specimen collection, labeling, transporting, and processing.</a:t>
            </a:r>
          </a:p>
          <a:p>
            <a:pPr marL="519113" indent="-519113">
              <a:buNone/>
            </a:pPr>
            <a:r>
              <a:rPr lang="en-US" altLang="en-US" dirty="0" smtClean="0"/>
              <a:t>7.6	Describe and follow the criteria for specimens and test results that will be used as legal evidence, i.e., paternity testing, chain of custody, blood alcohol levels, etc.</a:t>
            </a:r>
            <a:endParaRPr lang="en-US" altLang="en-US" dirty="0"/>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351129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 </a:t>
            </a:r>
            <a:r>
              <a:rPr lang="en-US" dirty="0" smtClean="0"/>
              <a:t>2</a:t>
            </a:r>
            <a:endParaRPr lang="en-US" dirty="0"/>
          </a:p>
        </p:txBody>
      </p:sp>
      <p:sp>
        <p:nvSpPr>
          <p:cNvPr id="10" name="Content Placeholder 9"/>
          <p:cNvSpPr>
            <a:spLocks noGrp="1"/>
          </p:cNvSpPr>
          <p:nvPr>
            <p:ph idx="1"/>
          </p:nvPr>
        </p:nvSpPr>
        <p:spPr/>
        <p:txBody>
          <a:bodyPr/>
          <a:lstStyle/>
          <a:p>
            <a:r>
              <a:rPr lang="en-US" dirty="0" smtClean="0"/>
              <a:t>Forensic specimens are collected as evidence to help prove or disprove a link between an individual and objects, places, or other individuals.</a:t>
            </a:r>
          </a:p>
          <a:p>
            <a:r>
              <a:rPr lang="en-US" dirty="0" smtClean="0"/>
              <a:t>Toxicology specimens are collected to detect poisons, drugs, and medications.</a:t>
            </a:r>
          </a:p>
          <a:p>
            <a:r>
              <a:rPr lang="en-US" dirty="0" smtClean="0"/>
              <a:t>The phlebotomist may be required to process specimens, including centrifugation and aliquoting.</a:t>
            </a:r>
          </a:p>
          <a:p>
            <a:r>
              <a:rPr lang="en-US" dirty="0" smtClean="0"/>
              <a:t>Pre-examination variables that affect laboratory results include temperature control, exposure to light, and special draw techniques.</a:t>
            </a:r>
          </a:p>
        </p:txBody>
      </p:sp>
      <p:sp>
        <p:nvSpPr>
          <p:cNvPr id="11" name="Text Placeholder 10"/>
          <p:cNvSpPr>
            <a:spLocks noGrp="1"/>
          </p:cNvSpPr>
          <p:nvPr>
            <p:ph type="body" sz="quarter" idx="16"/>
          </p:nvPr>
        </p:nvSpPr>
        <p:spPr/>
        <p:txBody>
          <a:bodyPr/>
          <a:lstStyle/>
          <a:p>
            <a:endParaRPr lang="en-US"/>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854703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 </a:t>
            </a:r>
            <a:r>
              <a:rPr lang="en-US" dirty="0" smtClean="0"/>
              <a:t>3</a:t>
            </a:r>
            <a:endParaRPr lang="en-US" dirty="0">
              <a:solidFill>
                <a:schemeClr val="bg1"/>
              </a:solidFill>
            </a:endParaRPr>
          </a:p>
        </p:txBody>
      </p:sp>
      <p:sp>
        <p:nvSpPr>
          <p:cNvPr id="10" name="Content Placeholder 9"/>
          <p:cNvSpPr>
            <a:spLocks noGrp="1"/>
          </p:cNvSpPr>
          <p:nvPr>
            <p:ph idx="1"/>
          </p:nvPr>
        </p:nvSpPr>
        <p:spPr/>
        <p:txBody>
          <a:bodyPr/>
          <a:lstStyle/>
          <a:p>
            <a:r>
              <a:rPr lang="en-US" dirty="0" smtClean="0"/>
              <a:t>Specimens may be rejected due to improper collection techniques or handling or processing errors.</a:t>
            </a:r>
          </a:p>
          <a:p>
            <a:r>
              <a:rPr lang="en-US" dirty="0" smtClean="0"/>
              <a:t>Reasons for specimen rejection include hemolysis, clots, hemoconcentration, icterus, lipemia, contamination, incomplete collection, incorrect tube or draw order, inadequate documentation, or failure to follow special requirements.</a:t>
            </a:r>
          </a:p>
          <a:p>
            <a:endParaRPr lang="en-US" dirty="0"/>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095496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Appendix Slides</a:t>
            </a:r>
            <a:endParaRPr lang="en-US" dirty="0"/>
          </a:p>
        </p:txBody>
      </p:sp>
      <p:sp>
        <p:nvSpPr>
          <p:cNvPr id="11" name="Text Placeholder 10"/>
          <p:cNvSpPr>
            <a:spLocks noGrp="1"/>
          </p:cNvSpPr>
          <p:nvPr>
            <p:ph type="body" sz="quarter" idx="10"/>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57778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143000"/>
          </a:xfrm>
        </p:spPr>
        <p:txBody>
          <a:bodyPr/>
          <a:lstStyle/>
          <a:p>
            <a:r>
              <a:rPr lang="en-US" dirty="0"/>
              <a:t>Packaging Requirements for </a:t>
            </a:r>
            <a:br>
              <a:rPr lang="en-US" dirty="0"/>
            </a:br>
            <a:r>
              <a:rPr lang="en-US" dirty="0"/>
              <a:t>Shipping </a:t>
            </a:r>
            <a:r>
              <a:rPr lang="en-US" dirty="0" smtClean="0"/>
              <a:t>Specimens Appendix</a:t>
            </a:r>
            <a:endParaRPr lang="en-US" dirty="0"/>
          </a:p>
        </p:txBody>
      </p:sp>
      <p:sp>
        <p:nvSpPr>
          <p:cNvPr id="6" name="Content Placeholder 5"/>
          <p:cNvSpPr>
            <a:spLocks noGrp="1"/>
          </p:cNvSpPr>
          <p:nvPr>
            <p:ph idx="1"/>
          </p:nvPr>
        </p:nvSpPr>
        <p:spPr>
          <a:xfrm>
            <a:off x="457200" y="1524000"/>
            <a:ext cx="8229600" cy="5029200"/>
          </a:xfrm>
        </p:spPr>
        <p:txBody>
          <a:bodyPr/>
          <a:lstStyle/>
          <a:p>
            <a:pPr marL="0" indent="0">
              <a:buNone/>
            </a:pPr>
            <a:r>
              <a:rPr lang="en-US" dirty="0" smtClean="0"/>
              <a:t>Section view showing the inside of a shipping container. The secondary container is placed inside the shipping container. The ice pack is placed in the bottom of the secondary container. Absorbent material is placed on the ice pack, and the labeled specimen is placed in the absorbent material. The lid is placed on the secondary container, and the specimen documentation is placed on top of the lid of the secondary container.</a:t>
            </a:r>
            <a:endParaRPr lang="en-US" dirty="0"/>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Packaging Requirements for Shipping Specimens</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803740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Key Terms</a:t>
            </a:r>
            <a:endParaRPr lang="en-US" dirty="0"/>
          </a:p>
        </p:txBody>
      </p:sp>
      <p:sp>
        <p:nvSpPr>
          <p:cNvPr id="2" name="Content Placeholder 1"/>
          <p:cNvSpPr>
            <a:spLocks noGrp="1"/>
          </p:cNvSpPr>
          <p:nvPr>
            <p:ph sz="half" idx="1"/>
          </p:nvPr>
        </p:nvSpPr>
        <p:spPr/>
        <p:txBody>
          <a:bodyPr/>
          <a:lstStyle/>
          <a:p>
            <a:pPr marL="0" indent="0">
              <a:buNone/>
            </a:pPr>
            <a:r>
              <a:rPr lang="en-US" dirty="0" smtClean="0"/>
              <a:t>Additive-to-blood </a:t>
            </a:r>
            <a:r>
              <a:rPr lang="en-US" dirty="0" smtClean="0"/>
              <a:t>ratio</a:t>
            </a:r>
          </a:p>
          <a:p>
            <a:pPr marL="0" indent="0">
              <a:buNone/>
            </a:pPr>
            <a:r>
              <a:rPr lang="en-US" dirty="0"/>
              <a:t>A</a:t>
            </a:r>
            <a:r>
              <a:rPr lang="en-US" dirty="0" smtClean="0"/>
              <a:t>erosol</a:t>
            </a:r>
            <a:endParaRPr lang="en-US" dirty="0" smtClean="0"/>
          </a:p>
          <a:p>
            <a:pPr marL="0" indent="0">
              <a:buNone/>
            </a:pPr>
            <a:r>
              <a:rPr lang="en-US" dirty="0"/>
              <a:t>A</a:t>
            </a:r>
            <a:r>
              <a:rPr lang="en-US" dirty="0" smtClean="0"/>
              <a:t>liquoting</a:t>
            </a:r>
            <a:endParaRPr lang="en-US" dirty="0" smtClean="0"/>
          </a:p>
          <a:p>
            <a:pPr marL="0" indent="0">
              <a:buNone/>
            </a:pPr>
            <a:r>
              <a:rPr lang="en-US" dirty="0"/>
              <a:t>A</a:t>
            </a:r>
            <a:r>
              <a:rPr lang="en-US" dirty="0" smtClean="0"/>
              <a:t>utoantibodies</a:t>
            </a:r>
            <a:endParaRPr lang="en-US" dirty="0" smtClean="0"/>
          </a:p>
          <a:p>
            <a:pPr marL="0" indent="0">
              <a:buNone/>
            </a:pPr>
            <a:r>
              <a:rPr lang="en-US" dirty="0"/>
              <a:t>C</a:t>
            </a:r>
            <a:r>
              <a:rPr lang="en-US" dirty="0" smtClean="0"/>
              <a:t>entrifuging</a:t>
            </a:r>
            <a:endParaRPr lang="en-US" dirty="0" smtClean="0"/>
          </a:p>
          <a:p>
            <a:pPr marL="0" indent="0">
              <a:buNone/>
            </a:pPr>
            <a:r>
              <a:rPr lang="en-US" dirty="0"/>
              <a:t>C</a:t>
            </a:r>
            <a:r>
              <a:rPr lang="en-US" dirty="0" smtClean="0"/>
              <a:t>hain </a:t>
            </a:r>
            <a:r>
              <a:rPr lang="en-US" dirty="0" smtClean="0"/>
              <a:t>of custody</a:t>
            </a:r>
          </a:p>
          <a:p>
            <a:pPr marL="0" indent="0">
              <a:buNone/>
            </a:pPr>
            <a:r>
              <a:rPr lang="en-US" dirty="0"/>
              <a:t>C</a:t>
            </a:r>
            <a:r>
              <a:rPr lang="en-US" dirty="0" smtClean="0"/>
              <a:t>old </a:t>
            </a:r>
            <a:r>
              <a:rPr lang="en-US" dirty="0" smtClean="0"/>
              <a:t>agglutinins</a:t>
            </a:r>
          </a:p>
          <a:p>
            <a:pPr marL="0" indent="0">
              <a:buNone/>
            </a:pPr>
            <a:r>
              <a:rPr lang="en-US" dirty="0"/>
              <a:t>D</a:t>
            </a:r>
            <a:r>
              <a:rPr lang="en-US" dirty="0" smtClean="0"/>
              <a:t>elta </a:t>
            </a:r>
            <a:r>
              <a:rPr lang="en-US" dirty="0" smtClean="0"/>
              <a:t>check</a:t>
            </a:r>
          </a:p>
          <a:p>
            <a:pPr marL="0" indent="0">
              <a:buNone/>
            </a:pPr>
            <a:r>
              <a:rPr lang="en-US" dirty="0" smtClean="0"/>
              <a:t>Gl</a:t>
            </a:r>
            <a:r>
              <a:rPr lang="en-US" dirty="0" smtClean="0"/>
              <a:t>ycolysis</a:t>
            </a:r>
            <a:endParaRPr lang="en-US" dirty="0" smtClean="0"/>
          </a:p>
          <a:p>
            <a:endParaRPr lang="en-US" dirty="0" smtClean="0"/>
          </a:p>
          <a:p>
            <a:endParaRPr lang="en-US" dirty="0" smtClean="0"/>
          </a:p>
          <a:p>
            <a:endParaRPr lang="en-US" dirty="0"/>
          </a:p>
        </p:txBody>
      </p:sp>
      <p:sp>
        <p:nvSpPr>
          <p:cNvPr id="3" name="Content Placeholder 2"/>
          <p:cNvSpPr>
            <a:spLocks noGrp="1"/>
          </p:cNvSpPr>
          <p:nvPr>
            <p:ph sz="half" idx="2"/>
          </p:nvPr>
        </p:nvSpPr>
        <p:spPr/>
        <p:txBody>
          <a:bodyPr/>
          <a:lstStyle/>
          <a:p>
            <a:pPr marL="0" indent="0">
              <a:buNone/>
            </a:pPr>
            <a:r>
              <a:rPr lang="en-US" dirty="0"/>
              <a:t>I</a:t>
            </a:r>
            <a:r>
              <a:rPr lang="en-US" dirty="0" smtClean="0"/>
              <a:t>cteric</a:t>
            </a:r>
            <a:endParaRPr lang="en-US" dirty="0" smtClean="0"/>
          </a:p>
          <a:p>
            <a:pPr marL="0" indent="0">
              <a:buNone/>
            </a:pPr>
            <a:r>
              <a:rPr lang="en-US" dirty="0"/>
              <a:t>L</a:t>
            </a:r>
            <a:r>
              <a:rPr lang="en-US" dirty="0" smtClean="0"/>
              <a:t>ight-sensitive</a:t>
            </a:r>
            <a:endParaRPr lang="en-US" dirty="0" smtClean="0"/>
          </a:p>
          <a:p>
            <a:pPr marL="0" indent="0">
              <a:buNone/>
            </a:pPr>
            <a:r>
              <a:rPr lang="en-US" dirty="0"/>
              <a:t>L</a:t>
            </a:r>
            <a:r>
              <a:rPr lang="en-US" dirty="0" smtClean="0"/>
              <a:t>ipemia</a:t>
            </a:r>
            <a:endParaRPr lang="en-US" dirty="0" smtClean="0"/>
          </a:p>
          <a:p>
            <a:pPr marL="0" indent="0">
              <a:buNone/>
            </a:pPr>
            <a:r>
              <a:rPr lang="en-US" dirty="0"/>
              <a:t>P</a:t>
            </a:r>
            <a:r>
              <a:rPr lang="en-US" dirty="0" smtClean="0"/>
              <a:t>neumatic </a:t>
            </a:r>
            <a:r>
              <a:rPr lang="en-US" dirty="0" smtClean="0"/>
              <a:t>tube system</a:t>
            </a:r>
          </a:p>
          <a:p>
            <a:pPr marL="0" indent="0">
              <a:buNone/>
            </a:pPr>
            <a:r>
              <a:rPr lang="en-US" dirty="0"/>
              <a:t>P</a:t>
            </a:r>
            <a:r>
              <a:rPr lang="en-US" dirty="0" smtClean="0"/>
              <a:t>re-examination </a:t>
            </a:r>
            <a:r>
              <a:rPr lang="en-US" dirty="0" smtClean="0"/>
              <a:t>error</a:t>
            </a:r>
          </a:p>
          <a:p>
            <a:pPr marL="0" indent="0">
              <a:buNone/>
            </a:pPr>
            <a:r>
              <a:rPr lang="en-US" dirty="0"/>
              <a:t>R</a:t>
            </a:r>
            <a:r>
              <a:rPr lang="en-US" dirty="0" smtClean="0"/>
              <a:t>eal-time </a:t>
            </a:r>
            <a:r>
              <a:rPr lang="en-US" dirty="0" smtClean="0"/>
              <a:t>tracking</a:t>
            </a:r>
          </a:p>
          <a:p>
            <a:pPr marL="0" indent="0">
              <a:buNone/>
            </a:pPr>
            <a:r>
              <a:rPr lang="en-US" dirty="0"/>
              <a:t>R</a:t>
            </a:r>
            <a:r>
              <a:rPr lang="en-US" dirty="0" smtClean="0"/>
              <a:t>eference </a:t>
            </a:r>
            <a:r>
              <a:rPr lang="en-US" dirty="0" smtClean="0"/>
              <a:t>laboratory</a:t>
            </a:r>
          </a:p>
          <a:p>
            <a:pPr marL="0" indent="0">
              <a:buNone/>
            </a:pPr>
            <a:r>
              <a:rPr lang="en-US" dirty="0" smtClean="0"/>
              <a:t>STAT (ST)</a:t>
            </a:r>
          </a:p>
          <a:p>
            <a:endParaRPr lang="en-US" dirty="0"/>
          </a:p>
        </p:txBody>
      </p:sp>
      <p:sp>
        <p:nvSpPr>
          <p:cNvPr id="13" name="Text Placeholder 12"/>
          <p:cNvSpPr>
            <a:spLocks noGrp="1"/>
          </p:cNvSpPr>
          <p:nvPr>
            <p:ph type="body" sz="quarter" idx="12"/>
          </p:nvPr>
        </p:nvSpPr>
        <p:spPr/>
        <p:txBody>
          <a:bodyPr/>
          <a:lstStyle/>
          <a:p>
            <a:endParaRPr lang="en-US"/>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33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txBody>
          <a:bodyPr/>
          <a:lstStyle/>
          <a:p>
            <a:r>
              <a:rPr lang="en-US" dirty="0" smtClean="0"/>
              <a:t>Specimen Transport</a:t>
            </a:r>
            <a:endParaRPr lang="en-US" dirty="0"/>
          </a:p>
        </p:txBody>
      </p:sp>
      <p:sp>
        <p:nvSpPr>
          <p:cNvPr id="5" name="Text Placeholder 4"/>
          <p:cNvSpPr>
            <a:spLocks noGrp="1"/>
          </p:cNvSpPr>
          <p:nvPr>
            <p:ph type="body" sz="quarter" idx="10"/>
          </p:nvPr>
        </p:nvSpPr>
        <p:spPr/>
        <p:txBody>
          <a:bodyPr/>
          <a:lstStyle/>
          <a:p>
            <a:r>
              <a:rPr lang="en-US" dirty="0" smtClean="0"/>
              <a:t>Learning Outcome 11.1</a:t>
            </a:r>
            <a:endParaRPr lang="en-US"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00586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Specimen Transport within the Facility</a:t>
            </a:r>
            <a:endParaRPr lang="en-US" dirty="0"/>
          </a:p>
        </p:txBody>
      </p:sp>
      <p:sp>
        <p:nvSpPr>
          <p:cNvPr id="8" name="Content Placeholder 7"/>
          <p:cNvSpPr>
            <a:spLocks noGrp="1"/>
          </p:cNvSpPr>
          <p:nvPr>
            <p:ph sz="half" idx="1"/>
          </p:nvPr>
        </p:nvSpPr>
        <p:spPr/>
        <p:txBody>
          <a:bodyPr/>
          <a:lstStyle/>
          <a:p>
            <a:pPr lvl="1">
              <a:spcBef>
                <a:spcPts val="1800"/>
              </a:spcBef>
              <a:buFont typeface="Arial" panose="020B0604020202020204" pitchFamily="34" charset="0"/>
              <a:buChar char="•"/>
            </a:pPr>
            <a:r>
              <a:rPr lang="en-US" altLang="en-US" sz="2200" dirty="0">
                <a:latin typeface="Albertus Medium"/>
              </a:rPr>
              <a:t>Pneumatic tube system</a:t>
            </a:r>
          </a:p>
          <a:p>
            <a:pPr lvl="1">
              <a:spcBef>
                <a:spcPts val="1800"/>
              </a:spcBef>
              <a:buFont typeface="Arial" panose="020B0604020202020204" pitchFamily="34" charset="0"/>
              <a:buChar char="•"/>
            </a:pPr>
            <a:r>
              <a:rPr lang="en-US" altLang="en-US" sz="2200" dirty="0">
                <a:latin typeface="Albertus Medium"/>
              </a:rPr>
              <a:t>Dumbwaiter</a:t>
            </a:r>
          </a:p>
          <a:p>
            <a:pPr lvl="1">
              <a:spcBef>
                <a:spcPts val="1800"/>
              </a:spcBef>
              <a:buFont typeface="Arial" panose="020B0604020202020204" pitchFamily="34" charset="0"/>
              <a:buChar char="•"/>
            </a:pPr>
            <a:r>
              <a:rPr lang="en-US" altLang="en-US" sz="2200" dirty="0">
                <a:latin typeface="Albertus Medium"/>
              </a:rPr>
              <a:t>Automated tracks</a:t>
            </a:r>
          </a:p>
          <a:p>
            <a:pPr lvl="1">
              <a:spcBef>
                <a:spcPts val="1800"/>
              </a:spcBef>
              <a:buFont typeface="Arial" panose="020B0604020202020204" pitchFamily="34" charset="0"/>
              <a:buChar char="•"/>
            </a:pPr>
            <a:r>
              <a:rPr lang="en-US" altLang="en-US" sz="2200" dirty="0">
                <a:latin typeface="Albertus Medium"/>
              </a:rPr>
              <a:t>Robotics</a:t>
            </a:r>
          </a:p>
          <a:p>
            <a:pPr lvl="1">
              <a:spcBef>
                <a:spcPts val="1800"/>
              </a:spcBef>
              <a:buFont typeface="Arial" panose="020B0604020202020204" pitchFamily="34" charset="0"/>
              <a:buChar char="•"/>
            </a:pPr>
            <a:r>
              <a:rPr lang="en-US" altLang="en-US" sz="2200" dirty="0">
                <a:latin typeface="Albertus Medium"/>
              </a:rPr>
              <a:t>Conveyor belts</a:t>
            </a:r>
          </a:p>
        </p:txBody>
      </p:sp>
      <p:pic>
        <p:nvPicPr>
          <p:cNvPr id="6" name="Picture 5" descr="Pneumatic tube station. Gloved hands are opening a pneumatic tube containing a specimen in biohazard transport b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949769"/>
            <a:ext cx="4035552" cy="5468112"/>
          </a:xfrm>
          <a:prstGeom prst="rect">
            <a:avLst/>
          </a:prstGeom>
        </p:spPr>
      </p:pic>
      <p:sp>
        <p:nvSpPr>
          <p:cNvPr id="4" name="Text Placeholder 3"/>
          <p:cNvSpPr>
            <a:spLocks noGrp="1"/>
          </p:cNvSpPr>
          <p:nvPr>
            <p:ph type="body" sz="quarter" idx="12"/>
          </p:nvPr>
        </p:nvSpPr>
        <p:spPr/>
        <p:txBody>
          <a:bodyPr/>
          <a:lstStyle/>
          <a:p>
            <a:endParaRPr lang="en-US"/>
          </a:p>
        </p:txBody>
      </p:sp>
      <p:sp>
        <p:nvSpPr>
          <p:cNvPr id="3" name="Text Placeholder 2"/>
          <p:cNvSpPr>
            <a:spLocks noGrp="1"/>
          </p:cNvSpPr>
          <p:nvPr>
            <p:ph type="body" sz="quarter" idx="11"/>
          </p:nvPr>
        </p:nvSpPr>
        <p:spPr/>
        <p:txBody>
          <a:bodyPr/>
          <a:lstStyle/>
          <a:p>
            <a:r>
              <a:rPr lang="en-US" dirty="0"/>
              <a:t>©McGraw-Hill Education/Sandra </a:t>
            </a:r>
            <a:r>
              <a:rPr lang="en-US" dirty="0" err="1"/>
              <a:t>Mesrine</a:t>
            </a:r>
            <a:r>
              <a:rPr lang="en-US" dirty="0"/>
              <a:t>, photographer</a:t>
            </a:r>
          </a:p>
        </p:txBody>
      </p:sp>
    </p:spTree>
    <p:extLst>
      <p:ext uri="{BB962C8B-B14F-4D97-AF65-F5344CB8AC3E}">
        <p14:creationId xmlns:p14="http://schemas.microsoft.com/office/powerpoint/2010/main" val="73003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Specimens for STAT Tests</a:t>
            </a:r>
            <a:endParaRPr lang="en-US" dirty="0"/>
          </a:p>
        </p:txBody>
      </p:sp>
      <p:sp>
        <p:nvSpPr>
          <p:cNvPr id="8" name="Content Placeholder 7"/>
          <p:cNvSpPr>
            <a:spLocks noGrp="1"/>
          </p:cNvSpPr>
          <p:nvPr>
            <p:ph idx="1"/>
          </p:nvPr>
        </p:nvSpPr>
        <p:spPr/>
        <p:txBody>
          <a:bodyPr/>
          <a:lstStyle/>
          <a:p>
            <a:pPr marL="0" indent="0">
              <a:buNone/>
            </a:pPr>
            <a:r>
              <a:rPr lang="en-US" altLang="en-US" dirty="0" smtClean="0"/>
              <a:t>Must be collected and processed immediately</a:t>
            </a:r>
          </a:p>
          <a:p>
            <a:r>
              <a:rPr lang="en-US" altLang="en-US" dirty="0" smtClean="0"/>
              <a:t>Results are expected within 1 hour of order</a:t>
            </a:r>
          </a:p>
          <a:p>
            <a:pPr marL="0" indent="0">
              <a:spcBef>
                <a:spcPts val="3600"/>
              </a:spcBef>
              <a:buNone/>
            </a:pPr>
            <a:r>
              <a:rPr lang="en-US" altLang="en-US" dirty="0" smtClean="0"/>
              <a:t>Some tests require centrifugation within specified time</a:t>
            </a:r>
          </a:p>
          <a:p>
            <a:r>
              <a:rPr lang="en-US" altLang="en-US" dirty="0" smtClean="0"/>
              <a:t>Take to lab within 45 minutes</a:t>
            </a:r>
          </a:p>
          <a:p>
            <a:r>
              <a:rPr lang="en-US" altLang="en-US" dirty="0" smtClean="0"/>
              <a:t>Centrifuge within 1 hour</a:t>
            </a:r>
          </a:p>
          <a:p>
            <a:r>
              <a:rPr lang="en-US" altLang="en-US" dirty="0" smtClean="0"/>
              <a:t>CLSI standard: 2 hours between collection and centrifugation</a:t>
            </a:r>
          </a:p>
          <a:p>
            <a:endParaRPr lang="en-US" dirty="0"/>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564472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Courier Service</a:t>
            </a:r>
            <a:endParaRPr lang="en-US" dirty="0"/>
          </a:p>
        </p:txBody>
      </p:sp>
      <p:sp>
        <p:nvSpPr>
          <p:cNvPr id="3" name="Content Placeholder 2"/>
          <p:cNvSpPr>
            <a:spLocks noGrp="1"/>
          </p:cNvSpPr>
          <p:nvPr>
            <p:ph sz="quarter" idx="12"/>
          </p:nvPr>
        </p:nvSpPr>
        <p:spPr>
          <a:xfrm>
            <a:off x="533400" y="1066800"/>
            <a:ext cx="3962400" cy="5105400"/>
          </a:xfrm>
        </p:spPr>
        <p:txBody>
          <a:bodyPr/>
          <a:lstStyle/>
          <a:p>
            <a:pPr marL="0" indent="0">
              <a:buNone/>
            </a:pPr>
            <a:r>
              <a:rPr lang="en-US" altLang="en-US" dirty="0" smtClean="0"/>
              <a:t>Transport specimens outside the facility</a:t>
            </a:r>
          </a:p>
          <a:p>
            <a:r>
              <a:rPr lang="en-US" altLang="en-US" dirty="0" smtClean="0"/>
              <a:t>Specimens placed in locked box</a:t>
            </a:r>
          </a:p>
          <a:p>
            <a:r>
              <a:rPr lang="en-US" altLang="en-US" dirty="0" smtClean="0"/>
              <a:t>May need to be processed before transport</a:t>
            </a:r>
          </a:p>
          <a:p>
            <a:r>
              <a:rPr lang="en-US" altLang="en-US" dirty="0" smtClean="0"/>
              <a:t>Policy needed for time and temperature</a:t>
            </a:r>
          </a:p>
          <a:p>
            <a:endParaRPr lang="en-US" dirty="0"/>
          </a:p>
        </p:txBody>
      </p:sp>
      <p:pic>
        <p:nvPicPr>
          <p:cNvPr id="6" name="Picture 5" descr="Locked pickup box for specimens with biohazard symb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14400"/>
            <a:ext cx="2957052" cy="2595716"/>
          </a:xfrm>
          <a:prstGeom prst="rect">
            <a:avLst/>
          </a:prstGeom>
        </p:spPr>
      </p:pic>
      <p:pic>
        <p:nvPicPr>
          <p:cNvPr id="7" name="Picture 6" descr="Insulated specimen transport bag opened to show test tube rack holding several specimen tub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643184"/>
            <a:ext cx="4258962" cy="2833816"/>
          </a:xfrm>
          <a:prstGeom prst="rect">
            <a:avLst/>
          </a:prstGeom>
        </p:spPr>
      </p:pic>
      <p:sp>
        <p:nvSpPr>
          <p:cNvPr id="17" name="Text Placeholder 16"/>
          <p:cNvSpPr>
            <a:spLocks noGrp="1"/>
          </p:cNvSpPr>
          <p:nvPr>
            <p:ph type="body" sz="quarter" idx="16"/>
          </p:nvPr>
        </p:nvSpPr>
        <p:spPr/>
        <p:txBody>
          <a:bodyPr/>
          <a:lstStyle/>
          <a:p>
            <a:r>
              <a:rPr lang="en-US" dirty="0"/>
              <a:t>©McGraw-Hill Education/Sandra </a:t>
            </a:r>
            <a:r>
              <a:rPr lang="en-US" dirty="0" err="1"/>
              <a:t>Mesrine</a:t>
            </a:r>
            <a:r>
              <a:rPr lang="en-US" dirty="0"/>
              <a:t>, photographer</a:t>
            </a:r>
          </a:p>
        </p:txBody>
      </p:sp>
    </p:spTree>
    <p:extLst>
      <p:ext uri="{BB962C8B-B14F-4D97-AF65-F5344CB8AC3E}">
        <p14:creationId xmlns:p14="http://schemas.microsoft.com/office/powerpoint/2010/main" val="607387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3661</TotalTime>
  <Words>4395</Words>
  <Application>Microsoft Office PowerPoint</Application>
  <PresentationFormat>On-screen Show (4:3)</PresentationFormat>
  <Paragraphs>599</Paragraphs>
  <Slides>43</Slides>
  <Notes>37</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43</vt:i4>
      </vt:variant>
    </vt:vector>
  </HeadingPairs>
  <TitlesOfParts>
    <vt:vector size="58" baseType="lpstr">
      <vt:lpstr>Albertus Medium</vt:lpstr>
      <vt:lpstr>Arial</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Blood Specimen Handling</vt:lpstr>
      <vt:lpstr>Learning Outcomes</vt:lpstr>
      <vt:lpstr>NAACLS Competencies 1</vt:lpstr>
      <vt:lpstr>NAACLS Competencies 2</vt:lpstr>
      <vt:lpstr>Key Terms</vt:lpstr>
      <vt:lpstr>Specimen Transport</vt:lpstr>
      <vt:lpstr>Specimen Transport within the Facility</vt:lpstr>
      <vt:lpstr>Specimens for STAT Tests</vt:lpstr>
      <vt:lpstr>Courier Service</vt:lpstr>
      <vt:lpstr>Reference Labs</vt:lpstr>
      <vt:lpstr>Packaging Requirements for  Shipping Specimens</vt:lpstr>
      <vt:lpstr>Protecting Personnel</vt:lpstr>
      <vt:lpstr>Tracking Specimen Transit</vt:lpstr>
      <vt:lpstr>Special Specimen Handling</vt:lpstr>
      <vt:lpstr>Specimens Requiring Warmth</vt:lpstr>
      <vt:lpstr>Specimens Requiring Cooling</vt:lpstr>
      <vt:lpstr>Light-Sensitive Specimens</vt:lpstr>
      <vt:lpstr>Specimens for Legal Matters</vt:lpstr>
      <vt:lpstr>Blood Alcohol Testing</vt:lpstr>
      <vt:lpstr>Forensic Testing</vt:lpstr>
      <vt:lpstr>Check Your Competency 11-1: Forensic Testing Guidelines 1</vt:lpstr>
      <vt:lpstr>Check Your Competency 11-1: Forensic Testing Guidelines 2</vt:lpstr>
      <vt:lpstr>Toxicology Specimens</vt:lpstr>
      <vt:lpstr>Samples Collected for Forensic Purposes</vt:lpstr>
      <vt:lpstr>Lactic Acid Blood Collection</vt:lpstr>
      <vt:lpstr>Special Coagulation Studies</vt:lpstr>
      <vt:lpstr>Separated Specimens</vt:lpstr>
      <vt:lpstr>Centrifuging Specimens</vt:lpstr>
      <vt:lpstr>Using a Centrifuge</vt:lpstr>
      <vt:lpstr>Aliquoting Specimens</vt:lpstr>
      <vt:lpstr>Specimen Rejection</vt:lpstr>
      <vt:lpstr>Pre-Examination Errors</vt:lpstr>
      <vt:lpstr>Specimen Recollection</vt:lpstr>
      <vt:lpstr>Hemolysis</vt:lpstr>
      <vt:lpstr>Clotted Anticoagulated Specimens</vt:lpstr>
      <vt:lpstr>Incomplete Collection</vt:lpstr>
      <vt:lpstr>Other Causes for Rejection 1</vt:lpstr>
      <vt:lpstr>Other Causes for Rejection 2</vt:lpstr>
      <vt:lpstr>Chapter Summary 1</vt:lpstr>
      <vt:lpstr>Chapter Summary 2</vt:lpstr>
      <vt:lpstr>Chapter Summary 3</vt:lpstr>
      <vt:lpstr>Appendix Slides</vt:lpstr>
      <vt:lpstr>Packaging Requirements for  Shipping Specimens Appendix</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James;Kathryn A Booth</dc:creator>
  <cp:lastModifiedBy>Jody James</cp:lastModifiedBy>
  <cp:revision>360</cp:revision>
  <dcterms:created xsi:type="dcterms:W3CDTF">2017-03-30T19:54:13Z</dcterms:created>
  <dcterms:modified xsi:type="dcterms:W3CDTF">2017-10-04T17:35:18Z</dcterms:modified>
</cp:coreProperties>
</file>