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55"/>
  </p:notesMasterIdLst>
  <p:handoutMasterIdLst>
    <p:handoutMasterId r:id="rId56"/>
  </p:handoutMasterIdLst>
  <p:sldIdLst>
    <p:sldId id="256" r:id="rId10"/>
    <p:sldId id="394" r:id="rId11"/>
    <p:sldId id="396" r:id="rId12"/>
    <p:sldId id="398" r:id="rId13"/>
    <p:sldId id="622" r:id="rId14"/>
    <p:sldId id="585" r:id="rId15"/>
    <p:sldId id="623" r:id="rId16"/>
    <p:sldId id="624" r:id="rId17"/>
    <p:sldId id="625" r:id="rId18"/>
    <p:sldId id="626" r:id="rId19"/>
    <p:sldId id="627" r:id="rId20"/>
    <p:sldId id="628" r:id="rId21"/>
    <p:sldId id="629" r:id="rId22"/>
    <p:sldId id="632" r:id="rId23"/>
    <p:sldId id="633" r:id="rId24"/>
    <p:sldId id="634" r:id="rId25"/>
    <p:sldId id="635" r:id="rId26"/>
    <p:sldId id="636" r:id="rId27"/>
    <p:sldId id="637" r:id="rId28"/>
    <p:sldId id="639" r:id="rId29"/>
    <p:sldId id="641" r:id="rId30"/>
    <p:sldId id="642" r:id="rId31"/>
    <p:sldId id="643" r:id="rId32"/>
    <p:sldId id="644" r:id="rId33"/>
    <p:sldId id="645" r:id="rId34"/>
    <p:sldId id="646" r:id="rId35"/>
    <p:sldId id="647" r:id="rId36"/>
    <p:sldId id="648" r:id="rId37"/>
    <p:sldId id="649" r:id="rId38"/>
    <p:sldId id="650" r:id="rId39"/>
    <p:sldId id="651" r:id="rId40"/>
    <p:sldId id="652" r:id="rId41"/>
    <p:sldId id="653" r:id="rId42"/>
    <p:sldId id="654" r:id="rId43"/>
    <p:sldId id="655" r:id="rId44"/>
    <p:sldId id="656" r:id="rId45"/>
    <p:sldId id="657" r:id="rId46"/>
    <p:sldId id="658" r:id="rId47"/>
    <p:sldId id="659" r:id="rId48"/>
    <p:sldId id="660" r:id="rId49"/>
    <p:sldId id="661" r:id="rId50"/>
    <p:sldId id="631" r:id="rId51"/>
    <p:sldId id="630" r:id="rId52"/>
    <p:sldId id="638" r:id="rId53"/>
    <p:sldId id="640"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5E6FF"/>
    <a:srgbClr val="F1F5FF"/>
    <a:srgbClr val="FF66CC"/>
    <a:srgbClr val="FF33CC"/>
    <a:srgbClr val="FF00FF"/>
    <a:srgbClr val="679E2A"/>
    <a:srgbClr val="E7F5FF"/>
    <a:srgbClr val="EDE2F6"/>
    <a:srgbClr val="D5B8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6" autoAdjust="0"/>
    <p:restoredTop sz="96120" autoAdjust="0"/>
  </p:normalViewPr>
  <p:slideViewPr>
    <p:cSldViewPr>
      <p:cViewPr varScale="1">
        <p:scale>
          <a:sx n="84" d="100"/>
          <a:sy n="84" d="100"/>
        </p:scale>
        <p:origin x="90" y="426"/>
      </p:cViewPr>
      <p:guideLst>
        <p:guide orient="horz" pos="3408"/>
        <p:guide orient="horz" pos="3600"/>
        <p:guide orient="horz" pos="912"/>
        <p:guide orient="horz" pos="3360"/>
        <p:guide pos="5616"/>
        <p:guide pos="432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7" d="100"/>
          <a:sy n="77" d="100"/>
        </p:scale>
        <p:origin x="110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10/4/2017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10/4/2017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dirty="0"/>
          </a:p>
        </p:txBody>
      </p:sp>
    </p:spTree>
    <p:extLst>
      <p:ext uri="{BB962C8B-B14F-4D97-AF65-F5344CB8AC3E}">
        <p14:creationId xmlns:p14="http://schemas.microsoft.com/office/powerpoint/2010/main" val="841258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LO 12.1 </a:t>
            </a:r>
            <a:r>
              <a:rPr lang="en-US" altLang="en-US" dirty="0" smtClean="0">
                <a:latin typeface="Albertus Medium"/>
              </a:rPr>
              <a:t>Identify policies and procedures used in phlebotomy and in the clinical laboratory to assure quality in obtaining blood specimens.</a:t>
            </a:r>
          </a:p>
          <a:p>
            <a:pPr eaLnBrk="1" hangingPunct="1">
              <a:spcBef>
                <a:spcPct val="0"/>
              </a:spcBef>
            </a:pPr>
            <a:endParaRPr lang="en-US" dirty="0" smtClean="0"/>
          </a:p>
          <a:p>
            <a:pPr eaLnBrk="1" hangingPunct="1">
              <a:spcBef>
                <a:spcPct val="0"/>
              </a:spcBef>
            </a:pPr>
            <a:r>
              <a:rPr lang="en-US" b="1" dirty="0" smtClean="0"/>
              <a:t>Notes:</a:t>
            </a:r>
          </a:p>
          <a:p>
            <a:pPr eaLnBrk="1" hangingPunct="1">
              <a:spcBef>
                <a:spcPct val="0"/>
              </a:spcBef>
            </a:pPr>
            <a:endParaRPr lang="en-US" b="1" dirty="0" smtClean="0"/>
          </a:p>
          <a:p>
            <a:pPr eaLnBrk="1" hangingPunct="1">
              <a:spcBef>
                <a:spcPct val="0"/>
              </a:spcBef>
            </a:pPr>
            <a:r>
              <a:rPr lang="en-US" b="1" dirty="0" smtClean="0"/>
              <a:t>Total quality management (TQM): </a:t>
            </a:r>
            <a:r>
              <a:rPr lang="en-US" dirty="0" smtClean="0"/>
              <a:t>Identification of an organization’s internal and external customers in an effort to design operations that produce the highest customer satisfaction</a:t>
            </a:r>
          </a:p>
          <a:p>
            <a:pPr eaLnBrk="1" hangingPunct="1">
              <a:spcBef>
                <a:spcPct val="0"/>
              </a:spcBef>
            </a:pPr>
            <a:endParaRPr lang="en-US" dirty="0" smtClean="0"/>
          </a:p>
          <a:p>
            <a:pPr eaLnBrk="1" hangingPunct="1">
              <a:spcBef>
                <a:spcPct val="0"/>
              </a:spcBef>
            </a:pPr>
            <a:r>
              <a:rPr lang="en-US" dirty="0" smtClean="0"/>
              <a:t>In TQM, all members of the healthcare team work together to create quality processes to improve customer satisfaction. </a:t>
            </a:r>
          </a:p>
          <a:p>
            <a:pPr eaLnBrk="1" hangingPunct="1">
              <a:spcBef>
                <a:spcPct val="0"/>
              </a:spcBef>
            </a:pPr>
            <a:r>
              <a:rPr lang="en-US" b="1" dirty="0" smtClean="0"/>
              <a:t>Processes: </a:t>
            </a:r>
            <a:r>
              <a:rPr lang="en-US" dirty="0" smtClean="0"/>
              <a:t>Procedures performed on the patient</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12</a:t>
            </a:fld>
            <a:endParaRPr lang="en-US" dirty="0"/>
          </a:p>
        </p:txBody>
      </p:sp>
    </p:spTree>
    <p:extLst>
      <p:ext uri="{BB962C8B-B14F-4D97-AF65-F5344CB8AC3E}">
        <p14:creationId xmlns:p14="http://schemas.microsoft.com/office/powerpoint/2010/main" val="980021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LO 12.1 </a:t>
            </a:r>
            <a:r>
              <a:rPr lang="en-US" altLang="en-US" dirty="0" smtClean="0">
                <a:latin typeface="Albertus Medium"/>
              </a:rPr>
              <a:t>Identify policies and procedures used in phlebotomy and in the clinical laboratory to assure quality in obtaining blood specimens.</a:t>
            </a:r>
          </a:p>
          <a:p>
            <a:pPr eaLnBrk="1" hangingPunct="1">
              <a:spcBef>
                <a:spcPct val="0"/>
              </a:spcBef>
            </a:pPr>
            <a:endParaRPr lang="en-US" dirty="0" smtClean="0"/>
          </a:p>
          <a:p>
            <a:pPr eaLnBrk="1" hangingPunct="1">
              <a:spcBef>
                <a:spcPct val="0"/>
              </a:spcBef>
            </a:pPr>
            <a:r>
              <a:rPr lang="en-US" b="1" dirty="0" smtClean="0"/>
              <a:t>Notes:</a:t>
            </a:r>
          </a:p>
          <a:p>
            <a:pPr eaLnBrk="1" hangingPunct="1">
              <a:spcBef>
                <a:spcPct val="0"/>
              </a:spcBef>
            </a:pPr>
            <a:endParaRPr lang="en-US" dirty="0" smtClean="0"/>
          </a:p>
          <a:p>
            <a:pPr eaLnBrk="1" hangingPunct="1">
              <a:spcBef>
                <a:spcPct val="0"/>
              </a:spcBef>
            </a:pPr>
            <a:r>
              <a:rPr lang="en-US" dirty="0" smtClean="0"/>
              <a:t>Notice how some of the levels of quality management overlap. Total quality management is the overall management system that organizes and directs all of an organization’s quality endeavors.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13</a:t>
            </a:fld>
            <a:endParaRPr lang="en-US" dirty="0"/>
          </a:p>
        </p:txBody>
      </p:sp>
    </p:spTree>
    <p:extLst>
      <p:ext uri="{BB962C8B-B14F-4D97-AF65-F5344CB8AC3E}">
        <p14:creationId xmlns:p14="http://schemas.microsoft.com/office/powerpoint/2010/main" val="3352465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LO 12.1 </a:t>
            </a:r>
            <a:r>
              <a:rPr lang="en-US" altLang="en-US" dirty="0" smtClean="0">
                <a:latin typeface="Albertus Medium" pitchFamily="34" charset="0"/>
              </a:rPr>
              <a:t>Identify policies and procedures used in phlebotomy and in the clinical laboratory to assure quality in obtaining blood specimens.</a:t>
            </a: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Notes:</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dirty="0" smtClean="0"/>
              <a:t>In addition to accuracy of test results, the total healthcare encounter is designed to improve patient perception of the laboratory:</a:t>
            </a:r>
          </a:p>
          <a:p>
            <a:pPr marL="171450" indent="-171450" eaLnBrk="1" fontAlgn="auto" hangingPunct="1">
              <a:spcBef>
                <a:spcPts val="0"/>
              </a:spcBef>
              <a:spcAft>
                <a:spcPts val="0"/>
              </a:spcAft>
              <a:buFont typeface="Arial" pitchFamily="34" charset="0"/>
              <a:buChar char="•"/>
              <a:defRPr/>
            </a:pPr>
            <a:r>
              <a:rPr lang="en-US" dirty="0" smtClean="0"/>
              <a:t>Courteous, professional behavior</a:t>
            </a:r>
          </a:p>
          <a:p>
            <a:pPr marL="171450" indent="-171450" eaLnBrk="1" fontAlgn="auto" hangingPunct="1">
              <a:spcBef>
                <a:spcPts val="0"/>
              </a:spcBef>
              <a:spcAft>
                <a:spcPts val="0"/>
              </a:spcAft>
              <a:buFont typeface="Arial" pitchFamily="34" charset="0"/>
              <a:buChar char="•"/>
              <a:defRPr/>
            </a:pPr>
            <a:r>
              <a:rPr lang="en-US" dirty="0" smtClean="0"/>
              <a:t>Clean, neat appearance</a:t>
            </a:r>
          </a:p>
          <a:p>
            <a:pPr marL="171450" indent="-171450" eaLnBrk="1" fontAlgn="auto" hangingPunct="1">
              <a:spcBef>
                <a:spcPts val="0"/>
              </a:spcBef>
              <a:spcAft>
                <a:spcPts val="0"/>
              </a:spcAft>
              <a:buFont typeface="Arial" pitchFamily="34" charset="0"/>
              <a:buChar char="•"/>
              <a:defRPr/>
            </a:pPr>
            <a:r>
              <a:rPr lang="en-US" dirty="0" smtClean="0"/>
              <a:t>Ability to communicate clearly</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14</a:t>
            </a:fld>
            <a:endParaRPr lang="en-US" dirty="0"/>
          </a:p>
        </p:txBody>
      </p:sp>
    </p:spTree>
    <p:extLst>
      <p:ext uri="{BB962C8B-B14F-4D97-AF65-F5344CB8AC3E}">
        <p14:creationId xmlns:p14="http://schemas.microsoft.com/office/powerpoint/2010/main" val="3959693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LO 12.1 </a:t>
            </a:r>
            <a:r>
              <a:rPr lang="en-US" altLang="en-US" dirty="0" smtClean="0">
                <a:latin typeface="Albertus Medium"/>
              </a:rPr>
              <a:t>Identify policies and procedures used in phlebotomy and in the clinical laboratory to assure quality in obtaining blood specimens.</a:t>
            </a:r>
          </a:p>
          <a:p>
            <a:pPr eaLnBrk="1" hangingPunct="1">
              <a:spcBef>
                <a:spcPct val="0"/>
              </a:spcBef>
            </a:pPr>
            <a:endParaRPr lang="en-US" dirty="0" smtClean="0"/>
          </a:p>
          <a:p>
            <a:pPr eaLnBrk="1" hangingPunct="1">
              <a:spcBef>
                <a:spcPct val="0"/>
              </a:spcBef>
            </a:pPr>
            <a:r>
              <a:rPr lang="en-US" b="1" dirty="0" smtClean="0"/>
              <a:t>Notes:</a:t>
            </a:r>
          </a:p>
          <a:p>
            <a:pPr eaLnBrk="1" hangingPunct="1">
              <a:spcBef>
                <a:spcPct val="0"/>
              </a:spcBef>
            </a:pPr>
            <a:endParaRPr lang="en-US" altLang="en-US" b="1" dirty="0" smtClean="0"/>
          </a:p>
          <a:p>
            <a:pPr eaLnBrk="1" hangingPunct="1">
              <a:spcBef>
                <a:spcPct val="0"/>
              </a:spcBef>
            </a:pPr>
            <a:r>
              <a:rPr lang="en-US" altLang="en-US" b="1" dirty="0" smtClean="0"/>
              <a:t>Quality cost management (QCM): </a:t>
            </a:r>
            <a:r>
              <a:rPr lang="en-US" altLang="en-US" dirty="0" smtClean="0"/>
              <a:t>System to measure and manage the cost of quality</a:t>
            </a:r>
          </a:p>
          <a:p>
            <a:pPr eaLnBrk="1" hangingPunct="1">
              <a:spcBef>
                <a:spcPct val="0"/>
              </a:spcBef>
            </a:pPr>
            <a:endParaRPr lang="en-US" altLang="en-US" dirty="0" smtClean="0"/>
          </a:p>
          <a:p>
            <a:pPr eaLnBrk="1" hangingPunct="1">
              <a:spcBef>
                <a:spcPct val="0"/>
              </a:spcBef>
            </a:pPr>
            <a:r>
              <a:rPr lang="en-US" altLang="en-US" dirty="0" smtClean="0"/>
              <a:t>The cost of quality is not merely the cost of a procedure or product; it also includes the costs associated with delivering healthcare with the highest level of quality.</a:t>
            </a:r>
          </a:p>
          <a:p>
            <a:pPr eaLnBrk="1" hangingPunct="1">
              <a:spcBef>
                <a:spcPct val="0"/>
              </a:spcBef>
            </a:pPr>
            <a:endParaRPr lang="en-US" altLang="en-US" dirty="0" smtClean="0"/>
          </a:p>
          <a:p>
            <a:pPr eaLnBrk="1" hangingPunct="1">
              <a:spcBef>
                <a:spcPct val="0"/>
              </a:spcBef>
            </a:pPr>
            <a:r>
              <a:rPr lang="en-US" altLang="en-US" dirty="0" smtClean="0"/>
              <a:t>If a test result is questioned, the test must be repeated to ensure accuracy.</a:t>
            </a:r>
          </a:p>
          <a:p>
            <a:pPr eaLnBrk="1" hangingPunct="1">
              <a:spcBef>
                <a:spcPct val="0"/>
              </a:spcBef>
            </a:pPr>
            <a:endParaRPr lang="en-US" altLang="en-US" dirty="0" smtClean="0"/>
          </a:p>
          <a:p>
            <a:pPr eaLnBrk="1" hangingPunct="1">
              <a:spcBef>
                <a:spcPct val="0"/>
              </a:spcBef>
            </a:pPr>
            <a:r>
              <a:rPr lang="en-US" altLang="en-US" dirty="0" smtClean="0"/>
              <a:t>If errors are made at any point in the process, the errors must be corrected. This may involve expenses related to test materials as well as employee time, and if the patient must return to give another specimen, the cost may also include a decrease in customer satisfaction.</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dirty="0"/>
          </a:p>
        </p:txBody>
      </p:sp>
    </p:spTree>
    <p:extLst>
      <p:ext uri="{BB962C8B-B14F-4D97-AF65-F5344CB8AC3E}">
        <p14:creationId xmlns:p14="http://schemas.microsoft.com/office/powerpoint/2010/main" val="1300154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LO 12.1 </a:t>
            </a:r>
            <a:r>
              <a:rPr lang="en-US" altLang="en-US" dirty="0" smtClean="0">
                <a:latin typeface="Albertus Medium"/>
              </a:rPr>
              <a:t>Identify policies and procedures used in phlebotomy and in the clinical laboratory to assure quality in obtaining blood specimens.</a:t>
            </a:r>
          </a:p>
          <a:p>
            <a:pPr eaLnBrk="1" hangingPunct="1">
              <a:spcBef>
                <a:spcPct val="0"/>
              </a:spcBef>
            </a:pPr>
            <a:endParaRPr lang="en-US" dirty="0" smtClean="0"/>
          </a:p>
          <a:p>
            <a:pPr eaLnBrk="1" hangingPunct="1">
              <a:spcBef>
                <a:spcPct val="0"/>
              </a:spcBef>
            </a:pPr>
            <a:r>
              <a:rPr lang="en-US" b="1" dirty="0" smtClean="0"/>
              <a:t>Notes:</a:t>
            </a:r>
          </a:p>
          <a:p>
            <a:pPr eaLnBrk="1" hangingPunct="1">
              <a:spcBef>
                <a:spcPct val="0"/>
              </a:spcBef>
            </a:pPr>
            <a:endParaRPr lang="en-US" altLang="en-US" b="1" dirty="0" smtClean="0"/>
          </a:p>
          <a:p>
            <a:pPr eaLnBrk="1" hangingPunct="1">
              <a:spcBef>
                <a:spcPct val="0"/>
              </a:spcBef>
            </a:pPr>
            <a:r>
              <a:rPr lang="en-US" altLang="en-US" b="1" dirty="0" smtClean="0"/>
              <a:t>Quality management system (QMS): </a:t>
            </a:r>
            <a:r>
              <a:rPr lang="en-US" altLang="en-US" dirty="0" smtClean="0"/>
              <a:t>Establishment of quality objectives and the methods used to monitor the achievement of those objectives</a:t>
            </a:r>
          </a:p>
          <a:p>
            <a:pPr eaLnBrk="1" hangingPunct="1">
              <a:spcBef>
                <a:spcPct val="0"/>
              </a:spcBef>
            </a:pPr>
            <a:endParaRPr lang="en-US" altLang="en-US" dirty="0" smtClean="0"/>
          </a:p>
          <a:p>
            <a:pPr eaLnBrk="1" hangingPunct="1">
              <a:spcBef>
                <a:spcPct val="0"/>
              </a:spcBef>
            </a:pPr>
            <a:r>
              <a:rPr lang="en-US" altLang="en-US" dirty="0" smtClean="0"/>
              <a:t>A quality management system not only establishes objectives for quality in the laboratory but also defines the methods that will be used to monitor how well the objectives are met. </a:t>
            </a:r>
          </a:p>
        </p:txBody>
      </p:sp>
      <p:sp>
        <p:nvSpPr>
          <p:cNvPr id="4" name="Slide Number Placeholder 3"/>
          <p:cNvSpPr>
            <a:spLocks noGrp="1"/>
          </p:cNvSpPr>
          <p:nvPr>
            <p:ph type="sldNum" sz="quarter" idx="10"/>
          </p:nvPr>
        </p:nvSpPr>
        <p:spPr/>
        <p:txBody>
          <a:bodyPr/>
          <a:lstStyle/>
          <a:p>
            <a:fld id="{5D003D02-7E89-4EBF-B123-9C334E1BFEF7}" type="slidenum">
              <a:rPr lang="en-US" smtClean="0"/>
              <a:t>16</a:t>
            </a:fld>
            <a:endParaRPr lang="en-US" dirty="0"/>
          </a:p>
        </p:txBody>
      </p:sp>
    </p:spTree>
    <p:extLst>
      <p:ext uri="{BB962C8B-B14F-4D97-AF65-F5344CB8AC3E}">
        <p14:creationId xmlns:p14="http://schemas.microsoft.com/office/powerpoint/2010/main" val="3568481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LO 12.1 </a:t>
            </a:r>
            <a:r>
              <a:rPr lang="en-US" altLang="en-US" dirty="0" smtClean="0">
                <a:latin typeface="Albertus Medium" pitchFamily="34" charset="0"/>
              </a:rPr>
              <a:t>Identify policies and procedures used in phlebotomy and in the clinical laboratory to assure quality in obtaining blood specimens.</a:t>
            </a: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Notes:</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Quality assurance: </a:t>
            </a:r>
            <a:r>
              <a:rPr lang="en-US" dirty="0" smtClean="0"/>
              <a:t>System of planned activities that assess operational processes for the delivery of services or the quality of products provided to consumers, customers, or patients</a:t>
            </a:r>
            <a:endParaRPr lang="en-US" b="1" dirty="0" smtClean="0"/>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Standards: </a:t>
            </a:r>
            <a:r>
              <a:rPr lang="en-US" dirty="0" smtClean="0"/>
              <a:t>Rules of practice that are defined by the QA team and should be followed to meet customer safety and satisfaction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Patient outcomes: </a:t>
            </a:r>
            <a:r>
              <a:rPr lang="en-US" dirty="0" smtClean="0"/>
              <a:t>Condition and length of hospital stay</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Process to measure patient outcomes includes:</a:t>
            </a:r>
          </a:p>
          <a:p>
            <a:pPr marL="171450" indent="-171450" eaLnBrk="1" fontAlgn="auto" hangingPunct="1">
              <a:spcBef>
                <a:spcPts val="0"/>
              </a:spcBef>
              <a:spcAft>
                <a:spcPts val="0"/>
              </a:spcAft>
              <a:buFont typeface="Arial" pitchFamily="34" charset="0"/>
              <a:buChar char="•"/>
              <a:defRPr/>
            </a:pPr>
            <a:r>
              <a:rPr lang="en-US" dirty="0" smtClean="0"/>
              <a:t>Error detection activities (double-checking information)</a:t>
            </a:r>
          </a:p>
          <a:p>
            <a:pPr marL="171450" indent="-171450" eaLnBrk="1" fontAlgn="auto" hangingPunct="1">
              <a:spcBef>
                <a:spcPts val="0"/>
              </a:spcBef>
              <a:spcAft>
                <a:spcPts val="0"/>
              </a:spcAft>
              <a:buFont typeface="Arial" pitchFamily="34" charset="0"/>
              <a:buChar char="•"/>
              <a:defRPr/>
            </a:pPr>
            <a:r>
              <a:rPr lang="en-US" dirty="0" smtClean="0"/>
              <a:t>Corrective and preventive activities (documentation and training)</a:t>
            </a:r>
          </a:p>
          <a:p>
            <a:pPr marL="171450" indent="-171450" eaLnBrk="1" fontAlgn="auto" hangingPunct="1">
              <a:spcBef>
                <a:spcPts val="0"/>
              </a:spcBef>
              <a:spcAft>
                <a:spcPts val="0"/>
              </a:spcAft>
              <a:buFont typeface="Arial" pitchFamily="34" charset="0"/>
              <a:buChar char="•"/>
              <a:defRPr/>
            </a:pPr>
            <a:r>
              <a:rPr lang="en-US" dirty="0" smtClean="0"/>
              <a:t>Activities to improve processes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17</a:t>
            </a:fld>
            <a:endParaRPr lang="en-US" dirty="0"/>
          </a:p>
        </p:txBody>
      </p:sp>
    </p:spTree>
    <p:extLst>
      <p:ext uri="{BB962C8B-B14F-4D97-AF65-F5344CB8AC3E}">
        <p14:creationId xmlns:p14="http://schemas.microsoft.com/office/powerpoint/2010/main" val="2252740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LO 12.1 </a:t>
            </a:r>
            <a:r>
              <a:rPr lang="en-US" altLang="en-US" dirty="0" smtClean="0">
                <a:latin typeface="Albertus Medium" pitchFamily="34" charset="0"/>
              </a:rPr>
              <a:t>Identify policies and procedures used in phlebotomy and in the clinical laboratory to assure quality in obtaining blood specimens.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Notes: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 the laboratory setting, QA should be applied to everything involved in producing a quality laboratory test result: pre-examination, examination, and post-examination phases.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Assessment requires the establishment of </a:t>
            </a:r>
            <a:r>
              <a:rPr lang="en-US" b="1" dirty="0" smtClean="0"/>
              <a:t>indicators</a:t>
            </a:r>
            <a:r>
              <a:rPr lang="en-US" dirty="0" smtClean="0"/>
              <a:t> (observable events used as evidence). Indicators should be:</a:t>
            </a:r>
          </a:p>
          <a:p>
            <a:pPr marL="171450" indent="-171450" eaLnBrk="1" fontAlgn="auto" hangingPunct="1">
              <a:spcBef>
                <a:spcPts val="0"/>
              </a:spcBef>
              <a:spcAft>
                <a:spcPts val="0"/>
              </a:spcAft>
              <a:buFont typeface="Arial" pitchFamily="34" charset="0"/>
              <a:buChar char="•"/>
              <a:defRPr/>
            </a:pPr>
            <a:r>
              <a:rPr lang="en-US" dirty="0" smtClean="0"/>
              <a:t>Measurable</a:t>
            </a:r>
          </a:p>
          <a:p>
            <a:pPr marL="171450" indent="-171450" eaLnBrk="1" fontAlgn="auto" hangingPunct="1">
              <a:spcBef>
                <a:spcPts val="0"/>
              </a:spcBef>
              <a:spcAft>
                <a:spcPts val="0"/>
              </a:spcAft>
              <a:buFont typeface="Arial" pitchFamily="34" charset="0"/>
              <a:buChar char="•"/>
              <a:defRPr/>
            </a:pPr>
            <a:r>
              <a:rPr lang="en-US" dirty="0" smtClean="0"/>
              <a:t>Specific</a:t>
            </a:r>
          </a:p>
          <a:p>
            <a:pPr marL="171450" indent="-171450" eaLnBrk="1" fontAlgn="auto" hangingPunct="1">
              <a:spcBef>
                <a:spcPts val="0"/>
              </a:spcBef>
              <a:spcAft>
                <a:spcPts val="0"/>
              </a:spcAft>
              <a:buFont typeface="Arial" pitchFamily="34" charset="0"/>
              <a:buChar char="•"/>
              <a:defRPr/>
            </a:pPr>
            <a:r>
              <a:rPr lang="en-US" dirty="0" smtClean="0"/>
              <a:t>Well defined</a:t>
            </a:r>
          </a:p>
          <a:p>
            <a:pPr marL="171450" indent="-171450" eaLnBrk="1" fontAlgn="auto" hangingPunct="1">
              <a:spcBef>
                <a:spcPts val="0"/>
              </a:spcBef>
              <a:spcAft>
                <a:spcPts val="0"/>
              </a:spcAft>
              <a:buFont typeface="Arial" pitchFamily="34" charset="0"/>
              <a:buChar char="•"/>
              <a:defRPr/>
            </a:pPr>
            <a:r>
              <a:rPr lang="en-US" dirty="0" smtClean="0"/>
              <a:t>Essential to the process</a:t>
            </a:r>
          </a:p>
          <a:p>
            <a:pPr marL="171450" indent="-171450" eaLnBrk="1" fontAlgn="auto" hangingPunct="1">
              <a:spcBef>
                <a:spcPts val="0"/>
              </a:spcBef>
              <a:spcAft>
                <a:spcPts val="0"/>
              </a:spcAft>
              <a:buFont typeface="Arial" pitchFamily="34" charset="0"/>
              <a:buChar char="•"/>
              <a:defRPr/>
            </a:pPr>
            <a:endParaRPr lang="en-US" dirty="0" smtClean="0"/>
          </a:p>
          <a:p>
            <a:pPr eaLnBrk="1" fontAlgn="auto" hangingPunct="1">
              <a:spcBef>
                <a:spcPts val="0"/>
              </a:spcBef>
              <a:spcAft>
                <a:spcPts val="0"/>
              </a:spcAft>
              <a:buFont typeface="Arial" pitchFamily="34" charset="0"/>
              <a:buNone/>
              <a:defRPr/>
            </a:pPr>
            <a:r>
              <a:rPr lang="en-US" dirty="0" smtClean="0"/>
              <a:t>Indicators assess areas of care that tend to cause problems, or negative </a:t>
            </a:r>
            <a:r>
              <a:rPr lang="en-US" b="1" dirty="0" smtClean="0"/>
              <a:t>outcomes</a:t>
            </a:r>
            <a:r>
              <a:rPr lang="en-US" dirty="0" smtClean="0"/>
              <a:t> (results).</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None/>
              <a:defRPr/>
            </a:pPr>
            <a:r>
              <a:rPr lang="en-US" b="1" dirty="0" smtClean="0"/>
              <a:t>Evaluation: </a:t>
            </a:r>
            <a:r>
              <a:rPr lang="en-US" dirty="0" smtClean="0"/>
              <a:t>Examining evidence found when measuring the indicators</a:t>
            </a:r>
          </a:p>
          <a:p>
            <a:pPr eaLnBrk="1" fontAlgn="auto" hangingPunct="1">
              <a:spcBef>
                <a:spcPts val="0"/>
              </a:spcBef>
              <a:spcAft>
                <a:spcPts val="0"/>
              </a:spcAft>
              <a:buFont typeface="Arial" pitchFamily="34" charset="0"/>
              <a:buNone/>
              <a:defRPr/>
            </a:pPr>
            <a:r>
              <a:rPr lang="en-US" dirty="0" smtClean="0"/>
              <a:t>Evaluation determines the acceptability of both outcomes and processes.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18</a:t>
            </a:fld>
            <a:endParaRPr lang="en-US" dirty="0"/>
          </a:p>
        </p:txBody>
      </p:sp>
    </p:spTree>
    <p:extLst>
      <p:ext uri="{BB962C8B-B14F-4D97-AF65-F5344CB8AC3E}">
        <p14:creationId xmlns:p14="http://schemas.microsoft.com/office/powerpoint/2010/main" val="884697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 12.1 </a:t>
            </a:r>
            <a:r>
              <a:rPr lang="en-US" altLang="en-US" dirty="0" smtClean="0">
                <a:latin typeface="Albertus Medium"/>
              </a:rPr>
              <a:t>Identify policies and procedures used in phlebotomy and in the clinical laboratory to assure quality in obtaining blood specimens.</a:t>
            </a:r>
            <a:endParaRPr 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19</a:t>
            </a:fld>
            <a:endParaRPr lang="en-US" dirty="0"/>
          </a:p>
        </p:txBody>
      </p:sp>
    </p:spTree>
    <p:extLst>
      <p:ext uri="{BB962C8B-B14F-4D97-AF65-F5344CB8AC3E}">
        <p14:creationId xmlns:p14="http://schemas.microsoft.com/office/powerpoint/2010/main" val="2651499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LO 12.1 </a:t>
            </a:r>
            <a:r>
              <a:rPr lang="en-US" altLang="en-US" dirty="0" smtClean="0">
                <a:latin typeface="Albertus Medium"/>
              </a:rPr>
              <a:t>Identify policies and procedures used in phlebotomy and in the clinical laboratory to assure quality in obtaining blood specimens.</a:t>
            </a:r>
          </a:p>
          <a:p>
            <a:pPr eaLnBrk="1" hangingPunct="1">
              <a:spcBef>
                <a:spcPct val="0"/>
              </a:spcBef>
            </a:pPr>
            <a:endParaRPr lang="en-US" b="1" dirty="0" smtClean="0"/>
          </a:p>
          <a:p>
            <a:pPr eaLnBrk="1" hangingPunct="1">
              <a:spcBef>
                <a:spcPct val="0"/>
              </a:spcBef>
            </a:pPr>
            <a:r>
              <a:rPr lang="en-US" b="1" dirty="0" smtClean="0"/>
              <a:t>Notes:</a:t>
            </a:r>
          </a:p>
          <a:p>
            <a:pPr eaLnBrk="1" hangingPunct="1">
              <a:spcBef>
                <a:spcPct val="0"/>
              </a:spcBef>
            </a:pPr>
            <a:endParaRPr lang="en-US" dirty="0" smtClean="0"/>
          </a:p>
          <a:p>
            <a:pPr eaLnBrk="1" hangingPunct="1">
              <a:spcBef>
                <a:spcPct val="0"/>
              </a:spcBef>
            </a:pPr>
            <a:r>
              <a:rPr lang="en-US" altLang="en-US" dirty="0" smtClean="0"/>
              <a:t>The phlebotomist is responsible for links 3, 4, 5, and 6 in the chain of accountability. In some labs, the phlebotomist may be responsible for all nine links.</a:t>
            </a:r>
          </a:p>
          <a:p>
            <a:pPr eaLnBrk="1" hangingPunct="1">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20</a:t>
            </a:fld>
            <a:endParaRPr lang="en-US" dirty="0"/>
          </a:p>
        </p:txBody>
      </p:sp>
    </p:spTree>
    <p:extLst>
      <p:ext uri="{BB962C8B-B14F-4D97-AF65-F5344CB8AC3E}">
        <p14:creationId xmlns:p14="http://schemas.microsoft.com/office/powerpoint/2010/main" val="4207506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LO 12.1 </a:t>
            </a:r>
            <a:r>
              <a:rPr lang="en-US" altLang="en-US" dirty="0" smtClean="0">
                <a:latin typeface="Albertus Medium" pitchFamily="34" charset="0"/>
              </a:rPr>
              <a:t>Identify policies and procedures used in phlebotomy and in the clinical laboratory to assure quality in obtaining blood specimens.</a:t>
            </a: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Notes:</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Quality control: </a:t>
            </a:r>
            <a:r>
              <a:rPr lang="en-US" dirty="0" smtClean="0"/>
              <a:t>Activities that ensure that specific steps in a process meet acceptable standards</a:t>
            </a:r>
          </a:p>
          <a:p>
            <a:pPr eaLnBrk="1" fontAlgn="auto" hangingPunct="1">
              <a:spcBef>
                <a:spcPts val="0"/>
              </a:spcBef>
              <a:spcAft>
                <a:spcPts val="0"/>
              </a:spcAft>
              <a:defRPr/>
            </a:pPr>
            <a:r>
              <a:rPr lang="en-US" b="1" dirty="0" smtClean="0"/>
              <a:t>Parameters: </a:t>
            </a:r>
            <a:r>
              <a:rPr lang="en-US" dirty="0" smtClean="0"/>
              <a:t>Limitations</a:t>
            </a:r>
          </a:p>
          <a:p>
            <a:pPr eaLnBrk="1" fontAlgn="auto" hangingPunct="1">
              <a:spcBef>
                <a:spcPts val="0"/>
              </a:spcBef>
              <a:spcAft>
                <a:spcPts val="0"/>
              </a:spcAft>
              <a:defRPr/>
            </a:pPr>
            <a:r>
              <a:rPr lang="en-US" b="1" dirty="0" smtClean="0"/>
              <a:t>Variances: </a:t>
            </a:r>
            <a:r>
              <a:rPr lang="en-US" dirty="0" smtClean="0"/>
              <a:t>Deviations from the procedure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Standard operating procedure (SOP): </a:t>
            </a:r>
            <a:r>
              <a:rPr lang="en-US" dirty="0" smtClean="0"/>
              <a:t>Detailed explanation for each process or procedure:</a:t>
            </a:r>
          </a:p>
          <a:p>
            <a:pPr marL="171450" indent="-171450" eaLnBrk="1" fontAlgn="auto" hangingPunct="1">
              <a:spcBef>
                <a:spcPts val="0"/>
              </a:spcBef>
              <a:spcAft>
                <a:spcPts val="0"/>
              </a:spcAft>
              <a:buFont typeface="Arial" pitchFamily="34" charset="0"/>
              <a:buChar char="•"/>
              <a:defRPr/>
            </a:pPr>
            <a:r>
              <a:rPr lang="en-US" dirty="0" smtClean="0"/>
              <a:t>Purpose</a:t>
            </a:r>
          </a:p>
          <a:p>
            <a:pPr marL="171450" indent="-171450" eaLnBrk="1" fontAlgn="auto" hangingPunct="1">
              <a:spcBef>
                <a:spcPts val="0"/>
              </a:spcBef>
              <a:spcAft>
                <a:spcPts val="0"/>
              </a:spcAft>
              <a:buFont typeface="Arial" pitchFamily="34" charset="0"/>
              <a:buChar char="•"/>
              <a:defRPr/>
            </a:pPr>
            <a:r>
              <a:rPr lang="en-US" dirty="0" smtClean="0"/>
              <a:t>Specimen requirements</a:t>
            </a:r>
          </a:p>
          <a:p>
            <a:pPr marL="171450" indent="-171450" eaLnBrk="1" fontAlgn="auto" hangingPunct="1">
              <a:spcBef>
                <a:spcPts val="0"/>
              </a:spcBef>
              <a:spcAft>
                <a:spcPts val="0"/>
              </a:spcAft>
              <a:buFont typeface="Arial" pitchFamily="34" charset="0"/>
              <a:buChar char="•"/>
              <a:defRPr/>
            </a:pPr>
            <a:r>
              <a:rPr lang="en-US" dirty="0" smtClean="0"/>
              <a:t>Step-by-step procedure</a:t>
            </a:r>
          </a:p>
          <a:p>
            <a:pPr marL="171450" indent="-171450" eaLnBrk="1" fontAlgn="auto" hangingPunct="1">
              <a:spcBef>
                <a:spcPts val="0"/>
              </a:spcBef>
              <a:spcAft>
                <a:spcPts val="0"/>
              </a:spcAft>
              <a:buFont typeface="Arial" pitchFamily="34" charset="0"/>
              <a:buChar char="•"/>
              <a:defRPr/>
            </a:pPr>
            <a:r>
              <a:rPr lang="en-US" dirty="0" smtClean="0"/>
              <a:t>Limitations</a:t>
            </a:r>
          </a:p>
          <a:p>
            <a:pPr marL="171450" indent="-171450" eaLnBrk="1" fontAlgn="auto" hangingPunct="1">
              <a:spcBef>
                <a:spcPts val="0"/>
              </a:spcBef>
              <a:spcAft>
                <a:spcPts val="0"/>
              </a:spcAft>
              <a:buFont typeface="Arial" pitchFamily="34" charset="0"/>
              <a:buChar char="•"/>
              <a:defRPr/>
            </a:pPr>
            <a:r>
              <a:rPr lang="en-US" dirty="0" smtClean="0"/>
              <a:t>Normal and critical values</a:t>
            </a:r>
          </a:p>
          <a:p>
            <a:pPr marL="171450" indent="-171450" eaLnBrk="1" fontAlgn="auto" hangingPunct="1">
              <a:spcBef>
                <a:spcPts val="0"/>
              </a:spcBef>
              <a:spcAft>
                <a:spcPts val="0"/>
              </a:spcAft>
              <a:buFont typeface="Arial" pitchFamily="34" charset="0"/>
              <a:buChar char="•"/>
              <a:defRPr/>
            </a:pPr>
            <a:r>
              <a:rPr lang="en-US" dirty="0" smtClean="0"/>
              <a:t>Interpretation</a:t>
            </a:r>
          </a:p>
          <a:p>
            <a:pPr marL="171450" indent="-171450" eaLnBrk="1" fontAlgn="auto" hangingPunct="1">
              <a:spcBef>
                <a:spcPts val="0"/>
              </a:spcBef>
              <a:spcAft>
                <a:spcPts val="0"/>
              </a:spcAft>
              <a:buFont typeface="Arial" pitchFamily="34" charset="0"/>
              <a:buChar char="•"/>
              <a:defRPr/>
            </a:pPr>
            <a:endParaRPr lang="en-US" dirty="0" smtClean="0"/>
          </a:p>
          <a:p>
            <a:pPr eaLnBrk="1" fontAlgn="auto" hangingPunct="1">
              <a:spcBef>
                <a:spcPts val="0"/>
              </a:spcBef>
              <a:spcAft>
                <a:spcPts val="0"/>
              </a:spcAft>
              <a:buFont typeface="Arial" pitchFamily="34" charset="0"/>
              <a:buNone/>
              <a:defRPr/>
            </a:pPr>
            <a:r>
              <a:rPr lang="en-US" dirty="0" smtClean="0"/>
              <a:t>SOP is developed using guidelines from:</a:t>
            </a:r>
          </a:p>
          <a:p>
            <a:pPr marL="171450" indent="-171450" eaLnBrk="1" fontAlgn="auto" hangingPunct="1">
              <a:spcBef>
                <a:spcPts val="0"/>
              </a:spcBef>
              <a:spcAft>
                <a:spcPts val="0"/>
              </a:spcAft>
              <a:buFont typeface="Arial" pitchFamily="34" charset="0"/>
              <a:buChar char="•"/>
              <a:defRPr/>
            </a:pPr>
            <a:r>
              <a:rPr lang="en-US" dirty="0" smtClean="0"/>
              <a:t>The Joint Commission</a:t>
            </a:r>
          </a:p>
          <a:p>
            <a:pPr marL="171450" indent="-171450" eaLnBrk="1" fontAlgn="auto" hangingPunct="1">
              <a:spcBef>
                <a:spcPts val="0"/>
              </a:spcBef>
              <a:spcAft>
                <a:spcPts val="0"/>
              </a:spcAft>
              <a:buFont typeface="Arial" pitchFamily="34" charset="0"/>
              <a:buChar char="•"/>
              <a:defRPr/>
            </a:pPr>
            <a:r>
              <a:rPr lang="en-US" dirty="0" smtClean="0"/>
              <a:t>Clinical and Laboratory Standards Institute</a:t>
            </a:r>
          </a:p>
          <a:p>
            <a:pPr marL="171450" indent="-171450" eaLnBrk="1" fontAlgn="auto" hangingPunct="1">
              <a:spcBef>
                <a:spcPts val="0"/>
              </a:spcBef>
              <a:spcAft>
                <a:spcPts val="0"/>
              </a:spcAft>
              <a:buFont typeface="Arial" pitchFamily="34" charset="0"/>
              <a:buChar char="•"/>
              <a:defRPr/>
            </a:pPr>
            <a:r>
              <a:rPr lang="en-US" dirty="0" smtClean="0"/>
              <a:t>Food and Drug Administration</a:t>
            </a:r>
          </a:p>
          <a:p>
            <a:pPr marL="171450" indent="-171450" eaLnBrk="1" fontAlgn="auto" hangingPunct="1">
              <a:spcBef>
                <a:spcPts val="0"/>
              </a:spcBef>
              <a:spcAft>
                <a:spcPts val="0"/>
              </a:spcAft>
              <a:buFont typeface="Arial" pitchFamily="34" charset="0"/>
              <a:buChar char="•"/>
              <a:defRPr/>
            </a:pPr>
            <a:r>
              <a:rPr lang="en-US" dirty="0" smtClean="0"/>
              <a:t>Other regulatory agencies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21</a:t>
            </a:fld>
            <a:endParaRPr lang="en-US" dirty="0"/>
          </a:p>
        </p:txBody>
      </p:sp>
    </p:spTree>
    <p:extLst>
      <p:ext uri="{BB962C8B-B14F-4D97-AF65-F5344CB8AC3E}">
        <p14:creationId xmlns:p14="http://schemas.microsoft.com/office/powerpoint/2010/main" val="676728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Introduction</a:t>
            </a:r>
          </a:p>
          <a:p>
            <a:pPr eaLnBrk="1" hangingPunct="1">
              <a:spcBef>
                <a:spcPct val="0"/>
              </a:spcBef>
            </a:pPr>
            <a:endParaRPr lang="en-US" b="1" dirty="0" smtClean="0"/>
          </a:p>
          <a:p>
            <a:pPr eaLnBrk="1" hangingPunct="1">
              <a:spcBef>
                <a:spcPct val="0"/>
              </a:spcBef>
            </a:pPr>
            <a:r>
              <a:rPr lang="en-US" dirty="0" smtClean="0"/>
              <a:t>Quality—a state of excellence—is accomplished by adherence to a set of measurable standards. Phlebotomists must understand the need to perform and document quality control activities to ensure reliable laboratory results. Quality assessment and process improvement (QAPI) aims to discover and eliminate weaknesses in a process in order to improve the quality of patient care outcomes.</a:t>
            </a:r>
          </a:p>
        </p:txBody>
      </p:sp>
      <p:sp>
        <p:nvSpPr>
          <p:cNvPr id="4" name="Slide Number Placeholder 3"/>
          <p:cNvSpPr>
            <a:spLocks noGrp="1"/>
          </p:cNvSpPr>
          <p:nvPr>
            <p:ph type="sldNum" sz="quarter" idx="10"/>
          </p:nvPr>
        </p:nvSpPr>
        <p:spPr/>
        <p:txBody>
          <a:bodyPr/>
          <a:lstStyle/>
          <a:p>
            <a:fld id="{5D003D02-7E89-4EBF-B123-9C334E1BFEF7}" type="slidenum">
              <a:rPr lang="en-US" smtClean="0"/>
              <a:t>2</a:t>
            </a:fld>
            <a:endParaRPr lang="en-US" dirty="0"/>
          </a:p>
        </p:txBody>
      </p:sp>
    </p:spTree>
    <p:extLst>
      <p:ext uri="{BB962C8B-B14F-4D97-AF65-F5344CB8AC3E}">
        <p14:creationId xmlns:p14="http://schemas.microsoft.com/office/powerpoint/2010/main" val="2774490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LO 12.1 </a:t>
            </a:r>
            <a:r>
              <a:rPr lang="en-US" altLang="en-US" dirty="0" smtClean="0">
                <a:latin typeface="Albertus Medium" pitchFamily="34" charset="0"/>
              </a:rPr>
              <a:t>Identify policies and procedures used in phlebotomy and in the clinical laboratory to assure quality in obtaining blood specimens.</a:t>
            </a: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Notes:</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Reliable: </a:t>
            </a:r>
            <a:r>
              <a:rPr lang="en-US" dirty="0" smtClean="0"/>
              <a:t>Believable and dependable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QC includes step-by-step activities such as:</a:t>
            </a:r>
          </a:p>
          <a:p>
            <a:pPr marL="171450" indent="-171450" eaLnBrk="1" fontAlgn="auto" hangingPunct="1">
              <a:spcBef>
                <a:spcPts val="0"/>
              </a:spcBef>
              <a:spcAft>
                <a:spcPts val="0"/>
              </a:spcAft>
              <a:buFont typeface="Arial" panose="020B0604020202020204" pitchFamily="34" charset="0"/>
              <a:buChar char="•"/>
              <a:defRPr/>
            </a:pPr>
            <a:r>
              <a:rPr lang="en-US" dirty="0" smtClean="0"/>
              <a:t>Verifying patient identity</a:t>
            </a:r>
          </a:p>
          <a:p>
            <a:pPr marL="171450" indent="-171450" eaLnBrk="1" fontAlgn="auto" hangingPunct="1">
              <a:spcBef>
                <a:spcPts val="0"/>
              </a:spcBef>
              <a:spcAft>
                <a:spcPts val="0"/>
              </a:spcAft>
              <a:buFont typeface="Arial" panose="020B0604020202020204" pitchFamily="34" charset="0"/>
              <a:buChar char="•"/>
              <a:defRPr/>
            </a:pPr>
            <a:r>
              <a:rPr lang="en-US" dirty="0" smtClean="0"/>
              <a:t>Checking expiration dates on needles, evacuated tubes, etc.</a:t>
            </a:r>
          </a:p>
          <a:p>
            <a:pPr marL="171450" indent="-171450" eaLnBrk="1" fontAlgn="auto" hangingPunct="1">
              <a:spcBef>
                <a:spcPts val="0"/>
              </a:spcBef>
              <a:spcAft>
                <a:spcPts val="0"/>
              </a:spcAft>
              <a:buFont typeface="Arial" panose="020B0604020202020204" pitchFamily="34" charset="0"/>
              <a:buChar char="•"/>
              <a:defRPr/>
            </a:pPr>
            <a:r>
              <a:rPr lang="en-US" dirty="0" smtClean="0"/>
              <a:t>Recording specimen storage temperatures</a:t>
            </a:r>
          </a:p>
          <a:p>
            <a:pPr marL="171450" indent="-171450" eaLnBrk="1" fontAlgn="auto" hangingPunct="1">
              <a:spcBef>
                <a:spcPts val="0"/>
              </a:spcBef>
              <a:spcAft>
                <a:spcPts val="0"/>
              </a:spcAft>
              <a:buFont typeface="Arial" panose="020B0604020202020204" pitchFamily="34" charset="0"/>
              <a:buChar char="•"/>
              <a:defRPr/>
            </a:pPr>
            <a:r>
              <a:rPr lang="en-US" dirty="0" smtClean="0"/>
              <a:t>Calibrating centrifuges</a:t>
            </a:r>
          </a:p>
          <a:p>
            <a:pPr marL="171450" indent="-17145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buFont typeface="Arial" panose="020B0604020202020204" pitchFamily="34" charset="0"/>
              <a:buNone/>
              <a:defRPr/>
            </a:pPr>
            <a:r>
              <a:rPr lang="en-US" i="1" dirty="0" smtClean="0"/>
              <a:t>Watch the video “Quality Control Procedures for Blood Specimen Collection” for more information about quality control activities.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22</a:t>
            </a:fld>
            <a:endParaRPr lang="en-US" dirty="0"/>
          </a:p>
        </p:txBody>
      </p:sp>
    </p:spTree>
    <p:extLst>
      <p:ext uri="{BB962C8B-B14F-4D97-AF65-F5344CB8AC3E}">
        <p14:creationId xmlns:p14="http://schemas.microsoft.com/office/powerpoint/2010/main" val="3023253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LO 12.1 </a:t>
            </a:r>
            <a:r>
              <a:rPr lang="en-US" altLang="en-US" dirty="0" smtClean="0">
                <a:latin typeface="Albertus Medium"/>
              </a:rPr>
              <a:t>Identify policies and procedures used in phlebotomy and in the clinical laboratory to assure quality in obtaining blood specimens.</a:t>
            </a:r>
            <a:endParaRPr lang="en-US" dirty="0" smtClean="0"/>
          </a:p>
          <a:p>
            <a:pPr eaLnBrk="1" hangingPunct="1">
              <a:spcBef>
                <a:spcPct val="0"/>
              </a:spcBef>
            </a:pPr>
            <a:endParaRPr lang="en-US" dirty="0" smtClean="0"/>
          </a:p>
          <a:p>
            <a:pPr eaLnBrk="1" hangingPunct="1">
              <a:spcBef>
                <a:spcPct val="0"/>
              </a:spcBef>
            </a:pPr>
            <a:r>
              <a:rPr lang="en-US" b="1" dirty="0" smtClean="0"/>
              <a:t>Notes:</a:t>
            </a:r>
          </a:p>
          <a:p>
            <a:pPr eaLnBrk="1" hangingPunct="1">
              <a:spcBef>
                <a:spcPct val="0"/>
              </a:spcBef>
            </a:pPr>
            <a:endParaRPr lang="en-US" altLang="en-US" b="1" dirty="0" smtClean="0"/>
          </a:p>
          <a:p>
            <a:pPr eaLnBrk="1" hangingPunct="1">
              <a:spcBef>
                <a:spcPct val="0"/>
              </a:spcBef>
            </a:pPr>
            <a:r>
              <a:rPr lang="en-US" altLang="en-US" b="1" dirty="0" smtClean="0"/>
              <a:t>Control material: </a:t>
            </a:r>
            <a:r>
              <a:rPr lang="en-US" altLang="en-US" dirty="0" smtClean="0"/>
              <a:t>A liquid, serum, or freeze-dried material that has been prepared and tested by the manufacturer and has a known value of the substance being tested</a:t>
            </a:r>
          </a:p>
          <a:p>
            <a:pPr eaLnBrk="1" hangingPunct="1">
              <a:spcBef>
                <a:spcPct val="0"/>
              </a:spcBef>
            </a:pPr>
            <a:endParaRPr lang="en-US" altLang="en-US" dirty="0" smtClean="0"/>
          </a:p>
          <a:p>
            <a:pPr eaLnBrk="1" hangingPunct="1">
              <a:spcBef>
                <a:spcPct val="0"/>
              </a:spcBef>
            </a:pPr>
            <a:r>
              <a:rPr lang="en-US" altLang="en-US" b="1" dirty="0" smtClean="0"/>
              <a:t>Calibration: </a:t>
            </a:r>
            <a:r>
              <a:rPr lang="en-US" altLang="en-US" dirty="0" smtClean="0"/>
              <a:t>Procedure used to ensure that equipment is providing accurate results</a:t>
            </a:r>
          </a:p>
        </p:txBody>
      </p:sp>
      <p:sp>
        <p:nvSpPr>
          <p:cNvPr id="4" name="Slide Number Placeholder 3"/>
          <p:cNvSpPr>
            <a:spLocks noGrp="1"/>
          </p:cNvSpPr>
          <p:nvPr>
            <p:ph type="sldNum" sz="quarter" idx="10"/>
          </p:nvPr>
        </p:nvSpPr>
        <p:spPr/>
        <p:txBody>
          <a:bodyPr/>
          <a:lstStyle/>
          <a:p>
            <a:fld id="{5D003D02-7E89-4EBF-B123-9C334E1BFEF7}" type="slidenum">
              <a:rPr lang="en-US" smtClean="0"/>
              <a:t>23</a:t>
            </a:fld>
            <a:endParaRPr lang="en-US" dirty="0"/>
          </a:p>
        </p:txBody>
      </p:sp>
    </p:spTree>
    <p:extLst>
      <p:ext uri="{BB962C8B-B14F-4D97-AF65-F5344CB8AC3E}">
        <p14:creationId xmlns:p14="http://schemas.microsoft.com/office/powerpoint/2010/main" val="553443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LO 12.1 </a:t>
            </a:r>
            <a:r>
              <a:rPr lang="en-US" altLang="en-US" dirty="0" smtClean="0">
                <a:latin typeface="Albertus Medium"/>
              </a:rPr>
              <a:t>Identify policies and procedures used in phlebotomy and in the clinical laboratory to assure quality in obtaining blood specimens.</a:t>
            </a:r>
            <a:endParaRPr lang="en-US" dirty="0" smtClean="0"/>
          </a:p>
          <a:p>
            <a:pPr eaLnBrk="1" hangingPunct="1">
              <a:spcBef>
                <a:spcPct val="0"/>
              </a:spcBef>
            </a:pPr>
            <a:endParaRPr lang="en-US" dirty="0" smtClean="0"/>
          </a:p>
          <a:p>
            <a:pPr eaLnBrk="1" hangingPunct="1">
              <a:spcBef>
                <a:spcPct val="0"/>
              </a:spcBef>
            </a:pPr>
            <a:r>
              <a:rPr lang="en-US" b="1" dirty="0" smtClean="0"/>
              <a:t>Notes:</a:t>
            </a:r>
          </a:p>
          <a:p>
            <a:pPr eaLnBrk="1" hangingPunct="1">
              <a:spcBef>
                <a:spcPct val="0"/>
              </a:spcBef>
            </a:pPr>
            <a:endParaRPr lang="en-US" altLang="en-US" b="1" dirty="0" smtClean="0"/>
          </a:p>
          <a:p>
            <a:pPr eaLnBrk="1" hangingPunct="1">
              <a:spcBef>
                <a:spcPct val="0"/>
              </a:spcBef>
            </a:pPr>
            <a:r>
              <a:rPr lang="en-US" altLang="en-US" b="1" dirty="0" smtClean="0"/>
              <a:t>Validation: </a:t>
            </a:r>
            <a:r>
              <a:rPr lang="en-US" altLang="en-US" dirty="0" smtClean="0"/>
              <a:t>Ensuring accuracy and precision; both accuracy and precision are required quality control checks of equipment to ensure reliable results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24</a:t>
            </a:fld>
            <a:endParaRPr lang="en-US" dirty="0"/>
          </a:p>
        </p:txBody>
      </p:sp>
    </p:spTree>
    <p:extLst>
      <p:ext uri="{BB962C8B-B14F-4D97-AF65-F5344CB8AC3E}">
        <p14:creationId xmlns:p14="http://schemas.microsoft.com/office/powerpoint/2010/main" val="3698244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LO 12.1 </a:t>
            </a:r>
            <a:r>
              <a:rPr lang="en-US" altLang="en-US" dirty="0" smtClean="0">
                <a:latin typeface="Albertus Medium"/>
              </a:rPr>
              <a:t>Identify policies and procedures used in phlebotomy and in the clinical laboratory to assure quality in obtaining blood specimens.</a:t>
            </a:r>
            <a:endParaRPr lang="en-US" dirty="0" smtClean="0"/>
          </a:p>
          <a:p>
            <a:pPr eaLnBrk="1" hangingPunct="1">
              <a:spcBef>
                <a:spcPct val="0"/>
              </a:spcBef>
            </a:pPr>
            <a:endParaRPr lang="en-US" dirty="0" smtClean="0"/>
          </a:p>
          <a:p>
            <a:pPr eaLnBrk="1" hangingPunct="1">
              <a:spcBef>
                <a:spcPct val="0"/>
              </a:spcBef>
            </a:pPr>
            <a:r>
              <a:rPr lang="en-US" b="1" dirty="0" smtClean="0"/>
              <a:t>Notes:</a:t>
            </a:r>
          </a:p>
          <a:p>
            <a:pPr eaLnBrk="1" hangingPunct="1">
              <a:spcBef>
                <a:spcPct val="0"/>
              </a:spcBef>
            </a:pPr>
            <a:endParaRPr lang="en-US" b="1" dirty="0" smtClean="0"/>
          </a:p>
          <a:p>
            <a:pPr eaLnBrk="1" hangingPunct="1">
              <a:spcBef>
                <a:spcPct val="0"/>
              </a:spcBef>
            </a:pPr>
            <a:r>
              <a:rPr lang="en-US" altLang="en-US" b="1" dirty="0" smtClean="0"/>
              <a:t>Delta check: </a:t>
            </a:r>
            <a:r>
              <a:rPr lang="en-US" altLang="en-US" dirty="0" smtClean="0"/>
              <a:t>Checking patient test results against previous results for the same patient</a:t>
            </a:r>
          </a:p>
          <a:p>
            <a:pPr eaLnBrk="1" hangingPunct="1">
              <a:spcBef>
                <a:spcPct val="0"/>
              </a:spcBef>
            </a:pPr>
            <a:r>
              <a:rPr lang="en-US" altLang="en-US" b="1" dirty="0" smtClean="0"/>
              <a:t>Delta: </a:t>
            </a:r>
            <a:r>
              <a:rPr lang="en-US" altLang="en-US" dirty="0" smtClean="0"/>
              <a:t>Change in value of test result</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25</a:t>
            </a:fld>
            <a:endParaRPr lang="en-US" dirty="0"/>
          </a:p>
        </p:txBody>
      </p:sp>
    </p:spTree>
    <p:extLst>
      <p:ext uri="{BB962C8B-B14F-4D97-AF65-F5344CB8AC3E}">
        <p14:creationId xmlns:p14="http://schemas.microsoft.com/office/powerpoint/2010/main" val="3520522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LO 12.2 </a:t>
            </a:r>
            <a:r>
              <a:rPr lang="en-US" altLang="en-US" dirty="0" smtClean="0">
                <a:latin typeface="Albertus Medium"/>
              </a:rPr>
              <a:t>Carry out documentation of quality control.</a:t>
            </a:r>
            <a:endParaRPr lang="en-US" dirty="0" smtClean="0"/>
          </a:p>
          <a:p>
            <a:pPr eaLnBrk="1" hangingPunct="1">
              <a:spcBef>
                <a:spcPct val="0"/>
              </a:spcBef>
            </a:pPr>
            <a:endParaRPr lang="en-US" dirty="0" smtClean="0"/>
          </a:p>
          <a:p>
            <a:pPr eaLnBrk="1" hangingPunct="1">
              <a:spcBef>
                <a:spcPct val="0"/>
              </a:spcBef>
            </a:pPr>
            <a:r>
              <a:rPr lang="en-US" b="1" dirty="0" smtClean="0"/>
              <a:t>Notes:</a:t>
            </a:r>
          </a:p>
          <a:p>
            <a:pPr eaLnBrk="1" hangingPunct="1">
              <a:spcBef>
                <a:spcPct val="0"/>
              </a:spcBef>
            </a:pPr>
            <a:endParaRPr lang="en-US" b="1" dirty="0" smtClean="0"/>
          </a:p>
          <a:p>
            <a:pPr eaLnBrk="1" hangingPunct="1">
              <a:spcBef>
                <a:spcPct val="0"/>
              </a:spcBef>
            </a:pPr>
            <a:r>
              <a:rPr lang="en-US" altLang="en-US" dirty="0" smtClean="0"/>
              <a:t>All quality control tests for each analyte tested on each instrument are documented in the quality control log sheets. The log may be either paper or electronic. Results are also graphed on Levey-Jennings charts that provide a visual assessment of the results.</a:t>
            </a:r>
          </a:p>
          <a:p>
            <a:pPr eaLnBrk="1" hangingPunct="1">
              <a:spcBef>
                <a:spcPct val="0"/>
              </a:spcBef>
            </a:pPr>
            <a:endParaRPr lang="en-US" altLang="en-US" dirty="0" smtClean="0"/>
          </a:p>
          <a:p>
            <a:pPr eaLnBrk="1" hangingPunct="1">
              <a:spcBef>
                <a:spcPct val="0"/>
              </a:spcBef>
            </a:pPr>
            <a:r>
              <a:rPr lang="en-US" altLang="en-US" dirty="0" smtClean="0"/>
              <a:t>The next two slides show examples of a quality control record and a Levey-Jennings chart.</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27</a:t>
            </a:fld>
            <a:endParaRPr lang="en-US" dirty="0"/>
          </a:p>
        </p:txBody>
      </p:sp>
    </p:spTree>
    <p:extLst>
      <p:ext uri="{BB962C8B-B14F-4D97-AF65-F5344CB8AC3E}">
        <p14:creationId xmlns:p14="http://schemas.microsoft.com/office/powerpoint/2010/main" val="1811130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LO 12.2 </a:t>
            </a:r>
            <a:r>
              <a:rPr lang="en-US" altLang="en-US" dirty="0" smtClean="0">
                <a:latin typeface="Albertus Medium"/>
              </a:rPr>
              <a:t>Carry out documentation of quality control.</a:t>
            </a:r>
          </a:p>
          <a:p>
            <a:pPr eaLnBrk="1" hangingPunct="1">
              <a:spcBef>
                <a:spcPct val="0"/>
              </a:spcBef>
            </a:pPr>
            <a:endParaRPr lang="en-US" dirty="0" smtClean="0"/>
          </a:p>
          <a:p>
            <a:pPr eaLnBrk="1" hangingPunct="1">
              <a:spcBef>
                <a:spcPct val="0"/>
              </a:spcBef>
            </a:pPr>
            <a:r>
              <a:rPr lang="en-US" b="1" dirty="0" smtClean="0"/>
              <a:t>Notes:</a:t>
            </a:r>
          </a:p>
          <a:p>
            <a:pPr eaLnBrk="1" hangingPunct="1">
              <a:spcBef>
                <a:spcPct val="0"/>
              </a:spcBef>
            </a:pPr>
            <a:endParaRPr lang="en-US" altLang="en-US" dirty="0" smtClean="0"/>
          </a:p>
          <a:p>
            <a:pPr eaLnBrk="1" hangingPunct="1">
              <a:spcBef>
                <a:spcPct val="0"/>
              </a:spcBef>
            </a:pPr>
            <a:r>
              <a:rPr lang="en-US" altLang="en-US" dirty="0" smtClean="0"/>
              <a:t>This example of a control record for a glucose monitor shows values obtained, the initials of the person who performed the testing, and notes about actions taken to remedy variances (installing a new battery).</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28</a:t>
            </a:fld>
            <a:endParaRPr lang="en-US" dirty="0"/>
          </a:p>
        </p:txBody>
      </p:sp>
    </p:spTree>
    <p:extLst>
      <p:ext uri="{BB962C8B-B14F-4D97-AF65-F5344CB8AC3E}">
        <p14:creationId xmlns:p14="http://schemas.microsoft.com/office/powerpoint/2010/main" val="4161599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LO 12.2 </a:t>
            </a:r>
            <a:r>
              <a:rPr lang="en-US" altLang="en-US" dirty="0" smtClean="0">
                <a:latin typeface="Albertus Medium"/>
              </a:rPr>
              <a:t>Carry out documentation of quality control.</a:t>
            </a:r>
            <a:endParaRPr lang="en-US" dirty="0" smtClean="0"/>
          </a:p>
          <a:p>
            <a:pPr eaLnBrk="1" hangingPunct="1">
              <a:spcBef>
                <a:spcPct val="0"/>
              </a:spcBef>
            </a:pPr>
            <a:endParaRPr lang="en-US" dirty="0" smtClean="0"/>
          </a:p>
          <a:p>
            <a:pPr eaLnBrk="1" hangingPunct="1">
              <a:spcBef>
                <a:spcPct val="0"/>
              </a:spcBef>
            </a:pPr>
            <a:r>
              <a:rPr lang="en-US" b="1" dirty="0" smtClean="0"/>
              <a:t>Notes:</a:t>
            </a:r>
          </a:p>
          <a:p>
            <a:pPr eaLnBrk="1" hangingPunct="1">
              <a:spcBef>
                <a:spcPct val="0"/>
              </a:spcBef>
            </a:pPr>
            <a:endParaRPr lang="en-US" b="1" dirty="0" smtClean="0"/>
          </a:p>
          <a:p>
            <a:pPr eaLnBrk="1" hangingPunct="1">
              <a:spcBef>
                <a:spcPct val="0"/>
              </a:spcBef>
            </a:pPr>
            <a:r>
              <a:rPr lang="en-US" altLang="en-US" dirty="0" smtClean="0"/>
              <a:t>This example of a Levey-Jennings chart shows daily test values plotted on a graph. Notice that all values are well within the upper and lower limits for this device.</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29</a:t>
            </a:fld>
            <a:endParaRPr lang="en-US" dirty="0"/>
          </a:p>
        </p:txBody>
      </p:sp>
    </p:spTree>
    <p:extLst>
      <p:ext uri="{BB962C8B-B14F-4D97-AF65-F5344CB8AC3E}">
        <p14:creationId xmlns:p14="http://schemas.microsoft.com/office/powerpoint/2010/main" val="1747133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LO 12.2 </a:t>
            </a:r>
            <a:r>
              <a:rPr lang="en-US" altLang="en-US" dirty="0" smtClean="0">
                <a:latin typeface="Albertus Medium"/>
              </a:rPr>
              <a:t>Carry out documentation of quality control.</a:t>
            </a:r>
            <a:endParaRPr lang="en-US" dirty="0" smtClean="0"/>
          </a:p>
          <a:p>
            <a:pPr eaLnBrk="1" hangingPunct="1">
              <a:spcBef>
                <a:spcPct val="0"/>
              </a:spcBef>
            </a:pPr>
            <a:endParaRPr lang="en-US" dirty="0" smtClean="0"/>
          </a:p>
          <a:p>
            <a:pPr eaLnBrk="1" hangingPunct="1">
              <a:spcBef>
                <a:spcPct val="0"/>
              </a:spcBef>
            </a:pPr>
            <a:r>
              <a:rPr lang="en-US" b="1" dirty="0" smtClean="0"/>
              <a:t>Notes:</a:t>
            </a:r>
          </a:p>
          <a:p>
            <a:pPr eaLnBrk="1" hangingPunct="1">
              <a:spcBef>
                <a:spcPct val="0"/>
              </a:spcBef>
            </a:pPr>
            <a:endParaRPr lang="en-US" b="1" dirty="0" smtClean="0"/>
          </a:p>
          <a:p>
            <a:pPr eaLnBrk="1" hangingPunct="1">
              <a:spcBef>
                <a:spcPct val="0"/>
              </a:spcBef>
            </a:pPr>
            <a:r>
              <a:rPr lang="en-US" altLang="en-US" b="1" dirty="0" smtClean="0"/>
              <a:t>Systematic errors: </a:t>
            </a:r>
            <a:r>
              <a:rPr lang="en-US" altLang="en-US" dirty="0" smtClean="0"/>
              <a:t>Errors that can cause a shift or trend in test results</a:t>
            </a:r>
          </a:p>
          <a:p>
            <a:pPr eaLnBrk="1" hangingPunct="1">
              <a:spcBef>
                <a:spcPct val="0"/>
              </a:spcBef>
            </a:pPr>
            <a:r>
              <a:rPr lang="en-US" altLang="en-US" b="1" dirty="0" smtClean="0"/>
              <a:t>Trend: </a:t>
            </a:r>
            <a:r>
              <a:rPr lang="en-US" altLang="en-US" dirty="0" smtClean="0"/>
              <a:t>Results showing an upward or downward progression</a:t>
            </a:r>
          </a:p>
          <a:p>
            <a:pPr eaLnBrk="1" hangingPunct="1">
              <a:spcBef>
                <a:spcPct val="0"/>
              </a:spcBef>
            </a:pPr>
            <a:r>
              <a:rPr lang="en-US" altLang="en-US" b="1" dirty="0" smtClean="0"/>
              <a:t>Shift: </a:t>
            </a:r>
            <a:r>
              <a:rPr lang="en-US" altLang="en-US" dirty="0" smtClean="0"/>
              <a:t>Sudden jump in results that continues at a higher or lower level</a:t>
            </a:r>
          </a:p>
          <a:p>
            <a:pPr eaLnBrk="1" hangingPunct="1">
              <a:spcBef>
                <a:spcPct val="0"/>
              </a:spcBef>
            </a:pPr>
            <a:r>
              <a:rPr lang="en-US" altLang="en-US" b="1" dirty="0" smtClean="0"/>
              <a:t>Random errors: </a:t>
            </a:r>
            <a:r>
              <a:rPr lang="en-US" altLang="en-US" dirty="0" smtClean="0"/>
              <a:t>Errors that occur with no predictable pattern and may have several different causes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30</a:t>
            </a:fld>
            <a:endParaRPr lang="en-US" dirty="0"/>
          </a:p>
        </p:txBody>
      </p:sp>
    </p:spTree>
    <p:extLst>
      <p:ext uri="{BB962C8B-B14F-4D97-AF65-F5344CB8AC3E}">
        <p14:creationId xmlns:p14="http://schemas.microsoft.com/office/powerpoint/2010/main" val="132590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LO 12.2 </a:t>
            </a:r>
            <a:r>
              <a:rPr lang="en-US" altLang="en-US" dirty="0" smtClean="0">
                <a:latin typeface="Albertus Medium"/>
              </a:rPr>
              <a:t>Carry out documentation of quality control.</a:t>
            </a:r>
            <a:endParaRPr lang="en-US" dirty="0" smtClean="0"/>
          </a:p>
          <a:p>
            <a:pPr eaLnBrk="1" hangingPunct="1">
              <a:spcBef>
                <a:spcPct val="0"/>
              </a:spcBef>
            </a:pPr>
            <a:endParaRPr lang="en-US" dirty="0" smtClean="0"/>
          </a:p>
          <a:p>
            <a:pPr eaLnBrk="1" hangingPunct="1">
              <a:spcBef>
                <a:spcPct val="0"/>
              </a:spcBef>
            </a:pPr>
            <a:r>
              <a:rPr lang="en-US" b="1" dirty="0" smtClean="0"/>
              <a:t>Notes:</a:t>
            </a:r>
          </a:p>
          <a:p>
            <a:pPr eaLnBrk="1" hangingPunct="1">
              <a:spcBef>
                <a:spcPct val="0"/>
              </a:spcBef>
            </a:pPr>
            <a:endParaRPr lang="en-US" altLang="en-US" dirty="0" smtClean="0"/>
          </a:p>
          <a:p>
            <a:pPr eaLnBrk="1" hangingPunct="1">
              <a:spcBef>
                <a:spcPct val="0"/>
              </a:spcBef>
            </a:pPr>
            <a:r>
              <a:rPr lang="en-US" altLang="en-US" dirty="0" smtClean="0"/>
              <a:t>This graph provides examples of a random error and both shift and trend systematic errors.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31</a:t>
            </a:fld>
            <a:endParaRPr lang="en-US" dirty="0"/>
          </a:p>
        </p:txBody>
      </p:sp>
    </p:spTree>
    <p:extLst>
      <p:ext uri="{BB962C8B-B14F-4D97-AF65-F5344CB8AC3E}">
        <p14:creationId xmlns:p14="http://schemas.microsoft.com/office/powerpoint/2010/main" val="3554285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LO 12.2 </a:t>
            </a:r>
            <a:r>
              <a:rPr lang="en-US" altLang="en-US" dirty="0" smtClean="0">
                <a:latin typeface="Albertus Medium"/>
              </a:rPr>
              <a:t>Carry out documentation of quality control.</a:t>
            </a:r>
            <a:endParaRPr lang="en-US" dirty="0" smtClean="0"/>
          </a:p>
          <a:p>
            <a:pPr eaLnBrk="1" hangingPunct="1">
              <a:spcBef>
                <a:spcPct val="0"/>
              </a:spcBef>
            </a:pPr>
            <a:endParaRPr lang="en-US" dirty="0" smtClean="0"/>
          </a:p>
          <a:p>
            <a:pPr eaLnBrk="1" hangingPunct="1">
              <a:spcBef>
                <a:spcPct val="0"/>
              </a:spcBef>
            </a:pPr>
            <a:r>
              <a:rPr lang="en-US" b="1" dirty="0" smtClean="0"/>
              <a:t>Notes:</a:t>
            </a:r>
          </a:p>
          <a:p>
            <a:pPr eaLnBrk="1" hangingPunct="1">
              <a:spcBef>
                <a:spcPct val="0"/>
              </a:spcBef>
            </a:pPr>
            <a:endParaRPr lang="en-US" altLang="en-US" dirty="0" smtClean="0"/>
          </a:p>
          <a:p>
            <a:pPr eaLnBrk="1" hangingPunct="1">
              <a:spcBef>
                <a:spcPct val="0"/>
              </a:spcBef>
            </a:pPr>
            <a:r>
              <a:rPr lang="en-US" altLang="en-US" dirty="0" smtClean="0"/>
              <a:t>Daily temperature logs are also part of quality control documentation. </a:t>
            </a:r>
          </a:p>
          <a:p>
            <a:pPr eaLnBrk="1" hangingPunct="1">
              <a:spcBef>
                <a:spcPct val="0"/>
              </a:spcBef>
            </a:pPr>
            <a:endParaRPr lang="en-US" altLang="en-US" dirty="0" smtClean="0"/>
          </a:p>
          <a:p>
            <a:pPr eaLnBrk="1" hangingPunct="1">
              <a:spcBef>
                <a:spcPct val="0"/>
              </a:spcBef>
            </a:pPr>
            <a:r>
              <a:rPr lang="en-US" altLang="en-US" dirty="0" smtClean="0"/>
              <a:t>In some situations, a minimum/maximum thermometer, shown here, may be required. If the temperature falls outside the acceptable limits, corrective actions must be performed and documented.</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32</a:t>
            </a:fld>
            <a:endParaRPr lang="en-US" dirty="0"/>
          </a:p>
        </p:txBody>
      </p:sp>
    </p:spTree>
    <p:extLst>
      <p:ext uri="{BB962C8B-B14F-4D97-AF65-F5344CB8AC3E}">
        <p14:creationId xmlns:p14="http://schemas.microsoft.com/office/powerpoint/2010/main" val="3976967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a:t>
            </a:fld>
            <a:endParaRPr lang="en-US" dirty="0"/>
          </a:p>
        </p:txBody>
      </p:sp>
    </p:spTree>
    <p:extLst>
      <p:ext uri="{BB962C8B-B14F-4D97-AF65-F5344CB8AC3E}">
        <p14:creationId xmlns:p14="http://schemas.microsoft.com/office/powerpoint/2010/main" val="1956223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LO 12.2 </a:t>
            </a:r>
            <a:r>
              <a:rPr lang="en-US" altLang="en-US" dirty="0" smtClean="0">
                <a:latin typeface="Albertus Medium"/>
              </a:rPr>
              <a:t>Carry out documentation of quality control.</a:t>
            </a:r>
            <a:endParaRPr lang="en-US" dirty="0" smtClean="0"/>
          </a:p>
          <a:p>
            <a:pPr eaLnBrk="1" hangingPunct="1">
              <a:spcBef>
                <a:spcPct val="0"/>
              </a:spcBef>
            </a:pPr>
            <a:endParaRPr lang="en-US" dirty="0" smtClean="0"/>
          </a:p>
          <a:p>
            <a:pPr eaLnBrk="1" hangingPunct="1">
              <a:spcBef>
                <a:spcPct val="0"/>
              </a:spcBef>
            </a:pPr>
            <a:r>
              <a:rPr lang="en-US" b="1" dirty="0" smtClean="0"/>
              <a:t>Notes:</a:t>
            </a:r>
          </a:p>
          <a:p>
            <a:pPr eaLnBrk="1" hangingPunct="1">
              <a:spcBef>
                <a:spcPct val="0"/>
              </a:spcBef>
            </a:pPr>
            <a:endParaRPr lang="en-US" altLang="en-US" dirty="0" smtClean="0"/>
          </a:p>
          <a:p>
            <a:pPr eaLnBrk="1" hangingPunct="1">
              <a:spcBef>
                <a:spcPct val="0"/>
              </a:spcBef>
            </a:pPr>
            <a:r>
              <a:rPr lang="en-US" altLang="en-US" dirty="0" smtClean="0"/>
              <a:t>This is an example of a temperature control log. Notice the error found on January 6 and the corrective action taken.</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33</a:t>
            </a:fld>
            <a:endParaRPr lang="en-US" dirty="0"/>
          </a:p>
        </p:txBody>
      </p:sp>
    </p:spTree>
    <p:extLst>
      <p:ext uri="{BB962C8B-B14F-4D97-AF65-F5344CB8AC3E}">
        <p14:creationId xmlns:p14="http://schemas.microsoft.com/office/powerpoint/2010/main" val="2525934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LO 12.3 </a:t>
            </a:r>
            <a:r>
              <a:rPr lang="en-US" altLang="en-US" dirty="0" smtClean="0">
                <a:latin typeface="Albertus Medium"/>
              </a:rPr>
              <a:t>Identify corrective actions for failures of quality control.</a:t>
            </a:r>
            <a:endParaRPr lang="en-US" dirty="0" smtClean="0"/>
          </a:p>
          <a:p>
            <a:pPr eaLnBrk="1" hangingPunct="1">
              <a:spcBef>
                <a:spcPct val="0"/>
              </a:spcBef>
            </a:pPr>
            <a:endParaRPr lang="en-US" dirty="0" smtClean="0"/>
          </a:p>
          <a:p>
            <a:pPr eaLnBrk="1" hangingPunct="1">
              <a:spcBef>
                <a:spcPct val="0"/>
              </a:spcBef>
            </a:pPr>
            <a:r>
              <a:rPr lang="en-US" b="1" dirty="0" smtClean="0"/>
              <a:t>Notes:</a:t>
            </a:r>
          </a:p>
          <a:p>
            <a:pPr eaLnBrk="1" hangingPunct="1">
              <a:spcBef>
                <a:spcPct val="0"/>
              </a:spcBef>
            </a:pPr>
            <a:endParaRPr lang="en-US" b="1" dirty="0" smtClean="0"/>
          </a:p>
          <a:p>
            <a:pPr eaLnBrk="1" hangingPunct="1">
              <a:spcBef>
                <a:spcPct val="0"/>
              </a:spcBef>
            </a:pPr>
            <a:r>
              <a:rPr lang="en-US" altLang="en-US" b="1" dirty="0" smtClean="0"/>
              <a:t>Quality Assessment and Process Improvement (QAPI): </a:t>
            </a:r>
            <a:r>
              <a:rPr lang="en-US" altLang="en-US" dirty="0" smtClean="0"/>
              <a:t>The review of documentation to discover and eliminate weaknesses in a process and improve the quality of patient outcomes; a</a:t>
            </a:r>
            <a:r>
              <a:rPr lang="en-US" altLang="en-US" dirty="0" smtClean="0">
                <a:latin typeface="Albertus Medium"/>
              </a:rPr>
              <a:t>lso called </a:t>
            </a:r>
            <a:r>
              <a:rPr lang="en-US" altLang="en-US" b="1" dirty="0" smtClean="0">
                <a:latin typeface="Albertus Medium"/>
              </a:rPr>
              <a:t>continuous quality improvement (CQI)</a:t>
            </a:r>
            <a:r>
              <a:rPr lang="en-US" altLang="en-US" dirty="0" smtClean="0">
                <a:latin typeface="Albertus Medium"/>
              </a:rPr>
              <a:t> </a:t>
            </a:r>
          </a:p>
          <a:p>
            <a:pPr eaLnBrk="1" hangingPunct="1">
              <a:spcBef>
                <a:spcPct val="0"/>
              </a:spcBef>
            </a:pPr>
            <a:endParaRPr lang="en-US" altLang="en-US" dirty="0" smtClean="0">
              <a:latin typeface="Albertus Medium"/>
            </a:endParaRPr>
          </a:p>
          <a:p>
            <a:pPr eaLnBrk="1" hangingPunct="1">
              <a:spcBef>
                <a:spcPct val="0"/>
              </a:spcBef>
            </a:pPr>
            <a:r>
              <a:rPr lang="en-US" altLang="en-US" dirty="0" smtClean="0"/>
              <a:t>When a weakness is found, the process is revised, and then the results are monitored to see if the weakness or problem has been eliminated. If the problem still exists, another round of process revision and monitoring occur.</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35</a:t>
            </a:fld>
            <a:endParaRPr lang="en-US" dirty="0"/>
          </a:p>
        </p:txBody>
      </p:sp>
    </p:spTree>
    <p:extLst>
      <p:ext uri="{BB962C8B-B14F-4D97-AF65-F5344CB8AC3E}">
        <p14:creationId xmlns:p14="http://schemas.microsoft.com/office/powerpoint/2010/main" val="23494283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LO 12.3 </a:t>
            </a:r>
            <a:r>
              <a:rPr lang="en-US" altLang="en-US" dirty="0" smtClean="0">
                <a:latin typeface="Albertus Medium"/>
              </a:rPr>
              <a:t>Identify corrective actions for failures of quality control.</a:t>
            </a:r>
            <a:endParaRPr lang="en-US" dirty="0" smtClean="0"/>
          </a:p>
          <a:p>
            <a:pPr eaLnBrk="1" hangingPunct="1">
              <a:spcBef>
                <a:spcPct val="0"/>
              </a:spcBef>
            </a:pPr>
            <a:endParaRPr lang="en-US" dirty="0" smtClean="0"/>
          </a:p>
          <a:p>
            <a:pPr eaLnBrk="1" hangingPunct="1">
              <a:spcBef>
                <a:spcPct val="0"/>
              </a:spcBef>
            </a:pPr>
            <a:r>
              <a:rPr lang="en-US" b="1" dirty="0" smtClean="0"/>
              <a:t>Notes:</a:t>
            </a:r>
          </a:p>
          <a:p>
            <a:pPr eaLnBrk="1" hangingPunct="1">
              <a:spcBef>
                <a:spcPct val="0"/>
              </a:spcBef>
            </a:pPr>
            <a:endParaRPr lang="en-US" b="1" dirty="0" smtClean="0"/>
          </a:p>
          <a:p>
            <a:pPr eaLnBrk="1" hangingPunct="1">
              <a:spcBef>
                <a:spcPct val="0"/>
              </a:spcBef>
            </a:pPr>
            <a:r>
              <a:rPr lang="en-US" altLang="en-US" b="1" dirty="0" smtClean="0"/>
              <a:t>Audit: </a:t>
            </a:r>
            <a:r>
              <a:rPr lang="en-US" altLang="en-US" dirty="0" smtClean="0"/>
              <a:t>Review of records before changes are made (to detect weaknesses), during change implementation (to see that the change is being followed correctly), and after the implementation (to monitor effectiveness)</a:t>
            </a:r>
          </a:p>
          <a:p>
            <a:pPr eaLnBrk="1" hangingPunct="1">
              <a:spcBef>
                <a:spcPct val="0"/>
              </a:spcBef>
            </a:pPr>
            <a:endParaRPr lang="en-US" altLang="en-US" dirty="0" smtClean="0"/>
          </a:p>
          <a:p>
            <a:pPr eaLnBrk="1" hangingPunct="1">
              <a:spcBef>
                <a:spcPct val="0"/>
              </a:spcBef>
            </a:pPr>
            <a:r>
              <a:rPr lang="en-US" altLang="en-US" b="1" dirty="0" smtClean="0"/>
              <a:t>Incident form: </a:t>
            </a:r>
            <a:r>
              <a:rPr lang="en-US" altLang="en-US" dirty="0" smtClean="0"/>
              <a:t>Document recording procedural or process errors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36</a:t>
            </a:fld>
            <a:endParaRPr lang="en-US" dirty="0"/>
          </a:p>
        </p:txBody>
      </p:sp>
    </p:spTree>
    <p:extLst>
      <p:ext uri="{BB962C8B-B14F-4D97-AF65-F5344CB8AC3E}">
        <p14:creationId xmlns:p14="http://schemas.microsoft.com/office/powerpoint/2010/main" val="4201998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LO 12.3 </a:t>
            </a:r>
            <a:r>
              <a:rPr lang="en-US" altLang="en-US" dirty="0" smtClean="0">
                <a:latin typeface="Albertus Medium"/>
              </a:rPr>
              <a:t>Identify corrective actions for failures of quality control.</a:t>
            </a:r>
            <a:endParaRPr lang="en-US" dirty="0" smtClean="0"/>
          </a:p>
          <a:p>
            <a:pPr eaLnBrk="1" hangingPunct="1">
              <a:spcBef>
                <a:spcPct val="0"/>
              </a:spcBef>
            </a:pPr>
            <a:endParaRPr lang="en-US" dirty="0" smtClean="0"/>
          </a:p>
          <a:p>
            <a:pPr eaLnBrk="1" hangingPunct="1">
              <a:spcBef>
                <a:spcPct val="0"/>
              </a:spcBef>
            </a:pPr>
            <a:r>
              <a:rPr lang="en-US" b="1" dirty="0" smtClean="0"/>
              <a:t>Notes:</a:t>
            </a:r>
          </a:p>
          <a:p>
            <a:pPr eaLnBrk="1" hangingPunct="1">
              <a:spcBef>
                <a:spcPct val="0"/>
              </a:spcBef>
            </a:pPr>
            <a:endParaRPr lang="en-US" b="1" dirty="0" smtClean="0"/>
          </a:p>
          <a:p>
            <a:pPr eaLnBrk="1" hangingPunct="1">
              <a:spcBef>
                <a:spcPct val="0"/>
              </a:spcBef>
            </a:pPr>
            <a:r>
              <a:rPr lang="en-US" altLang="en-US" b="1" dirty="0" smtClean="0"/>
              <a:t>Corrective action: </a:t>
            </a:r>
            <a:r>
              <a:rPr lang="en-US" altLang="en-US" dirty="0" smtClean="0"/>
              <a:t>Activity that helps eliminate the cause of an error or undesirable situation</a:t>
            </a:r>
          </a:p>
          <a:p>
            <a:pPr eaLnBrk="1" hangingPunct="1">
              <a:spcBef>
                <a:spcPct val="0"/>
              </a:spcBef>
            </a:pPr>
            <a:r>
              <a:rPr lang="en-US" altLang="en-US" b="1" dirty="0" smtClean="0"/>
              <a:t>Preventive action: </a:t>
            </a:r>
            <a:r>
              <a:rPr lang="en-US" altLang="en-US" dirty="0" smtClean="0"/>
              <a:t>Activity that helps ensure that a problem does not occur or does not occur again</a:t>
            </a:r>
          </a:p>
          <a:p>
            <a:pPr eaLnBrk="1" hangingPunct="1">
              <a:spcBef>
                <a:spcPct val="0"/>
              </a:spcBef>
            </a:pPr>
            <a:r>
              <a:rPr lang="en-US" altLang="en-US" b="1" dirty="0" smtClean="0"/>
              <a:t>Training: </a:t>
            </a:r>
            <a:r>
              <a:rPr lang="en-US" altLang="en-US" dirty="0" smtClean="0"/>
              <a:t>A preventive action that provides staff with the knowledge to perform their job correctly and accurately</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37</a:t>
            </a:fld>
            <a:endParaRPr lang="en-US" dirty="0"/>
          </a:p>
        </p:txBody>
      </p:sp>
    </p:spTree>
    <p:extLst>
      <p:ext uri="{BB962C8B-B14F-4D97-AF65-F5344CB8AC3E}">
        <p14:creationId xmlns:p14="http://schemas.microsoft.com/office/powerpoint/2010/main" val="1391255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LO 12.3 </a:t>
            </a:r>
            <a:r>
              <a:rPr lang="en-US" altLang="en-US" dirty="0" smtClean="0">
                <a:latin typeface="Albertus Medium"/>
              </a:rPr>
              <a:t>Identify corrective actions for failures of quality control.</a:t>
            </a:r>
            <a:endParaRPr lang="en-US" dirty="0" smtClean="0"/>
          </a:p>
          <a:p>
            <a:pPr eaLnBrk="1" hangingPunct="1">
              <a:spcBef>
                <a:spcPct val="0"/>
              </a:spcBef>
            </a:pPr>
            <a:endParaRPr lang="en-US" dirty="0" smtClean="0"/>
          </a:p>
          <a:p>
            <a:pPr eaLnBrk="1" hangingPunct="1">
              <a:spcBef>
                <a:spcPct val="0"/>
              </a:spcBef>
            </a:pPr>
            <a:r>
              <a:rPr lang="en-US" b="1" dirty="0" smtClean="0"/>
              <a:t>Notes:</a:t>
            </a:r>
          </a:p>
          <a:p>
            <a:pPr eaLnBrk="1" hangingPunct="1">
              <a:spcBef>
                <a:spcPct val="0"/>
              </a:spcBef>
            </a:pPr>
            <a:endParaRPr lang="en-US" b="1" dirty="0" smtClean="0"/>
          </a:p>
          <a:p>
            <a:pPr eaLnBrk="1" hangingPunct="1">
              <a:spcBef>
                <a:spcPct val="0"/>
              </a:spcBef>
            </a:pPr>
            <a:r>
              <a:rPr lang="en-US" altLang="en-US" dirty="0" smtClean="0"/>
              <a:t>Competence is the ability to perform assigned tasks correctly. </a:t>
            </a:r>
            <a:r>
              <a:rPr lang="en-US" altLang="en-US" b="1" dirty="0" smtClean="0"/>
              <a:t>Competency assessment </a:t>
            </a:r>
            <a:r>
              <a:rPr lang="en-US" altLang="en-US" dirty="0" smtClean="0"/>
              <a:t>is a means of documenting an employee’s competence to perform pre-examination, examination, and post-examination processes.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38</a:t>
            </a:fld>
            <a:endParaRPr lang="en-US" dirty="0"/>
          </a:p>
        </p:txBody>
      </p:sp>
    </p:spTree>
    <p:extLst>
      <p:ext uri="{BB962C8B-B14F-4D97-AF65-F5344CB8AC3E}">
        <p14:creationId xmlns:p14="http://schemas.microsoft.com/office/powerpoint/2010/main" val="2575081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LO 12.3 </a:t>
            </a:r>
            <a:r>
              <a:rPr lang="en-US" altLang="en-US" dirty="0" smtClean="0">
                <a:latin typeface="Albertus Medium"/>
              </a:rPr>
              <a:t>Identify corrective actions for failures of quality control.</a:t>
            </a:r>
            <a:endParaRPr lang="en-US" dirty="0" smtClean="0"/>
          </a:p>
          <a:p>
            <a:pPr eaLnBrk="1" hangingPunct="1">
              <a:spcBef>
                <a:spcPct val="0"/>
              </a:spcBef>
            </a:pPr>
            <a:endParaRPr lang="en-US" dirty="0" smtClean="0"/>
          </a:p>
          <a:p>
            <a:pPr eaLnBrk="1" hangingPunct="1">
              <a:spcBef>
                <a:spcPct val="0"/>
              </a:spcBef>
            </a:pPr>
            <a:r>
              <a:rPr lang="en-US" b="1" dirty="0" smtClean="0"/>
              <a:t>Notes:</a:t>
            </a:r>
          </a:p>
          <a:p>
            <a:pPr eaLnBrk="1" hangingPunct="1">
              <a:spcBef>
                <a:spcPct val="0"/>
              </a:spcBef>
            </a:pPr>
            <a:endParaRPr lang="en-US" b="1" dirty="0" smtClean="0"/>
          </a:p>
          <a:p>
            <a:pPr eaLnBrk="1" hangingPunct="1">
              <a:spcBef>
                <a:spcPct val="0"/>
              </a:spcBef>
            </a:pPr>
            <a:r>
              <a:rPr lang="en-US" altLang="en-US" dirty="0" smtClean="0"/>
              <a:t>Proficiency testing is performed by external agencies. The agency provides samples to be tested by the laboratory. The test results are sent to the agency, which analyzes them and returns comments, along with suggestions for improving performance if the results are out of range.</a:t>
            </a:r>
          </a:p>
          <a:p>
            <a:pPr eaLnBrk="1" hangingPunct="1">
              <a:spcBef>
                <a:spcPct val="0"/>
              </a:spcBef>
            </a:pPr>
            <a:endParaRPr lang="en-US" altLang="en-US" dirty="0" smtClean="0"/>
          </a:p>
          <a:p>
            <a:pPr eaLnBrk="1" hangingPunct="1">
              <a:spcBef>
                <a:spcPct val="0"/>
              </a:spcBef>
            </a:pPr>
            <a:r>
              <a:rPr lang="en-US" altLang="en-US" dirty="0" smtClean="0"/>
              <a:t>Continued errors on proficiency testing may result in revocation of license or accreditation.</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39</a:t>
            </a:fld>
            <a:endParaRPr lang="en-US" dirty="0"/>
          </a:p>
        </p:txBody>
      </p:sp>
    </p:spTree>
    <p:extLst>
      <p:ext uri="{BB962C8B-B14F-4D97-AF65-F5344CB8AC3E}">
        <p14:creationId xmlns:p14="http://schemas.microsoft.com/office/powerpoint/2010/main" val="3881452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LO 12.3 </a:t>
            </a:r>
            <a:r>
              <a:rPr lang="en-US" altLang="en-US" dirty="0" smtClean="0">
                <a:latin typeface="Albertus Medium"/>
              </a:rPr>
              <a:t>Identify corrective actions for failures of quality control.</a:t>
            </a:r>
            <a:endParaRPr lang="en-US" dirty="0" smtClean="0"/>
          </a:p>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40</a:t>
            </a:fld>
            <a:endParaRPr lang="en-US" dirty="0"/>
          </a:p>
        </p:txBody>
      </p:sp>
    </p:spTree>
    <p:extLst>
      <p:ext uri="{BB962C8B-B14F-4D97-AF65-F5344CB8AC3E}">
        <p14:creationId xmlns:p14="http://schemas.microsoft.com/office/powerpoint/2010/main" val="13891712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6400" indent="-406400" eaLnBrk="1" hangingPunct="1">
              <a:spcBef>
                <a:spcPts val="2400"/>
              </a:spcBef>
            </a:pPr>
            <a:r>
              <a:rPr lang="en-US" dirty="0" smtClean="0">
                <a:latin typeface="Albertus Medium"/>
              </a:rPr>
              <a:t>12.1	</a:t>
            </a:r>
            <a:r>
              <a:rPr lang="en-US" altLang="en-US" dirty="0" smtClean="0">
                <a:latin typeface="Albertus Medium"/>
              </a:rPr>
              <a:t>Identify policies and procedures used in phlebotomy and in the clinical laboratory to assure quality in obtaining blood specimens.</a:t>
            </a:r>
          </a:p>
          <a:p>
            <a:pPr marL="406400" indent="-406400" eaLnBrk="1" hangingPunct="1">
              <a:spcBef>
                <a:spcPts val="2400"/>
              </a:spcBef>
            </a:pPr>
            <a:r>
              <a:rPr lang="en-US" altLang="en-US" dirty="0" smtClean="0">
                <a:latin typeface="Albertus Medium"/>
              </a:rPr>
              <a:t>12.2	Carry out documentation of quality control.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lbertus Medium"/>
              </a:rPr>
              <a:t>12.3    Identify corrective actions for failures of quality control.</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41</a:t>
            </a:fld>
            <a:endParaRPr lang="en-US" dirty="0"/>
          </a:p>
        </p:txBody>
      </p:sp>
    </p:spTree>
    <p:extLst>
      <p:ext uri="{BB962C8B-B14F-4D97-AF65-F5344CB8AC3E}">
        <p14:creationId xmlns:p14="http://schemas.microsoft.com/office/powerpoint/2010/main" val="1562823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42</a:t>
            </a:fld>
            <a:endParaRPr lang="en-US" dirty="0"/>
          </a:p>
        </p:txBody>
      </p:sp>
    </p:spTree>
    <p:extLst>
      <p:ext uri="{BB962C8B-B14F-4D97-AF65-F5344CB8AC3E}">
        <p14:creationId xmlns:p14="http://schemas.microsoft.com/office/powerpoint/2010/main" val="2465732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43</a:t>
            </a:fld>
            <a:endParaRPr lang="en-US" dirty="0"/>
          </a:p>
        </p:txBody>
      </p:sp>
    </p:spTree>
    <p:extLst>
      <p:ext uri="{BB962C8B-B14F-4D97-AF65-F5344CB8AC3E}">
        <p14:creationId xmlns:p14="http://schemas.microsoft.com/office/powerpoint/2010/main" val="821142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5</a:t>
            </a:fld>
            <a:endParaRPr lang="en-US" dirty="0"/>
          </a:p>
        </p:txBody>
      </p:sp>
    </p:spTree>
    <p:extLst>
      <p:ext uri="{BB962C8B-B14F-4D97-AF65-F5344CB8AC3E}">
        <p14:creationId xmlns:p14="http://schemas.microsoft.com/office/powerpoint/2010/main" val="21910308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 12.1 </a:t>
            </a:r>
            <a:r>
              <a:rPr lang="en-US" altLang="en-US" dirty="0" smtClean="0">
                <a:latin typeface="Albertus Medium"/>
              </a:rPr>
              <a:t>Identify policies and procedures used in phlebotomy and in the clinical laboratory to assure quality in obtaining blood specimens.</a:t>
            </a:r>
            <a:endParaRPr 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44</a:t>
            </a:fld>
            <a:endParaRPr lang="en-US" dirty="0"/>
          </a:p>
        </p:txBody>
      </p:sp>
    </p:spTree>
    <p:extLst>
      <p:ext uri="{BB962C8B-B14F-4D97-AF65-F5344CB8AC3E}">
        <p14:creationId xmlns:p14="http://schemas.microsoft.com/office/powerpoint/2010/main" val="12062631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 12.1 </a:t>
            </a:r>
            <a:r>
              <a:rPr lang="en-US" altLang="en-US" dirty="0" smtClean="0">
                <a:latin typeface="Albertus Medium"/>
              </a:rPr>
              <a:t>Identify policies and procedures used in phlebotomy and in the clinical laboratory to assure quality in obtaining blood specimens.</a:t>
            </a:r>
            <a:endParaRPr 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45</a:t>
            </a:fld>
            <a:endParaRPr lang="en-US" dirty="0"/>
          </a:p>
        </p:txBody>
      </p:sp>
    </p:spTree>
    <p:extLst>
      <p:ext uri="{BB962C8B-B14F-4D97-AF65-F5344CB8AC3E}">
        <p14:creationId xmlns:p14="http://schemas.microsoft.com/office/powerpoint/2010/main" val="2416882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LO 12.1 </a:t>
            </a:r>
            <a:r>
              <a:rPr lang="en-US" altLang="en-US" dirty="0" smtClean="0">
                <a:latin typeface="Albertus Medium"/>
              </a:rPr>
              <a:t>Identify policies and procedures used in phlebotomy and in the clinical laboratory to assure quality in obtaining blood specimens.</a:t>
            </a:r>
          </a:p>
          <a:p>
            <a:pPr eaLnBrk="1" hangingPunct="1">
              <a:spcBef>
                <a:spcPct val="0"/>
              </a:spcBef>
            </a:pPr>
            <a:endParaRPr lang="en-US" dirty="0" smtClean="0"/>
          </a:p>
          <a:p>
            <a:pPr eaLnBrk="1" hangingPunct="1">
              <a:spcBef>
                <a:spcPct val="0"/>
              </a:spcBef>
            </a:pPr>
            <a:r>
              <a:rPr lang="en-US" b="1" dirty="0" smtClean="0"/>
              <a:t>Notes:</a:t>
            </a:r>
          </a:p>
          <a:p>
            <a:pPr eaLnBrk="1" hangingPunct="1">
              <a:spcBef>
                <a:spcPct val="0"/>
              </a:spcBef>
            </a:pPr>
            <a:endParaRPr lang="en-US" altLang="en-US" dirty="0" smtClean="0"/>
          </a:p>
          <a:p>
            <a:pPr eaLnBrk="1" hangingPunct="1">
              <a:spcBef>
                <a:spcPct val="0"/>
              </a:spcBef>
            </a:pPr>
            <a:r>
              <a:rPr lang="en-US" altLang="en-US" dirty="0" smtClean="0"/>
              <a:t>Using a set of measurable standards adopted by the healthcare industry helps ensure the quality of laboratory performance.</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dirty="0"/>
          </a:p>
        </p:txBody>
      </p:sp>
    </p:spTree>
    <p:extLst>
      <p:ext uri="{BB962C8B-B14F-4D97-AF65-F5344CB8AC3E}">
        <p14:creationId xmlns:p14="http://schemas.microsoft.com/office/powerpoint/2010/main" val="673898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LO 12.1 </a:t>
            </a:r>
            <a:r>
              <a:rPr lang="en-US" altLang="en-US" dirty="0" smtClean="0">
                <a:latin typeface="Albertus Medium"/>
              </a:rPr>
              <a:t>Identify policies and procedures used in phlebotomy and in the clinical laboratory to assure quality in obtaining blood specimens.</a:t>
            </a:r>
          </a:p>
          <a:p>
            <a:pPr eaLnBrk="1" hangingPunct="1">
              <a:spcBef>
                <a:spcPct val="0"/>
              </a:spcBef>
            </a:pPr>
            <a:endParaRPr lang="en-US" dirty="0" smtClean="0"/>
          </a:p>
          <a:p>
            <a:pPr eaLnBrk="1" hangingPunct="1">
              <a:spcBef>
                <a:spcPct val="0"/>
              </a:spcBef>
            </a:pPr>
            <a:r>
              <a:rPr lang="en-US" b="1" dirty="0" smtClean="0"/>
              <a:t>Notes:</a:t>
            </a:r>
          </a:p>
          <a:p>
            <a:pPr eaLnBrk="1" hangingPunct="1">
              <a:spcBef>
                <a:spcPct val="0"/>
              </a:spcBef>
            </a:pPr>
            <a:endParaRPr lang="en-US" altLang="en-US" dirty="0" smtClean="0"/>
          </a:p>
          <a:p>
            <a:pPr eaLnBrk="1" hangingPunct="1">
              <a:spcBef>
                <a:spcPct val="0"/>
              </a:spcBef>
            </a:pPr>
            <a:r>
              <a:rPr lang="en-US" altLang="en-US" dirty="0" smtClean="0"/>
              <a:t>Laboratory tests are a vital link in patient care that assists healthcare providers in identifying a patient’s medical diagnosis. Quality performance in the laboratory is therefore imperative to patient care. </a:t>
            </a:r>
          </a:p>
          <a:p>
            <a:pPr eaLnBrk="1" hangingPunct="1">
              <a:spcBef>
                <a:spcPct val="0"/>
              </a:spcBef>
            </a:pPr>
            <a:endParaRPr lang="en-US" altLang="en-US" dirty="0" smtClean="0"/>
          </a:p>
          <a:p>
            <a:pPr eaLnBrk="1" hangingPunct="1">
              <a:spcBef>
                <a:spcPct val="0"/>
              </a:spcBef>
            </a:pPr>
            <a:r>
              <a:rPr lang="en-US" altLang="en-US" dirty="0" smtClean="0"/>
              <a:t>The Clinical and Laboratory Standards Institute (CLSI) recognizes a hierarchy of processes that lead to the achievement of quality. Those processes and techniques are described in this presentation.</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8</a:t>
            </a:fld>
            <a:endParaRPr lang="en-US" dirty="0"/>
          </a:p>
        </p:txBody>
      </p:sp>
    </p:spTree>
    <p:extLst>
      <p:ext uri="{BB962C8B-B14F-4D97-AF65-F5344CB8AC3E}">
        <p14:creationId xmlns:p14="http://schemas.microsoft.com/office/powerpoint/2010/main" val="1248837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LO 12.1 </a:t>
            </a:r>
            <a:r>
              <a:rPr lang="en-US" altLang="en-US" dirty="0" smtClean="0">
                <a:latin typeface="Albertus Medium"/>
              </a:rPr>
              <a:t>Identify policies and procedures used in phlebotomy and in the clinical laboratory to assure quality in obtaining blood specimens.</a:t>
            </a:r>
          </a:p>
          <a:p>
            <a:pPr eaLnBrk="1" hangingPunct="1">
              <a:spcBef>
                <a:spcPct val="0"/>
              </a:spcBef>
            </a:pPr>
            <a:endParaRPr lang="en-US" dirty="0" smtClean="0"/>
          </a:p>
          <a:p>
            <a:pPr eaLnBrk="1" hangingPunct="1">
              <a:spcBef>
                <a:spcPct val="0"/>
              </a:spcBef>
            </a:pPr>
            <a:r>
              <a:rPr lang="en-US" b="1" dirty="0" smtClean="0"/>
              <a:t>Notes:</a:t>
            </a:r>
          </a:p>
          <a:p>
            <a:pPr eaLnBrk="1" hangingPunct="1">
              <a:spcBef>
                <a:spcPct val="0"/>
              </a:spcBef>
            </a:pPr>
            <a:endParaRPr lang="en-US" altLang="en-US" b="1" dirty="0" smtClean="0"/>
          </a:p>
          <a:p>
            <a:pPr eaLnBrk="1" hangingPunct="1">
              <a:spcBef>
                <a:spcPct val="0"/>
              </a:spcBef>
            </a:pPr>
            <a:r>
              <a:rPr lang="en-US" altLang="en-US" b="1" dirty="0" smtClean="0"/>
              <a:t>Accuracy: </a:t>
            </a:r>
            <a:r>
              <a:rPr lang="en-US" altLang="en-US" dirty="0" smtClean="0"/>
              <a:t>How close a result is to the actual value</a:t>
            </a:r>
          </a:p>
          <a:p>
            <a:pPr eaLnBrk="1" hangingPunct="1">
              <a:spcBef>
                <a:spcPct val="0"/>
              </a:spcBef>
            </a:pPr>
            <a:r>
              <a:rPr lang="en-US" altLang="en-US" b="1" dirty="0" smtClean="0"/>
              <a:t>Precision: </a:t>
            </a:r>
            <a:r>
              <a:rPr lang="en-US" altLang="en-US" dirty="0" smtClean="0"/>
              <a:t>Ability of a test to give nearly the same result when performed repeatedly</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dirty="0"/>
          </a:p>
        </p:txBody>
      </p:sp>
    </p:spTree>
    <p:extLst>
      <p:ext uri="{BB962C8B-B14F-4D97-AF65-F5344CB8AC3E}">
        <p14:creationId xmlns:p14="http://schemas.microsoft.com/office/powerpoint/2010/main" val="1232892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LO 12.1 </a:t>
            </a:r>
            <a:r>
              <a:rPr lang="en-US" altLang="en-US" dirty="0" smtClean="0">
                <a:latin typeface="Albertus Medium"/>
              </a:rPr>
              <a:t>Identify policies and procedures used in phlebotomy and in the clinical laboratory to assure quality in obtaining blood specimens.</a:t>
            </a:r>
          </a:p>
          <a:p>
            <a:pPr eaLnBrk="1" hangingPunct="1">
              <a:spcBef>
                <a:spcPct val="0"/>
              </a:spcBef>
            </a:pPr>
            <a:endParaRPr lang="en-US" dirty="0" smtClean="0"/>
          </a:p>
          <a:p>
            <a:pPr eaLnBrk="1" hangingPunct="1">
              <a:spcBef>
                <a:spcPct val="0"/>
              </a:spcBef>
            </a:pPr>
            <a:r>
              <a:rPr lang="en-US" b="1" dirty="0" smtClean="0"/>
              <a:t>Notes:</a:t>
            </a:r>
          </a:p>
          <a:p>
            <a:pPr eaLnBrk="1" hangingPunct="1">
              <a:spcBef>
                <a:spcPct val="0"/>
              </a:spcBef>
            </a:pPr>
            <a:endParaRPr lang="en-US" altLang="en-US" dirty="0" smtClean="0"/>
          </a:p>
          <a:p>
            <a:pPr eaLnBrk="1" hangingPunct="1">
              <a:spcBef>
                <a:spcPct val="0"/>
              </a:spcBef>
            </a:pPr>
            <a:r>
              <a:rPr lang="en-US" altLang="en-US" dirty="0" smtClean="0"/>
              <a:t>If test results are precise but not accurate, the results will be reproducible in repeated testing but also will be wrong.</a:t>
            </a:r>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dirty="0"/>
          </a:p>
        </p:txBody>
      </p:sp>
    </p:spTree>
    <p:extLst>
      <p:ext uri="{BB962C8B-B14F-4D97-AF65-F5344CB8AC3E}">
        <p14:creationId xmlns:p14="http://schemas.microsoft.com/office/powerpoint/2010/main" val="3485402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LO 12.1 </a:t>
            </a:r>
            <a:r>
              <a:rPr lang="en-US" altLang="en-US" dirty="0" smtClean="0">
                <a:latin typeface="Albertus Medium"/>
              </a:rPr>
              <a:t>Identify policies and procedures used in phlebotomy and in the clinical laboratory to assure quality in obtaining blood specimens.</a:t>
            </a:r>
          </a:p>
          <a:p>
            <a:pPr eaLnBrk="1" hangingPunct="1">
              <a:spcBef>
                <a:spcPct val="0"/>
              </a:spcBef>
            </a:pPr>
            <a:endParaRPr lang="en-US" dirty="0" smtClean="0"/>
          </a:p>
          <a:p>
            <a:pPr eaLnBrk="1" hangingPunct="1">
              <a:spcBef>
                <a:spcPct val="0"/>
              </a:spcBef>
            </a:pPr>
            <a:r>
              <a:rPr lang="en-US" b="1" dirty="0" smtClean="0"/>
              <a:t>Notes:</a:t>
            </a:r>
          </a:p>
          <a:p>
            <a:pPr eaLnBrk="1" hangingPunct="1">
              <a:spcBef>
                <a:spcPct val="0"/>
              </a:spcBef>
            </a:pPr>
            <a:endParaRPr lang="en-US" b="1" dirty="0" smtClean="0"/>
          </a:p>
          <a:p>
            <a:pPr eaLnBrk="1" hangingPunct="1">
              <a:spcBef>
                <a:spcPct val="0"/>
              </a:spcBef>
            </a:pPr>
            <a:r>
              <a:rPr lang="en-US" altLang="en-US" dirty="0" smtClean="0"/>
              <a:t>If the results are neither accurate nor precise, the value is not consistent among repeated tests, and most of the values are wrong.</a:t>
            </a:r>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dirty="0"/>
          </a:p>
        </p:txBody>
      </p:sp>
    </p:spTree>
    <p:extLst>
      <p:ext uri="{BB962C8B-B14F-4D97-AF65-F5344CB8AC3E}">
        <p14:creationId xmlns:p14="http://schemas.microsoft.com/office/powerpoint/2010/main" val="141356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156028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56202352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118797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87407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2057400" y="2743200"/>
            <a:ext cx="7086600" cy="24384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09800" y="2895600"/>
            <a:ext cx="6705600" cy="1205114"/>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09800" y="4260273"/>
            <a:ext cx="6705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4806866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587377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975049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491004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32661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Video Credit Here</a:t>
            </a:r>
            <a:endParaRPr lang="en-US" dirty="0"/>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773267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2057400" y="3429000"/>
            <a:ext cx="7086600" cy="1752600"/>
          </a:xfrm>
          <a:prstGeom prst="rect">
            <a:avLst/>
          </a:prstGeom>
          <a:solidFill>
            <a:srgbClr val="000000">
              <a:alpha val="4666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09800" y="3581400"/>
            <a:ext cx="6705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09800" y="4260273"/>
            <a:ext cx="6705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8257001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2057400" y="3429000"/>
            <a:ext cx="7086600" cy="1752600"/>
          </a:xfrm>
          <a:prstGeom prst="rect">
            <a:avLst/>
          </a:prstGeom>
          <a:solidFill>
            <a:srgbClr val="000000">
              <a:alpha val="4666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09800" y="3581400"/>
            <a:ext cx="6705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09800" y="4260273"/>
            <a:ext cx="6705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3678190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368280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83350321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88723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705315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949214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656260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1099747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11237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85992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75564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07410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gif"/><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4.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1.xml"/><Relationship Id="rId1" Type="http://schemas.openxmlformats.org/officeDocument/2006/relationships/slideLayout" Target="../slideLayouts/slideLayout50.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965" r:id="rId3"/>
    <p:sldLayoutId id="2147483778" r:id="rId4"/>
    <p:sldLayoutId id="2147483779" r:id="rId5"/>
    <p:sldLayoutId id="2147483733" r:id="rId6"/>
    <p:sldLayoutId id="2147483734" r:id="rId7"/>
    <p:sldLayoutId id="2147483914" r:id="rId8"/>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 id="2147483964" r:id="rId10"/>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6"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smtClean="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EducationCopy</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slide" Target="slide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slide" Target="slide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slide" Target="slide4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Quality Essentials</a:t>
            </a:r>
            <a:endParaRPr lang="en-US" dirty="0"/>
          </a:p>
        </p:txBody>
      </p:sp>
      <p:sp>
        <p:nvSpPr>
          <p:cNvPr id="6" name="Text Placeholder 5"/>
          <p:cNvSpPr>
            <a:spLocks noGrp="1"/>
          </p:cNvSpPr>
          <p:nvPr>
            <p:ph type="body" sz="quarter" idx="10"/>
          </p:nvPr>
        </p:nvSpPr>
        <p:spPr/>
        <p:txBody>
          <a:bodyPr/>
          <a:lstStyle/>
          <a:p>
            <a:r>
              <a:rPr lang="en-US" dirty="0" smtClean="0"/>
              <a:t>Chapter 12</a:t>
            </a:r>
            <a:endParaRPr lang="en-US" dirty="0"/>
          </a:p>
        </p:txBody>
      </p:sp>
      <p:sp>
        <p:nvSpPr>
          <p:cNvPr id="2" name="Text Placeholder 1"/>
          <p:cNvSpPr>
            <a:spLocks noGrp="1"/>
          </p:cNvSpPr>
          <p:nvPr>
            <p:ph type="body" sz="quarter" idx="11"/>
          </p:nvPr>
        </p:nvSpPr>
        <p:spPr/>
        <p:txBody>
          <a:bodyPr/>
          <a:lstStyle/>
          <a:p>
            <a:endParaRPr lang="en-US"/>
          </a:p>
        </p:txBody>
      </p:sp>
      <p:sp>
        <p:nvSpPr>
          <p:cNvPr id="7" name="Photo Credit"/>
          <p:cNvSpPr txBox="1">
            <a:spLocks/>
          </p:cNvSpPr>
          <p:nvPr/>
        </p:nvSpPr>
        <p:spPr>
          <a:xfrm>
            <a:off x="152400" y="6629400"/>
            <a:ext cx="8839200" cy="124207"/>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smtClean="0">
                <a:solidFill>
                  <a:prstClr val="white"/>
                </a:solidFill>
              </a:rPr>
              <a:t>©McGraw-Hill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112236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Precision without Accuracy</a:t>
            </a:r>
            <a:endParaRPr lang="en-US" dirty="0"/>
          </a:p>
        </p:txBody>
      </p:sp>
      <p:sp>
        <p:nvSpPr>
          <p:cNvPr id="11" name="Content Placeholder 10"/>
          <p:cNvSpPr>
            <a:spLocks noGrp="1"/>
          </p:cNvSpPr>
          <p:nvPr>
            <p:ph sz="half" idx="1"/>
          </p:nvPr>
        </p:nvSpPr>
        <p:spPr>
          <a:xfrm>
            <a:off x="457200" y="914400"/>
            <a:ext cx="4648200" cy="5615940"/>
          </a:xfrm>
        </p:spPr>
        <p:txBody>
          <a:bodyPr/>
          <a:lstStyle/>
          <a:p>
            <a:pPr marL="0" indent="0">
              <a:buNone/>
            </a:pPr>
            <a:r>
              <a:rPr lang="en-US" altLang="en-US" dirty="0" smtClean="0"/>
              <a:t>Actual glucose level: 125 mg/dL</a:t>
            </a:r>
          </a:p>
          <a:p>
            <a:pPr marL="0" indent="0">
              <a:buNone/>
            </a:pPr>
            <a:r>
              <a:rPr lang="en-US" altLang="en-US" dirty="0" smtClean="0"/>
              <a:t>Results precise but not accurate:</a:t>
            </a:r>
          </a:p>
          <a:p>
            <a:pPr lvl="2">
              <a:buFont typeface="Wingdings" pitchFamily="2" charset="2"/>
              <a:buNone/>
            </a:pPr>
            <a:r>
              <a:rPr lang="en-US" altLang="en-US" sz="2000" dirty="0">
                <a:latin typeface="Albertus Medium"/>
              </a:rPr>
              <a:t>100 mg/dL</a:t>
            </a:r>
          </a:p>
          <a:p>
            <a:pPr lvl="2">
              <a:buFont typeface="Wingdings" pitchFamily="2" charset="2"/>
              <a:buNone/>
            </a:pPr>
            <a:r>
              <a:rPr lang="en-US" altLang="en-US" sz="2000" dirty="0">
                <a:latin typeface="Albertus Medium"/>
              </a:rPr>
              <a:t>102 mg/dL</a:t>
            </a:r>
          </a:p>
          <a:p>
            <a:pPr lvl="2">
              <a:buFont typeface="Wingdings" pitchFamily="2" charset="2"/>
              <a:buNone/>
            </a:pPr>
            <a:r>
              <a:rPr lang="en-US" altLang="en-US" sz="2000" dirty="0">
                <a:latin typeface="Albertus Medium"/>
              </a:rPr>
              <a:t>  90 mg/dL </a:t>
            </a:r>
          </a:p>
          <a:p>
            <a:pPr lvl="2">
              <a:buFont typeface="Wingdings" pitchFamily="2" charset="2"/>
              <a:buNone/>
            </a:pPr>
            <a:r>
              <a:rPr lang="en-US" altLang="en-US" sz="2000" dirty="0">
                <a:latin typeface="Albertus Medium"/>
              </a:rPr>
              <a:t>  95 mg/dL</a:t>
            </a:r>
          </a:p>
          <a:p>
            <a:pPr lvl="2">
              <a:buFont typeface="Wingdings" pitchFamily="2" charset="2"/>
              <a:buNone/>
            </a:pPr>
            <a:r>
              <a:rPr lang="en-US" altLang="en-US" sz="2000" dirty="0">
                <a:latin typeface="Albertus Medium"/>
              </a:rPr>
              <a:t>101 mg/dL</a:t>
            </a:r>
          </a:p>
          <a:p>
            <a:pPr lvl="2">
              <a:buFont typeface="Wingdings" pitchFamily="2" charset="2"/>
              <a:buNone/>
            </a:pPr>
            <a:r>
              <a:rPr lang="en-US" altLang="en-US" sz="2000" dirty="0">
                <a:latin typeface="Albertus Medium"/>
              </a:rPr>
              <a:t>  98 mg/dL</a:t>
            </a:r>
          </a:p>
          <a:p>
            <a:pPr lvl="2">
              <a:buFont typeface="Wingdings" pitchFamily="2" charset="2"/>
              <a:buNone/>
            </a:pPr>
            <a:r>
              <a:rPr lang="en-US" altLang="en-US" sz="2000" dirty="0">
                <a:latin typeface="Albertus Medium"/>
              </a:rPr>
              <a:t>  95 mg/dL </a:t>
            </a:r>
          </a:p>
          <a:p>
            <a:pPr lvl="2">
              <a:buFont typeface="Wingdings" pitchFamily="2" charset="2"/>
              <a:buNone/>
            </a:pPr>
            <a:r>
              <a:rPr lang="en-US" altLang="en-US" sz="2000" dirty="0">
                <a:latin typeface="Albertus Medium"/>
              </a:rPr>
              <a:t>103 mg/dL</a:t>
            </a:r>
          </a:p>
          <a:p>
            <a:pPr lvl="2">
              <a:buFont typeface="Wingdings" pitchFamily="2" charset="2"/>
              <a:buNone/>
            </a:pPr>
            <a:r>
              <a:rPr lang="en-US" altLang="en-US" sz="2000" dirty="0">
                <a:latin typeface="Albertus Medium"/>
              </a:rPr>
              <a:t>100 mg/dL</a:t>
            </a:r>
          </a:p>
          <a:p>
            <a:endParaRPr lang="en-US" altLang="en-US" dirty="0" smtClean="0"/>
          </a:p>
          <a:p>
            <a:endParaRPr lang="en-US" dirty="0"/>
          </a:p>
        </p:txBody>
      </p:sp>
      <p:pic>
        <p:nvPicPr>
          <p:cNvPr id="3" name="Picture 2" descr="Bull's-eye target with glucose values clustered together at the edge of the middle and outer 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056670"/>
            <a:ext cx="3352800" cy="3453319"/>
          </a:xfrm>
          <a:prstGeom prst="rect">
            <a:avLst/>
          </a:prstGeom>
        </p:spPr>
      </p:pic>
      <p:sp>
        <p:nvSpPr>
          <p:cNvPr id="19" name="Text Placeholder 18"/>
          <p:cNvSpPr>
            <a:spLocks noGrp="1"/>
          </p:cNvSpPr>
          <p:nvPr>
            <p:ph type="body" sz="quarter" idx="12"/>
          </p:nvPr>
        </p:nvSpPr>
        <p:spPr/>
        <p:txBody>
          <a:bodyPr/>
          <a:lstStyle/>
          <a:p>
            <a:endParaRPr lang="en-US"/>
          </a:p>
        </p:txBody>
      </p:sp>
      <p:sp>
        <p:nvSpPr>
          <p:cNvPr id="18" name="Text Placeholder 17"/>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3274982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Neither Accuracy nor Precision</a:t>
            </a:r>
            <a:endParaRPr lang="en-US" dirty="0"/>
          </a:p>
        </p:txBody>
      </p:sp>
      <p:sp>
        <p:nvSpPr>
          <p:cNvPr id="11" name="Content Placeholder 10"/>
          <p:cNvSpPr>
            <a:spLocks noGrp="1"/>
          </p:cNvSpPr>
          <p:nvPr>
            <p:ph sz="half" idx="1"/>
          </p:nvPr>
        </p:nvSpPr>
        <p:spPr>
          <a:xfrm>
            <a:off x="457200" y="914400"/>
            <a:ext cx="4869180" cy="5615940"/>
          </a:xfrm>
        </p:spPr>
        <p:txBody>
          <a:bodyPr/>
          <a:lstStyle/>
          <a:p>
            <a:pPr marL="0" indent="0">
              <a:buNone/>
            </a:pPr>
            <a:r>
              <a:rPr lang="en-US" altLang="en-US" dirty="0" smtClean="0"/>
              <a:t>Actual glucose level: 125 mg/dL</a:t>
            </a:r>
          </a:p>
          <a:p>
            <a:pPr marL="0" indent="0">
              <a:buNone/>
            </a:pPr>
            <a:r>
              <a:rPr lang="en-US" altLang="en-US" dirty="0" smtClean="0"/>
              <a:t>Results neither accurate nor precise:</a:t>
            </a:r>
          </a:p>
          <a:p>
            <a:pPr lvl="2">
              <a:buFont typeface="Wingdings" pitchFamily="2" charset="2"/>
              <a:buNone/>
            </a:pPr>
            <a:r>
              <a:rPr lang="en-US" altLang="en-US" sz="2000" dirty="0">
                <a:latin typeface="Albertus Medium"/>
              </a:rPr>
              <a:t>162 mg/dL</a:t>
            </a:r>
          </a:p>
          <a:p>
            <a:pPr lvl="2">
              <a:buFont typeface="Wingdings" pitchFamily="2" charset="2"/>
              <a:buNone/>
            </a:pPr>
            <a:r>
              <a:rPr lang="en-US" altLang="en-US" sz="2000" dirty="0">
                <a:latin typeface="Albertus Medium"/>
              </a:rPr>
              <a:t>135 mg/dL</a:t>
            </a:r>
          </a:p>
          <a:p>
            <a:pPr lvl="2">
              <a:buFont typeface="Wingdings" pitchFamily="2" charset="2"/>
              <a:buNone/>
            </a:pPr>
            <a:r>
              <a:rPr lang="en-US" altLang="en-US" sz="2000" dirty="0">
                <a:latin typeface="Albertus Medium"/>
              </a:rPr>
              <a:t>126 mg/dL</a:t>
            </a:r>
          </a:p>
          <a:p>
            <a:pPr lvl="2">
              <a:buFont typeface="Wingdings" pitchFamily="2" charset="2"/>
              <a:buNone/>
            </a:pPr>
            <a:r>
              <a:rPr lang="en-US" altLang="en-US" sz="2000" dirty="0">
                <a:latin typeface="Albertus Medium"/>
              </a:rPr>
              <a:t>102 mg/dL</a:t>
            </a:r>
          </a:p>
          <a:p>
            <a:pPr lvl="2">
              <a:buFont typeface="Wingdings" pitchFamily="2" charset="2"/>
              <a:buNone/>
            </a:pPr>
            <a:r>
              <a:rPr lang="en-US" altLang="en-US" sz="2000" dirty="0">
                <a:latin typeface="Albertus Medium"/>
              </a:rPr>
              <a:t>124 mg/dL</a:t>
            </a:r>
          </a:p>
          <a:p>
            <a:pPr lvl="2">
              <a:buFont typeface="Wingdings" pitchFamily="2" charset="2"/>
              <a:buNone/>
            </a:pPr>
            <a:r>
              <a:rPr lang="en-US" altLang="en-US" sz="2000" dirty="0">
                <a:latin typeface="Albertus Medium"/>
              </a:rPr>
              <a:t>  85 mg/dL</a:t>
            </a:r>
          </a:p>
          <a:p>
            <a:pPr lvl="2">
              <a:buFont typeface="Wingdings" pitchFamily="2" charset="2"/>
              <a:buNone/>
            </a:pPr>
            <a:r>
              <a:rPr lang="en-US" altLang="en-US" sz="2000" dirty="0">
                <a:latin typeface="Albertus Medium"/>
              </a:rPr>
              <a:t>150 mg/dL</a:t>
            </a:r>
          </a:p>
          <a:p>
            <a:pPr lvl="2">
              <a:buFont typeface="Wingdings" pitchFamily="2" charset="2"/>
              <a:buNone/>
            </a:pPr>
            <a:r>
              <a:rPr lang="en-US" altLang="en-US" sz="2000" dirty="0">
                <a:latin typeface="Albertus Medium"/>
              </a:rPr>
              <a:t>117 mg/dL</a:t>
            </a:r>
            <a:endParaRPr lang="en-US" altLang="en-US" dirty="0" smtClean="0"/>
          </a:p>
          <a:p>
            <a:endParaRPr lang="en-US" dirty="0"/>
          </a:p>
        </p:txBody>
      </p:sp>
      <p:pic>
        <p:nvPicPr>
          <p:cNvPr id="3" name="Picture 2" descr="Bull's-eye target with glucose values scattered over all three rin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981200"/>
            <a:ext cx="3352800" cy="3453319"/>
          </a:xfrm>
          <a:prstGeom prst="rect">
            <a:avLst/>
          </a:prstGeom>
        </p:spPr>
      </p:pic>
      <p:sp>
        <p:nvSpPr>
          <p:cNvPr id="19" name="Text Placeholder 18"/>
          <p:cNvSpPr>
            <a:spLocks noGrp="1"/>
          </p:cNvSpPr>
          <p:nvPr>
            <p:ph type="body" sz="quarter" idx="12"/>
          </p:nvPr>
        </p:nvSpPr>
        <p:spPr/>
        <p:txBody>
          <a:bodyPr/>
          <a:lstStyle/>
          <a:p>
            <a:endParaRPr lang="en-US"/>
          </a:p>
        </p:txBody>
      </p:sp>
      <p:sp>
        <p:nvSpPr>
          <p:cNvPr id="18" name="Text Placeholder 17"/>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1515336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Total Quality Management (TQM)</a:t>
            </a:r>
            <a:endParaRPr lang="en-US" dirty="0"/>
          </a:p>
        </p:txBody>
      </p:sp>
      <p:sp>
        <p:nvSpPr>
          <p:cNvPr id="8" name="Content Placeholder 7"/>
          <p:cNvSpPr>
            <a:spLocks noGrp="1"/>
          </p:cNvSpPr>
          <p:nvPr>
            <p:ph idx="1"/>
          </p:nvPr>
        </p:nvSpPr>
        <p:spPr/>
        <p:txBody>
          <a:bodyPr/>
          <a:lstStyle/>
          <a:p>
            <a:pPr marL="0" indent="0">
              <a:buNone/>
            </a:pPr>
            <a:r>
              <a:rPr lang="en-US" altLang="en-US" dirty="0" smtClean="0"/>
              <a:t>Highest level of quality oversight</a:t>
            </a:r>
          </a:p>
          <a:p>
            <a:r>
              <a:rPr lang="en-US" altLang="en-US" dirty="0" smtClean="0"/>
              <a:t>Managed at organizational level</a:t>
            </a:r>
          </a:p>
          <a:p>
            <a:r>
              <a:rPr lang="en-US" altLang="en-US" dirty="0" smtClean="0"/>
              <a:t>Governs behavior of a set of individuals</a:t>
            </a:r>
          </a:p>
          <a:p>
            <a:pPr marL="0" indent="0">
              <a:spcBef>
                <a:spcPts val="3600"/>
              </a:spcBef>
              <a:buNone/>
            </a:pPr>
            <a:r>
              <a:rPr lang="en-US" altLang="en-US" dirty="0" smtClean="0"/>
              <a:t>Identifies organization’s customers</a:t>
            </a:r>
          </a:p>
          <a:p>
            <a:r>
              <a:rPr lang="en-US" altLang="en-US" dirty="0" smtClean="0"/>
              <a:t>Designs operations to produce highest customer satisfaction</a:t>
            </a:r>
          </a:p>
          <a:p>
            <a:r>
              <a:rPr lang="en-US" altLang="en-US" dirty="0" smtClean="0"/>
              <a:t>Not just accuracy of test results</a:t>
            </a:r>
          </a:p>
          <a:p>
            <a:endParaRPr lang="en-US" dirty="0"/>
          </a:p>
        </p:txBody>
      </p:sp>
      <p:sp>
        <p:nvSpPr>
          <p:cNvPr id="14" name="Text Placeholder 13"/>
          <p:cNvSpPr>
            <a:spLocks noGrp="1"/>
          </p:cNvSpPr>
          <p:nvPr>
            <p:ph type="body" sz="quarter" idx="16"/>
          </p:nvPr>
        </p:nvSpPr>
        <p:spPr/>
        <p:txBody>
          <a:bodyPr/>
          <a:lstStyle/>
          <a:p>
            <a:endParaRPr lang="en-US"/>
          </a:p>
        </p:txBody>
      </p:sp>
      <p:sp>
        <p:nvSpPr>
          <p:cNvPr id="13" name="Text Placeholder 1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837593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Total Quality Management Diagram</a:t>
            </a:r>
            <a:endParaRPr lang="en-US" dirty="0"/>
          </a:p>
        </p:txBody>
      </p:sp>
      <p:pic>
        <p:nvPicPr>
          <p:cNvPr id="3" name="Picture 2" descr="Bubble diagram showing the hierarchy of functions within total quality management for parts of a facility responsible for lab resul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744" y="841248"/>
            <a:ext cx="5620512" cy="5559552"/>
          </a:xfrm>
          <a:prstGeom prst="rect">
            <a:avLst/>
          </a:prstGeom>
        </p:spPr>
      </p:pic>
      <p:sp>
        <p:nvSpPr>
          <p:cNvPr id="13" name="Text Placeholder 12"/>
          <p:cNvSpPr>
            <a:spLocks noGrp="1"/>
          </p:cNvSpPr>
          <p:nvPr>
            <p:ph type="body" sz="quarter" idx="16"/>
          </p:nvPr>
        </p:nvSpPr>
        <p:spPr>
          <a:xfrm>
            <a:off x="3886200" y="6400800"/>
            <a:ext cx="1371600" cy="252350"/>
          </a:xfrm>
        </p:spPr>
        <p:txBody>
          <a:bodyPr/>
          <a:lstStyle/>
          <a:p>
            <a:r>
              <a:rPr lang="en-US" dirty="0" smtClean="0">
                <a:hlinkClick r:id="rId4" action="ppaction://hlinksldjump"/>
              </a:rPr>
              <a:t>Total Quality Management Diagram Appendix</a:t>
            </a:r>
            <a:endParaRPr lang="en-US" dirty="0"/>
          </a:p>
        </p:txBody>
      </p:sp>
      <p:sp>
        <p:nvSpPr>
          <p:cNvPr id="12" name="Text Placeholder 11"/>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41347636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Patient Satisfaction</a:t>
            </a:r>
            <a:endParaRPr lang="en-US" dirty="0"/>
          </a:p>
        </p:txBody>
      </p:sp>
      <p:sp>
        <p:nvSpPr>
          <p:cNvPr id="6" name="Content Placeholder 5"/>
          <p:cNvSpPr>
            <a:spLocks noGrp="1"/>
          </p:cNvSpPr>
          <p:nvPr>
            <p:ph idx="1"/>
          </p:nvPr>
        </p:nvSpPr>
        <p:spPr/>
        <p:txBody>
          <a:bodyPr/>
          <a:lstStyle/>
          <a:p>
            <a:pPr marL="0" indent="0">
              <a:buNone/>
            </a:pPr>
            <a:r>
              <a:rPr lang="en-US" altLang="en-US" dirty="0" smtClean="0"/>
              <a:t>General factors</a:t>
            </a:r>
          </a:p>
          <a:p>
            <a:r>
              <a:rPr lang="en-US" altLang="en-US" dirty="0" smtClean="0"/>
              <a:t>How long they had to wait for the procedure</a:t>
            </a:r>
          </a:p>
          <a:p>
            <a:r>
              <a:rPr lang="en-US" altLang="en-US" dirty="0" smtClean="0"/>
              <a:t>Presence or absence of bruising at the site</a:t>
            </a:r>
          </a:p>
          <a:p>
            <a:r>
              <a:rPr lang="en-US" altLang="en-US" dirty="0" smtClean="0"/>
              <a:t>How many needlesticks were required</a:t>
            </a:r>
          </a:p>
          <a:p>
            <a:pPr marL="0" indent="0">
              <a:spcBef>
                <a:spcPts val="3600"/>
              </a:spcBef>
              <a:buNone/>
            </a:pPr>
            <a:r>
              <a:rPr lang="en-US" altLang="en-US" dirty="0" smtClean="0"/>
              <a:t>Perception of phlebotomist</a:t>
            </a:r>
          </a:p>
          <a:p>
            <a:r>
              <a:rPr lang="en-US" altLang="en-US" dirty="0" smtClean="0"/>
              <a:t>Attitude</a:t>
            </a:r>
          </a:p>
          <a:p>
            <a:r>
              <a:rPr lang="en-US" altLang="en-US" dirty="0" smtClean="0"/>
              <a:t>Appearance</a:t>
            </a:r>
          </a:p>
          <a:p>
            <a:r>
              <a:rPr lang="en-US" altLang="en-US" dirty="0" smtClean="0"/>
              <a:t>Communication skills</a:t>
            </a:r>
          </a:p>
          <a:p>
            <a:r>
              <a:rPr lang="en-US" altLang="en-US" dirty="0" smtClean="0"/>
              <a:t>Friendliness</a:t>
            </a:r>
          </a:p>
          <a:p>
            <a:endParaRPr lang="en-US" dirty="0"/>
          </a:p>
        </p:txBody>
      </p:sp>
      <p:sp>
        <p:nvSpPr>
          <p:cNvPr id="12" name="Text Placeholder 11"/>
          <p:cNvSpPr>
            <a:spLocks noGrp="1"/>
          </p:cNvSpPr>
          <p:nvPr>
            <p:ph type="body" sz="quarter" idx="16"/>
          </p:nvPr>
        </p:nvSpPr>
        <p:spPr/>
        <p:txBody>
          <a:bodyPr/>
          <a:lstStyle/>
          <a:p>
            <a:endParaRPr lang="en-US"/>
          </a:p>
        </p:txBody>
      </p:sp>
      <p:sp>
        <p:nvSpPr>
          <p:cNvPr id="11" name="Text Placeholder 10"/>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639570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Quality Cost Management (QCM)</a:t>
            </a:r>
            <a:endParaRPr lang="en-US" dirty="0"/>
          </a:p>
        </p:txBody>
      </p:sp>
      <p:sp>
        <p:nvSpPr>
          <p:cNvPr id="11" name="Content Placeholder 10"/>
          <p:cNvSpPr>
            <a:spLocks noGrp="1"/>
          </p:cNvSpPr>
          <p:nvPr>
            <p:ph idx="1"/>
          </p:nvPr>
        </p:nvSpPr>
        <p:spPr/>
        <p:txBody>
          <a:bodyPr/>
          <a:lstStyle/>
          <a:p>
            <a:pPr marL="0" indent="0">
              <a:buNone/>
            </a:pPr>
            <a:r>
              <a:rPr lang="en-US" altLang="en-US" dirty="0" smtClean="0"/>
              <a:t>System to measure and manage cost of quality</a:t>
            </a:r>
          </a:p>
          <a:p>
            <a:pPr marL="0" indent="0">
              <a:spcBef>
                <a:spcPts val="3600"/>
              </a:spcBef>
              <a:buNone/>
            </a:pPr>
            <a:r>
              <a:rPr lang="en-US" altLang="en-US" dirty="0" smtClean="0"/>
              <a:t>Cost of quality includes</a:t>
            </a:r>
          </a:p>
          <a:p>
            <a:r>
              <a:rPr lang="en-US" altLang="en-US" dirty="0" smtClean="0"/>
              <a:t>Cost of procedure or product</a:t>
            </a:r>
          </a:p>
          <a:p>
            <a:r>
              <a:rPr lang="en-US" altLang="en-US" dirty="0" smtClean="0"/>
              <a:t>Cost of repeating tests when results are questionable</a:t>
            </a:r>
          </a:p>
          <a:p>
            <a:r>
              <a:rPr lang="en-US" altLang="en-US" dirty="0" smtClean="0"/>
              <a:t>Cost of correcting errors in a process</a:t>
            </a:r>
          </a:p>
          <a:p>
            <a:r>
              <a:rPr lang="en-US" altLang="en-US" dirty="0" smtClean="0"/>
              <a:t>Cost of maintaining customer satisfaction</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122433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Quality Management System (QMS)</a:t>
            </a:r>
            <a:endParaRPr lang="en-US" dirty="0"/>
          </a:p>
        </p:txBody>
      </p:sp>
      <p:sp>
        <p:nvSpPr>
          <p:cNvPr id="11" name="Content Placeholder 10"/>
          <p:cNvSpPr>
            <a:spLocks noGrp="1"/>
          </p:cNvSpPr>
          <p:nvPr>
            <p:ph idx="1"/>
          </p:nvPr>
        </p:nvSpPr>
        <p:spPr/>
        <p:txBody>
          <a:bodyPr/>
          <a:lstStyle/>
          <a:p>
            <a:pPr marL="0" indent="0">
              <a:buNone/>
            </a:pPr>
            <a:r>
              <a:rPr lang="en-US" altLang="en-US" dirty="0" smtClean="0"/>
              <a:t>Establishment of:</a:t>
            </a:r>
          </a:p>
          <a:p>
            <a:r>
              <a:rPr lang="en-US" altLang="en-US" dirty="0" smtClean="0"/>
              <a:t>Quality objectives</a:t>
            </a:r>
          </a:p>
          <a:p>
            <a:r>
              <a:rPr lang="en-US" altLang="en-US" dirty="0" smtClean="0"/>
              <a:t>Methods to monitor achievement of objectives</a:t>
            </a:r>
          </a:p>
          <a:p>
            <a:pPr marL="0" indent="0">
              <a:spcBef>
                <a:spcPts val="3000"/>
              </a:spcBef>
              <a:buNone/>
            </a:pPr>
            <a:r>
              <a:rPr lang="en-US" altLang="en-US" dirty="0" smtClean="0"/>
              <a:t>Organizational structure of laboratory</a:t>
            </a:r>
          </a:p>
          <a:p>
            <a:pPr marL="0" indent="0">
              <a:spcBef>
                <a:spcPts val="3000"/>
              </a:spcBef>
              <a:buNone/>
            </a:pPr>
            <a:r>
              <a:rPr lang="en-US" altLang="en-US" dirty="0" smtClean="0"/>
              <a:t>Procedures, processes, and resources</a:t>
            </a:r>
          </a:p>
          <a:p>
            <a:pPr marL="0" indent="0">
              <a:spcBef>
                <a:spcPts val="3000"/>
              </a:spcBef>
              <a:buNone/>
            </a:pPr>
            <a:r>
              <a:rPr lang="en-US" altLang="en-US" dirty="0" smtClean="0"/>
              <a:t>Commonly included functions</a:t>
            </a:r>
          </a:p>
          <a:p>
            <a:r>
              <a:rPr lang="en-US" altLang="en-US" dirty="0" smtClean="0"/>
              <a:t>Quality assurance</a:t>
            </a:r>
          </a:p>
          <a:p>
            <a:r>
              <a:rPr lang="en-US" altLang="en-US" dirty="0" smtClean="0"/>
              <a:t>Quality control</a:t>
            </a:r>
            <a:endParaRPr lang="en-US" altLang="en-US" dirty="0"/>
          </a:p>
        </p:txBody>
      </p:sp>
      <p:sp>
        <p:nvSpPr>
          <p:cNvPr id="5" name="Text Placeholder 4"/>
          <p:cNvSpPr>
            <a:spLocks noGrp="1"/>
          </p:cNvSpPr>
          <p:nvPr>
            <p:ph type="body" sz="quarter" idx="16"/>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364857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Quality Assurance (QA)</a:t>
            </a:r>
            <a:endParaRPr lang="en-US" dirty="0"/>
          </a:p>
        </p:txBody>
      </p:sp>
      <p:sp>
        <p:nvSpPr>
          <p:cNvPr id="11" name="Content Placeholder 10"/>
          <p:cNvSpPr>
            <a:spLocks noGrp="1"/>
          </p:cNvSpPr>
          <p:nvPr>
            <p:ph idx="1"/>
          </p:nvPr>
        </p:nvSpPr>
        <p:spPr/>
        <p:txBody>
          <a:bodyPr/>
          <a:lstStyle/>
          <a:p>
            <a:pPr marL="0" indent="0">
              <a:buNone/>
            </a:pPr>
            <a:r>
              <a:rPr lang="en-US" altLang="en-US" dirty="0" smtClean="0"/>
              <a:t>Examining process performance to confirm that:</a:t>
            </a:r>
          </a:p>
          <a:p>
            <a:r>
              <a:rPr lang="en-US" altLang="en-US" dirty="0" smtClean="0"/>
              <a:t>Testing is performed correctly</a:t>
            </a:r>
          </a:p>
          <a:p>
            <a:r>
              <a:rPr lang="en-US" altLang="en-US" dirty="0" smtClean="0"/>
              <a:t>Results are accurate</a:t>
            </a:r>
          </a:p>
          <a:p>
            <a:r>
              <a:rPr lang="en-US" altLang="en-US" dirty="0" smtClean="0"/>
              <a:t>Mistakes are found and corrected</a:t>
            </a:r>
          </a:p>
          <a:p>
            <a:pPr marL="0" indent="0">
              <a:spcBef>
                <a:spcPts val="3600"/>
              </a:spcBef>
              <a:buNone/>
            </a:pPr>
            <a:r>
              <a:rPr lang="en-US" altLang="en-US" dirty="0" smtClean="0"/>
              <a:t>Standards put in place</a:t>
            </a:r>
          </a:p>
          <a:p>
            <a:pPr marL="0" indent="0">
              <a:spcBef>
                <a:spcPts val="3600"/>
              </a:spcBef>
              <a:buNone/>
            </a:pPr>
            <a:r>
              <a:rPr lang="en-US" altLang="en-US" dirty="0" smtClean="0"/>
              <a:t>Focuses on overall process to measure patient outcomes</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977025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Quality Assurance in the Laboratory</a:t>
            </a:r>
            <a:endParaRPr lang="en-US" dirty="0"/>
          </a:p>
        </p:txBody>
      </p:sp>
      <p:sp>
        <p:nvSpPr>
          <p:cNvPr id="11" name="Content Placeholder 10"/>
          <p:cNvSpPr>
            <a:spLocks noGrp="1"/>
          </p:cNvSpPr>
          <p:nvPr>
            <p:ph sz="half" idx="1"/>
          </p:nvPr>
        </p:nvSpPr>
        <p:spPr/>
        <p:txBody>
          <a:bodyPr/>
          <a:lstStyle/>
          <a:p>
            <a:r>
              <a:rPr lang="en-US" altLang="en-US" dirty="0" smtClean="0"/>
              <a:t>Ordering and requisitioning tests</a:t>
            </a:r>
          </a:p>
          <a:p>
            <a:r>
              <a:rPr lang="en-US" altLang="en-US" dirty="0" smtClean="0"/>
              <a:t>Positive patient identification</a:t>
            </a:r>
          </a:p>
          <a:p>
            <a:r>
              <a:rPr lang="en-US" altLang="en-US" dirty="0" smtClean="0"/>
              <a:t>Specimen collection processes</a:t>
            </a:r>
          </a:p>
          <a:p>
            <a:r>
              <a:rPr lang="en-US" altLang="en-US" dirty="0" smtClean="0"/>
              <a:t>Integrity of specimen</a:t>
            </a:r>
          </a:p>
          <a:p>
            <a:r>
              <a:rPr lang="en-US" altLang="en-US" dirty="0" smtClean="0"/>
              <a:t>Test analysis</a:t>
            </a:r>
          </a:p>
          <a:p>
            <a:r>
              <a:rPr lang="en-US" altLang="en-US" dirty="0" smtClean="0"/>
              <a:t>Reporting of results</a:t>
            </a:r>
          </a:p>
          <a:p>
            <a:endParaRPr lang="en-US" dirty="0"/>
          </a:p>
        </p:txBody>
      </p:sp>
      <p:sp>
        <p:nvSpPr>
          <p:cNvPr id="12" name="Content Placeholder 11"/>
          <p:cNvSpPr>
            <a:spLocks noGrp="1"/>
          </p:cNvSpPr>
          <p:nvPr>
            <p:ph sz="half" idx="2"/>
          </p:nvPr>
        </p:nvSpPr>
        <p:spPr/>
        <p:txBody>
          <a:bodyPr/>
          <a:lstStyle/>
          <a:p>
            <a:r>
              <a:rPr lang="en-US" altLang="en-US" smtClean="0"/>
              <a:t>Turnaround time</a:t>
            </a:r>
          </a:p>
          <a:p>
            <a:r>
              <a:rPr lang="en-US" altLang="en-US" smtClean="0"/>
              <a:t>Personnel training</a:t>
            </a:r>
          </a:p>
          <a:p>
            <a:r>
              <a:rPr lang="en-US" altLang="en-US" smtClean="0"/>
              <a:t>Proficiency testing</a:t>
            </a:r>
          </a:p>
          <a:p>
            <a:r>
              <a:rPr lang="en-US" smtClean="0"/>
              <a:t>Laboratory inspections</a:t>
            </a:r>
          </a:p>
          <a:p>
            <a:r>
              <a:rPr lang="en-US" smtClean="0"/>
              <a:t>Documentation and follow-up on corrective action</a:t>
            </a:r>
          </a:p>
          <a:p>
            <a:endParaRPr lang="en-US" dirty="0"/>
          </a:p>
        </p:txBody>
      </p:sp>
      <p:sp>
        <p:nvSpPr>
          <p:cNvPr id="19" name="Text Placeholder 18"/>
          <p:cNvSpPr>
            <a:spLocks noGrp="1"/>
          </p:cNvSpPr>
          <p:nvPr>
            <p:ph type="body" sz="quarter" idx="12"/>
          </p:nvPr>
        </p:nvSpPr>
        <p:spPr/>
        <p:txBody>
          <a:bodyPr/>
          <a:lstStyle/>
          <a:p>
            <a:endParaRPr lang="en-US"/>
          </a:p>
        </p:txBody>
      </p:sp>
      <p:sp>
        <p:nvSpPr>
          <p:cNvPr id="18" name="Text Placeholder 17"/>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77683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 Flowchart for the Laboratory</a:t>
            </a:r>
            <a:endParaRPr lang="en-US" dirty="0"/>
          </a:p>
        </p:txBody>
      </p:sp>
      <p:pic>
        <p:nvPicPr>
          <p:cNvPr id="4" name="Picture 3" descr="Steps for laboratory quality assurance, including steps to take when problems occu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512" y="766263"/>
            <a:ext cx="6736976" cy="5786937"/>
          </a:xfrm>
          <a:prstGeom prst="rect">
            <a:avLst/>
          </a:prstGeom>
        </p:spPr>
      </p:pic>
      <p:sp>
        <p:nvSpPr>
          <p:cNvPr id="8" name="Text Placeholder 7"/>
          <p:cNvSpPr>
            <a:spLocks noGrp="1"/>
          </p:cNvSpPr>
          <p:nvPr>
            <p:ph type="body" sz="quarter" idx="11"/>
          </p:nvPr>
        </p:nvSpPr>
        <p:spPr/>
        <p:txBody>
          <a:bodyPr/>
          <a:lstStyle/>
          <a:p>
            <a:r>
              <a:rPr lang="en-US" dirty="0"/>
              <a:t>Copyright © McGraw-Hill Education</a:t>
            </a:r>
          </a:p>
          <a:p>
            <a:endParaRPr lang="en-US" dirty="0"/>
          </a:p>
        </p:txBody>
      </p:sp>
      <p:sp>
        <p:nvSpPr>
          <p:cNvPr id="9" name="Text Placeholder 8"/>
          <p:cNvSpPr>
            <a:spLocks noGrp="1"/>
          </p:cNvSpPr>
          <p:nvPr>
            <p:ph type="body" sz="quarter" idx="16"/>
          </p:nvPr>
        </p:nvSpPr>
        <p:spPr>
          <a:xfrm>
            <a:off x="3886200" y="6400800"/>
            <a:ext cx="1371600" cy="304800"/>
          </a:xfrm>
        </p:spPr>
        <p:txBody>
          <a:bodyPr/>
          <a:lstStyle/>
          <a:p>
            <a:r>
              <a:rPr lang="en-US" dirty="0" smtClean="0">
                <a:hlinkClick r:id="rId4" action="ppaction://hlinksldjump"/>
              </a:rPr>
              <a:t>QA Flowchart for the Laboratory Appendix</a:t>
            </a:r>
            <a:endParaRPr lang="en-US" dirty="0"/>
          </a:p>
        </p:txBody>
      </p:sp>
    </p:spTree>
    <p:extLst>
      <p:ext uri="{BB962C8B-B14F-4D97-AF65-F5344CB8AC3E}">
        <p14:creationId xmlns:p14="http://schemas.microsoft.com/office/powerpoint/2010/main" val="27924626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Learning Outcomes</a:t>
            </a:r>
            <a:endParaRPr lang="en-US" dirty="0"/>
          </a:p>
        </p:txBody>
      </p:sp>
      <p:sp>
        <p:nvSpPr>
          <p:cNvPr id="6" name="Content Placeholder 5"/>
          <p:cNvSpPr>
            <a:spLocks noGrp="1"/>
          </p:cNvSpPr>
          <p:nvPr>
            <p:ph idx="1"/>
          </p:nvPr>
        </p:nvSpPr>
        <p:spPr/>
        <p:txBody>
          <a:bodyPr/>
          <a:lstStyle/>
          <a:p>
            <a:pPr marL="749300" indent="-749300">
              <a:buNone/>
            </a:pPr>
            <a:r>
              <a:rPr lang="en-US" dirty="0" smtClean="0"/>
              <a:t>12.1	</a:t>
            </a:r>
            <a:r>
              <a:rPr lang="en-US" altLang="en-US" dirty="0" smtClean="0"/>
              <a:t>Identify policies and procedures used in phlebotomy and in the clinical laboratory to assure quality in obtaining blood specimens.</a:t>
            </a:r>
          </a:p>
          <a:p>
            <a:pPr marL="749300" indent="-749300">
              <a:buNone/>
            </a:pPr>
            <a:r>
              <a:rPr lang="en-US" altLang="en-US" dirty="0" smtClean="0"/>
              <a:t>12.2	Carry out documentation of quality control.</a:t>
            </a:r>
          </a:p>
          <a:p>
            <a:pPr marL="749300" indent="-749300">
              <a:buNone/>
            </a:pPr>
            <a:r>
              <a:rPr lang="en-US" altLang="en-US" dirty="0" smtClean="0"/>
              <a:t>12.3	Identify corrective actions for failures of quality control.</a:t>
            </a:r>
            <a:endParaRPr lang="en-US" altLang="en-US" dirty="0"/>
          </a:p>
        </p:txBody>
      </p:sp>
      <p:sp>
        <p:nvSpPr>
          <p:cNvPr id="7" name="Text Placeholder 6"/>
          <p:cNvSpPr>
            <a:spLocks noGrp="1"/>
          </p:cNvSpPr>
          <p:nvPr>
            <p:ph type="body" sz="quarter" idx="16"/>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592290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QA Chain of Accountability</a:t>
            </a:r>
            <a:endParaRPr lang="en-US" dirty="0"/>
          </a:p>
        </p:txBody>
      </p:sp>
      <p:pic>
        <p:nvPicPr>
          <p:cNvPr id="3" name="Picture 2" descr="Open chain of links showing the processes in the chain of accountabil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477" y="828759"/>
            <a:ext cx="7207045" cy="5419641"/>
          </a:xfrm>
          <a:prstGeom prst="rect">
            <a:avLst/>
          </a:prstGeom>
        </p:spPr>
      </p:pic>
      <p:sp>
        <p:nvSpPr>
          <p:cNvPr id="13" name="Text Placeholder 12"/>
          <p:cNvSpPr>
            <a:spLocks noGrp="1"/>
          </p:cNvSpPr>
          <p:nvPr>
            <p:ph type="body" sz="quarter" idx="16"/>
          </p:nvPr>
        </p:nvSpPr>
        <p:spPr>
          <a:xfrm>
            <a:off x="3886200" y="6400800"/>
            <a:ext cx="1371600" cy="252350"/>
          </a:xfrm>
        </p:spPr>
        <p:txBody>
          <a:bodyPr/>
          <a:lstStyle/>
          <a:p>
            <a:r>
              <a:rPr lang="en-US" dirty="0" smtClean="0">
                <a:hlinkClick r:id="rId4" action="ppaction://hlinksldjump"/>
              </a:rPr>
              <a:t>QA Chain of Accountability Appendix</a:t>
            </a:r>
            <a:endParaRPr lang="en-US" dirty="0"/>
          </a:p>
        </p:txBody>
      </p:sp>
      <p:sp>
        <p:nvSpPr>
          <p:cNvPr id="12" name="Text Placeholder 11"/>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28244528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Quality Control (QC)</a:t>
            </a:r>
            <a:endParaRPr lang="en-US" dirty="0"/>
          </a:p>
        </p:txBody>
      </p:sp>
      <p:sp>
        <p:nvSpPr>
          <p:cNvPr id="11" name="Content Placeholder 10"/>
          <p:cNvSpPr>
            <a:spLocks noGrp="1"/>
          </p:cNvSpPr>
          <p:nvPr>
            <p:ph idx="1"/>
          </p:nvPr>
        </p:nvSpPr>
        <p:spPr/>
        <p:txBody>
          <a:bodyPr/>
          <a:lstStyle/>
          <a:p>
            <a:pPr marL="0" indent="0">
              <a:buNone/>
            </a:pPr>
            <a:r>
              <a:rPr lang="en-US" altLang="en-US" dirty="0" smtClean="0"/>
              <a:t>Evaluates each step of a procedure for accuracy</a:t>
            </a:r>
          </a:p>
          <a:p>
            <a:r>
              <a:rPr lang="en-US" altLang="en-US" dirty="0" smtClean="0"/>
              <a:t>Each step must meet acceptable standards or parameters </a:t>
            </a:r>
          </a:p>
          <a:p>
            <a:r>
              <a:rPr lang="en-US" altLang="en-US" dirty="0" smtClean="0"/>
              <a:t>Detects variances from standard operating procedure for procedures and tests</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776334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QC Activities</a:t>
            </a:r>
            <a:endParaRPr lang="en-US" dirty="0"/>
          </a:p>
        </p:txBody>
      </p:sp>
      <p:sp>
        <p:nvSpPr>
          <p:cNvPr id="11" name="Content Placeholder 10"/>
          <p:cNvSpPr>
            <a:spLocks noGrp="1"/>
          </p:cNvSpPr>
          <p:nvPr>
            <p:ph idx="1"/>
          </p:nvPr>
        </p:nvSpPr>
        <p:spPr/>
        <p:txBody>
          <a:bodyPr/>
          <a:lstStyle/>
          <a:p>
            <a:r>
              <a:rPr lang="en-US" altLang="en-US" dirty="0" smtClean="0"/>
              <a:t>Tests performed on correct patient</a:t>
            </a:r>
          </a:p>
          <a:p>
            <a:r>
              <a:rPr lang="en-US" altLang="en-US" dirty="0" smtClean="0"/>
              <a:t>Specimen collection procedures performed correctly and safely</a:t>
            </a:r>
          </a:p>
          <a:p>
            <a:r>
              <a:rPr lang="en-US" altLang="en-US" dirty="0" smtClean="0"/>
              <a:t>Specimens handled, transported, and processed properly</a:t>
            </a:r>
          </a:p>
          <a:p>
            <a:r>
              <a:rPr lang="en-US" altLang="en-US" dirty="0" smtClean="0"/>
              <a:t>Tests performed accurately</a:t>
            </a:r>
          </a:p>
          <a:p>
            <a:r>
              <a:rPr lang="en-US" altLang="en-US" dirty="0" smtClean="0"/>
              <a:t>Reliable test results reported</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902450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Controls and Calibration</a:t>
            </a:r>
            <a:endParaRPr lang="en-US" dirty="0"/>
          </a:p>
        </p:txBody>
      </p:sp>
      <p:sp>
        <p:nvSpPr>
          <p:cNvPr id="11" name="Content Placeholder 10"/>
          <p:cNvSpPr>
            <a:spLocks noGrp="1"/>
          </p:cNvSpPr>
          <p:nvPr>
            <p:ph idx="1"/>
          </p:nvPr>
        </p:nvSpPr>
        <p:spPr/>
        <p:txBody>
          <a:bodyPr/>
          <a:lstStyle/>
          <a:p>
            <a:pPr marL="0" indent="0">
              <a:buNone/>
            </a:pPr>
            <a:r>
              <a:rPr lang="en-US" altLang="en-US" dirty="0" smtClean="0"/>
              <a:t>Performed on every type of test in laboratory, including point of care tests (POCT)</a:t>
            </a:r>
          </a:p>
          <a:p>
            <a:pPr marL="0" indent="0">
              <a:buNone/>
            </a:pPr>
            <a:r>
              <a:rPr lang="en-US" altLang="en-US" dirty="0" smtClean="0"/>
              <a:t>Control materials</a:t>
            </a:r>
          </a:p>
          <a:p>
            <a:r>
              <a:rPr lang="en-US" altLang="en-US" dirty="0" smtClean="0"/>
              <a:t>Used for calibration and system checks</a:t>
            </a:r>
          </a:p>
          <a:p>
            <a:r>
              <a:rPr lang="en-US" altLang="en-US" dirty="0" smtClean="0"/>
              <a:t>Check expiration dates on test strips and controls before using</a:t>
            </a:r>
          </a:p>
          <a:p>
            <a:endParaRPr lang="en-US" dirty="0"/>
          </a:p>
        </p:txBody>
      </p:sp>
      <p:sp>
        <p:nvSpPr>
          <p:cNvPr id="5" name="Text Placeholder 4"/>
          <p:cNvSpPr>
            <a:spLocks noGrp="1"/>
          </p:cNvSpPr>
          <p:nvPr>
            <p:ph type="body" sz="quarter" idx="16"/>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491085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Validation</a:t>
            </a:r>
            <a:endParaRPr lang="en-US" dirty="0"/>
          </a:p>
        </p:txBody>
      </p:sp>
      <p:sp>
        <p:nvSpPr>
          <p:cNvPr id="11" name="Content Placeholder 10"/>
          <p:cNvSpPr>
            <a:spLocks noGrp="1"/>
          </p:cNvSpPr>
          <p:nvPr>
            <p:ph idx="1"/>
          </p:nvPr>
        </p:nvSpPr>
        <p:spPr/>
        <p:txBody>
          <a:bodyPr/>
          <a:lstStyle/>
          <a:p>
            <a:pPr marL="0" indent="0">
              <a:buNone/>
            </a:pPr>
            <a:r>
              <a:rPr lang="en-US" altLang="en-US" dirty="0" smtClean="0"/>
              <a:t>Ensures accuracy and precision</a:t>
            </a:r>
          </a:p>
          <a:p>
            <a:r>
              <a:rPr lang="en-US" altLang="en-US" dirty="0" smtClean="0"/>
              <a:t>Between two instruments performing the same method</a:t>
            </a:r>
          </a:p>
          <a:p>
            <a:r>
              <a:rPr lang="en-US" altLang="en-US" dirty="0" smtClean="0"/>
              <a:t>Between two instruments performing tests by different methods</a:t>
            </a:r>
          </a:p>
          <a:p>
            <a:r>
              <a:rPr lang="en-US" altLang="en-US" dirty="0" smtClean="0"/>
              <a:t>For tests that are new to the laboratory test menu</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357782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Delta Check</a:t>
            </a:r>
            <a:endParaRPr lang="en-US" dirty="0"/>
          </a:p>
        </p:txBody>
      </p:sp>
      <p:sp>
        <p:nvSpPr>
          <p:cNvPr id="11" name="Content Placeholder 10"/>
          <p:cNvSpPr>
            <a:spLocks noGrp="1"/>
          </p:cNvSpPr>
          <p:nvPr>
            <p:ph idx="1"/>
          </p:nvPr>
        </p:nvSpPr>
        <p:spPr/>
        <p:txBody>
          <a:bodyPr/>
          <a:lstStyle/>
          <a:p>
            <a:pPr marL="0" indent="0">
              <a:buNone/>
            </a:pPr>
            <a:r>
              <a:rPr lang="en-US" altLang="en-US" dirty="0" smtClean="0"/>
              <a:t>Comparison of patient’s previous results to current results</a:t>
            </a:r>
          </a:p>
          <a:p>
            <a:r>
              <a:rPr lang="en-US" altLang="en-US" dirty="0" smtClean="0"/>
              <a:t>Significant delta must be investigated before reporting results</a:t>
            </a:r>
          </a:p>
          <a:p>
            <a:r>
              <a:rPr lang="en-US" altLang="en-US" dirty="0" smtClean="0"/>
              <a:t>Unexplained deltas may require specimen re-collection</a:t>
            </a:r>
          </a:p>
          <a:p>
            <a:pPr marL="0" indent="0">
              <a:spcBef>
                <a:spcPts val="3600"/>
              </a:spcBef>
              <a:buNone/>
            </a:pPr>
            <a:r>
              <a:rPr lang="en-US" altLang="en-US" dirty="0" smtClean="0"/>
              <a:t>First-time patient tests are compared to normal ranges</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582692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Documenting QC Activities</a:t>
            </a:r>
            <a:endParaRPr lang="en-US" dirty="0"/>
          </a:p>
        </p:txBody>
      </p:sp>
      <p:sp>
        <p:nvSpPr>
          <p:cNvPr id="11" name="Text Placeholder 10"/>
          <p:cNvSpPr>
            <a:spLocks noGrp="1"/>
          </p:cNvSpPr>
          <p:nvPr>
            <p:ph type="body" sz="quarter" idx="10"/>
          </p:nvPr>
        </p:nvSpPr>
        <p:spPr/>
        <p:txBody>
          <a:bodyPr/>
          <a:lstStyle/>
          <a:p>
            <a:r>
              <a:rPr lang="en-US" dirty="0" smtClean="0"/>
              <a:t>Learning Outcome 12.2</a:t>
            </a:r>
            <a:endParaRPr lang="en-US" dirty="0"/>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06991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Required Documentation</a:t>
            </a:r>
            <a:endParaRPr lang="en-US" dirty="0"/>
          </a:p>
        </p:txBody>
      </p:sp>
      <p:sp>
        <p:nvSpPr>
          <p:cNvPr id="6" name="Content Placeholder 5"/>
          <p:cNvSpPr>
            <a:spLocks noGrp="1"/>
          </p:cNvSpPr>
          <p:nvPr>
            <p:ph idx="1"/>
          </p:nvPr>
        </p:nvSpPr>
        <p:spPr/>
        <p:txBody>
          <a:bodyPr/>
          <a:lstStyle/>
          <a:p>
            <a:r>
              <a:rPr lang="en-US" altLang="en-US" dirty="0" smtClean="0"/>
              <a:t>QC tests for each analyte tested on each instrument</a:t>
            </a:r>
          </a:p>
          <a:p>
            <a:r>
              <a:rPr lang="en-US" altLang="en-US" dirty="0" smtClean="0"/>
              <a:t>Temperatures for all incubators, water baths, refrigerators, freezers, and sometimes rooms</a:t>
            </a:r>
          </a:p>
          <a:p>
            <a:r>
              <a:rPr lang="en-US" altLang="en-US" dirty="0" smtClean="0"/>
              <a:t>All actions taken to remedy variances</a:t>
            </a:r>
          </a:p>
          <a:p>
            <a:r>
              <a:rPr lang="en-US" altLang="en-US" dirty="0" smtClean="0"/>
              <a:t>Each entry must be initialed by person performing QC</a:t>
            </a:r>
          </a:p>
          <a:p>
            <a:r>
              <a:rPr lang="en-US" altLang="en-US" dirty="0" smtClean="0"/>
              <a:t>All forms must be reviewed and signed by supervisor</a:t>
            </a:r>
          </a:p>
          <a:p>
            <a:endParaRPr lang="en-US" dirty="0"/>
          </a:p>
        </p:txBody>
      </p:sp>
      <p:sp>
        <p:nvSpPr>
          <p:cNvPr id="12" name="Text Placeholder 11"/>
          <p:cNvSpPr>
            <a:spLocks noGrp="1"/>
          </p:cNvSpPr>
          <p:nvPr>
            <p:ph type="body" sz="quarter" idx="16"/>
          </p:nvPr>
        </p:nvSpPr>
        <p:spPr/>
        <p:txBody>
          <a:bodyPr/>
          <a:lstStyle/>
          <a:p>
            <a:endParaRPr lang="en-US"/>
          </a:p>
        </p:txBody>
      </p:sp>
      <p:sp>
        <p:nvSpPr>
          <p:cNvPr id="11" name="Text Placeholder 10"/>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414244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Quality Control Record</a:t>
            </a:r>
            <a:endParaRPr lang="en-US" dirty="0"/>
          </a:p>
        </p:txBody>
      </p:sp>
      <p:pic>
        <p:nvPicPr>
          <p:cNvPr id="3" name="Picture 2" descr="Entries made in a quality control record for Glucose Monitor-Institution #55 including date, number, tech initials, and com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6" y="865632"/>
            <a:ext cx="8312727" cy="5535168"/>
          </a:xfrm>
          <a:prstGeom prst="rect">
            <a:avLst/>
          </a:prstGeom>
        </p:spPr>
      </p:pic>
      <p:sp>
        <p:nvSpPr>
          <p:cNvPr id="13" name="Text Placeholder 12"/>
          <p:cNvSpPr>
            <a:spLocks noGrp="1"/>
          </p:cNvSpPr>
          <p:nvPr>
            <p:ph type="body" sz="quarter" idx="16"/>
          </p:nvPr>
        </p:nvSpPr>
        <p:spPr>
          <a:xfrm>
            <a:off x="3886200" y="6428232"/>
            <a:ext cx="1371600" cy="224918"/>
          </a:xfrm>
        </p:spPr>
        <p:txBody>
          <a:bodyPr/>
          <a:lstStyle/>
          <a:p>
            <a:endParaRPr lang="en-US" dirty="0"/>
          </a:p>
        </p:txBody>
      </p:sp>
      <p:sp>
        <p:nvSpPr>
          <p:cNvPr id="12" name="Text Placeholder 11"/>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8461692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Levey-Jennings Chart</a:t>
            </a:r>
            <a:endParaRPr lang="en-US" dirty="0"/>
          </a:p>
        </p:txBody>
      </p:sp>
      <p:pic>
        <p:nvPicPr>
          <p:cNvPr id="3" name="Picture 2" descr="Line graph plotting daily test values. Graph is labeled with mean and upper and lower limits. All values are within limi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31" y="1295400"/>
            <a:ext cx="8757138" cy="4267200"/>
          </a:xfrm>
          <a:prstGeom prst="rect">
            <a:avLst/>
          </a:prstGeom>
        </p:spPr>
      </p:pic>
      <p:sp>
        <p:nvSpPr>
          <p:cNvPr id="13" name="Text Placeholder 12"/>
          <p:cNvSpPr>
            <a:spLocks noGrp="1"/>
          </p:cNvSpPr>
          <p:nvPr>
            <p:ph type="body" sz="quarter" idx="16"/>
          </p:nvPr>
        </p:nvSpPr>
        <p:spPr/>
        <p:txBody>
          <a:bodyPr/>
          <a:lstStyle/>
          <a:p>
            <a:endParaRPr lang="en-US"/>
          </a:p>
        </p:txBody>
      </p:sp>
      <p:sp>
        <p:nvSpPr>
          <p:cNvPr id="12" name="Text Placeholder 11"/>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41990356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NAACLS Competencies</a:t>
            </a:r>
            <a:endParaRPr lang="en-US" dirty="0"/>
          </a:p>
        </p:txBody>
      </p:sp>
      <p:sp>
        <p:nvSpPr>
          <p:cNvPr id="11" name="Content Placeholder 10"/>
          <p:cNvSpPr>
            <a:spLocks noGrp="1"/>
          </p:cNvSpPr>
          <p:nvPr>
            <p:ph idx="1"/>
          </p:nvPr>
        </p:nvSpPr>
        <p:spPr/>
        <p:txBody>
          <a:bodyPr/>
          <a:lstStyle/>
          <a:p>
            <a:pPr marL="749300" indent="-749300">
              <a:buNone/>
            </a:pPr>
            <a:r>
              <a:rPr lang="en-US" dirty="0" smtClean="0"/>
              <a:t>8.00	</a:t>
            </a:r>
            <a:r>
              <a:rPr lang="en-US" altLang="en-US" dirty="0" smtClean="0"/>
              <a:t>Demonstrate understanding of quality assurance in phlebotomy.</a:t>
            </a:r>
          </a:p>
          <a:p>
            <a:pPr marL="749300" indent="-749300">
              <a:buNone/>
            </a:pPr>
            <a:r>
              <a:rPr lang="en-US" altLang="en-US" dirty="0" smtClean="0"/>
              <a:t>8.1	Describe the system for monitoring quality assurance in the collection of blood specimens.</a:t>
            </a:r>
          </a:p>
          <a:p>
            <a:pPr marL="749300" indent="-749300">
              <a:buNone/>
            </a:pPr>
            <a:r>
              <a:rPr lang="en-US" altLang="en-US" dirty="0" smtClean="0"/>
              <a:t>8.2	Identify policies and procedures used in the clinical laboratory to assure quality in the obtaining of blood specimens.</a:t>
            </a:r>
          </a:p>
          <a:p>
            <a:pPr marL="749300" indent="-749300">
              <a:buNone/>
            </a:pPr>
            <a:r>
              <a:rPr lang="en-US" altLang="en-US" dirty="0" smtClean="0"/>
              <a:t>8.2.3	Identify and report control results that do not meet predetermined criteria.</a:t>
            </a:r>
          </a:p>
          <a:p>
            <a:endParaRPr lang="en-US" altLang="en-US" dirty="0"/>
          </a:p>
        </p:txBody>
      </p:sp>
      <p:sp>
        <p:nvSpPr>
          <p:cNvPr id="5" name="Text Placeholder 4"/>
          <p:cNvSpPr>
            <a:spLocks noGrp="1"/>
          </p:cNvSpPr>
          <p:nvPr>
            <p:ph type="body" sz="quarter" idx="16"/>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71313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Quality Control Errors</a:t>
            </a:r>
            <a:endParaRPr lang="en-US" dirty="0"/>
          </a:p>
        </p:txBody>
      </p:sp>
      <p:sp>
        <p:nvSpPr>
          <p:cNvPr id="11" name="Content Placeholder 10"/>
          <p:cNvSpPr>
            <a:spLocks noGrp="1"/>
          </p:cNvSpPr>
          <p:nvPr>
            <p:ph idx="1"/>
          </p:nvPr>
        </p:nvSpPr>
        <p:spPr/>
        <p:txBody>
          <a:bodyPr/>
          <a:lstStyle/>
          <a:p>
            <a:pPr marL="0" indent="0">
              <a:buNone/>
            </a:pPr>
            <a:r>
              <a:rPr lang="en-US" altLang="en-US" dirty="0" smtClean="0"/>
              <a:t>Systematic errors</a:t>
            </a:r>
          </a:p>
          <a:p>
            <a:r>
              <a:rPr lang="en-US" altLang="en-US" dirty="0" smtClean="0"/>
              <a:t>Trends</a:t>
            </a:r>
          </a:p>
          <a:p>
            <a:r>
              <a:rPr lang="en-US" altLang="en-US" dirty="0" smtClean="0"/>
              <a:t>Shifts</a:t>
            </a:r>
          </a:p>
          <a:p>
            <a:pPr marL="0" indent="0">
              <a:spcBef>
                <a:spcPts val="3600"/>
              </a:spcBef>
              <a:buNone/>
            </a:pPr>
            <a:r>
              <a:rPr lang="en-US" altLang="en-US" dirty="0" smtClean="0"/>
              <a:t>Random errors</a:t>
            </a:r>
          </a:p>
          <a:p>
            <a:r>
              <a:rPr lang="en-US" altLang="en-US" dirty="0" smtClean="0"/>
              <a:t>Operator procedural error</a:t>
            </a:r>
          </a:p>
          <a:p>
            <a:r>
              <a:rPr lang="en-US" altLang="en-US" dirty="0" smtClean="0"/>
              <a:t>Equipment failure</a:t>
            </a:r>
          </a:p>
          <a:p>
            <a:r>
              <a:rPr lang="en-US" altLang="en-US" dirty="0" smtClean="0"/>
              <a:t>Outdated reagents</a:t>
            </a:r>
          </a:p>
          <a:p>
            <a:r>
              <a:rPr lang="en-US" altLang="en-US" dirty="0" smtClean="0"/>
              <a:t>Clerical errors</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448603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Random vs. Systematic Errors</a:t>
            </a:r>
            <a:endParaRPr lang="en-US" dirty="0"/>
          </a:p>
        </p:txBody>
      </p:sp>
      <p:pic>
        <p:nvPicPr>
          <p:cNvPr id="3" name="Picture 2" descr="Line graph of values. One value much different from the others is random. Systematic errors include an upward shift in values, and a downward tre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20" y="843455"/>
            <a:ext cx="7882759" cy="5557345"/>
          </a:xfrm>
          <a:prstGeom prst="rect">
            <a:avLst/>
          </a:prstGeom>
        </p:spPr>
      </p:pic>
      <p:sp>
        <p:nvSpPr>
          <p:cNvPr id="13" name="Text Placeholder 12"/>
          <p:cNvSpPr>
            <a:spLocks noGrp="1"/>
          </p:cNvSpPr>
          <p:nvPr>
            <p:ph type="body" sz="quarter" idx="16"/>
          </p:nvPr>
        </p:nvSpPr>
        <p:spPr/>
        <p:txBody>
          <a:bodyPr/>
          <a:lstStyle/>
          <a:p>
            <a:endParaRPr lang="en-US"/>
          </a:p>
        </p:txBody>
      </p:sp>
      <p:sp>
        <p:nvSpPr>
          <p:cNvPr id="12" name="Text Placeholder 11"/>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18906411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Temperature Requirements</a:t>
            </a:r>
            <a:endParaRPr lang="en-US" dirty="0"/>
          </a:p>
        </p:txBody>
      </p:sp>
      <p:sp>
        <p:nvSpPr>
          <p:cNvPr id="11" name="Content Placeholder 10"/>
          <p:cNvSpPr>
            <a:spLocks noGrp="1"/>
          </p:cNvSpPr>
          <p:nvPr>
            <p:ph sz="half" idx="1"/>
          </p:nvPr>
        </p:nvSpPr>
        <p:spPr/>
        <p:txBody>
          <a:bodyPr/>
          <a:lstStyle/>
          <a:p>
            <a:pPr marL="0" indent="0">
              <a:buNone/>
            </a:pPr>
            <a:r>
              <a:rPr lang="en-US" altLang="en-US" dirty="0" smtClean="0"/>
              <a:t>Specific temperature requirements</a:t>
            </a:r>
          </a:p>
          <a:p>
            <a:r>
              <a:rPr lang="en-US" altLang="en-US" dirty="0" smtClean="0"/>
              <a:t>Specimens and reagents</a:t>
            </a:r>
          </a:p>
          <a:p>
            <a:r>
              <a:rPr lang="en-US" altLang="en-US" dirty="0" smtClean="0"/>
              <a:t>Refrigerators and freezers</a:t>
            </a:r>
          </a:p>
          <a:p>
            <a:r>
              <a:rPr lang="en-US" altLang="en-US" dirty="0" smtClean="0"/>
              <a:t>Incubators and water baths</a:t>
            </a:r>
          </a:p>
          <a:p>
            <a:r>
              <a:rPr lang="en-US" altLang="en-US" dirty="0" smtClean="0"/>
              <a:t>Testing procedures</a:t>
            </a:r>
          </a:p>
          <a:p>
            <a:r>
              <a:rPr lang="en-US" altLang="en-US" dirty="0" smtClean="0"/>
              <a:t>Some laboratory rooms</a:t>
            </a:r>
          </a:p>
          <a:p>
            <a:pPr marL="0" indent="0">
              <a:spcBef>
                <a:spcPts val="3600"/>
              </a:spcBef>
              <a:buNone/>
            </a:pPr>
            <a:r>
              <a:rPr lang="en-US" altLang="en-US" dirty="0" smtClean="0"/>
              <a:t>Daily temperature logs</a:t>
            </a:r>
          </a:p>
          <a:p>
            <a:endParaRPr lang="en-US" dirty="0"/>
          </a:p>
        </p:txBody>
      </p:sp>
      <p:pic>
        <p:nvPicPr>
          <p:cNvPr id="3" name="Picture 2" descr="Thermometer set to maintain a minimum temperature of 76.8 degrees F and a maximum of 79.3 degrees 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838200"/>
            <a:ext cx="4035552" cy="5419344"/>
          </a:xfrm>
          <a:prstGeom prst="rect">
            <a:avLst/>
          </a:prstGeom>
        </p:spPr>
      </p:pic>
      <p:sp>
        <p:nvSpPr>
          <p:cNvPr id="19" name="Text Placeholder 18"/>
          <p:cNvSpPr>
            <a:spLocks noGrp="1"/>
          </p:cNvSpPr>
          <p:nvPr>
            <p:ph type="body" sz="quarter" idx="12"/>
          </p:nvPr>
        </p:nvSpPr>
        <p:spPr/>
        <p:txBody>
          <a:bodyPr/>
          <a:lstStyle/>
          <a:p>
            <a:endParaRPr lang="en-US"/>
          </a:p>
        </p:txBody>
      </p:sp>
      <p:sp>
        <p:nvSpPr>
          <p:cNvPr id="18" name="Text Placeholder 17"/>
          <p:cNvSpPr>
            <a:spLocks noGrp="1"/>
          </p:cNvSpPr>
          <p:nvPr>
            <p:ph type="body" sz="quarter" idx="11"/>
          </p:nvPr>
        </p:nvSpPr>
        <p:spPr/>
        <p:txBody>
          <a:bodyPr/>
          <a:lstStyle/>
          <a:p>
            <a:r>
              <a:rPr lang="en-US" dirty="0"/>
              <a:t>©</a:t>
            </a:r>
            <a:r>
              <a:rPr lang="en-US" dirty="0" err="1"/>
              <a:t>Alamy</a:t>
            </a:r>
            <a:r>
              <a:rPr lang="en-US" dirty="0"/>
              <a:t> RF</a:t>
            </a:r>
          </a:p>
        </p:txBody>
      </p:sp>
    </p:spTree>
    <p:extLst>
      <p:ext uri="{BB962C8B-B14F-4D97-AF65-F5344CB8AC3E}">
        <p14:creationId xmlns:p14="http://schemas.microsoft.com/office/powerpoint/2010/main" val="19527660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Temperature Control Log</a:t>
            </a:r>
            <a:endParaRPr lang="en-US" dirty="0"/>
          </a:p>
        </p:txBody>
      </p:sp>
      <p:pic>
        <p:nvPicPr>
          <p:cNvPr id="12" name="Picture 3" descr="Temperature control log for a lab refrigerator with daily minimum and maximum values recorded for January 1 through 11, initialled by tech"/>
          <p:cNvPicPr>
            <a:picLocks noGrp="1" noChangeAspect="1" noChangeArrowheads="1"/>
          </p:cNvPicPr>
          <p:nvPr>
            <p:ph idx="1"/>
          </p:nvPr>
        </p:nvPicPr>
        <p:blipFill rotWithShape="1">
          <a:blip r:embed="rId3"/>
          <a:srcRect t="2739"/>
          <a:stretch/>
        </p:blipFill>
        <p:spPr bwMode="auto">
          <a:xfrm>
            <a:off x="729844" y="805444"/>
            <a:ext cx="7728356" cy="5747756"/>
          </a:xfrm>
          <a:prstGeom prst="rect">
            <a:avLst/>
          </a:prstGeom>
          <a:noFill/>
          <a:ln w="9525">
            <a:noFill/>
            <a:miter lim="800000"/>
            <a:headEnd/>
            <a:tailEnd/>
          </a:ln>
        </p:spPr>
      </p:pic>
      <p:sp>
        <p:nvSpPr>
          <p:cNvPr id="10" name="Text Placeholder 9"/>
          <p:cNvSpPr>
            <a:spLocks noGrp="1"/>
          </p:cNvSpPr>
          <p:nvPr>
            <p:ph type="body" sz="quarter" idx="16"/>
          </p:nvPr>
        </p:nvSpPr>
        <p:spPr/>
        <p:txBody>
          <a:bodyPr/>
          <a:lstStyle/>
          <a:p>
            <a:endParaRPr lang="en-US"/>
          </a:p>
        </p:txBody>
      </p:sp>
      <p:sp>
        <p:nvSpPr>
          <p:cNvPr id="9" name="Text Placeholder 8"/>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37165354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Quality Improvement Processes</a:t>
            </a:r>
            <a:endParaRPr lang="en-US" dirty="0"/>
          </a:p>
        </p:txBody>
      </p:sp>
      <p:sp>
        <p:nvSpPr>
          <p:cNvPr id="11" name="Text Placeholder 10"/>
          <p:cNvSpPr>
            <a:spLocks noGrp="1"/>
          </p:cNvSpPr>
          <p:nvPr>
            <p:ph type="body" sz="quarter" idx="10"/>
          </p:nvPr>
        </p:nvSpPr>
        <p:spPr/>
        <p:txBody>
          <a:bodyPr/>
          <a:lstStyle/>
          <a:p>
            <a:r>
              <a:rPr lang="en-US" dirty="0" smtClean="0"/>
              <a:t>Learning Outcome 12.3</a:t>
            </a:r>
            <a:endParaRPr lang="en-US" dirty="0"/>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88747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Quality Assessment and </a:t>
            </a:r>
            <a:br>
              <a:rPr lang="en-US" smtClean="0"/>
            </a:br>
            <a:r>
              <a:rPr lang="en-US" smtClean="0"/>
              <a:t>Process Improvement (QAPI)</a:t>
            </a:r>
            <a:endParaRPr lang="en-US" dirty="0"/>
          </a:p>
        </p:txBody>
      </p:sp>
      <p:sp>
        <p:nvSpPr>
          <p:cNvPr id="6" name="Content Placeholder 5"/>
          <p:cNvSpPr>
            <a:spLocks noGrp="1"/>
          </p:cNvSpPr>
          <p:nvPr>
            <p:ph idx="1"/>
          </p:nvPr>
        </p:nvSpPr>
        <p:spPr>
          <a:xfrm>
            <a:off x="457200" y="1524000"/>
            <a:ext cx="8229600" cy="5029200"/>
          </a:xfrm>
        </p:spPr>
        <p:txBody>
          <a:bodyPr/>
          <a:lstStyle/>
          <a:p>
            <a:pPr marL="0" indent="0">
              <a:buNone/>
            </a:pPr>
            <a:r>
              <a:rPr lang="en-US" altLang="en-US" dirty="0" smtClean="0"/>
              <a:t>QAPI committees</a:t>
            </a:r>
          </a:p>
          <a:p>
            <a:r>
              <a:rPr lang="en-US" altLang="en-US" dirty="0" smtClean="0"/>
              <a:t>Review documentation to discover process weaknesses</a:t>
            </a:r>
          </a:p>
          <a:p>
            <a:r>
              <a:rPr lang="en-US" altLang="en-US" dirty="0" smtClean="0"/>
              <a:t>Implement changes to eliminate weaknesses</a:t>
            </a:r>
          </a:p>
          <a:p>
            <a:r>
              <a:rPr lang="en-US" altLang="en-US" dirty="0" smtClean="0"/>
              <a:t>Monitor effectiveness of changes</a:t>
            </a:r>
          </a:p>
          <a:p>
            <a:endParaRPr lang="en-US" dirty="0"/>
          </a:p>
        </p:txBody>
      </p:sp>
      <p:sp>
        <p:nvSpPr>
          <p:cNvPr id="12" name="Text Placeholder 11"/>
          <p:cNvSpPr>
            <a:spLocks noGrp="1"/>
          </p:cNvSpPr>
          <p:nvPr>
            <p:ph type="body" sz="quarter" idx="16"/>
          </p:nvPr>
        </p:nvSpPr>
        <p:spPr/>
        <p:txBody>
          <a:bodyPr/>
          <a:lstStyle/>
          <a:p>
            <a:endParaRPr lang="en-US"/>
          </a:p>
        </p:txBody>
      </p:sp>
      <p:sp>
        <p:nvSpPr>
          <p:cNvPr id="11" name="Text Placeholder 10"/>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535515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QAPI Tools</a:t>
            </a:r>
            <a:endParaRPr lang="en-US" dirty="0"/>
          </a:p>
        </p:txBody>
      </p:sp>
      <p:sp>
        <p:nvSpPr>
          <p:cNvPr id="11" name="Content Placeholder 10"/>
          <p:cNvSpPr>
            <a:spLocks noGrp="1"/>
          </p:cNvSpPr>
          <p:nvPr>
            <p:ph idx="1"/>
          </p:nvPr>
        </p:nvSpPr>
        <p:spPr/>
        <p:txBody>
          <a:bodyPr/>
          <a:lstStyle/>
          <a:p>
            <a:pPr marL="0" indent="0">
              <a:buNone/>
            </a:pPr>
            <a:r>
              <a:rPr lang="en-US" altLang="en-US" dirty="0" smtClean="0"/>
              <a:t>Audits</a:t>
            </a:r>
          </a:p>
          <a:p>
            <a:r>
              <a:rPr lang="en-US" altLang="en-US" dirty="0" smtClean="0"/>
              <a:t>Review documentation to discover process weaknesses</a:t>
            </a:r>
          </a:p>
          <a:p>
            <a:r>
              <a:rPr lang="en-US" altLang="en-US" dirty="0" smtClean="0"/>
              <a:t>Implement changes to eliminate weaknesses</a:t>
            </a:r>
          </a:p>
          <a:p>
            <a:r>
              <a:rPr lang="en-US" altLang="en-US" dirty="0" smtClean="0"/>
              <a:t>Monitor effectiveness of changes</a:t>
            </a:r>
          </a:p>
          <a:p>
            <a:pPr marL="0" indent="0">
              <a:spcBef>
                <a:spcPts val="3600"/>
              </a:spcBef>
              <a:buNone/>
            </a:pPr>
            <a:r>
              <a:rPr lang="en-US" altLang="en-US" dirty="0" smtClean="0"/>
              <a:t>Incident forms</a:t>
            </a:r>
          </a:p>
          <a:p>
            <a:r>
              <a:rPr lang="en-US" altLang="en-US" dirty="0" smtClean="0"/>
              <a:t>Document variances in quality care</a:t>
            </a:r>
          </a:p>
          <a:p>
            <a:r>
              <a:rPr lang="en-US" altLang="en-US" dirty="0" smtClean="0"/>
              <a:t>Not intended to be punitive</a:t>
            </a:r>
          </a:p>
          <a:p>
            <a:r>
              <a:rPr lang="en-US" altLang="en-US" dirty="0" smtClean="0"/>
              <a:t>Identify details such as personnel involved, actions needed, and effect on patient outcomes</a:t>
            </a:r>
          </a:p>
          <a:p>
            <a:endParaRPr lang="en-US" altLang="en-US" dirty="0" smtClean="0"/>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513554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QAPI Corrective Activities</a:t>
            </a:r>
            <a:endParaRPr lang="en-US" dirty="0"/>
          </a:p>
        </p:txBody>
      </p:sp>
      <p:sp>
        <p:nvSpPr>
          <p:cNvPr id="11" name="Content Placeholder 10"/>
          <p:cNvSpPr>
            <a:spLocks noGrp="1"/>
          </p:cNvSpPr>
          <p:nvPr>
            <p:ph idx="1"/>
          </p:nvPr>
        </p:nvSpPr>
        <p:spPr/>
        <p:txBody>
          <a:bodyPr/>
          <a:lstStyle/>
          <a:p>
            <a:pPr marL="0" indent="0">
              <a:buNone/>
            </a:pPr>
            <a:r>
              <a:rPr lang="en-US" altLang="en-US" dirty="0" smtClean="0"/>
              <a:t>Corrective action</a:t>
            </a:r>
          </a:p>
          <a:p>
            <a:r>
              <a:rPr lang="en-US" altLang="en-US" dirty="0" smtClean="0"/>
              <a:t>Helps eliminate cause of error or situation</a:t>
            </a:r>
          </a:p>
          <a:p>
            <a:pPr marL="0" indent="0">
              <a:spcBef>
                <a:spcPts val="3600"/>
              </a:spcBef>
              <a:buNone/>
            </a:pPr>
            <a:r>
              <a:rPr lang="en-US" altLang="en-US" dirty="0" smtClean="0"/>
              <a:t>Preventive action</a:t>
            </a:r>
          </a:p>
          <a:p>
            <a:r>
              <a:rPr lang="en-US" altLang="en-US" dirty="0" smtClean="0"/>
              <a:t>Helps ensure that problem does not recur</a:t>
            </a:r>
          </a:p>
          <a:p>
            <a:pPr marL="0" indent="0">
              <a:spcBef>
                <a:spcPts val="3600"/>
              </a:spcBef>
              <a:buNone/>
            </a:pPr>
            <a:r>
              <a:rPr lang="en-US" altLang="en-US" dirty="0" smtClean="0"/>
              <a:t>Training</a:t>
            </a:r>
          </a:p>
          <a:p>
            <a:r>
              <a:rPr lang="en-US" altLang="en-US" dirty="0" smtClean="0"/>
              <a:t>Providing staff with knowledge to perform their jobs correctly and accurately</a:t>
            </a:r>
          </a:p>
          <a:p>
            <a:r>
              <a:rPr lang="en-US" altLang="en-US" dirty="0" smtClean="0"/>
              <a:t>May include observation</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586882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Competency</a:t>
            </a:r>
            <a:endParaRPr lang="en-US" dirty="0"/>
          </a:p>
        </p:txBody>
      </p:sp>
      <p:sp>
        <p:nvSpPr>
          <p:cNvPr id="11" name="Content Placeholder 10"/>
          <p:cNvSpPr>
            <a:spLocks noGrp="1"/>
          </p:cNvSpPr>
          <p:nvPr>
            <p:ph idx="1"/>
          </p:nvPr>
        </p:nvSpPr>
        <p:spPr/>
        <p:txBody>
          <a:bodyPr/>
          <a:lstStyle/>
          <a:p>
            <a:pPr marL="0" indent="0">
              <a:buNone/>
            </a:pPr>
            <a:r>
              <a:rPr lang="en-US" altLang="en-US" dirty="0" smtClean="0"/>
              <a:t>Ability to perform assigned tasks correctly</a:t>
            </a:r>
          </a:p>
          <a:p>
            <a:pPr marL="0" indent="0">
              <a:buNone/>
            </a:pPr>
            <a:r>
              <a:rPr lang="en-US" altLang="en-US" dirty="0" smtClean="0"/>
              <a:t>Competency assessment</a:t>
            </a:r>
          </a:p>
          <a:p>
            <a:r>
              <a:rPr lang="en-US" altLang="en-US" dirty="0" smtClean="0"/>
              <a:t>Documents employee’s competency</a:t>
            </a:r>
          </a:p>
          <a:p>
            <a:r>
              <a:rPr lang="en-US" altLang="en-US" dirty="0" smtClean="0"/>
              <a:t>Kept in employee files</a:t>
            </a:r>
          </a:p>
          <a:p>
            <a:r>
              <a:rPr lang="en-US" altLang="en-US" dirty="0" smtClean="0"/>
              <a:t>May reveal need for training</a:t>
            </a:r>
          </a:p>
          <a:p>
            <a:r>
              <a:rPr lang="en-US" altLang="en-US" dirty="0" smtClean="0"/>
              <a:t>Often required for inspections</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411892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Proficiency Testing (PT)</a:t>
            </a:r>
            <a:endParaRPr lang="en-US" dirty="0"/>
          </a:p>
        </p:txBody>
      </p:sp>
      <p:sp>
        <p:nvSpPr>
          <p:cNvPr id="11" name="Content Placeholder 10"/>
          <p:cNvSpPr>
            <a:spLocks noGrp="1"/>
          </p:cNvSpPr>
          <p:nvPr>
            <p:ph idx="1"/>
          </p:nvPr>
        </p:nvSpPr>
        <p:spPr/>
        <p:txBody>
          <a:bodyPr/>
          <a:lstStyle/>
          <a:p>
            <a:pPr marL="0" indent="0">
              <a:buNone/>
            </a:pPr>
            <a:r>
              <a:rPr lang="en-US" altLang="en-US" dirty="0" smtClean="0"/>
              <a:t>Laboratory performance evaluation</a:t>
            </a:r>
          </a:p>
          <a:p>
            <a:pPr marL="0" indent="0">
              <a:buNone/>
            </a:pPr>
            <a:r>
              <a:rPr lang="en-US" altLang="en-US" dirty="0" smtClean="0"/>
              <a:t>Comparison with other, similar laboratories</a:t>
            </a:r>
          </a:p>
          <a:p>
            <a:pPr marL="0" indent="0">
              <a:buNone/>
            </a:pPr>
            <a:r>
              <a:rPr lang="en-US" altLang="en-US" dirty="0" smtClean="0"/>
              <a:t>Testing agencies</a:t>
            </a:r>
          </a:p>
          <a:p>
            <a:r>
              <a:rPr lang="en-US" altLang="en-US" dirty="0" smtClean="0"/>
              <a:t>College of American Pathologists (CAP)</a:t>
            </a:r>
          </a:p>
          <a:p>
            <a:r>
              <a:rPr lang="en-US" altLang="en-US" dirty="0" smtClean="0"/>
              <a:t>Department of Public Health (DPH)</a:t>
            </a:r>
          </a:p>
          <a:p>
            <a:r>
              <a:rPr lang="en-US" altLang="en-US" dirty="0" smtClean="0"/>
              <a:t>Centers for Disease Control and Prevention (CDC)</a:t>
            </a:r>
          </a:p>
          <a:p>
            <a:r>
              <a:rPr lang="en-US" altLang="en-US" dirty="0" smtClean="0"/>
              <a:t>Other agencies</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825872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Key </a:t>
            </a:r>
            <a:r>
              <a:rPr lang="en-US" dirty="0" smtClean="0"/>
              <a:t>Terms 1</a:t>
            </a:r>
            <a:endParaRPr lang="en-US" dirty="0"/>
          </a:p>
        </p:txBody>
      </p:sp>
      <p:sp>
        <p:nvSpPr>
          <p:cNvPr id="2" name="Content Placeholder 1"/>
          <p:cNvSpPr>
            <a:spLocks noGrp="1"/>
          </p:cNvSpPr>
          <p:nvPr>
            <p:ph sz="half" idx="1"/>
          </p:nvPr>
        </p:nvSpPr>
        <p:spPr/>
        <p:txBody>
          <a:bodyPr/>
          <a:lstStyle/>
          <a:p>
            <a:pPr marL="0" indent="0">
              <a:buNone/>
            </a:pPr>
            <a:r>
              <a:rPr lang="en-US" dirty="0"/>
              <a:t>A</a:t>
            </a:r>
            <a:r>
              <a:rPr lang="en-US" dirty="0" smtClean="0"/>
              <a:t>ccuracy</a:t>
            </a:r>
            <a:endParaRPr lang="en-US" dirty="0" smtClean="0"/>
          </a:p>
          <a:p>
            <a:pPr marL="0" indent="0">
              <a:buNone/>
            </a:pPr>
            <a:r>
              <a:rPr lang="en-US" dirty="0"/>
              <a:t>A</a:t>
            </a:r>
            <a:r>
              <a:rPr lang="en-US" dirty="0" smtClean="0"/>
              <a:t>udit</a:t>
            </a:r>
            <a:endParaRPr lang="en-US" dirty="0" smtClean="0"/>
          </a:p>
          <a:p>
            <a:pPr marL="0" indent="0">
              <a:buNone/>
            </a:pPr>
            <a:r>
              <a:rPr lang="en-US" dirty="0"/>
              <a:t>C</a:t>
            </a:r>
            <a:r>
              <a:rPr lang="en-US" dirty="0" smtClean="0"/>
              <a:t>alibration</a:t>
            </a:r>
            <a:endParaRPr lang="en-US" dirty="0" smtClean="0"/>
          </a:p>
          <a:p>
            <a:pPr marL="0" indent="0">
              <a:buNone/>
            </a:pPr>
            <a:r>
              <a:rPr lang="en-US" dirty="0"/>
              <a:t>C</a:t>
            </a:r>
            <a:r>
              <a:rPr lang="en-US" dirty="0" smtClean="0"/>
              <a:t>ompetency </a:t>
            </a:r>
            <a:r>
              <a:rPr lang="en-US" dirty="0" smtClean="0"/>
              <a:t>assessment</a:t>
            </a:r>
          </a:p>
          <a:p>
            <a:pPr marL="0" indent="0">
              <a:buNone/>
            </a:pPr>
            <a:r>
              <a:rPr lang="en-US" dirty="0"/>
              <a:t>C</a:t>
            </a:r>
            <a:r>
              <a:rPr lang="en-US" dirty="0" smtClean="0"/>
              <a:t>ontinuous </a:t>
            </a:r>
            <a:r>
              <a:rPr lang="en-US" dirty="0" smtClean="0"/>
              <a:t>quality improvement (CQI)</a:t>
            </a:r>
          </a:p>
          <a:p>
            <a:pPr marL="0" indent="0">
              <a:buNone/>
            </a:pPr>
            <a:r>
              <a:rPr lang="en-US" dirty="0"/>
              <a:t>C</a:t>
            </a:r>
            <a:r>
              <a:rPr lang="en-US" dirty="0" smtClean="0"/>
              <a:t>ontrol </a:t>
            </a:r>
            <a:r>
              <a:rPr lang="en-US" dirty="0" smtClean="0"/>
              <a:t>material</a:t>
            </a:r>
          </a:p>
          <a:p>
            <a:pPr marL="0" indent="0">
              <a:buNone/>
            </a:pPr>
            <a:r>
              <a:rPr lang="en-US" dirty="0"/>
              <a:t>C</a:t>
            </a:r>
            <a:r>
              <a:rPr lang="en-US" dirty="0" smtClean="0"/>
              <a:t>orrective </a:t>
            </a:r>
            <a:r>
              <a:rPr lang="en-US" dirty="0" smtClean="0"/>
              <a:t>action</a:t>
            </a:r>
          </a:p>
          <a:p>
            <a:pPr marL="0" indent="0">
              <a:buNone/>
            </a:pPr>
            <a:r>
              <a:rPr lang="en-US" dirty="0"/>
              <a:t>D</a:t>
            </a:r>
            <a:r>
              <a:rPr lang="en-US" dirty="0" smtClean="0"/>
              <a:t>elta </a:t>
            </a:r>
            <a:r>
              <a:rPr lang="en-US" dirty="0" smtClean="0"/>
              <a:t>check</a:t>
            </a:r>
          </a:p>
          <a:p>
            <a:pPr marL="0" indent="0">
              <a:buNone/>
            </a:pPr>
            <a:r>
              <a:rPr lang="en-US" dirty="0"/>
              <a:t>E</a:t>
            </a:r>
            <a:r>
              <a:rPr lang="en-US" dirty="0" smtClean="0"/>
              <a:t>valuation</a:t>
            </a:r>
            <a:endParaRPr lang="en-US" dirty="0" smtClean="0"/>
          </a:p>
          <a:p>
            <a:endParaRPr lang="en-US" dirty="0"/>
          </a:p>
        </p:txBody>
      </p:sp>
      <p:sp>
        <p:nvSpPr>
          <p:cNvPr id="6" name="Content Placeholder 5"/>
          <p:cNvSpPr>
            <a:spLocks noGrp="1"/>
          </p:cNvSpPr>
          <p:nvPr>
            <p:ph sz="half" idx="2"/>
          </p:nvPr>
        </p:nvSpPr>
        <p:spPr/>
        <p:txBody>
          <a:bodyPr/>
          <a:lstStyle/>
          <a:p>
            <a:pPr marL="0" indent="0">
              <a:buNone/>
            </a:pPr>
            <a:r>
              <a:rPr lang="en-US" dirty="0"/>
              <a:t>I</a:t>
            </a:r>
            <a:r>
              <a:rPr lang="en-US" dirty="0" smtClean="0"/>
              <a:t>ncident </a:t>
            </a:r>
            <a:r>
              <a:rPr lang="en-US" dirty="0" smtClean="0"/>
              <a:t>forms</a:t>
            </a:r>
          </a:p>
          <a:p>
            <a:pPr marL="0" indent="0">
              <a:buNone/>
            </a:pPr>
            <a:r>
              <a:rPr lang="en-US" dirty="0"/>
              <a:t>I</a:t>
            </a:r>
            <a:r>
              <a:rPr lang="en-US" dirty="0" smtClean="0"/>
              <a:t>ndicators</a:t>
            </a:r>
            <a:endParaRPr lang="en-US" dirty="0" smtClean="0"/>
          </a:p>
          <a:p>
            <a:pPr marL="0" indent="0">
              <a:buNone/>
            </a:pPr>
            <a:r>
              <a:rPr lang="en-US" dirty="0" smtClean="0"/>
              <a:t>Levey-Jennings chart</a:t>
            </a:r>
          </a:p>
          <a:p>
            <a:pPr marL="0" indent="0">
              <a:buNone/>
            </a:pPr>
            <a:r>
              <a:rPr lang="en-US" dirty="0"/>
              <a:t>P</a:t>
            </a:r>
            <a:r>
              <a:rPr lang="en-US" dirty="0" smtClean="0"/>
              <a:t>arameters</a:t>
            </a:r>
            <a:endParaRPr lang="en-US" dirty="0" smtClean="0"/>
          </a:p>
          <a:p>
            <a:pPr marL="0" indent="0">
              <a:buNone/>
            </a:pPr>
            <a:r>
              <a:rPr lang="en-US" dirty="0"/>
              <a:t>P</a:t>
            </a:r>
            <a:r>
              <a:rPr lang="en-US" dirty="0" smtClean="0"/>
              <a:t>atient </a:t>
            </a:r>
            <a:r>
              <a:rPr lang="en-US" dirty="0" smtClean="0"/>
              <a:t>outcomes</a:t>
            </a:r>
          </a:p>
          <a:p>
            <a:pPr marL="0" indent="0">
              <a:buNone/>
            </a:pPr>
            <a:r>
              <a:rPr lang="en-US" dirty="0"/>
              <a:t>P</a:t>
            </a:r>
            <a:r>
              <a:rPr lang="en-US" dirty="0" smtClean="0"/>
              <a:t>recision</a:t>
            </a:r>
            <a:endParaRPr lang="en-US" dirty="0" smtClean="0"/>
          </a:p>
          <a:p>
            <a:pPr marL="0" indent="0">
              <a:buNone/>
            </a:pPr>
            <a:r>
              <a:rPr lang="en-US" dirty="0"/>
              <a:t>P</a:t>
            </a:r>
            <a:r>
              <a:rPr lang="en-US" dirty="0" smtClean="0"/>
              <a:t>reventive </a:t>
            </a:r>
            <a:r>
              <a:rPr lang="en-US" dirty="0" smtClean="0"/>
              <a:t>action</a:t>
            </a:r>
          </a:p>
          <a:p>
            <a:pPr marL="0" indent="0">
              <a:buNone/>
            </a:pPr>
            <a:r>
              <a:rPr lang="en-US" dirty="0"/>
              <a:t>P</a:t>
            </a:r>
            <a:r>
              <a:rPr lang="en-US" dirty="0" smtClean="0"/>
              <a:t>rocesses</a:t>
            </a:r>
            <a:endParaRPr lang="en-US" dirty="0" smtClean="0"/>
          </a:p>
          <a:p>
            <a:pPr marL="0" indent="0">
              <a:buNone/>
            </a:pPr>
            <a:r>
              <a:rPr lang="en-US" dirty="0"/>
              <a:t>P</a:t>
            </a:r>
            <a:r>
              <a:rPr lang="en-US" dirty="0" smtClean="0"/>
              <a:t>roficiency </a:t>
            </a:r>
            <a:r>
              <a:rPr lang="en-US" dirty="0" smtClean="0"/>
              <a:t>testing (PT)</a:t>
            </a:r>
          </a:p>
          <a:p>
            <a:pPr marL="0" indent="0">
              <a:buNone/>
            </a:pPr>
            <a:endParaRPr lang="en-US" dirty="0"/>
          </a:p>
        </p:txBody>
      </p:sp>
      <p:sp>
        <p:nvSpPr>
          <p:cNvPr id="16" name="Text Placeholder 15"/>
          <p:cNvSpPr>
            <a:spLocks noGrp="1"/>
          </p:cNvSpPr>
          <p:nvPr>
            <p:ph type="body" sz="quarter" idx="12"/>
          </p:nvPr>
        </p:nvSpPr>
        <p:spPr/>
        <p:txBody>
          <a:bodyPr/>
          <a:lstStyle/>
          <a:p>
            <a:endParaRPr lang="en-US"/>
          </a:p>
        </p:txBody>
      </p:sp>
      <p:sp>
        <p:nvSpPr>
          <p:cNvPr id="15" name="Text Placeholder 1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3334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Sources of Quality Improvement Tools</a:t>
            </a:r>
            <a:endParaRPr lang="en-US" dirty="0"/>
          </a:p>
        </p:txBody>
      </p:sp>
      <p:sp>
        <p:nvSpPr>
          <p:cNvPr id="11" name="Content Placeholder 10"/>
          <p:cNvSpPr>
            <a:spLocks noGrp="1"/>
          </p:cNvSpPr>
          <p:nvPr>
            <p:ph idx="1"/>
          </p:nvPr>
        </p:nvSpPr>
        <p:spPr/>
        <p:txBody>
          <a:bodyPr/>
          <a:lstStyle/>
          <a:p>
            <a:r>
              <a:rPr lang="en-US" altLang="en-US" dirty="0" smtClean="0"/>
              <a:t>Health Resources and Services Administration</a:t>
            </a:r>
          </a:p>
          <a:p>
            <a:r>
              <a:rPr lang="en-US" altLang="en-US" dirty="0" smtClean="0"/>
              <a:t>The Joint Commission</a:t>
            </a:r>
          </a:p>
          <a:p>
            <a:r>
              <a:rPr lang="en-US" altLang="en-US" dirty="0" smtClean="0"/>
              <a:t>Root Cause Analysis (Six Sigma)</a:t>
            </a:r>
          </a:p>
          <a:p>
            <a:r>
              <a:rPr lang="en-US" altLang="en-US" dirty="0" smtClean="0"/>
              <a:t>Failure Mode Effects Analysis (FMEA)</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768905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Chapter Summary</a:t>
            </a:r>
            <a:endParaRPr lang="en-US" dirty="0"/>
          </a:p>
        </p:txBody>
      </p:sp>
      <p:sp>
        <p:nvSpPr>
          <p:cNvPr id="11" name="Content Placeholder 10"/>
          <p:cNvSpPr>
            <a:spLocks noGrp="1"/>
          </p:cNvSpPr>
          <p:nvPr>
            <p:ph idx="1"/>
          </p:nvPr>
        </p:nvSpPr>
        <p:spPr/>
        <p:txBody>
          <a:bodyPr/>
          <a:lstStyle/>
          <a:p>
            <a:r>
              <a:rPr lang="en-US" altLang="en-US" dirty="0" smtClean="0"/>
              <a:t>Systems exist for monitoring the quality of laboratory procedures.</a:t>
            </a:r>
          </a:p>
          <a:p>
            <a:r>
              <a:rPr lang="en-US" altLang="en-US" dirty="0" smtClean="0"/>
              <a:t>Quality assurance processes include assessment and evaluation of all steps in a procedure.</a:t>
            </a:r>
          </a:p>
          <a:p>
            <a:r>
              <a:rPr lang="en-US" altLang="en-US" dirty="0" smtClean="0"/>
              <a:t>Quality control is the activity that ensures that specific steps in a procedure meet performance standards.</a:t>
            </a:r>
          </a:p>
          <a:p>
            <a:r>
              <a:rPr lang="en-US" altLang="en-US" dirty="0" smtClean="0"/>
              <a:t>Accurate documentation of all quality assurance and quality control activities is essential for monitoring quality.</a:t>
            </a:r>
          </a:p>
          <a:p>
            <a:r>
              <a:rPr lang="en-US" altLang="en-US" dirty="0" smtClean="0"/>
              <a:t>Quality assessment and process improvement (QAPI) provides a system for error detection and correction to ensure patient satisfaction, valid test results, and accurate reporting of results.</a:t>
            </a:r>
          </a:p>
          <a:p>
            <a:endParaRPr lang="en-US" dirty="0"/>
          </a:p>
        </p:txBody>
      </p:sp>
      <p:sp>
        <p:nvSpPr>
          <p:cNvPr id="21" name="Text Placeholder 20"/>
          <p:cNvSpPr>
            <a:spLocks noGrp="1"/>
          </p:cNvSpPr>
          <p:nvPr>
            <p:ph type="body" sz="quarter" idx="16"/>
          </p:nvPr>
        </p:nvSpPr>
        <p:spPr/>
        <p:txBody>
          <a:bodyPr/>
          <a:lstStyle/>
          <a:p>
            <a:endParaRPr lang="en-US"/>
          </a:p>
        </p:txBody>
      </p:sp>
      <p:sp>
        <p:nvSpPr>
          <p:cNvPr id="20" name="Text Placeholder 19"/>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316610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p:spPr>
        <p:txBody>
          <a:bodyPr/>
          <a:lstStyle/>
          <a:p>
            <a:r>
              <a:rPr lang="en-US" dirty="0" smtClean="0"/>
              <a:t>Appendix Slides</a:t>
            </a:r>
            <a:endParaRPr lang="en-US" dirty="0"/>
          </a:p>
        </p:txBody>
      </p:sp>
      <p:sp>
        <p:nvSpPr>
          <p:cNvPr id="5" name="Text Placeholder 4"/>
          <p:cNvSpPr>
            <a:spLocks noGrp="1"/>
          </p:cNvSpPr>
          <p:nvPr>
            <p:ph type="body" sz="quarter" idx="10"/>
          </p:nvPr>
        </p:nvSpPr>
        <p:spPr/>
        <p:txBody>
          <a:bodyPr/>
          <a:lstStyle/>
          <a:p>
            <a:endParaRPr lang="en-US" dirty="0"/>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800509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Total Quality Management Diagram</a:t>
            </a:r>
            <a:br>
              <a:rPr lang="en-US" dirty="0" smtClean="0"/>
            </a:br>
            <a:r>
              <a:rPr lang="en-US" dirty="0" smtClean="0"/>
              <a:t>Appendix</a:t>
            </a:r>
            <a:endParaRPr lang="en-US" dirty="0"/>
          </a:p>
        </p:txBody>
      </p:sp>
      <p:sp>
        <p:nvSpPr>
          <p:cNvPr id="13" name="Text Placeholder 12"/>
          <p:cNvSpPr>
            <a:spLocks noGrp="1"/>
          </p:cNvSpPr>
          <p:nvPr>
            <p:ph type="body" sz="quarter" idx="16"/>
          </p:nvPr>
        </p:nvSpPr>
        <p:spPr>
          <a:xfrm>
            <a:off x="3886200" y="6400800"/>
            <a:ext cx="1371600" cy="252350"/>
          </a:xfrm>
        </p:spPr>
        <p:txBody>
          <a:bodyPr/>
          <a:lstStyle/>
          <a:p>
            <a:r>
              <a:rPr lang="en-US" dirty="0" smtClean="0">
                <a:hlinkClick r:id="rId3" action="ppaction://hlinksldjump"/>
              </a:rPr>
              <a:t>Total Quality Management Diagram</a:t>
            </a:r>
            <a:endParaRPr lang="en-US" dirty="0"/>
          </a:p>
        </p:txBody>
      </p:sp>
      <p:sp>
        <p:nvSpPr>
          <p:cNvPr id="12" name="Text Placeholder 11"/>
          <p:cNvSpPr>
            <a:spLocks noGrp="1"/>
          </p:cNvSpPr>
          <p:nvPr>
            <p:ph type="body" sz="quarter" idx="11"/>
          </p:nvPr>
        </p:nvSpPr>
        <p:spPr/>
        <p:txBody>
          <a:bodyPr/>
          <a:lstStyle/>
          <a:p>
            <a:endParaRPr lang="en-US"/>
          </a:p>
        </p:txBody>
      </p:sp>
      <p:sp>
        <p:nvSpPr>
          <p:cNvPr id="2" name="Content Placeholder 1"/>
          <p:cNvSpPr>
            <a:spLocks noGrp="1"/>
          </p:cNvSpPr>
          <p:nvPr>
            <p:ph idx="1"/>
          </p:nvPr>
        </p:nvSpPr>
        <p:spPr>
          <a:xfrm>
            <a:off x="457200" y="1447800"/>
            <a:ext cx="8229600" cy="4724400"/>
          </a:xfrm>
        </p:spPr>
        <p:txBody>
          <a:bodyPr/>
          <a:lstStyle/>
          <a:p>
            <a:pPr marL="0" indent="0">
              <a:buNone/>
            </a:pPr>
            <a:r>
              <a:rPr lang="en-US" dirty="0" smtClean="0"/>
              <a:t>The largest circle represents all of total quality management. On the next level, circles for laboratory quality management system, nursing quality management system, and other departments’ quality management systems overlap slightly. Within the laboratory quality management system are three smaller circles that touch but do not overlap. These circles represent the quality assurance pre-examination phase, examination phase, and post-examination phase. Within each of these circles are several quality control circles.</a:t>
            </a:r>
            <a:endParaRPr lang="en-US" dirty="0"/>
          </a:p>
        </p:txBody>
      </p:sp>
    </p:spTree>
    <p:extLst>
      <p:ext uri="{BB962C8B-B14F-4D97-AF65-F5344CB8AC3E}">
        <p14:creationId xmlns:p14="http://schemas.microsoft.com/office/powerpoint/2010/main" val="19439924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 Flowchart for the Laboratory Appendix</a:t>
            </a:r>
            <a:endParaRPr lang="en-US" dirty="0"/>
          </a:p>
        </p:txBody>
      </p:sp>
      <p:sp>
        <p:nvSpPr>
          <p:cNvPr id="9" name="Text Placeholder 8"/>
          <p:cNvSpPr>
            <a:spLocks noGrp="1"/>
          </p:cNvSpPr>
          <p:nvPr>
            <p:ph type="body" sz="quarter" idx="16"/>
          </p:nvPr>
        </p:nvSpPr>
        <p:spPr>
          <a:xfrm>
            <a:off x="3886200" y="6553200"/>
            <a:ext cx="1371600" cy="304800"/>
          </a:xfrm>
        </p:spPr>
        <p:txBody>
          <a:bodyPr/>
          <a:lstStyle/>
          <a:p>
            <a:r>
              <a:rPr lang="en-US" dirty="0" smtClean="0">
                <a:hlinkClick r:id="rId3" action="ppaction://hlinksldjump"/>
              </a:rPr>
              <a:t>QA Flowchart for the Laboratory</a:t>
            </a:r>
            <a:endParaRPr lang="en-US" dirty="0"/>
          </a:p>
        </p:txBody>
      </p:sp>
      <p:sp>
        <p:nvSpPr>
          <p:cNvPr id="8" name="Text Placeholder 7"/>
          <p:cNvSpPr>
            <a:spLocks noGrp="1"/>
          </p:cNvSpPr>
          <p:nvPr>
            <p:ph type="body" sz="quarter" idx="11"/>
          </p:nvPr>
        </p:nvSpPr>
        <p:spPr/>
        <p:txBody>
          <a:bodyPr/>
          <a:lstStyle/>
          <a:p>
            <a:endParaRPr lang="en-US"/>
          </a:p>
        </p:txBody>
      </p:sp>
      <p:sp>
        <p:nvSpPr>
          <p:cNvPr id="3" name="Content Placeholder 2"/>
          <p:cNvSpPr>
            <a:spLocks noGrp="1"/>
          </p:cNvSpPr>
          <p:nvPr>
            <p:ph idx="1"/>
          </p:nvPr>
        </p:nvSpPr>
        <p:spPr>
          <a:xfrm>
            <a:off x="457200" y="838200"/>
            <a:ext cx="8229600" cy="5562600"/>
          </a:xfrm>
        </p:spPr>
        <p:txBody>
          <a:bodyPr/>
          <a:lstStyle/>
          <a:p>
            <a:pPr marL="0" indent="0">
              <a:buNone/>
            </a:pPr>
            <a:r>
              <a:rPr lang="en-US" dirty="0" smtClean="0"/>
              <a:t>The first step in the flowchart is the request for the laboratory test. The healthcare worker then identifies the patient, collects the specimen, transports the specimen to the processing area of the laboratory, documents the specimen collection in EHR using the LIS, transports the specimen to the analysis area of the laboratory. If the specimen is not acceptable, the healthcare worker documents the cancellation and </a:t>
            </a:r>
            <a:r>
              <a:rPr lang="en-US" dirty="0"/>
              <a:t>reordering the tests</a:t>
            </a:r>
            <a:r>
              <a:rPr lang="en-US" dirty="0" smtClean="0"/>
              <a:t> in the EHR using the LIS. The cycle begins again with identifying the patient.</a:t>
            </a:r>
          </a:p>
          <a:p>
            <a:pPr marL="0" indent="0">
              <a:buNone/>
            </a:pPr>
            <a:r>
              <a:rPr lang="en-US" dirty="0" smtClean="0"/>
              <a:t>If the specimen is acceptable, the worker verifies control results, performs the test(s), and does the delta checks. If the results are acceptable, the worker reports the results. If they are not acceptable, the worker documents the cancellation and reordering of tests. The cycle begins again with identifying the patient.</a:t>
            </a:r>
            <a:endParaRPr lang="en-US" dirty="0"/>
          </a:p>
        </p:txBody>
      </p:sp>
    </p:spTree>
    <p:extLst>
      <p:ext uri="{BB962C8B-B14F-4D97-AF65-F5344CB8AC3E}">
        <p14:creationId xmlns:p14="http://schemas.microsoft.com/office/powerpoint/2010/main" val="26453241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 Chain of Accountability Appendix</a:t>
            </a:r>
            <a:endParaRPr lang="en-US" dirty="0"/>
          </a:p>
        </p:txBody>
      </p:sp>
      <p:sp>
        <p:nvSpPr>
          <p:cNvPr id="9" name="Text Placeholder 8"/>
          <p:cNvSpPr>
            <a:spLocks noGrp="1"/>
          </p:cNvSpPr>
          <p:nvPr>
            <p:ph type="body" sz="quarter" idx="16"/>
          </p:nvPr>
        </p:nvSpPr>
        <p:spPr>
          <a:xfrm>
            <a:off x="3886200" y="6400800"/>
            <a:ext cx="1371600" cy="304800"/>
          </a:xfrm>
        </p:spPr>
        <p:txBody>
          <a:bodyPr/>
          <a:lstStyle/>
          <a:p>
            <a:r>
              <a:rPr lang="en-US" dirty="0" smtClean="0">
                <a:hlinkClick r:id="rId3" action="ppaction://hlinksldjump"/>
              </a:rPr>
              <a:t>QA Chain of Accountability</a:t>
            </a:r>
            <a:endParaRPr lang="en-US" dirty="0"/>
          </a:p>
        </p:txBody>
      </p:sp>
      <p:sp>
        <p:nvSpPr>
          <p:cNvPr id="8" name="Text Placeholder 7"/>
          <p:cNvSpPr>
            <a:spLocks noGrp="1"/>
          </p:cNvSpPr>
          <p:nvPr>
            <p:ph type="body" sz="quarter" idx="11"/>
          </p:nvPr>
        </p:nvSpPr>
        <p:spPr/>
        <p:txBody>
          <a:bodyPr/>
          <a:lstStyle/>
          <a:p>
            <a:endParaRPr lang="en-US"/>
          </a:p>
        </p:txBody>
      </p:sp>
      <p:sp>
        <p:nvSpPr>
          <p:cNvPr id="3" name="Content Placeholder 2"/>
          <p:cNvSpPr>
            <a:spLocks noGrp="1"/>
          </p:cNvSpPr>
          <p:nvPr>
            <p:ph idx="1"/>
          </p:nvPr>
        </p:nvSpPr>
        <p:spPr>
          <a:xfrm>
            <a:off x="457200" y="990600"/>
            <a:ext cx="8229600" cy="5029200"/>
          </a:xfrm>
        </p:spPr>
        <p:txBody>
          <a:bodyPr/>
          <a:lstStyle/>
          <a:p>
            <a:pPr marL="0" indent="0">
              <a:buNone/>
            </a:pPr>
            <a:r>
              <a:rPr lang="en-US" dirty="0" smtClean="0"/>
              <a:t>Link 1: Interpreting the physician’s orders</a:t>
            </a:r>
          </a:p>
          <a:p>
            <a:pPr marL="0" indent="0">
              <a:buNone/>
            </a:pPr>
            <a:r>
              <a:rPr lang="en-US" dirty="0" smtClean="0"/>
              <a:t>Link 2: Preparing the lab requisition and labels</a:t>
            </a:r>
          </a:p>
          <a:p>
            <a:pPr marL="0" indent="0">
              <a:buNone/>
            </a:pPr>
            <a:r>
              <a:rPr lang="en-US" dirty="0" smtClean="0"/>
              <a:t>Link 3: Identifying the patient</a:t>
            </a:r>
          </a:p>
          <a:p>
            <a:pPr marL="0" indent="0">
              <a:buNone/>
            </a:pPr>
            <a:r>
              <a:rPr lang="en-US" dirty="0" smtClean="0"/>
              <a:t>Link 4: Collecting the specimen</a:t>
            </a:r>
          </a:p>
          <a:p>
            <a:pPr marL="0" indent="0">
              <a:buNone/>
            </a:pPr>
            <a:r>
              <a:rPr lang="en-US" dirty="0" smtClean="0"/>
              <a:t>Link 5: Labeling the specimen</a:t>
            </a:r>
          </a:p>
          <a:p>
            <a:pPr marL="0" indent="0">
              <a:buNone/>
            </a:pPr>
            <a:r>
              <a:rPr lang="en-US" dirty="0" smtClean="0"/>
              <a:t>Link 6: Transporting the specimen</a:t>
            </a:r>
          </a:p>
          <a:p>
            <a:pPr marL="0" indent="0">
              <a:buNone/>
            </a:pPr>
            <a:r>
              <a:rPr lang="en-US" dirty="0" smtClean="0"/>
              <a:t>Link 7: Processing the specimen</a:t>
            </a:r>
          </a:p>
          <a:p>
            <a:pPr marL="0" indent="0">
              <a:buNone/>
            </a:pPr>
            <a:r>
              <a:rPr lang="en-US" dirty="0" smtClean="0"/>
              <a:t>Link 8: Analyzing the specimen</a:t>
            </a:r>
          </a:p>
          <a:p>
            <a:pPr marL="0" indent="0">
              <a:buNone/>
            </a:pPr>
            <a:r>
              <a:rPr lang="en-US" dirty="0" smtClean="0"/>
              <a:t>Link 9: Reporting the results</a:t>
            </a:r>
            <a:endParaRPr lang="en-US" dirty="0"/>
          </a:p>
        </p:txBody>
      </p:sp>
    </p:spTree>
    <p:extLst>
      <p:ext uri="{BB962C8B-B14F-4D97-AF65-F5344CB8AC3E}">
        <p14:creationId xmlns:p14="http://schemas.microsoft.com/office/powerpoint/2010/main" val="41177013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Key Terms </a:t>
            </a:r>
            <a:r>
              <a:rPr lang="en-US" dirty="0" smtClean="0"/>
              <a:t>2</a:t>
            </a:r>
            <a:endParaRPr lang="en-US" dirty="0"/>
          </a:p>
        </p:txBody>
      </p:sp>
      <p:sp>
        <p:nvSpPr>
          <p:cNvPr id="2" name="Content Placeholder 1"/>
          <p:cNvSpPr>
            <a:spLocks noGrp="1"/>
          </p:cNvSpPr>
          <p:nvPr>
            <p:ph sz="half" idx="1"/>
          </p:nvPr>
        </p:nvSpPr>
        <p:spPr/>
        <p:txBody>
          <a:bodyPr/>
          <a:lstStyle/>
          <a:p>
            <a:pPr marL="0" indent="0">
              <a:buNone/>
            </a:pPr>
            <a:r>
              <a:rPr lang="en-US" dirty="0"/>
              <a:t>Q</a:t>
            </a:r>
            <a:r>
              <a:rPr lang="en-US" dirty="0" smtClean="0"/>
              <a:t>uality </a:t>
            </a:r>
            <a:r>
              <a:rPr lang="en-US" dirty="0" smtClean="0"/>
              <a:t>assessment and process improvement (QAPI)</a:t>
            </a:r>
          </a:p>
          <a:p>
            <a:pPr marL="0" indent="0">
              <a:buNone/>
            </a:pPr>
            <a:r>
              <a:rPr lang="en-US" dirty="0"/>
              <a:t>Q</a:t>
            </a:r>
            <a:r>
              <a:rPr lang="en-US" dirty="0" smtClean="0"/>
              <a:t>uality </a:t>
            </a:r>
            <a:r>
              <a:rPr lang="en-US" dirty="0" smtClean="0"/>
              <a:t>assurance (QA)</a:t>
            </a:r>
          </a:p>
          <a:p>
            <a:pPr marL="0" indent="0">
              <a:buNone/>
            </a:pPr>
            <a:r>
              <a:rPr lang="en-US" dirty="0"/>
              <a:t>Q</a:t>
            </a:r>
            <a:r>
              <a:rPr lang="en-US" dirty="0" smtClean="0"/>
              <a:t>uality </a:t>
            </a:r>
            <a:r>
              <a:rPr lang="en-US" dirty="0" smtClean="0"/>
              <a:t>control (QC)</a:t>
            </a:r>
          </a:p>
          <a:p>
            <a:pPr marL="0" indent="0">
              <a:buNone/>
            </a:pPr>
            <a:r>
              <a:rPr lang="en-US" dirty="0"/>
              <a:t>Q</a:t>
            </a:r>
            <a:r>
              <a:rPr lang="en-US" dirty="0" smtClean="0"/>
              <a:t>uality </a:t>
            </a:r>
            <a:r>
              <a:rPr lang="en-US" dirty="0" smtClean="0"/>
              <a:t>cost management (QCM)</a:t>
            </a:r>
          </a:p>
          <a:p>
            <a:pPr marL="0" indent="0">
              <a:buNone/>
            </a:pPr>
            <a:r>
              <a:rPr lang="en-US" dirty="0"/>
              <a:t>Q</a:t>
            </a:r>
            <a:r>
              <a:rPr lang="en-US" dirty="0" smtClean="0"/>
              <a:t>uality </a:t>
            </a:r>
            <a:r>
              <a:rPr lang="en-US" dirty="0" smtClean="0"/>
              <a:t>management system (QMS)</a:t>
            </a:r>
          </a:p>
          <a:p>
            <a:pPr marL="0" indent="0">
              <a:buNone/>
            </a:pPr>
            <a:r>
              <a:rPr lang="en-US" dirty="0"/>
              <a:t>R</a:t>
            </a:r>
            <a:r>
              <a:rPr lang="en-US" dirty="0" smtClean="0"/>
              <a:t>andom </a:t>
            </a:r>
            <a:r>
              <a:rPr lang="en-US" dirty="0" smtClean="0"/>
              <a:t>errors</a:t>
            </a:r>
          </a:p>
          <a:p>
            <a:pPr marL="0" indent="0">
              <a:buNone/>
            </a:pPr>
            <a:r>
              <a:rPr lang="en-US" dirty="0"/>
              <a:t>R</a:t>
            </a:r>
            <a:r>
              <a:rPr lang="en-US" dirty="0" smtClean="0"/>
              <a:t>eliable</a:t>
            </a:r>
            <a:endParaRPr lang="en-US" dirty="0" smtClean="0"/>
          </a:p>
          <a:p>
            <a:pPr marL="0" indent="0">
              <a:buNone/>
            </a:pPr>
            <a:r>
              <a:rPr lang="en-US" dirty="0"/>
              <a:t>S</a:t>
            </a:r>
            <a:r>
              <a:rPr lang="en-US" dirty="0" smtClean="0"/>
              <a:t>hift</a:t>
            </a:r>
            <a:endParaRPr lang="en-US" dirty="0" smtClean="0"/>
          </a:p>
          <a:p>
            <a:endParaRPr lang="en-US" dirty="0"/>
          </a:p>
        </p:txBody>
      </p:sp>
      <p:sp>
        <p:nvSpPr>
          <p:cNvPr id="12" name="Content Placeholder 11"/>
          <p:cNvSpPr>
            <a:spLocks noGrp="1"/>
          </p:cNvSpPr>
          <p:nvPr>
            <p:ph sz="half" idx="2"/>
          </p:nvPr>
        </p:nvSpPr>
        <p:spPr/>
        <p:txBody>
          <a:bodyPr/>
          <a:lstStyle/>
          <a:p>
            <a:pPr marL="0" indent="0">
              <a:buNone/>
            </a:pPr>
            <a:r>
              <a:rPr lang="en-US" dirty="0"/>
              <a:t>S</a:t>
            </a:r>
            <a:r>
              <a:rPr lang="en-US" dirty="0" smtClean="0"/>
              <a:t>tandard </a:t>
            </a:r>
            <a:r>
              <a:rPr lang="en-US" dirty="0" smtClean="0"/>
              <a:t>operating procedure (SOP)</a:t>
            </a:r>
          </a:p>
          <a:p>
            <a:pPr marL="0" indent="0">
              <a:buNone/>
            </a:pPr>
            <a:r>
              <a:rPr lang="en-US" dirty="0"/>
              <a:t>S</a:t>
            </a:r>
            <a:r>
              <a:rPr lang="en-US" dirty="0" smtClean="0"/>
              <a:t>tandards</a:t>
            </a:r>
            <a:endParaRPr lang="en-US" dirty="0" smtClean="0"/>
          </a:p>
          <a:p>
            <a:pPr marL="0" indent="0">
              <a:buNone/>
            </a:pPr>
            <a:r>
              <a:rPr lang="en-US" dirty="0"/>
              <a:t>S</a:t>
            </a:r>
            <a:r>
              <a:rPr lang="en-US" dirty="0" smtClean="0"/>
              <a:t>ystematic </a:t>
            </a:r>
            <a:r>
              <a:rPr lang="en-US" dirty="0" smtClean="0"/>
              <a:t>errors</a:t>
            </a:r>
          </a:p>
          <a:p>
            <a:pPr marL="0" indent="0">
              <a:buNone/>
            </a:pPr>
            <a:r>
              <a:rPr lang="en-US" dirty="0"/>
              <a:t>T</a:t>
            </a:r>
            <a:r>
              <a:rPr lang="en-US" dirty="0" smtClean="0"/>
              <a:t>otal </a:t>
            </a:r>
            <a:r>
              <a:rPr lang="en-US" dirty="0" smtClean="0"/>
              <a:t>quality management (TQM) </a:t>
            </a:r>
          </a:p>
          <a:p>
            <a:pPr marL="0" indent="0">
              <a:buNone/>
            </a:pPr>
            <a:r>
              <a:rPr lang="en-US" dirty="0"/>
              <a:t>T</a:t>
            </a:r>
            <a:r>
              <a:rPr lang="en-US" dirty="0" smtClean="0"/>
              <a:t>raining</a:t>
            </a:r>
            <a:endParaRPr lang="en-US" dirty="0" smtClean="0"/>
          </a:p>
          <a:p>
            <a:pPr marL="0" indent="0">
              <a:buNone/>
            </a:pPr>
            <a:r>
              <a:rPr lang="en-US" dirty="0"/>
              <a:t>T</a:t>
            </a:r>
            <a:r>
              <a:rPr lang="en-US" dirty="0" smtClean="0"/>
              <a:t>rend</a:t>
            </a:r>
            <a:endParaRPr lang="en-US" dirty="0" smtClean="0"/>
          </a:p>
          <a:p>
            <a:pPr marL="0" indent="0">
              <a:buNone/>
            </a:pPr>
            <a:r>
              <a:rPr lang="en-US" dirty="0"/>
              <a:t>V</a:t>
            </a:r>
            <a:r>
              <a:rPr lang="en-US" dirty="0" smtClean="0"/>
              <a:t>alidation</a:t>
            </a:r>
            <a:endParaRPr lang="en-US" dirty="0" smtClean="0"/>
          </a:p>
          <a:p>
            <a:pPr marL="0" indent="0">
              <a:buNone/>
            </a:pPr>
            <a:r>
              <a:rPr lang="en-US" dirty="0"/>
              <a:t>V</a:t>
            </a:r>
            <a:r>
              <a:rPr lang="en-US" dirty="0" smtClean="0"/>
              <a:t>ariances</a:t>
            </a:r>
            <a:endParaRPr lang="en-US" dirty="0" smtClean="0"/>
          </a:p>
          <a:p>
            <a:pPr marL="0" indent="0">
              <a:buNone/>
            </a:pPr>
            <a:endParaRPr lang="en-US" dirty="0"/>
          </a:p>
        </p:txBody>
      </p:sp>
      <p:sp>
        <p:nvSpPr>
          <p:cNvPr id="21" name="Text Placeholder 20"/>
          <p:cNvSpPr>
            <a:spLocks noGrp="1"/>
          </p:cNvSpPr>
          <p:nvPr>
            <p:ph type="body" sz="quarter" idx="12"/>
          </p:nvPr>
        </p:nvSpPr>
        <p:spPr/>
        <p:txBody>
          <a:bodyPr/>
          <a:lstStyle/>
          <a:p>
            <a:endParaRPr lang="en-US"/>
          </a:p>
        </p:txBody>
      </p:sp>
      <p:sp>
        <p:nvSpPr>
          <p:cNvPr id="20" name="Text Placeholder 19"/>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68257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p:spPr>
        <p:txBody>
          <a:bodyPr/>
          <a:lstStyle/>
          <a:p>
            <a:r>
              <a:rPr lang="en-US" dirty="0" smtClean="0"/>
              <a:t>Maintaining Quality</a:t>
            </a:r>
            <a:endParaRPr lang="en-US" dirty="0"/>
          </a:p>
        </p:txBody>
      </p:sp>
      <p:sp>
        <p:nvSpPr>
          <p:cNvPr id="5" name="Text Placeholder 4"/>
          <p:cNvSpPr>
            <a:spLocks noGrp="1"/>
          </p:cNvSpPr>
          <p:nvPr>
            <p:ph type="body" sz="quarter" idx="10"/>
          </p:nvPr>
        </p:nvSpPr>
        <p:spPr/>
        <p:txBody>
          <a:bodyPr/>
          <a:lstStyle/>
          <a:p>
            <a:r>
              <a:rPr lang="en-US" dirty="0" smtClean="0"/>
              <a:t>Learning Outcome 12.1</a:t>
            </a:r>
            <a:endParaRPr lang="en-US" dirty="0"/>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00586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Quality</a:t>
            </a:r>
            <a:endParaRPr lang="en-US" dirty="0"/>
          </a:p>
        </p:txBody>
      </p:sp>
      <p:sp>
        <p:nvSpPr>
          <p:cNvPr id="6" name="Content Placeholder 5"/>
          <p:cNvSpPr>
            <a:spLocks noGrp="1"/>
          </p:cNvSpPr>
          <p:nvPr>
            <p:ph idx="1"/>
          </p:nvPr>
        </p:nvSpPr>
        <p:spPr/>
        <p:txBody>
          <a:bodyPr/>
          <a:lstStyle/>
          <a:p>
            <a:r>
              <a:rPr lang="en-US" altLang="en-US" dirty="0" smtClean="0"/>
              <a:t>State of excellence</a:t>
            </a:r>
          </a:p>
          <a:p>
            <a:r>
              <a:rPr lang="en-US" altLang="en-US" dirty="0" smtClean="0"/>
              <a:t>Free from defects or deficiencies</a:t>
            </a:r>
          </a:p>
          <a:p>
            <a:r>
              <a:rPr lang="en-US" altLang="en-US" dirty="0" smtClean="0"/>
              <a:t>Accomplished by adhering to set of measurable standards</a:t>
            </a:r>
          </a:p>
          <a:p>
            <a:r>
              <a:rPr lang="en-US" altLang="en-US" dirty="0" smtClean="0"/>
              <a:t>Ensures patient safety and customer satisfaction</a:t>
            </a:r>
          </a:p>
          <a:p>
            <a:endParaRPr lang="en-US" dirty="0"/>
          </a:p>
        </p:txBody>
      </p:sp>
      <p:sp>
        <p:nvSpPr>
          <p:cNvPr id="12" name="Text Placeholder 11"/>
          <p:cNvSpPr>
            <a:spLocks noGrp="1"/>
          </p:cNvSpPr>
          <p:nvPr>
            <p:ph type="body" sz="quarter" idx="16"/>
          </p:nvPr>
        </p:nvSpPr>
        <p:spPr/>
        <p:txBody>
          <a:bodyPr/>
          <a:lstStyle/>
          <a:p>
            <a:endParaRPr lang="en-US"/>
          </a:p>
        </p:txBody>
      </p:sp>
      <p:sp>
        <p:nvSpPr>
          <p:cNvPr id="11" name="Text Placeholder 10"/>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584305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Quality in the Laboratory</a:t>
            </a:r>
            <a:endParaRPr lang="en-US" dirty="0"/>
          </a:p>
        </p:txBody>
      </p:sp>
      <p:sp>
        <p:nvSpPr>
          <p:cNvPr id="11" name="Content Placeholder 10"/>
          <p:cNvSpPr>
            <a:spLocks noGrp="1"/>
          </p:cNvSpPr>
          <p:nvPr>
            <p:ph idx="1"/>
          </p:nvPr>
        </p:nvSpPr>
        <p:spPr/>
        <p:txBody>
          <a:bodyPr/>
          <a:lstStyle/>
          <a:p>
            <a:pPr marL="0" indent="0">
              <a:buNone/>
            </a:pPr>
            <a:r>
              <a:rPr lang="en-US" altLang="en-US" dirty="0" smtClean="0"/>
              <a:t>Essential in all stages of laboratory processes</a:t>
            </a:r>
          </a:p>
          <a:p>
            <a:r>
              <a:rPr lang="en-US" altLang="en-US" dirty="0" smtClean="0"/>
              <a:t>Proper completion of lab requisitions</a:t>
            </a:r>
          </a:p>
          <a:p>
            <a:r>
              <a:rPr lang="en-US" altLang="en-US" dirty="0" smtClean="0"/>
              <a:t>Competent specimen collection</a:t>
            </a:r>
          </a:p>
          <a:p>
            <a:r>
              <a:rPr lang="en-US" altLang="en-US" dirty="0" smtClean="0"/>
              <a:t>Correct specimen processing</a:t>
            </a:r>
          </a:p>
          <a:p>
            <a:r>
              <a:rPr lang="en-US" altLang="en-US" dirty="0" smtClean="0"/>
              <a:t>Accurate performance of tests</a:t>
            </a:r>
          </a:p>
          <a:p>
            <a:r>
              <a:rPr lang="en-US" altLang="en-US" dirty="0" smtClean="0"/>
              <a:t>Correct reporting of results</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727637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Accuracy and Precision</a:t>
            </a:r>
            <a:endParaRPr lang="en-US" dirty="0"/>
          </a:p>
        </p:txBody>
      </p:sp>
      <p:sp>
        <p:nvSpPr>
          <p:cNvPr id="11" name="Content Placeholder 10"/>
          <p:cNvSpPr>
            <a:spLocks noGrp="1"/>
          </p:cNvSpPr>
          <p:nvPr>
            <p:ph sz="half" idx="1"/>
          </p:nvPr>
        </p:nvSpPr>
        <p:spPr>
          <a:xfrm>
            <a:off x="457200" y="914400"/>
            <a:ext cx="4648200" cy="5615940"/>
          </a:xfrm>
        </p:spPr>
        <p:txBody>
          <a:bodyPr/>
          <a:lstStyle/>
          <a:p>
            <a:pPr marL="0" indent="0">
              <a:buNone/>
            </a:pPr>
            <a:r>
              <a:rPr lang="en-US" altLang="en-US" dirty="0" smtClean="0"/>
              <a:t>Actual glucose level: 125 mg/dL</a:t>
            </a:r>
          </a:p>
          <a:p>
            <a:pPr marL="0" indent="0">
              <a:buNone/>
            </a:pPr>
            <a:r>
              <a:rPr lang="en-US" altLang="en-US" dirty="0" smtClean="0"/>
              <a:t>Results both accurate and precise:</a:t>
            </a:r>
          </a:p>
          <a:p>
            <a:pPr marL="914400" lvl="2" indent="0">
              <a:buNone/>
            </a:pPr>
            <a:r>
              <a:rPr lang="en-US" altLang="en-US" sz="2000" dirty="0">
                <a:latin typeface="Albertus Medium"/>
              </a:rPr>
              <a:t>122 mg/dL</a:t>
            </a:r>
          </a:p>
          <a:p>
            <a:pPr marL="914400" lvl="2" indent="0">
              <a:buNone/>
            </a:pPr>
            <a:r>
              <a:rPr lang="en-US" altLang="en-US" sz="2000" dirty="0">
                <a:latin typeface="Albertus Medium"/>
              </a:rPr>
              <a:t>127 mg/dL</a:t>
            </a:r>
          </a:p>
          <a:p>
            <a:pPr marL="914400" lvl="2" indent="0">
              <a:buNone/>
            </a:pPr>
            <a:r>
              <a:rPr lang="en-US" altLang="en-US" sz="2000" dirty="0">
                <a:latin typeface="Albertus Medium"/>
              </a:rPr>
              <a:t>125 mg/dL</a:t>
            </a:r>
          </a:p>
          <a:p>
            <a:pPr marL="914400" lvl="2" indent="0">
              <a:buNone/>
            </a:pPr>
            <a:r>
              <a:rPr lang="en-US" altLang="en-US" sz="2000" dirty="0">
                <a:latin typeface="Albertus Medium"/>
              </a:rPr>
              <a:t>126 mg/dL </a:t>
            </a:r>
          </a:p>
          <a:p>
            <a:pPr marL="914400" lvl="2" indent="0">
              <a:buNone/>
            </a:pPr>
            <a:r>
              <a:rPr lang="en-US" altLang="en-US" sz="2000" dirty="0">
                <a:latin typeface="Albertus Medium"/>
              </a:rPr>
              <a:t>122 mg/dL</a:t>
            </a:r>
          </a:p>
          <a:p>
            <a:pPr marL="914400" lvl="2" indent="0">
              <a:buNone/>
            </a:pPr>
            <a:r>
              <a:rPr lang="en-US" altLang="en-US" sz="2000" dirty="0">
                <a:latin typeface="Albertus Medium"/>
              </a:rPr>
              <a:t>124 mg/dL</a:t>
            </a:r>
          </a:p>
          <a:p>
            <a:pPr marL="914400" lvl="2" indent="0">
              <a:buNone/>
            </a:pPr>
            <a:r>
              <a:rPr lang="en-US" altLang="en-US" sz="2000" dirty="0">
                <a:latin typeface="Albertus Medium"/>
              </a:rPr>
              <a:t>125 mg/dL</a:t>
            </a:r>
          </a:p>
          <a:p>
            <a:pPr marL="914400" lvl="2" indent="0">
              <a:buNone/>
            </a:pPr>
            <a:r>
              <a:rPr lang="en-US" altLang="en-US" sz="2000" dirty="0">
                <a:latin typeface="Albertus Medium"/>
              </a:rPr>
              <a:t>120 mg/dL</a:t>
            </a:r>
          </a:p>
          <a:p>
            <a:pPr marL="914400" lvl="2" indent="0">
              <a:buNone/>
            </a:pPr>
            <a:r>
              <a:rPr lang="en-US" altLang="en-US" sz="2000" dirty="0">
                <a:latin typeface="Albertus Medium"/>
              </a:rPr>
              <a:t>127 mg/dL</a:t>
            </a:r>
          </a:p>
          <a:p>
            <a:endParaRPr lang="en-US" altLang="en-US" dirty="0" smtClean="0"/>
          </a:p>
          <a:p>
            <a:endParaRPr lang="en-US" dirty="0"/>
          </a:p>
        </p:txBody>
      </p:sp>
      <p:pic>
        <p:nvPicPr>
          <p:cNvPr id="3" name="Picture 2" descr="Bull's-eye target with all of the glucose levels centered in the innermost 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4450" y="2045240"/>
            <a:ext cx="3352800" cy="3453319"/>
          </a:xfrm>
          <a:prstGeom prst="rect">
            <a:avLst/>
          </a:prstGeom>
        </p:spPr>
      </p:pic>
      <p:sp>
        <p:nvSpPr>
          <p:cNvPr id="19" name="Text Placeholder 18"/>
          <p:cNvSpPr>
            <a:spLocks noGrp="1"/>
          </p:cNvSpPr>
          <p:nvPr>
            <p:ph type="body" sz="quarter" idx="12"/>
          </p:nvPr>
        </p:nvSpPr>
        <p:spPr/>
        <p:txBody>
          <a:bodyPr/>
          <a:lstStyle/>
          <a:p>
            <a:endParaRPr lang="en-US"/>
          </a:p>
        </p:txBody>
      </p:sp>
      <p:sp>
        <p:nvSpPr>
          <p:cNvPr id="18" name="Text Placeholder 17"/>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3010962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MHHE_Accessible_PPT_Template-v3</Template>
  <TotalTime>3720</TotalTime>
  <Words>3619</Words>
  <Application>Microsoft Office PowerPoint</Application>
  <PresentationFormat>On-screen Show (4:3)</PresentationFormat>
  <Paragraphs>569</Paragraphs>
  <Slides>45</Slides>
  <Notes>41</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45</vt:i4>
      </vt:variant>
    </vt:vector>
  </HeadingPairs>
  <TitlesOfParts>
    <vt:vector size="61" baseType="lpstr">
      <vt:lpstr>Albertus Medium</vt:lpstr>
      <vt:lpstr>Arial</vt:lpstr>
      <vt:lpstr>ArumSans Bold</vt:lpstr>
      <vt:lpstr>ArumSans Regular</vt:lpstr>
      <vt:lpstr>Calibri</vt:lpstr>
      <vt:lpstr>Vectipede Rg</vt:lpstr>
      <vt:lpstr>Wingdings</vt: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Quality Essentials</vt:lpstr>
      <vt:lpstr>Learning Outcomes</vt:lpstr>
      <vt:lpstr>NAACLS Competencies</vt:lpstr>
      <vt:lpstr>Key Terms 1</vt:lpstr>
      <vt:lpstr>Key Terms 2</vt:lpstr>
      <vt:lpstr>Maintaining Quality</vt:lpstr>
      <vt:lpstr>Quality</vt:lpstr>
      <vt:lpstr>Quality in the Laboratory</vt:lpstr>
      <vt:lpstr>Accuracy and Precision</vt:lpstr>
      <vt:lpstr>Precision without Accuracy</vt:lpstr>
      <vt:lpstr>Neither Accuracy nor Precision</vt:lpstr>
      <vt:lpstr>Total Quality Management (TQM)</vt:lpstr>
      <vt:lpstr>Total Quality Management Diagram</vt:lpstr>
      <vt:lpstr>Patient Satisfaction</vt:lpstr>
      <vt:lpstr>Quality Cost Management (QCM)</vt:lpstr>
      <vt:lpstr>Quality Management System (QMS)</vt:lpstr>
      <vt:lpstr>Quality Assurance (QA)</vt:lpstr>
      <vt:lpstr>Quality Assurance in the Laboratory</vt:lpstr>
      <vt:lpstr>QA Flowchart for the Laboratory</vt:lpstr>
      <vt:lpstr>QA Chain of Accountability</vt:lpstr>
      <vt:lpstr>Quality Control (QC)</vt:lpstr>
      <vt:lpstr>QC Activities</vt:lpstr>
      <vt:lpstr>Controls and Calibration</vt:lpstr>
      <vt:lpstr>Validation</vt:lpstr>
      <vt:lpstr>Delta Check</vt:lpstr>
      <vt:lpstr>Documenting QC Activities</vt:lpstr>
      <vt:lpstr>Required Documentation</vt:lpstr>
      <vt:lpstr>Quality Control Record</vt:lpstr>
      <vt:lpstr>Levey-Jennings Chart</vt:lpstr>
      <vt:lpstr>Quality Control Errors</vt:lpstr>
      <vt:lpstr>Random vs. Systematic Errors</vt:lpstr>
      <vt:lpstr>Temperature Requirements</vt:lpstr>
      <vt:lpstr>Temperature Control Log</vt:lpstr>
      <vt:lpstr>Quality Improvement Processes</vt:lpstr>
      <vt:lpstr>Quality Assessment and  Process Improvement (QAPI)</vt:lpstr>
      <vt:lpstr>QAPI Tools</vt:lpstr>
      <vt:lpstr>QAPI Corrective Activities</vt:lpstr>
      <vt:lpstr>Competency</vt:lpstr>
      <vt:lpstr>Proficiency Testing (PT)</vt:lpstr>
      <vt:lpstr>Sources of Quality Improvement Tools</vt:lpstr>
      <vt:lpstr>Chapter Summary</vt:lpstr>
      <vt:lpstr>Appendix Slides</vt:lpstr>
      <vt:lpstr>Total Quality Management Diagram Appendix</vt:lpstr>
      <vt:lpstr>QA Flowchart for the Laboratory Appendix</vt:lpstr>
      <vt:lpstr>QA Chain of Accountability Appendix</vt:lpstr>
    </vt:vector>
  </TitlesOfParts>
  <Company>The McGraw-Hill Companies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Jody James;Kathryn A Booth</dc:creator>
  <cp:lastModifiedBy>Jody James</cp:lastModifiedBy>
  <cp:revision>372</cp:revision>
  <dcterms:created xsi:type="dcterms:W3CDTF">2017-03-30T19:54:13Z</dcterms:created>
  <dcterms:modified xsi:type="dcterms:W3CDTF">2017-10-04T18:02:06Z</dcterms:modified>
</cp:coreProperties>
</file>