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80"/>
  </p:notesMasterIdLst>
  <p:handoutMasterIdLst>
    <p:handoutMasterId r:id="rId81"/>
  </p:handoutMasterIdLst>
  <p:sldIdLst>
    <p:sldId id="256" r:id="rId10"/>
    <p:sldId id="394" r:id="rId11"/>
    <p:sldId id="662" r:id="rId12"/>
    <p:sldId id="396" r:id="rId13"/>
    <p:sldId id="663" r:id="rId14"/>
    <p:sldId id="664" r:id="rId15"/>
    <p:sldId id="398" r:id="rId16"/>
    <p:sldId id="622" r:id="rId17"/>
    <p:sldId id="585" r:id="rId18"/>
    <p:sldId id="623" r:id="rId19"/>
    <p:sldId id="665" r:id="rId20"/>
    <p:sldId id="666" r:id="rId21"/>
    <p:sldId id="667" r:id="rId22"/>
    <p:sldId id="668" r:id="rId23"/>
    <p:sldId id="669" r:id="rId24"/>
    <p:sldId id="670" r:id="rId25"/>
    <p:sldId id="671" r:id="rId26"/>
    <p:sldId id="672" r:id="rId27"/>
    <p:sldId id="673" r:id="rId28"/>
    <p:sldId id="674" r:id="rId29"/>
    <p:sldId id="675" r:id="rId30"/>
    <p:sldId id="676" r:id="rId31"/>
    <p:sldId id="677" r:id="rId32"/>
    <p:sldId id="678" r:id="rId33"/>
    <p:sldId id="679" r:id="rId34"/>
    <p:sldId id="680" r:id="rId35"/>
    <p:sldId id="681" r:id="rId36"/>
    <p:sldId id="682" r:id="rId37"/>
    <p:sldId id="683" r:id="rId38"/>
    <p:sldId id="684" r:id="rId39"/>
    <p:sldId id="685" r:id="rId40"/>
    <p:sldId id="686" r:id="rId41"/>
    <p:sldId id="687" r:id="rId42"/>
    <p:sldId id="688" r:id="rId43"/>
    <p:sldId id="689" r:id="rId44"/>
    <p:sldId id="690" r:id="rId45"/>
    <p:sldId id="691" r:id="rId46"/>
    <p:sldId id="692" r:id="rId47"/>
    <p:sldId id="693" r:id="rId48"/>
    <p:sldId id="694" r:id="rId49"/>
    <p:sldId id="695" r:id="rId50"/>
    <p:sldId id="696" r:id="rId51"/>
    <p:sldId id="697" r:id="rId52"/>
    <p:sldId id="698" r:id="rId53"/>
    <p:sldId id="699" r:id="rId54"/>
    <p:sldId id="700" r:id="rId55"/>
    <p:sldId id="701" r:id="rId56"/>
    <p:sldId id="702" r:id="rId57"/>
    <p:sldId id="703" r:id="rId58"/>
    <p:sldId id="704" r:id="rId59"/>
    <p:sldId id="705" r:id="rId60"/>
    <p:sldId id="706" r:id="rId61"/>
    <p:sldId id="707" r:id="rId62"/>
    <p:sldId id="708" r:id="rId63"/>
    <p:sldId id="709" r:id="rId64"/>
    <p:sldId id="710" r:id="rId65"/>
    <p:sldId id="711" r:id="rId66"/>
    <p:sldId id="712" r:id="rId67"/>
    <p:sldId id="713" r:id="rId68"/>
    <p:sldId id="714" r:id="rId69"/>
    <p:sldId id="715" r:id="rId70"/>
    <p:sldId id="716" r:id="rId71"/>
    <p:sldId id="717" r:id="rId72"/>
    <p:sldId id="718" r:id="rId73"/>
    <p:sldId id="719" r:id="rId74"/>
    <p:sldId id="721" r:id="rId75"/>
    <p:sldId id="720" r:id="rId76"/>
    <p:sldId id="722" r:id="rId77"/>
    <p:sldId id="723" r:id="rId78"/>
    <p:sldId id="724"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5E6FF"/>
    <a:srgbClr val="F1F5FF"/>
    <a:srgbClr val="FF66CC"/>
    <a:srgbClr val="FF33CC"/>
    <a:srgbClr val="FF00FF"/>
    <a:srgbClr val="679E2A"/>
    <a:srgbClr val="E7F5FF"/>
    <a:srgbClr val="EDE2F6"/>
    <a:srgbClr val="D5B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20" autoAdjust="0"/>
    <p:restoredTop sz="95620" autoAdjust="0"/>
  </p:normalViewPr>
  <p:slideViewPr>
    <p:cSldViewPr>
      <p:cViewPr varScale="1">
        <p:scale>
          <a:sx n="84" d="100"/>
          <a:sy n="84" d="100"/>
        </p:scale>
        <p:origin x="102" y="414"/>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7" d="100"/>
          <a:sy n="77" d="100"/>
        </p:scale>
        <p:origin x="11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presProps" Target="presProps.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10/4/2017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10/4/2017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84125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13.1 Describe special considerations and procedures needed to collect specimens for blood cultures.</a:t>
            </a:r>
            <a:endParaRPr lang="en-US" altLang="en-US" dirty="0" smtClean="0">
              <a:latin typeface="Albertus Medium" pitchFamily="34" charset="0"/>
            </a:endParaRP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332220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13.1 Describe special considerations and procedures needed to collect specimens for blood cultures.</a:t>
            </a:r>
            <a:endParaRPr lang="en-US" altLang="en-US" dirty="0" smtClean="0">
              <a:latin typeface="Albertus Medium"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baseline="0" dirty="0" smtClean="0"/>
              <a:t>Note:</a:t>
            </a:r>
          </a:p>
          <a:p>
            <a:endParaRPr lang="en-US" b="0" baseline="0" dirty="0" smtClean="0"/>
          </a:p>
          <a:p>
            <a:r>
              <a:rPr lang="en-US" b="0" baseline="0" dirty="0" smtClean="0"/>
              <a:t>Once the site has been cleaned, it must not be touched, even with a glove. If it is touched, it is considered contaminated, and the entire cleaning procedure must be repeated.</a:t>
            </a:r>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2560093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13.1 Describe special considerations and procedures needed to collect specimens for blood cultures.</a:t>
            </a:r>
            <a:endParaRPr lang="en-US" altLang="en-US" dirty="0" smtClean="0">
              <a:latin typeface="Albertus Medium" pitchFamily="34" charset="0"/>
            </a:endParaRP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3436254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13.1 Describe special considerations and procedures needed to collect specimens for blood cultures.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The volume of specimen collected for a blood culture is important because some organisms can cause disease even when they are present in very low numbers. </a:t>
            </a:r>
            <a:r>
              <a:rPr lang="en-US" altLang="en-US" i="1" dirty="0" smtClean="0"/>
              <a:t>Escherichia coli </a:t>
            </a:r>
            <a:r>
              <a:rPr lang="en-US" altLang="en-US" dirty="0" smtClean="0"/>
              <a:t>is an example of this. If the blood volume is too low, the bacteria are not seen in the culture, producing a </a:t>
            </a:r>
            <a:r>
              <a:rPr lang="en-US" altLang="en-US" b="1" dirty="0" smtClean="0"/>
              <a:t>false-negative</a:t>
            </a:r>
            <a:r>
              <a:rPr lang="en-US" altLang="en-US" dirty="0" smtClean="0"/>
              <a:t> result.</a:t>
            </a:r>
          </a:p>
          <a:p>
            <a:endParaRPr lang="en-US" altLang="en-US" dirty="0" smtClean="0"/>
          </a:p>
          <a:p>
            <a:r>
              <a:rPr lang="en-US" altLang="en-US" dirty="0" smtClean="0"/>
              <a:t>When the healthcare provider orders “blood cultures x 2,” the blood can be collected at the same time but from two different sites. If two sites cannot be used, the phlebotomist must wait a specified amount of time before collecting the second set of blood culture specimens from the same site. Blood cultures x 2 are often done to prevent a false-negative result.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103935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13.1 Describe special considerations and procedures needed to collect specimens for blood cultures.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After the skin has been cleaned, do not touch the site, even if you are wearing clean gloves. If you must, you can touch at least an inch above or below the site, but no closer. If you do accidentally touch within an inch radius of the site, you must clean the site again before proceeding.</a:t>
            </a:r>
          </a:p>
          <a:p>
            <a:endParaRPr lang="en-US" altLang="en-US" dirty="0" smtClean="0"/>
          </a:p>
          <a:p>
            <a:r>
              <a:rPr lang="en-US" altLang="en-US" dirty="0" smtClean="0"/>
              <a:t>When collecting more than one set, be sure to label the culture containers with the location of the draw and the order of draw. </a:t>
            </a:r>
          </a:p>
          <a:p>
            <a:endParaRPr lang="en-US" altLang="en-US" dirty="0" smtClean="0"/>
          </a:p>
          <a:p>
            <a:r>
              <a:rPr lang="en-US" altLang="en-US" dirty="0" smtClean="0"/>
              <a:t>If iodine was used to cleanse the site, remove it using a new alcohol prep pad to prevent absorption into the patient’s skin.</a:t>
            </a:r>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Watch the video “Special Blood Collection Procedures—Blood Culture Preparation and Collection” for more information about collecting blood cultures.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449622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13.1 Describe special considerations and procedures needed to collect specimens for blood cultures.</a:t>
            </a:r>
            <a:endParaRPr lang="en-US" altLang="en-US" dirty="0" smtClean="0">
              <a:latin typeface="Albertus Medium" pitchFamily="34" charset="0"/>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394294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13.1 Describe special considerations and procedures needed to collect specimens for blood cultures.</a:t>
            </a:r>
            <a:endParaRPr lang="en-US" altLang="en-US" dirty="0" smtClean="0">
              <a:latin typeface="Albertus Medium" pitchFamily="34" charset="0"/>
            </a:endParaRPr>
          </a:p>
          <a:p>
            <a:endParaRPr lang="en-US" baseline="0" smtClean="0"/>
          </a:p>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3160973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13.1 Describe special considerations and procedures needed to collect specimens for blood cultures.</a:t>
            </a:r>
            <a:endParaRPr lang="en-US" altLang="en-US" dirty="0" smtClean="0">
              <a:latin typeface="Albertus Medium" pitchFamily="34" charset="0"/>
            </a:endParaRPr>
          </a:p>
          <a:p>
            <a:endParaRPr lang="en-US" baseline="0" smtClean="0"/>
          </a:p>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691645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13.1 Describe special considerations and procedures needed to collect specimens for blood cultures.</a:t>
            </a:r>
            <a:endParaRPr lang="en-US" altLang="en-US" dirty="0" smtClean="0">
              <a:latin typeface="Albertus Medium" pitchFamily="34" charset="0"/>
            </a:endParaRPr>
          </a:p>
          <a:p>
            <a:endParaRPr lang="en-US" baseline="0" smtClean="0"/>
          </a:p>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3422383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13.1 Describe special considerations and procedures needed to collect specimens for blood cultures.</a:t>
            </a:r>
            <a:endParaRPr lang="en-US" altLang="en-US" dirty="0" smtClean="0">
              <a:latin typeface="Albertus Medium" pitchFamily="34" charset="0"/>
            </a:endParaRPr>
          </a:p>
          <a:p>
            <a:endParaRPr lang="en-US" baseline="0" smtClean="0"/>
          </a:p>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292685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p>
          <a:p>
            <a:endParaRPr lang="en-US" b="1" dirty="0" smtClean="0"/>
          </a:p>
          <a:p>
            <a:r>
              <a:rPr lang="en-US" b="0" dirty="0" smtClean="0"/>
              <a:t>Phlebotomists</a:t>
            </a:r>
            <a:r>
              <a:rPr lang="en-US" b="0" baseline="0" dirty="0" smtClean="0"/>
              <a:t> may be required to perform special blood collection procedures such as blood cultures, state-required neonatal testing, and blood draws for type and cross-match. They may also be asked to perform glucose tolerance procedures or prepare blood smears. Some special procedures, such as arterial punctures and collecting units of blood from donors, are not in the phlebotomist’s scope of practice unless he or she has obtained additional training.</a:t>
            </a:r>
            <a:endParaRPr lang="en-US" b="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74490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13.1 Describe special considerations and procedures needed to collect specimens for blood cultures.</a:t>
            </a:r>
            <a:endParaRPr lang="en-US" altLang="en-US" dirty="0" smtClean="0">
              <a:latin typeface="Albertus Medium" pitchFamily="34" charset="0"/>
            </a:endParaRPr>
          </a:p>
          <a:p>
            <a:endParaRPr lang="en-US" baseline="0" dirty="0" smtClean="0"/>
          </a:p>
          <a:p>
            <a:r>
              <a:rPr lang="en-US" b="1" baseline="0" dirty="0" smtClean="0"/>
              <a:t>Notes:</a:t>
            </a:r>
          </a:p>
          <a:p>
            <a:endParaRPr lang="en-US" baseline="0" dirty="0" smtClean="0"/>
          </a:p>
          <a:p>
            <a:r>
              <a:rPr lang="en-US" baseline="0" dirty="0" smtClean="0"/>
              <a:t>Post-procedure care:</a:t>
            </a:r>
          </a:p>
          <a:p>
            <a:pPr marL="171450" indent="-171450">
              <a:buFont typeface="Arial" panose="020B0604020202020204" pitchFamily="34" charset="0"/>
              <a:buChar char="•"/>
            </a:pPr>
            <a:r>
              <a:rPr lang="en-US" baseline="0" dirty="0" smtClean="0"/>
              <a:t>Clean any remaining iodine or antiseptic from the site.</a:t>
            </a:r>
          </a:p>
          <a:p>
            <a:pPr marL="171450" indent="-171450">
              <a:buFont typeface="Arial" panose="020B0604020202020204" pitchFamily="34" charset="0"/>
              <a:buChar char="•"/>
            </a:pPr>
            <a:r>
              <a:rPr lang="en-US" baseline="0" dirty="0" smtClean="0"/>
              <a:t>Ensure that bleeding has stopped.</a:t>
            </a:r>
          </a:p>
          <a:p>
            <a:pPr marL="171450" indent="-171450">
              <a:buFont typeface="Arial" panose="020B0604020202020204" pitchFamily="34" charset="0"/>
              <a:buChar char="•"/>
            </a:pPr>
            <a:r>
              <a:rPr lang="en-US" baseline="0" dirty="0" smtClean="0"/>
              <a:t>Apply a bandage if necessary.</a:t>
            </a:r>
          </a:p>
          <a:p>
            <a:pPr marL="171450" indent="-171450">
              <a:buFont typeface="Arial" panose="020B0604020202020204" pitchFamily="34" charset="0"/>
              <a:buChar char="•"/>
            </a:pPr>
            <a:r>
              <a:rPr lang="en-US" baseline="0" dirty="0" smtClean="0"/>
              <a:t>Thank the patient.</a:t>
            </a:r>
          </a:p>
          <a:p>
            <a:pPr marL="171450" indent="-171450">
              <a:buFont typeface="Arial" panose="020B0604020202020204" pitchFamily="34" charset="0"/>
              <a:buChar char="•"/>
            </a:pPr>
            <a:r>
              <a:rPr lang="en-US" baseline="0" dirty="0" smtClean="0"/>
              <a:t>Transport specimens to the laboratory.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4040651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13.2 Identify the various types of glucose tests and the indications and procedures for each.</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a:defRPr/>
            </a:pPr>
            <a:endParaRPr lang="en-US" dirty="0" smtClean="0"/>
          </a:p>
          <a:p>
            <a:pPr>
              <a:defRPr/>
            </a:pPr>
            <a:r>
              <a:rPr lang="en-US" dirty="0" smtClean="0"/>
              <a:t>Untreated diabetes mellitus can lead to blindness, kidney failure, and amputation due to problems in the lower limbs. Several tests may be ordered to determine the patient’s medical problem:</a:t>
            </a:r>
          </a:p>
          <a:p>
            <a:pPr marL="171450" indent="-171450">
              <a:buFont typeface="Arial" pitchFamily="34" charset="0"/>
              <a:buChar char="•"/>
              <a:defRPr/>
            </a:pPr>
            <a:r>
              <a:rPr lang="en-US" dirty="0" smtClean="0"/>
              <a:t>Glucose tolerance test</a:t>
            </a:r>
          </a:p>
          <a:p>
            <a:pPr marL="171450" indent="-171450">
              <a:buFont typeface="Arial" pitchFamily="34" charset="0"/>
              <a:buChar char="•"/>
              <a:defRPr/>
            </a:pPr>
            <a:r>
              <a:rPr lang="en-US" dirty="0" smtClean="0"/>
              <a:t>Insulin level</a:t>
            </a:r>
          </a:p>
          <a:p>
            <a:pPr marL="171450" indent="-171450">
              <a:buFont typeface="Arial" pitchFamily="34" charset="0"/>
              <a:buChar char="•"/>
              <a:defRPr/>
            </a:pPr>
            <a:r>
              <a:rPr lang="en-US" dirty="0" smtClean="0"/>
              <a:t>Hemoglobin A1C</a:t>
            </a:r>
          </a:p>
          <a:p>
            <a:pPr marL="171450" indent="-171450">
              <a:buFont typeface="Arial" pitchFamily="34" charset="0"/>
              <a:buChar char="•"/>
              <a:defRPr/>
            </a:pPr>
            <a:endParaRPr lang="en-US" dirty="0" smtClean="0"/>
          </a:p>
          <a:p>
            <a:pPr>
              <a:buFont typeface="Arial" pitchFamily="34" charset="0"/>
              <a:buNone/>
              <a:defRPr/>
            </a:pPr>
            <a:r>
              <a:rPr lang="en-US" b="1" dirty="0" smtClean="0"/>
              <a:t>Diabetes mellitus: </a:t>
            </a:r>
            <a:r>
              <a:rPr lang="en-US" dirty="0" smtClean="0"/>
              <a:t>Insufficient production of insulin</a:t>
            </a:r>
          </a:p>
          <a:p>
            <a:pPr>
              <a:buFont typeface="Arial" pitchFamily="34" charset="0"/>
              <a:buNone/>
              <a:defRPr/>
            </a:pPr>
            <a:r>
              <a:rPr lang="en-US" b="1" dirty="0" smtClean="0"/>
              <a:t>Gestational diabetes: </a:t>
            </a:r>
            <a:r>
              <a:rPr lang="en-US" dirty="0" smtClean="0"/>
              <a:t>High blood sugar during pregnancy</a:t>
            </a:r>
          </a:p>
          <a:p>
            <a:pPr>
              <a:buFont typeface="Arial" pitchFamily="34" charset="0"/>
              <a:buNone/>
              <a:defRPr/>
            </a:pPr>
            <a:r>
              <a:rPr lang="en-US" b="1" dirty="0" smtClean="0"/>
              <a:t>Hyperinsulinism: </a:t>
            </a:r>
            <a:r>
              <a:rPr lang="en-US" dirty="0" smtClean="0"/>
              <a:t>Increased levels of insulin, resulting in low blood sugar</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3120832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13.2 Identify the various types of glucose tests and the indications and procedures for each.</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a:defRPr/>
            </a:pPr>
            <a:r>
              <a:rPr lang="en-US" b="1" dirty="0" smtClean="0"/>
              <a:t>Fasting blood sugar</a:t>
            </a:r>
            <a:r>
              <a:rPr lang="en-US" b="1" baseline="0" dirty="0" smtClean="0"/>
              <a:t> (glucose)</a:t>
            </a:r>
            <a:r>
              <a:rPr lang="en-US" b="0" baseline="0" dirty="0" smtClean="0"/>
              <a:t> is used to identify risk for diabetes. A single blood sample is taken after the patient has fasted for 8 to 12 hours.</a:t>
            </a:r>
          </a:p>
          <a:p>
            <a:pPr>
              <a:defRPr/>
            </a:pPr>
            <a:endParaRPr lang="en-US" b="0" baseline="0" dirty="0" smtClean="0"/>
          </a:p>
          <a:p>
            <a:pPr>
              <a:defRPr/>
            </a:pPr>
            <a:r>
              <a:rPr lang="en-US" b="1" baseline="0" dirty="0" smtClean="0"/>
              <a:t>Random blood sugar </a:t>
            </a:r>
            <a:r>
              <a:rPr lang="en-US" b="0" baseline="0" dirty="0" smtClean="0"/>
              <a:t>is used to identify risk for diabetes or hypoglycemia. It is collected randomly throughout the day.</a:t>
            </a:r>
            <a:endParaRPr lang="en-US" b="1" dirty="0" smtClean="0"/>
          </a:p>
          <a:p>
            <a:pPr>
              <a:defRPr/>
            </a:pPr>
            <a:endParaRPr lang="en-US" b="1" dirty="0" smtClean="0"/>
          </a:p>
          <a:p>
            <a:pPr>
              <a:defRPr/>
            </a:pPr>
            <a:r>
              <a:rPr lang="en-US" b="1" dirty="0" smtClean="0"/>
              <a:t>Two-hour postprandial glucose:</a:t>
            </a:r>
            <a:r>
              <a:rPr lang="en-US" dirty="0" smtClean="0"/>
              <a:t> In a patient who does not have diabetes, glucose level will have returned to normal two hours after a meal. A glucose level of 200 or over two hours after a meal is a criterion for diagnosis of diabetes.</a:t>
            </a:r>
          </a:p>
          <a:p>
            <a:pPr>
              <a:defRPr/>
            </a:pPr>
            <a:endParaRPr lang="en-US" dirty="0" smtClean="0"/>
          </a:p>
          <a:p>
            <a:pPr>
              <a:defRPr/>
            </a:pPr>
            <a:r>
              <a:rPr lang="en-US" b="1" dirty="0" smtClean="0"/>
              <a:t>Glucose challenge: </a:t>
            </a:r>
          </a:p>
          <a:p>
            <a:pPr marL="171450" indent="-171450">
              <a:buFont typeface="Arial" pitchFamily="34" charset="0"/>
              <a:buChar char="•"/>
              <a:defRPr/>
            </a:pPr>
            <a:r>
              <a:rPr lang="en-US" dirty="0" smtClean="0"/>
              <a:t>Screens for gestational diabetes or polycystic</a:t>
            </a:r>
            <a:r>
              <a:rPr lang="en-US" baseline="0" dirty="0" smtClean="0"/>
              <a:t> ovary syndrome</a:t>
            </a:r>
          </a:p>
          <a:p>
            <a:pPr marL="171450" indent="-171450">
              <a:buFont typeface="Arial" pitchFamily="34" charset="0"/>
              <a:buChar char="•"/>
              <a:defRPr/>
            </a:pPr>
            <a:r>
              <a:rPr lang="en-US" dirty="0" smtClean="0"/>
              <a:t>Patient receives a dose of 50 grams or 75 grams of oral glucose in a sugary drink (Glucola).</a:t>
            </a:r>
          </a:p>
          <a:p>
            <a:pPr marL="171450" indent="-171450">
              <a:buFont typeface="Arial" pitchFamily="34" charset="0"/>
              <a:buChar char="•"/>
              <a:defRPr/>
            </a:pPr>
            <a:r>
              <a:rPr lang="en-US" dirty="0" smtClean="0"/>
              <a:t>Blood sample is drawn one hour later.</a:t>
            </a:r>
          </a:p>
          <a:p>
            <a:pPr marL="171450" indent="-171450">
              <a:buFont typeface="Arial" pitchFamily="34" charset="0"/>
              <a:buChar char="•"/>
              <a:defRPr/>
            </a:pPr>
            <a:r>
              <a:rPr lang="en-US" dirty="0" smtClean="0"/>
              <a:t>If this test is positive, a complete oral glucose tolerance test (OGTT) is done.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dirty="0"/>
          </a:p>
        </p:txBody>
      </p:sp>
    </p:spTree>
    <p:extLst>
      <p:ext uri="{BB962C8B-B14F-4D97-AF65-F5344CB8AC3E}">
        <p14:creationId xmlns:p14="http://schemas.microsoft.com/office/powerpoint/2010/main" val="2058397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13.2 Identify the various types of glucose tests and the indications and procedures for each.</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a:defRPr/>
            </a:pPr>
            <a:endParaRPr lang="en-US" dirty="0" smtClean="0"/>
          </a:p>
          <a:p>
            <a:pPr>
              <a:defRPr/>
            </a:pPr>
            <a:r>
              <a:rPr lang="en-US" b="1" dirty="0" smtClean="0"/>
              <a:t>Oral glucose tolerance test: </a:t>
            </a:r>
          </a:p>
          <a:p>
            <a:pPr marL="171450" indent="-171450">
              <a:buFont typeface="Arial" pitchFamily="34" charset="0"/>
              <a:buChar char="•"/>
              <a:defRPr/>
            </a:pPr>
            <a:r>
              <a:rPr lang="en-US" dirty="0" smtClean="0"/>
              <a:t>Run the fasting specimen immediately. If the patient’s glucose level is more than 200 mg/dL, the test is over.</a:t>
            </a:r>
          </a:p>
          <a:p>
            <a:pPr marL="171450" indent="-171450">
              <a:buFont typeface="Arial" pitchFamily="34" charset="0"/>
              <a:buChar char="•"/>
              <a:defRPr/>
            </a:pPr>
            <a:r>
              <a:rPr lang="en-US" dirty="0" smtClean="0"/>
              <a:t>Watch the patient carefully during glucose administration to be sure that the patient drinks the entire solution within five minutes and does not vomit. If the patient vomits, the test is discontinued and the healthcare provider is notified.</a:t>
            </a:r>
          </a:p>
          <a:p>
            <a:pPr marL="171450" indent="-171450">
              <a:buFont typeface="Arial" pitchFamily="34" charset="0"/>
              <a:buChar char="•"/>
              <a:defRPr/>
            </a:pPr>
            <a:r>
              <a:rPr lang="en-US" dirty="0" smtClean="0"/>
              <a:t>The</a:t>
            </a:r>
            <a:r>
              <a:rPr lang="en-US" baseline="0" dirty="0" smtClean="0"/>
              <a:t> p</a:t>
            </a:r>
            <a:r>
              <a:rPr lang="en-US" dirty="0" smtClean="0"/>
              <a:t>atient is not allowed to eat or drink anything because any food or liquid can affect the way</a:t>
            </a:r>
            <a:r>
              <a:rPr lang="en-US" baseline="0" dirty="0" smtClean="0"/>
              <a:t> the body metabolizes glucose. Smoking and chewing gum are also not allowed.</a:t>
            </a:r>
            <a:endParaRPr lang="en-US" dirty="0" smtClean="0"/>
          </a:p>
          <a:p>
            <a:pPr marL="171450" indent="-171450">
              <a:buFont typeface="Arial" pitchFamily="34" charset="0"/>
              <a:buChar char="•"/>
              <a:defRPr/>
            </a:pPr>
            <a:r>
              <a:rPr lang="en-US" dirty="0" smtClean="0"/>
              <a:t>Use a</a:t>
            </a:r>
            <a:r>
              <a:rPr lang="en-US" baseline="0" dirty="0" smtClean="0"/>
              <a:t> </a:t>
            </a:r>
            <a:r>
              <a:rPr lang="en-US" dirty="0" smtClean="0"/>
              <a:t>gray-topped tube (sodium fluoride) to prevent </a:t>
            </a:r>
            <a:r>
              <a:rPr lang="en-US" b="1" dirty="0" smtClean="0"/>
              <a:t>glycolysis</a:t>
            </a:r>
            <a:r>
              <a:rPr lang="en-US" b="0" baseline="0" dirty="0" smtClean="0"/>
              <a:t> (breakdown of glucose into an acid).</a:t>
            </a:r>
            <a:endParaRPr lang="en-US" dirty="0" smtClean="0"/>
          </a:p>
          <a:p>
            <a:pPr marL="171450" indent="-171450">
              <a:buFont typeface="Arial" pitchFamily="34" charset="0"/>
              <a:buChar char="•"/>
              <a:defRPr/>
            </a:pPr>
            <a:r>
              <a:rPr lang="en-US" dirty="0" smtClean="0"/>
              <a:t>Run both the blood and urine (if ordered) glucose level tests shortly after collection.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1053878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13.2 Identify the various types of glucose tests and the indications and procedures for each.</a:t>
            </a:r>
            <a:endParaRPr lang="en-US" altLang="en-US" dirty="0" smtClean="0">
              <a:latin typeface="Albertus Medium" pitchFamily="34" charset="0"/>
            </a:endParaRP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dirty="0"/>
          </a:p>
        </p:txBody>
      </p:sp>
    </p:spTree>
    <p:extLst>
      <p:ext uri="{BB962C8B-B14F-4D97-AF65-F5344CB8AC3E}">
        <p14:creationId xmlns:p14="http://schemas.microsoft.com/office/powerpoint/2010/main" val="2294835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LO 13.2 Identify the various types of glucose tests and the indications and procedures for each.</a:t>
            </a:r>
            <a:endParaRPr lang="en-US" altLang="en-US" smtClean="0">
              <a:latin typeface="Albertus Medium" pitchFamily="34" charset="0"/>
            </a:endParaRPr>
          </a:p>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2573369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13.3 List common neonatal screening tests</a:t>
            </a:r>
            <a:r>
              <a:rPr lang="en-US" baseline="0" dirty="0" smtClean="0"/>
              <a:t> and the indications and procedures for each.</a:t>
            </a:r>
            <a:endParaRPr lang="en-US" altLang="en-US" dirty="0" smtClean="0">
              <a:latin typeface="Albertus Medium"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a:defRPr/>
            </a:pPr>
            <a:endParaRPr lang="en-US" b="1" dirty="0" smtClean="0"/>
          </a:p>
          <a:p>
            <a:pPr>
              <a:defRPr/>
            </a:pPr>
            <a:r>
              <a:rPr lang="en-US" b="1" dirty="0" smtClean="0"/>
              <a:t>Tests required by all states:</a:t>
            </a:r>
          </a:p>
          <a:p>
            <a:pPr marL="171450" indent="-171450">
              <a:buFont typeface="Arial" pitchFamily="34" charset="0"/>
              <a:buChar char="•"/>
              <a:defRPr/>
            </a:pPr>
            <a:r>
              <a:rPr lang="en-US" dirty="0" smtClean="0"/>
              <a:t>Cystic fibrosis</a:t>
            </a:r>
          </a:p>
          <a:p>
            <a:pPr marL="171450" indent="-171450">
              <a:buFont typeface="Arial" pitchFamily="34" charset="0"/>
              <a:buChar char="•"/>
              <a:defRPr/>
            </a:pPr>
            <a:r>
              <a:rPr lang="en-US" dirty="0" smtClean="0"/>
              <a:t>Galactosemia</a:t>
            </a:r>
          </a:p>
          <a:p>
            <a:pPr marL="171450" indent="-171450">
              <a:buFont typeface="Arial" pitchFamily="34" charset="0"/>
              <a:buChar char="•"/>
              <a:defRPr/>
            </a:pPr>
            <a:r>
              <a:rPr lang="en-US" dirty="0" smtClean="0"/>
              <a:t>Hypothyroidism</a:t>
            </a:r>
          </a:p>
          <a:p>
            <a:pPr marL="171450" indent="-171450">
              <a:buFont typeface="Arial" pitchFamily="34" charset="0"/>
              <a:buChar char="•"/>
              <a:defRPr/>
            </a:pPr>
            <a:r>
              <a:rPr lang="en-US" dirty="0" smtClean="0"/>
              <a:t>Phenylketonuria</a:t>
            </a:r>
          </a:p>
          <a:p>
            <a:pPr>
              <a:defRPr/>
            </a:pPr>
            <a:endParaRPr lang="en-US" b="1" dirty="0" smtClean="0"/>
          </a:p>
          <a:p>
            <a:pPr>
              <a:defRPr/>
            </a:pPr>
            <a:r>
              <a:rPr lang="en-US" b="1" dirty="0" smtClean="0"/>
              <a:t>Additional tests required by some states:</a:t>
            </a:r>
          </a:p>
          <a:p>
            <a:pPr marL="171450" indent="-171450">
              <a:buFont typeface="Arial" pitchFamily="34" charset="0"/>
              <a:buChar char="•"/>
              <a:defRPr/>
            </a:pPr>
            <a:r>
              <a:rPr lang="en-US" dirty="0" smtClean="0"/>
              <a:t>Biotinidase</a:t>
            </a:r>
          </a:p>
          <a:p>
            <a:pPr marL="171450" indent="-171450">
              <a:buFont typeface="Arial" pitchFamily="34" charset="0"/>
              <a:buChar char="•"/>
              <a:defRPr/>
            </a:pPr>
            <a:r>
              <a:rPr lang="en-US" dirty="0" smtClean="0"/>
              <a:t>Sickle cell disease</a:t>
            </a:r>
          </a:p>
          <a:p>
            <a:pPr marL="171450" indent="-171450">
              <a:buFont typeface="Arial" pitchFamily="34" charset="0"/>
              <a:buChar char="•"/>
              <a:defRPr/>
            </a:pPr>
            <a:r>
              <a:rPr lang="en-US" dirty="0" smtClean="0"/>
              <a:t>Toxoplasmosis</a:t>
            </a:r>
          </a:p>
          <a:p>
            <a:pPr marL="171450" indent="-171450">
              <a:buFont typeface="Arial" pitchFamily="34" charset="0"/>
              <a:buChar char="•"/>
              <a:defRPr/>
            </a:pPr>
            <a:r>
              <a:rPr lang="en-US" dirty="0" smtClean="0"/>
              <a:t>Human</a:t>
            </a:r>
            <a:r>
              <a:rPr lang="en-US" baseline="0" dirty="0" smtClean="0"/>
              <a:t> immunodeficiency virus</a:t>
            </a:r>
            <a:endParaRPr lang="en-US" dirty="0" smtClean="0"/>
          </a:p>
          <a:p>
            <a:pPr marL="171450" indent="-171450">
              <a:buFont typeface="Arial" pitchFamily="34" charset="0"/>
              <a:buChar char="•"/>
              <a:defRPr/>
            </a:pPr>
            <a:endParaRPr lang="en-US" dirty="0" smtClean="0"/>
          </a:p>
          <a:p>
            <a:pPr>
              <a:buFont typeface="Arial" pitchFamily="34" charset="0"/>
              <a:buNone/>
              <a:defRPr/>
            </a:pPr>
            <a:r>
              <a:rPr lang="en-US" b="1" dirty="0" smtClean="0"/>
              <a:t>Biotinidase deficiency:</a:t>
            </a:r>
          </a:p>
          <a:p>
            <a:pPr marL="171450" indent="-171450">
              <a:buFont typeface="Arial" pitchFamily="34" charset="0"/>
              <a:buChar char="•"/>
              <a:defRPr/>
            </a:pPr>
            <a:r>
              <a:rPr lang="en-US" dirty="0" smtClean="0"/>
              <a:t>Biotin assists other enzymes in many functions, such as synthesis of fatty acids and breakdown of amino acids.</a:t>
            </a:r>
          </a:p>
          <a:p>
            <a:pPr marL="171450" indent="-171450">
              <a:buFont typeface="Arial" pitchFamily="34" charset="0"/>
              <a:buChar char="•"/>
              <a:defRPr/>
            </a:pPr>
            <a:r>
              <a:rPr lang="en-US" dirty="0" smtClean="0"/>
              <a:t>Deficiency of the biotinidase enzyme impairs the activities of these other enzymes.</a:t>
            </a:r>
          </a:p>
          <a:p>
            <a:pPr marL="171450" indent="-171450">
              <a:buFont typeface="Arial" pitchFamily="34" charset="0"/>
              <a:buChar char="•"/>
              <a:defRPr/>
            </a:pPr>
            <a:endParaRPr lang="en-US" dirty="0" smtClean="0"/>
          </a:p>
          <a:p>
            <a:pPr>
              <a:buFont typeface="Arial" pitchFamily="34" charset="0"/>
              <a:buNone/>
              <a:defRPr/>
            </a:pPr>
            <a:r>
              <a:rPr lang="en-US" b="1" dirty="0" smtClean="0"/>
              <a:t>Cystic fibrosis:</a:t>
            </a:r>
          </a:p>
          <a:p>
            <a:pPr marL="171450" indent="-171450">
              <a:buFont typeface="Arial" pitchFamily="34" charset="0"/>
              <a:buChar char="•"/>
              <a:defRPr/>
            </a:pPr>
            <a:r>
              <a:rPr lang="en-US" dirty="0" smtClean="0"/>
              <a:t>Chloride sweat test may be used as presumptive diagnosis of cystic fibrosis.</a:t>
            </a:r>
          </a:p>
          <a:p>
            <a:pPr marL="171450" indent="-171450">
              <a:buFont typeface="Arial" pitchFamily="34" charset="0"/>
              <a:buChar char="•"/>
              <a:defRPr/>
            </a:pPr>
            <a:r>
              <a:rPr lang="en-US" dirty="0" smtClean="0"/>
              <a:t>Treatments exist, and new treatments are currently under development.</a:t>
            </a:r>
          </a:p>
          <a:p>
            <a:pPr marL="171450" indent="-171450">
              <a:buFont typeface="Arial" pitchFamily="34" charset="0"/>
              <a:buChar char="•"/>
              <a:defRPr/>
            </a:pPr>
            <a:r>
              <a:rPr lang="en-US" dirty="0" smtClean="0"/>
              <a:t>If not treated, cystic fibrosis can be fatal at an early age.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31</a:t>
            </a:fld>
            <a:endParaRPr lang="en-US" dirty="0"/>
          </a:p>
        </p:txBody>
      </p:sp>
    </p:spTree>
    <p:extLst>
      <p:ext uri="{BB962C8B-B14F-4D97-AF65-F5344CB8AC3E}">
        <p14:creationId xmlns:p14="http://schemas.microsoft.com/office/powerpoint/2010/main" val="1124007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13.3 List common neonatal screening tests</a:t>
            </a:r>
            <a:r>
              <a:rPr lang="en-US" baseline="0" dirty="0" smtClean="0"/>
              <a:t> and the indications and procedures for each.</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a:defRPr/>
            </a:pPr>
            <a:endParaRPr lang="en-US" b="1" dirty="0" smtClean="0"/>
          </a:p>
          <a:p>
            <a:pPr>
              <a:defRPr/>
            </a:pPr>
            <a:r>
              <a:rPr lang="en-US" b="1" dirty="0" smtClean="0"/>
              <a:t>Galactosemia:</a:t>
            </a:r>
            <a:endParaRPr lang="en-US" dirty="0" smtClean="0"/>
          </a:p>
          <a:p>
            <a:pPr marL="171450" indent="-171450">
              <a:buFont typeface="Arial" pitchFamily="34" charset="0"/>
              <a:buChar char="•"/>
              <a:defRPr/>
            </a:pPr>
            <a:r>
              <a:rPr lang="en-US" dirty="0" smtClean="0"/>
              <a:t>Affects</a:t>
            </a:r>
            <a:r>
              <a:rPr lang="en-US" baseline="0" dirty="0" smtClean="0"/>
              <a:t> infants from birth</a:t>
            </a:r>
            <a:endParaRPr lang="en-US" dirty="0" smtClean="0"/>
          </a:p>
          <a:p>
            <a:pPr marL="171450" indent="-171450">
              <a:buFont typeface="Arial" pitchFamily="34" charset="0"/>
              <a:buChar char="•"/>
              <a:defRPr/>
            </a:pPr>
            <a:r>
              <a:rPr lang="en-US" dirty="0" smtClean="0"/>
              <a:t>Failure to gain weight</a:t>
            </a:r>
          </a:p>
          <a:p>
            <a:pPr marL="171450" indent="-171450">
              <a:buFont typeface="Arial" pitchFamily="34" charset="0"/>
              <a:buChar char="•"/>
              <a:defRPr/>
            </a:pPr>
            <a:r>
              <a:rPr lang="en-US" dirty="0" smtClean="0"/>
              <a:t>Improper</a:t>
            </a:r>
            <a:r>
              <a:rPr lang="en-US" baseline="0" dirty="0" smtClean="0"/>
              <a:t> development</a:t>
            </a:r>
            <a:endParaRPr lang="en-US" dirty="0" smtClean="0"/>
          </a:p>
          <a:p>
            <a:pPr marL="171450" indent="-171450">
              <a:buFont typeface="Arial" pitchFamily="34" charset="0"/>
              <a:buChar char="•"/>
              <a:defRPr/>
            </a:pPr>
            <a:r>
              <a:rPr lang="en-US" dirty="0" smtClean="0"/>
              <a:t>Liver damage and bleeding problems</a:t>
            </a:r>
          </a:p>
          <a:p>
            <a:pPr>
              <a:buFont typeface="Arial" pitchFamily="34" charset="0"/>
              <a:buNone/>
              <a:defRPr/>
            </a:pPr>
            <a:r>
              <a:rPr lang="en-US" dirty="0" smtClean="0"/>
              <a:t>A diet low in lactose may help minimize effects of galactosemia.</a:t>
            </a:r>
          </a:p>
          <a:p>
            <a:pPr>
              <a:buFont typeface="Arial" pitchFamily="34" charset="0"/>
              <a:buNone/>
              <a:defRPr/>
            </a:pPr>
            <a:endParaRPr lang="en-US" dirty="0" smtClean="0"/>
          </a:p>
          <a:p>
            <a:pPr>
              <a:buFont typeface="Arial" pitchFamily="34" charset="0"/>
              <a:buNone/>
              <a:defRPr/>
            </a:pPr>
            <a:r>
              <a:rPr lang="en-US" b="1" dirty="0" smtClean="0"/>
              <a:t>Hypothyroidism:</a:t>
            </a:r>
          </a:p>
          <a:p>
            <a:pPr marL="171450" indent="-171450">
              <a:buFont typeface="Arial" pitchFamily="34" charset="0"/>
              <a:buChar char="•"/>
              <a:defRPr/>
            </a:pPr>
            <a:r>
              <a:rPr lang="en-US" dirty="0" smtClean="0"/>
              <a:t>Partial or complete loss of thyroid function</a:t>
            </a:r>
          </a:p>
          <a:p>
            <a:pPr marL="171450" indent="-171450">
              <a:buFont typeface="Arial" pitchFamily="34" charset="0"/>
              <a:buChar char="•"/>
              <a:defRPr/>
            </a:pPr>
            <a:r>
              <a:rPr lang="en-US" dirty="0" smtClean="0"/>
              <a:t>The thyroid makes many iodine-containing hormones needed for growth, brain development, and regulation of metabolism.</a:t>
            </a:r>
          </a:p>
          <a:p>
            <a:pPr marL="171450" indent="-171450">
              <a:buFont typeface="Arial" pitchFamily="34" charset="0"/>
              <a:buChar char="•"/>
              <a:defRPr/>
            </a:pPr>
            <a:r>
              <a:rPr lang="en-US" dirty="0" smtClean="0"/>
              <a:t>Treated</a:t>
            </a:r>
            <a:r>
              <a:rPr lang="en-US" baseline="0" dirty="0" smtClean="0"/>
              <a:t> with </a:t>
            </a:r>
            <a:r>
              <a:rPr lang="en-US" dirty="0" smtClean="0"/>
              <a:t>oral dose of thyroxine (thyroid hormone)</a:t>
            </a:r>
          </a:p>
          <a:p>
            <a:pPr marL="171450" indent="-171450">
              <a:buFont typeface="Arial" pitchFamily="34" charset="0"/>
              <a:buChar char="•"/>
              <a:defRPr/>
            </a:pPr>
            <a:r>
              <a:rPr lang="en-US" dirty="0" smtClean="0"/>
              <a:t>May</a:t>
            </a:r>
            <a:r>
              <a:rPr lang="en-US" baseline="0" dirty="0" smtClean="0"/>
              <a:t> be </a:t>
            </a:r>
            <a:r>
              <a:rPr lang="en-US" b="1" baseline="0" dirty="0" smtClean="0"/>
              <a:t>congenital</a:t>
            </a:r>
            <a:r>
              <a:rPr lang="en-US" baseline="0" dirty="0" smtClean="0"/>
              <a:t> (existing at birth) or acquired</a:t>
            </a: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32</a:t>
            </a:fld>
            <a:endParaRPr lang="en-US" dirty="0"/>
          </a:p>
        </p:txBody>
      </p:sp>
    </p:spTree>
    <p:extLst>
      <p:ext uri="{BB962C8B-B14F-4D97-AF65-F5344CB8AC3E}">
        <p14:creationId xmlns:p14="http://schemas.microsoft.com/office/powerpoint/2010/main" val="1547944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13.3 List common neonatal screening tests</a:t>
            </a:r>
            <a:r>
              <a:rPr lang="en-US" baseline="0" dirty="0" smtClean="0"/>
              <a:t> and the indications and procedures for each.</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a:defRPr/>
            </a:pPr>
            <a:endParaRPr lang="en-US" b="1" dirty="0" smtClean="0"/>
          </a:p>
          <a:p>
            <a:pPr>
              <a:defRPr/>
            </a:pPr>
            <a:r>
              <a:rPr lang="en-US" b="1" dirty="0" smtClean="0"/>
              <a:t>Phenylketonuria </a:t>
            </a:r>
            <a:r>
              <a:rPr lang="en-US" dirty="0" smtClean="0"/>
              <a:t>may cause:</a:t>
            </a:r>
          </a:p>
          <a:p>
            <a:pPr marL="171450" indent="-171450">
              <a:buFont typeface="Arial" pitchFamily="34" charset="0"/>
              <a:buChar char="•"/>
              <a:defRPr/>
            </a:pPr>
            <a:r>
              <a:rPr lang="en-US" dirty="0" smtClean="0"/>
              <a:t>Brain damage</a:t>
            </a:r>
          </a:p>
          <a:p>
            <a:pPr marL="171450" indent="-171450">
              <a:buFont typeface="Arial" pitchFamily="34" charset="0"/>
              <a:buChar char="•"/>
              <a:defRPr/>
            </a:pPr>
            <a:r>
              <a:rPr lang="en-US" dirty="0" smtClean="0"/>
              <a:t>Heart problems</a:t>
            </a:r>
          </a:p>
          <a:p>
            <a:pPr marL="171450" indent="-171450">
              <a:buFont typeface="Arial" pitchFamily="34" charset="0"/>
              <a:buChar char="•"/>
              <a:defRPr/>
            </a:pPr>
            <a:r>
              <a:rPr lang="en-US" dirty="0" smtClean="0"/>
              <a:t>Microcephaly (small head size)</a:t>
            </a:r>
          </a:p>
          <a:p>
            <a:pPr marL="171450" indent="-171450">
              <a:buFont typeface="Arial" pitchFamily="34" charset="0"/>
              <a:buChar char="•"/>
              <a:defRPr/>
            </a:pPr>
            <a:r>
              <a:rPr lang="en-US" dirty="0" smtClean="0"/>
              <a:t>Skin disorders, such as eczema</a:t>
            </a:r>
          </a:p>
          <a:p>
            <a:pPr>
              <a:buFont typeface="Arial" pitchFamily="34" charset="0"/>
              <a:buNone/>
              <a:defRPr/>
            </a:pPr>
            <a:endParaRPr lang="en-US" dirty="0" smtClean="0"/>
          </a:p>
          <a:p>
            <a:pPr>
              <a:buFont typeface="Arial" pitchFamily="34" charset="0"/>
              <a:buNone/>
              <a:defRPr/>
            </a:pPr>
            <a:r>
              <a:rPr lang="en-US" dirty="0" smtClean="0"/>
              <a:t>Treatment for </a:t>
            </a:r>
            <a:r>
              <a:rPr lang="en-US" b="1" dirty="0" smtClean="0"/>
              <a:t>sickle cell disease:</a:t>
            </a:r>
          </a:p>
          <a:p>
            <a:pPr marL="171450" indent="-171450">
              <a:buFont typeface="Arial" pitchFamily="34" charset="0"/>
              <a:buChar char="•"/>
              <a:defRPr/>
            </a:pPr>
            <a:r>
              <a:rPr lang="en-US" dirty="0" smtClean="0"/>
              <a:t>Closely monitoring symptoms</a:t>
            </a:r>
          </a:p>
          <a:p>
            <a:pPr marL="171450" indent="-171450">
              <a:buFont typeface="Arial" pitchFamily="34" charset="0"/>
              <a:buChar char="•"/>
              <a:defRPr/>
            </a:pPr>
            <a:r>
              <a:rPr lang="en-US" dirty="0" smtClean="0"/>
              <a:t>Staying well-hydrated</a:t>
            </a:r>
          </a:p>
          <a:p>
            <a:pPr marL="171450" indent="-171450">
              <a:buFont typeface="Arial" pitchFamily="34" charset="0"/>
              <a:buChar char="•"/>
              <a:defRPr/>
            </a:pPr>
            <a:r>
              <a:rPr lang="en-US" dirty="0" smtClean="0"/>
              <a:t>Avoiding exposure to low-oxygen environments, such as high altitudes and anesthesia</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33</a:t>
            </a:fld>
            <a:endParaRPr lang="en-US" dirty="0"/>
          </a:p>
        </p:txBody>
      </p:sp>
    </p:spTree>
    <p:extLst>
      <p:ext uri="{BB962C8B-B14F-4D97-AF65-F5344CB8AC3E}">
        <p14:creationId xmlns:p14="http://schemas.microsoft.com/office/powerpoint/2010/main" val="1250951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13.3 List common neonatal screening tests</a:t>
            </a:r>
            <a:r>
              <a:rPr lang="en-US" baseline="0" dirty="0" smtClean="0"/>
              <a:t> and the indications and procedures for each.</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a:defRPr/>
            </a:pPr>
            <a:endParaRPr lang="en-US" dirty="0" smtClean="0"/>
          </a:p>
          <a:p>
            <a:pPr>
              <a:defRPr/>
            </a:pPr>
            <a:r>
              <a:rPr lang="en-US" dirty="0" smtClean="0"/>
              <a:t>Tips for collecting neonatal tests required by the state:</a:t>
            </a:r>
          </a:p>
          <a:p>
            <a:pPr marL="171450" indent="-171450">
              <a:buFont typeface="Arial" pitchFamily="34" charset="0"/>
              <a:buChar char="•"/>
              <a:defRPr/>
            </a:pPr>
            <a:r>
              <a:rPr lang="en-US" dirty="0" smtClean="0"/>
              <a:t>Each state has a specific form.</a:t>
            </a:r>
          </a:p>
          <a:p>
            <a:pPr marL="171450" indent="-171450">
              <a:buFont typeface="Arial" pitchFamily="34" charset="0"/>
              <a:buChar char="•"/>
              <a:defRPr/>
            </a:pPr>
            <a:r>
              <a:rPr lang="en-US" dirty="0" smtClean="0"/>
              <a:t>Follow the facility’s protocol for PPE.</a:t>
            </a:r>
          </a:p>
          <a:p>
            <a:pPr marL="171450" indent="-171450">
              <a:buFont typeface="Arial" pitchFamily="34" charset="0"/>
              <a:buChar char="•"/>
              <a:defRPr/>
            </a:pPr>
            <a:r>
              <a:rPr lang="en-US" dirty="0" smtClean="0"/>
              <a:t>Verify patient identity.</a:t>
            </a:r>
          </a:p>
          <a:p>
            <a:pPr marL="171450" indent="-171450">
              <a:buFont typeface="Arial" pitchFamily="34" charset="0"/>
              <a:buChar char="•"/>
              <a:defRPr/>
            </a:pPr>
            <a:r>
              <a:rPr lang="en-US" dirty="0" smtClean="0"/>
              <a:t>Select puncture site on infant’s heel.</a:t>
            </a:r>
          </a:p>
          <a:p>
            <a:pPr marL="171450" indent="-171450">
              <a:buFont typeface="Arial" pitchFamily="34" charset="0"/>
              <a:buChar char="•"/>
              <a:defRPr/>
            </a:pPr>
            <a:r>
              <a:rPr lang="en-US" dirty="0" smtClean="0"/>
              <a:t>Follow the collection procedure outlined on the state form.</a:t>
            </a:r>
          </a:p>
          <a:p>
            <a:pPr marL="171450" indent="-171450">
              <a:buFont typeface="Arial" pitchFamily="34" charset="0"/>
              <a:buChar char="•"/>
              <a:defRPr/>
            </a:pPr>
            <a:r>
              <a:rPr lang="en-US" dirty="0" smtClean="0"/>
              <a:t>Allow specimens to dry thoroughly as directed.</a:t>
            </a:r>
          </a:p>
          <a:p>
            <a:pPr marL="0" indent="0">
              <a:buFont typeface="Arial" pitchFamily="34" charset="0"/>
              <a:buNone/>
              <a:defRPr/>
            </a:pPr>
            <a:endParaRPr lang="en-US" dirty="0" smtClean="0"/>
          </a:p>
          <a:p>
            <a:pPr marL="0" indent="0">
              <a:buFont typeface="Arial" pitchFamily="34" charset="0"/>
              <a:buNone/>
              <a:defRPr/>
            </a:pPr>
            <a:r>
              <a:rPr lang="en-US" dirty="0" smtClean="0"/>
              <a:t>Specimens may be unsatisfactory</a:t>
            </a:r>
            <a:r>
              <a:rPr lang="en-US" baseline="0" dirty="0" smtClean="0"/>
              <a:t> if:</a:t>
            </a:r>
          </a:p>
          <a:p>
            <a:pPr marL="171450" indent="-171450">
              <a:buFont typeface="Arial" pitchFamily="34" charset="0"/>
              <a:buChar char="•"/>
              <a:defRPr/>
            </a:pPr>
            <a:r>
              <a:rPr lang="en-US" baseline="0" dirty="0" smtClean="0"/>
              <a:t>All circles are not completely filled.</a:t>
            </a:r>
          </a:p>
          <a:p>
            <a:pPr marL="171450" indent="-171450">
              <a:buFont typeface="Arial" pitchFamily="34" charset="0"/>
              <a:buChar char="•"/>
              <a:defRPr/>
            </a:pPr>
            <a:r>
              <a:rPr lang="en-US" baseline="0" dirty="0" smtClean="0"/>
              <a:t>A circle is oversaturated.</a:t>
            </a:r>
          </a:p>
          <a:p>
            <a:pPr marL="171450" indent="-171450">
              <a:buFont typeface="Arial" pitchFamily="34" charset="0"/>
              <a:buChar char="•"/>
              <a:defRPr/>
            </a:pPr>
            <a:r>
              <a:rPr lang="en-US" baseline="0" dirty="0" smtClean="0"/>
              <a:t>The specimen is not allowed to dry thoroughly.</a:t>
            </a:r>
          </a:p>
          <a:p>
            <a:pPr marL="171450" indent="-171450">
              <a:buFont typeface="Arial" pitchFamily="34" charset="0"/>
              <a:buChar char="•"/>
              <a:defRPr/>
            </a:pPr>
            <a:r>
              <a:rPr lang="en-US" baseline="0" dirty="0" smtClean="0"/>
              <a:t>The specimen is contaminated with a foreign substance.</a:t>
            </a:r>
          </a:p>
          <a:p>
            <a:pPr marL="171450" indent="-171450">
              <a:buFont typeface="Arial" pitchFamily="34" charset="0"/>
              <a:buChar char="•"/>
              <a:defRPr/>
            </a:pPr>
            <a:r>
              <a:rPr lang="en-US" baseline="0" dirty="0" smtClean="0"/>
              <a:t>An expired form is used.</a:t>
            </a:r>
          </a:p>
          <a:p>
            <a:pPr marL="171450" indent="-171450">
              <a:buFont typeface="Arial" pitchFamily="34" charset="0"/>
              <a:buChar char="•"/>
              <a:defRPr/>
            </a:pPr>
            <a:r>
              <a:rPr lang="en-US" baseline="0" dirty="0" smtClean="0"/>
              <a:t>The form is not received within 14 days of collection.</a:t>
            </a:r>
          </a:p>
          <a:p>
            <a:pPr marL="0" indent="0">
              <a:buFont typeface="Arial" pitchFamily="34" charset="0"/>
              <a:buNone/>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34</a:t>
            </a:fld>
            <a:endParaRPr lang="en-US" dirty="0"/>
          </a:p>
        </p:txBody>
      </p:sp>
    </p:spTree>
    <p:extLst>
      <p:ext uri="{BB962C8B-B14F-4D97-AF65-F5344CB8AC3E}">
        <p14:creationId xmlns:p14="http://schemas.microsoft.com/office/powerpoint/2010/main" val="194962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2357433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13.3 List common neonatal screening tests</a:t>
            </a:r>
            <a:r>
              <a:rPr lang="en-US" baseline="0" dirty="0" smtClean="0"/>
              <a:t> and the indications and procedures for each.</a:t>
            </a:r>
            <a:endParaRPr lang="en-US" altLang="en-US" dirty="0" smtClean="0">
              <a:latin typeface="Albertus Medium" pitchFamily="34" charset="0"/>
            </a:endParaRP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35</a:t>
            </a:fld>
            <a:endParaRPr lang="en-US" dirty="0"/>
          </a:p>
        </p:txBody>
      </p:sp>
    </p:spTree>
    <p:extLst>
      <p:ext uri="{BB962C8B-B14F-4D97-AF65-F5344CB8AC3E}">
        <p14:creationId xmlns:p14="http://schemas.microsoft.com/office/powerpoint/2010/main" val="1084865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13.3 List common neonatal screening tests</a:t>
            </a:r>
            <a:r>
              <a:rPr lang="en-US" baseline="0" dirty="0" smtClean="0"/>
              <a:t> and the indications and procedures for each.</a:t>
            </a:r>
            <a:endParaRPr lang="en-US" altLang="en-US" dirty="0" smtClean="0">
              <a:latin typeface="Albertus Medium" pitchFamily="34" charset="0"/>
            </a:endParaRP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36</a:t>
            </a:fld>
            <a:endParaRPr lang="en-US" dirty="0"/>
          </a:p>
        </p:txBody>
      </p:sp>
    </p:spTree>
    <p:extLst>
      <p:ext uri="{BB962C8B-B14F-4D97-AF65-F5344CB8AC3E}">
        <p14:creationId xmlns:p14="http://schemas.microsoft.com/office/powerpoint/2010/main" val="1396860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13.4 Explain the procedure for creating acceptable thin and thick blood smears.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Blood smears can be made with either venous or capillary blood.</a:t>
            </a:r>
          </a:p>
          <a:p>
            <a:endParaRPr lang="en-US" altLang="en-US" dirty="0" smtClean="0"/>
          </a:p>
          <a:p>
            <a:r>
              <a:rPr lang="en-US" altLang="en-US" b="1" dirty="0" smtClean="0"/>
              <a:t>Differential: </a:t>
            </a:r>
            <a:r>
              <a:rPr lang="en-US" altLang="en-US" dirty="0" smtClean="0"/>
              <a:t>A hematology test performed using a stained blood smear in which the types of white blood cells are counted and abnormalities in cell size, shape, and color are noted</a:t>
            </a:r>
          </a:p>
          <a:p>
            <a:endParaRPr lang="en-US" altLang="en-US" dirty="0" smtClean="0"/>
          </a:p>
          <a:p>
            <a:r>
              <a:rPr lang="en-US" altLang="en-US" dirty="0" smtClean="0"/>
              <a:t>Many facilities use automated instruments to prepare</a:t>
            </a:r>
            <a:r>
              <a:rPr lang="en-US" altLang="en-US" baseline="0" dirty="0" smtClean="0"/>
              <a:t> blood smears, but in some situations, phlebotomists may be required to prepare blood smears.</a:t>
            </a:r>
          </a:p>
          <a:p>
            <a:pPr marL="171450" indent="-171450">
              <a:buFont typeface="Arial" panose="020B0604020202020204" pitchFamily="34" charset="0"/>
              <a:buChar char="•"/>
            </a:pPr>
            <a:r>
              <a:rPr lang="en-US" altLang="en-US" baseline="0" dirty="0" smtClean="0"/>
              <a:t>Wedge method: Most common technique for making thin blood smears</a:t>
            </a:r>
          </a:p>
          <a:p>
            <a:pPr marL="171450" indent="-171450">
              <a:buFont typeface="Arial" panose="020B0604020202020204" pitchFamily="34" charset="0"/>
              <a:buChar char="•"/>
            </a:pPr>
            <a:r>
              <a:rPr lang="en-US" altLang="en-US" baseline="0" dirty="0" smtClean="0"/>
              <a:t>Thick prep method: Produces blood smears used to screen for malaria</a:t>
            </a:r>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38</a:t>
            </a:fld>
            <a:endParaRPr lang="en-US" dirty="0"/>
          </a:p>
        </p:txBody>
      </p:sp>
    </p:spTree>
    <p:extLst>
      <p:ext uri="{BB962C8B-B14F-4D97-AF65-F5344CB8AC3E}">
        <p14:creationId xmlns:p14="http://schemas.microsoft.com/office/powerpoint/2010/main" val="2211831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13.4 Explain the procedure for creating acceptable thin and thick blood smears.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Wear appropriate PPE to perform this technique.</a:t>
            </a:r>
          </a:p>
          <a:p>
            <a:endParaRPr lang="en-US" altLang="en-US" dirty="0" smtClean="0"/>
          </a:p>
          <a:p>
            <a:r>
              <a:rPr lang="en-US" altLang="en-US" dirty="0" smtClean="0"/>
              <a:t>The first step after obtaining fresh, non-coagulated blood is to place the blood on a specimen slide. </a:t>
            </a:r>
          </a:p>
          <a:p>
            <a:endParaRPr lang="en-US" altLang="en-US" dirty="0" smtClean="0"/>
          </a:p>
          <a:p>
            <a:r>
              <a:rPr lang="en-US" altLang="en-US" dirty="0" smtClean="0"/>
              <a:t>If possible, use a safety device to place a drop of blood on the slide about ½ inch from the frosted edge.</a:t>
            </a:r>
          </a:p>
          <a:p>
            <a:endParaRPr lang="en-US" altLang="en-US" dirty="0" smtClean="0"/>
          </a:p>
          <a:p>
            <a:r>
              <a:rPr lang="en-US" altLang="en-US" dirty="0" smtClean="0"/>
              <a:t>Alternate methods of delivering a drop of blood to a slide include using a wooden applicator stick or a capillary tube. If you use one of these, uncap the blood under a safety shield.</a:t>
            </a:r>
            <a:r>
              <a:rPr lang="en-US" altLang="en-US" baseline="0" dirty="0" smtClean="0"/>
              <a:t> A</a:t>
            </a:r>
            <a:r>
              <a:rPr lang="en-US" altLang="en-US" dirty="0" smtClean="0"/>
              <a:t>fter transferring the blood, immediately place the applicator stick or capillary tube in the sharps container.</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39</a:t>
            </a:fld>
            <a:endParaRPr lang="en-US" dirty="0"/>
          </a:p>
        </p:txBody>
      </p:sp>
    </p:spTree>
    <p:extLst>
      <p:ext uri="{BB962C8B-B14F-4D97-AF65-F5344CB8AC3E}">
        <p14:creationId xmlns:p14="http://schemas.microsoft.com/office/powerpoint/2010/main" val="318025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13.4 Explain the procedure for creating acceptable thin and thick blood smears.</a:t>
            </a:r>
            <a:endParaRPr lang="en-US" altLang="en-US" dirty="0" smtClean="0">
              <a:latin typeface="Albertus Medium"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baseline="0" dirty="0" smtClean="0"/>
          </a:p>
          <a:p>
            <a:r>
              <a:rPr lang="en-US" sz="1100" i="1" baseline="0" dirty="0" smtClean="0"/>
              <a:t>Watch the video “Preparing a Blood Smear Slide” for more information about preparing blood smear slides.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40</a:t>
            </a:fld>
            <a:endParaRPr lang="en-US" dirty="0"/>
          </a:p>
        </p:txBody>
      </p:sp>
    </p:spTree>
    <p:extLst>
      <p:ext uri="{BB962C8B-B14F-4D97-AF65-F5344CB8AC3E}">
        <p14:creationId xmlns:p14="http://schemas.microsoft.com/office/powerpoint/2010/main" val="28337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13.4 Explain the procedure for creating acceptable thin and thick blood smears.</a:t>
            </a:r>
            <a:endParaRPr lang="en-US" altLang="en-US" dirty="0" smtClean="0">
              <a:latin typeface="Albertus Medium"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41</a:t>
            </a:fld>
            <a:endParaRPr lang="en-US" dirty="0"/>
          </a:p>
        </p:txBody>
      </p:sp>
    </p:spTree>
    <p:extLst>
      <p:ext uri="{BB962C8B-B14F-4D97-AF65-F5344CB8AC3E}">
        <p14:creationId xmlns:p14="http://schemas.microsoft.com/office/powerpoint/2010/main" val="4281963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13.4 Explain the procedure for creating acceptable thin and thick blood smears.</a:t>
            </a:r>
            <a:endParaRPr lang="en-US" altLang="en-US" dirty="0" smtClean="0">
              <a:latin typeface="Albertus Medium"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42</a:t>
            </a:fld>
            <a:endParaRPr lang="en-US" dirty="0"/>
          </a:p>
        </p:txBody>
      </p:sp>
    </p:spTree>
    <p:extLst>
      <p:ext uri="{BB962C8B-B14F-4D97-AF65-F5344CB8AC3E}">
        <p14:creationId xmlns:p14="http://schemas.microsoft.com/office/powerpoint/2010/main" val="1173190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13.4 Explain the procedure for creating acceptable thin and thick blood smears.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a:defRPr/>
            </a:pPr>
            <a:r>
              <a:rPr lang="en-US" dirty="0" smtClean="0"/>
              <a:t>Two slides are needed to use the wedge method of creating a blood smear: the smear slide and the spreader slide.</a:t>
            </a:r>
          </a:p>
          <a:p>
            <a:pPr>
              <a:defRPr/>
            </a:pPr>
            <a:endParaRPr lang="en-US" dirty="0" smtClean="0"/>
          </a:p>
          <a:p>
            <a:pPr>
              <a:buFont typeface="Arial" pitchFamily="34" charset="0"/>
              <a:buNone/>
              <a:defRPr/>
            </a:pPr>
            <a:r>
              <a:rPr lang="en-US" dirty="0" smtClean="0"/>
              <a:t>After you have placed a drop of blood on the smear slide, follow these steps to create the smear:</a:t>
            </a:r>
          </a:p>
          <a:p>
            <a:pPr marL="171450" indent="-171450">
              <a:buFont typeface="Arial" pitchFamily="34" charset="0"/>
              <a:buChar char="•"/>
              <a:defRPr/>
            </a:pPr>
            <a:r>
              <a:rPr lang="en-US" dirty="0" smtClean="0"/>
              <a:t>Hold the spreader slide with your dominant hand at a 30- to 35-degree angle.</a:t>
            </a:r>
          </a:p>
          <a:p>
            <a:pPr marL="171450" indent="-171450">
              <a:buFont typeface="Arial" pitchFamily="34" charset="0"/>
              <a:buChar char="•"/>
              <a:defRPr/>
            </a:pPr>
            <a:r>
              <a:rPr lang="en-US" dirty="0" smtClean="0"/>
              <a:t>Pull the spreader slide toward the frosted end until it touches the drop of blood.</a:t>
            </a:r>
          </a:p>
          <a:p>
            <a:pPr marL="171450" indent="-171450">
              <a:buFont typeface="Arial" pitchFamily="34" charset="0"/>
              <a:buChar char="•"/>
              <a:defRPr/>
            </a:pPr>
            <a:r>
              <a:rPr lang="en-US" dirty="0" smtClean="0"/>
              <a:t>Allow the drop to flow along the edge of the spreader slide.</a:t>
            </a:r>
          </a:p>
          <a:p>
            <a:pPr marL="171450" indent="-171450">
              <a:buFont typeface="Arial" pitchFamily="34" charset="0"/>
              <a:buChar char="•"/>
              <a:defRPr/>
            </a:pPr>
            <a:r>
              <a:rPr lang="en-US" dirty="0" smtClean="0"/>
              <a:t>Push the spreader slide toward the unfrosted end of the smear slide.</a:t>
            </a:r>
          </a:p>
          <a:p>
            <a:pPr marL="171450" indent="-171450">
              <a:buFont typeface="Arial" pitchFamily="34" charset="0"/>
              <a:buChar char="•"/>
              <a:defRPr/>
            </a:pPr>
            <a:r>
              <a:rPr lang="en-US" dirty="0" smtClean="0"/>
              <a:t>Continue the steady motion past the edge of the smear slide and lift the spreader slide away from the smear slide, maintaining a 30- to 35-degree angle.</a:t>
            </a:r>
          </a:p>
          <a:p>
            <a:pPr marL="171450" indent="-171450">
              <a:buFont typeface="Arial" pitchFamily="34" charset="0"/>
              <a:buChar char="•"/>
              <a:defRPr/>
            </a:pPr>
            <a:r>
              <a:rPr lang="en-US" dirty="0" smtClean="0"/>
              <a:t>Allow the smear to air-dry before staining.</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43</a:t>
            </a:fld>
            <a:endParaRPr lang="en-US" dirty="0"/>
          </a:p>
        </p:txBody>
      </p:sp>
    </p:spTree>
    <p:extLst>
      <p:ext uri="{BB962C8B-B14F-4D97-AF65-F5344CB8AC3E}">
        <p14:creationId xmlns:p14="http://schemas.microsoft.com/office/powerpoint/2010/main" val="109146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13.4 Explain the procedure for creating acceptable thin and thick blood smears.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a:defRPr/>
            </a:pPr>
            <a:r>
              <a:rPr lang="en-US" dirty="0" smtClean="0"/>
              <a:t>The phlebotomist cannot do anything about the patient’s hematocrit, but he or she can control the other three factors that affect smear quality.</a:t>
            </a:r>
          </a:p>
          <a:p>
            <a:pPr>
              <a:defRPr/>
            </a:pPr>
            <a:endParaRPr lang="en-US" dirty="0" smtClean="0"/>
          </a:p>
          <a:p>
            <a:pPr>
              <a:defRPr/>
            </a:pPr>
            <a:r>
              <a:rPr lang="en-US" b="1" dirty="0" smtClean="0"/>
              <a:t>If blood smear is too long:</a:t>
            </a:r>
          </a:p>
          <a:p>
            <a:pPr marL="171450" indent="-171450">
              <a:buFont typeface="Arial" pitchFamily="34" charset="0"/>
              <a:buChar char="•"/>
              <a:defRPr/>
            </a:pPr>
            <a:r>
              <a:rPr lang="en-US" dirty="0" smtClean="0"/>
              <a:t>Use a smaller drop of blood.</a:t>
            </a:r>
          </a:p>
          <a:p>
            <a:pPr marL="171450" indent="-171450">
              <a:buFont typeface="Arial" pitchFamily="34" charset="0"/>
              <a:buChar char="•"/>
              <a:defRPr/>
            </a:pPr>
            <a:r>
              <a:rPr lang="en-US" dirty="0" smtClean="0"/>
              <a:t>Use a steeper angle on the spreader slide.</a:t>
            </a:r>
          </a:p>
          <a:p>
            <a:pPr marL="171450" indent="-171450">
              <a:buFont typeface="Arial" pitchFamily="34" charset="0"/>
              <a:buChar char="•"/>
              <a:defRPr/>
            </a:pPr>
            <a:r>
              <a:rPr lang="en-US" dirty="0" smtClean="0"/>
              <a:t>Increase the speed with which the spreader slide is pushed.</a:t>
            </a:r>
          </a:p>
          <a:p>
            <a:pPr>
              <a:defRPr/>
            </a:pPr>
            <a:endParaRPr lang="en-US" dirty="0" smtClean="0"/>
          </a:p>
          <a:p>
            <a:pPr>
              <a:defRPr/>
            </a:pPr>
            <a:r>
              <a:rPr lang="en-US" b="1" dirty="0" smtClean="0"/>
              <a:t>If blood smear is too short:</a:t>
            </a:r>
          </a:p>
          <a:p>
            <a:pPr marL="171450" indent="-171450">
              <a:buFont typeface="Arial" pitchFamily="34" charset="0"/>
              <a:buChar char="•"/>
              <a:defRPr/>
            </a:pPr>
            <a:r>
              <a:rPr lang="en-US" dirty="0" smtClean="0"/>
              <a:t>Use a larger drop of blood.</a:t>
            </a:r>
          </a:p>
          <a:p>
            <a:pPr marL="171450" indent="-171450">
              <a:buFont typeface="Arial" pitchFamily="34" charset="0"/>
              <a:buChar char="•"/>
              <a:defRPr/>
            </a:pPr>
            <a:r>
              <a:rPr lang="en-US" dirty="0" smtClean="0"/>
              <a:t>Use a shallower angle on the spreader slide.</a:t>
            </a:r>
          </a:p>
          <a:p>
            <a:pPr marL="171450" indent="-171450">
              <a:buFont typeface="Arial" pitchFamily="34" charset="0"/>
              <a:buChar char="•"/>
              <a:defRPr/>
            </a:pPr>
            <a:r>
              <a:rPr lang="en-US" dirty="0" smtClean="0"/>
              <a:t>Decrease the speed with which the spreader slide is pushed.</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44</a:t>
            </a:fld>
            <a:endParaRPr lang="en-US" dirty="0"/>
          </a:p>
        </p:txBody>
      </p:sp>
    </p:spTree>
    <p:extLst>
      <p:ext uri="{BB962C8B-B14F-4D97-AF65-F5344CB8AC3E}">
        <p14:creationId xmlns:p14="http://schemas.microsoft.com/office/powerpoint/2010/main" val="1935537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13.4 Explain the procedure for creating acceptable thin and thick blood smears.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r>
              <a:rPr lang="en-US" altLang="en-US" b="0" dirty="0" smtClean="0"/>
              <a:t>To avoid these errors:</a:t>
            </a:r>
          </a:p>
          <a:p>
            <a:pPr marL="171450" indent="-171450">
              <a:buFont typeface="Arial" pitchFamily="34" charset="0"/>
              <a:buChar char="•"/>
              <a:defRPr/>
            </a:pPr>
            <a:r>
              <a:rPr lang="en-US" altLang="en-US" b="1" dirty="0" smtClean="0"/>
              <a:t>Too rounded: </a:t>
            </a:r>
            <a:r>
              <a:rPr lang="en-US" altLang="en-US" dirty="0" smtClean="0"/>
              <a:t>Allow the drop of blood to spread along the edge of the spreader slide before pushing it.</a:t>
            </a:r>
          </a:p>
          <a:p>
            <a:pPr marL="171450" indent="-171450">
              <a:buFont typeface="Arial" pitchFamily="34" charset="0"/>
              <a:buChar char="•"/>
              <a:defRPr/>
            </a:pPr>
            <a:r>
              <a:rPr lang="en-US" altLang="en-US" b="1" dirty="0" smtClean="0"/>
              <a:t>Sharp angle on one side: </a:t>
            </a:r>
            <a:r>
              <a:rPr lang="en-US" altLang="en-US" dirty="0" smtClean="0"/>
              <a:t>Apply pressure evenly on the spreader slide while pushing it across the smear slide.</a:t>
            </a:r>
          </a:p>
          <a:p>
            <a:pPr marL="171450" indent="-171450">
              <a:buFont typeface="Arial" pitchFamily="34" charset="0"/>
              <a:buChar char="•"/>
              <a:defRPr/>
            </a:pPr>
            <a:r>
              <a:rPr lang="en-US" altLang="en-US" b="1" dirty="0" smtClean="0"/>
              <a:t>Too short: </a:t>
            </a:r>
            <a:r>
              <a:rPr lang="en-US" altLang="en-US" dirty="0" smtClean="0"/>
              <a:t>Reduce the angle of the spreader slide and/or decrease the speed of pushing.</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45</a:t>
            </a:fld>
            <a:endParaRPr lang="en-US" dirty="0"/>
          </a:p>
        </p:txBody>
      </p:sp>
    </p:spTree>
    <p:extLst>
      <p:ext uri="{BB962C8B-B14F-4D97-AF65-F5344CB8AC3E}">
        <p14:creationId xmlns:p14="http://schemas.microsoft.com/office/powerpoint/2010/main" val="231837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1956223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13.4 Explain the procedure for creating acceptable thin and thick blood smears.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r>
              <a:rPr lang="en-US" altLang="en-US" b="0" dirty="0" smtClean="0"/>
              <a:t>To avoid these errors:</a:t>
            </a:r>
          </a:p>
          <a:p>
            <a:pPr marL="171450" indent="-171450">
              <a:buFont typeface="Arial" pitchFamily="34" charset="0"/>
              <a:buChar char="•"/>
              <a:defRPr/>
            </a:pPr>
            <a:r>
              <a:rPr lang="en-US" altLang="en-US" b="1" dirty="0" smtClean="0"/>
              <a:t>Too long: </a:t>
            </a:r>
            <a:r>
              <a:rPr lang="en-US" altLang="en-US" dirty="0" smtClean="0"/>
              <a:t>Push</a:t>
            </a:r>
            <a:r>
              <a:rPr lang="en-US" altLang="en-US" baseline="0" dirty="0" smtClean="0"/>
              <a:t> the spreader slide at a bigger angle or push it more quickly.</a:t>
            </a:r>
            <a:endParaRPr lang="en-US" altLang="en-US" dirty="0" smtClean="0"/>
          </a:p>
          <a:p>
            <a:pPr marL="171450" indent="-171450">
              <a:buFont typeface="Arial" pitchFamily="34" charset="0"/>
              <a:buChar char="•"/>
              <a:defRPr/>
            </a:pPr>
            <a:r>
              <a:rPr lang="en-US" altLang="en-US" b="1" dirty="0" smtClean="0"/>
              <a:t>No critical area or feathered edge: </a:t>
            </a:r>
            <a:r>
              <a:rPr lang="en-US" altLang="en-US" dirty="0" smtClean="0"/>
              <a:t>Push the spread slide all the way off the bottom slide.</a:t>
            </a:r>
          </a:p>
          <a:p>
            <a:pPr marL="171450" indent="-171450">
              <a:buFont typeface="Arial" pitchFamily="34" charset="0"/>
              <a:buChar char="•"/>
              <a:defRPr/>
            </a:pPr>
            <a:r>
              <a:rPr lang="en-US" altLang="en-US" b="1" dirty="0" smtClean="0"/>
              <a:t>Too long, with back-and-forth wavy appearance: </a:t>
            </a:r>
            <a:r>
              <a:rPr lang="en-US" altLang="en-US" dirty="0" smtClean="0"/>
              <a:t>Use a smooth, uniform</a:t>
            </a:r>
            <a:r>
              <a:rPr lang="en-US" altLang="en-US" baseline="0" dirty="0" smtClean="0"/>
              <a:t> motion to push the spreader slide.</a:t>
            </a:r>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46</a:t>
            </a:fld>
            <a:endParaRPr lang="en-US" dirty="0"/>
          </a:p>
        </p:txBody>
      </p:sp>
    </p:spTree>
    <p:extLst>
      <p:ext uri="{BB962C8B-B14F-4D97-AF65-F5344CB8AC3E}">
        <p14:creationId xmlns:p14="http://schemas.microsoft.com/office/powerpoint/2010/main" val="6493504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13.4 Explain the procedure for creating acceptable thin and thick blood smears.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r>
              <a:rPr lang="en-US" altLang="en-US" b="0" dirty="0" smtClean="0"/>
              <a:t>To avoid these errors:</a:t>
            </a:r>
          </a:p>
          <a:p>
            <a:pPr marL="171450" indent="-171450">
              <a:buFont typeface="Arial" pitchFamily="34" charset="0"/>
              <a:buChar char="•"/>
              <a:defRPr/>
            </a:pPr>
            <a:r>
              <a:rPr lang="en-US" altLang="en-US" b="1" dirty="0" smtClean="0"/>
              <a:t>Areas of no blood: </a:t>
            </a:r>
            <a:r>
              <a:rPr lang="en-US" altLang="en-US" dirty="0" smtClean="0"/>
              <a:t>Push the spreader slide smoothly and evenly across the smear slide. </a:t>
            </a:r>
          </a:p>
          <a:p>
            <a:pPr marL="171450" indent="-171450">
              <a:buFont typeface="Arial" pitchFamily="34" charset="0"/>
              <a:buChar char="•"/>
              <a:defRPr/>
            </a:pPr>
            <a:r>
              <a:rPr lang="en-US" altLang="en-US" b="1" dirty="0" smtClean="0"/>
              <a:t>Jagged edge and large amount of blood at head: </a:t>
            </a:r>
            <a:r>
              <a:rPr lang="en-US" altLang="en-US" dirty="0" smtClean="0"/>
              <a:t>Start with a clean slide and allow the entire drop of blood to flow along the edge of the spreader slide before pushing.</a:t>
            </a:r>
          </a:p>
          <a:p>
            <a:pPr marL="171450" indent="-171450">
              <a:buFont typeface="Arial" pitchFamily="34" charset="0"/>
              <a:buChar char="•"/>
              <a:defRPr/>
            </a:pPr>
            <a:r>
              <a:rPr lang="en-US" altLang="en-US" b="1" dirty="0" smtClean="0"/>
              <a:t>Holes in smear: </a:t>
            </a:r>
            <a:r>
              <a:rPr lang="en-US" altLang="en-US" dirty="0" smtClean="0"/>
              <a:t>Start with a clean slide and handle it only by the edges to avoid fingerprints.</a:t>
            </a:r>
          </a:p>
        </p:txBody>
      </p:sp>
      <p:sp>
        <p:nvSpPr>
          <p:cNvPr id="4" name="Slide Number Placeholder 3"/>
          <p:cNvSpPr>
            <a:spLocks noGrp="1"/>
          </p:cNvSpPr>
          <p:nvPr>
            <p:ph type="sldNum" sz="quarter" idx="10"/>
          </p:nvPr>
        </p:nvSpPr>
        <p:spPr/>
        <p:txBody>
          <a:bodyPr/>
          <a:lstStyle/>
          <a:p>
            <a:fld id="{5D003D02-7E89-4EBF-B123-9C334E1BFEF7}" type="slidenum">
              <a:rPr lang="en-US" smtClean="0"/>
              <a:t>47</a:t>
            </a:fld>
            <a:endParaRPr lang="en-US" dirty="0"/>
          </a:p>
        </p:txBody>
      </p:sp>
    </p:spTree>
    <p:extLst>
      <p:ext uri="{BB962C8B-B14F-4D97-AF65-F5344CB8AC3E}">
        <p14:creationId xmlns:p14="http://schemas.microsoft.com/office/powerpoint/2010/main" val="3490933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13.4 Explain the procedure for creating acceptable thin and thick blood smears.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a:defRPr/>
            </a:pPr>
            <a:endParaRPr lang="en-US" dirty="0" smtClean="0"/>
          </a:p>
          <a:p>
            <a:pPr>
              <a:defRPr/>
            </a:pPr>
            <a:r>
              <a:rPr lang="en-US" dirty="0" smtClean="0"/>
              <a:t>Malarial parasites may be present in amounts too small to be detected easily on a routine blood smear examination. A thick blood smear is often used to screen for the presence of the parasite. If it is found, the blood can be examined further using a thin smear.</a:t>
            </a:r>
          </a:p>
          <a:p>
            <a:pPr>
              <a:defRPr/>
            </a:pPr>
            <a:endParaRPr lang="en-US" dirty="0" smtClean="0"/>
          </a:p>
          <a:p>
            <a:pPr>
              <a:defRPr/>
            </a:pPr>
            <a:r>
              <a:rPr lang="en-US" dirty="0" smtClean="0"/>
              <a:t>Procedure:</a:t>
            </a:r>
          </a:p>
          <a:p>
            <a:pPr marL="171450" indent="-171450">
              <a:buFont typeface="Arial" pitchFamily="34" charset="0"/>
              <a:buChar char="•"/>
              <a:defRPr/>
            </a:pPr>
            <a:r>
              <a:rPr lang="en-US" dirty="0" smtClean="0"/>
              <a:t>Collect one large drop of blood directly onto the center of a clean glass slide.</a:t>
            </a:r>
          </a:p>
          <a:p>
            <a:pPr marL="171450" indent="-171450">
              <a:buFont typeface="Arial" pitchFamily="34" charset="0"/>
              <a:buChar char="•"/>
              <a:defRPr/>
            </a:pPr>
            <a:r>
              <a:rPr lang="en-US" dirty="0" smtClean="0"/>
              <a:t>Place the corner of another glass slide or the tip of an applicator stick in the center of the drop.</a:t>
            </a:r>
          </a:p>
          <a:p>
            <a:pPr marL="171450" indent="-171450">
              <a:buFont typeface="Arial" pitchFamily="34" charset="0"/>
              <a:buChar char="•"/>
              <a:defRPr/>
            </a:pPr>
            <a:r>
              <a:rPr lang="en-US" dirty="0" smtClean="0"/>
              <a:t>Draw a spiral from the center outward, spreading the blood into a thick circle.</a:t>
            </a:r>
          </a:p>
          <a:p>
            <a:pPr marL="171450" indent="-171450">
              <a:buFont typeface="Arial" pitchFamily="34" charset="0"/>
              <a:buChar char="•"/>
              <a:defRPr/>
            </a:pPr>
            <a:r>
              <a:rPr lang="en-US" dirty="0" smtClean="0"/>
              <a:t>Allow the smear to air-dry for at least 30 minutes.</a:t>
            </a:r>
          </a:p>
          <a:p>
            <a:pPr marL="171450" indent="-171450">
              <a:buFont typeface="Arial" pitchFamily="34" charset="0"/>
              <a:buChar char="•"/>
              <a:defRPr/>
            </a:pPr>
            <a:endParaRPr lang="en-US" dirty="0" smtClean="0"/>
          </a:p>
          <a:p>
            <a:pPr>
              <a:buFont typeface="Arial" pitchFamily="34" charset="0"/>
              <a:buNone/>
              <a:defRPr/>
            </a:pPr>
            <a:r>
              <a:rPr lang="en-US" dirty="0" smtClean="0"/>
              <a:t>A well-prepared thick smear is dense but allows newsprint to be seen through it when still wet.</a:t>
            </a:r>
          </a:p>
          <a:p>
            <a:pPr>
              <a:buFont typeface="Arial" pitchFamily="34" charset="0"/>
              <a:buNone/>
              <a:defRPr/>
            </a:pPr>
            <a:endParaRPr lang="en-US" dirty="0" smtClean="0"/>
          </a:p>
          <a:p>
            <a:pPr>
              <a:buFont typeface="Arial" pitchFamily="34" charset="0"/>
              <a:buNone/>
              <a:defRPr/>
            </a:pPr>
            <a:r>
              <a:rPr lang="en-US" dirty="0" smtClean="0"/>
              <a:t>Thick smears prepared from an EDTA specimen should be prepared no more than one</a:t>
            </a:r>
            <a:r>
              <a:rPr lang="en-US" baseline="0" dirty="0" smtClean="0"/>
              <a:t> </a:t>
            </a:r>
            <a:r>
              <a:rPr lang="en-US" dirty="0" smtClean="0"/>
              <a:t>hour after collection.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48</a:t>
            </a:fld>
            <a:endParaRPr lang="en-US" dirty="0"/>
          </a:p>
        </p:txBody>
      </p:sp>
    </p:spTree>
    <p:extLst>
      <p:ext uri="{BB962C8B-B14F-4D97-AF65-F5344CB8AC3E}">
        <p14:creationId xmlns:p14="http://schemas.microsoft.com/office/powerpoint/2010/main" val="1878892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13.5 Recognize the special requirements</a:t>
            </a:r>
            <a:r>
              <a:rPr lang="en-US" baseline="0" dirty="0" smtClean="0"/>
              <a:t> for carrying out blood collection for blood bank use.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r>
              <a:rPr lang="en-US" altLang="en-US" b="1" dirty="0" smtClean="0"/>
              <a:t>Type and cross-match: </a:t>
            </a:r>
            <a:r>
              <a:rPr lang="en-US" altLang="en-US" dirty="0" smtClean="0"/>
              <a:t>Typing of blood, screening for antibodies,</a:t>
            </a:r>
            <a:r>
              <a:rPr lang="en-US" altLang="en-US" baseline="0" dirty="0" smtClean="0"/>
              <a:t> and testing for compatibility with donor blood; donor units are then put on reserve for that specific patient</a:t>
            </a:r>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Type and screen: </a:t>
            </a:r>
            <a:r>
              <a:rPr lang="en-US" altLang="en-US" dirty="0" smtClean="0"/>
              <a:t>Typing of blood and screening for antibodies that may react with donor blood</a:t>
            </a:r>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Antibody screening: </a:t>
            </a:r>
            <a:r>
              <a:rPr lang="en-US" altLang="en-US" dirty="0" smtClean="0"/>
              <a:t>Cold agglutinins and anti-Rh tests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Therapeutic phlebotomy: </a:t>
            </a:r>
            <a:r>
              <a:rPr lang="en-US" altLang="en-US" dirty="0" smtClean="0"/>
              <a:t>The intentional removal of a large amount of blood to lower the red blood cell concentration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i="1" dirty="0" smtClean="0"/>
              <a:t>Watch the video “Special Blood Collection Procedures—Drawing Blood for Cross-Match” for more information about drawing blood for type and cross-matching.</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50</a:t>
            </a:fld>
            <a:endParaRPr lang="en-US" dirty="0"/>
          </a:p>
        </p:txBody>
      </p:sp>
    </p:spTree>
    <p:extLst>
      <p:ext uri="{BB962C8B-B14F-4D97-AF65-F5344CB8AC3E}">
        <p14:creationId xmlns:p14="http://schemas.microsoft.com/office/powerpoint/2010/main" val="394230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13.5 Recognize the special requirements</a:t>
            </a:r>
            <a:r>
              <a:rPr lang="en-US" baseline="0" dirty="0" smtClean="0"/>
              <a:t> for carrying out blood collection for blood bank use.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Identification systems vary by facility, so phlebotomists must become familiar with the system used by their facility.</a:t>
            </a:r>
          </a:p>
          <a:p>
            <a:endParaRPr lang="en-US" altLang="en-US" dirty="0" smtClean="0"/>
          </a:p>
          <a:p>
            <a:r>
              <a:rPr lang="en-US" altLang="en-US" dirty="0" smtClean="0"/>
              <a:t>In all cases, the special transfusion numbers must match on the patient wristband and the tubes.</a:t>
            </a:r>
          </a:p>
          <a:p>
            <a:endParaRPr lang="en-US" altLang="en-US" dirty="0" smtClean="0"/>
          </a:p>
          <a:p>
            <a:r>
              <a:rPr lang="en-US" altLang="en-US" dirty="0" smtClean="0"/>
              <a:t>Specimens drawn for type and cross-match or type and screen are usable for 72 hours only. After the specimen expires, a new specimen must be drawn if the patient requires additional products. In many facilities, a new transfusion number is assigned at that time. </a:t>
            </a:r>
          </a:p>
          <a:p>
            <a:endParaRPr lang="en-US" altLang="en-US" dirty="0" smtClean="0"/>
          </a:p>
          <a:p>
            <a:r>
              <a:rPr lang="en-US" altLang="en-US" dirty="0" smtClean="0"/>
              <a:t>Some hospital blood banks may also have a donor blood collection center.</a:t>
            </a:r>
            <a:r>
              <a:rPr lang="en-US" altLang="en-US" baseline="0" dirty="0" smtClean="0"/>
              <a:t> </a:t>
            </a:r>
            <a:r>
              <a:rPr lang="en-US" altLang="en-US" dirty="0" smtClean="0"/>
              <a:t>Phlebotomist</a:t>
            </a:r>
            <a:r>
              <a:rPr lang="en-US" altLang="en-US" baseline="0" dirty="0" smtClean="0"/>
              <a:t>s may collect donor units only after additional training as a donor phlebotomist.</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51</a:t>
            </a:fld>
            <a:endParaRPr lang="en-US" dirty="0"/>
          </a:p>
        </p:txBody>
      </p:sp>
    </p:spTree>
    <p:extLst>
      <p:ext uri="{BB962C8B-B14F-4D97-AF65-F5344CB8AC3E}">
        <p14:creationId xmlns:p14="http://schemas.microsoft.com/office/powerpoint/2010/main" val="3870867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13.5 Recognize the special requirements</a:t>
            </a:r>
            <a:r>
              <a:rPr lang="en-US" baseline="0" dirty="0" smtClean="0"/>
              <a:t> for carrying out blood collection for blood bank use.</a:t>
            </a:r>
          </a:p>
          <a:p>
            <a:endParaRPr lang="en-US" baseline="0" dirty="0" smtClean="0"/>
          </a:p>
          <a:p>
            <a:r>
              <a:rPr lang="en-US" b="1" baseline="0" dirty="0" smtClean="0"/>
              <a:t>Notes:</a:t>
            </a:r>
          </a:p>
          <a:p>
            <a:endParaRPr lang="en-US" altLang="en-US" dirty="0" smtClean="0"/>
          </a:p>
          <a:p>
            <a:r>
              <a:rPr lang="en-US" altLang="en-US" dirty="0" smtClean="0"/>
              <a:t>Procedures vary from facility to facility, so always follow your facility’s policy. The general steps shown here and on the next slide will help ensure that the patient is adequately identified.</a:t>
            </a:r>
          </a:p>
          <a:p>
            <a:endParaRPr lang="en-US" altLang="en-US" dirty="0" smtClean="0"/>
          </a:p>
          <a:p>
            <a:r>
              <a:rPr lang="en-US" altLang="en-US" dirty="0" smtClean="0"/>
              <a:t>If you find any discrepancies in the patient’s identification, contact the patient’s nurse immediately. You must resolve discrepancies before drawing blood.</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52</a:t>
            </a:fld>
            <a:endParaRPr lang="en-US" dirty="0"/>
          </a:p>
        </p:txBody>
      </p:sp>
    </p:spTree>
    <p:extLst>
      <p:ext uri="{BB962C8B-B14F-4D97-AF65-F5344CB8AC3E}">
        <p14:creationId xmlns:p14="http://schemas.microsoft.com/office/powerpoint/2010/main" val="2978591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13.5 Recognize the special requirements</a:t>
            </a:r>
            <a:r>
              <a:rPr lang="en-US" baseline="0" dirty="0" smtClean="0"/>
              <a:t> for carrying out blood collection for blood bank use.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53</a:t>
            </a:fld>
            <a:endParaRPr lang="en-US" dirty="0"/>
          </a:p>
        </p:txBody>
      </p:sp>
    </p:spTree>
    <p:extLst>
      <p:ext uri="{BB962C8B-B14F-4D97-AF65-F5344CB8AC3E}">
        <p14:creationId xmlns:p14="http://schemas.microsoft.com/office/powerpoint/2010/main" val="39372108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13.5 Recognize the special requirements</a:t>
            </a:r>
            <a:r>
              <a:rPr lang="en-US" baseline="0" dirty="0" smtClean="0"/>
              <a:t> for carrying out blood collection for blood bank use.</a:t>
            </a:r>
          </a:p>
          <a:p>
            <a:endParaRPr lang="en-US" baseline="0" dirty="0" smtClean="0"/>
          </a:p>
          <a:p>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Type and cross-match/type and screens are almost always STAT procedures. Be sure to deliver the specimens promptly upon completion of the draw.</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54</a:t>
            </a:fld>
            <a:endParaRPr lang="en-US" dirty="0"/>
          </a:p>
        </p:txBody>
      </p:sp>
    </p:spTree>
    <p:extLst>
      <p:ext uri="{BB962C8B-B14F-4D97-AF65-F5344CB8AC3E}">
        <p14:creationId xmlns:p14="http://schemas.microsoft.com/office/powerpoint/2010/main" val="98883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13.5 Recognize the special requirements</a:t>
            </a:r>
            <a:r>
              <a:rPr lang="en-US" baseline="0" dirty="0" smtClean="0"/>
              <a:t> for carrying out blood collection for blood bank use.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Blood products such as platelets, plasma, and granulocytes can be collected using </a:t>
            </a:r>
            <a:r>
              <a:rPr lang="en-US" altLang="en-US" b="0" i="1" dirty="0" smtClean="0"/>
              <a:t>apheresis</a:t>
            </a:r>
            <a:r>
              <a:rPr lang="en-US" altLang="en-US" dirty="0" smtClean="0"/>
              <a:t> techniques in which one or more of the products is removed during blood collection through a special apparatus. For example, plasmapheresis removes blood plasma.</a:t>
            </a:r>
          </a:p>
          <a:p>
            <a:endParaRPr lang="en-US" altLang="en-US" dirty="0" smtClean="0"/>
          </a:p>
          <a:p>
            <a:r>
              <a:rPr lang="en-US" altLang="en-US" dirty="0" smtClean="0"/>
              <a:t>Donors</a:t>
            </a:r>
            <a:r>
              <a:rPr lang="en-US" altLang="en-US" baseline="0" dirty="0" smtClean="0"/>
              <a:t> can give blood at:</a:t>
            </a:r>
          </a:p>
          <a:p>
            <a:pPr marL="171450" indent="-171450">
              <a:buFont typeface="Arial" panose="020B0604020202020204" pitchFamily="34" charset="0"/>
              <a:buChar char="•"/>
            </a:pPr>
            <a:r>
              <a:rPr lang="en-US" altLang="en-US" baseline="0" dirty="0" smtClean="0"/>
              <a:t>Hospital blood banks</a:t>
            </a:r>
          </a:p>
          <a:p>
            <a:pPr marL="171450" indent="-171450">
              <a:buFont typeface="Arial" panose="020B0604020202020204" pitchFamily="34" charset="0"/>
              <a:buChar char="•"/>
            </a:pPr>
            <a:r>
              <a:rPr lang="en-US" altLang="en-US" baseline="0" dirty="0" smtClean="0"/>
              <a:t>Commercial blood donation centers</a:t>
            </a:r>
          </a:p>
          <a:p>
            <a:pPr marL="171450" indent="-171450">
              <a:buFont typeface="Arial" panose="020B0604020202020204" pitchFamily="34" charset="0"/>
              <a:buChar char="•"/>
            </a:pPr>
            <a:r>
              <a:rPr lang="en-US" altLang="en-US" baseline="0" dirty="0" smtClean="0"/>
              <a:t>Community blood drives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55</a:t>
            </a:fld>
            <a:endParaRPr lang="en-US" dirty="0"/>
          </a:p>
        </p:txBody>
      </p:sp>
    </p:spTree>
    <p:extLst>
      <p:ext uri="{BB962C8B-B14F-4D97-AF65-F5344CB8AC3E}">
        <p14:creationId xmlns:p14="http://schemas.microsoft.com/office/powerpoint/2010/main" val="1847372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13.5 Recognize the special requirements</a:t>
            </a:r>
            <a:r>
              <a:rPr lang="en-US" baseline="0" dirty="0" smtClean="0"/>
              <a:t> for carrying out blood collection for blood bank use.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In addition, the donor’s temperature, blood pressure, and pulse are checked. The donor’s hematocrit or hemoglobin is also checked using a fingerstick technique.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56</a:t>
            </a:fld>
            <a:endParaRPr lang="en-US" dirty="0"/>
          </a:p>
        </p:txBody>
      </p:sp>
    </p:spTree>
    <p:extLst>
      <p:ext uri="{BB962C8B-B14F-4D97-AF65-F5344CB8AC3E}">
        <p14:creationId xmlns:p14="http://schemas.microsoft.com/office/powerpoint/2010/main" val="81354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21910308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13.5 Recognize the special requirements</a:t>
            </a:r>
            <a:r>
              <a:rPr lang="en-US" baseline="0" dirty="0" smtClean="0"/>
              <a:t> for carrying out blood collection for blood bank use.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pPr>
              <a:defRPr/>
            </a:pPr>
            <a:endParaRPr lang="en-US" b="1" dirty="0" smtClean="0"/>
          </a:p>
          <a:p>
            <a:pPr>
              <a:defRPr/>
            </a:pPr>
            <a:r>
              <a:rPr lang="en-US" b="1" dirty="0" smtClean="0"/>
              <a:t>Autologous</a:t>
            </a:r>
            <a:r>
              <a:rPr lang="en-US" dirty="0" smtClean="0"/>
              <a:t> donation:</a:t>
            </a:r>
            <a:r>
              <a:rPr lang="en-US" baseline="0" dirty="0" smtClean="0"/>
              <a:t> </a:t>
            </a:r>
            <a:r>
              <a:rPr lang="en-US" dirty="0" smtClean="0"/>
              <a:t>Patients who know they will be undergoing surgery can donate blood for their own use if they meet certain prerequisites:</a:t>
            </a:r>
          </a:p>
          <a:p>
            <a:pPr marL="171450" indent="-171450">
              <a:buFont typeface="Arial" pitchFamily="34" charset="0"/>
              <a:buChar char="•"/>
              <a:defRPr/>
            </a:pPr>
            <a:r>
              <a:rPr lang="en-US" dirty="0" smtClean="0"/>
              <a:t>Written order from healthcare provider</a:t>
            </a:r>
          </a:p>
          <a:p>
            <a:pPr marL="171450" indent="-171450">
              <a:buFont typeface="Arial" pitchFamily="34" charset="0"/>
              <a:buChar char="•"/>
              <a:defRPr/>
            </a:pPr>
            <a:r>
              <a:rPr lang="en-US" dirty="0" smtClean="0"/>
              <a:t>Capable of regenerating red blood cells</a:t>
            </a:r>
          </a:p>
          <a:p>
            <a:pPr marL="171450" indent="-171450">
              <a:buFont typeface="Arial" pitchFamily="34" charset="0"/>
              <a:buChar char="•"/>
              <a:defRPr/>
            </a:pPr>
            <a:r>
              <a:rPr lang="en-US" dirty="0" smtClean="0"/>
              <a:t>Hemoglobin of at least 11 grams</a:t>
            </a:r>
          </a:p>
          <a:p>
            <a:pPr marL="171450" indent="-171450">
              <a:buFont typeface="Arial" pitchFamily="34" charset="0"/>
              <a:buChar char="•"/>
              <a:defRPr/>
            </a:pPr>
            <a:r>
              <a:rPr lang="en-US" dirty="0" smtClean="0"/>
              <a:t>Surgery must be scheduled more than 72 hours from time of donation</a:t>
            </a:r>
          </a:p>
          <a:p>
            <a:pPr marL="171450" indent="-171450">
              <a:buFont typeface="Arial" pitchFamily="34" charset="0"/>
              <a:buChar char="•"/>
              <a:defRPr/>
            </a:pPr>
            <a:endParaRPr lang="en-US" dirty="0" smtClean="0"/>
          </a:p>
          <a:p>
            <a:pPr>
              <a:buFont typeface="Arial" pitchFamily="34" charset="0"/>
              <a:buNone/>
              <a:defRPr/>
            </a:pPr>
            <a:r>
              <a:rPr lang="en-US" dirty="0" smtClean="0"/>
              <a:t>Other forms of autologous donation:</a:t>
            </a:r>
          </a:p>
          <a:p>
            <a:pPr marL="171450" indent="-171450">
              <a:buFont typeface="Arial" pitchFamily="34" charset="0"/>
              <a:buChar char="•"/>
              <a:defRPr/>
            </a:pPr>
            <a:r>
              <a:rPr lang="en-US" dirty="0" smtClean="0"/>
              <a:t>Cell Saver</a:t>
            </a:r>
            <a:r>
              <a:rPr lang="en-US" baseline="30000" dirty="0" smtClean="0"/>
              <a:t>®</a:t>
            </a:r>
            <a:r>
              <a:rPr lang="en-US" dirty="0" smtClean="0"/>
              <a:t>: Patient’s blood is collected from body cavities during surgery into special reservoirs. The blood is cleaned and impurities are removed. Then, the blood is infused back into the patient.</a:t>
            </a:r>
          </a:p>
          <a:p>
            <a:pPr marL="171450" indent="-171450">
              <a:buFont typeface="Arial" pitchFamily="34" charset="0"/>
              <a:buChar char="•"/>
              <a:defRPr/>
            </a:pPr>
            <a:r>
              <a:rPr lang="en-US" dirty="0" smtClean="0"/>
              <a:t>OrthoPAT</a:t>
            </a:r>
            <a:r>
              <a:rPr lang="en-US" baseline="30000" dirty="0" smtClean="0"/>
              <a:t>®</a:t>
            </a:r>
            <a:r>
              <a:rPr lang="en-US" dirty="0" smtClean="0"/>
              <a:t>: This is similar to Cell Saver</a:t>
            </a:r>
            <a:r>
              <a:rPr lang="en-US" baseline="0" dirty="0" smtClean="0"/>
              <a:t> </a:t>
            </a:r>
            <a:r>
              <a:rPr lang="en-US" dirty="0" smtClean="0"/>
              <a:t>but used primarily to collect blood loss during knee surgery.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57</a:t>
            </a:fld>
            <a:endParaRPr lang="en-US" dirty="0"/>
          </a:p>
        </p:txBody>
      </p:sp>
    </p:spTree>
    <p:extLst>
      <p:ext uri="{BB962C8B-B14F-4D97-AF65-F5344CB8AC3E}">
        <p14:creationId xmlns:p14="http://schemas.microsoft.com/office/powerpoint/2010/main" val="41371691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13.5 Recognize the special requirements</a:t>
            </a:r>
            <a:r>
              <a:rPr lang="en-US" baseline="0" dirty="0" smtClean="0"/>
              <a:t> for carrying out blood collection for blood bank use.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b="1" dirty="0" smtClean="0"/>
              <a:t>Polycythemia vera: </a:t>
            </a:r>
            <a:r>
              <a:rPr lang="en-US" altLang="en-US" dirty="0" smtClean="0"/>
              <a:t>Disease that causes an overproduction of red blood cells</a:t>
            </a:r>
          </a:p>
          <a:p>
            <a:r>
              <a:rPr lang="en-US" altLang="en-US" b="1" dirty="0" smtClean="0"/>
              <a:t>Hemochromatosis: </a:t>
            </a:r>
            <a:r>
              <a:rPr lang="en-US" altLang="en-US" dirty="0" smtClean="0"/>
              <a:t>Disease in which the body stores iron in abnormal amounts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58</a:t>
            </a:fld>
            <a:endParaRPr lang="en-US" dirty="0"/>
          </a:p>
        </p:txBody>
      </p:sp>
    </p:spTree>
    <p:extLst>
      <p:ext uri="{BB962C8B-B14F-4D97-AF65-F5344CB8AC3E}">
        <p14:creationId xmlns:p14="http://schemas.microsoft.com/office/powerpoint/2010/main" val="7958164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13.6 Identify steps to competent and effective arterial puncture</a:t>
            </a:r>
            <a:r>
              <a:rPr lang="en-US" altLang="en-US" dirty="0" smtClean="0">
                <a:latin typeface="Albertus Medium" pitchFamily="34" charset="0"/>
              </a:rPr>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b="1" dirty="0" smtClean="0"/>
          </a:p>
          <a:p>
            <a:r>
              <a:rPr lang="en-US" altLang="en-US" b="1" dirty="0" smtClean="0"/>
              <a:t>Arterial puncture: </a:t>
            </a:r>
            <a:r>
              <a:rPr lang="en-US" altLang="en-US" dirty="0" smtClean="0"/>
              <a:t>Procedure</a:t>
            </a:r>
            <a:r>
              <a:rPr lang="en-US" altLang="en-US" baseline="0" dirty="0" smtClean="0"/>
              <a:t> used to collect arterial blood</a:t>
            </a:r>
            <a:endParaRPr lang="en-US" altLang="en-US" dirty="0" smtClean="0"/>
          </a:p>
          <a:p>
            <a:endParaRPr lang="en-US" altLang="en-US" dirty="0" smtClean="0"/>
          </a:p>
          <a:p>
            <a:r>
              <a:rPr lang="en-US" altLang="en-US" dirty="0" smtClean="0"/>
              <a:t>Conditions that require measurement of arterial blood gases:</a:t>
            </a:r>
          </a:p>
          <a:p>
            <a:pPr marL="171450" indent="-171450">
              <a:buFont typeface="Arial" panose="020B0604020202020204" pitchFamily="34" charset="0"/>
              <a:buChar char="•"/>
            </a:pPr>
            <a:r>
              <a:rPr lang="en-US" altLang="en-US" dirty="0" smtClean="0"/>
              <a:t>Chronic obstructive</a:t>
            </a:r>
            <a:r>
              <a:rPr lang="en-US" altLang="en-US" baseline="0" dirty="0" smtClean="0"/>
              <a:t> pulmonary disease (COPD)</a:t>
            </a:r>
          </a:p>
          <a:p>
            <a:pPr marL="171450" indent="-171450">
              <a:buFont typeface="Arial" panose="020B0604020202020204" pitchFamily="34" charset="0"/>
              <a:buChar char="•"/>
            </a:pPr>
            <a:r>
              <a:rPr lang="en-US" altLang="en-US" baseline="0" dirty="0" smtClean="0"/>
              <a:t>Respiratory failure</a:t>
            </a:r>
          </a:p>
          <a:p>
            <a:pPr marL="171450" indent="-171450">
              <a:buFont typeface="Arial" panose="020B0604020202020204" pitchFamily="34" charset="0"/>
              <a:buChar char="•"/>
            </a:pPr>
            <a:r>
              <a:rPr lang="en-US" altLang="en-US" baseline="0" dirty="0" smtClean="0"/>
              <a:t>Severe shock</a:t>
            </a:r>
          </a:p>
          <a:p>
            <a:pPr marL="171450" indent="-171450">
              <a:buFont typeface="Arial" panose="020B0604020202020204" pitchFamily="34" charset="0"/>
              <a:buChar char="•"/>
            </a:pPr>
            <a:r>
              <a:rPr lang="en-US" altLang="en-US" baseline="0" dirty="0" smtClean="0"/>
              <a:t>Lung cancer</a:t>
            </a:r>
          </a:p>
          <a:p>
            <a:pPr marL="171450" indent="-171450">
              <a:buFont typeface="Arial" panose="020B0604020202020204" pitchFamily="34" charset="0"/>
              <a:buChar char="•"/>
            </a:pPr>
            <a:r>
              <a:rPr lang="en-US" altLang="en-US" baseline="0" dirty="0" smtClean="0"/>
              <a:t>Coronary bypass</a:t>
            </a:r>
          </a:p>
          <a:p>
            <a:pPr marL="171450" indent="-171450">
              <a:buFont typeface="Arial" panose="020B0604020202020204" pitchFamily="34" charset="0"/>
              <a:buChar char="•"/>
            </a:pPr>
            <a:r>
              <a:rPr lang="en-US" altLang="en-US" baseline="0" dirty="0" smtClean="0"/>
              <a:t>Open-heart surgery</a:t>
            </a:r>
          </a:p>
          <a:p>
            <a:pPr marL="171450" indent="-171450">
              <a:buFont typeface="Arial" panose="020B0604020202020204" pitchFamily="34" charset="0"/>
              <a:buChar char="•"/>
            </a:pPr>
            <a:r>
              <a:rPr lang="en-US" altLang="en-US" baseline="0" dirty="0" smtClean="0"/>
              <a:t>Respiratory distress syndrome</a:t>
            </a:r>
          </a:p>
          <a:p>
            <a:pPr marL="0" indent="0">
              <a:buFont typeface="Arial" panose="020B0604020202020204" pitchFamily="34" charset="0"/>
              <a:buNone/>
            </a:pPr>
            <a:endParaRPr lang="en-US" altLang="en-US" baseline="0" dirty="0" smtClean="0"/>
          </a:p>
          <a:p>
            <a:pPr marL="0" indent="0">
              <a:buFont typeface="Arial" panose="020B0604020202020204" pitchFamily="34" charset="0"/>
              <a:buNone/>
            </a:pPr>
            <a:r>
              <a:rPr lang="en-US" altLang="en-US" baseline="0" dirty="0" smtClean="0"/>
              <a:t>Arterial blood collection is not within a phlebotomist’s scope of practice unless additional training has been received.</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60</a:t>
            </a:fld>
            <a:endParaRPr lang="en-US" dirty="0"/>
          </a:p>
        </p:txBody>
      </p:sp>
    </p:spTree>
    <p:extLst>
      <p:ext uri="{BB962C8B-B14F-4D97-AF65-F5344CB8AC3E}">
        <p14:creationId xmlns:p14="http://schemas.microsoft.com/office/powerpoint/2010/main" val="27411618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13.6 Identify steps to competent and effective arterial puncture</a:t>
            </a:r>
            <a:r>
              <a:rPr lang="en-US" altLang="en-US" dirty="0" smtClean="0">
                <a:latin typeface="Albertus Medium" pitchFamily="34" charset="0"/>
              </a:rPr>
              <a:t>.</a:t>
            </a:r>
          </a:p>
          <a:p>
            <a:endParaRPr lang="en-US" baseline="0" dirty="0" smtClean="0"/>
          </a:p>
          <a:p>
            <a:r>
              <a:rPr lang="en-US" b="1" baseline="0" dirty="0" smtClean="0"/>
              <a:t>Notes:</a:t>
            </a:r>
          </a:p>
          <a:p>
            <a:endParaRPr lang="en-US" b="1" baseline="0" dirty="0" smtClean="0"/>
          </a:p>
          <a:p>
            <a:r>
              <a:rPr lang="en-US" b="1" baseline="0" dirty="0" smtClean="0"/>
              <a:t>Allen test: </a:t>
            </a:r>
            <a:r>
              <a:rPr lang="en-US" baseline="0" dirty="0" smtClean="0"/>
              <a:t>Test to ensure that the blood supply to the wrist is adequate for the puncture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61</a:t>
            </a:fld>
            <a:endParaRPr lang="en-US" dirty="0"/>
          </a:p>
        </p:txBody>
      </p:sp>
    </p:spTree>
    <p:extLst>
      <p:ext uri="{BB962C8B-B14F-4D97-AF65-F5344CB8AC3E}">
        <p14:creationId xmlns:p14="http://schemas.microsoft.com/office/powerpoint/2010/main" val="4077040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13.6 Identify steps to competent and effective arterial puncture</a:t>
            </a:r>
            <a:r>
              <a:rPr lang="en-US" altLang="en-US" dirty="0" smtClean="0">
                <a:latin typeface="Albertus Medium" pitchFamily="34" charset="0"/>
              </a:rPr>
              <a: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62</a:t>
            </a:fld>
            <a:endParaRPr lang="en-US" dirty="0"/>
          </a:p>
        </p:txBody>
      </p:sp>
    </p:spTree>
    <p:extLst>
      <p:ext uri="{BB962C8B-B14F-4D97-AF65-F5344CB8AC3E}">
        <p14:creationId xmlns:p14="http://schemas.microsoft.com/office/powerpoint/2010/main" val="42813566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LO 13.6 Identify steps to competent and effective arterial puncture</a:t>
            </a:r>
            <a:r>
              <a:rPr lang="en-US" altLang="en-US" smtClean="0">
                <a:latin typeface="Albertus Medium" pitchFamily="34" charset="0"/>
              </a:rPr>
              <a: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63</a:t>
            </a:fld>
            <a:endParaRPr lang="en-US" dirty="0"/>
          </a:p>
        </p:txBody>
      </p:sp>
    </p:spTree>
    <p:extLst>
      <p:ext uri="{BB962C8B-B14F-4D97-AF65-F5344CB8AC3E}">
        <p14:creationId xmlns:p14="http://schemas.microsoft.com/office/powerpoint/2010/main" val="28859499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13.6 Identify steps to competent and effective arterial puncture</a:t>
            </a:r>
            <a:r>
              <a:rPr lang="en-US" altLang="en-US" dirty="0" smtClean="0">
                <a:latin typeface="Albertus Medium" pitchFamily="34" charset="0"/>
              </a:rPr>
              <a: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64</a:t>
            </a:fld>
            <a:endParaRPr lang="en-US" dirty="0"/>
          </a:p>
        </p:txBody>
      </p:sp>
    </p:spTree>
    <p:extLst>
      <p:ext uri="{BB962C8B-B14F-4D97-AF65-F5344CB8AC3E}">
        <p14:creationId xmlns:p14="http://schemas.microsoft.com/office/powerpoint/2010/main" val="40431555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13.6 Identify steps to competent and effective arterial puncture</a:t>
            </a:r>
            <a:r>
              <a:rPr lang="en-US" altLang="en-US" dirty="0" smtClean="0">
                <a:latin typeface="Albertus Medium"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lbertus Medium" pitchFamily="34" charset="0"/>
            </a:endParaRP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65</a:t>
            </a:fld>
            <a:endParaRPr lang="en-US" dirty="0"/>
          </a:p>
        </p:txBody>
      </p:sp>
    </p:spTree>
    <p:extLst>
      <p:ext uri="{BB962C8B-B14F-4D97-AF65-F5344CB8AC3E}">
        <p14:creationId xmlns:p14="http://schemas.microsoft.com/office/powerpoint/2010/main" val="1399207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66</a:t>
            </a:fld>
            <a:endParaRPr lang="en-US" dirty="0"/>
          </a:p>
        </p:txBody>
      </p:sp>
    </p:spTree>
    <p:extLst>
      <p:ext uri="{BB962C8B-B14F-4D97-AF65-F5344CB8AC3E}">
        <p14:creationId xmlns:p14="http://schemas.microsoft.com/office/powerpoint/2010/main" val="23944918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13.7 Classify venous access sites and their uses.</a:t>
            </a:r>
            <a:endParaRPr lang="en-US" altLang="en-US" dirty="0" smtClean="0">
              <a:latin typeface="Albertus Medium"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b="1" dirty="0" smtClean="0"/>
          </a:p>
          <a:p>
            <a:r>
              <a:rPr lang="en-US" altLang="en-US" b="1" dirty="0" smtClean="0"/>
              <a:t>Cannula: </a:t>
            </a:r>
            <a:r>
              <a:rPr lang="en-US" altLang="en-US" b="0" dirty="0" smtClean="0"/>
              <a:t>Hollow</a:t>
            </a:r>
            <a:r>
              <a:rPr lang="en-US" altLang="en-US" b="0" baseline="0" dirty="0" smtClean="0"/>
              <a:t> tube inserted and left in a vein</a:t>
            </a:r>
          </a:p>
          <a:p>
            <a:endParaRPr lang="en-US" altLang="en-US" b="1" baseline="0" dirty="0" smtClean="0"/>
          </a:p>
          <a:p>
            <a:r>
              <a:rPr lang="en-US" altLang="en-US" b="1" baseline="0" dirty="0" smtClean="0"/>
              <a:t>Heparin (saline) lock: </a:t>
            </a:r>
            <a:r>
              <a:rPr lang="en-US" altLang="en-US" b="0" baseline="0" dirty="0" smtClean="0"/>
              <a:t>Winged needle set that may remain in a patient’s vein for 8 to 72 hours and is flushed with heparin or saline; used when obtaining blood is difficult or when a patient must have multiple draws in a short period of time</a:t>
            </a:r>
          </a:p>
          <a:p>
            <a:endParaRPr lang="en-US" altLang="en-US" b="1" baseline="0" dirty="0" smtClean="0"/>
          </a:p>
          <a:p>
            <a:r>
              <a:rPr lang="en-US" altLang="en-US" b="0" baseline="0" dirty="0" smtClean="0"/>
              <a:t>Only specially trained personnel should draw blood from a heparin or saline lock.</a:t>
            </a:r>
          </a:p>
          <a:p>
            <a:endParaRPr lang="en-US" altLang="en-US" b="0" baseline="0" dirty="0" smtClean="0"/>
          </a:p>
          <a:p>
            <a:r>
              <a:rPr lang="en-US" altLang="en-US" b="1" baseline="0" dirty="0" smtClean="0"/>
              <a:t>Central venous therapy line: </a:t>
            </a:r>
            <a:r>
              <a:rPr lang="en-US" altLang="en-US" b="0" baseline="0" dirty="0" smtClean="0"/>
              <a:t>Cannula introduced into a vein other than a peripheral vein</a:t>
            </a:r>
          </a:p>
          <a:p>
            <a:endParaRPr lang="en-US" altLang="en-US" b="0" baseline="0" dirty="0" smtClean="0"/>
          </a:p>
          <a:p>
            <a:r>
              <a:rPr lang="en-US" altLang="en-US" b="0" baseline="0" dirty="0" smtClean="0"/>
              <a:t>Arterial venous </a:t>
            </a:r>
            <a:r>
              <a:rPr lang="en-US" altLang="en-US" b="1" baseline="0" dirty="0" smtClean="0"/>
              <a:t>fistula</a:t>
            </a:r>
            <a:r>
              <a:rPr lang="en-US" altLang="en-US" b="0" baseline="0" dirty="0" smtClean="0"/>
              <a:t>: Surgically inserted shunt (usually a U-shaped tube) containing an artery and a vein, usually in the forearm, to allow for hemodialysis; the shunt is used in patients with severe kidney disease and is connected to a machine that filters the blood</a:t>
            </a:r>
          </a:p>
          <a:p>
            <a:endParaRPr lang="en-US" altLang="en-US" b="0" baseline="0" dirty="0" smtClean="0"/>
          </a:p>
          <a:p>
            <a:r>
              <a:rPr lang="en-US" altLang="en-US" b="0" baseline="0" dirty="0" smtClean="0"/>
              <a:t>Phlebotomists should NEVER access a shunt or central venous line or collect blood from arms that have venous access devices installed.</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67</a:t>
            </a:fld>
            <a:endParaRPr lang="en-US" dirty="0"/>
          </a:p>
        </p:txBody>
      </p:sp>
    </p:spTree>
    <p:extLst>
      <p:ext uri="{BB962C8B-B14F-4D97-AF65-F5344CB8AC3E}">
        <p14:creationId xmlns:p14="http://schemas.microsoft.com/office/powerpoint/2010/main" val="378361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29270975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400050">
              <a:spcBef>
                <a:spcPts val="2400"/>
              </a:spcBef>
            </a:pPr>
            <a:r>
              <a:rPr lang="en-US" altLang="en-US" b="0" dirty="0" smtClean="0">
                <a:latin typeface="Albertus Medium" pitchFamily="34" charset="0"/>
              </a:rPr>
              <a:t>13.1</a:t>
            </a:r>
            <a:r>
              <a:rPr lang="en-US" altLang="en-US" b="0" baseline="0" dirty="0" smtClean="0">
                <a:latin typeface="Albertus Medium" pitchFamily="34" charset="0"/>
              </a:rPr>
              <a:t> </a:t>
            </a:r>
            <a:r>
              <a:rPr lang="en-US" sz="1100" kern="1200" dirty="0" smtClean="0">
                <a:solidFill>
                  <a:schemeClr val="tx1"/>
                </a:solidFill>
                <a:latin typeface="+mn-lt"/>
                <a:ea typeface="+mn-ea"/>
                <a:cs typeface="+mn-cs"/>
              </a:rPr>
              <a:t>Describe special considerations and procedures needed to collect specimens for blood cultures.</a:t>
            </a:r>
          </a:p>
          <a:p>
            <a:pPr marL="400050" indent="-400050">
              <a:spcBef>
                <a:spcPts val="2400"/>
              </a:spcBef>
            </a:pPr>
            <a:r>
              <a:rPr lang="en-US" altLang="en-US" sz="1100" b="0" kern="1200" dirty="0" smtClean="0">
                <a:solidFill>
                  <a:schemeClr val="tx1"/>
                </a:solidFill>
                <a:latin typeface="+mn-lt"/>
                <a:ea typeface="+mn-ea"/>
                <a:cs typeface="+mn-cs"/>
              </a:rPr>
              <a:t>1</a:t>
            </a:r>
            <a:r>
              <a:rPr lang="en-US" sz="1100" kern="1200" dirty="0" smtClean="0">
                <a:solidFill>
                  <a:schemeClr val="tx1"/>
                </a:solidFill>
                <a:latin typeface="+mn-lt"/>
                <a:ea typeface="+mn-ea"/>
                <a:cs typeface="+mn-cs"/>
              </a:rPr>
              <a:t>3.2  Identify the various types of glucose tests and the indications and procedures for each.</a:t>
            </a:r>
            <a:endParaRPr lang="en-US" altLang="en-US" b="0" dirty="0" smtClean="0">
              <a:latin typeface="Albertus Medium"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13.3  List common neonatal screening tests and the conditions they are used to diagnose.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68</a:t>
            </a:fld>
            <a:endParaRPr lang="en-US" dirty="0"/>
          </a:p>
        </p:txBody>
      </p:sp>
    </p:spTree>
    <p:extLst>
      <p:ext uri="{BB962C8B-B14F-4D97-AF65-F5344CB8AC3E}">
        <p14:creationId xmlns:p14="http://schemas.microsoft.com/office/powerpoint/2010/main" val="8539288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400050">
              <a:spcBef>
                <a:spcPts val="2400"/>
              </a:spcBef>
            </a:pPr>
            <a:r>
              <a:rPr lang="en-US" sz="1100" kern="1200" dirty="0" smtClean="0">
                <a:solidFill>
                  <a:schemeClr val="tx1"/>
                </a:solidFill>
                <a:latin typeface="+mn-lt"/>
                <a:ea typeface="+mn-ea"/>
                <a:cs typeface="+mn-cs"/>
              </a:rPr>
              <a:t>13.4  Explain the procedure for creating acceptable thin and thick blood smears.</a:t>
            </a:r>
          </a:p>
          <a:p>
            <a:pPr marL="400050" marR="0" lvl="0" indent="-400050" algn="l" defTabSz="914400" rtl="0" eaLnBrk="1" fontAlgn="auto" latinLnBrk="0" hangingPunct="1">
              <a:lnSpc>
                <a:spcPct val="100000"/>
              </a:lnSpc>
              <a:spcBef>
                <a:spcPts val="2400"/>
              </a:spcBef>
              <a:spcAft>
                <a:spcPts val="0"/>
              </a:spcAft>
              <a:buClrTx/>
              <a:buSzTx/>
              <a:buFontTx/>
              <a:buNone/>
              <a:tabLst/>
              <a:defRPr/>
            </a:pPr>
            <a:r>
              <a:rPr lang="en-US" sz="1100" kern="1200" dirty="0" smtClean="0">
                <a:solidFill>
                  <a:schemeClr val="tx1"/>
                </a:solidFill>
                <a:latin typeface="+mn-lt"/>
                <a:ea typeface="+mn-ea"/>
                <a:cs typeface="+mn-cs"/>
              </a:rPr>
              <a:t>13.5  Recognize the special requirements for carrying out blood collection for blood bank use.</a:t>
            </a:r>
            <a:endParaRPr lang="en-US" altLang="en-US" b="0" dirty="0" smtClean="0">
              <a:latin typeface="Albertus Medium" pitchFamily="34" charset="0"/>
            </a:endParaRPr>
          </a:p>
          <a:p>
            <a:pPr marL="400050" indent="-400050">
              <a:spcBef>
                <a:spcPts val="2400"/>
              </a:spcBef>
            </a:pPr>
            <a:endParaRPr lang="en-US" altLang="en-US" b="0" dirty="0" smtClean="0">
              <a:latin typeface="Albertus Medium" pitchFamily="34" charset="0"/>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69</a:t>
            </a:fld>
            <a:endParaRPr lang="en-US" dirty="0"/>
          </a:p>
        </p:txBody>
      </p:sp>
    </p:spTree>
    <p:extLst>
      <p:ext uri="{BB962C8B-B14F-4D97-AF65-F5344CB8AC3E}">
        <p14:creationId xmlns:p14="http://schemas.microsoft.com/office/powerpoint/2010/main" val="13807994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400050">
              <a:spcBef>
                <a:spcPts val="2400"/>
              </a:spcBef>
            </a:pPr>
            <a:r>
              <a:rPr lang="en-US" altLang="en-US" b="0" dirty="0" smtClean="0">
                <a:latin typeface="Albertus Medium" pitchFamily="34" charset="0"/>
              </a:rPr>
              <a:t>13.6	Identify steps to competent and effective arterial puncture.</a:t>
            </a:r>
          </a:p>
          <a:p>
            <a:pPr marL="400050" indent="-400050">
              <a:spcBef>
                <a:spcPts val="2400"/>
              </a:spcBef>
            </a:pPr>
            <a:r>
              <a:rPr lang="en-US" altLang="en-US" b="0" dirty="0" smtClean="0">
                <a:latin typeface="Albertus Medium" pitchFamily="34" charset="0"/>
              </a:rPr>
              <a:t>13.7	Classify venous access sites and their uses.</a:t>
            </a:r>
          </a:p>
          <a:p>
            <a:pPr marL="400050" indent="-400050">
              <a:spcBef>
                <a:spcPts val="2400"/>
              </a:spcBef>
            </a:pPr>
            <a:endParaRPr lang="en-US" altLang="en-US" b="0" dirty="0" smtClean="0">
              <a:latin typeface="Albertus Medium" pitchFamily="34" charset="0"/>
            </a:endParaRPr>
          </a:p>
        </p:txBody>
      </p:sp>
      <p:sp>
        <p:nvSpPr>
          <p:cNvPr id="4" name="Slide Number Placeholder 3"/>
          <p:cNvSpPr>
            <a:spLocks noGrp="1"/>
          </p:cNvSpPr>
          <p:nvPr>
            <p:ph type="sldNum" sz="quarter" idx="10"/>
          </p:nvPr>
        </p:nvSpPr>
        <p:spPr/>
        <p:txBody>
          <a:bodyPr/>
          <a:lstStyle/>
          <a:p>
            <a:fld id="{5D003D02-7E89-4EBF-B123-9C334E1BFEF7}" type="slidenum">
              <a:rPr lang="en-US" smtClean="0"/>
              <a:t>70</a:t>
            </a:fld>
            <a:endParaRPr lang="en-US" dirty="0"/>
          </a:p>
        </p:txBody>
      </p:sp>
    </p:spTree>
    <p:extLst>
      <p:ext uri="{BB962C8B-B14F-4D97-AF65-F5344CB8AC3E}">
        <p14:creationId xmlns:p14="http://schemas.microsoft.com/office/powerpoint/2010/main" val="269263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13.1 Describe special considerations and procedures needed to collect specimens for blood cultures.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Blood culture bottles and tubes contain media that enhances the growth of the microorganisms.</a:t>
            </a:r>
          </a:p>
          <a:p>
            <a:endParaRPr lang="en-US" altLang="en-US" dirty="0" smtClean="0"/>
          </a:p>
          <a:p>
            <a:r>
              <a:rPr lang="en-US" altLang="en-US" dirty="0" smtClean="0"/>
              <a:t>Sterile technique is required because if the</a:t>
            </a:r>
            <a:r>
              <a:rPr lang="en-US" altLang="en-US" baseline="0" dirty="0" smtClean="0"/>
              <a:t> blood specimen is contaminated with organisms that did not originate in the blood, the test result may be a </a:t>
            </a:r>
            <a:r>
              <a:rPr lang="en-US" altLang="en-US" b="1" baseline="0" dirty="0" smtClean="0"/>
              <a:t>false-positive</a:t>
            </a:r>
            <a:r>
              <a:rPr lang="en-US" altLang="en-US" baseline="0" dirty="0" smtClean="0"/>
              <a:t>. Contamination may occur due to:</a:t>
            </a:r>
          </a:p>
          <a:p>
            <a:pPr marL="171450" indent="-171450">
              <a:buFont typeface="Arial" panose="020B0604020202020204" pitchFamily="34" charset="0"/>
              <a:buChar char="•"/>
            </a:pPr>
            <a:r>
              <a:rPr lang="en-US" altLang="en-US" baseline="0" dirty="0" smtClean="0"/>
              <a:t>Inadequately cleaning the puncture site</a:t>
            </a:r>
          </a:p>
          <a:p>
            <a:pPr marL="171450" indent="-171450">
              <a:buFont typeface="Arial" panose="020B0604020202020204" pitchFamily="34" charset="0"/>
              <a:buChar char="•"/>
            </a:pPr>
            <a:r>
              <a:rPr lang="en-US" altLang="en-US" baseline="0" dirty="0" smtClean="0"/>
              <a:t>Not allowing the cleaning agent to dry thoroughly</a:t>
            </a:r>
          </a:p>
          <a:p>
            <a:pPr marL="171450" indent="-171450">
              <a:buFont typeface="Arial" panose="020B0604020202020204" pitchFamily="34" charset="0"/>
              <a:buChar char="•"/>
            </a:pPr>
            <a:r>
              <a:rPr lang="en-US" altLang="en-US" baseline="0" dirty="0" smtClean="0"/>
              <a:t>Using contaminated equipment or specimen containers</a:t>
            </a:r>
          </a:p>
          <a:p>
            <a:pPr marL="171450" indent="-171450">
              <a:buFont typeface="Arial" panose="020B0604020202020204" pitchFamily="34" charset="0"/>
              <a:buChar char="•"/>
            </a:pPr>
            <a:r>
              <a:rPr lang="en-US" altLang="en-US" baseline="0" dirty="0" smtClean="0"/>
              <a:t>Touching the puncture site after it has been cleaned</a:t>
            </a:r>
            <a:endParaRPr lang="en-US" altLang="en-US" dirty="0" smtClean="0"/>
          </a:p>
          <a:p>
            <a:endParaRPr lang="en-US" altLang="en-US" dirty="0" smtClean="0"/>
          </a:p>
          <a:p>
            <a:r>
              <a:rPr lang="en-US" altLang="en-US" dirty="0" smtClean="0"/>
              <a:t>If the patient is on antibiotics at the time of specimen collection, an </a:t>
            </a:r>
            <a:r>
              <a:rPr lang="en-US" altLang="en-US" b="1" dirty="0" smtClean="0"/>
              <a:t>antibiotic removal device (ARD) </a:t>
            </a:r>
            <a:r>
              <a:rPr lang="en-US" altLang="en-US" dirty="0" smtClean="0"/>
              <a:t>is included in the blood culture container to absorb any antibiotic found in the specimen. This provides for more accurate culture results.</a:t>
            </a:r>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673898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13.1 Describe special considerations and procedures needed to collect specimens for blood cultures.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Culture samples are collected in pairs of bottles: </a:t>
            </a:r>
            <a:r>
              <a:rPr lang="en-US" altLang="en-US" b="1" dirty="0" smtClean="0"/>
              <a:t>aerobic</a:t>
            </a:r>
            <a:r>
              <a:rPr lang="en-US" altLang="en-US" dirty="0" smtClean="0"/>
              <a:t> (with oxygen or air) and </a:t>
            </a:r>
            <a:r>
              <a:rPr lang="en-US" altLang="en-US" b="1" dirty="0" smtClean="0"/>
              <a:t>anaerobic</a:t>
            </a:r>
            <a:r>
              <a:rPr lang="en-US" altLang="en-US" dirty="0" smtClean="0"/>
              <a:t> (without oxygen or air). Each set is collected from different sites at different time intervals. </a:t>
            </a:r>
          </a:p>
          <a:p>
            <a:endParaRPr lang="en-US" altLang="en-US" dirty="0" smtClean="0"/>
          </a:p>
          <a:p>
            <a:r>
              <a:rPr lang="en-US" altLang="en-US" dirty="0" smtClean="0"/>
              <a:t>Blood is ordinarily sterile.</a:t>
            </a:r>
          </a:p>
          <a:p>
            <a:r>
              <a:rPr lang="en-US" altLang="en-US" b="1" dirty="0" smtClean="0"/>
              <a:t>Bacteremia: </a:t>
            </a:r>
            <a:r>
              <a:rPr lang="en-US" altLang="en-US" dirty="0" smtClean="0"/>
              <a:t>Presence of microorganisms in the blood</a:t>
            </a:r>
          </a:p>
          <a:p>
            <a:r>
              <a:rPr lang="en-US" altLang="en-US" b="1" smtClean="0"/>
              <a:t>Septicemia: </a:t>
            </a:r>
            <a:r>
              <a:rPr lang="en-US" altLang="en-US" smtClean="0"/>
              <a:t>Presence of pathogenic microorganisms in the blood with symptoms</a:t>
            </a:r>
          </a:p>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376567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13.1 Describe special considerations and procedures needed to collect specimens for blood cultures.</a:t>
            </a:r>
            <a:endParaRPr lang="en-US" altLang="en-US" dirty="0" smtClean="0">
              <a:latin typeface="Albertus Medium" pitchFamily="34" charset="0"/>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altLang="en-US" dirty="0" smtClean="0"/>
          </a:p>
          <a:p>
            <a:r>
              <a:rPr lang="en-US" altLang="en-US" dirty="0" smtClean="0"/>
              <a:t>The skin must be as clean as possible for collecting a specimen for blood culture. If </a:t>
            </a:r>
            <a:r>
              <a:rPr lang="en-US" altLang="en-US" b="1" dirty="0" smtClean="0"/>
              <a:t>normal flora </a:t>
            </a:r>
            <a:r>
              <a:rPr lang="en-US" altLang="en-US" dirty="0" smtClean="0"/>
              <a:t>(skin surface microorganisms, such as normal bacteria and fungi) is not removed, it may be introduced into the sample and interfere with the test results.</a:t>
            </a:r>
          </a:p>
          <a:p>
            <a:endParaRPr lang="en-US" altLang="en-US" dirty="0" smtClean="0"/>
          </a:p>
          <a:p>
            <a:r>
              <a:rPr lang="en-US" altLang="en-US" dirty="0" smtClean="0"/>
              <a:t>To cleanse the site, start in the middle of the puncture site and continue to spiral outward in concentric circles, using firm pressure. Do not allow the strokes to go back toward the center area. The cleansing process must be done with friction for at least 60 seconds. </a:t>
            </a:r>
          </a:p>
          <a:p>
            <a:endParaRPr lang="en-US" altLang="en-US" dirty="0" smtClean="0"/>
          </a:p>
          <a:p>
            <a:r>
              <a:rPr lang="en-US" altLang="en-US" dirty="0" smtClean="0"/>
              <a:t>Check the policy at your facility and current product directions to ensure that the site is cleaned properly. In many facilities, the tops of the blood culture bottles are also cleaned with alcohol.</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235784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2743200"/>
            <a:ext cx="7086600" cy="24384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09800" y="2895600"/>
            <a:ext cx="6705600" cy="1205114"/>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09800" y="4260273"/>
            <a:ext cx="6705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773267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3429000"/>
            <a:ext cx="7086600" cy="1752600"/>
          </a:xfrm>
          <a:prstGeom prst="rect">
            <a:avLst/>
          </a:prstGeom>
          <a:solidFill>
            <a:srgbClr val="000000">
              <a:alpha val="4666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09800" y="3581400"/>
            <a:ext cx="6705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09800" y="4260273"/>
            <a:ext cx="6705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8257001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gif"/><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965" r:id="rId3"/>
    <p:sldLayoutId id="2147483778" r:id="rId4"/>
    <p:sldLayoutId id="2147483779" r:id="rId5"/>
    <p:sldLayoutId id="2147483733" r:id="rId6"/>
    <p:sldLayoutId id="2147483734" r:id="rId7"/>
    <p:sldLayoutId id="2147483914"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 id="2147483964"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7.xml"/><Relationship Id="rId5" Type="http://schemas.openxmlformats.org/officeDocument/2006/relationships/image" Target="../media/image19.jpeg"/><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7.xml"/><Relationship Id="rId5" Type="http://schemas.openxmlformats.org/officeDocument/2006/relationships/image" Target="../media/image22.jpeg"/><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7.xml"/><Relationship Id="rId5" Type="http://schemas.openxmlformats.org/officeDocument/2006/relationships/image" Target="../media/image25.jpeg"/><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8.xml"/><Relationship Id="rId1" Type="http://schemas.openxmlformats.org/officeDocument/2006/relationships/slideLayout" Target="../slideLayouts/slideLayout27.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Special Phlebotomy Procedures</a:t>
            </a:r>
            <a:endParaRPr lang="en-US" dirty="0"/>
          </a:p>
        </p:txBody>
      </p:sp>
      <p:sp>
        <p:nvSpPr>
          <p:cNvPr id="6" name="Text Placeholder 5"/>
          <p:cNvSpPr>
            <a:spLocks noGrp="1"/>
          </p:cNvSpPr>
          <p:nvPr>
            <p:ph type="body" sz="quarter" idx="10"/>
          </p:nvPr>
        </p:nvSpPr>
        <p:spPr/>
        <p:txBody>
          <a:bodyPr/>
          <a:lstStyle/>
          <a:p>
            <a:r>
              <a:rPr lang="en-US" dirty="0" smtClean="0"/>
              <a:t>Chapter 13</a:t>
            </a:r>
            <a:endParaRPr lang="en-US" dirty="0"/>
          </a:p>
        </p:txBody>
      </p:sp>
      <p:sp>
        <p:nvSpPr>
          <p:cNvPr id="2" name="Text Placeholder 1"/>
          <p:cNvSpPr>
            <a:spLocks noGrp="1"/>
          </p:cNvSpPr>
          <p:nvPr>
            <p:ph type="body" sz="quarter" idx="11"/>
          </p:nvPr>
        </p:nvSpPr>
        <p:spPr/>
        <p:txBody>
          <a:bodyPr/>
          <a:lstStyle/>
          <a:p>
            <a:endParaRPr lang="en-US"/>
          </a:p>
        </p:txBody>
      </p:sp>
      <p:sp>
        <p:nvSpPr>
          <p:cNvPr id="7" name="Photo Credit"/>
          <p:cNvSpPr txBox="1">
            <a:spLocks/>
          </p:cNvSpPr>
          <p:nvPr/>
        </p:nvSpPr>
        <p:spPr>
          <a:xfrm>
            <a:off x="152400" y="6629400"/>
            <a:ext cx="8839200" cy="124207"/>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solidFill>
                  <a:prstClr val="white"/>
                </a:solidFill>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11223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 to Blood </a:t>
            </a:r>
            <a:r>
              <a:rPr lang="en-US" dirty="0" smtClean="0"/>
              <a:t>Cultures 1</a:t>
            </a:r>
            <a:endParaRPr lang="en-US" dirty="0"/>
          </a:p>
        </p:txBody>
      </p:sp>
      <p:sp>
        <p:nvSpPr>
          <p:cNvPr id="6" name="Content Placeholder 5"/>
          <p:cNvSpPr>
            <a:spLocks noGrp="1"/>
          </p:cNvSpPr>
          <p:nvPr>
            <p:ph idx="1"/>
          </p:nvPr>
        </p:nvSpPr>
        <p:spPr/>
        <p:txBody>
          <a:bodyPr/>
          <a:lstStyle/>
          <a:p>
            <a:pPr marL="0" indent="0">
              <a:buNone/>
            </a:pPr>
            <a:r>
              <a:rPr lang="en-US" altLang="en-US" dirty="0" smtClean="0"/>
              <a:t>Requested for patients with fever of unknown origin (FUO)</a:t>
            </a:r>
          </a:p>
          <a:p>
            <a:pPr marL="0" indent="0">
              <a:spcBef>
                <a:spcPts val="3000"/>
              </a:spcBef>
              <a:buNone/>
            </a:pPr>
            <a:r>
              <a:rPr lang="en-US" altLang="en-US" dirty="0" smtClean="0"/>
              <a:t>Isolate microorganisms for identification</a:t>
            </a:r>
          </a:p>
          <a:p>
            <a:pPr marL="0" indent="0">
              <a:spcBef>
                <a:spcPts val="3000"/>
              </a:spcBef>
              <a:buNone/>
            </a:pPr>
            <a:r>
              <a:rPr lang="en-US" altLang="en-US" dirty="0" smtClean="0"/>
              <a:t>Strict sterile technique is required</a:t>
            </a:r>
          </a:p>
          <a:p>
            <a:pPr marL="0" indent="0">
              <a:spcBef>
                <a:spcPts val="3000"/>
              </a:spcBef>
              <a:buNone/>
            </a:pPr>
            <a:r>
              <a:rPr lang="en-US" altLang="en-US" dirty="0" smtClean="0"/>
              <a:t>Containers for blood cultures contain culture media</a:t>
            </a:r>
          </a:p>
          <a:p>
            <a:r>
              <a:rPr lang="en-US" altLang="en-US" dirty="0" smtClean="0"/>
              <a:t>Yellow-stoppered SPS tubes</a:t>
            </a:r>
          </a:p>
          <a:p>
            <a:r>
              <a:rPr lang="en-US" altLang="en-US" dirty="0" smtClean="0"/>
              <a:t>Blood culture bottles</a:t>
            </a:r>
          </a:p>
          <a:p>
            <a:pPr marL="0" indent="0">
              <a:spcBef>
                <a:spcPts val="3000"/>
              </a:spcBef>
              <a:buNone/>
            </a:pPr>
            <a:r>
              <a:rPr lang="en-US" altLang="en-US" dirty="0" smtClean="0"/>
              <a:t>Some containers also have antibiotic removal device (ARD)</a:t>
            </a:r>
            <a:endParaRPr lang="en-US" altLang="en-US" dirty="0"/>
          </a:p>
        </p:txBody>
      </p:sp>
      <p:sp>
        <p:nvSpPr>
          <p:cNvPr id="7" name="Text Placeholder 6"/>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584305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 to Blood Cultures </a:t>
            </a:r>
            <a:r>
              <a:rPr lang="en-US" dirty="0" smtClean="0"/>
              <a:t>2</a:t>
            </a:r>
            <a:endParaRPr lang="en-US" dirty="0"/>
          </a:p>
        </p:txBody>
      </p:sp>
      <p:sp>
        <p:nvSpPr>
          <p:cNvPr id="11" name="Content Placeholder 10"/>
          <p:cNvSpPr>
            <a:spLocks noGrp="1"/>
          </p:cNvSpPr>
          <p:nvPr>
            <p:ph sz="half" idx="1"/>
          </p:nvPr>
        </p:nvSpPr>
        <p:spPr/>
        <p:txBody>
          <a:bodyPr/>
          <a:lstStyle/>
          <a:p>
            <a:pPr marL="0" indent="0">
              <a:buNone/>
            </a:pPr>
            <a:r>
              <a:rPr lang="en-US" altLang="en-US" dirty="0" smtClean="0"/>
              <a:t>Collected in pairs</a:t>
            </a:r>
          </a:p>
          <a:p>
            <a:r>
              <a:rPr lang="en-US" altLang="en-US" dirty="0" smtClean="0"/>
              <a:t>Aerobic</a:t>
            </a:r>
          </a:p>
          <a:p>
            <a:r>
              <a:rPr lang="en-US" altLang="en-US" dirty="0" smtClean="0"/>
              <a:t>Anaerobic</a:t>
            </a:r>
          </a:p>
          <a:p>
            <a:pPr marL="0" indent="0">
              <a:spcBef>
                <a:spcPts val="3600"/>
              </a:spcBef>
              <a:buNone/>
            </a:pPr>
            <a:r>
              <a:rPr lang="en-US" altLang="en-US" dirty="0" smtClean="0"/>
              <a:t>Other variations</a:t>
            </a:r>
          </a:p>
          <a:p>
            <a:r>
              <a:rPr lang="en-US" altLang="en-US" dirty="0" smtClean="0"/>
              <a:t>Pediatric bottles</a:t>
            </a:r>
          </a:p>
          <a:p>
            <a:r>
              <a:rPr lang="en-US" altLang="en-US" dirty="0" smtClean="0"/>
              <a:t>Mycobacterium bottles</a:t>
            </a:r>
          </a:p>
          <a:p>
            <a:endParaRPr lang="en-US" dirty="0"/>
          </a:p>
        </p:txBody>
      </p:sp>
      <p:pic>
        <p:nvPicPr>
          <p:cNvPr id="3" name="Picture 2" descr="Four different blood culture bottles: A: aerobic; B: anaerobic; C: pediatric, and D: Mycobacteri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5176" y="1524000"/>
            <a:ext cx="4803648" cy="3791712"/>
          </a:xfrm>
          <a:prstGeom prst="rect">
            <a:avLst/>
          </a:prstGeom>
        </p:spPr>
      </p:pic>
      <p:sp>
        <p:nvSpPr>
          <p:cNvPr id="20" name="Text Placeholder 19"/>
          <p:cNvSpPr>
            <a:spLocks noGrp="1"/>
          </p:cNvSpPr>
          <p:nvPr>
            <p:ph type="body" sz="quarter" idx="12"/>
          </p:nvPr>
        </p:nvSpPr>
        <p:spPr/>
        <p:txBody>
          <a:bodyPr/>
          <a:lstStyle/>
          <a:p>
            <a:endParaRPr lang="en-US"/>
          </a:p>
        </p:txBody>
      </p:sp>
      <p:sp>
        <p:nvSpPr>
          <p:cNvPr id="19" name="Text Placeholder 18"/>
          <p:cNvSpPr>
            <a:spLocks noGrp="1"/>
          </p:cNvSpPr>
          <p:nvPr>
            <p:ph type="body" sz="quarter" idx="11"/>
          </p:nvPr>
        </p:nvSpPr>
        <p:spPr/>
        <p:txBody>
          <a:bodyPr/>
          <a:lstStyle/>
          <a:p>
            <a:r>
              <a:rPr lang="en-US" dirty="0" smtClean="0"/>
              <a:t>©Lillian Mundt</a:t>
            </a:r>
            <a:endParaRPr lang="en-US" dirty="0"/>
          </a:p>
        </p:txBody>
      </p:sp>
    </p:spTree>
    <p:extLst>
      <p:ext uri="{BB962C8B-B14F-4D97-AF65-F5344CB8AC3E}">
        <p14:creationId xmlns:p14="http://schemas.microsoft.com/office/powerpoint/2010/main" val="3956305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Site Cleaning for Blood Cultures</a:t>
            </a:r>
            <a:endParaRPr lang="en-US" dirty="0"/>
          </a:p>
        </p:txBody>
      </p:sp>
      <p:sp>
        <p:nvSpPr>
          <p:cNvPr id="3" name="Content Placeholder 2"/>
          <p:cNvSpPr>
            <a:spLocks noGrp="1"/>
          </p:cNvSpPr>
          <p:nvPr>
            <p:ph sz="half" idx="1"/>
          </p:nvPr>
        </p:nvSpPr>
        <p:spPr>
          <a:xfrm>
            <a:off x="457200" y="914400"/>
            <a:ext cx="3352799" cy="5615940"/>
          </a:xfrm>
        </p:spPr>
        <p:txBody>
          <a:bodyPr/>
          <a:lstStyle/>
          <a:p>
            <a:pPr marL="0" indent="0">
              <a:buNone/>
            </a:pPr>
            <a:r>
              <a:rPr lang="en-US" altLang="en-US" dirty="0" smtClean="0"/>
              <a:t>Reduces normal flora</a:t>
            </a:r>
          </a:p>
          <a:p>
            <a:pPr marL="0" indent="0">
              <a:buNone/>
            </a:pPr>
            <a:r>
              <a:rPr lang="en-US" altLang="en-US" dirty="0" smtClean="0"/>
              <a:t>Use sterile technique</a:t>
            </a:r>
          </a:p>
          <a:p>
            <a:r>
              <a:rPr lang="en-US" altLang="en-US" dirty="0" smtClean="0"/>
              <a:t>First cleanse with alcohol prep pad</a:t>
            </a:r>
          </a:p>
          <a:p>
            <a:r>
              <a:rPr lang="en-US" altLang="en-US" dirty="0" smtClean="0"/>
              <a:t>May repeat with 0.5% chlorhexidine gluconate, 2% iodine, </a:t>
            </a:r>
            <a:br>
              <a:rPr lang="en-US" altLang="en-US" dirty="0" smtClean="0"/>
            </a:br>
            <a:r>
              <a:rPr lang="en-US" altLang="en-US" dirty="0" smtClean="0"/>
              <a:t>Betadine, or benzalkonium chloride</a:t>
            </a:r>
          </a:p>
          <a:p>
            <a:endParaRPr lang="en-US" altLang="en-US" dirty="0" smtClean="0"/>
          </a:p>
          <a:p>
            <a:endParaRPr lang="en-US" dirty="0"/>
          </a:p>
        </p:txBody>
      </p:sp>
      <p:pic>
        <p:nvPicPr>
          <p:cNvPr id="5" name="Picture 4" descr="Gloved hand using commercial skin prep device with 0.5% chlorhexidine gluconate to cleanse a patient's antecubital are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9" y="1066800"/>
            <a:ext cx="5102352" cy="3828288"/>
          </a:xfrm>
          <a:prstGeom prst="rect">
            <a:avLst/>
          </a:prstGeom>
        </p:spPr>
      </p:pic>
      <p:sp>
        <p:nvSpPr>
          <p:cNvPr id="11" name="Text Placeholder 10"/>
          <p:cNvSpPr>
            <a:spLocks noGrp="1"/>
          </p:cNvSpPr>
          <p:nvPr>
            <p:ph type="body" sz="quarter" idx="12"/>
          </p:nvPr>
        </p:nvSpPr>
        <p:spPr/>
        <p:txBody>
          <a:bodyPr/>
          <a:lstStyle/>
          <a:p>
            <a:endParaRPr lang="en-US"/>
          </a:p>
        </p:txBody>
      </p:sp>
      <p:sp>
        <p:nvSpPr>
          <p:cNvPr id="10" name="Text Placeholder 9"/>
          <p:cNvSpPr>
            <a:spLocks noGrp="1"/>
          </p:cNvSpPr>
          <p:nvPr>
            <p:ph type="body" sz="quarter" idx="11"/>
          </p:nvPr>
        </p:nvSpPr>
        <p:spPr/>
        <p:txBody>
          <a:bodyPr/>
          <a:lstStyle/>
          <a:p>
            <a:r>
              <a:rPr lang="en-US" dirty="0"/>
              <a:t>©Total Care Programming, Inc.</a:t>
            </a:r>
          </a:p>
        </p:txBody>
      </p:sp>
    </p:spTree>
    <p:extLst>
      <p:ext uri="{BB962C8B-B14F-4D97-AF65-F5344CB8AC3E}">
        <p14:creationId xmlns:p14="http://schemas.microsoft.com/office/powerpoint/2010/main" val="268096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28600"/>
            <a:ext cx="9144000" cy="1195450"/>
          </a:xfrm>
          <a:solidFill>
            <a:schemeClr val="accent1">
              <a:lumMod val="50000"/>
            </a:schemeClr>
          </a:solidFill>
        </p:spPr>
        <p:txBody>
          <a:bodyPr/>
          <a:lstStyle/>
          <a:p>
            <a:r>
              <a:rPr lang="en-US" dirty="0" smtClean="0">
                <a:solidFill>
                  <a:schemeClr val="bg1"/>
                </a:solidFill>
              </a:rPr>
              <a:t>Check Your Competency 13-1:</a:t>
            </a:r>
            <a:br>
              <a:rPr lang="en-US" dirty="0" smtClean="0">
                <a:solidFill>
                  <a:schemeClr val="bg1"/>
                </a:solidFill>
              </a:rPr>
            </a:br>
            <a:r>
              <a:rPr lang="en-US" dirty="0" smtClean="0">
                <a:solidFill>
                  <a:schemeClr val="bg1"/>
                </a:solidFill>
              </a:rPr>
              <a:t>Cleaning the Blood Culture </a:t>
            </a:r>
            <a:r>
              <a:rPr lang="en-US" dirty="0" smtClean="0">
                <a:solidFill>
                  <a:schemeClr val="bg1"/>
                </a:solidFill>
              </a:rPr>
              <a:t>Site 1</a:t>
            </a:r>
            <a:endParaRPr lang="en-US" dirty="0">
              <a:solidFill>
                <a:schemeClr val="bg1"/>
              </a:solidFill>
            </a:endParaRPr>
          </a:p>
        </p:txBody>
      </p:sp>
      <p:sp>
        <p:nvSpPr>
          <p:cNvPr id="8" name="Content Placeholder 7"/>
          <p:cNvSpPr>
            <a:spLocks noGrp="1"/>
          </p:cNvSpPr>
          <p:nvPr>
            <p:ph idx="1"/>
          </p:nvPr>
        </p:nvSpPr>
        <p:spPr>
          <a:xfrm>
            <a:off x="457200" y="1524000"/>
            <a:ext cx="8229600" cy="5029200"/>
          </a:xfrm>
        </p:spPr>
        <p:txBody>
          <a:bodyPr/>
          <a:lstStyle/>
          <a:p>
            <a:pPr marL="457200" indent="-457200">
              <a:buFont typeface="+mj-lt"/>
              <a:buAutoNum type="arabicPeriod"/>
            </a:pPr>
            <a:r>
              <a:rPr lang="en-US" altLang="en-US" dirty="0" smtClean="0"/>
              <a:t>Cleanse the site with 70% to 90% alcohol prep, or other cleansing agents, such as 0.5% chlorhexidine gluconate, 2% iodine, Betadine, or benzalkonium chloride (Zephiran Chloride). Be aware that some products are not used on infants and children. Always check the manufacturer’s directions.</a:t>
            </a:r>
          </a:p>
          <a:p>
            <a:pPr marL="457200" indent="-457200">
              <a:buFont typeface="+mj-lt"/>
              <a:buAutoNum type="arabicPeriod"/>
            </a:pPr>
            <a:r>
              <a:rPr lang="en-US" altLang="en-US" dirty="0" smtClean="0"/>
              <a:t>Start in the center of the puncture site and continue outward, in a spiral or circular motion, using firm pressure. Do not allow the strokes to go back toward the center area as this would bring contaminants toward the selected puncture site.</a:t>
            </a:r>
          </a:p>
        </p:txBody>
      </p:sp>
      <p:sp>
        <p:nvSpPr>
          <p:cNvPr id="14" name="Text Placeholder 13"/>
          <p:cNvSpPr>
            <a:spLocks noGrp="1"/>
          </p:cNvSpPr>
          <p:nvPr>
            <p:ph type="body" sz="quarter" idx="16"/>
          </p:nvPr>
        </p:nvSpPr>
        <p:spPr/>
        <p:txBody>
          <a:bodyPr/>
          <a:lstStyle/>
          <a:p>
            <a:endParaRPr lang="en-US"/>
          </a:p>
        </p:txBody>
      </p:sp>
      <p:sp>
        <p:nvSpPr>
          <p:cNvPr id="13" name="Text Placeholder 1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801211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28600"/>
            <a:ext cx="9144000" cy="1195450"/>
          </a:xfrm>
          <a:solidFill>
            <a:schemeClr val="accent1">
              <a:lumMod val="50000"/>
            </a:schemeClr>
          </a:solidFill>
        </p:spPr>
        <p:txBody>
          <a:bodyPr/>
          <a:lstStyle/>
          <a:p>
            <a:r>
              <a:rPr lang="en-US" dirty="0" smtClean="0">
                <a:solidFill>
                  <a:schemeClr val="bg1"/>
                </a:solidFill>
              </a:rPr>
              <a:t>Check Your Competency 13-1:</a:t>
            </a:r>
            <a:br>
              <a:rPr lang="en-US" dirty="0" smtClean="0">
                <a:solidFill>
                  <a:schemeClr val="bg1"/>
                </a:solidFill>
              </a:rPr>
            </a:br>
            <a:r>
              <a:rPr lang="en-US" dirty="0" smtClean="0">
                <a:solidFill>
                  <a:schemeClr val="bg1"/>
                </a:solidFill>
              </a:rPr>
              <a:t>Cleaning the Blood Culture Site </a:t>
            </a:r>
            <a:r>
              <a:rPr lang="en-US" dirty="0" smtClean="0">
                <a:solidFill>
                  <a:schemeClr val="bg1"/>
                </a:solidFill>
              </a:rPr>
              <a:t>2</a:t>
            </a:r>
            <a:endParaRPr lang="en-US" dirty="0">
              <a:solidFill>
                <a:schemeClr val="bg1"/>
              </a:solidFill>
            </a:endParaRPr>
          </a:p>
        </p:txBody>
      </p:sp>
      <p:sp>
        <p:nvSpPr>
          <p:cNvPr id="8" name="Content Placeholder 7"/>
          <p:cNvSpPr>
            <a:spLocks noGrp="1"/>
          </p:cNvSpPr>
          <p:nvPr>
            <p:ph idx="1"/>
          </p:nvPr>
        </p:nvSpPr>
        <p:spPr>
          <a:xfrm>
            <a:off x="457200" y="1524000"/>
            <a:ext cx="8229600" cy="5029200"/>
          </a:xfrm>
        </p:spPr>
        <p:txBody>
          <a:bodyPr/>
          <a:lstStyle/>
          <a:p>
            <a:pPr marL="457200" indent="-457200">
              <a:buFont typeface="+mj-lt"/>
              <a:buAutoNum type="arabicPeriod" startAt="3"/>
            </a:pPr>
            <a:r>
              <a:rPr lang="en-US" altLang="en-US" dirty="0" smtClean="0"/>
              <a:t>Clean the site with friction for at least 60 seconds to ensure that the normal flora and contaminants are removed from the area. Use a second cleansing pad if needed to prevent contamination.</a:t>
            </a:r>
          </a:p>
          <a:p>
            <a:pPr marL="457200" indent="-457200">
              <a:spcBef>
                <a:spcPts val="1200"/>
              </a:spcBef>
              <a:buClrTx/>
              <a:buSzTx/>
              <a:buFont typeface="+mj-lt"/>
              <a:buAutoNum type="arabicPeriod" startAt="4"/>
            </a:pPr>
            <a:r>
              <a:rPr lang="en-US" altLang="en-US" dirty="0"/>
              <a:t>Allow the site to air-dry so that the antiseptic has time to kill the germs.</a:t>
            </a:r>
          </a:p>
          <a:p>
            <a:pPr marL="457200" indent="-457200">
              <a:spcBef>
                <a:spcPts val="1200"/>
              </a:spcBef>
              <a:buClrTx/>
              <a:buSzTx/>
              <a:buFont typeface="+mj-lt"/>
              <a:buAutoNum type="arabicPeriod" startAt="4"/>
            </a:pPr>
            <a:r>
              <a:rPr lang="en-US" altLang="en-US" dirty="0"/>
              <a:t>When using alcohol, once the initial cleansing area has air-dried, a second cleansing step may be required. A circular cleansing pattern is used, this time with a swab or applicator containing 0.5% chlorhexidine gluconate, 2% iodine, Betadine, or benzalkonium chloride</a:t>
            </a:r>
            <a:r>
              <a:rPr lang="en-US" altLang="en-US" dirty="0" smtClean="0"/>
              <a:t>.</a:t>
            </a:r>
            <a:endParaRPr lang="en-US" altLang="en-US" dirty="0"/>
          </a:p>
        </p:txBody>
      </p:sp>
      <p:sp>
        <p:nvSpPr>
          <p:cNvPr id="14" name="Text Placeholder 13"/>
          <p:cNvSpPr>
            <a:spLocks noGrp="1"/>
          </p:cNvSpPr>
          <p:nvPr>
            <p:ph type="body" sz="quarter" idx="16"/>
          </p:nvPr>
        </p:nvSpPr>
        <p:spPr/>
        <p:txBody>
          <a:bodyPr/>
          <a:lstStyle/>
          <a:p>
            <a:endParaRPr lang="en-US"/>
          </a:p>
        </p:txBody>
      </p:sp>
      <p:sp>
        <p:nvSpPr>
          <p:cNvPr id="13" name="Text Placeholder 1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555975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28600"/>
            <a:ext cx="9144000" cy="1195450"/>
          </a:xfrm>
          <a:solidFill>
            <a:schemeClr val="accent1">
              <a:lumMod val="50000"/>
            </a:schemeClr>
          </a:solidFill>
        </p:spPr>
        <p:txBody>
          <a:bodyPr/>
          <a:lstStyle/>
          <a:p>
            <a:r>
              <a:rPr lang="en-US" dirty="0" smtClean="0">
                <a:solidFill>
                  <a:schemeClr val="bg1"/>
                </a:solidFill>
              </a:rPr>
              <a:t>Check Your Competency 13-1:</a:t>
            </a:r>
            <a:br>
              <a:rPr lang="en-US" dirty="0" smtClean="0">
                <a:solidFill>
                  <a:schemeClr val="bg1"/>
                </a:solidFill>
              </a:rPr>
            </a:br>
            <a:r>
              <a:rPr lang="en-US" dirty="0" smtClean="0">
                <a:solidFill>
                  <a:schemeClr val="bg1"/>
                </a:solidFill>
              </a:rPr>
              <a:t>Cleaning the Blood Culture Site </a:t>
            </a:r>
            <a:r>
              <a:rPr lang="en-US" dirty="0" smtClean="0">
                <a:solidFill>
                  <a:schemeClr val="bg1"/>
                </a:solidFill>
              </a:rPr>
              <a:t>3</a:t>
            </a:r>
            <a:endParaRPr lang="en-US" dirty="0">
              <a:solidFill>
                <a:schemeClr val="bg1"/>
              </a:solidFill>
            </a:endParaRPr>
          </a:p>
        </p:txBody>
      </p:sp>
      <p:sp>
        <p:nvSpPr>
          <p:cNvPr id="8" name="Content Placeholder 7"/>
          <p:cNvSpPr>
            <a:spLocks noGrp="1"/>
          </p:cNvSpPr>
          <p:nvPr>
            <p:ph idx="1"/>
          </p:nvPr>
        </p:nvSpPr>
        <p:spPr>
          <a:xfrm>
            <a:off x="457200" y="1524000"/>
            <a:ext cx="8229600" cy="5029200"/>
          </a:xfrm>
        </p:spPr>
        <p:txBody>
          <a:bodyPr/>
          <a:lstStyle/>
          <a:p>
            <a:pPr marL="0" indent="0">
              <a:spcBef>
                <a:spcPts val="1200"/>
              </a:spcBef>
              <a:buClrTx/>
              <a:buSzTx/>
              <a:buNone/>
            </a:pPr>
            <a:r>
              <a:rPr lang="en-US" altLang="en-US" b="1" dirty="0" smtClean="0"/>
              <a:t>NOTE</a:t>
            </a:r>
            <a:r>
              <a:rPr lang="en-US" altLang="en-US" b="1" dirty="0"/>
              <a:t>: </a:t>
            </a:r>
            <a:r>
              <a:rPr lang="en-US" altLang="en-US" dirty="0"/>
              <a:t>Follow the policy at your facility and current product directions to ensure that the site is cleansed properly.</a:t>
            </a:r>
          </a:p>
          <a:p>
            <a:pPr marL="457200" indent="-457200">
              <a:buFont typeface="+mj-lt"/>
              <a:buAutoNum type="arabicPeriod" startAt="3"/>
            </a:pPr>
            <a:endParaRPr lang="en-US" altLang="en-US" dirty="0" smtClean="0"/>
          </a:p>
          <a:p>
            <a:endParaRPr lang="en-US" dirty="0"/>
          </a:p>
        </p:txBody>
      </p:sp>
      <p:sp>
        <p:nvSpPr>
          <p:cNvPr id="14" name="Text Placeholder 13"/>
          <p:cNvSpPr>
            <a:spLocks noGrp="1"/>
          </p:cNvSpPr>
          <p:nvPr>
            <p:ph type="body" sz="quarter" idx="16"/>
          </p:nvPr>
        </p:nvSpPr>
        <p:spPr/>
        <p:txBody>
          <a:bodyPr/>
          <a:lstStyle/>
          <a:p>
            <a:endParaRPr lang="en-US"/>
          </a:p>
        </p:txBody>
      </p:sp>
      <p:sp>
        <p:nvSpPr>
          <p:cNvPr id="13" name="Text Placeholder 1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788993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Blood Culture Volume and Collection</a:t>
            </a:r>
            <a:endParaRPr lang="en-US" dirty="0"/>
          </a:p>
        </p:txBody>
      </p:sp>
      <p:sp>
        <p:nvSpPr>
          <p:cNvPr id="11" name="Content Placeholder 10"/>
          <p:cNvSpPr>
            <a:spLocks noGrp="1"/>
          </p:cNvSpPr>
          <p:nvPr>
            <p:ph idx="1"/>
          </p:nvPr>
        </p:nvSpPr>
        <p:spPr/>
        <p:txBody>
          <a:bodyPr/>
          <a:lstStyle/>
          <a:p>
            <a:pPr marL="0" indent="0">
              <a:buNone/>
            </a:pPr>
            <a:r>
              <a:rPr lang="en-US" altLang="en-US" dirty="0" smtClean="0"/>
              <a:t>Volume is critical</a:t>
            </a:r>
          </a:p>
          <a:p>
            <a:r>
              <a:rPr lang="en-US" altLang="en-US" dirty="0" smtClean="0"/>
              <a:t>Can impact test</a:t>
            </a:r>
          </a:p>
          <a:p>
            <a:r>
              <a:rPr lang="en-US" altLang="en-US" dirty="0" smtClean="0"/>
              <a:t>Too little may cause false-negative test</a:t>
            </a:r>
          </a:p>
          <a:p>
            <a:pPr marL="0" indent="0">
              <a:spcBef>
                <a:spcPts val="3600"/>
              </a:spcBef>
              <a:buNone/>
            </a:pPr>
            <a:r>
              <a:rPr lang="en-US" altLang="en-US" dirty="0" smtClean="0"/>
              <a:t>Collection methods</a:t>
            </a:r>
          </a:p>
          <a:p>
            <a:r>
              <a:rPr lang="en-US" altLang="en-US" dirty="0" smtClean="0"/>
              <a:t>Draw from appropriate sites</a:t>
            </a:r>
          </a:p>
          <a:p>
            <a:r>
              <a:rPr lang="en-US" altLang="en-US" dirty="0" smtClean="0"/>
              <a:t>Draw in proper sequence</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463846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Collecting Blood Culture Specimens</a:t>
            </a:r>
            <a:endParaRPr lang="en-US" dirty="0"/>
          </a:p>
        </p:txBody>
      </p:sp>
      <p:sp>
        <p:nvSpPr>
          <p:cNvPr id="11" name="Content Placeholder 10"/>
          <p:cNvSpPr>
            <a:spLocks noGrp="1"/>
          </p:cNvSpPr>
          <p:nvPr>
            <p:ph sz="half" idx="1"/>
          </p:nvPr>
        </p:nvSpPr>
        <p:spPr>
          <a:xfrm>
            <a:off x="457200" y="914400"/>
            <a:ext cx="4869180" cy="5615940"/>
          </a:xfrm>
        </p:spPr>
        <p:txBody>
          <a:bodyPr/>
          <a:lstStyle/>
          <a:p>
            <a:r>
              <a:rPr lang="en-US" altLang="en-US" dirty="0" smtClean="0"/>
              <a:t>Use evacuated tube system, syringe </a:t>
            </a:r>
            <a:br>
              <a:rPr lang="en-US" altLang="en-US" dirty="0" smtClean="0"/>
            </a:br>
            <a:r>
              <a:rPr lang="en-US" altLang="en-US" dirty="0" smtClean="0"/>
              <a:t>and transfer device, or butterfly assembly</a:t>
            </a:r>
          </a:p>
          <a:p>
            <a:r>
              <a:rPr lang="en-US" altLang="en-US" dirty="0" smtClean="0"/>
              <a:t>Do not touch the site</a:t>
            </a:r>
          </a:p>
          <a:p>
            <a:r>
              <a:rPr lang="en-US" altLang="en-US" dirty="0" smtClean="0"/>
              <a:t>Fill the anaerobic bottle first</a:t>
            </a:r>
          </a:p>
          <a:p>
            <a:r>
              <a:rPr lang="en-US" altLang="en-US" dirty="0" smtClean="0"/>
              <a:t>Fill the aerobic bottle and any other </a:t>
            </a:r>
            <a:br>
              <a:rPr lang="en-US" altLang="en-US" dirty="0" smtClean="0"/>
            </a:br>
            <a:r>
              <a:rPr lang="en-US" altLang="en-US" dirty="0" smtClean="0"/>
              <a:t>tubes required</a:t>
            </a:r>
          </a:p>
          <a:p>
            <a:r>
              <a:rPr lang="en-US" altLang="en-US" dirty="0" smtClean="0"/>
              <a:t>Label the culture containers carefully</a:t>
            </a:r>
          </a:p>
          <a:p>
            <a:endParaRPr lang="en-US" dirty="0"/>
          </a:p>
        </p:txBody>
      </p:sp>
      <p:pic>
        <p:nvPicPr>
          <p:cNvPr id="3" name="Picture 2" descr="Gloved hand using a blood culture transfer device to deliver blood into a blood culture bot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876617"/>
            <a:ext cx="3163824" cy="5614416"/>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smtClean="0"/>
              <a:t>©Lillian Mundt</a:t>
            </a:r>
            <a:endParaRPr lang="en-US" dirty="0"/>
          </a:p>
        </p:txBody>
      </p:sp>
    </p:spTree>
    <p:extLst>
      <p:ext uri="{BB962C8B-B14F-4D97-AF65-F5344CB8AC3E}">
        <p14:creationId xmlns:p14="http://schemas.microsoft.com/office/powerpoint/2010/main" val="1647031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3" y="228600"/>
            <a:ext cx="9185426" cy="1722438"/>
          </a:xfrm>
          <a:solidFill>
            <a:schemeClr val="accent1">
              <a:lumMod val="50000"/>
            </a:schemeClr>
          </a:solidFill>
        </p:spPr>
        <p:txBody>
          <a:bodyPr/>
          <a:lstStyle/>
          <a:p>
            <a:r>
              <a:rPr lang="en-US" dirty="0" smtClean="0">
                <a:solidFill>
                  <a:schemeClr val="bg1"/>
                </a:solidFill>
              </a:rPr>
              <a:t>Check Your Competency 13-2:</a:t>
            </a:r>
            <a:br>
              <a:rPr lang="en-US" dirty="0" smtClean="0">
                <a:solidFill>
                  <a:schemeClr val="bg1"/>
                </a:solidFill>
              </a:rPr>
            </a:br>
            <a:r>
              <a:rPr lang="en-US" dirty="0" smtClean="0">
                <a:solidFill>
                  <a:schemeClr val="bg1"/>
                </a:solidFill>
              </a:rPr>
              <a:t>Blood Culture Collection Comparison </a:t>
            </a:r>
            <a:br>
              <a:rPr lang="en-US" dirty="0" smtClean="0">
                <a:solidFill>
                  <a:schemeClr val="bg1"/>
                </a:solidFill>
              </a:rPr>
            </a:br>
            <a:r>
              <a:rPr lang="en-US" dirty="0" smtClean="0">
                <a:solidFill>
                  <a:schemeClr val="bg1"/>
                </a:solidFill>
              </a:rPr>
              <a:t>of </a:t>
            </a:r>
            <a:r>
              <a:rPr lang="en-US" dirty="0" smtClean="0">
                <a:solidFill>
                  <a:schemeClr val="bg1"/>
                </a:solidFill>
              </a:rPr>
              <a:t>Procedures 1</a:t>
            </a:r>
            <a:endParaRPr lang="en-US" dirty="0">
              <a:solidFill>
                <a:schemeClr val="bg1"/>
              </a:solidFill>
            </a:endParaRPr>
          </a:p>
        </p:txBody>
      </p:sp>
      <p:sp>
        <p:nvSpPr>
          <p:cNvPr id="7" name="Text Placeholder 6"/>
          <p:cNvSpPr>
            <a:spLocks noGrp="1"/>
          </p:cNvSpPr>
          <p:nvPr>
            <p:ph type="body" idx="1"/>
          </p:nvPr>
        </p:nvSpPr>
        <p:spPr>
          <a:xfrm>
            <a:off x="457201" y="1752600"/>
            <a:ext cx="4040188" cy="639762"/>
          </a:xfrm>
        </p:spPr>
        <p:txBody>
          <a:bodyPr/>
          <a:lstStyle/>
          <a:p>
            <a:r>
              <a:rPr lang="en-US" dirty="0" smtClean="0"/>
              <a:t>Syringe Transfer Method</a:t>
            </a:r>
            <a:endParaRPr lang="en-US" dirty="0"/>
          </a:p>
        </p:txBody>
      </p:sp>
      <p:sp>
        <p:nvSpPr>
          <p:cNvPr id="8" name="Content Placeholder 7"/>
          <p:cNvSpPr>
            <a:spLocks noGrp="1"/>
          </p:cNvSpPr>
          <p:nvPr>
            <p:ph sz="half" idx="2"/>
          </p:nvPr>
        </p:nvSpPr>
        <p:spPr>
          <a:xfrm>
            <a:off x="457201" y="2409410"/>
            <a:ext cx="4040188" cy="3904554"/>
          </a:xfrm>
        </p:spPr>
        <p:txBody>
          <a:bodyPr/>
          <a:lstStyle/>
          <a:p>
            <a:pPr marL="457200" indent="-457200">
              <a:buFont typeface="+mj-lt"/>
              <a:buAutoNum type="arabicPeriod"/>
            </a:pPr>
            <a:r>
              <a:rPr lang="en-US" altLang="en-US" dirty="0" smtClean="0"/>
              <a:t>Greet the patient.</a:t>
            </a:r>
          </a:p>
          <a:p>
            <a:pPr marL="457200" indent="-457200">
              <a:buFont typeface="+mj-lt"/>
              <a:buAutoNum type="arabicPeriod"/>
            </a:pPr>
            <a:r>
              <a:rPr lang="en-US" altLang="en-US" dirty="0" smtClean="0"/>
              <a:t>Properly identify the patient.</a:t>
            </a:r>
          </a:p>
          <a:p>
            <a:pPr marL="457200" indent="-457200">
              <a:buFont typeface="+mj-lt"/>
              <a:buAutoNum type="arabicPeriod"/>
            </a:pPr>
            <a:r>
              <a:rPr lang="en-US" altLang="en-US" dirty="0" smtClean="0"/>
              <a:t>Explain the specimen collection procedure to the patient.</a:t>
            </a:r>
          </a:p>
          <a:p>
            <a:pPr marL="457200" indent="-457200">
              <a:buFont typeface="+mj-lt"/>
              <a:buAutoNum type="arabicPeriod"/>
            </a:pPr>
            <a:r>
              <a:rPr lang="en-US" altLang="en-US" dirty="0" smtClean="0"/>
              <a:t>Wash your hands, put on gloves and other PPE, if needed, and prepare the equipment.</a:t>
            </a:r>
          </a:p>
          <a:p>
            <a:endParaRPr lang="en-US" dirty="0"/>
          </a:p>
        </p:txBody>
      </p:sp>
      <p:sp>
        <p:nvSpPr>
          <p:cNvPr id="9" name="Text Placeholder 8"/>
          <p:cNvSpPr>
            <a:spLocks noGrp="1"/>
          </p:cNvSpPr>
          <p:nvPr>
            <p:ph type="body" sz="quarter" idx="3"/>
          </p:nvPr>
        </p:nvSpPr>
        <p:spPr>
          <a:xfrm>
            <a:off x="4645026" y="1752600"/>
            <a:ext cx="4041775" cy="639762"/>
          </a:xfrm>
        </p:spPr>
        <p:txBody>
          <a:bodyPr/>
          <a:lstStyle/>
          <a:p>
            <a:r>
              <a:rPr lang="en-US" smtClean="0"/>
              <a:t>Butterfly Transfer Method</a:t>
            </a:r>
            <a:endParaRPr lang="en-US" dirty="0"/>
          </a:p>
        </p:txBody>
      </p:sp>
      <p:sp>
        <p:nvSpPr>
          <p:cNvPr id="10" name="Content Placeholder 9"/>
          <p:cNvSpPr>
            <a:spLocks noGrp="1"/>
          </p:cNvSpPr>
          <p:nvPr>
            <p:ph sz="quarter" idx="4"/>
          </p:nvPr>
        </p:nvSpPr>
        <p:spPr>
          <a:xfrm>
            <a:off x="4645026" y="2409410"/>
            <a:ext cx="4041775" cy="3904554"/>
          </a:xfrm>
        </p:spPr>
        <p:txBody>
          <a:bodyPr/>
          <a:lstStyle/>
          <a:p>
            <a:pPr marL="457200" indent="-457200">
              <a:buFont typeface="+mj-lt"/>
              <a:buAutoNum type="arabicPeriod"/>
            </a:pPr>
            <a:r>
              <a:rPr lang="en-US" altLang="en-US" dirty="0" smtClean="0"/>
              <a:t>Greet the patient.</a:t>
            </a:r>
          </a:p>
          <a:p>
            <a:pPr marL="457200" indent="-457200">
              <a:buFont typeface="+mj-lt"/>
              <a:buAutoNum type="arabicPeriod"/>
            </a:pPr>
            <a:r>
              <a:rPr lang="en-US" altLang="en-US" dirty="0" smtClean="0"/>
              <a:t>Properly identify the patient.</a:t>
            </a:r>
          </a:p>
          <a:p>
            <a:pPr marL="457200" indent="-457200">
              <a:buFont typeface="+mj-lt"/>
              <a:buAutoNum type="arabicPeriod"/>
            </a:pPr>
            <a:r>
              <a:rPr lang="en-US" altLang="en-US" dirty="0" smtClean="0"/>
              <a:t>Explain the specimen collection procedure to the patient.</a:t>
            </a:r>
          </a:p>
          <a:p>
            <a:pPr marL="457200" indent="-457200">
              <a:buFont typeface="+mj-lt"/>
              <a:buAutoNum type="arabicPeriod"/>
            </a:pPr>
            <a:r>
              <a:rPr lang="en-US" altLang="en-US" dirty="0" smtClean="0"/>
              <a:t>Wash your hands, put on gloves and other PPE, if needed, and prepare the equipment.</a:t>
            </a:r>
          </a:p>
          <a:p>
            <a:endParaRPr lang="en-US" dirty="0"/>
          </a:p>
        </p:txBody>
      </p:sp>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89238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3" y="228600"/>
            <a:ext cx="9185426" cy="1722438"/>
          </a:xfrm>
          <a:solidFill>
            <a:schemeClr val="accent1">
              <a:lumMod val="50000"/>
            </a:schemeClr>
          </a:solidFill>
        </p:spPr>
        <p:txBody>
          <a:bodyPr/>
          <a:lstStyle/>
          <a:p>
            <a:r>
              <a:rPr lang="en-US" dirty="0" smtClean="0">
                <a:solidFill>
                  <a:schemeClr val="bg1"/>
                </a:solidFill>
              </a:rPr>
              <a:t>Check Your Competency 13-2:</a:t>
            </a:r>
            <a:br>
              <a:rPr lang="en-US" dirty="0" smtClean="0">
                <a:solidFill>
                  <a:schemeClr val="bg1"/>
                </a:solidFill>
              </a:rPr>
            </a:br>
            <a:r>
              <a:rPr lang="en-US" dirty="0" smtClean="0">
                <a:solidFill>
                  <a:schemeClr val="bg1"/>
                </a:solidFill>
              </a:rPr>
              <a:t>Blood Culture Collection Comparison </a:t>
            </a:r>
            <a:br>
              <a:rPr lang="en-US" dirty="0" smtClean="0">
                <a:solidFill>
                  <a:schemeClr val="bg1"/>
                </a:solidFill>
              </a:rPr>
            </a:br>
            <a:r>
              <a:rPr lang="en-US" dirty="0" smtClean="0">
                <a:solidFill>
                  <a:schemeClr val="bg1"/>
                </a:solidFill>
              </a:rPr>
              <a:t>of Procedures </a:t>
            </a:r>
            <a:r>
              <a:rPr lang="en-US" dirty="0" smtClean="0">
                <a:solidFill>
                  <a:schemeClr val="bg1"/>
                </a:solidFill>
              </a:rPr>
              <a:t>2</a:t>
            </a:r>
            <a:endParaRPr lang="en-US" dirty="0">
              <a:solidFill>
                <a:schemeClr val="bg1"/>
              </a:solidFill>
            </a:endParaRPr>
          </a:p>
        </p:txBody>
      </p:sp>
      <p:sp>
        <p:nvSpPr>
          <p:cNvPr id="7" name="Text Placeholder 6"/>
          <p:cNvSpPr>
            <a:spLocks noGrp="1"/>
          </p:cNvSpPr>
          <p:nvPr>
            <p:ph type="body" idx="1"/>
          </p:nvPr>
        </p:nvSpPr>
        <p:spPr>
          <a:xfrm>
            <a:off x="457201" y="1752600"/>
            <a:ext cx="4040188" cy="639762"/>
          </a:xfrm>
        </p:spPr>
        <p:txBody>
          <a:bodyPr/>
          <a:lstStyle/>
          <a:p>
            <a:r>
              <a:rPr lang="en-US" dirty="0" smtClean="0"/>
              <a:t>Syringe Transfer Method</a:t>
            </a:r>
            <a:endParaRPr lang="en-US" dirty="0"/>
          </a:p>
        </p:txBody>
      </p:sp>
      <p:sp>
        <p:nvSpPr>
          <p:cNvPr id="8" name="Content Placeholder 7"/>
          <p:cNvSpPr>
            <a:spLocks noGrp="1"/>
          </p:cNvSpPr>
          <p:nvPr>
            <p:ph sz="half" idx="2"/>
          </p:nvPr>
        </p:nvSpPr>
        <p:spPr>
          <a:xfrm>
            <a:off x="457201" y="2409410"/>
            <a:ext cx="4040188" cy="3904554"/>
          </a:xfrm>
        </p:spPr>
        <p:txBody>
          <a:bodyPr/>
          <a:lstStyle/>
          <a:p>
            <a:pPr marL="457200" indent="-457200">
              <a:spcBef>
                <a:spcPts val="1200"/>
              </a:spcBef>
              <a:buClrTx/>
              <a:buSzTx/>
              <a:buFont typeface="+mj-lt"/>
              <a:buAutoNum type="arabicPeriod" startAt="5"/>
            </a:pPr>
            <a:r>
              <a:rPr lang="en-US" altLang="en-US" dirty="0"/>
              <a:t>Select the venipuncture site and release the tourniquet.</a:t>
            </a:r>
          </a:p>
          <a:p>
            <a:pPr marL="457200" indent="-457200">
              <a:spcBef>
                <a:spcPts val="1200"/>
              </a:spcBef>
              <a:buClrTx/>
              <a:buSzTx/>
              <a:buFont typeface="+mj-lt"/>
              <a:buAutoNum type="arabicPeriod" startAt="5"/>
            </a:pPr>
            <a:r>
              <a:rPr lang="en-US" altLang="en-US" dirty="0"/>
              <a:t>Cleanse the site using sterile technique and the appropriate antiseptic.</a:t>
            </a:r>
          </a:p>
          <a:p>
            <a:pPr marL="457200" indent="-457200">
              <a:spcBef>
                <a:spcPts val="1200"/>
              </a:spcBef>
              <a:buClrTx/>
              <a:buSzTx/>
              <a:buFont typeface="+mj-lt"/>
              <a:buAutoNum type="arabicPeriod" startAt="5"/>
            </a:pPr>
            <a:r>
              <a:rPr lang="en-US" altLang="en-US" dirty="0"/>
              <a:t>Allow the site to air-dry for 60 seconds.</a:t>
            </a:r>
          </a:p>
          <a:p>
            <a:endParaRPr lang="en-US" dirty="0"/>
          </a:p>
        </p:txBody>
      </p:sp>
      <p:sp>
        <p:nvSpPr>
          <p:cNvPr id="9" name="Text Placeholder 8"/>
          <p:cNvSpPr>
            <a:spLocks noGrp="1"/>
          </p:cNvSpPr>
          <p:nvPr>
            <p:ph type="body" sz="quarter" idx="3"/>
          </p:nvPr>
        </p:nvSpPr>
        <p:spPr>
          <a:xfrm>
            <a:off x="4645026" y="1752600"/>
            <a:ext cx="4041775" cy="639762"/>
          </a:xfrm>
        </p:spPr>
        <p:txBody>
          <a:bodyPr/>
          <a:lstStyle/>
          <a:p>
            <a:r>
              <a:rPr lang="en-US" smtClean="0"/>
              <a:t>Butterfly Transfer Method</a:t>
            </a:r>
            <a:endParaRPr lang="en-US" dirty="0"/>
          </a:p>
        </p:txBody>
      </p:sp>
      <p:sp>
        <p:nvSpPr>
          <p:cNvPr id="10" name="Content Placeholder 9"/>
          <p:cNvSpPr>
            <a:spLocks noGrp="1"/>
          </p:cNvSpPr>
          <p:nvPr>
            <p:ph sz="quarter" idx="4"/>
          </p:nvPr>
        </p:nvSpPr>
        <p:spPr>
          <a:xfrm>
            <a:off x="4645026" y="2409410"/>
            <a:ext cx="4041775" cy="3904554"/>
          </a:xfrm>
        </p:spPr>
        <p:txBody>
          <a:bodyPr/>
          <a:lstStyle/>
          <a:p>
            <a:pPr marL="457200" indent="-457200">
              <a:spcBef>
                <a:spcPts val="1200"/>
              </a:spcBef>
              <a:buClrTx/>
              <a:buSzTx/>
              <a:buFont typeface="+mj-lt"/>
              <a:buAutoNum type="arabicPeriod" startAt="5"/>
            </a:pPr>
            <a:r>
              <a:rPr lang="en-US" altLang="en-US" dirty="0"/>
              <a:t>Select the venipuncture site and release the tourniquet.</a:t>
            </a:r>
          </a:p>
          <a:p>
            <a:pPr marL="457200" indent="-457200">
              <a:spcBef>
                <a:spcPts val="1200"/>
              </a:spcBef>
              <a:buFont typeface="+mj-lt"/>
              <a:buAutoNum type="arabicPeriod" startAt="5"/>
            </a:pPr>
            <a:r>
              <a:rPr lang="en-US" altLang="en-US" dirty="0"/>
              <a:t>Cleanse the site using sterile technique and the appropriate antiseptic.</a:t>
            </a:r>
          </a:p>
          <a:p>
            <a:pPr marL="457200" indent="-457200">
              <a:spcBef>
                <a:spcPts val="1200"/>
              </a:spcBef>
              <a:buFont typeface="+mj-lt"/>
              <a:buAutoNum type="arabicPeriod" startAt="5"/>
            </a:pPr>
            <a:r>
              <a:rPr lang="en-US" altLang="en-US" dirty="0"/>
              <a:t>Allow the site to air-dry for 60 seconds</a:t>
            </a:r>
            <a:r>
              <a:rPr lang="en-US" altLang="en-US" dirty="0" smtClean="0"/>
              <a:t>.</a:t>
            </a:r>
            <a:endParaRPr lang="en-US" altLang="en-US" dirty="0"/>
          </a:p>
        </p:txBody>
      </p:sp>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0567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a:t>
            </a:r>
            <a:r>
              <a:rPr lang="en-US" dirty="0" smtClean="0"/>
              <a:t>Outcomes 1</a:t>
            </a:r>
            <a:endParaRPr lang="en-US" dirty="0"/>
          </a:p>
        </p:txBody>
      </p:sp>
      <p:sp>
        <p:nvSpPr>
          <p:cNvPr id="6" name="Content Placeholder 5"/>
          <p:cNvSpPr>
            <a:spLocks noGrp="1"/>
          </p:cNvSpPr>
          <p:nvPr>
            <p:ph idx="1"/>
          </p:nvPr>
        </p:nvSpPr>
        <p:spPr/>
        <p:txBody>
          <a:bodyPr/>
          <a:lstStyle/>
          <a:p>
            <a:pPr marL="685800" indent="-685800">
              <a:buNone/>
            </a:pPr>
            <a:r>
              <a:rPr lang="en-US" dirty="0" smtClean="0"/>
              <a:t>13.1	Describe special considerations and procedures needed to collect specimens for blood cultures.</a:t>
            </a:r>
          </a:p>
          <a:p>
            <a:pPr marL="685800" indent="-685800">
              <a:buNone/>
            </a:pPr>
            <a:r>
              <a:rPr lang="en-US" dirty="0" smtClean="0"/>
              <a:t>13.2	Identify the various types of glucose tests and the indications and procedures for each.</a:t>
            </a:r>
          </a:p>
          <a:p>
            <a:pPr marL="685800" indent="-685800">
              <a:buNone/>
            </a:pPr>
            <a:r>
              <a:rPr lang="en-US" dirty="0" smtClean="0"/>
              <a:t>13.3	List common neonatal screening tests and the conditions they are used to diagnose.</a:t>
            </a:r>
          </a:p>
          <a:p>
            <a:pPr marL="685800" indent="-685800">
              <a:buNone/>
            </a:pPr>
            <a:r>
              <a:rPr lang="en-US" dirty="0" smtClean="0"/>
              <a:t>13.4	Explain the procedure for creating acceptable thin and thick blood smears.</a:t>
            </a:r>
          </a:p>
          <a:p>
            <a:pPr marL="685800" indent="-685800">
              <a:buNone/>
            </a:pPr>
            <a:r>
              <a:rPr lang="en-US" dirty="0" smtClean="0"/>
              <a:t>13.5	Recognize the special requirements for carrying out blood collection for blood bank use</a:t>
            </a:r>
          </a:p>
        </p:txBody>
      </p:sp>
      <p:sp>
        <p:nvSpPr>
          <p:cNvPr id="9" name="Text Placeholder 8"/>
          <p:cNvSpPr>
            <a:spLocks noGrp="1"/>
          </p:cNvSpPr>
          <p:nvPr>
            <p:ph type="body" sz="quarter" idx="16"/>
          </p:nvPr>
        </p:nvSpPr>
        <p:spPr/>
        <p:txBody>
          <a:bodyPr/>
          <a:lstStyle/>
          <a:p>
            <a:endParaRPr lang="en-US"/>
          </a:p>
        </p:txBody>
      </p:sp>
      <p:sp>
        <p:nvSpPr>
          <p:cNvPr id="8" name="Text Placeholder 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592290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3" y="228600"/>
            <a:ext cx="9185426" cy="1722438"/>
          </a:xfrm>
          <a:solidFill>
            <a:schemeClr val="accent1">
              <a:lumMod val="50000"/>
            </a:schemeClr>
          </a:solidFill>
        </p:spPr>
        <p:txBody>
          <a:bodyPr/>
          <a:lstStyle/>
          <a:p>
            <a:r>
              <a:rPr lang="en-US" dirty="0" smtClean="0">
                <a:solidFill>
                  <a:schemeClr val="bg1"/>
                </a:solidFill>
              </a:rPr>
              <a:t>Check Your Competency 13-2:</a:t>
            </a:r>
            <a:br>
              <a:rPr lang="en-US" dirty="0" smtClean="0">
                <a:solidFill>
                  <a:schemeClr val="bg1"/>
                </a:solidFill>
              </a:rPr>
            </a:br>
            <a:r>
              <a:rPr lang="en-US" dirty="0" smtClean="0">
                <a:solidFill>
                  <a:schemeClr val="bg1"/>
                </a:solidFill>
              </a:rPr>
              <a:t>Blood Culture Collection Comparison </a:t>
            </a:r>
            <a:br>
              <a:rPr lang="en-US" dirty="0" smtClean="0">
                <a:solidFill>
                  <a:schemeClr val="bg1"/>
                </a:solidFill>
              </a:rPr>
            </a:br>
            <a:r>
              <a:rPr lang="en-US" dirty="0" smtClean="0">
                <a:solidFill>
                  <a:schemeClr val="bg1"/>
                </a:solidFill>
              </a:rPr>
              <a:t>of Procedures </a:t>
            </a:r>
            <a:r>
              <a:rPr lang="en-US" dirty="0" smtClean="0">
                <a:solidFill>
                  <a:schemeClr val="bg1"/>
                </a:solidFill>
              </a:rPr>
              <a:t>3</a:t>
            </a:r>
            <a:endParaRPr lang="en-US" dirty="0">
              <a:solidFill>
                <a:schemeClr val="bg1"/>
              </a:solidFill>
            </a:endParaRPr>
          </a:p>
        </p:txBody>
      </p:sp>
      <p:sp>
        <p:nvSpPr>
          <p:cNvPr id="7" name="Text Placeholder 6"/>
          <p:cNvSpPr>
            <a:spLocks noGrp="1"/>
          </p:cNvSpPr>
          <p:nvPr>
            <p:ph type="body" idx="1"/>
          </p:nvPr>
        </p:nvSpPr>
        <p:spPr>
          <a:xfrm>
            <a:off x="457201" y="1752600"/>
            <a:ext cx="4040188" cy="639762"/>
          </a:xfrm>
        </p:spPr>
        <p:txBody>
          <a:bodyPr/>
          <a:lstStyle/>
          <a:p>
            <a:r>
              <a:rPr lang="en-US" dirty="0" smtClean="0"/>
              <a:t>Syringe Transfer Method</a:t>
            </a:r>
            <a:endParaRPr lang="en-US" dirty="0"/>
          </a:p>
        </p:txBody>
      </p:sp>
      <p:sp>
        <p:nvSpPr>
          <p:cNvPr id="8" name="Content Placeholder 7"/>
          <p:cNvSpPr>
            <a:spLocks noGrp="1"/>
          </p:cNvSpPr>
          <p:nvPr>
            <p:ph sz="half" idx="2"/>
          </p:nvPr>
        </p:nvSpPr>
        <p:spPr>
          <a:xfrm>
            <a:off x="457201" y="2409410"/>
            <a:ext cx="4040188" cy="3904554"/>
          </a:xfrm>
        </p:spPr>
        <p:txBody>
          <a:bodyPr/>
          <a:lstStyle/>
          <a:p>
            <a:pPr marL="457200" indent="-457200">
              <a:spcBef>
                <a:spcPts val="1200"/>
              </a:spcBef>
              <a:buFont typeface="+mj-lt"/>
              <a:buAutoNum type="arabicPeriod" startAt="8"/>
            </a:pPr>
            <a:r>
              <a:rPr lang="en-US" altLang="en-US" dirty="0" smtClean="0"/>
              <a:t>Cleanse </a:t>
            </a:r>
            <a:r>
              <a:rPr lang="en-US" altLang="en-US" dirty="0"/>
              <a:t>the tops of the blood culture bottles (if required by facility policy</a:t>
            </a:r>
            <a:r>
              <a:rPr lang="en-US" altLang="en-US" dirty="0" smtClean="0"/>
              <a:t>).</a:t>
            </a:r>
          </a:p>
          <a:p>
            <a:pPr marL="457200" indent="-457200">
              <a:spcBef>
                <a:spcPts val="1200"/>
              </a:spcBef>
              <a:buClrTx/>
              <a:buSzTx/>
              <a:buFont typeface="+mj-lt"/>
              <a:buAutoNum type="arabicPeriod" startAt="9"/>
            </a:pPr>
            <a:r>
              <a:rPr lang="en-US" altLang="en-US" dirty="0"/>
              <a:t>Reapply the tourniquet.</a:t>
            </a:r>
          </a:p>
          <a:p>
            <a:pPr marL="457200" indent="-457200">
              <a:spcBef>
                <a:spcPts val="1200"/>
              </a:spcBef>
              <a:buClrTx/>
              <a:buSzTx/>
              <a:buFont typeface="+mj-lt"/>
              <a:buAutoNum type="arabicPeriod" startAt="9"/>
            </a:pPr>
            <a:r>
              <a:rPr lang="en-US" altLang="en-US" dirty="0"/>
              <a:t>Perform the venipuncture.</a:t>
            </a:r>
          </a:p>
          <a:p>
            <a:pPr marL="457200" indent="-457200">
              <a:spcBef>
                <a:spcPts val="1200"/>
              </a:spcBef>
              <a:buClrTx/>
              <a:buSzTx/>
              <a:buFont typeface="+mj-lt"/>
              <a:buAutoNum type="arabicPeriod" startAt="9"/>
            </a:pPr>
            <a:r>
              <a:rPr lang="en-US" altLang="en-US" dirty="0"/>
              <a:t>Fill syringe to the required volume</a:t>
            </a:r>
            <a:r>
              <a:rPr lang="en-US" altLang="en-US" dirty="0" smtClean="0"/>
              <a:t>.</a:t>
            </a:r>
            <a:endParaRPr lang="en-US" altLang="en-US" dirty="0"/>
          </a:p>
        </p:txBody>
      </p:sp>
      <p:sp>
        <p:nvSpPr>
          <p:cNvPr id="9" name="Text Placeholder 8"/>
          <p:cNvSpPr>
            <a:spLocks noGrp="1"/>
          </p:cNvSpPr>
          <p:nvPr>
            <p:ph type="body" sz="quarter" idx="3"/>
          </p:nvPr>
        </p:nvSpPr>
        <p:spPr>
          <a:xfrm>
            <a:off x="4645026" y="1752600"/>
            <a:ext cx="4041775" cy="639762"/>
          </a:xfrm>
        </p:spPr>
        <p:txBody>
          <a:bodyPr/>
          <a:lstStyle/>
          <a:p>
            <a:r>
              <a:rPr lang="en-US" smtClean="0"/>
              <a:t>Butterfly Transfer Method</a:t>
            </a:r>
            <a:endParaRPr lang="en-US" dirty="0"/>
          </a:p>
        </p:txBody>
      </p:sp>
      <p:sp>
        <p:nvSpPr>
          <p:cNvPr id="10" name="Content Placeholder 9"/>
          <p:cNvSpPr>
            <a:spLocks noGrp="1"/>
          </p:cNvSpPr>
          <p:nvPr>
            <p:ph sz="quarter" idx="4"/>
          </p:nvPr>
        </p:nvSpPr>
        <p:spPr>
          <a:xfrm>
            <a:off x="4645026" y="2409410"/>
            <a:ext cx="4041775" cy="3904554"/>
          </a:xfrm>
        </p:spPr>
        <p:txBody>
          <a:bodyPr/>
          <a:lstStyle/>
          <a:p>
            <a:pPr marL="457200" indent="-457200">
              <a:spcBef>
                <a:spcPts val="1200"/>
              </a:spcBef>
              <a:buFont typeface="+mj-lt"/>
              <a:buAutoNum type="arabicPeriod" startAt="8"/>
            </a:pPr>
            <a:r>
              <a:rPr lang="en-US" altLang="en-US" dirty="0" smtClean="0"/>
              <a:t>Cleanse </a:t>
            </a:r>
            <a:r>
              <a:rPr lang="en-US" altLang="en-US" dirty="0"/>
              <a:t>the tops of the blood culture bottles (if required by facility policy</a:t>
            </a:r>
            <a:r>
              <a:rPr lang="en-US" altLang="en-US" dirty="0" smtClean="0"/>
              <a:t>).</a:t>
            </a:r>
          </a:p>
          <a:p>
            <a:pPr marL="457200" indent="-457200">
              <a:spcBef>
                <a:spcPts val="1200"/>
              </a:spcBef>
              <a:buClrTx/>
              <a:buSzTx/>
              <a:buFont typeface="+mj-lt"/>
              <a:buAutoNum type="arabicPeriod" startAt="9"/>
            </a:pPr>
            <a:r>
              <a:rPr lang="en-US" altLang="en-US" dirty="0"/>
              <a:t>Reapply the tourniquet.</a:t>
            </a:r>
          </a:p>
          <a:p>
            <a:pPr marL="457200" indent="-457200">
              <a:spcBef>
                <a:spcPts val="1200"/>
              </a:spcBef>
              <a:buClrTx/>
              <a:buSzTx/>
              <a:buFont typeface="+mj-lt"/>
              <a:buAutoNum type="arabicPeriod" startAt="9"/>
            </a:pPr>
            <a:r>
              <a:rPr lang="en-US" altLang="en-US" dirty="0"/>
              <a:t>Perform the venipuncture.</a:t>
            </a:r>
          </a:p>
          <a:p>
            <a:pPr marL="457200" indent="-457200">
              <a:spcBef>
                <a:spcPts val="1200"/>
              </a:spcBef>
              <a:buClrTx/>
              <a:buSzTx/>
              <a:buFont typeface="+mj-lt"/>
              <a:buAutoNum type="arabicPeriod" startAt="9"/>
            </a:pPr>
            <a:r>
              <a:rPr lang="en-US" altLang="en-US" dirty="0"/>
              <a:t>Fill the aerobic bottle.</a:t>
            </a:r>
            <a:br>
              <a:rPr lang="en-US" altLang="en-US" dirty="0"/>
            </a:br>
            <a:endParaRPr lang="en-US" altLang="en-US" dirty="0"/>
          </a:p>
        </p:txBody>
      </p:sp>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1506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3" y="228600"/>
            <a:ext cx="9185426" cy="1722438"/>
          </a:xfrm>
          <a:solidFill>
            <a:schemeClr val="accent1">
              <a:lumMod val="50000"/>
            </a:schemeClr>
          </a:solidFill>
        </p:spPr>
        <p:txBody>
          <a:bodyPr/>
          <a:lstStyle/>
          <a:p>
            <a:r>
              <a:rPr lang="en-US" dirty="0" smtClean="0">
                <a:solidFill>
                  <a:schemeClr val="bg1"/>
                </a:solidFill>
              </a:rPr>
              <a:t>Check Your Competency 13-2:</a:t>
            </a:r>
            <a:br>
              <a:rPr lang="en-US" dirty="0" smtClean="0">
                <a:solidFill>
                  <a:schemeClr val="bg1"/>
                </a:solidFill>
              </a:rPr>
            </a:br>
            <a:r>
              <a:rPr lang="en-US" dirty="0" smtClean="0">
                <a:solidFill>
                  <a:schemeClr val="bg1"/>
                </a:solidFill>
              </a:rPr>
              <a:t>Blood Culture Collection Comparison </a:t>
            </a:r>
            <a:br>
              <a:rPr lang="en-US" dirty="0" smtClean="0">
                <a:solidFill>
                  <a:schemeClr val="bg1"/>
                </a:solidFill>
              </a:rPr>
            </a:br>
            <a:r>
              <a:rPr lang="en-US" dirty="0" smtClean="0">
                <a:solidFill>
                  <a:schemeClr val="bg1"/>
                </a:solidFill>
              </a:rPr>
              <a:t>of Procedures </a:t>
            </a:r>
            <a:r>
              <a:rPr lang="en-US" dirty="0" smtClean="0">
                <a:solidFill>
                  <a:schemeClr val="bg1"/>
                </a:solidFill>
              </a:rPr>
              <a:t>4</a:t>
            </a:r>
            <a:endParaRPr lang="en-US" dirty="0">
              <a:solidFill>
                <a:schemeClr val="bg1"/>
              </a:solidFill>
            </a:endParaRPr>
          </a:p>
        </p:txBody>
      </p:sp>
      <p:sp>
        <p:nvSpPr>
          <p:cNvPr id="7" name="Text Placeholder 6"/>
          <p:cNvSpPr>
            <a:spLocks noGrp="1"/>
          </p:cNvSpPr>
          <p:nvPr>
            <p:ph type="body" idx="1"/>
          </p:nvPr>
        </p:nvSpPr>
        <p:spPr>
          <a:xfrm>
            <a:off x="457201" y="1752600"/>
            <a:ext cx="4040188" cy="639762"/>
          </a:xfrm>
        </p:spPr>
        <p:txBody>
          <a:bodyPr/>
          <a:lstStyle/>
          <a:p>
            <a:r>
              <a:rPr lang="en-US" dirty="0" smtClean="0"/>
              <a:t>Syringe Transfer Method</a:t>
            </a:r>
            <a:endParaRPr lang="en-US" dirty="0"/>
          </a:p>
        </p:txBody>
      </p:sp>
      <p:sp>
        <p:nvSpPr>
          <p:cNvPr id="8" name="Content Placeholder 7"/>
          <p:cNvSpPr>
            <a:spLocks noGrp="1"/>
          </p:cNvSpPr>
          <p:nvPr>
            <p:ph sz="half" idx="2"/>
          </p:nvPr>
        </p:nvSpPr>
        <p:spPr>
          <a:xfrm>
            <a:off x="457201" y="2409410"/>
            <a:ext cx="4040188" cy="3904554"/>
          </a:xfrm>
        </p:spPr>
        <p:txBody>
          <a:bodyPr/>
          <a:lstStyle/>
          <a:p>
            <a:pPr marL="457200" indent="-457200">
              <a:spcBef>
                <a:spcPts val="1200"/>
              </a:spcBef>
              <a:buClrTx/>
              <a:buSzTx/>
              <a:buFont typeface="+mj-lt"/>
              <a:buAutoNum type="arabicPeriod" startAt="12"/>
            </a:pPr>
            <a:r>
              <a:rPr lang="en-US" altLang="en-US" dirty="0" smtClean="0"/>
              <a:t>Release </a:t>
            </a:r>
            <a:r>
              <a:rPr lang="en-US" altLang="en-US" dirty="0"/>
              <a:t>the tourniquet, withdraw the needle, engage the safety device, and apply pressure to the site</a:t>
            </a:r>
            <a:r>
              <a:rPr lang="en-US" altLang="en-US" dirty="0" smtClean="0"/>
              <a:t>.</a:t>
            </a:r>
          </a:p>
          <a:p>
            <a:pPr marL="457200" indent="-457200">
              <a:spcBef>
                <a:spcPts val="1200"/>
              </a:spcBef>
              <a:buClrTx/>
              <a:buSzTx/>
              <a:buFont typeface="+mj-lt"/>
              <a:buAutoNum type="arabicPeriod" startAt="13"/>
            </a:pPr>
            <a:r>
              <a:rPr lang="en-US" altLang="en-US" dirty="0"/>
              <a:t>Safely remove the needle and attach the syringe to the transfer device.</a:t>
            </a:r>
            <a:br>
              <a:rPr lang="en-US" altLang="en-US" dirty="0"/>
            </a:br>
            <a:endParaRPr lang="en-US" altLang="en-US" dirty="0"/>
          </a:p>
        </p:txBody>
      </p:sp>
      <p:sp>
        <p:nvSpPr>
          <p:cNvPr id="9" name="Text Placeholder 8"/>
          <p:cNvSpPr>
            <a:spLocks noGrp="1"/>
          </p:cNvSpPr>
          <p:nvPr>
            <p:ph type="body" sz="quarter" idx="3"/>
          </p:nvPr>
        </p:nvSpPr>
        <p:spPr>
          <a:xfrm>
            <a:off x="4645026" y="1752600"/>
            <a:ext cx="4041775" cy="639762"/>
          </a:xfrm>
        </p:spPr>
        <p:txBody>
          <a:bodyPr/>
          <a:lstStyle/>
          <a:p>
            <a:r>
              <a:rPr lang="en-US" dirty="0" smtClean="0"/>
              <a:t>Butterfly Transfer Method</a:t>
            </a:r>
            <a:endParaRPr lang="en-US" dirty="0"/>
          </a:p>
        </p:txBody>
      </p:sp>
      <p:sp>
        <p:nvSpPr>
          <p:cNvPr id="10" name="Content Placeholder 9"/>
          <p:cNvSpPr>
            <a:spLocks noGrp="1"/>
          </p:cNvSpPr>
          <p:nvPr>
            <p:ph sz="quarter" idx="4"/>
          </p:nvPr>
        </p:nvSpPr>
        <p:spPr>
          <a:xfrm>
            <a:off x="4645026" y="2409410"/>
            <a:ext cx="4041775" cy="3904554"/>
          </a:xfrm>
        </p:spPr>
        <p:txBody>
          <a:bodyPr/>
          <a:lstStyle/>
          <a:p>
            <a:pPr marL="457200" indent="-457200">
              <a:spcBef>
                <a:spcPts val="1200"/>
              </a:spcBef>
              <a:buClrTx/>
              <a:buSzTx/>
              <a:buFont typeface="+mj-lt"/>
              <a:buAutoNum type="arabicPeriod" startAt="12"/>
            </a:pPr>
            <a:r>
              <a:rPr lang="en-US" altLang="en-US" dirty="0" smtClean="0"/>
              <a:t>Fill </a:t>
            </a:r>
            <a:r>
              <a:rPr lang="en-US" altLang="en-US" dirty="0"/>
              <a:t>the anaerobic bottle</a:t>
            </a:r>
            <a:r>
              <a:rPr lang="en-US" altLang="en-US" dirty="0" smtClean="0"/>
              <a:t>.</a:t>
            </a:r>
          </a:p>
          <a:p>
            <a:pPr marL="457200" indent="-457200">
              <a:spcBef>
                <a:spcPts val="1200"/>
              </a:spcBef>
              <a:buClrTx/>
              <a:buSzTx/>
              <a:buFont typeface="+mj-lt"/>
              <a:buAutoNum type="arabicPeriod" startAt="12"/>
            </a:pPr>
            <a:endParaRPr lang="en-US" altLang="en-US" dirty="0"/>
          </a:p>
          <a:p>
            <a:pPr marL="0" indent="0">
              <a:spcBef>
                <a:spcPts val="1200"/>
              </a:spcBef>
              <a:buClrTx/>
              <a:buSzTx/>
              <a:buNone/>
            </a:pPr>
            <a:endParaRPr lang="en-US" altLang="en-US" sz="3600" dirty="0"/>
          </a:p>
          <a:p>
            <a:pPr marL="457200" indent="-457200">
              <a:spcBef>
                <a:spcPts val="1200"/>
              </a:spcBef>
              <a:buClrTx/>
              <a:buSzTx/>
              <a:buFont typeface="+mj-lt"/>
              <a:buAutoNum type="arabicPeriod" startAt="13"/>
            </a:pPr>
            <a:r>
              <a:rPr lang="en-US" altLang="en-US" dirty="0"/>
              <a:t>Release the tourniquet, withdraw the needle, engage the safety device, and apply pressure to the site</a:t>
            </a:r>
            <a:r>
              <a:rPr lang="en-US" altLang="en-US" dirty="0" smtClean="0"/>
              <a:t>.</a:t>
            </a:r>
            <a:endParaRPr lang="en-US" altLang="en-US" dirty="0"/>
          </a:p>
        </p:txBody>
      </p:sp>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53292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3" y="228600"/>
            <a:ext cx="9185426" cy="1722438"/>
          </a:xfrm>
          <a:solidFill>
            <a:schemeClr val="accent1">
              <a:lumMod val="50000"/>
            </a:schemeClr>
          </a:solidFill>
        </p:spPr>
        <p:txBody>
          <a:bodyPr/>
          <a:lstStyle/>
          <a:p>
            <a:r>
              <a:rPr lang="en-US" dirty="0" smtClean="0">
                <a:solidFill>
                  <a:schemeClr val="bg1"/>
                </a:solidFill>
              </a:rPr>
              <a:t>Check Your Competency 13-2:</a:t>
            </a:r>
            <a:br>
              <a:rPr lang="en-US" dirty="0" smtClean="0">
                <a:solidFill>
                  <a:schemeClr val="bg1"/>
                </a:solidFill>
              </a:rPr>
            </a:br>
            <a:r>
              <a:rPr lang="en-US" dirty="0" smtClean="0">
                <a:solidFill>
                  <a:schemeClr val="bg1"/>
                </a:solidFill>
              </a:rPr>
              <a:t>Blood Culture Collection Comparison </a:t>
            </a:r>
            <a:br>
              <a:rPr lang="en-US" dirty="0" smtClean="0">
                <a:solidFill>
                  <a:schemeClr val="bg1"/>
                </a:solidFill>
              </a:rPr>
            </a:br>
            <a:r>
              <a:rPr lang="en-US" dirty="0" smtClean="0">
                <a:solidFill>
                  <a:schemeClr val="bg1"/>
                </a:solidFill>
              </a:rPr>
              <a:t>of Procedures </a:t>
            </a:r>
            <a:r>
              <a:rPr lang="en-US" dirty="0" smtClean="0">
                <a:solidFill>
                  <a:schemeClr val="bg1"/>
                </a:solidFill>
              </a:rPr>
              <a:t>5</a:t>
            </a:r>
            <a:endParaRPr lang="en-US" dirty="0">
              <a:solidFill>
                <a:schemeClr val="bg1"/>
              </a:solidFill>
            </a:endParaRPr>
          </a:p>
        </p:txBody>
      </p:sp>
      <p:sp>
        <p:nvSpPr>
          <p:cNvPr id="7" name="Text Placeholder 6"/>
          <p:cNvSpPr>
            <a:spLocks noGrp="1"/>
          </p:cNvSpPr>
          <p:nvPr>
            <p:ph type="body" idx="1"/>
          </p:nvPr>
        </p:nvSpPr>
        <p:spPr>
          <a:xfrm>
            <a:off x="457201" y="1752600"/>
            <a:ext cx="4040188" cy="639762"/>
          </a:xfrm>
        </p:spPr>
        <p:txBody>
          <a:bodyPr/>
          <a:lstStyle/>
          <a:p>
            <a:r>
              <a:rPr lang="en-US" dirty="0" smtClean="0"/>
              <a:t>Syringe Transfer Method</a:t>
            </a:r>
            <a:endParaRPr lang="en-US" dirty="0"/>
          </a:p>
        </p:txBody>
      </p:sp>
      <p:sp>
        <p:nvSpPr>
          <p:cNvPr id="8" name="Content Placeholder 7"/>
          <p:cNvSpPr>
            <a:spLocks noGrp="1"/>
          </p:cNvSpPr>
          <p:nvPr>
            <p:ph sz="half" idx="2"/>
          </p:nvPr>
        </p:nvSpPr>
        <p:spPr>
          <a:xfrm>
            <a:off x="457201" y="2409410"/>
            <a:ext cx="4040188" cy="3904554"/>
          </a:xfrm>
        </p:spPr>
        <p:txBody>
          <a:bodyPr/>
          <a:lstStyle/>
          <a:p>
            <a:pPr marL="457200" indent="-457200">
              <a:spcBef>
                <a:spcPts val="1200"/>
              </a:spcBef>
              <a:buClrTx/>
              <a:buSzTx/>
              <a:buFont typeface="+mj-lt"/>
              <a:buAutoNum type="arabicPeriod" startAt="14"/>
            </a:pPr>
            <a:r>
              <a:rPr lang="en-US" altLang="en-US" dirty="0" smtClean="0"/>
              <a:t>Fill </a:t>
            </a:r>
            <a:r>
              <a:rPr lang="en-US" altLang="en-US" dirty="0"/>
              <a:t>the anaerobic bottle.</a:t>
            </a:r>
            <a:br>
              <a:rPr lang="en-US" altLang="en-US" dirty="0"/>
            </a:br>
            <a:endParaRPr lang="en-US" altLang="en-US" dirty="0"/>
          </a:p>
          <a:p>
            <a:pPr marL="457200" indent="-457200">
              <a:spcBef>
                <a:spcPts val="1200"/>
              </a:spcBef>
              <a:buClrTx/>
              <a:buSzTx/>
              <a:buFont typeface="+mj-lt"/>
              <a:buAutoNum type="arabicPeriod" startAt="14"/>
            </a:pPr>
            <a:r>
              <a:rPr lang="en-US" altLang="en-US" dirty="0"/>
              <a:t>Fill the aerobic bottle</a:t>
            </a:r>
            <a:r>
              <a:rPr lang="en-US" altLang="en-US" dirty="0" smtClean="0"/>
              <a:t>.</a:t>
            </a:r>
          </a:p>
          <a:p>
            <a:pPr marL="457200" indent="-457200">
              <a:spcBef>
                <a:spcPts val="1200"/>
              </a:spcBef>
              <a:buClrTx/>
              <a:buSzTx/>
              <a:buFont typeface="+mj-lt"/>
              <a:buAutoNum type="arabicPeriod" startAt="14"/>
            </a:pPr>
            <a:endParaRPr lang="en-US" altLang="en-US" sz="3200" dirty="0" smtClean="0"/>
          </a:p>
          <a:p>
            <a:pPr marL="457200" indent="-457200">
              <a:spcBef>
                <a:spcPts val="1200"/>
              </a:spcBef>
              <a:buClrTx/>
              <a:buSzTx/>
              <a:buFont typeface="+mj-lt"/>
              <a:buAutoNum type="arabicPeriod" startAt="14"/>
            </a:pPr>
            <a:r>
              <a:rPr lang="en-US" altLang="en-US" dirty="0" smtClean="0"/>
              <a:t>Safely dispose of the used needle and syringe.</a:t>
            </a:r>
            <a:endParaRPr lang="en-US" altLang="en-US" dirty="0"/>
          </a:p>
          <a:p>
            <a:pPr marL="457200" indent="-457200">
              <a:spcBef>
                <a:spcPts val="1200"/>
              </a:spcBef>
              <a:buClrTx/>
              <a:buSzTx/>
              <a:buFont typeface="+mj-lt"/>
              <a:buAutoNum type="arabicPeriod" startAt="12"/>
            </a:pPr>
            <a:endParaRPr lang="en-US" altLang="en-US" dirty="0"/>
          </a:p>
          <a:p>
            <a:pPr marL="457200" indent="-457200">
              <a:spcBef>
                <a:spcPts val="1200"/>
              </a:spcBef>
              <a:buFont typeface="+mj-lt"/>
              <a:buAutoNum type="arabicPeriod" startAt="8"/>
            </a:pPr>
            <a:endParaRPr lang="en-US" altLang="en-US" dirty="0"/>
          </a:p>
          <a:p>
            <a:endParaRPr lang="en-US" dirty="0"/>
          </a:p>
        </p:txBody>
      </p:sp>
      <p:sp>
        <p:nvSpPr>
          <p:cNvPr id="9" name="Text Placeholder 8"/>
          <p:cNvSpPr>
            <a:spLocks noGrp="1"/>
          </p:cNvSpPr>
          <p:nvPr>
            <p:ph type="body" sz="quarter" idx="3"/>
          </p:nvPr>
        </p:nvSpPr>
        <p:spPr>
          <a:xfrm>
            <a:off x="4645026" y="1752600"/>
            <a:ext cx="4041775" cy="639762"/>
          </a:xfrm>
        </p:spPr>
        <p:txBody>
          <a:bodyPr/>
          <a:lstStyle/>
          <a:p>
            <a:r>
              <a:rPr lang="en-US" dirty="0" smtClean="0"/>
              <a:t>Butterfly Transfer Method</a:t>
            </a:r>
            <a:endParaRPr lang="en-US" dirty="0"/>
          </a:p>
        </p:txBody>
      </p:sp>
      <p:sp>
        <p:nvSpPr>
          <p:cNvPr id="10" name="Content Placeholder 9"/>
          <p:cNvSpPr>
            <a:spLocks noGrp="1"/>
          </p:cNvSpPr>
          <p:nvPr>
            <p:ph sz="quarter" idx="4"/>
          </p:nvPr>
        </p:nvSpPr>
        <p:spPr>
          <a:xfrm>
            <a:off x="4645026" y="2409410"/>
            <a:ext cx="4041775" cy="3904554"/>
          </a:xfrm>
        </p:spPr>
        <p:txBody>
          <a:bodyPr/>
          <a:lstStyle/>
          <a:p>
            <a:pPr marL="457200" indent="-457200">
              <a:spcBef>
                <a:spcPts val="1200"/>
              </a:spcBef>
              <a:buClrTx/>
              <a:buSzTx/>
              <a:buFont typeface="+mj-lt"/>
              <a:buAutoNum type="arabicPeriod" startAt="14"/>
            </a:pPr>
            <a:r>
              <a:rPr lang="en-US" altLang="en-US" dirty="0" smtClean="0"/>
              <a:t>Safely </a:t>
            </a:r>
            <a:r>
              <a:rPr lang="en-US" altLang="en-US" dirty="0"/>
              <a:t>dispose of the used butterfly assembly.</a:t>
            </a:r>
          </a:p>
          <a:p>
            <a:pPr marL="457200" indent="-457200">
              <a:spcBef>
                <a:spcPts val="1200"/>
              </a:spcBef>
              <a:buClrTx/>
              <a:buSzTx/>
              <a:buFont typeface="+mj-lt"/>
              <a:buAutoNum type="arabicPeriod" startAt="14"/>
            </a:pPr>
            <a:r>
              <a:rPr lang="en-US" altLang="en-US" dirty="0"/>
              <a:t>Label the bottles with patient and collection information</a:t>
            </a:r>
            <a:r>
              <a:rPr lang="en-US" altLang="en-US" dirty="0" smtClean="0"/>
              <a:t>.</a:t>
            </a:r>
          </a:p>
          <a:p>
            <a:pPr marL="457200" indent="-457200">
              <a:spcBef>
                <a:spcPts val="1200"/>
              </a:spcBef>
              <a:buClrTx/>
              <a:buSzTx/>
              <a:buFont typeface="+mj-lt"/>
              <a:buAutoNum type="arabicPeriod" startAt="14"/>
            </a:pPr>
            <a:r>
              <a:rPr lang="en-US" altLang="en-US" dirty="0" smtClean="0"/>
              <a:t>Complete post-puncture patient care.</a:t>
            </a:r>
            <a:endParaRPr lang="en-US" altLang="en-US" dirty="0"/>
          </a:p>
          <a:p>
            <a:pPr marL="457200" indent="-457200">
              <a:spcBef>
                <a:spcPts val="1200"/>
              </a:spcBef>
              <a:buFont typeface="+mj-lt"/>
              <a:buAutoNum type="arabicPeriod" startAt="8"/>
            </a:pPr>
            <a:endParaRPr lang="en-US" altLang="en-US" dirty="0"/>
          </a:p>
        </p:txBody>
      </p:sp>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23115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3" y="228600"/>
            <a:ext cx="9185426" cy="1722438"/>
          </a:xfrm>
          <a:solidFill>
            <a:schemeClr val="accent1">
              <a:lumMod val="50000"/>
            </a:schemeClr>
          </a:solidFill>
        </p:spPr>
        <p:txBody>
          <a:bodyPr/>
          <a:lstStyle/>
          <a:p>
            <a:r>
              <a:rPr lang="en-US" dirty="0" smtClean="0">
                <a:solidFill>
                  <a:schemeClr val="bg1"/>
                </a:solidFill>
              </a:rPr>
              <a:t>Check Your Competency 13-2:</a:t>
            </a:r>
            <a:br>
              <a:rPr lang="en-US" dirty="0" smtClean="0">
                <a:solidFill>
                  <a:schemeClr val="bg1"/>
                </a:solidFill>
              </a:rPr>
            </a:br>
            <a:r>
              <a:rPr lang="en-US" dirty="0" smtClean="0">
                <a:solidFill>
                  <a:schemeClr val="bg1"/>
                </a:solidFill>
              </a:rPr>
              <a:t>Blood Culture Collection Comparison </a:t>
            </a:r>
            <a:br>
              <a:rPr lang="en-US" dirty="0" smtClean="0">
                <a:solidFill>
                  <a:schemeClr val="bg1"/>
                </a:solidFill>
              </a:rPr>
            </a:br>
            <a:r>
              <a:rPr lang="en-US" dirty="0" smtClean="0">
                <a:solidFill>
                  <a:schemeClr val="bg1"/>
                </a:solidFill>
              </a:rPr>
              <a:t>of Procedures </a:t>
            </a:r>
            <a:r>
              <a:rPr lang="en-US" dirty="0" smtClean="0">
                <a:solidFill>
                  <a:schemeClr val="bg1"/>
                </a:solidFill>
              </a:rPr>
              <a:t>6</a:t>
            </a:r>
            <a:endParaRPr lang="en-US" dirty="0">
              <a:solidFill>
                <a:schemeClr val="bg1"/>
              </a:solidFill>
            </a:endParaRPr>
          </a:p>
        </p:txBody>
      </p:sp>
      <p:sp>
        <p:nvSpPr>
          <p:cNvPr id="7" name="Text Placeholder 6"/>
          <p:cNvSpPr>
            <a:spLocks noGrp="1"/>
          </p:cNvSpPr>
          <p:nvPr>
            <p:ph type="body" idx="1"/>
          </p:nvPr>
        </p:nvSpPr>
        <p:spPr>
          <a:xfrm>
            <a:off x="457201" y="1752600"/>
            <a:ext cx="4040188" cy="639762"/>
          </a:xfrm>
        </p:spPr>
        <p:txBody>
          <a:bodyPr/>
          <a:lstStyle/>
          <a:p>
            <a:r>
              <a:rPr lang="en-US" dirty="0" smtClean="0"/>
              <a:t>Syringe Transfer Method</a:t>
            </a:r>
            <a:endParaRPr lang="en-US" dirty="0"/>
          </a:p>
        </p:txBody>
      </p:sp>
      <p:sp>
        <p:nvSpPr>
          <p:cNvPr id="8" name="Content Placeholder 7"/>
          <p:cNvSpPr>
            <a:spLocks noGrp="1"/>
          </p:cNvSpPr>
          <p:nvPr>
            <p:ph sz="half" idx="2"/>
          </p:nvPr>
        </p:nvSpPr>
        <p:spPr>
          <a:xfrm>
            <a:off x="457201" y="2409410"/>
            <a:ext cx="4040188" cy="3904554"/>
          </a:xfrm>
        </p:spPr>
        <p:txBody>
          <a:bodyPr/>
          <a:lstStyle/>
          <a:p>
            <a:pPr marL="457200" indent="-457200">
              <a:spcBef>
                <a:spcPts val="1200"/>
              </a:spcBef>
              <a:buClrTx/>
              <a:buSzTx/>
              <a:buFont typeface="+mj-lt"/>
              <a:buAutoNum type="arabicPeriod" startAt="17"/>
            </a:pPr>
            <a:r>
              <a:rPr lang="en-US" altLang="en-US" dirty="0" smtClean="0"/>
              <a:t>Label </a:t>
            </a:r>
            <a:r>
              <a:rPr lang="en-US" altLang="en-US" dirty="0"/>
              <a:t>the bottles with patient and collection information.</a:t>
            </a:r>
          </a:p>
          <a:p>
            <a:pPr marL="457200" indent="-457200">
              <a:spcBef>
                <a:spcPts val="1200"/>
              </a:spcBef>
              <a:buClrTx/>
              <a:buSzTx/>
              <a:buFont typeface="+mj-lt"/>
              <a:buAutoNum type="arabicPeriod" startAt="17"/>
            </a:pPr>
            <a:r>
              <a:rPr lang="en-US" altLang="en-US" dirty="0"/>
              <a:t>Complete </a:t>
            </a:r>
            <a:r>
              <a:rPr lang="en-US" altLang="en-US" dirty="0" smtClean="0"/>
              <a:t>post-puncture </a:t>
            </a:r>
            <a:r>
              <a:rPr lang="en-US" altLang="en-US" dirty="0"/>
              <a:t>patient care.</a:t>
            </a:r>
          </a:p>
          <a:p>
            <a:pPr marL="457200" indent="-457200">
              <a:spcBef>
                <a:spcPts val="1200"/>
              </a:spcBef>
              <a:buClrTx/>
              <a:buSzTx/>
              <a:buFont typeface="+mj-lt"/>
              <a:buAutoNum type="arabicPeriod" startAt="17"/>
            </a:pPr>
            <a:r>
              <a:rPr lang="en-US" altLang="en-US" dirty="0"/>
              <a:t>Thank the patient.</a:t>
            </a:r>
          </a:p>
          <a:p>
            <a:pPr marL="457200" indent="-457200">
              <a:spcBef>
                <a:spcPts val="1200"/>
              </a:spcBef>
              <a:buClrTx/>
              <a:buSzTx/>
              <a:buFont typeface="+mj-lt"/>
              <a:buAutoNum type="arabicPeriod" startAt="12"/>
            </a:pPr>
            <a:endParaRPr lang="en-US" altLang="en-US" dirty="0"/>
          </a:p>
          <a:p>
            <a:pPr marL="457200" indent="-457200">
              <a:spcBef>
                <a:spcPts val="1200"/>
              </a:spcBef>
              <a:buFont typeface="+mj-lt"/>
              <a:buAutoNum type="arabicPeriod" startAt="8"/>
            </a:pPr>
            <a:endParaRPr lang="en-US" altLang="en-US" dirty="0"/>
          </a:p>
          <a:p>
            <a:endParaRPr lang="en-US" dirty="0"/>
          </a:p>
        </p:txBody>
      </p:sp>
      <p:sp>
        <p:nvSpPr>
          <p:cNvPr id="9" name="Text Placeholder 8"/>
          <p:cNvSpPr>
            <a:spLocks noGrp="1"/>
          </p:cNvSpPr>
          <p:nvPr>
            <p:ph type="body" sz="quarter" idx="3"/>
          </p:nvPr>
        </p:nvSpPr>
        <p:spPr>
          <a:xfrm>
            <a:off x="4645026" y="1752600"/>
            <a:ext cx="4041775" cy="639762"/>
          </a:xfrm>
        </p:spPr>
        <p:txBody>
          <a:bodyPr/>
          <a:lstStyle/>
          <a:p>
            <a:r>
              <a:rPr lang="en-US" dirty="0" smtClean="0"/>
              <a:t>Butterfly Transfer Method</a:t>
            </a:r>
            <a:endParaRPr lang="en-US" dirty="0"/>
          </a:p>
        </p:txBody>
      </p:sp>
      <p:sp>
        <p:nvSpPr>
          <p:cNvPr id="10" name="Content Placeholder 9"/>
          <p:cNvSpPr>
            <a:spLocks noGrp="1"/>
          </p:cNvSpPr>
          <p:nvPr>
            <p:ph sz="quarter" idx="4"/>
          </p:nvPr>
        </p:nvSpPr>
        <p:spPr>
          <a:xfrm>
            <a:off x="4645026" y="2409410"/>
            <a:ext cx="4041775" cy="3904554"/>
          </a:xfrm>
        </p:spPr>
        <p:txBody>
          <a:bodyPr/>
          <a:lstStyle/>
          <a:p>
            <a:pPr marL="457200" indent="-457200">
              <a:spcBef>
                <a:spcPts val="1200"/>
              </a:spcBef>
              <a:buClrTx/>
              <a:buSzTx/>
              <a:buFont typeface="+mj-lt"/>
              <a:buAutoNum type="arabicPeriod" startAt="17"/>
            </a:pPr>
            <a:r>
              <a:rPr lang="en-US" altLang="en-US" dirty="0" smtClean="0"/>
              <a:t>Thank </a:t>
            </a:r>
            <a:r>
              <a:rPr lang="en-US" altLang="en-US" dirty="0"/>
              <a:t>the patient.</a:t>
            </a:r>
          </a:p>
        </p:txBody>
      </p:sp>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74806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Glucose Testing</a:t>
            </a:r>
            <a:endParaRPr lang="en-US" dirty="0"/>
          </a:p>
        </p:txBody>
      </p:sp>
      <p:sp>
        <p:nvSpPr>
          <p:cNvPr id="10" name="Text Placeholder 9"/>
          <p:cNvSpPr>
            <a:spLocks noGrp="1"/>
          </p:cNvSpPr>
          <p:nvPr>
            <p:ph type="body" sz="quarter" idx="10"/>
          </p:nvPr>
        </p:nvSpPr>
        <p:spPr/>
        <p:txBody>
          <a:bodyPr/>
          <a:lstStyle/>
          <a:p>
            <a:r>
              <a:rPr lang="en-US" dirty="0" smtClean="0"/>
              <a:t>Learning Outcome 13.2</a:t>
            </a:r>
            <a:endParaRPr lang="en-US" dirty="0"/>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7390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Glucose Tests</a:t>
            </a:r>
            <a:endParaRPr lang="en-US" dirty="0"/>
          </a:p>
        </p:txBody>
      </p:sp>
      <p:sp>
        <p:nvSpPr>
          <p:cNvPr id="6" name="Content Placeholder 5"/>
          <p:cNvSpPr>
            <a:spLocks noGrp="1"/>
          </p:cNvSpPr>
          <p:nvPr>
            <p:ph idx="1"/>
          </p:nvPr>
        </p:nvSpPr>
        <p:spPr/>
        <p:txBody>
          <a:bodyPr/>
          <a:lstStyle/>
          <a:p>
            <a:pPr marL="0" indent="0">
              <a:buNone/>
            </a:pPr>
            <a:r>
              <a:rPr lang="en-US" altLang="en-US" dirty="0" smtClean="0"/>
              <a:t>Ordered to diagnose carbohydrate metabolism disorders</a:t>
            </a:r>
          </a:p>
          <a:p>
            <a:r>
              <a:rPr lang="en-US" altLang="en-US" dirty="0" smtClean="0"/>
              <a:t>Diabetes mellitus</a:t>
            </a:r>
          </a:p>
          <a:p>
            <a:r>
              <a:rPr lang="en-US" altLang="en-US" dirty="0" smtClean="0"/>
              <a:t>Gestational diabetes</a:t>
            </a:r>
          </a:p>
          <a:p>
            <a:r>
              <a:rPr lang="en-US" altLang="en-US" dirty="0" smtClean="0"/>
              <a:t>Hyperinsulinism</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995709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Types of Glucose </a:t>
            </a:r>
            <a:r>
              <a:rPr lang="en-US" dirty="0" smtClean="0"/>
              <a:t>Tests 1</a:t>
            </a:r>
            <a:endParaRPr lang="en-US" dirty="0"/>
          </a:p>
        </p:txBody>
      </p:sp>
      <p:sp>
        <p:nvSpPr>
          <p:cNvPr id="11" name="Content Placeholder 10"/>
          <p:cNvSpPr>
            <a:spLocks noGrp="1"/>
          </p:cNvSpPr>
          <p:nvPr>
            <p:ph idx="1"/>
          </p:nvPr>
        </p:nvSpPr>
        <p:spPr/>
        <p:txBody>
          <a:bodyPr/>
          <a:lstStyle/>
          <a:p>
            <a:pPr marL="0" indent="0">
              <a:buNone/>
            </a:pPr>
            <a:r>
              <a:rPr lang="en-US" altLang="en-US" dirty="0" smtClean="0"/>
              <a:t>Fasting blood sugar</a:t>
            </a:r>
          </a:p>
          <a:p>
            <a:pPr marL="0" indent="0">
              <a:buNone/>
            </a:pPr>
            <a:r>
              <a:rPr lang="en-US" altLang="en-US" dirty="0" smtClean="0"/>
              <a:t>Random blood sugar</a:t>
            </a:r>
          </a:p>
          <a:p>
            <a:pPr marL="0" indent="0">
              <a:buNone/>
            </a:pPr>
            <a:r>
              <a:rPr lang="en-US" altLang="en-US" dirty="0" smtClean="0"/>
              <a:t>Two-hour postprandial glucose</a:t>
            </a:r>
          </a:p>
          <a:p>
            <a:r>
              <a:rPr lang="en-US" altLang="en-US" dirty="0" smtClean="0"/>
              <a:t>Specimen obtained 2 hours after a meal</a:t>
            </a:r>
          </a:p>
          <a:p>
            <a:r>
              <a:rPr lang="en-US" altLang="en-US" dirty="0" smtClean="0"/>
              <a:t>Collection timing is critical for accurate results</a:t>
            </a:r>
          </a:p>
          <a:p>
            <a:pPr marL="0" indent="0">
              <a:buNone/>
            </a:pPr>
            <a:r>
              <a:rPr lang="en-US" altLang="en-US" dirty="0" smtClean="0"/>
              <a:t>Glucose challenge</a:t>
            </a:r>
          </a:p>
          <a:p>
            <a:r>
              <a:rPr lang="en-US" altLang="en-US" dirty="0" smtClean="0"/>
              <a:t>Specimen collected 1 or 2 hours after oral glucose dose</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33133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Types of Glucose Tests </a:t>
            </a:r>
            <a:r>
              <a:rPr lang="en-US" dirty="0" smtClean="0"/>
              <a:t>2</a:t>
            </a:r>
            <a:endParaRPr lang="en-US" dirty="0"/>
          </a:p>
        </p:txBody>
      </p:sp>
      <p:sp>
        <p:nvSpPr>
          <p:cNvPr id="11" name="Content Placeholder 10"/>
          <p:cNvSpPr>
            <a:spLocks noGrp="1"/>
          </p:cNvSpPr>
          <p:nvPr>
            <p:ph sz="half" idx="1"/>
          </p:nvPr>
        </p:nvSpPr>
        <p:spPr>
          <a:xfrm>
            <a:off x="457200" y="914400"/>
            <a:ext cx="8229600" cy="3124200"/>
          </a:xfrm>
        </p:spPr>
        <p:txBody>
          <a:bodyPr/>
          <a:lstStyle/>
          <a:p>
            <a:pPr marL="0" indent="0">
              <a:buNone/>
            </a:pPr>
            <a:r>
              <a:rPr lang="en-US" altLang="en-US" dirty="0" smtClean="0"/>
              <a:t>Oral glucose tolerance test (OGTT)</a:t>
            </a:r>
          </a:p>
          <a:p>
            <a:r>
              <a:rPr lang="en-US" altLang="en-US" dirty="0" smtClean="0"/>
              <a:t>Patient fasts for at least 12 hours</a:t>
            </a:r>
          </a:p>
          <a:p>
            <a:r>
              <a:rPr lang="en-US" altLang="en-US" dirty="0" smtClean="0"/>
              <a:t>Fasting specimen is drawn</a:t>
            </a:r>
          </a:p>
          <a:p>
            <a:r>
              <a:rPr lang="en-US" altLang="en-US" dirty="0" smtClean="0"/>
              <a:t>Patient receives a loading dose of glucose</a:t>
            </a:r>
          </a:p>
          <a:p>
            <a:r>
              <a:rPr lang="en-US" altLang="en-US" dirty="0" smtClean="0"/>
              <a:t>Blood and urine specimens are collected at 30 minutes, </a:t>
            </a:r>
            <a:br>
              <a:rPr lang="en-US" altLang="en-US" dirty="0" smtClean="0"/>
            </a:br>
            <a:r>
              <a:rPr lang="en-US" altLang="en-US" dirty="0" smtClean="0"/>
              <a:t>1 hour, 2 hours, and 3 hours</a:t>
            </a:r>
          </a:p>
          <a:p>
            <a:endParaRPr lang="en-US" dirty="0"/>
          </a:p>
        </p:txBody>
      </p:sp>
      <p:sp>
        <p:nvSpPr>
          <p:cNvPr id="12" name="Content Placeholder 11"/>
          <p:cNvSpPr>
            <a:spLocks noGrp="1"/>
          </p:cNvSpPr>
          <p:nvPr>
            <p:ph sz="half" idx="2"/>
          </p:nvPr>
        </p:nvSpPr>
        <p:spPr>
          <a:xfrm>
            <a:off x="457200" y="4495800"/>
            <a:ext cx="8229600" cy="2034540"/>
          </a:xfrm>
          <a:solidFill>
            <a:srgbClr val="002060"/>
          </a:solidFill>
        </p:spPr>
        <p:txBody>
          <a:bodyPr/>
          <a:lstStyle/>
          <a:p>
            <a:pPr marL="0" indent="0">
              <a:buNone/>
            </a:pPr>
            <a:r>
              <a:rPr lang="en-US" dirty="0" smtClean="0">
                <a:solidFill>
                  <a:schemeClr val="bg1"/>
                </a:solidFill>
              </a:rPr>
              <a:t>It is unsafe to give a patient with elevated glucose additional glucose for testing purposes. If the patient’s fasting blood glucose is 126 mg/dL or over, a GTT should not be performed. If the glucose level during the test exceeds 200 mg/dL, the test must be discontinued immediately.</a:t>
            </a:r>
          </a:p>
          <a:p>
            <a:endParaRPr lang="en-US" dirty="0">
              <a:solidFill>
                <a:schemeClr val="bg1"/>
              </a:solidFill>
            </a:endParaRPr>
          </a:p>
        </p:txBody>
      </p:sp>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83081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95450"/>
          </a:xfrm>
          <a:solidFill>
            <a:schemeClr val="accent1">
              <a:lumMod val="50000"/>
            </a:schemeClr>
          </a:solidFill>
        </p:spPr>
        <p:txBody>
          <a:bodyPr/>
          <a:lstStyle/>
          <a:p>
            <a:r>
              <a:rPr lang="en-US" dirty="0" smtClean="0">
                <a:solidFill>
                  <a:schemeClr val="bg1"/>
                </a:solidFill>
              </a:rPr>
              <a:t>Check Your Competency 13-3:</a:t>
            </a:r>
            <a:br>
              <a:rPr lang="en-US" dirty="0" smtClean="0">
                <a:solidFill>
                  <a:schemeClr val="bg1"/>
                </a:solidFill>
              </a:rPr>
            </a:br>
            <a:r>
              <a:rPr lang="en-US" dirty="0" smtClean="0">
                <a:solidFill>
                  <a:schemeClr val="bg1"/>
                </a:solidFill>
              </a:rPr>
              <a:t>Glucose </a:t>
            </a:r>
            <a:r>
              <a:rPr lang="en-US" dirty="0" smtClean="0">
                <a:solidFill>
                  <a:schemeClr val="bg1"/>
                </a:solidFill>
              </a:rPr>
              <a:t>Testing 1</a:t>
            </a:r>
            <a:endParaRPr lang="en-US" dirty="0">
              <a:solidFill>
                <a:schemeClr val="bg1"/>
              </a:solidFill>
            </a:endParaRPr>
          </a:p>
        </p:txBody>
      </p:sp>
      <p:sp>
        <p:nvSpPr>
          <p:cNvPr id="7" name="Content Placeholder 6"/>
          <p:cNvSpPr>
            <a:spLocks noGrp="1"/>
          </p:cNvSpPr>
          <p:nvPr>
            <p:ph idx="1"/>
          </p:nvPr>
        </p:nvSpPr>
        <p:spPr>
          <a:xfrm>
            <a:off x="457200" y="1524000"/>
            <a:ext cx="8229600" cy="5029200"/>
          </a:xfrm>
        </p:spPr>
        <p:txBody>
          <a:bodyPr/>
          <a:lstStyle/>
          <a:p>
            <a:pPr marL="457200" indent="-457200">
              <a:buFont typeface="+mj-lt"/>
              <a:buAutoNum type="arabicPeriod"/>
            </a:pPr>
            <a:r>
              <a:rPr lang="en-US" altLang="en-US" dirty="0" smtClean="0"/>
              <a:t>Identify the patient.</a:t>
            </a:r>
          </a:p>
          <a:p>
            <a:pPr marL="457200" indent="-457200">
              <a:buFont typeface="+mj-lt"/>
              <a:buAutoNum type="arabicPeriod"/>
            </a:pPr>
            <a:r>
              <a:rPr lang="en-US" altLang="en-US" dirty="0" smtClean="0"/>
              <a:t>Explain the specimen collection procedure to the patient.</a:t>
            </a:r>
          </a:p>
          <a:p>
            <a:pPr marL="457200" indent="-457200">
              <a:buFont typeface="+mj-lt"/>
              <a:buAutoNum type="arabicPeriod"/>
            </a:pPr>
            <a:r>
              <a:rPr lang="en-US" altLang="en-US" dirty="0" smtClean="0"/>
              <a:t>Ensure that the patient has been fasting for at least 12 hours.</a:t>
            </a:r>
          </a:p>
          <a:p>
            <a:pPr marL="457200" indent="-457200">
              <a:buFont typeface="+mj-lt"/>
              <a:buAutoNum type="arabicPeriod"/>
            </a:pPr>
            <a:r>
              <a:rPr lang="en-US" altLang="en-US" dirty="0" smtClean="0"/>
              <a:t>Wash your hands, put on gloves, and prepare the equipment.</a:t>
            </a:r>
          </a:p>
          <a:p>
            <a:pPr marL="457200" indent="-457200">
              <a:buFont typeface="+mj-lt"/>
              <a:buAutoNum type="arabicPeriod"/>
            </a:pPr>
            <a:r>
              <a:rPr lang="en-US" altLang="en-US" dirty="0" smtClean="0"/>
              <a:t>Collect a fasting blood specimen using proper venipuncture technique.</a:t>
            </a:r>
          </a:p>
          <a:p>
            <a:pPr marL="457200" indent="-457200">
              <a:buFont typeface="+mj-lt"/>
              <a:buAutoNum type="arabicPeriod"/>
            </a:pPr>
            <a:r>
              <a:rPr lang="en-US" altLang="en-US" dirty="0" smtClean="0"/>
              <a:t>Perform a POCT glucose test or obtain a glucose level of the specimen from the chemistry department.</a:t>
            </a:r>
          </a:p>
          <a:p>
            <a:pPr marL="457200" indent="-457200">
              <a:buFont typeface="+mj-lt"/>
              <a:buAutoNum type="arabicPeriod"/>
            </a:pPr>
            <a:r>
              <a:rPr lang="en-US" altLang="en-US" dirty="0" smtClean="0"/>
              <a:t>Verify that the screening blood glucose level is less than 200 mg/dL.</a:t>
            </a:r>
          </a:p>
          <a:p>
            <a:endParaRPr lang="en-US" dirty="0"/>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746112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95450"/>
          </a:xfrm>
          <a:solidFill>
            <a:schemeClr val="accent1">
              <a:lumMod val="50000"/>
            </a:schemeClr>
          </a:solidFill>
        </p:spPr>
        <p:txBody>
          <a:bodyPr/>
          <a:lstStyle/>
          <a:p>
            <a:r>
              <a:rPr lang="en-US" dirty="0" smtClean="0">
                <a:solidFill>
                  <a:schemeClr val="bg1"/>
                </a:solidFill>
              </a:rPr>
              <a:t>Check Your Competency 13-3:</a:t>
            </a:r>
            <a:br>
              <a:rPr lang="en-US" dirty="0" smtClean="0">
                <a:solidFill>
                  <a:schemeClr val="bg1"/>
                </a:solidFill>
              </a:rPr>
            </a:br>
            <a:r>
              <a:rPr lang="en-US" dirty="0" smtClean="0">
                <a:solidFill>
                  <a:schemeClr val="bg1"/>
                </a:solidFill>
              </a:rPr>
              <a:t>Glucose Testing </a:t>
            </a:r>
            <a:r>
              <a:rPr lang="en-US" dirty="0" smtClean="0">
                <a:solidFill>
                  <a:schemeClr val="bg1"/>
                </a:solidFill>
              </a:rPr>
              <a:t>2</a:t>
            </a:r>
            <a:endParaRPr lang="en-US" dirty="0">
              <a:solidFill>
                <a:schemeClr val="bg1"/>
              </a:solidFill>
            </a:endParaRPr>
          </a:p>
        </p:txBody>
      </p:sp>
      <p:sp>
        <p:nvSpPr>
          <p:cNvPr id="7" name="Content Placeholder 6"/>
          <p:cNvSpPr>
            <a:spLocks noGrp="1"/>
          </p:cNvSpPr>
          <p:nvPr>
            <p:ph idx="1"/>
          </p:nvPr>
        </p:nvSpPr>
        <p:spPr>
          <a:xfrm>
            <a:off x="457200" y="1524000"/>
            <a:ext cx="8229600" cy="5029200"/>
          </a:xfrm>
        </p:spPr>
        <p:txBody>
          <a:bodyPr/>
          <a:lstStyle/>
          <a:p>
            <a:pPr marL="457200" indent="-457200">
              <a:spcBef>
                <a:spcPts val="1200"/>
              </a:spcBef>
              <a:buClrTx/>
              <a:buSzTx/>
              <a:buFont typeface="+mj-lt"/>
              <a:buAutoNum type="arabicPeriod" startAt="8"/>
            </a:pPr>
            <a:r>
              <a:rPr lang="en-US" altLang="en-US" dirty="0"/>
              <a:t>Prepare the glucose drink according to the requirements of the type of glucose test.</a:t>
            </a:r>
          </a:p>
          <a:p>
            <a:pPr marL="457200" indent="-457200">
              <a:spcBef>
                <a:spcPts val="1200"/>
              </a:spcBef>
              <a:buClrTx/>
              <a:buSzTx/>
              <a:buFont typeface="+mj-lt"/>
              <a:buAutoNum type="arabicPeriod" startAt="8"/>
            </a:pPr>
            <a:r>
              <a:rPr lang="en-US" altLang="en-US" dirty="0"/>
              <a:t>Observe the patient consume it within 5 minutes and confirm that no vomiting has occurred.</a:t>
            </a:r>
          </a:p>
          <a:p>
            <a:pPr marL="457200" indent="-457200">
              <a:spcBef>
                <a:spcPts val="1200"/>
              </a:spcBef>
              <a:buClrTx/>
              <a:buSzTx/>
              <a:buFont typeface="+mj-lt"/>
              <a:buAutoNum type="arabicPeriod" startAt="8"/>
            </a:pPr>
            <a:r>
              <a:rPr lang="en-US" altLang="en-US" dirty="0"/>
              <a:t>Collect blood at the specified time intervals.</a:t>
            </a:r>
          </a:p>
          <a:p>
            <a:pPr marL="457200" indent="-457200">
              <a:spcBef>
                <a:spcPts val="1200"/>
              </a:spcBef>
              <a:buClrTx/>
              <a:buSzTx/>
              <a:buFont typeface="+mj-lt"/>
              <a:buAutoNum type="arabicPeriod" startAt="8"/>
            </a:pPr>
            <a:r>
              <a:rPr lang="en-US" altLang="en-US" dirty="0"/>
              <a:t>Properly label each sample with both the time collected and the time interval.</a:t>
            </a:r>
          </a:p>
          <a:p>
            <a:endParaRPr lang="en-US" dirty="0"/>
          </a:p>
        </p:txBody>
      </p:sp>
      <p:sp>
        <p:nvSpPr>
          <p:cNvPr id="13" name="Text Placeholder 12"/>
          <p:cNvSpPr>
            <a:spLocks noGrp="1"/>
          </p:cNvSpPr>
          <p:nvPr>
            <p:ph type="body" sz="quarter" idx="16"/>
          </p:nvPr>
        </p:nvSpPr>
        <p:spPr/>
        <p:txBody>
          <a:bodyPr/>
          <a:lstStyle/>
          <a:p>
            <a:endParaRPr lang="en-US"/>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509229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a:t>
            </a:r>
            <a:r>
              <a:rPr lang="en-US" dirty="0" smtClean="0"/>
              <a:t>Outcomes 2</a:t>
            </a:r>
            <a:endParaRPr lang="en-US" dirty="0"/>
          </a:p>
        </p:txBody>
      </p:sp>
      <p:sp>
        <p:nvSpPr>
          <p:cNvPr id="6" name="Content Placeholder 5"/>
          <p:cNvSpPr>
            <a:spLocks noGrp="1"/>
          </p:cNvSpPr>
          <p:nvPr>
            <p:ph idx="1"/>
          </p:nvPr>
        </p:nvSpPr>
        <p:spPr/>
        <p:txBody>
          <a:bodyPr/>
          <a:lstStyle/>
          <a:p>
            <a:pPr marL="685800" indent="-685800">
              <a:buNone/>
            </a:pPr>
            <a:r>
              <a:rPr lang="en-US" dirty="0" smtClean="0"/>
              <a:t>13.6	Identify steps to competent and effective arterial puncture.</a:t>
            </a:r>
          </a:p>
          <a:p>
            <a:pPr marL="685800" indent="-685800">
              <a:buNone/>
            </a:pPr>
            <a:r>
              <a:rPr lang="en-US" dirty="0" smtClean="0"/>
              <a:t>13.7	Classify venous access sites and their uses.</a:t>
            </a:r>
            <a:endParaRPr lang="en-US" dirty="0"/>
          </a:p>
        </p:txBody>
      </p:sp>
      <p:sp>
        <p:nvSpPr>
          <p:cNvPr id="9" name="Text Placeholder 8"/>
          <p:cNvSpPr>
            <a:spLocks noGrp="1"/>
          </p:cNvSpPr>
          <p:nvPr>
            <p:ph type="body" sz="quarter" idx="16"/>
          </p:nvPr>
        </p:nvSpPr>
        <p:spPr/>
        <p:txBody>
          <a:bodyPr/>
          <a:lstStyle/>
          <a:p>
            <a:endParaRPr lang="en-US"/>
          </a:p>
        </p:txBody>
      </p:sp>
      <p:sp>
        <p:nvSpPr>
          <p:cNvPr id="8" name="Text Placeholder 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511192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Neonatal Screening</a:t>
            </a:r>
            <a:endParaRPr lang="en-US" dirty="0"/>
          </a:p>
        </p:txBody>
      </p:sp>
      <p:sp>
        <p:nvSpPr>
          <p:cNvPr id="11" name="Text Placeholder 10"/>
          <p:cNvSpPr>
            <a:spLocks noGrp="1"/>
          </p:cNvSpPr>
          <p:nvPr>
            <p:ph type="body" sz="quarter" idx="10"/>
          </p:nvPr>
        </p:nvSpPr>
        <p:spPr/>
        <p:txBody>
          <a:bodyPr/>
          <a:lstStyle/>
          <a:p>
            <a:r>
              <a:rPr lang="en-US" dirty="0" smtClean="0"/>
              <a:t>Learning Outcome 13.3</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52918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Biotinidase Deficiency and Cystic Fibrosis</a:t>
            </a:r>
            <a:endParaRPr lang="en-US" dirty="0"/>
          </a:p>
        </p:txBody>
      </p:sp>
      <p:sp>
        <p:nvSpPr>
          <p:cNvPr id="6" name="Content Placeholder 5"/>
          <p:cNvSpPr>
            <a:spLocks noGrp="1"/>
          </p:cNvSpPr>
          <p:nvPr>
            <p:ph idx="1"/>
          </p:nvPr>
        </p:nvSpPr>
        <p:spPr/>
        <p:txBody>
          <a:bodyPr/>
          <a:lstStyle/>
          <a:p>
            <a:pPr marL="0" indent="0">
              <a:buNone/>
            </a:pPr>
            <a:r>
              <a:rPr lang="en-US" altLang="en-US" dirty="0" smtClean="0"/>
              <a:t>Biotinidase deficiency</a:t>
            </a:r>
          </a:p>
          <a:p>
            <a:r>
              <a:rPr lang="en-US" altLang="en-US" dirty="0" smtClean="0"/>
              <a:t>May cause neurological damage</a:t>
            </a:r>
          </a:p>
          <a:p>
            <a:r>
              <a:rPr lang="en-US" altLang="en-US" dirty="0" smtClean="0"/>
              <a:t>May cause movement and balance problems</a:t>
            </a:r>
          </a:p>
          <a:p>
            <a:r>
              <a:rPr lang="en-US" altLang="en-US" dirty="0" smtClean="0"/>
              <a:t>Treatable with biotin supplements</a:t>
            </a:r>
          </a:p>
          <a:p>
            <a:pPr marL="0" indent="0">
              <a:spcBef>
                <a:spcPts val="3600"/>
              </a:spcBef>
              <a:buNone/>
            </a:pPr>
            <a:r>
              <a:rPr lang="en-US" altLang="en-US" dirty="0" smtClean="0"/>
              <a:t>Cystic fibrosis</a:t>
            </a:r>
          </a:p>
          <a:p>
            <a:r>
              <a:rPr lang="en-US" altLang="en-US" dirty="0" smtClean="0"/>
              <a:t>Accumulation of mucous secretions</a:t>
            </a:r>
          </a:p>
          <a:p>
            <a:r>
              <a:rPr lang="en-US" altLang="en-US" dirty="0" smtClean="0"/>
              <a:t>Can be fatal</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793333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Galactosemia and Hypothyroidism</a:t>
            </a:r>
            <a:endParaRPr lang="en-US" dirty="0"/>
          </a:p>
        </p:txBody>
      </p:sp>
      <p:sp>
        <p:nvSpPr>
          <p:cNvPr id="11" name="Content Placeholder 10"/>
          <p:cNvSpPr>
            <a:spLocks noGrp="1"/>
          </p:cNvSpPr>
          <p:nvPr>
            <p:ph idx="1"/>
          </p:nvPr>
        </p:nvSpPr>
        <p:spPr/>
        <p:txBody>
          <a:bodyPr/>
          <a:lstStyle/>
          <a:p>
            <a:pPr marL="0" indent="0">
              <a:buNone/>
            </a:pPr>
            <a:r>
              <a:rPr lang="en-US" altLang="en-US" dirty="0" smtClean="0"/>
              <a:t>Galactosemia</a:t>
            </a:r>
          </a:p>
          <a:p>
            <a:r>
              <a:rPr lang="en-US" altLang="en-US" dirty="0" smtClean="0"/>
              <a:t>Body cannot use galactose as energy source</a:t>
            </a:r>
          </a:p>
          <a:p>
            <a:r>
              <a:rPr lang="en-US" altLang="en-US" dirty="0" smtClean="0"/>
              <a:t>Can be life-threatening</a:t>
            </a:r>
          </a:p>
          <a:p>
            <a:pPr marL="0" indent="0">
              <a:spcBef>
                <a:spcPts val="3600"/>
              </a:spcBef>
              <a:buNone/>
            </a:pPr>
            <a:r>
              <a:rPr lang="en-US" altLang="en-US" dirty="0" smtClean="0"/>
              <a:t>Hypothyroidism</a:t>
            </a:r>
          </a:p>
          <a:p>
            <a:r>
              <a:rPr lang="en-US" altLang="en-US" dirty="0" smtClean="0"/>
              <a:t>Acquired or congenital</a:t>
            </a:r>
          </a:p>
          <a:p>
            <a:r>
              <a:rPr lang="en-US" altLang="en-US" dirty="0" smtClean="0"/>
              <a:t>Can delay normal growth</a:t>
            </a:r>
          </a:p>
          <a:p>
            <a:r>
              <a:rPr lang="en-US" altLang="en-US" dirty="0" smtClean="0"/>
              <a:t>May cause intellectual disabilities</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429467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Phenylketonuria and Sickle Cell Disease</a:t>
            </a:r>
            <a:endParaRPr lang="en-US" dirty="0"/>
          </a:p>
        </p:txBody>
      </p:sp>
      <p:sp>
        <p:nvSpPr>
          <p:cNvPr id="11" name="Content Placeholder 10"/>
          <p:cNvSpPr>
            <a:spLocks noGrp="1"/>
          </p:cNvSpPr>
          <p:nvPr>
            <p:ph idx="1"/>
          </p:nvPr>
        </p:nvSpPr>
        <p:spPr/>
        <p:txBody>
          <a:bodyPr/>
          <a:lstStyle/>
          <a:p>
            <a:pPr marL="0" indent="0">
              <a:buNone/>
            </a:pPr>
            <a:r>
              <a:rPr lang="en-US" altLang="en-US" dirty="0" smtClean="0"/>
              <a:t>Phenylketonuria</a:t>
            </a:r>
          </a:p>
          <a:p>
            <a:r>
              <a:rPr lang="en-US" altLang="en-US" dirty="0" smtClean="0"/>
              <a:t>Body is deficient in enzyme to break down phenylalanine</a:t>
            </a:r>
          </a:p>
          <a:p>
            <a:pPr marL="0" indent="0">
              <a:spcBef>
                <a:spcPts val="3600"/>
              </a:spcBef>
              <a:buNone/>
            </a:pPr>
            <a:r>
              <a:rPr lang="en-US" altLang="en-US" dirty="0" smtClean="0"/>
              <a:t>Sickle cell disease</a:t>
            </a:r>
          </a:p>
          <a:p>
            <a:r>
              <a:rPr lang="en-US" altLang="en-US" dirty="0" smtClean="0"/>
              <a:t>Abnormal hemoglobin</a:t>
            </a:r>
          </a:p>
          <a:p>
            <a:r>
              <a:rPr lang="en-US" altLang="en-US" dirty="0" smtClean="0"/>
              <a:t>Distorted cells block small blood </a:t>
            </a:r>
            <a:br>
              <a:rPr lang="en-US" altLang="en-US" dirty="0" smtClean="0"/>
            </a:br>
            <a:r>
              <a:rPr lang="en-US" altLang="en-US" dirty="0" smtClean="0"/>
              <a:t>vessels</a:t>
            </a:r>
          </a:p>
          <a:p>
            <a:r>
              <a:rPr lang="en-US" altLang="en-US" dirty="0" smtClean="0"/>
              <a:t>Removal of affected cells causes </a:t>
            </a:r>
            <a:br>
              <a:rPr lang="en-US" altLang="en-US" dirty="0" smtClean="0"/>
            </a:br>
            <a:r>
              <a:rPr lang="en-US" altLang="en-US" dirty="0" smtClean="0"/>
              <a:t>anemia</a:t>
            </a:r>
          </a:p>
          <a:p>
            <a:endParaRPr lang="en-US" dirty="0"/>
          </a:p>
        </p:txBody>
      </p:sp>
      <p:sp>
        <p:nvSpPr>
          <p:cNvPr id="21" name="Text Placeholder 20"/>
          <p:cNvSpPr>
            <a:spLocks noGrp="1"/>
          </p:cNvSpPr>
          <p:nvPr>
            <p:ph type="body" sz="quarter" idx="16"/>
          </p:nvPr>
        </p:nvSpPr>
        <p:spPr/>
        <p:txBody>
          <a:bodyPr/>
          <a:lstStyle/>
          <a:p>
            <a:endParaRPr lang="en-US"/>
          </a:p>
        </p:txBody>
      </p:sp>
      <p:sp>
        <p:nvSpPr>
          <p:cNvPr id="20" name="Text Placeholder 1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950213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State Testing Specimen Collection</a:t>
            </a:r>
            <a:endParaRPr lang="en-US" dirty="0"/>
          </a:p>
        </p:txBody>
      </p:sp>
      <p:sp>
        <p:nvSpPr>
          <p:cNvPr id="11" name="Content Placeholder 10"/>
          <p:cNvSpPr>
            <a:spLocks noGrp="1"/>
          </p:cNvSpPr>
          <p:nvPr>
            <p:ph sz="half" idx="1"/>
          </p:nvPr>
        </p:nvSpPr>
        <p:spPr>
          <a:xfrm>
            <a:off x="457200" y="914400"/>
            <a:ext cx="8229600" cy="1676400"/>
          </a:xfrm>
        </p:spPr>
        <p:txBody>
          <a:bodyPr/>
          <a:lstStyle/>
          <a:p>
            <a:pPr marL="0" indent="0">
              <a:buNone/>
            </a:pPr>
            <a:r>
              <a:rPr lang="en-US" altLang="en-US" dirty="0" smtClean="0"/>
              <a:t>Special form required</a:t>
            </a:r>
          </a:p>
          <a:p>
            <a:r>
              <a:rPr lang="en-US" altLang="en-US" dirty="0" smtClean="0"/>
              <a:t>Absorbent area for collecting specimens</a:t>
            </a:r>
          </a:p>
          <a:p>
            <a:r>
              <a:rPr lang="en-US" altLang="en-US" dirty="0" smtClean="0"/>
              <a:t>Check expiration date before using</a:t>
            </a:r>
          </a:p>
          <a:p>
            <a:endParaRPr lang="en-US" dirty="0"/>
          </a:p>
        </p:txBody>
      </p:sp>
      <p:pic>
        <p:nvPicPr>
          <p:cNvPr id="3" name="Picture 2" descr="Example of newborn screening form from Chicago, Illinois for baby James Hender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990" y="2523395"/>
            <a:ext cx="5938019" cy="4029805"/>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smtClean="0"/>
              <a:t>©Lillian Mundt</a:t>
            </a:r>
            <a:endParaRPr lang="en-US" dirty="0"/>
          </a:p>
        </p:txBody>
      </p:sp>
    </p:spTree>
    <p:extLst>
      <p:ext uri="{BB962C8B-B14F-4D97-AF65-F5344CB8AC3E}">
        <p14:creationId xmlns:p14="http://schemas.microsoft.com/office/powerpoint/2010/main" val="42871825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Check Your Competency 13.4:</a:t>
            </a:r>
            <a:br>
              <a:rPr lang="en-US" dirty="0" smtClean="0">
                <a:solidFill>
                  <a:schemeClr val="bg1"/>
                </a:solidFill>
              </a:rPr>
            </a:br>
            <a:r>
              <a:rPr lang="en-US" dirty="0" smtClean="0">
                <a:solidFill>
                  <a:schemeClr val="bg1"/>
                </a:solidFill>
              </a:rPr>
              <a:t>Dermal Puncture State Testing on </a:t>
            </a:r>
            <a:r>
              <a:rPr lang="en-US" dirty="0" smtClean="0">
                <a:solidFill>
                  <a:schemeClr val="bg1"/>
                </a:solidFill>
              </a:rPr>
              <a:t>Infants 1</a:t>
            </a:r>
            <a:endParaRPr lang="en-US" dirty="0">
              <a:solidFill>
                <a:schemeClr val="bg1"/>
              </a:solidFill>
            </a:endParaRPr>
          </a:p>
        </p:txBody>
      </p:sp>
      <p:sp>
        <p:nvSpPr>
          <p:cNvPr id="3" name="Content Placeholder 2"/>
          <p:cNvSpPr>
            <a:spLocks noGrp="1"/>
          </p:cNvSpPr>
          <p:nvPr>
            <p:ph idx="1"/>
          </p:nvPr>
        </p:nvSpPr>
        <p:spPr>
          <a:xfrm>
            <a:off x="457200" y="1676400"/>
            <a:ext cx="8229600" cy="4876800"/>
          </a:xfrm>
        </p:spPr>
        <p:txBody>
          <a:bodyPr/>
          <a:lstStyle/>
          <a:p>
            <a:pPr marL="457200" indent="-457200">
              <a:buFont typeface="+mj-lt"/>
              <a:buAutoNum type="arabicPeriod"/>
            </a:pPr>
            <a:r>
              <a:rPr lang="en-US" altLang="en-US" dirty="0" smtClean="0"/>
              <a:t>Check the patient identification band (usually on the infant’s ankle) and verify the patient’s identity with nursing staff.</a:t>
            </a:r>
          </a:p>
          <a:p>
            <a:pPr marL="457200" indent="-457200">
              <a:buFont typeface="+mj-lt"/>
              <a:buAutoNum type="arabicPeriod"/>
            </a:pPr>
            <a:r>
              <a:rPr lang="en-US" altLang="en-US" dirty="0" smtClean="0"/>
              <a:t>Wash your hands, put on gloves, and prepare the equipment.</a:t>
            </a:r>
          </a:p>
          <a:p>
            <a:pPr marL="457200" indent="-457200">
              <a:buFont typeface="+mj-lt"/>
              <a:buAutoNum type="arabicPeriod"/>
            </a:pPr>
            <a:r>
              <a:rPr lang="en-US" altLang="en-US" dirty="0" smtClean="0"/>
              <a:t>Select the appropriate area for dermal puncture on the infant’s heel.</a:t>
            </a:r>
          </a:p>
          <a:p>
            <a:pPr marL="457200" indent="-457200">
              <a:buFont typeface="+mj-lt"/>
              <a:buAutoNum type="arabicPeriod"/>
            </a:pPr>
            <a:r>
              <a:rPr lang="en-US" altLang="en-US" dirty="0" smtClean="0"/>
              <a:t>Sterilize and dry the skin.</a:t>
            </a:r>
          </a:p>
          <a:p>
            <a:pPr marL="457200" indent="-457200">
              <a:buFont typeface="+mj-lt"/>
              <a:buAutoNum type="arabicPeriod"/>
            </a:pPr>
            <a:r>
              <a:rPr lang="en-US" altLang="en-US" dirty="0" smtClean="0"/>
              <a:t>Puncture the heel with a sterile lancet.</a:t>
            </a:r>
          </a:p>
          <a:p>
            <a:pPr marL="457200" indent="-457200">
              <a:buFont typeface="+mj-lt"/>
              <a:buAutoNum type="arabicPeriod"/>
            </a:pPr>
            <a:r>
              <a:rPr lang="en-US" altLang="en-US" dirty="0" smtClean="0"/>
              <a:t>Allow a large blood droplet to form.</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152765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Check Your Competency 13.4:</a:t>
            </a:r>
            <a:br>
              <a:rPr lang="en-US" dirty="0" smtClean="0">
                <a:solidFill>
                  <a:schemeClr val="bg1"/>
                </a:solidFill>
              </a:rPr>
            </a:br>
            <a:r>
              <a:rPr lang="en-US" dirty="0" smtClean="0">
                <a:solidFill>
                  <a:schemeClr val="bg1"/>
                </a:solidFill>
              </a:rPr>
              <a:t>Dermal Puncture State Testing on </a:t>
            </a:r>
            <a:r>
              <a:rPr lang="en-US" dirty="0" smtClean="0">
                <a:solidFill>
                  <a:schemeClr val="bg1"/>
                </a:solidFill>
              </a:rPr>
              <a:t>Infants 2</a:t>
            </a:r>
            <a:endParaRPr lang="en-US" dirty="0">
              <a:solidFill>
                <a:schemeClr val="bg1"/>
              </a:solidFill>
            </a:endParaRPr>
          </a:p>
        </p:txBody>
      </p:sp>
      <p:sp>
        <p:nvSpPr>
          <p:cNvPr id="3" name="Content Placeholder 2"/>
          <p:cNvSpPr>
            <a:spLocks noGrp="1"/>
          </p:cNvSpPr>
          <p:nvPr>
            <p:ph idx="1"/>
          </p:nvPr>
        </p:nvSpPr>
        <p:spPr>
          <a:xfrm>
            <a:off x="457200" y="1676400"/>
            <a:ext cx="8229600" cy="4876800"/>
          </a:xfrm>
        </p:spPr>
        <p:txBody>
          <a:bodyPr/>
          <a:lstStyle/>
          <a:p>
            <a:pPr marL="457200" indent="-457200">
              <a:spcBef>
                <a:spcPts val="1200"/>
              </a:spcBef>
              <a:buClrTx/>
              <a:buSzTx/>
              <a:buFont typeface="+mj-lt"/>
              <a:buAutoNum type="arabicPeriod" startAt="7"/>
            </a:pPr>
            <a:r>
              <a:rPr lang="en-US" altLang="en-US" dirty="0"/>
              <a:t>Touch the filter paper to the blood and allow the blood to soak through completely in each circle. Total saturation of the circles must be evident when the paper is viewed on both sides. DO NOT APPLY BLOOD TO BOTH SIDES.</a:t>
            </a:r>
          </a:p>
          <a:p>
            <a:pPr marL="457200" indent="-457200">
              <a:spcBef>
                <a:spcPts val="1200"/>
              </a:spcBef>
              <a:buClrTx/>
              <a:buSzTx/>
              <a:buFont typeface="+mj-lt"/>
              <a:buAutoNum type="arabicPeriod" startAt="7"/>
            </a:pPr>
            <a:r>
              <a:rPr lang="en-US" altLang="en-US" dirty="0"/>
              <a:t>Allow blood spots to air-dry thoroughly for 3 hours at room temperature. Keep away from direct sunlight and heat. Never place one wet filter paper on top of another until both filter papers are thoroughly dry.</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150410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Peripheral Blood Smears</a:t>
            </a:r>
            <a:endParaRPr lang="en-US" dirty="0"/>
          </a:p>
        </p:txBody>
      </p:sp>
      <p:sp>
        <p:nvSpPr>
          <p:cNvPr id="11" name="Text Placeholder 10"/>
          <p:cNvSpPr>
            <a:spLocks noGrp="1"/>
          </p:cNvSpPr>
          <p:nvPr>
            <p:ph type="body" sz="quarter" idx="10"/>
          </p:nvPr>
        </p:nvSpPr>
        <p:spPr/>
        <p:txBody>
          <a:bodyPr/>
          <a:lstStyle/>
          <a:p>
            <a:r>
              <a:rPr lang="en-US" dirty="0" smtClean="0"/>
              <a:t>Learning Outcome 13.4</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67820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Blood Smears</a:t>
            </a:r>
            <a:endParaRPr lang="en-US" dirty="0"/>
          </a:p>
        </p:txBody>
      </p:sp>
      <p:sp>
        <p:nvSpPr>
          <p:cNvPr id="6" name="Content Placeholder 5"/>
          <p:cNvSpPr>
            <a:spLocks noGrp="1"/>
          </p:cNvSpPr>
          <p:nvPr>
            <p:ph idx="1"/>
          </p:nvPr>
        </p:nvSpPr>
        <p:spPr/>
        <p:txBody>
          <a:bodyPr/>
          <a:lstStyle/>
          <a:p>
            <a:pPr marL="0" indent="0">
              <a:buNone/>
            </a:pPr>
            <a:r>
              <a:rPr lang="en-US" altLang="en-US" dirty="0" smtClean="0"/>
              <a:t>Thin film of blood spread onto a glass slide</a:t>
            </a:r>
          </a:p>
          <a:p>
            <a:pPr marL="0" indent="0">
              <a:buNone/>
            </a:pPr>
            <a:r>
              <a:rPr lang="en-US" altLang="en-US" dirty="0" smtClean="0"/>
              <a:t>Used for microscopic examination of blood</a:t>
            </a:r>
          </a:p>
          <a:p>
            <a:r>
              <a:rPr lang="en-US" altLang="en-US" dirty="0" smtClean="0"/>
              <a:t>Differential</a:t>
            </a:r>
          </a:p>
          <a:p>
            <a:r>
              <a:rPr lang="en-US" altLang="en-US" dirty="0" smtClean="0"/>
              <a:t>Hematological disorders</a:t>
            </a:r>
          </a:p>
          <a:p>
            <a:r>
              <a:rPr lang="en-US" altLang="en-US" dirty="0" smtClean="0"/>
              <a:t>Blood parasites</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513612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 Blood Smears</a:t>
            </a:r>
            <a:endParaRPr lang="en-US" dirty="0"/>
          </a:p>
        </p:txBody>
      </p:sp>
      <p:pic>
        <p:nvPicPr>
          <p:cNvPr id="13" name="Picture 12" descr="Gloved hands placing a drop of blood on a slide using a safety dev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93" y="1219200"/>
            <a:ext cx="2621507" cy="3926164"/>
          </a:xfrm>
          <a:prstGeom prst="rect">
            <a:avLst/>
          </a:prstGeom>
        </p:spPr>
      </p:pic>
      <p:sp>
        <p:nvSpPr>
          <p:cNvPr id="4" name="Content Placeholder 3"/>
          <p:cNvSpPr>
            <a:spLocks noGrp="1"/>
          </p:cNvSpPr>
          <p:nvPr>
            <p:ph sz="quarter" idx="13"/>
          </p:nvPr>
        </p:nvSpPr>
        <p:spPr>
          <a:xfrm>
            <a:off x="152401" y="5218749"/>
            <a:ext cx="2621042" cy="762000"/>
          </a:xfrm>
        </p:spPr>
        <p:txBody>
          <a:bodyPr/>
          <a:lstStyle/>
          <a:p>
            <a:pPr marL="0" indent="0" algn="ctr">
              <a:buNone/>
            </a:pPr>
            <a:r>
              <a:rPr lang="en-US" dirty="0" smtClean="0"/>
              <a:t>Safety device (preferred)</a:t>
            </a:r>
            <a:endParaRPr lang="en-US" dirty="0"/>
          </a:p>
        </p:txBody>
      </p:sp>
      <p:pic>
        <p:nvPicPr>
          <p:cNvPr id="14" name="Picture 13" descr="Gloved hands placing a drop of blood on a slide using a wooden applicator sti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493" y="1219200"/>
            <a:ext cx="2621507" cy="3926164"/>
          </a:xfrm>
          <a:prstGeom prst="rect">
            <a:avLst/>
          </a:prstGeom>
        </p:spPr>
      </p:pic>
      <p:sp>
        <p:nvSpPr>
          <p:cNvPr id="6" name="Content Placeholder 5"/>
          <p:cNvSpPr>
            <a:spLocks noGrp="1"/>
          </p:cNvSpPr>
          <p:nvPr>
            <p:ph sz="quarter" idx="15"/>
          </p:nvPr>
        </p:nvSpPr>
        <p:spPr>
          <a:xfrm>
            <a:off x="3069786" y="5218749"/>
            <a:ext cx="2621042" cy="838200"/>
          </a:xfrm>
        </p:spPr>
        <p:txBody>
          <a:bodyPr/>
          <a:lstStyle/>
          <a:p>
            <a:pPr marL="0" indent="0" algn="ctr">
              <a:buNone/>
            </a:pPr>
            <a:r>
              <a:rPr lang="en-US" dirty="0" smtClean="0"/>
              <a:t>Wooden applicator</a:t>
            </a:r>
            <a:endParaRPr lang="en-US" dirty="0"/>
          </a:p>
        </p:txBody>
      </p:sp>
      <p:pic>
        <p:nvPicPr>
          <p:cNvPr id="15" name="Picture 14" descr="Gloved hands using a capillary tube to obtain a drop of blood from a specimen tub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8581" y="1219200"/>
            <a:ext cx="3016642" cy="3924848"/>
          </a:xfrm>
          <a:prstGeom prst="rect">
            <a:avLst/>
          </a:prstGeom>
        </p:spPr>
      </p:pic>
      <p:sp>
        <p:nvSpPr>
          <p:cNvPr id="8" name="Content Placeholder 7"/>
          <p:cNvSpPr>
            <a:spLocks noGrp="1"/>
          </p:cNvSpPr>
          <p:nvPr>
            <p:ph sz="quarter" idx="11"/>
          </p:nvPr>
        </p:nvSpPr>
        <p:spPr>
          <a:xfrm>
            <a:off x="5987171" y="5218749"/>
            <a:ext cx="3022342" cy="838200"/>
          </a:xfrm>
        </p:spPr>
        <p:txBody>
          <a:bodyPr/>
          <a:lstStyle/>
          <a:p>
            <a:pPr marL="0" indent="0" algn="ctr">
              <a:buNone/>
            </a:pPr>
            <a:r>
              <a:rPr lang="en-US" dirty="0" smtClean="0"/>
              <a:t>Capillary tube</a:t>
            </a:r>
            <a:endParaRPr lang="en-US" dirty="0"/>
          </a:p>
        </p:txBody>
      </p:sp>
      <p:sp>
        <p:nvSpPr>
          <p:cNvPr id="9" name="Text Placeholder 8"/>
          <p:cNvSpPr>
            <a:spLocks noGrp="1"/>
          </p:cNvSpPr>
          <p:nvPr>
            <p:ph type="body" sz="quarter" idx="16"/>
          </p:nvPr>
        </p:nvSpPr>
        <p:spPr/>
        <p:txBody>
          <a:bodyPr/>
          <a:lstStyle/>
          <a:p>
            <a:r>
              <a:rPr lang="en-US" dirty="0" smtClean="0"/>
              <a:t>Left </a:t>
            </a:r>
            <a:r>
              <a:rPr lang="en-US" dirty="0"/>
              <a:t>and middle: ©McGraw-Hill Education/Sandra </a:t>
            </a:r>
            <a:r>
              <a:rPr lang="en-US" dirty="0" err="1"/>
              <a:t>Mesrine</a:t>
            </a:r>
            <a:r>
              <a:rPr lang="en-US" dirty="0"/>
              <a:t>, </a:t>
            </a:r>
            <a:r>
              <a:rPr lang="en-US" dirty="0" smtClean="0"/>
              <a:t>photographer</a:t>
            </a:r>
            <a:r>
              <a:rPr lang="en-US" dirty="0"/>
              <a:t>; right: ©Terry Wild Studio</a:t>
            </a:r>
          </a:p>
        </p:txBody>
      </p:sp>
    </p:spTree>
    <p:extLst>
      <p:ext uri="{BB962C8B-B14F-4D97-AF65-F5344CB8AC3E}">
        <p14:creationId xmlns:p14="http://schemas.microsoft.com/office/powerpoint/2010/main" val="2561038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NAACLS </a:t>
            </a:r>
            <a:r>
              <a:rPr lang="en-US" dirty="0" smtClean="0"/>
              <a:t>Competencies 1</a:t>
            </a:r>
            <a:endParaRPr lang="en-US" dirty="0"/>
          </a:p>
        </p:txBody>
      </p:sp>
      <p:sp>
        <p:nvSpPr>
          <p:cNvPr id="11" name="Content Placeholder 10"/>
          <p:cNvSpPr>
            <a:spLocks noGrp="1"/>
          </p:cNvSpPr>
          <p:nvPr>
            <p:ph idx="1"/>
          </p:nvPr>
        </p:nvSpPr>
        <p:spPr/>
        <p:txBody>
          <a:bodyPr/>
          <a:lstStyle/>
          <a:p>
            <a:pPr marL="685800" indent="-685800">
              <a:buNone/>
            </a:pPr>
            <a:r>
              <a:rPr lang="en-US" dirty="0" smtClean="0"/>
              <a:t>2.00	</a:t>
            </a:r>
            <a:r>
              <a:rPr lang="en-US" altLang="en-US" dirty="0" smtClean="0"/>
              <a:t>Demonstrate knowledge of infection control and safety.</a:t>
            </a:r>
          </a:p>
          <a:p>
            <a:pPr marL="685800" indent="-685800">
              <a:buNone/>
            </a:pPr>
            <a:r>
              <a:rPr lang="en-US" altLang="en-US" dirty="0" smtClean="0"/>
              <a:t>4.00	Demonstrate understanding of the importance of specimen collection and specimen integrity in the delivery of patient care.</a:t>
            </a:r>
          </a:p>
          <a:p>
            <a:pPr marL="685800" indent="-685800">
              <a:buNone/>
            </a:pPr>
            <a:r>
              <a:rPr lang="en-US" altLang="en-US" dirty="0" smtClean="0"/>
              <a:t>4.2	Describe the types of patient specimens that are analyzed in the clinical laboratory.</a:t>
            </a:r>
          </a:p>
          <a:p>
            <a:pPr marL="685800" indent="-685800">
              <a:buNone/>
            </a:pPr>
            <a:r>
              <a:rPr lang="en-US" altLang="en-US" dirty="0" smtClean="0"/>
              <a:t>4.3	Define the phlebotomist’s role in collecting and/or transporting these specimens to the laboratory.</a:t>
            </a:r>
          </a:p>
          <a:p>
            <a:pPr marL="685800" indent="-685800">
              <a:buNone/>
            </a:pPr>
            <a:r>
              <a:rPr lang="en-US" altLang="en-US" dirty="0" smtClean="0"/>
              <a:t>4.4	List the general criteria for suitability of a specimen for analysis, and the reasons for specimen rejection or re-collection.</a:t>
            </a:r>
          </a:p>
        </p:txBody>
      </p:sp>
      <p:sp>
        <p:nvSpPr>
          <p:cNvPr id="7" name="Text Placeholder 6"/>
          <p:cNvSpPr>
            <a:spLocks noGrp="1"/>
          </p:cNvSpPr>
          <p:nvPr>
            <p:ph type="body" sz="quarter" idx="16"/>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7131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Check Your Competency 13-6:</a:t>
            </a:r>
            <a:br>
              <a:rPr lang="en-US" dirty="0" smtClean="0">
                <a:solidFill>
                  <a:schemeClr val="bg1"/>
                </a:solidFill>
              </a:rPr>
            </a:br>
            <a:r>
              <a:rPr lang="en-US" dirty="0" smtClean="0">
                <a:solidFill>
                  <a:schemeClr val="bg1"/>
                </a:solidFill>
              </a:rPr>
              <a:t>Thin Blood </a:t>
            </a:r>
            <a:r>
              <a:rPr lang="en-US" dirty="0" smtClean="0">
                <a:solidFill>
                  <a:schemeClr val="bg1"/>
                </a:solidFill>
              </a:rPr>
              <a:t>Smear 1</a:t>
            </a:r>
            <a:endParaRPr lang="en-US" dirty="0">
              <a:solidFill>
                <a:schemeClr val="bg1"/>
              </a:solidFill>
            </a:endParaRPr>
          </a:p>
        </p:txBody>
      </p:sp>
      <p:sp>
        <p:nvSpPr>
          <p:cNvPr id="11" name="Content Placeholder 10"/>
          <p:cNvSpPr>
            <a:spLocks noGrp="1"/>
          </p:cNvSpPr>
          <p:nvPr>
            <p:ph idx="1"/>
          </p:nvPr>
        </p:nvSpPr>
        <p:spPr>
          <a:xfrm>
            <a:off x="457200" y="1447800"/>
            <a:ext cx="8229600" cy="5105400"/>
          </a:xfrm>
        </p:spPr>
        <p:txBody>
          <a:bodyPr/>
          <a:lstStyle/>
          <a:p>
            <a:pPr marL="457200" indent="-457200">
              <a:buFont typeface="+mj-lt"/>
              <a:buAutoNum type="arabicPeriod"/>
            </a:pPr>
            <a:r>
              <a:rPr lang="en-US" altLang="en-US" dirty="0" smtClean="0"/>
              <a:t>Wash your hands and put on gloves. Wear a face shield or work behind a tabletop shield.</a:t>
            </a:r>
          </a:p>
          <a:p>
            <a:pPr marL="457200" indent="-457200">
              <a:buFont typeface="+mj-lt"/>
              <a:buAutoNum type="arabicPeriod"/>
            </a:pPr>
            <a:r>
              <a:rPr lang="en-US" altLang="en-US" dirty="0" smtClean="0"/>
              <a:t>Verify the identity of the specimen requiring a blood smear.</a:t>
            </a:r>
          </a:p>
          <a:p>
            <a:pPr marL="457200" indent="-457200">
              <a:buFont typeface="+mj-lt"/>
              <a:buAutoNum type="arabicPeriod"/>
            </a:pPr>
            <a:r>
              <a:rPr lang="en-US" altLang="en-US" dirty="0" smtClean="0"/>
              <a:t>With the slide on the work surface, hold the capillary tube or applicator stick in one hand and the frosted end of the slide against the work surface with the other.</a:t>
            </a:r>
          </a:p>
          <a:p>
            <a:pPr marL="457200" indent="-457200">
              <a:buFont typeface="+mj-lt"/>
              <a:buAutoNum type="arabicPeriod"/>
            </a:pPr>
            <a:r>
              <a:rPr lang="en-US" altLang="en-US" dirty="0" smtClean="0"/>
              <a:t>Apply a drop of blood to the slide about ½ inch from the frosted end.</a:t>
            </a:r>
          </a:p>
          <a:p>
            <a:pPr marL="457200" indent="-457200">
              <a:buFont typeface="+mj-lt"/>
              <a:buAutoNum type="arabicPeriod"/>
            </a:pPr>
            <a:r>
              <a:rPr lang="en-US" altLang="en-US" dirty="0" smtClean="0"/>
              <a:t>Dispose of contaminated equipment in a biohazardous waste container. Capillary tubes must be placed in a sharps container.</a:t>
            </a:r>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772138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Check Your Competency 13-6:</a:t>
            </a:r>
            <a:br>
              <a:rPr lang="en-US" dirty="0" smtClean="0">
                <a:solidFill>
                  <a:schemeClr val="bg1"/>
                </a:solidFill>
              </a:rPr>
            </a:br>
            <a:r>
              <a:rPr lang="en-US" dirty="0" smtClean="0">
                <a:solidFill>
                  <a:schemeClr val="bg1"/>
                </a:solidFill>
              </a:rPr>
              <a:t>Thin Blood Smear </a:t>
            </a:r>
            <a:r>
              <a:rPr lang="en-US" dirty="0" smtClean="0">
                <a:solidFill>
                  <a:schemeClr val="bg1"/>
                </a:solidFill>
              </a:rPr>
              <a:t>2</a:t>
            </a:r>
            <a:endParaRPr lang="en-US" dirty="0">
              <a:solidFill>
                <a:schemeClr val="bg1"/>
              </a:solidFill>
            </a:endParaRPr>
          </a:p>
        </p:txBody>
      </p:sp>
      <p:sp>
        <p:nvSpPr>
          <p:cNvPr id="11" name="Content Placeholder 10"/>
          <p:cNvSpPr>
            <a:spLocks noGrp="1"/>
          </p:cNvSpPr>
          <p:nvPr>
            <p:ph idx="1"/>
          </p:nvPr>
        </p:nvSpPr>
        <p:spPr>
          <a:xfrm>
            <a:off x="457200" y="1447800"/>
            <a:ext cx="8229600" cy="5105400"/>
          </a:xfrm>
        </p:spPr>
        <p:txBody>
          <a:bodyPr/>
          <a:lstStyle/>
          <a:p>
            <a:pPr marL="457200" indent="-457200">
              <a:buFont typeface="+mj-lt"/>
              <a:buAutoNum type="arabicPeriod" startAt="6"/>
            </a:pPr>
            <a:r>
              <a:rPr lang="en-US" altLang="en-US" dirty="0" smtClean="0"/>
              <a:t>Pick up the spreader slide with your dominant hand and hold it at a 30- to 35-degree angle.</a:t>
            </a:r>
          </a:p>
          <a:p>
            <a:pPr marL="457200" indent="-457200">
              <a:spcBef>
                <a:spcPts val="1200"/>
              </a:spcBef>
              <a:buClrTx/>
              <a:buSzTx/>
              <a:buFont typeface="+mj-lt"/>
              <a:buAutoNum type="arabicPeriod" startAt="7"/>
            </a:pPr>
            <a:r>
              <a:rPr lang="en-US" altLang="en-US" dirty="0"/>
              <a:t>Place the edge of the spreader slide on the smear slide close to the unfrosted end.</a:t>
            </a:r>
          </a:p>
          <a:p>
            <a:pPr marL="457200" indent="-457200">
              <a:spcBef>
                <a:spcPts val="1200"/>
              </a:spcBef>
              <a:buClrTx/>
              <a:buSzTx/>
              <a:buFont typeface="+mj-lt"/>
              <a:buAutoNum type="arabicPeriod" startAt="7"/>
            </a:pPr>
            <a:r>
              <a:rPr lang="en-US" altLang="en-US" dirty="0"/>
              <a:t>Pull or back up the spreader slide toward the frosted end until the spreader slide touches the blood drop. Capillary action will spread the droplet along the edge of the spreader slide.</a:t>
            </a:r>
          </a:p>
          <a:p>
            <a:pPr marL="457200" indent="-457200">
              <a:spcBef>
                <a:spcPts val="1200"/>
              </a:spcBef>
              <a:buClrTx/>
              <a:buSzTx/>
              <a:buFont typeface="+mj-lt"/>
              <a:buAutoNum type="arabicPeriod" startAt="7"/>
            </a:pPr>
            <a:r>
              <a:rPr lang="en-US" altLang="en-US" dirty="0"/>
              <a:t>Allow the blood drop to spread almost to the edges of the spreader slide</a:t>
            </a:r>
            <a:r>
              <a:rPr lang="en-US" altLang="en-US" dirty="0" smtClean="0"/>
              <a:t>.</a:t>
            </a:r>
            <a:endParaRPr lang="en-US" alt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963503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Check Your Competency 13-6:</a:t>
            </a:r>
            <a:br>
              <a:rPr lang="en-US" dirty="0" smtClean="0">
                <a:solidFill>
                  <a:schemeClr val="bg1"/>
                </a:solidFill>
              </a:rPr>
            </a:br>
            <a:r>
              <a:rPr lang="en-US" dirty="0" smtClean="0">
                <a:solidFill>
                  <a:schemeClr val="bg1"/>
                </a:solidFill>
              </a:rPr>
              <a:t>Thin Blood Smear </a:t>
            </a:r>
            <a:r>
              <a:rPr lang="en-US" dirty="0" smtClean="0">
                <a:solidFill>
                  <a:schemeClr val="bg1"/>
                </a:solidFill>
              </a:rPr>
              <a:t>3</a:t>
            </a:r>
            <a:endParaRPr lang="en-US" dirty="0">
              <a:solidFill>
                <a:schemeClr val="bg1"/>
              </a:solidFill>
            </a:endParaRPr>
          </a:p>
        </p:txBody>
      </p:sp>
      <p:sp>
        <p:nvSpPr>
          <p:cNvPr id="11" name="Content Placeholder 10"/>
          <p:cNvSpPr>
            <a:spLocks noGrp="1"/>
          </p:cNvSpPr>
          <p:nvPr>
            <p:ph idx="1"/>
          </p:nvPr>
        </p:nvSpPr>
        <p:spPr>
          <a:xfrm>
            <a:off x="457200" y="1447800"/>
            <a:ext cx="8229600" cy="5105400"/>
          </a:xfrm>
        </p:spPr>
        <p:txBody>
          <a:bodyPr/>
          <a:lstStyle/>
          <a:p>
            <a:pPr marL="457200" indent="-457200">
              <a:spcBef>
                <a:spcPts val="1200"/>
              </a:spcBef>
              <a:buClrTx/>
              <a:buSzTx/>
              <a:buFont typeface="+mj-lt"/>
              <a:buAutoNum type="arabicPeriod" startAt="10"/>
            </a:pPr>
            <a:r>
              <a:rPr lang="en-US" altLang="en-US" dirty="0" smtClean="0"/>
              <a:t>With </a:t>
            </a:r>
            <a:r>
              <a:rPr lang="en-US" altLang="en-US" dirty="0"/>
              <a:t>one light, smooth, fluid motion, push the spreader slide toward the other, clear end of the slide until you come off the end, maintaining the 30- to 35-degree angle</a:t>
            </a:r>
            <a:r>
              <a:rPr lang="en-US" altLang="en-US" dirty="0" smtClean="0"/>
              <a:t>.</a:t>
            </a:r>
          </a:p>
          <a:p>
            <a:pPr marL="457200" indent="-457200">
              <a:spcBef>
                <a:spcPts val="1200"/>
              </a:spcBef>
              <a:buClrTx/>
              <a:buSzTx/>
              <a:buFont typeface="+mj-lt"/>
              <a:buAutoNum type="arabicPeriod" startAt="11"/>
            </a:pPr>
            <a:r>
              <a:rPr lang="en-US" altLang="en-US" dirty="0"/>
              <a:t>Immediately label the frosted end with two patient identifiers, the date, and the accession number of the specimen (if available).</a:t>
            </a:r>
          </a:p>
          <a:p>
            <a:pPr marL="457200" indent="-457200">
              <a:spcBef>
                <a:spcPts val="1200"/>
              </a:spcBef>
              <a:buClrTx/>
              <a:buSzTx/>
              <a:buFont typeface="+mj-lt"/>
              <a:buAutoNum type="arabicPeriod" startAt="11"/>
            </a:pPr>
            <a:r>
              <a:rPr lang="en-US" altLang="en-US" dirty="0"/>
              <a:t>Allow the smear to air-dry before staining.</a:t>
            </a:r>
          </a:p>
          <a:p>
            <a:pPr marL="457200" indent="-457200">
              <a:spcBef>
                <a:spcPts val="1200"/>
              </a:spcBef>
              <a:buClrTx/>
              <a:buSzTx/>
              <a:buFont typeface="+mj-lt"/>
              <a:buAutoNum type="arabicPeriod" startAt="10"/>
            </a:pPr>
            <a:endParaRPr lang="en-US" altLang="en-US" dirty="0"/>
          </a:p>
          <a:p>
            <a:pPr marL="457200" indent="-457200">
              <a:buFont typeface="+mj-lt"/>
              <a:buAutoNum type="arabicPeriod" startAt="6"/>
            </a:pPr>
            <a:endParaRPr lang="en-US" altLang="en-US" dirty="0" smtClean="0"/>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017938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Obtaining a Good Wedge Smear</a:t>
            </a:r>
            <a:endParaRPr lang="en-US" dirty="0"/>
          </a:p>
        </p:txBody>
      </p:sp>
      <p:pic>
        <p:nvPicPr>
          <p:cNvPr id="7" name="Picture 6" descr="Gloved hand holding slide with drop of blood close to the labeled, frosted end of the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4200508" cy="2200847"/>
          </a:xfrm>
          <a:prstGeom prst="rect">
            <a:avLst/>
          </a:prstGeom>
        </p:spPr>
      </p:pic>
      <p:sp>
        <p:nvSpPr>
          <p:cNvPr id="20" name="Content Placeholder 19"/>
          <p:cNvSpPr>
            <a:spLocks noGrp="1"/>
          </p:cNvSpPr>
          <p:nvPr>
            <p:ph sz="quarter" idx="13"/>
          </p:nvPr>
        </p:nvSpPr>
        <p:spPr>
          <a:xfrm>
            <a:off x="1524000" y="2816057"/>
            <a:ext cx="381000" cy="502920"/>
          </a:xfrm>
        </p:spPr>
        <p:txBody>
          <a:bodyPr/>
          <a:lstStyle/>
          <a:p>
            <a:pPr marL="0" indent="0">
              <a:buNone/>
            </a:pPr>
            <a:r>
              <a:rPr lang="en-US" dirty="0" smtClean="0"/>
              <a:t>A</a:t>
            </a:r>
            <a:endParaRPr lang="en-US" dirty="0"/>
          </a:p>
        </p:txBody>
      </p:sp>
      <p:pic>
        <p:nvPicPr>
          <p:cNvPr id="8" name="Picture 7" descr="Gloved hand holding spreader slide at 35-degree angle to the smear slide and touching the smear slide just below the blood dro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106" y="990600"/>
            <a:ext cx="4224894" cy="2621507"/>
          </a:xfrm>
          <a:prstGeom prst="rect">
            <a:avLst/>
          </a:prstGeom>
        </p:spPr>
      </p:pic>
      <p:sp>
        <p:nvSpPr>
          <p:cNvPr id="22" name="Content Placeholder 20"/>
          <p:cNvSpPr txBox="1">
            <a:spLocks/>
          </p:cNvSpPr>
          <p:nvPr/>
        </p:nvSpPr>
        <p:spPr>
          <a:xfrm>
            <a:off x="7262162" y="2816057"/>
            <a:ext cx="381000" cy="53340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mtClean="0"/>
              <a:t>B</a:t>
            </a:r>
            <a:endParaRPr lang="en-US" dirty="0"/>
          </a:p>
        </p:txBody>
      </p:sp>
      <p:pic>
        <p:nvPicPr>
          <p:cNvPr id="9" name="Picture 8" descr="Gloved hand moving the spreader slide down the length of the smear slide. Arrows point off the end of the smear slide opposite the frosted en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912" y="3711561"/>
            <a:ext cx="4200508" cy="2627604"/>
          </a:xfrm>
          <a:prstGeom prst="rect">
            <a:avLst/>
          </a:prstGeom>
        </p:spPr>
      </p:pic>
      <p:sp>
        <p:nvSpPr>
          <p:cNvPr id="19" name="Content Placeholder 18"/>
          <p:cNvSpPr>
            <a:spLocks noGrp="1"/>
          </p:cNvSpPr>
          <p:nvPr>
            <p:ph sz="quarter" idx="11"/>
          </p:nvPr>
        </p:nvSpPr>
        <p:spPr>
          <a:xfrm>
            <a:off x="1524000" y="5996228"/>
            <a:ext cx="457200" cy="533399"/>
          </a:xfrm>
        </p:spPr>
        <p:txBody>
          <a:bodyPr/>
          <a:lstStyle/>
          <a:p>
            <a:pPr marL="0" indent="0">
              <a:buNone/>
            </a:pPr>
            <a:r>
              <a:rPr lang="en-US" dirty="0"/>
              <a:t>C</a:t>
            </a:r>
          </a:p>
        </p:txBody>
      </p:sp>
      <p:pic>
        <p:nvPicPr>
          <p:cNvPr id="14" name="Picture 13" descr="Gloved hand lifting the spreader slide up off of the smear slide at the end of the smear slid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7175" y="3833491"/>
            <a:ext cx="4346825" cy="2383743"/>
          </a:xfrm>
          <a:prstGeom prst="rect">
            <a:avLst/>
          </a:prstGeom>
        </p:spPr>
      </p:pic>
      <p:sp>
        <p:nvSpPr>
          <p:cNvPr id="23" name="Content Placeholder 21"/>
          <p:cNvSpPr txBox="1">
            <a:spLocks/>
          </p:cNvSpPr>
          <p:nvPr/>
        </p:nvSpPr>
        <p:spPr>
          <a:xfrm>
            <a:off x="7262162" y="5996228"/>
            <a:ext cx="393700" cy="48768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D</a:t>
            </a:r>
          </a:p>
        </p:txBody>
      </p:sp>
      <p:sp>
        <p:nvSpPr>
          <p:cNvPr id="21" name="Text Placeholder 20"/>
          <p:cNvSpPr>
            <a:spLocks noGrp="1"/>
          </p:cNvSpPr>
          <p:nvPr>
            <p:ph type="body" sz="quarter" idx="16"/>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18569798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Factors Affecting Smear Quality</a:t>
            </a:r>
            <a:endParaRPr lang="en-US" dirty="0"/>
          </a:p>
        </p:txBody>
      </p:sp>
      <p:sp>
        <p:nvSpPr>
          <p:cNvPr id="10" name="Content Placeholder 9"/>
          <p:cNvSpPr>
            <a:spLocks noGrp="1"/>
          </p:cNvSpPr>
          <p:nvPr>
            <p:ph sz="half" idx="1"/>
          </p:nvPr>
        </p:nvSpPr>
        <p:spPr>
          <a:xfrm>
            <a:off x="457200" y="914400"/>
            <a:ext cx="8229600" cy="2286000"/>
          </a:xfrm>
        </p:spPr>
        <p:txBody>
          <a:bodyPr/>
          <a:lstStyle/>
          <a:p>
            <a:r>
              <a:rPr lang="en-US" altLang="en-US" dirty="0" smtClean="0"/>
              <a:t>Angle of spreader slide</a:t>
            </a:r>
          </a:p>
          <a:p>
            <a:r>
              <a:rPr lang="en-US" altLang="en-US" dirty="0" smtClean="0"/>
              <a:t>Size of blood drop</a:t>
            </a:r>
          </a:p>
          <a:p>
            <a:r>
              <a:rPr lang="en-US" altLang="en-US" dirty="0" smtClean="0"/>
              <a:t>Speed of pushing the spreader slide</a:t>
            </a:r>
          </a:p>
          <a:p>
            <a:r>
              <a:rPr lang="en-US" altLang="en-US" dirty="0" smtClean="0"/>
              <a:t>Patient’s hematocrit</a:t>
            </a:r>
          </a:p>
          <a:p>
            <a:endParaRPr lang="en-US" dirty="0"/>
          </a:p>
        </p:txBody>
      </p:sp>
      <p:pic>
        <p:nvPicPr>
          <p:cNvPr id="4" name="Picture 3" descr="Gloved hand holding correctly prepared blood smear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775" y="3027298"/>
            <a:ext cx="5870448" cy="3468624"/>
          </a:xfrm>
          <a:prstGeom prst="rect">
            <a:avLst/>
          </a:prstGeom>
        </p:spPr>
      </p:pic>
      <p:sp>
        <p:nvSpPr>
          <p:cNvPr id="18" name="Text Placeholder 17"/>
          <p:cNvSpPr>
            <a:spLocks noGrp="1"/>
          </p:cNvSpPr>
          <p:nvPr>
            <p:ph type="body" sz="quarter" idx="12"/>
          </p:nvPr>
        </p:nvSpPr>
        <p:spPr/>
        <p:txBody>
          <a:bodyPr/>
          <a:lstStyle/>
          <a:p>
            <a:endParaRPr lang="en-US"/>
          </a:p>
        </p:txBody>
      </p:sp>
      <p:sp>
        <p:nvSpPr>
          <p:cNvPr id="17" name="Text Placeholder 16"/>
          <p:cNvSpPr>
            <a:spLocks noGrp="1"/>
          </p:cNvSpPr>
          <p:nvPr>
            <p:ph type="body" sz="quarter" idx="11"/>
          </p:nvPr>
        </p:nvSpPr>
        <p:spPr/>
        <p:txBody>
          <a:bodyPr/>
          <a:lstStyle/>
          <a:p>
            <a:r>
              <a:rPr lang="en-US" dirty="0" smtClean="0"/>
              <a:t>©Total Care Programming, Inc.</a:t>
            </a:r>
            <a:endParaRPr lang="en-US" dirty="0"/>
          </a:p>
        </p:txBody>
      </p:sp>
    </p:spTree>
    <p:extLst>
      <p:ext uri="{BB962C8B-B14F-4D97-AF65-F5344CB8AC3E}">
        <p14:creationId xmlns:p14="http://schemas.microsoft.com/office/powerpoint/2010/main" val="20487539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Improperly Made </a:t>
            </a:r>
            <a:r>
              <a:rPr lang="en-US" dirty="0" smtClean="0"/>
              <a:t>Smears 1</a:t>
            </a:r>
            <a:endParaRPr lang="en-US" dirty="0"/>
          </a:p>
        </p:txBody>
      </p:sp>
      <p:pic>
        <p:nvPicPr>
          <p:cNvPr id="15" name="Picture 2"/>
          <p:cNvPicPr>
            <a:picLocks noGrp="1" noChangeAspect="1" noChangeArrowheads="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919872" y="987781"/>
            <a:ext cx="4490328" cy="1645292"/>
          </a:xfrm>
        </p:spPr>
      </p:pic>
      <p:sp>
        <p:nvSpPr>
          <p:cNvPr id="11" name="Content Placeholder 10"/>
          <p:cNvSpPr>
            <a:spLocks noGrp="1"/>
          </p:cNvSpPr>
          <p:nvPr>
            <p:ph sz="quarter" idx="13"/>
          </p:nvPr>
        </p:nvSpPr>
        <p:spPr>
          <a:xfrm>
            <a:off x="5715000" y="1511300"/>
            <a:ext cx="3276600" cy="762000"/>
          </a:xfrm>
        </p:spPr>
        <p:txBody>
          <a:bodyPr/>
          <a:lstStyle/>
          <a:p>
            <a:pPr marL="0" indent="0">
              <a:buNone/>
            </a:pPr>
            <a:r>
              <a:rPr lang="en-US" dirty="0" smtClean="0"/>
              <a:t>Too rounded</a:t>
            </a:r>
            <a:endParaRPr lang="en-US" dirty="0"/>
          </a:p>
        </p:txBody>
      </p:sp>
      <p:pic>
        <p:nvPicPr>
          <p:cNvPr id="26" name="Picture 3"/>
          <p:cNvPicPr>
            <a:picLocks noGrp="1" noChangeAspect="1" noChangeArrowheads="1"/>
          </p:cNvPicPr>
          <p:nvPr>
            <p:ph sz="quarter" idx="10"/>
          </p:nvPr>
        </p:nvPicPr>
        <p:blipFill>
          <a:blip r:embed="rId4" cstate="print">
            <a:extLst>
              <a:ext uri="{28A0092B-C50C-407E-A947-70E740481C1C}">
                <a14:useLocalDpi xmlns:a14="http://schemas.microsoft.com/office/drawing/2010/main" val="0"/>
              </a:ext>
            </a:extLst>
          </a:blip>
          <a:stretch>
            <a:fillRect/>
          </a:stretch>
        </p:blipFill>
        <p:spPr bwMode="auto">
          <a:xfrm>
            <a:off x="919872" y="2986030"/>
            <a:ext cx="4490328" cy="1645292"/>
          </a:xfrm>
          <a:prstGeom prst="rect">
            <a:avLst/>
          </a:prstGeom>
          <a:noFill/>
        </p:spPr>
      </p:pic>
      <p:sp>
        <p:nvSpPr>
          <p:cNvPr id="12" name="Content Placeholder 11"/>
          <p:cNvSpPr>
            <a:spLocks noGrp="1"/>
          </p:cNvSpPr>
          <p:nvPr>
            <p:ph sz="quarter" idx="14"/>
          </p:nvPr>
        </p:nvSpPr>
        <p:spPr>
          <a:xfrm>
            <a:off x="5715000" y="3590131"/>
            <a:ext cx="3276600" cy="685800"/>
          </a:xfrm>
        </p:spPr>
        <p:txBody>
          <a:bodyPr/>
          <a:lstStyle/>
          <a:p>
            <a:pPr marL="0" indent="0">
              <a:buNone/>
            </a:pPr>
            <a:r>
              <a:rPr lang="en-US" smtClean="0"/>
              <a:t>Sharp angle on one side</a:t>
            </a:r>
            <a:endParaRPr lang="en-US" dirty="0"/>
          </a:p>
        </p:txBody>
      </p:sp>
      <p:pic>
        <p:nvPicPr>
          <p:cNvPr id="27" name="Picture 4"/>
          <p:cNvPicPr>
            <a:picLocks noGrp="1" noChangeAspect="1" noChangeArrowheads="1"/>
          </p:cNvPicPr>
          <p:nvPr>
            <p:ph sz="quarter" idx="11"/>
          </p:nvPr>
        </p:nvPicPr>
        <p:blipFill>
          <a:blip r:embed="rId5" cstate="print">
            <a:extLst>
              <a:ext uri="{28A0092B-C50C-407E-A947-70E740481C1C}">
                <a14:useLocalDpi xmlns:a14="http://schemas.microsoft.com/office/drawing/2010/main" val="0"/>
              </a:ext>
            </a:extLst>
          </a:blip>
          <a:stretch>
            <a:fillRect/>
          </a:stretch>
        </p:blipFill>
        <p:spPr bwMode="auto">
          <a:xfrm>
            <a:off x="990600" y="4955136"/>
            <a:ext cx="4419600" cy="1619376"/>
          </a:xfrm>
          <a:prstGeom prst="rect">
            <a:avLst/>
          </a:prstGeom>
          <a:noFill/>
        </p:spPr>
      </p:pic>
      <p:sp>
        <p:nvSpPr>
          <p:cNvPr id="13" name="Content Placeholder 12"/>
          <p:cNvSpPr>
            <a:spLocks noGrp="1"/>
          </p:cNvSpPr>
          <p:nvPr>
            <p:ph sz="quarter" idx="15"/>
          </p:nvPr>
        </p:nvSpPr>
        <p:spPr>
          <a:xfrm>
            <a:off x="5715000" y="5499100"/>
            <a:ext cx="3276600" cy="838200"/>
          </a:xfrm>
        </p:spPr>
        <p:txBody>
          <a:bodyPr/>
          <a:lstStyle/>
          <a:p>
            <a:pPr marL="0" indent="0">
              <a:buNone/>
            </a:pPr>
            <a:r>
              <a:rPr lang="en-US" dirty="0" smtClean="0"/>
              <a:t>Too short</a:t>
            </a:r>
            <a:endParaRPr lang="en-US" dirty="0"/>
          </a:p>
        </p:txBody>
      </p:sp>
      <p:sp>
        <p:nvSpPr>
          <p:cNvPr id="14" name="Text Placeholder 13"/>
          <p:cNvSpPr>
            <a:spLocks noGrp="1"/>
          </p:cNvSpPr>
          <p:nvPr>
            <p:ph type="body" sz="quarter" idx="16"/>
          </p:nvPr>
        </p:nvSpPr>
        <p:spPr/>
        <p:txBody>
          <a:bodyPr/>
          <a:lstStyle/>
          <a:p>
            <a:r>
              <a:rPr lang="en-US" smtClean="0"/>
              <a:t>©Lillian Mundt</a:t>
            </a:r>
            <a:endParaRPr lang="en-US" dirty="0"/>
          </a:p>
        </p:txBody>
      </p:sp>
    </p:spTree>
    <p:extLst>
      <p:ext uri="{BB962C8B-B14F-4D97-AF65-F5344CB8AC3E}">
        <p14:creationId xmlns:p14="http://schemas.microsoft.com/office/powerpoint/2010/main" val="3557168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Improperly Made Smears </a:t>
            </a:r>
            <a:r>
              <a:rPr lang="en-US" dirty="0" smtClean="0"/>
              <a:t>2</a:t>
            </a:r>
            <a:endParaRPr lang="en-US" dirty="0"/>
          </a:p>
        </p:txBody>
      </p:sp>
      <p:pic>
        <p:nvPicPr>
          <p:cNvPr id="15" name="Picture 2"/>
          <p:cNvPicPr>
            <a:picLocks noGrp="1" noChangeAspect="1" noChangeArrowheads="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919872" y="974091"/>
            <a:ext cx="4490328" cy="1672672"/>
          </a:xfrm>
        </p:spPr>
      </p:pic>
      <p:sp>
        <p:nvSpPr>
          <p:cNvPr id="11" name="Content Placeholder 10"/>
          <p:cNvSpPr>
            <a:spLocks noGrp="1"/>
          </p:cNvSpPr>
          <p:nvPr>
            <p:ph sz="quarter" idx="13"/>
          </p:nvPr>
        </p:nvSpPr>
        <p:spPr>
          <a:xfrm>
            <a:off x="5715000" y="1511300"/>
            <a:ext cx="3276600" cy="762000"/>
          </a:xfrm>
        </p:spPr>
        <p:txBody>
          <a:bodyPr/>
          <a:lstStyle/>
          <a:p>
            <a:pPr marL="0" indent="0">
              <a:buNone/>
            </a:pPr>
            <a:r>
              <a:rPr lang="en-US" dirty="0" smtClean="0"/>
              <a:t>Too long</a:t>
            </a:r>
            <a:endParaRPr lang="en-US" dirty="0"/>
          </a:p>
        </p:txBody>
      </p:sp>
      <p:pic>
        <p:nvPicPr>
          <p:cNvPr id="26" name="Picture 3"/>
          <p:cNvPicPr>
            <a:picLocks noGrp="1" noChangeAspect="1" noChangeArrowheads="1"/>
          </p:cNvPicPr>
          <p:nvPr>
            <p:ph sz="quarter" idx="10"/>
          </p:nvPr>
        </p:nvPicPr>
        <p:blipFill>
          <a:blip r:embed="rId4" cstate="print">
            <a:extLst>
              <a:ext uri="{28A0092B-C50C-407E-A947-70E740481C1C}">
                <a14:useLocalDpi xmlns:a14="http://schemas.microsoft.com/office/drawing/2010/main" val="0"/>
              </a:ext>
            </a:extLst>
          </a:blip>
          <a:stretch>
            <a:fillRect/>
          </a:stretch>
        </p:blipFill>
        <p:spPr bwMode="auto">
          <a:xfrm>
            <a:off x="919872" y="2998475"/>
            <a:ext cx="4490328" cy="1620401"/>
          </a:xfrm>
          <a:prstGeom prst="rect">
            <a:avLst/>
          </a:prstGeom>
          <a:noFill/>
        </p:spPr>
      </p:pic>
      <p:sp>
        <p:nvSpPr>
          <p:cNvPr id="12" name="Content Placeholder 11"/>
          <p:cNvSpPr>
            <a:spLocks noGrp="1"/>
          </p:cNvSpPr>
          <p:nvPr>
            <p:ph sz="quarter" idx="14"/>
          </p:nvPr>
        </p:nvSpPr>
        <p:spPr>
          <a:xfrm>
            <a:off x="5715000" y="3590131"/>
            <a:ext cx="3276600" cy="685800"/>
          </a:xfrm>
        </p:spPr>
        <p:txBody>
          <a:bodyPr/>
          <a:lstStyle/>
          <a:p>
            <a:pPr marL="0" indent="0">
              <a:buNone/>
            </a:pPr>
            <a:r>
              <a:rPr lang="en-US" dirty="0" smtClean="0"/>
              <a:t>No critical area or feathered edge</a:t>
            </a:r>
            <a:endParaRPr lang="en-US" dirty="0"/>
          </a:p>
        </p:txBody>
      </p:sp>
      <p:pic>
        <p:nvPicPr>
          <p:cNvPr id="27" name="Picture 4"/>
          <p:cNvPicPr>
            <a:picLocks noGrp="1" noChangeAspect="1" noChangeArrowheads="1"/>
          </p:cNvPicPr>
          <p:nvPr>
            <p:ph sz="quarter" idx="11"/>
          </p:nvPr>
        </p:nvPicPr>
        <p:blipFill>
          <a:blip r:embed="rId5" cstate="print">
            <a:extLst>
              <a:ext uri="{28A0092B-C50C-407E-A947-70E740481C1C}">
                <a14:useLocalDpi xmlns:a14="http://schemas.microsoft.com/office/drawing/2010/main" val="0"/>
              </a:ext>
            </a:extLst>
          </a:blip>
          <a:stretch>
            <a:fillRect/>
          </a:stretch>
        </p:blipFill>
        <p:spPr bwMode="auto">
          <a:xfrm>
            <a:off x="990600" y="4955136"/>
            <a:ext cx="4419600" cy="1619376"/>
          </a:xfrm>
          <a:prstGeom prst="rect">
            <a:avLst/>
          </a:prstGeom>
          <a:noFill/>
        </p:spPr>
      </p:pic>
      <p:sp>
        <p:nvSpPr>
          <p:cNvPr id="13" name="Content Placeholder 12"/>
          <p:cNvSpPr>
            <a:spLocks noGrp="1"/>
          </p:cNvSpPr>
          <p:nvPr>
            <p:ph sz="quarter" idx="15"/>
          </p:nvPr>
        </p:nvSpPr>
        <p:spPr>
          <a:xfrm>
            <a:off x="5715000" y="5499100"/>
            <a:ext cx="3276600" cy="838200"/>
          </a:xfrm>
        </p:spPr>
        <p:txBody>
          <a:bodyPr/>
          <a:lstStyle/>
          <a:p>
            <a:pPr marL="0" indent="0">
              <a:buNone/>
            </a:pPr>
            <a:r>
              <a:rPr lang="en-US" dirty="0" smtClean="0"/>
              <a:t>Too long, with back-and-forth wavy appearance</a:t>
            </a:r>
            <a:endParaRPr lang="en-US" dirty="0"/>
          </a:p>
        </p:txBody>
      </p:sp>
      <p:sp>
        <p:nvSpPr>
          <p:cNvPr id="14" name="Text Placeholder 13"/>
          <p:cNvSpPr>
            <a:spLocks noGrp="1"/>
          </p:cNvSpPr>
          <p:nvPr>
            <p:ph type="body" sz="quarter" idx="16"/>
          </p:nvPr>
        </p:nvSpPr>
        <p:spPr/>
        <p:txBody>
          <a:bodyPr/>
          <a:lstStyle/>
          <a:p>
            <a:r>
              <a:rPr lang="en-US" smtClean="0"/>
              <a:t>©Lillian Mundt</a:t>
            </a:r>
            <a:endParaRPr lang="en-US" dirty="0"/>
          </a:p>
        </p:txBody>
      </p:sp>
    </p:spTree>
    <p:extLst>
      <p:ext uri="{BB962C8B-B14F-4D97-AF65-F5344CB8AC3E}">
        <p14:creationId xmlns:p14="http://schemas.microsoft.com/office/powerpoint/2010/main" val="82506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Improperly Made Smears </a:t>
            </a:r>
            <a:r>
              <a:rPr lang="en-US" dirty="0" smtClean="0"/>
              <a:t>3</a:t>
            </a:r>
            <a:endParaRPr lang="en-US" dirty="0">
              <a:solidFill>
                <a:schemeClr val="bg1"/>
              </a:solidFill>
            </a:endParaRPr>
          </a:p>
        </p:txBody>
      </p:sp>
      <p:pic>
        <p:nvPicPr>
          <p:cNvPr id="15" name="Picture 2"/>
          <p:cNvPicPr>
            <a:picLocks noGrp="1" noChangeAspect="1" noChangeArrowheads="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919872" y="1012672"/>
            <a:ext cx="4490328" cy="1595510"/>
          </a:xfrm>
        </p:spPr>
      </p:pic>
      <p:sp>
        <p:nvSpPr>
          <p:cNvPr id="11" name="Content Placeholder 10"/>
          <p:cNvSpPr>
            <a:spLocks noGrp="1"/>
          </p:cNvSpPr>
          <p:nvPr>
            <p:ph sz="quarter" idx="13"/>
          </p:nvPr>
        </p:nvSpPr>
        <p:spPr>
          <a:xfrm>
            <a:off x="5715000" y="1511300"/>
            <a:ext cx="3276600" cy="762000"/>
          </a:xfrm>
        </p:spPr>
        <p:txBody>
          <a:bodyPr/>
          <a:lstStyle/>
          <a:p>
            <a:pPr marL="0" indent="0">
              <a:buNone/>
            </a:pPr>
            <a:r>
              <a:rPr lang="en-US" dirty="0" smtClean="0"/>
              <a:t>Areas of no blood on slide</a:t>
            </a:r>
            <a:endParaRPr lang="en-US" dirty="0"/>
          </a:p>
        </p:txBody>
      </p:sp>
      <p:pic>
        <p:nvPicPr>
          <p:cNvPr id="26" name="Picture 3"/>
          <p:cNvPicPr>
            <a:picLocks noGrp="1" noChangeAspect="1" noChangeArrowheads="1"/>
          </p:cNvPicPr>
          <p:nvPr>
            <p:ph sz="quarter" idx="10"/>
          </p:nvPr>
        </p:nvPicPr>
        <p:blipFill>
          <a:blip r:embed="rId4" cstate="print">
            <a:extLst>
              <a:ext uri="{28A0092B-C50C-407E-A947-70E740481C1C}">
                <a14:useLocalDpi xmlns:a14="http://schemas.microsoft.com/office/drawing/2010/main" val="0"/>
              </a:ext>
            </a:extLst>
          </a:blip>
          <a:stretch>
            <a:fillRect/>
          </a:stretch>
        </p:blipFill>
        <p:spPr bwMode="auto">
          <a:xfrm>
            <a:off x="919872" y="3048257"/>
            <a:ext cx="4490328" cy="1520837"/>
          </a:xfrm>
          <a:prstGeom prst="rect">
            <a:avLst/>
          </a:prstGeom>
          <a:noFill/>
        </p:spPr>
      </p:pic>
      <p:sp>
        <p:nvSpPr>
          <p:cNvPr id="12" name="Content Placeholder 11"/>
          <p:cNvSpPr>
            <a:spLocks noGrp="1"/>
          </p:cNvSpPr>
          <p:nvPr>
            <p:ph sz="quarter" idx="14"/>
          </p:nvPr>
        </p:nvSpPr>
        <p:spPr>
          <a:xfrm>
            <a:off x="5715000" y="3590131"/>
            <a:ext cx="3276600" cy="685800"/>
          </a:xfrm>
        </p:spPr>
        <p:txBody>
          <a:bodyPr/>
          <a:lstStyle/>
          <a:p>
            <a:pPr marL="0" indent="0">
              <a:buNone/>
            </a:pPr>
            <a:r>
              <a:rPr lang="en-US" dirty="0" smtClean="0"/>
              <a:t>Jagged edge and large amount of blood at head</a:t>
            </a:r>
            <a:endParaRPr lang="en-US" dirty="0"/>
          </a:p>
        </p:txBody>
      </p:sp>
      <p:pic>
        <p:nvPicPr>
          <p:cNvPr id="27" name="Picture 4"/>
          <p:cNvPicPr>
            <a:picLocks noGrp="1" noChangeAspect="1" noChangeArrowheads="1"/>
          </p:cNvPicPr>
          <p:nvPr>
            <p:ph sz="quarter" idx="11"/>
          </p:nvPr>
        </p:nvPicPr>
        <p:blipFill>
          <a:blip r:embed="rId5" cstate="print">
            <a:extLst>
              <a:ext uri="{28A0092B-C50C-407E-A947-70E740481C1C}">
                <a14:useLocalDpi xmlns:a14="http://schemas.microsoft.com/office/drawing/2010/main" val="0"/>
              </a:ext>
            </a:extLst>
          </a:blip>
          <a:stretch>
            <a:fillRect/>
          </a:stretch>
        </p:blipFill>
        <p:spPr bwMode="auto">
          <a:xfrm>
            <a:off x="990600" y="5010258"/>
            <a:ext cx="4419600" cy="1509131"/>
          </a:xfrm>
          <a:prstGeom prst="rect">
            <a:avLst/>
          </a:prstGeom>
          <a:noFill/>
        </p:spPr>
      </p:pic>
      <p:sp>
        <p:nvSpPr>
          <p:cNvPr id="13" name="Content Placeholder 12"/>
          <p:cNvSpPr>
            <a:spLocks noGrp="1"/>
          </p:cNvSpPr>
          <p:nvPr>
            <p:ph sz="quarter" idx="15"/>
          </p:nvPr>
        </p:nvSpPr>
        <p:spPr>
          <a:xfrm>
            <a:off x="5715000" y="5499100"/>
            <a:ext cx="3276600" cy="838200"/>
          </a:xfrm>
        </p:spPr>
        <p:txBody>
          <a:bodyPr/>
          <a:lstStyle/>
          <a:p>
            <a:pPr marL="0" indent="0">
              <a:buNone/>
            </a:pPr>
            <a:r>
              <a:rPr lang="en-US" dirty="0" smtClean="0"/>
              <a:t>Holes in smear</a:t>
            </a:r>
            <a:endParaRPr lang="en-US" dirty="0"/>
          </a:p>
        </p:txBody>
      </p:sp>
      <p:sp>
        <p:nvSpPr>
          <p:cNvPr id="14" name="Text Placeholder 13"/>
          <p:cNvSpPr>
            <a:spLocks noGrp="1"/>
          </p:cNvSpPr>
          <p:nvPr>
            <p:ph type="body" sz="quarter" idx="16"/>
          </p:nvPr>
        </p:nvSpPr>
        <p:spPr/>
        <p:txBody>
          <a:bodyPr/>
          <a:lstStyle/>
          <a:p>
            <a:r>
              <a:rPr lang="en-US" smtClean="0"/>
              <a:t>©Lillian Mundt</a:t>
            </a:r>
            <a:endParaRPr lang="en-US" dirty="0"/>
          </a:p>
        </p:txBody>
      </p:sp>
    </p:spTree>
    <p:extLst>
      <p:ext uri="{BB962C8B-B14F-4D97-AF65-F5344CB8AC3E}">
        <p14:creationId xmlns:p14="http://schemas.microsoft.com/office/powerpoint/2010/main" val="3931280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Thick Blood Smears</a:t>
            </a:r>
            <a:endParaRPr lang="en-US" dirty="0"/>
          </a:p>
        </p:txBody>
      </p:sp>
      <p:sp>
        <p:nvSpPr>
          <p:cNvPr id="16" name="Content Placeholder 15"/>
          <p:cNvSpPr>
            <a:spLocks noGrp="1"/>
          </p:cNvSpPr>
          <p:nvPr>
            <p:ph sz="half" idx="1"/>
          </p:nvPr>
        </p:nvSpPr>
        <p:spPr>
          <a:xfrm>
            <a:off x="457200" y="914400"/>
            <a:ext cx="8229600" cy="2634647"/>
          </a:xfrm>
        </p:spPr>
        <p:txBody>
          <a:bodyPr/>
          <a:lstStyle/>
          <a:p>
            <a:r>
              <a:rPr lang="en-US" altLang="en-US" dirty="0" smtClean="0"/>
              <a:t>Screen for malaria</a:t>
            </a:r>
          </a:p>
          <a:p>
            <a:r>
              <a:rPr lang="en-US" altLang="en-US" dirty="0" smtClean="0"/>
              <a:t>Prepared directly from capillary puncture</a:t>
            </a:r>
          </a:p>
          <a:p>
            <a:r>
              <a:rPr lang="en-US" altLang="en-US" dirty="0" smtClean="0"/>
              <a:t>Requires one large drop of blood</a:t>
            </a:r>
          </a:p>
          <a:p>
            <a:r>
              <a:rPr lang="en-US" altLang="en-US" dirty="0" smtClean="0"/>
              <a:t>Spiraled out from center of drop</a:t>
            </a:r>
          </a:p>
          <a:p>
            <a:endParaRPr lang="en-US" dirty="0"/>
          </a:p>
        </p:txBody>
      </p:sp>
      <p:pic>
        <p:nvPicPr>
          <p:cNvPr id="3" name="Picture 2" descr="Microscope slide with thick blood smear centered on the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304" y="3621437"/>
            <a:ext cx="6437389" cy="2176276"/>
          </a:xfrm>
          <a:prstGeom prst="rect">
            <a:avLst/>
          </a:prstGeom>
        </p:spPr>
      </p:pic>
      <p:sp>
        <p:nvSpPr>
          <p:cNvPr id="21" name="Text Placeholder 20"/>
          <p:cNvSpPr>
            <a:spLocks noGrp="1"/>
          </p:cNvSpPr>
          <p:nvPr>
            <p:ph type="body" sz="quarter" idx="12"/>
          </p:nvPr>
        </p:nvSpPr>
        <p:spPr/>
        <p:txBody>
          <a:bodyPr/>
          <a:lstStyle/>
          <a:p>
            <a:endParaRPr lang="en-US"/>
          </a:p>
        </p:txBody>
      </p:sp>
      <p:sp>
        <p:nvSpPr>
          <p:cNvPr id="13" name="Text Placeholder 12"/>
          <p:cNvSpPr>
            <a:spLocks noGrp="1"/>
          </p:cNvSpPr>
          <p:nvPr>
            <p:ph type="body" sz="quarter" idx="11"/>
          </p:nvPr>
        </p:nvSpPr>
        <p:spPr/>
        <p:txBody>
          <a:bodyPr/>
          <a:lstStyle/>
          <a:p>
            <a:r>
              <a:rPr lang="en-US" smtClean="0"/>
              <a:t>©Lillian Mundt</a:t>
            </a:r>
            <a:endParaRPr lang="en-US" dirty="0"/>
          </a:p>
        </p:txBody>
      </p:sp>
    </p:spTree>
    <p:extLst>
      <p:ext uri="{BB962C8B-B14F-4D97-AF65-F5344CB8AC3E}">
        <p14:creationId xmlns:p14="http://schemas.microsoft.com/office/powerpoint/2010/main" val="40138851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Blood Collection for Blood Bank</a:t>
            </a:r>
            <a:endParaRPr lang="en-US" dirty="0"/>
          </a:p>
        </p:txBody>
      </p:sp>
      <p:sp>
        <p:nvSpPr>
          <p:cNvPr id="8" name="Text Placeholder 7"/>
          <p:cNvSpPr>
            <a:spLocks noGrp="1"/>
          </p:cNvSpPr>
          <p:nvPr>
            <p:ph type="body" sz="quarter" idx="10"/>
          </p:nvPr>
        </p:nvSpPr>
        <p:spPr/>
        <p:txBody>
          <a:bodyPr/>
          <a:lstStyle/>
          <a:p>
            <a:r>
              <a:rPr lang="en-US" dirty="0" smtClean="0"/>
              <a:t>Learning Outcome 13.5</a:t>
            </a:r>
            <a:endParaRPr lang="en-US" dirty="0"/>
          </a:p>
        </p:txBody>
      </p:sp>
      <p:sp>
        <p:nvSpPr>
          <p:cNvPr id="9" name="Text Placeholder 8"/>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3110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NAACLS Competencies </a:t>
            </a:r>
            <a:r>
              <a:rPr lang="en-US" dirty="0" smtClean="0"/>
              <a:t>2</a:t>
            </a:r>
            <a:endParaRPr lang="en-US" dirty="0"/>
          </a:p>
        </p:txBody>
      </p:sp>
      <p:sp>
        <p:nvSpPr>
          <p:cNvPr id="11" name="Content Placeholder 10"/>
          <p:cNvSpPr>
            <a:spLocks noGrp="1"/>
          </p:cNvSpPr>
          <p:nvPr>
            <p:ph idx="1"/>
          </p:nvPr>
        </p:nvSpPr>
        <p:spPr/>
        <p:txBody>
          <a:bodyPr/>
          <a:lstStyle/>
          <a:p>
            <a:pPr marL="635000" indent="-635000">
              <a:buNone/>
            </a:pPr>
            <a:r>
              <a:rPr lang="en-US" altLang="en-US" dirty="0" smtClean="0"/>
              <a:t>4.5	Explain the importance of timed, fasting, and stat specimens, as related to specimen integrity and patient care.</a:t>
            </a:r>
          </a:p>
          <a:p>
            <a:pPr marL="635000" indent="-635000">
              <a:buNone/>
            </a:pPr>
            <a:r>
              <a:rPr lang="en-US" altLang="en-US" dirty="0" smtClean="0"/>
              <a:t>5.00	Demonstrate knowledge of collection equipment, various types of additives used, special precautions necessary, and instances that can interfere in clinical analysis of blood constituents.</a:t>
            </a:r>
          </a:p>
          <a:p>
            <a:pPr marL="635000" indent="-635000">
              <a:buNone/>
            </a:pPr>
            <a:r>
              <a:rPr lang="en-US" altLang="en-US" dirty="0" smtClean="0"/>
              <a:t>5.3	Describe the proper order of draw for specimen collections.</a:t>
            </a:r>
          </a:p>
          <a:p>
            <a:pPr marL="635000" indent="-635000">
              <a:buNone/>
            </a:pPr>
            <a:r>
              <a:rPr lang="en-US" altLang="en-US" dirty="0" smtClean="0"/>
              <a:t>5.4	Describe substances that can interfere in clinical analysis of blood constituents and ways in which the phlebotomist can help avoid these occurrences.</a:t>
            </a:r>
          </a:p>
          <a:p>
            <a:pPr marL="635000" indent="-635000">
              <a:buNone/>
            </a:pPr>
            <a:r>
              <a:rPr lang="en-US" altLang="en-US" dirty="0" smtClean="0"/>
              <a:t>6.00	Follow standard operating procedures to collect specimens.</a:t>
            </a:r>
          </a:p>
        </p:txBody>
      </p:sp>
      <p:sp>
        <p:nvSpPr>
          <p:cNvPr id="5" name="Text Placeholder 4"/>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807747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Blood Collection for Blood Bank</a:t>
            </a:r>
            <a:r>
              <a:rPr lang="en-US" dirty="0" smtClean="0">
                <a:solidFill>
                  <a:schemeClr val="bg1"/>
                </a:solidFill>
              </a:rPr>
              <a:t/>
            </a:r>
            <a:br>
              <a:rPr lang="en-US" dirty="0" smtClean="0">
                <a:solidFill>
                  <a:schemeClr val="bg1"/>
                </a:solidFill>
              </a:rPr>
            </a:br>
            <a:r>
              <a:rPr lang="en-US" dirty="0" smtClean="0">
                <a:solidFill>
                  <a:schemeClr val="bg1"/>
                </a:solidFill>
              </a:rPr>
              <a:t>2</a:t>
            </a:r>
            <a:endParaRPr lang="en-US" dirty="0">
              <a:solidFill>
                <a:schemeClr val="bg1"/>
              </a:solidFill>
            </a:endParaRPr>
          </a:p>
        </p:txBody>
      </p:sp>
      <p:sp>
        <p:nvSpPr>
          <p:cNvPr id="6" name="Content Placeholder 5"/>
          <p:cNvSpPr>
            <a:spLocks noGrp="1"/>
          </p:cNvSpPr>
          <p:nvPr>
            <p:ph idx="1"/>
          </p:nvPr>
        </p:nvSpPr>
        <p:spPr/>
        <p:txBody>
          <a:bodyPr/>
          <a:lstStyle/>
          <a:p>
            <a:pPr marL="0" indent="0">
              <a:buNone/>
            </a:pPr>
            <a:r>
              <a:rPr lang="en-US" altLang="en-US" dirty="0" smtClean="0"/>
              <a:t>Blood draw for:</a:t>
            </a:r>
          </a:p>
          <a:p>
            <a:r>
              <a:rPr lang="en-US" altLang="en-US" dirty="0" smtClean="0"/>
              <a:t>Type and cross-match</a:t>
            </a:r>
          </a:p>
          <a:p>
            <a:r>
              <a:rPr lang="en-US" altLang="en-US" dirty="0" smtClean="0"/>
              <a:t>Type and screen</a:t>
            </a:r>
          </a:p>
          <a:p>
            <a:r>
              <a:rPr lang="en-US" altLang="en-US" dirty="0" smtClean="0"/>
              <a:t>Antibody screening</a:t>
            </a:r>
          </a:p>
          <a:p>
            <a:r>
              <a:rPr lang="en-US" altLang="en-US" dirty="0" smtClean="0"/>
              <a:t>Blood donation</a:t>
            </a:r>
          </a:p>
          <a:p>
            <a:r>
              <a:rPr lang="en-US" altLang="en-US" dirty="0" smtClean="0"/>
              <a:t>Therapeutic phlebotomy</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400888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Type and Cross-Match/Type and Screen</a:t>
            </a:r>
            <a:endParaRPr lang="en-US" dirty="0"/>
          </a:p>
        </p:txBody>
      </p:sp>
      <p:sp>
        <p:nvSpPr>
          <p:cNvPr id="11" name="Content Placeholder 10"/>
          <p:cNvSpPr>
            <a:spLocks noGrp="1"/>
          </p:cNvSpPr>
          <p:nvPr>
            <p:ph sz="half" idx="1"/>
          </p:nvPr>
        </p:nvSpPr>
        <p:spPr>
          <a:xfrm>
            <a:off x="457200" y="914400"/>
            <a:ext cx="8534400" cy="1084833"/>
          </a:xfrm>
        </p:spPr>
        <p:txBody>
          <a:bodyPr/>
          <a:lstStyle/>
          <a:p>
            <a:pPr marL="0" indent="0">
              <a:buNone/>
            </a:pPr>
            <a:r>
              <a:rPr lang="en-US" altLang="en-US" dirty="0" smtClean="0"/>
              <a:t>Requires more complete identification and documentation</a:t>
            </a:r>
          </a:p>
          <a:p>
            <a:r>
              <a:rPr lang="en-US" altLang="en-US" dirty="0" smtClean="0"/>
              <a:t>Identification </a:t>
            </a:r>
            <a:br>
              <a:rPr lang="en-US" altLang="en-US" dirty="0" smtClean="0"/>
            </a:br>
            <a:r>
              <a:rPr lang="en-US" altLang="en-US" dirty="0" smtClean="0"/>
              <a:t>wristband</a:t>
            </a:r>
          </a:p>
          <a:p>
            <a:r>
              <a:rPr lang="en-US" altLang="en-US" dirty="0" smtClean="0"/>
              <a:t>Hospital </a:t>
            </a:r>
            <a:br>
              <a:rPr lang="en-US" altLang="en-US" dirty="0" smtClean="0"/>
            </a:br>
            <a:r>
              <a:rPr lang="en-US" altLang="en-US" dirty="0" smtClean="0"/>
              <a:t>admission band</a:t>
            </a:r>
          </a:p>
          <a:p>
            <a:r>
              <a:rPr lang="en-US" altLang="en-US" dirty="0" smtClean="0"/>
              <a:t>Tube labeling </a:t>
            </a:r>
            <a:br>
              <a:rPr lang="en-US" altLang="en-US" dirty="0" smtClean="0"/>
            </a:br>
            <a:r>
              <a:rPr lang="en-US" altLang="en-US" dirty="0" smtClean="0"/>
              <a:t>system</a:t>
            </a:r>
          </a:p>
          <a:p>
            <a:endParaRPr lang="en-US" dirty="0"/>
          </a:p>
        </p:txBody>
      </p:sp>
      <p:pic>
        <p:nvPicPr>
          <p:cNvPr id="3" name="Picture 2" descr="Sheet of labels with a unique number to identify patient, blood specimens, and cross-matched units of bloo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133" y="1456816"/>
            <a:ext cx="6011177" cy="4895512"/>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smtClean="0"/>
              <a:t>©Lillian Mundt</a:t>
            </a:r>
            <a:endParaRPr lang="en-US" dirty="0"/>
          </a:p>
        </p:txBody>
      </p:sp>
    </p:spTree>
    <p:extLst>
      <p:ext uri="{BB962C8B-B14F-4D97-AF65-F5344CB8AC3E}">
        <p14:creationId xmlns:p14="http://schemas.microsoft.com/office/powerpoint/2010/main" val="3975165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95450"/>
          </a:xfrm>
          <a:solidFill>
            <a:schemeClr val="accent1">
              <a:lumMod val="50000"/>
            </a:schemeClr>
          </a:solidFill>
        </p:spPr>
        <p:txBody>
          <a:bodyPr/>
          <a:lstStyle/>
          <a:p>
            <a:r>
              <a:rPr lang="en-US" dirty="0" smtClean="0">
                <a:solidFill>
                  <a:schemeClr val="bg1"/>
                </a:solidFill>
              </a:rPr>
              <a:t>Check Your Competency 13-6:</a:t>
            </a:r>
            <a:br>
              <a:rPr lang="en-US" dirty="0" smtClean="0">
                <a:solidFill>
                  <a:schemeClr val="bg1"/>
                </a:solidFill>
              </a:rPr>
            </a:br>
            <a:r>
              <a:rPr lang="en-US" dirty="0" smtClean="0">
                <a:solidFill>
                  <a:schemeClr val="bg1"/>
                </a:solidFill>
              </a:rPr>
              <a:t>Type and </a:t>
            </a:r>
            <a:r>
              <a:rPr lang="en-US" dirty="0" smtClean="0">
                <a:solidFill>
                  <a:schemeClr val="bg1"/>
                </a:solidFill>
              </a:rPr>
              <a:t>Cross-Match 1</a:t>
            </a:r>
            <a:endParaRPr lang="en-US" dirty="0">
              <a:solidFill>
                <a:schemeClr val="bg1"/>
              </a:solidFill>
            </a:endParaRPr>
          </a:p>
        </p:txBody>
      </p:sp>
      <p:sp>
        <p:nvSpPr>
          <p:cNvPr id="3" name="Content Placeholder 2"/>
          <p:cNvSpPr>
            <a:spLocks noGrp="1"/>
          </p:cNvSpPr>
          <p:nvPr>
            <p:ph idx="1"/>
          </p:nvPr>
        </p:nvSpPr>
        <p:spPr>
          <a:xfrm>
            <a:off x="457200" y="1524000"/>
            <a:ext cx="8229600" cy="5029200"/>
          </a:xfrm>
        </p:spPr>
        <p:txBody>
          <a:bodyPr/>
          <a:lstStyle/>
          <a:p>
            <a:pPr marL="457200" indent="-457200">
              <a:spcBef>
                <a:spcPts val="1200"/>
              </a:spcBef>
              <a:buClrTx/>
              <a:buSzTx/>
              <a:buFont typeface="+mj-lt"/>
              <a:buAutoNum type="arabicPeriod"/>
            </a:pPr>
            <a:r>
              <a:rPr lang="en-US" altLang="en-US" dirty="0">
                <a:latin typeface="Albertus Medium" pitchFamily="34" charset="0"/>
              </a:rPr>
              <a:t>Identify the patient as you would for routine blood draws by asking the patient his or her name and date of birth, or use other acceptable forms of identification.</a:t>
            </a:r>
          </a:p>
          <a:p>
            <a:pPr marL="457200" indent="-457200">
              <a:spcBef>
                <a:spcPts val="1200"/>
              </a:spcBef>
              <a:buClrTx/>
              <a:buSzTx/>
              <a:buFont typeface="+mj-lt"/>
              <a:buAutoNum type="arabicPeriod"/>
            </a:pPr>
            <a:r>
              <a:rPr lang="en-US" altLang="en-US" dirty="0">
                <a:latin typeface="Albertus Medium" pitchFamily="34" charset="0"/>
              </a:rPr>
              <a:t>Compare this information with that on the blood bank requisition and labels.</a:t>
            </a:r>
          </a:p>
          <a:p>
            <a:pPr marL="457200" indent="-457200">
              <a:spcBef>
                <a:spcPts val="1200"/>
              </a:spcBef>
              <a:buClrTx/>
              <a:buSzTx/>
              <a:buFont typeface="+mj-lt"/>
              <a:buAutoNum type="arabicPeriod"/>
            </a:pPr>
            <a:r>
              <a:rPr lang="en-US" altLang="en-US" dirty="0">
                <a:latin typeface="Albertus Medium" pitchFamily="34" charset="0"/>
              </a:rPr>
              <a:t>Compare this information with that on the hospital wristband. If they are different, contact the patient’s nurse immediately for clarification of the patient’s identity. Discrepancies must be resolved before blood is drawn</a:t>
            </a:r>
            <a:r>
              <a:rPr lang="en-US" altLang="en-US" dirty="0" smtClean="0">
                <a:latin typeface="Albertus Medium" pitchFamily="34" charset="0"/>
              </a:rPr>
              <a:t>.</a:t>
            </a:r>
            <a:endParaRPr lang="en-US" altLang="en-US" dirty="0">
              <a:latin typeface="Albertus Medium" pitchFamily="34" charset="0"/>
            </a:endParaRPr>
          </a:p>
        </p:txBody>
      </p:sp>
      <p:sp>
        <p:nvSpPr>
          <p:cNvPr id="8" name="Text Placeholder 7"/>
          <p:cNvSpPr>
            <a:spLocks noGrp="1"/>
          </p:cNvSpPr>
          <p:nvPr>
            <p:ph type="body" sz="quarter" idx="16"/>
          </p:nvPr>
        </p:nvSpPr>
        <p:spPr/>
        <p:txBody>
          <a:bodyPr/>
          <a:lstStyle/>
          <a:p>
            <a:endParaRPr lang="en-US"/>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994077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95450"/>
          </a:xfrm>
          <a:solidFill>
            <a:schemeClr val="accent1">
              <a:lumMod val="50000"/>
            </a:schemeClr>
          </a:solidFill>
        </p:spPr>
        <p:txBody>
          <a:bodyPr/>
          <a:lstStyle/>
          <a:p>
            <a:r>
              <a:rPr lang="en-US" dirty="0" smtClean="0">
                <a:solidFill>
                  <a:schemeClr val="bg1"/>
                </a:solidFill>
              </a:rPr>
              <a:t>Check Your Competency 13-6:</a:t>
            </a:r>
            <a:br>
              <a:rPr lang="en-US" dirty="0" smtClean="0">
                <a:solidFill>
                  <a:schemeClr val="bg1"/>
                </a:solidFill>
              </a:rPr>
            </a:br>
            <a:r>
              <a:rPr lang="en-US" dirty="0" smtClean="0">
                <a:solidFill>
                  <a:schemeClr val="bg1"/>
                </a:solidFill>
              </a:rPr>
              <a:t>Type and Cross-Match </a:t>
            </a:r>
            <a:r>
              <a:rPr lang="en-US" dirty="0" smtClean="0">
                <a:solidFill>
                  <a:schemeClr val="bg1"/>
                </a:solidFill>
              </a:rPr>
              <a:t>2</a:t>
            </a:r>
            <a:endParaRPr lang="en-US" dirty="0">
              <a:solidFill>
                <a:schemeClr val="bg1"/>
              </a:solidFill>
            </a:endParaRPr>
          </a:p>
        </p:txBody>
      </p:sp>
      <p:sp>
        <p:nvSpPr>
          <p:cNvPr id="3" name="Content Placeholder 2"/>
          <p:cNvSpPr>
            <a:spLocks noGrp="1"/>
          </p:cNvSpPr>
          <p:nvPr>
            <p:ph idx="1"/>
          </p:nvPr>
        </p:nvSpPr>
        <p:spPr>
          <a:xfrm>
            <a:off x="457200" y="1524000"/>
            <a:ext cx="8229600" cy="5029200"/>
          </a:xfrm>
        </p:spPr>
        <p:txBody>
          <a:bodyPr/>
          <a:lstStyle/>
          <a:p>
            <a:pPr marL="457200" indent="-457200">
              <a:spcBef>
                <a:spcPts val="1200"/>
              </a:spcBef>
              <a:buClrTx/>
              <a:buSzTx/>
              <a:buFont typeface="+mj-lt"/>
              <a:buAutoNum type="arabicPeriod" startAt="4"/>
            </a:pPr>
            <a:r>
              <a:rPr lang="en-US" altLang="en-US" dirty="0" smtClean="0">
                <a:latin typeface="Albertus Medium" pitchFamily="34" charset="0"/>
              </a:rPr>
              <a:t>Attach </a:t>
            </a:r>
            <a:r>
              <a:rPr lang="en-US" altLang="en-US" dirty="0">
                <a:latin typeface="Albertus Medium" pitchFamily="34" charset="0"/>
              </a:rPr>
              <a:t>the identification bracelet to the patient’s wrist above or below the hospital band.</a:t>
            </a:r>
          </a:p>
          <a:p>
            <a:pPr marL="457200" indent="-457200">
              <a:spcBef>
                <a:spcPts val="1200"/>
              </a:spcBef>
              <a:buClrTx/>
              <a:buSzTx/>
              <a:buFont typeface="+mj-lt"/>
              <a:buAutoNum type="arabicPeriod" startAt="4"/>
            </a:pPr>
            <a:r>
              <a:rPr lang="en-US" altLang="en-US" dirty="0">
                <a:latin typeface="Albertus Medium" pitchFamily="34" charset="0"/>
              </a:rPr>
              <a:t>Wash your hands, put on gloves, and prepare the equipment</a:t>
            </a:r>
            <a:r>
              <a:rPr lang="en-US" altLang="en-US" dirty="0" smtClean="0">
                <a:latin typeface="Albertus Medium" pitchFamily="34" charset="0"/>
              </a:rPr>
              <a:t>.</a:t>
            </a:r>
          </a:p>
          <a:p>
            <a:pPr marL="457200" indent="-457200">
              <a:spcBef>
                <a:spcPts val="1200"/>
              </a:spcBef>
              <a:buClrTx/>
              <a:buSzTx/>
              <a:buFont typeface="+mj-lt"/>
              <a:buAutoNum type="arabicPeriod" startAt="6"/>
            </a:pPr>
            <a:r>
              <a:rPr lang="en-US" altLang="en-US" dirty="0">
                <a:latin typeface="Albertus Medium" pitchFamily="34" charset="0"/>
              </a:rPr>
              <a:t>Perform the venipuncture procedure and collect the appropriate tubes (usually one or two pink-topped EDTA tubes</a:t>
            </a:r>
            <a:r>
              <a:rPr lang="en-US" altLang="en-US" dirty="0" smtClean="0">
                <a:latin typeface="Albertus Medium" pitchFamily="34" charset="0"/>
              </a:rPr>
              <a:t>).</a:t>
            </a:r>
            <a:endParaRPr lang="en-US" altLang="en-US" dirty="0">
              <a:latin typeface="Albertus Medium" pitchFamily="34" charset="0"/>
            </a:endParaRPr>
          </a:p>
        </p:txBody>
      </p:sp>
      <p:sp>
        <p:nvSpPr>
          <p:cNvPr id="8" name="Text Placeholder 7"/>
          <p:cNvSpPr>
            <a:spLocks noGrp="1"/>
          </p:cNvSpPr>
          <p:nvPr>
            <p:ph type="body" sz="quarter" idx="16"/>
          </p:nvPr>
        </p:nvSpPr>
        <p:spPr/>
        <p:txBody>
          <a:bodyPr/>
          <a:lstStyle/>
          <a:p>
            <a:endParaRPr lang="en-US"/>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588687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95450"/>
          </a:xfrm>
          <a:solidFill>
            <a:schemeClr val="accent1">
              <a:lumMod val="50000"/>
            </a:schemeClr>
          </a:solidFill>
        </p:spPr>
        <p:txBody>
          <a:bodyPr/>
          <a:lstStyle/>
          <a:p>
            <a:r>
              <a:rPr lang="en-US" dirty="0" smtClean="0">
                <a:solidFill>
                  <a:schemeClr val="bg1"/>
                </a:solidFill>
              </a:rPr>
              <a:t>Check Your Competency 13-6:</a:t>
            </a:r>
            <a:br>
              <a:rPr lang="en-US" dirty="0" smtClean="0">
                <a:solidFill>
                  <a:schemeClr val="bg1"/>
                </a:solidFill>
              </a:rPr>
            </a:br>
            <a:r>
              <a:rPr lang="en-US" dirty="0" smtClean="0">
                <a:solidFill>
                  <a:schemeClr val="bg1"/>
                </a:solidFill>
              </a:rPr>
              <a:t>Type and Cross-Match </a:t>
            </a:r>
            <a:r>
              <a:rPr lang="en-US" dirty="0" smtClean="0">
                <a:solidFill>
                  <a:schemeClr val="bg1"/>
                </a:solidFill>
              </a:rPr>
              <a:t>3</a:t>
            </a:r>
            <a:endParaRPr lang="en-US" dirty="0">
              <a:solidFill>
                <a:schemeClr val="bg1"/>
              </a:solidFill>
            </a:endParaRPr>
          </a:p>
        </p:txBody>
      </p:sp>
      <p:sp>
        <p:nvSpPr>
          <p:cNvPr id="3" name="Content Placeholder 2"/>
          <p:cNvSpPr>
            <a:spLocks noGrp="1"/>
          </p:cNvSpPr>
          <p:nvPr>
            <p:ph idx="1"/>
          </p:nvPr>
        </p:nvSpPr>
        <p:spPr>
          <a:xfrm>
            <a:off x="457200" y="1524000"/>
            <a:ext cx="8229600" cy="5029200"/>
          </a:xfrm>
        </p:spPr>
        <p:txBody>
          <a:bodyPr/>
          <a:lstStyle/>
          <a:p>
            <a:pPr marL="457200" indent="-457200">
              <a:spcBef>
                <a:spcPts val="1200"/>
              </a:spcBef>
              <a:buClrTx/>
              <a:buSzTx/>
              <a:buFont typeface="+mj-lt"/>
              <a:buAutoNum type="arabicPeriod" startAt="7"/>
            </a:pPr>
            <a:r>
              <a:rPr lang="en-US" altLang="en-US" dirty="0" smtClean="0">
                <a:latin typeface="Albertus Medium" pitchFamily="34" charset="0"/>
              </a:rPr>
              <a:t>Label </a:t>
            </a:r>
            <a:r>
              <a:rPr lang="en-US" altLang="en-US" dirty="0">
                <a:latin typeface="Albertus Medium" pitchFamily="34" charset="0"/>
              </a:rPr>
              <a:t>the specimens with the special blood bank labels and recheck information by comparing the labels on the tubes with the blood bank identification band. Be sure to complete all of the information required on the blood bank labels.</a:t>
            </a:r>
          </a:p>
          <a:p>
            <a:pPr marL="457200" indent="-457200">
              <a:spcBef>
                <a:spcPts val="1200"/>
              </a:spcBef>
              <a:buClrTx/>
              <a:buSzTx/>
              <a:buFont typeface="+mj-lt"/>
              <a:buAutoNum type="arabicPeriod" startAt="7"/>
            </a:pPr>
            <a:r>
              <a:rPr lang="en-US" altLang="en-US" dirty="0">
                <a:latin typeface="Albertus Medium" pitchFamily="34" charset="0"/>
              </a:rPr>
              <a:t>Carry out </a:t>
            </a:r>
            <a:r>
              <a:rPr lang="en-US" altLang="en-US" dirty="0" err="1">
                <a:latin typeface="Albertus Medium" pitchFamily="34" charset="0"/>
              </a:rPr>
              <a:t>postvenipuncture</a:t>
            </a:r>
            <a:r>
              <a:rPr lang="en-US" altLang="en-US" dirty="0">
                <a:latin typeface="Albertus Medium" pitchFamily="34" charset="0"/>
              </a:rPr>
              <a:t> patient care.</a:t>
            </a:r>
          </a:p>
          <a:p>
            <a:pPr marL="457200" indent="-457200">
              <a:spcBef>
                <a:spcPts val="1200"/>
              </a:spcBef>
              <a:buClrTx/>
              <a:buSzTx/>
              <a:buFont typeface="+mj-lt"/>
              <a:buAutoNum type="arabicPeriod" startAt="7"/>
            </a:pPr>
            <a:r>
              <a:rPr lang="en-US" altLang="en-US" dirty="0">
                <a:latin typeface="Albertus Medium" pitchFamily="34" charset="0"/>
              </a:rPr>
              <a:t>Deliver the specimens and blood bank requisition to the blood bank or transfusion service at your facility.</a:t>
            </a:r>
          </a:p>
          <a:p>
            <a:pPr marL="457200" indent="-457200">
              <a:spcBef>
                <a:spcPts val="1200"/>
              </a:spcBef>
              <a:buClrTx/>
              <a:buSzTx/>
              <a:buFont typeface="+mj-lt"/>
              <a:buAutoNum type="arabicPeriod" startAt="4"/>
            </a:pPr>
            <a:endParaRPr lang="en-US" altLang="en-US" dirty="0">
              <a:latin typeface="Albertus Medium" pitchFamily="34" charset="0"/>
            </a:endParaRPr>
          </a:p>
          <a:p>
            <a:endParaRPr lang="en-US" dirty="0"/>
          </a:p>
        </p:txBody>
      </p:sp>
      <p:sp>
        <p:nvSpPr>
          <p:cNvPr id="8" name="Text Placeholder 7"/>
          <p:cNvSpPr>
            <a:spLocks noGrp="1"/>
          </p:cNvSpPr>
          <p:nvPr>
            <p:ph type="body" sz="quarter" idx="16"/>
          </p:nvPr>
        </p:nvSpPr>
        <p:spPr/>
        <p:txBody>
          <a:bodyPr/>
          <a:lstStyle/>
          <a:p>
            <a:endParaRPr lang="en-US"/>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281332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Donor Blood Collection</a:t>
            </a:r>
            <a:endParaRPr lang="en-US" dirty="0"/>
          </a:p>
        </p:txBody>
      </p:sp>
      <p:sp>
        <p:nvSpPr>
          <p:cNvPr id="3" name="Content Placeholder 2"/>
          <p:cNvSpPr>
            <a:spLocks noGrp="1"/>
          </p:cNvSpPr>
          <p:nvPr>
            <p:ph sz="quarter" idx="12"/>
          </p:nvPr>
        </p:nvSpPr>
        <p:spPr>
          <a:xfrm>
            <a:off x="533400" y="1066800"/>
            <a:ext cx="8153400" cy="2057400"/>
          </a:xfrm>
        </p:spPr>
        <p:txBody>
          <a:bodyPr/>
          <a:lstStyle/>
          <a:p>
            <a:pPr marL="0" indent="0">
              <a:buNone/>
            </a:pPr>
            <a:r>
              <a:rPr lang="en-US" altLang="en-US" dirty="0" smtClean="0"/>
              <a:t>Products from donor collection</a:t>
            </a:r>
          </a:p>
          <a:p>
            <a:r>
              <a:rPr lang="en-US" altLang="en-US" dirty="0" smtClean="0"/>
              <a:t>Red blood cells</a:t>
            </a:r>
          </a:p>
          <a:p>
            <a:r>
              <a:rPr lang="en-US" altLang="en-US" dirty="0" smtClean="0"/>
              <a:t>Plasma</a:t>
            </a:r>
          </a:p>
          <a:p>
            <a:r>
              <a:rPr lang="en-US" altLang="en-US" dirty="0" smtClean="0"/>
              <a:t>Platelets</a:t>
            </a:r>
          </a:p>
          <a:p>
            <a:endParaRPr lang="en-US" altLang="en-US" dirty="0" smtClean="0"/>
          </a:p>
          <a:p>
            <a:endParaRPr lang="en-US" dirty="0"/>
          </a:p>
        </p:txBody>
      </p:sp>
      <p:pic>
        <p:nvPicPr>
          <p:cNvPr id="6" name="Picture 5" descr="Gloved hands holding a unit of red blood cel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685" y="1905000"/>
            <a:ext cx="2754630" cy="4286250"/>
          </a:xfrm>
          <a:prstGeom prst="rect">
            <a:avLst/>
          </a:prstGeom>
        </p:spPr>
      </p:pic>
      <p:pic>
        <p:nvPicPr>
          <p:cNvPr id="7" name="Picture 6" descr="Gloved hands holding a unit of plas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905000"/>
            <a:ext cx="2786231" cy="4303059"/>
          </a:xfrm>
          <a:prstGeom prst="rect">
            <a:avLst/>
          </a:prstGeom>
        </p:spPr>
      </p:pic>
      <p:sp>
        <p:nvSpPr>
          <p:cNvPr id="27" name="Text Placeholder 26"/>
          <p:cNvSpPr>
            <a:spLocks noGrp="1"/>
          </p:cNvSpPr>
          <p:nvPr>
            <p:ph type="body" sz="quarter" idx="16"/>
          </p:nvPr>
        </p:nvSpPr>
        <p:spPr/>
        <p:txBody>
          <a:bodyPr/>
          <a:lstStyle/>
          <a:p>
            <a:r>
              <a:rPr lang="en-US" dirty="0" smtClean="0"/>
              <a:t>© Lillian Mundt</a:t>
            </a:r>
            <a:endParaRPr lang="en-US" dirty="0"/>
          </a:p>
        </p:txBody>
      </p:sp>
    </p:spTree>
    <p:extLst>
      <p:ext uri="{BB962C8B-B14F-4D97-AF65-F5344CB8AC3E}">
        <p14:creationId xmlns:p14="http://schemas.microsoft.com/office/powerpoint/2010/main" val="41803705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Qualifications for Blood Donors</a:t>
            </a:r>
            <a:endParaRPr lang="en-US" dirty="0"/>
          </a:p>
        </p:txBody>
      </p:sp>
      <p:sp>
        <p:nvSpPr>
          <p:cNvPr id="11" name="Content Placeholder 10"/>
          <p:cNvSpPr>
            <a:spLocks noGrp="1"/>
          </p:cNvSpPr>
          <p:nvPr>
            <p:ph idx="1"/>
          </p:nvPr>
        </p:nvSpPr>
        <p:spPr/>
        <p:txBody>
          <a:bodyPr/>
          <a:lstStyle/>
          <a:p>
            <a:pPr marL="0" indent="0">
              <a:buNone/>
            </a:pPr>
            <a:r>
              <a:rPr lang="en-US" altLang="en-US" dirty="0" smtClean="0"/>
              <a:t>Products from donor collection</a:t>
            </a:r>
          </a:p>
          <a:p>
            <a:r>
              <a:rPr lang="en-US" altLang="en-US" dirty="0" smtClean="0"/>
              <a:t>Be at least 16 years old</a:t>
            </a:r>
          </a:p>
          <a:p>
            <a:r>
              <a:rPr lang="en-US" altLang="en-US" dirty="0" smtClean="0"/>
              <a:t>Weigh at least 110 pounds</a:t>
            </a:r>
          </a:p>
          <a:p>
            <a:r>
              <a:rPr lang="en-US" altLang="en-US" dirty="0" smtClean="0"/>
              <a:t>Be in good general health</a:t>
            </a:r>
          </a:p>
          <a:p>
            <a:r>
              <a:rPr lang="en-US" altLang="en-US" dirty="0" smtClean="0"/>
              <a:t>Have eaten within 4 hours prior to donation</a:t>
            </a:r>
          </a:p>
          <a:p>
            <a:r>
              <a:rPr lang="en-US" altLang="en-US" dirty="0" smtClean="0"/>
              <a:t>Have not donated blood in the past 8 weeks</a:t>
            </a:r>
          </a:p>
          <a:p>
            <a:endParaRPr lang="en-US" altLang="en-US" dirty="0" smtClean="0"/>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114390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Autologous Blood Collection</a:t>
            </a:r>
            <a:endParaRPr lang="en-US" dirty="0"/>
          </a:p>
        </p:txBody>
      </p:sp>
      <p:sp>
        <p:nvSpPr>
          <p:cNvPr id="11" name="Content Placeholder 10"/>
          <p:cNvSpPr>
            <a:spLocks noGrp="1"/>
          </p:cNvSpPr>
          <p:nvPr>
            <p:ph idx="1"/>
          </p:nvPr>
        </p:nvSpPr>
        <p:spPr/>
        <p:txBody>
          <a:bodyPr/>
          <a:lstStyle/>
          <a:p>
            <a:pPr marL="0" indent="0">
              <a:buNone/>
            </a:pPr>
            <a:r>
              <a:rPr lang="en-US" altLang="en-US" dirty="0" smtClean="0"/>
              <a:t>Patient donates blood for his or her own use</a:t>
            </a:r>
          </a:p>
          <a:p>
            <a:r>
              <a:rPr lang="en-US" altLang="en-US" dirty="0" smtClean="0"/>
              <a:t>Must meet prerequisites</a:t>
            </a:r>
          </a:p>
          <a:p>
            <a:r>
              <a:rPr lang="en-US" altLang="en-US" dirty="0" smtClean="0"/>
              <a:t>Blood must be used within certain amount of time</a:t>
            </a:r>
          </a:p>
          <a:p>
            <a:pPr marL="0" indent="0">
              <a:spcBef>
                <a:spcPts val="3600"/>
              </a:spcBef>
              <a:buNone/>
            </a:pPr>
            <a:r>
              <a:rPr lang="en-US" altLang="en-US" dirty="0" smtClean="0"/>
              <a:t>Cell Saver®</a:t>
            </a:r>
          </a:p>
          <a:p>
            <a:pPr marL="0" indent="0">
              <a:spcBef>
                <a:spcPts val="3600"/>
              </a:spcBef>
              <a:buNone/>
            </a:pPr>
            <a:r>
              <a:rPr lang="en-US" altLang="en-US" dirty="0" smtClean="0"/>
              <a:t>OrthoPAT®</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786099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Therapeutic Phlebotomy</a:t>
            </a:r>
            <a:endParaRPr lang="en-US" dirty="0"/>
          </a:p>
        </p:txBody>
      </p:sp>
      <p:sp>
        <p:nvSpPr>
          <p:cNvPr id="11" name="Content Placeholder 10"/>
          <p:cNvSpPr>
            <a:spLocks noGrp="1"/>
          </p:cNvSpPr>
          <p:nvPr>
            <p:ph idx="1"/>
          </p:nvPr>
        </p:nvSpPr>
        <p:spPr/>
        <p:txBody>
          <a:bodyPr/>
          <a:lstStyle/>
          <a:p>
            <a:pPr marL="0" indent="0">
              <a:buNone/>
            </a:pPr>
            <a:r>
              <a:rPr lang="en-US" altLang="en-US" dirty="0" smtClean="0"/>
              <a:t>Removal of blood for patient’s benefit</a:t>
            </a:r>
          </a:p>
          <a:p>
            <a:pPr marL="0" indent="0">
              <a:spcBef>
                <a:spcPts val="3600"/>
              </a:spcBef>
              <a:buNone/>
            </a:pPr>
            <a:r>
              <a:rPr lang="en-US" altLang="en-US" dirty="0" smtClean="0"/>
              <a:t>Treatment for several medical conditions</a:t>
            </a:r>
          </a:p>
          <a:p>
            <a:r>
              <a:rPr lang="en-US" altLang="en-US" dirty="0" smtClean="0"/>
              <a:t>Polycythemia vera</a:t>
            </a:r>
          </a:p>
          <a:p>
            <a:r>
              <a:rPr lang="en-US" altLang="en-US" dirty="0" smtClean="0"/>
              <a:t>Hemochromatosis</a:t>
            </a:r>
          </a:p>
          <a:p>
            <a:pPr marL="0" indent="0">
              <a:spcBef>
                <a:spcPts val="3600"/>
              </a:spcBef>
              <a:buNone/>
            </a:pPr>
            <a:r>
              <a:rPr lang="en-US" altLang="en-US" dirty="0" smtClean="0"/>
              <a:t>Patients require close monitoring</a:t>
            </a:r>
          </a:p>
          <a:p>
            <a:r>
              <a:rPr lang="en-US" altLang="en-US" dirty="0" smtClean="0"/>
              <a:t>Not as healthy as other blood donors</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989019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Arterial Blood Collection</a:t>
            </a:r>
            <a:endParaRPr lang="en-US" dirty="0"/>
          </a:p>
        </p:txBody>
      </p:sp>
      <p:sp>
        <p:nvSpPr>
          <p:cNvPr id="11" name="Text Placeholder 10"/>
          <p:cNvSpPr>
            <a:spLocks noGrp="1"/>
          </p:cNvSpPr>
          <p:nvPr>
            <p:ph type="body" sz="quarter" idx="10"/>
          </p:nvPr>
        </p:nvSpPr>
        <p:spPr/>
        <p:txBody>
          <a:bodyPr/>
          <a:lstStyle/>
          <a:p>
            <a:r>
              <a:rPr lang="en-US" dirty="0" smtClean="0"/>
              <a:t>Learning Outcome 13.6</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4034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NAACLS Competencies </a:t>
            </a:r>
            <a:r>
              <a:rPr lang="en-US" dirty="0" smtClean="0"/>
              <a:t>3</a:t>
            </a:r>
            <a:endParaRPr lang="en-US" dirty="0">
              <a:solidFill>
                <a:schemeClr val="bg1"/>
              </a:solidFill>
            </a:endParaRPr>
          </a:p>
        </p:txBody>
      </p:sp>
      <p:sp>
        <p:nvSpPr>
          <p:cNvPr id="11" name="Content Placeholder 10"/>
          <p:cNvSpPr>
            <a:spLocks noGrp="1"/>
          </p:cNvSpPr>
          <p:nvPr>
            <p:ph idx="1"/>
          </p:nvPr>
        </p:nvSpPr>
        <p:spPr/>
        <p:txBody>
          <a:bodyPr/>
          <a:lstStyle/>
          <a:p>
            <a:pPr marL="635000" indent="-635000">
              <a:buNone/>
            </a:pPr>
            <a:r>
              <a:rPr lang="en-US" altLang="en-US" dirty="0" smtClean="0"/>
              <a:t>6.2	Differentiate between sterile and antiseptic techniques.</a:t>
            </a:r>
          </a:p>
          <a:p>
            <a:pPr marL="635000" indent="-635000">
              <a:buNone/>
            </a:pPr>
            <a:r>
              <a:rPr lang="en-US" altLang="en-US" dirty="0" smtClean="0"/>
              <a:t>6.3	Describe and demonstrate the steps in the preparation of a puncture site.</a:t>
            </a:r>
          </a:p>
          <a:p>
            <a:pPr marL="635000" indent="-635000">
              <a:buNone/>
            </a:pPr>
            <a:r>
              <a:rPr lang="en-US" altLang="en-US" dirty="0" smtClean="0"/>
              <a:t>6.7	Describe the limitations and precautions of alternate collection sites for venipuncture and capillary (dermal) puncture.</a:t>
            </a:r>
          </a:p>
          <a:p>
            <a:pPr marL="635000" indent="-635000">
              <a:buNone/>
            </a:pPr>
            <a:r>
              <a:rPr lang="en-US" altLang="en-US" dirty="0" smtClean="0"/>
              <a:t>7.00	Demonstrate understanding of requisitioning, specimen transport, and specimen processing.</a:t>
            </a:r>
          </a:p>
          <a:p>
            <a:pPr marL="635000" indent="-635000">
              <a:buNone/>
            </a:pPr>
            <a:r>
              <a:rPr lang="en-US" altLang="en-US" dirty="0" smtClean="0"/>
              <a:t>7.3	Explain methods for transporting and processing blood specimens for routine and special testing.</a:t>
            </a:r>
          </a:p>
          <a:p>
            <a:pPr marL="635000" indent="-635000">
              <a:buNone/>
            </a:pPr>
            <a:r>
              <a:rPr lang="en-US" altLang="en-US" dirty="0" smtClean="0"/>
              <a:t>9.7	Follow written and verbal instructions.</a:t>
            </a:r>
          </a:p>
          <a:p>
            <a:pPr marL="0" indent="0">
              <a:buNone/>
            </a:pPr>
            <a:endParaRPr lang="en-US" altLang="en-US" dirty="0" smtClean="0"/>
          </a:p>
          <a:p>
            <a:pPr marL="0" indent="0">
              <a:buNone/>
            </a:pPr>
            <a:endParaRPr lang="en-US" altLang="en-US" dirty="0"/>
          </a:p>
        </p:txBody>
      </p:sp>
      <p:sp>
        <p:nvSpPr>
          <p:cNvPr id="7" name="Text Placeholder 6"/>
          <p:cNvSpPr>
            <a:spLocks noGrp="1"/>
          </p:cNvSpPr>
          <p:nvPr>
            <p:ph type="body" sz="quarter" idx="16"/>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526434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Arterial Puncture</a:t>
            </a:r>
            <a:endParaRPr lang="en-US" dirty="0"/>
          </a:p>
        </p:txBody>
      </p:sp>
      <p:sp>
        <p:nvSpPr>
          <p:cNvPr id="6" name="Content Placeholder 5"/>
          <p:cNvSpPr>
            <a:spLocks noGrp="1"/>
          </p:cNvSpPr>
          <p:nvPr>
            <p:ph idx="1"/>
          </p:nvPr>
        </p:nvSpPr>
        <p:spPr/>
        <p:txBody>
          <a:bodyPr/>
          <a:lstStyle/>
          <a:p>
            <a:pPr marL="0" indent="0">
              <a:buNone/>
            </a:pPr>
            <a:r>
              <a:rPr lang="en-US" altLang="en-US" dirty="0" smtClean="0"/>
              <a:t>Arterial puncture is performed to test arterial blood gases (ABGs)</a:t>
            </a:r>
          </a:p>
          <a:p>
            <a:r>
              <a:rPr lang="en-US" altLang="en-US" dirty="0" smtClean="0"/>
              <a:t>Measures ability of lungs to exchange oxygen and carbon dioxide (PO2 and PCO2)</a:t>
            </a:r>
          </a:p>
          <a:p>
            <a:r>
              <a:rPr lang="en-US" altLang="en-US" dirty="0" smtClean="0"/>
              <a:t>Measure pH level</a:t>
            </a:r>
          </a:p>
          <a:p>
            <a:pPr marL="0" indent="0">
              <a:spcBef>
                <a:spcPts val="3600"/>
              </a:spcBef>
              <a:buNone/>
            </a:pPr>
            <a:r>
              <a:rPr lang="en-US" altLang="en-US" dirty="0" smtClean="0"/>
              <a:t>Special training is required</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245487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Check Your Competency 13-7:</a:t>
            </a:r>
            <a:br>
              <a:rPr lang="en-US" dirty="0" smtClean="0">
                <a:solidFill>
                  <a:schemeClr val="bg1"/>
                </a:solidFill>
              </a:rPr>
            </a:br>
            <a:r>
              <a:rPr lang="en-US" dirty="0" smtClean="0">
                <a:solidFill>
                  <a:schemeClr val="bg1"/>
                </a:solidFill>
              </a:rPr>
              <a:t>Arterial </a:t>
            </a:r>
            <a:r>
              <a:rPr lang="en-US" dirty="0" smtClean="0">
                <a:solidFill>
                  <a:schemeClr val="bg1"/>
                </a:solidFill>
              </a:rPr>
              <a:t>Puncture 1</a:t>
            </a:r>
            <a:endParaRPr lang="en-US" dirty="0">
              <a:solidFill>
                <a:schemeClr val="bg1"/>
              </a:solidFill>
            </a:endParaRPr>
          </a:p>
        </p:txBody>
      </p:sp>
      <p:sp>
        <p:nvSpPr>
          <p:cNvPr id="11" name="Content Placeholder 10"/>
          <p:cNvSpPr>
            <a:spLocks noGrp="1"/>
          </p:cNvSpPr>
          <p:nvPr>
            <p:ph idx="1"/>
          </p:nvPr>
        </p:nvSpPr>
        <p:spPr>
          <a:xfrm>
            <a:off x="457200" y="1600200"/>
            <a:ext cx="8229600" cy="4953000"/>
          </a:xfrm>
        </p:spPr>
        <p:txBody>
          <a:bodyPr/>
          <a:lstStyle/>
          <a:p>
            <a:pPr marL="457200" indent="-457200">
              <a:buFont typeface="+mj-lt"/>
              <a:buAutoNum type="arabicPeriod"/>
            </a:pPr>
            <a:r>
              <a:rPr lang="en-US" altLang="en-US" dirty="0" smtClean="0"/>
              <a:t>Identify the patient and perform the Allen test. If the Allen test is positive, proceed with the arterial puncture.</a:t>
            </a:r>
          </a:p>
          <a:p>
            <a:pPr marL="457200" indent="-457200">
              <a:buFont typeface="+mj-lt"/>
              <a:buAutoNum type="arabicPeriod"/>
            </a:pPr>
            <a:r>
              <a:rPr lang="en-US" altLang="en-US" dirty="0" smtClean="0"/>
              <a:t>Wash your hands, put on gloves, and prepare the equipment.</a:t>
            </a:r>
          </a:p>
          <a:p>
            <a:pPr marL="457200" indent="-457200">
              <a:buFont typeface="+mj-lt"/>
              <a:buAutoNum type="arabicPeriod"/>
            </a:pPr>
            <a:r>
              <a:rPr lang="en-US" altLang="en-US" dirty="0" smtClean="0"/>
              <a:t>Position the patient comfortably, with his or her arm resting on a flat surface, and hyperextend the wrist over a rolled towel or an armboard.</a:t>
            </a:r>
          </a:p>
          <a:p>
            <a:pPr marL="457200" indent="-457200">
              <a:buFont typeface="+mj-lt"/>
              <a:buAutoNum type="arabicPeriod"/>
            </a:pPr>
            <a:r>
              <a:rPr lang="en-US" altLang="en-US" dirty="0" smtClean="0"/>
              <a:t>Select a site by palpating the path of the radial artery. Note that a tourniquet is not used.</a:t>
            </a:r>
          </a:p>
          <a:p>
            <a:pPr marL="457200" indent="-457200">
              <a:buFont typeface="+mj-lt"/>
              <a:buAutoNum type="arabicPeriod"/>
            </a:pPr>
            <a:r>
              <a:rPr lang="en-US" altLang="en-US" dirty="0" smtClean="0"/>
              <a:t>Cleanse the site according to facility policy and procedure. Special cleansing may be required.</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720089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Check Your Competency 13-7:</a:t>
            </a:r>
            <a:br>
              <a:rPr lang="en-US" dirty="0" smtClean="0">
                <a:solidFill>
                  <a:schemeClr val="bg1"/>
                </a:solidFill>
              </a:rPr>
            </a:br>
            <a:r>
              <a:rPr lang="en-US" dirty="0" smtClean="0">
                <a:solidFill>
                  <a:schemeClr val="bg1"/>
                </a:solidFill>
              </a:rPr>
              <a:t>Arterial Puncture </a:t>
            </a:r>
            <a:r>
              <a:rPr lang="en-US" dirty="0" smtClean="0">
                <a:solidFill>
                  <a:schemeClr val="bg1"/>
                </a:solidFill>
              </a:rPr>
              <a:t>2</a:t>
            </a:r>
            <a:endParaRPr lang="en-US" dirty="0">
              <a:solidFill>
                <a:schemeClr val="bg1"/>
              </a:solidFill>
            </a:endParaRPr>
          </a:p>
        </p:txBody>
      </p:sp>
      <p:sp>
        <p:nvSpPr>
          <p:cNvPr id="11" name="Content Placeholder 10"/>
          <p:cNvSpPr>
            <a:spLocks noGrp="1"/>
          </p:cNvSpPr>
          <p:nvPr>
            <p:ph idx="1"/>
          </p:nvPr>
        </p:nvSpPr>
        <p:spPr>
          <a:xfrm>
            <a:off x="457200" y="1600200"/>
            <a:ext cx="8229600" cy="4953000"/>
          </a:xfrm>
        </p:spPr>
        <p:txBody>
          <a:bodyPr/>
          <a:lstStyle/>
          <a:p>
            <a:pPr marL="457200" indent="-457200">
              <a:spcBef>
                <a:spcPts val="1200"/>
              </a:spcBef>
              <a:buClrTx/>
              <a:buSzTx/>
              <a:buFont typeface="+mj-lt"/>
              <a:buAutoNum type="arabicPeriod" startAt="6"/>
            </a:pPr>
            <a:r>
              <a:rPr lang="en-US" altLang="en-US" dirty="0"/>
              <a:t>Palpate the artery again using both the index and middle fingers separated by a space of approximately 2 to 4 cm. Leave fingers in place.</a:t>
            </a:r>
          </a:p>
          <a:p>
            <a:pPr marL="457200" indent="-457200">
              <a:spcBef>
                <a:spcPts val="1200"/>
              </a:spcBef>
              <a:buClrTx/>
              <a:buSzTx/>
              <a:buFont typeface="+mj-lt"/>
              <a:buAutoNum type="arabicPeriod" startAt="6"/>
            </a:pPr>
            <a:r>
              <a:rPr lang="en-US" altLang="en-US" dirty="0"/>
              <a:t>Hold the syringe near the needle hub end of the syringe barrel at a 45° angle or slightly steeper.</a:t>
            </a:r>
          </a:p>
          <a:p>
            <a:pPr marL="457200" indent="-457200">
              <a:spcBef>
                <a:spcPts val="1200"/>
              </a:spcBef>
              <a:buClrTx/>
              <a:buSzTx/>
              <a:buFont typeface="+mj-lt"/>
              <a:buAutoNum type="arabicPeriod" startAt="6"/>
            </a:pPr>
            <a:r>
              <a:rPr lang="en-US" altLang="en-US" dirty="0"/>
              <a:t>Puncture the artery midway between the fingers with a smooth, forward motion.</a:t>
            </a:r>
          </a:p>
          <a:p>
            <a:pPr marL="457200" indent="-457200">
              <a:spcBef>
                <a:spcPts val="1200"/>
              </a:spcBef>
              <a:buClrTx/>
              <a:buSzTx/>
              <a:buFont typeface="+mj-lt"/>
              <a:buAutoNum type="arabicPeriod" startAt="6"/>
            </a:pPr>
            <a:r>
              <a:rPr lang="en-US" altLang="en-US" dirty="0"/>
              <a:t>A flash of blood will appear in the hub of the needle when the artery is punctured. Do not advance the needle any farther</a:t>
            </a:r>
            <a:r>
              <a:rPr lang="en-US" altLang="en-US" dirty="0" smtClean="0"/>
              <a:t>.</a:t>
            </a:r>
            <a:endParaRPr lang="en-US" alt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958948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Check Your Competency 13-7:</a:t>
            </a:r>
            <a:br>
              <a:rPr lang="en-US" dirty="0" smtClean="0">
                <a:solidFill>
                  <a:schemeClr val="bg1"/>
                </a:solidFill>
              </a:rPr>
            </a:br>
            <a:r>
              <a:rPr lang="en-US" dirty="0" smtClean="0">
                <a:solidFill>
                  <a:schemeClr val="bg1"/>
                </a:solidFill>
              </a:rPr>
              <a:t>Arterial Puncture </a:t>
            </a:r>
            <a:r>
              <a:rPr lang="en-US" dirty="0" smtClean="0">
                <a:solidFill>
                  <a:schemeClr val="bg1"/>
                </a:solidFill>
              </a:rPr>
              <a:t>3</a:t>
            </a:r>
            <a:endParaRPr lang="en-US" dirty="0">
              <a:solidFill>
                <a:schemeClr val="bg1"/>
              </a:solidFill>
            </a:endParaRPr>
          </a:p>
        </p:txBody>
      </p:sp>
      <p:sp>
        <p:nvSpPr>
          <p:cNvPr id="11" name="Content Placeholder 10"/>
          <p:cNvSpPr>
            <a:spLocks noGrp="1"/>
          </p:cNvSpPr>
          <p:nvPr>
            <p:ph idx="1"/>
          </p:nvPr>
        </p:nvSpPr>
        <p:spPr>
          <a:xfrm>
            <a:off x="457200" y="1600200"/>
            <a:ext cx="8229600" cy="4953000"/>
          </a:xfrm>
        </p:spPr>
        <p:txBody>
          <a:bodyPr/>
          <a:lstStyle/>
          <a:p>
            <a:pPr marL="457200" indent="-457200">
              <a:spcBef>
                <a:spcPts val="1200"/>
              </a:spcBef>
              <a:buClrTx/>
              <a:buSzTx/>
              <a:buFont typeface="+mj-lt"/>
              <a:buAutoNum type="arabicPeriod" startAt="10"/>
            </a:pPr>
            <a:r>
              <a:rPr lang="en-US" altLang="en-US" dirty="0" smtClean="0"/>
              <a:t>Do </a:t>
            </a:r>
            <a:r>
              <a:rPr lang="en-US" altLang="en-US" dirty="0"/>
              <a:t>not pull on the syringe plunger; the syringe will fill automatically in a pulsating fashion. Allow the syringe to fill to the required level</a:t>
            </a:r>
            <a:r>
              <a:rPr lang="en-US" altLang="en-US" dirty="0" smtClean="0"/>
              <a:t>.</a:t>
            </a:r>
          </a:p>
          <a:p>
            <a:pPr marL="457200" indent="-457200">
              <a:spcBef>
                <a:spcPts val="1200"/>
              </a:spcBef>
              <a:buClrTx/>
              <a:buSzTx/>
              <a:buFont typeface="+mj-lt"/>
              <a:buAutoNum type="arabicPeriod" startAt="11"/>
            </a:pPr>
            <a:r>
              <a:rPr lang="en-US" altLang="en-US" dirty="0"/>
              <a:t>Withdraw the needle and immediately apply pressure directly to the puncture site with a clean gauze pad. Direct pressure must be applied for a minimum of 5 minutes.</a:t>
            </a:r>
          </a:p>
          <a:p>
            <a:pPr marL="457200" indent="-457200">
              <a:spcBef>
                <a:spcPts val="1200"/>
              </a:spcBef>
              <a:buClrTx/>
              <a:buSzTx/>
              <a:buFont typeface="+mj-lt"/>
              <a:buAutoNum type="arabicPeriod" startAt="11"/>
            </a:pPr>
            <a:r>
              <a:rPr lang="en-US" altLang="en-US" dirty="0"/>
              <a:t>While still applying pressure, quickly complete the specimen handling procedure.</a:t>
            </a:r>
          </a:p>
          <a:p>
            <a:pPr marL="457200" indent="-457200">
              <a:spcBef>
                <a:spcPts val="1200"/>
              </a:spcBef>
              <a:buClrTx/>
              <a:buSzTx/>
              <a:buFont typeface="+mj-lt"/>
              <a:buAutoNum type="arabicPeriod" startAt="11"/>
            </a:pPr>
            <a:r>
              <a:rPr lang="en-US" altLang="en-US" dirty="0"/>
              <a:t>Follow the facility’s procedure for removing any air from the syringe, engaging the safety device, and capping the syringe, as needed</a:t>
            </a:r>
            <a:r>
              <a:rPr lang="en-US" altLang="en-US" dirty="0" smtClean="0"/>
              <a:t>.</a:t>
            </a:r>
            <a:endParaRPr lang="en-US" alt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746797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28600"/>
            <a:ext cx="9144000" cy="1219200"/>
          </a:xfrm>
          <a:solidFill>
            <a:schemeClr val="accent1">
              <a:lumMod val="50000"/>
            </a:schemeClr>
          </a:solidFill>
        </p:spPr>
        <p:txBody>
          <a:bodyPr/>
          <a:lstStyle/>
          <a:p>
            <a:r>
              <a:rPr lang="en-US" dirty="0" smtClean="0">
                <a:solidFill>
                  <a:schemeClr val="bg1"/>
                </a:solidFill>
              </a:rPr>
              <a:t>Check Your Competency 13-7:</a:t>
            </a:r>
            <a:br>
              <a:rPr lang="en-US" dirty="0" smtClean="0">
                <a:solidFill>
                  <a:schemeClr val="bg1"/>
                </a:solidFill>
              </a:rPr>
            </a:br>
            <a:r>
              <a:rPr lang="en-US" dirty="0" smtClean="0">
                <a:solidFill>
                  <a:schemeClr val="bg1"/>
                </a:solidFill>
              </a:rPr>
              <a:t>Arterial Puncture </a:t>
            </a:r>
            <a:r>
              <a:rPr lang="en-US" dirty="0" smtClean="0">
                <a:solidFill>
                  <a:schemeClr val="bg1"/>
                </a:solidFill>
              </a:rPr>
              <a:t>4</a:t>
            </a:r>
            <a:endParaRPr lang="en-US" dirty="0">
              <a:solidFill>
                <a:schemeClr val="bg1"/>
              </a:solidFill>
            </a:endParaRPr>
          </a:p>
        </p:txBody>
      </p:sp>
      <p:sp>
        <p:nvSpPr>
          <p:cNvPr id="11" name="Content Placeholder 10"/>
          <p:cNvSpPr>
            <a:spLocks noGrp="1"/>
          </p:cNvSpPr>
          <p:nvPr>
            <p:ph idx="1"/>
          </p:nvPr>
        </p:nvSpPr>
        <p:spPr>
          <a:xfrm>
            <a:off x="457200" y="1600200"/>
            <a:ext cx="8229600" cy="4953000"/>
          </a:xfrm>
        </p:spPr>
        <p:txBody>
          <a:bodyPr/>
          <a:lstStyle/>
          <a:p>
            <a:pPr marL="457200" indent="-457200">
              <a:spcBef>
                <a:spcPts val="1200"/>
              </a:spcBef>
              <a:buClrTx/>
              <a:buSzTx/>
              <a:buFont typeface="+mj-lt"/>
              <a:buAutoNum type="arabicPeriod" startAt="14"/>
            </a:pPr>
            <a:r>
              <a:rPr lang="en-US" altLang="en-US" dirty="0" smtClean="0"/>
              <a:t>Gently </a:t>
            </a:r>
            <a:r>
              <a:rPr lang="en-US" altLang="en-US" dirty="0"/>
              <a:t>roll or invert the syringe to mix the blood with the heparin coating the syringe</a:t>
            </a:r>
            <a:r>
              <a:rPr lang="en-US" altLang="en-US" dirty="0" smtClean="0"/>
              <a:t>.</a:t>
            </a:r>
          </a:p>
          <a:p>
            <a:pPr marL="457200" indent="-457200">
              <a:spcBef>
                <a:spcPts val="1200"/>
              </a:spcBef>
              <a:buClrTx/>
              <a:buSzTx/>
              <a:buFont typeface="+mj-lt"/>
              <a:buAutoNum type="arabicPeriod" startAt="15"/>
            </a:pPr>
            <a:r>
              <a:rPr lang="en-US" altLang="en-US" dirty="0"/>
              <a:t>Label the syringe with the specimen label </a:t>
            </a:r>
            <a:br>
              <a:rPr lang="en-US" altLang="en-US" dirty="0"/>
            </a:br>
            <a:r>
              <a:rPr lang="en-US" altLang="en-US" dirty="0"/>
              <a:t>and place the syringe immediately into the </a:t>
            </a:r>
            <a:r>
              <a:rPr lang="en-US" altLang="en-US" dirty="0" smtClean="0"/>
              <a:t>ice </a:t>
            </a:r>
            <a:r>
              <a:rPr lang="en-US" altLang="en-US" dirty="0"/>
              <a:t>bath.</a:t>
            </a:r>
          </a:p>
          <a:p>
            <a:pPr marL="457200" indent="-457200">
              <a:spcBef>
                <a:spcPts val="1200"/>
              </a:spcBef>
              <a:buClrTx/>
              <a:buSzTx/>
              <a:buFont typeface="+mj-lt"/>
              <a:buAutoNum type="arabicPeriod" startAt="15"/>
            </a:pPr>
            <a:r>
              <a:rPr lang="en-US" altLang="en-US" dirty="0"/>
              <a:t>After bleeding stops, cover the puncture site with a sterile bandage.</a:t>
            </a:r>
          </a:p>
          <a:p>
            <a:pPr marL="457200" indent="-457200">
              <a:spcBef>
                <a:spcPts val="1200"/>
              </a:spcBef>
              <a:buClrTx/>
              <a:buSzTx/>
              <a:buFont typeface="+mj-lt"/>
              <a:buAutoNum type="arabicPeriod" startAt="15"/>
            </a:pPr>
            <a:r>
              <a:rPr lang="en-US" altLang="en-US" dirty="0"/>
              <a:t>Before leaving the patient, label the syringe with any additional information required by the facility.</a:t>
            </a:r>
          </a:p>
          <a:p>
            <a:pPr marL="457200" indent="-457200">
              <a:spcBef>
                <a:spcPts val="1200"/>
              </a:spcBef>
              <a:buClrTx/>
              <a:buSzTx/>
              <a:buFont typeface="+mj-lt"/>
              <a:buAutoNum type="arabicPeriod" startAt="15"/>
            </a:pPr>
            <a:r>
              <a:rPr lang="en-US" altLang="en-US" dirty="0"/>
              <a:t>Thank the patient and transport the specimen to the laboratory immediately.</a:t>
            </a:r>
          </a:p>
          <a:p>
            <a:pPr marL="457200" indent="-457200">
              <a:spcBef>
                <a:spcPts val="1200"/>
              </a:spcBef>
              <a:buClrTx/>
              <a:buSzTx/>
              <a:buFont typeface="+mj-lt"/>
              <a:buAutoNum type="arabicPeriod" startAt="14"/>
            </a:pPr>
            <a:endParaRPr lang="en-US" altLang="en-US" dirty="0"/>
          </a:p>
          <a:p>
            <a:pPr marL="457200" indent="-457200">
              <a:spcBef>
                <a:spcPts val="1200"/>
              </a:spcBef>
              <a:buClrTx/>
              <a:buSzTx/>
              <a:buFont typeface="+mj-lt"/>
              <a:buAutoNum type="arabicPeriod" startAt="10"/>
            </a:pPr>
            <a:endParaRPr lang="en-US" altLang="en-US" dirty="0"/>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952939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Addressing Anxiety</a:t>
            </a:r>
            <a:endParaRPr lang="en-US" dirty="0"/>
          </a:p>
        </p:txBody>
      </p:sp>
      <p:sp>
        <p:nvSpPr>
          <p:cNvPr id="11" name="Content Placeholder 10"/>
          <p:cNvSpPr>
            <a:spLocks noGrp="1"/>
          </p:cNvSpPr>
          <p:nvPr>
            <p:ph idx="1"/>
          </p:nvPr>
        </p:nvSpPr>
        <p:spPr/>
        <p:txBody>
          <a:bodyPr/>
          <a:lstStyle/>
          <a:p>
            <a:pPr marL="0" indent="0">
              <a:buNone/>
            </a:pPr>
            <a:r>
              <a:rPr lang="en-US" altLang="en-US" dirty="0" smtClean="0"/>
              <a:t>Anxious patients may:</a:t>
            </a:r>
          </a:p>
          <a:p>
            <a:r>
              <a:rPr lang="en-US" altLang="en-US" dirty="0" smtClean="0"/>
              <a:t>Hyperventilate</a:t>
            </a:r>
          </a:p>
          <a:p>
            <a:r>
              <a:rPr lang="en-US" altLang="en-US" dirty="0" smtClean="0"/>
              <a:t>Grit their teeth</a:t>
            </a:r>
          </a:p>
          <a:p>
            <a:r>
              <a:rPr lang="en-US" altLang="en-US" dirty="0" smtClean="0"/>
              <a:t>Hold their breath</a:t>
            </a:r>
          </a:p>
          <a:p>
            <a:pPr marL="0" indent="0">
              <a:spcBef>
                <a:spcPts val="3600"/>
              </a:spcBef>
              <a:buNone/>
            </a:pPr>
            <a:r>
              <a:rPr lang="en-US" altLang="en-US" dirty="0" smtClean="0"/>
              <a:t>These actions can alter blood gas values</a:t>
            </a:r>
          </a:p>
          <a:p>
            <a:pPr marL="0" indent="0">
              <a:spcBef>
                <a:spcPts val="3600"/>
              </a:spcBef>
              <a:buNone/>
            </a:pPr>
            <a:r>
              <a:rPr lang="en-US" altLang="en-US" dirty="0" smtClean="0"/>
              <a:t>Be calm and confident to reduce patient anxiety</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185826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Venous Access Devices</a:t>
            </a:r>
            <a:endParaRPr lang="en-US" dirty="0"/>
          </a:p>
        </p:txBody>
      </p:sp>
      <p:sp>
        <p:nvSpPr>
          <p:cNvPr id="11" name="Text Placeholder 10"/>
          <p:cNvSpPr>
            <a:spLocks noGrp="1"/>
          </p:cNvSpPr>
          <p:nvPr>
            <p:ph type="body" sz="quarter" idx="10"/>
          </p:nvPr>
        </p:nvSpPr>
        <p:spPr/>
        <p:txBody>
          <a:bodyPr/>
          <a:lstStyle/>
          <a:p>
            <a:r>
              <a:rPr lang="en-US" dirty="0" smtClean="0"/>
              <a:t>Learning Outcome 13.7</a:t>
            </a:r>
            <a:endParaRPr lang="en-US" dirty="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396706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Types of Venous Access Devices</a:t>
            </a:r>
            <a:endParaRPr lang="en-US" dirty="0"/>
          </a:p>
        </p:txBody>
      </p:sp>
      <p:sp>
        <p:nvSpPr>
          <p:cNvPr id="11" name="Content Placeholder 10"/>
          <p:cNvSpPr>
            <a:spLocks noGrp="1"/>
          </p:cNvSpPr>
          <p:nvPr>
            <p:ph sz="half" idx="1"/>
          </p:nvPr>
        </p:nvSpPr>
        <p:spPr/>
        <p:txBody>
          <a:bodyPr/>
          <a:lstStyle/>
          <a:p>
            <a:r>
              <a:rPr lang="en-US" altLang="en-US" dirty="0" smtClean="0"/>
              <a:t>Cannula</a:t>
            </a:r>
          </a:p>
          <a:p>
            <a:r>
              <a:rPr lang="en-US" altLang="en-US" dirty="0" smtClean="0"/>
              <a:t>Saline or heparin lock</a:t>
            </a:r>
          </a:p>
          <a:p>
            <a:r>
              <a:rPr lang="en-US" altLang="en-US" dirty="0" smtClean="0"/>
              <a:t>Central venous access line</a:t>
            </a:r>
          </a:p>
          <a:p>
            <a:endParaRPr lang="en-US" dirty="0"/>
          </a:p>
        </p:txBody>
      </p:sp>
      <p:pic>
        <p:nvPicPr>
          <p:cNvPr id="3" name="Picture 2" descr="Closeup of woman's hand with venous access device inserted into one of the dorsal veins on the back of the ha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553" y="2626156"/>
            <a:ext cx="5108891" cy="3804234"/>
          </a:xfrm>
          <a:prstGeom prst="rect">
            <a:avLst/>
          </a:prstGeom>
        </p:spPr>
      </p:pic>
      <p:sp>
        <p:nvSpPr>
          <p:cNvPr id="19" name="Text Placeholder 18"/>
          <p:cNvSpPr>
            <a:spLocks noGrp="1"/>
          </p:cNvSpPr>
          <p:nvPr>
            <p:ph type="body" sz="quarter" idx="12"/>
          </p:nvPr>
        </p:nvSpPr>
        <p:spPr/>
        <p:txBody>
          <a:bodyPr/>
          <a:lstStyle/>
          <a:p>
            <a:endParaRPr lang="en-US"/>
          </a:p>
        </p:txBody>
      </p:sp>
      <p:sp>
        <p:nvSpPr>
          <p:cNvPr id="18" name="Text Placeholder 17"/>
          <p:cNvSpPr>
            <a:spLocks noGrp="1"/>
          </p:cNvSpPr>
          <p:nvPr>
            <p:ph type="body" sz="quarter" idx="11"/>
          </p:nvPr>
        </p:nvSpPr>
        <p:spPr/>
        <p:txBody>
          <a:bodyPr/>
          <a:lstStyle/>
          <a:p>
            <a:r>
              <a:rPr lang="en-US" dirty="0" smtClean="0"/>
              <a:t>©Total Care Programming, Inc.</a:t>
            </a:r>
            <a:endParaRPr lang="en-US" dirty="0"/>
          </a:p>
        </p:txBody>
      </p:sp>
    </p:spTree>
    <p:extLst>
      <p:ext uri="{BB962C8B-B14F-4D97-AF65-F5344CB8AC3E}">
        <p14:creationId xmlns:p14="http://schemas.microsoft.com/office/powerpoint/2010/main" val="41377489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t>
            </a:r>
            <a:r>
              <a:rPr lang="en-US" dirty="0" smtClean="0"/>
              <a:t>Summary 1</a:t>
            </a:r>
            <a:endParaRPr lang="en-US" dirty="0"/>
          </a:p>
        </p:txBody>
      </p:sp>
      <p:sp>
        <p:nvSpPr>
          <p:cNvPr id="7" name="Content Placeholder 6"/>
          <p:cNvSpPr>
            <a:spLocks noGrp="1"/>
          </p:cNvSpPr>
          <p:nvPr>
            <p:ph idx="1"/>
          </p:nvPr>
        </p:nvSpPr>
        <p:spPr/>
        <p:txBody>
          <a:bodyPr/>
          <a:lstStyle/>
          <a:p>
            <a:r>
              <a:rPr lang="en-US" altLang="en-US" dirty="0" smtClean="0"/>
              <a:t>Blood cultures must be drawn under strict aseptic technique to prevent false positives.</a:t>
            </a:r>
          </a:p>
          <a:p>
            <a:r>
              <a:rPr lang="en-US" altLang="en-US" dirty="0" smtClean="0"/>
              <a:t>A set of blood cultures includes aerobic and anaerobic specimens.</a:t>
            </a:r>
          </a:p>
          <a:p>
            <a:r>
              <a:rPr lang="en-US" altLang="en-US" dirty="0" smtClean="0"/>
              <a:t>Glucose tests include fasting blood glucose, random blood glucose, two-hour postprandial glucose, glucose challenge, and oral glucose tolerance tests.</a:t>
            </a:r>
          </a:p>
          <a:p>
            <a:r>
              <a:rPr lang="en-US" altLang="en-US" dirty="0" smtClean="0"/>
              <a:t>All states require screening of newborns for cystic fibrosis, galactosemia, hypothyroidism, and phenylketonuria.</a:t>
            </a:r>
          </a:p>
          <a:p>
            <a:r>
              <a:rPr lang="en-US" altLang="en-US" dirty="0" smtClean="0"/>
              <a:t>Some states also require screening of newborns for biotinidase deficiency and sickle cell disease.</a:t>
            </a:r>
          </a:p>
          <a:p>
            <a:endParaRPr lang="en-US" altLang="en-US" dirty="0" smtClean="0"/>
          </a:p>
          <a:p>
            <a:endParaRPr lang="en-US" altLang="en-US" dirty="0" smtClean="0"/>
          </a:p>
          <a:p>
            <a:endParaRPr lang="en-US" dirty="0"/>
          </a:p>
        </p:txBody>
      </p:sp>
      <p:sp>
        <p:nvSpPr>
          <p:cNvPr id="21" name="Text Placeholder 20"/>
          <p:cNvSpPr>
            <a:spLocks noGrp="1"/>
          </p:cNvSpPr>
          <p:nvPr>
            <p:ph type="body" sz="quarter" idx="16"/>
          </p:nvPr>
        </p:nvSpPr>
        <p:spPr/>
        <p:txBody>
          <a:bodyPr/>
          <a:lstStyle/>
          <a:p>
            <a:endParaRPr lang="en-US"/>
          </a:p>
        </p:txBody>
      </p:sp>
      <p:sp>
        <p:nvSpPr>
          <p:cNvPr id="20" name="Text Placeholder 1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272319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 </a:t>
            </a:r>
            <a:r>
              <a:rPr lang="en-US" dirty="0" smtClean="0"/>
              <a:t>2</a:t>
            </a:r>
            <a:endParaRPr lang="en-US" dirty="0"/>
          </a:p>
        </p:txBody>
      </p:sp>
      <p:sp>
        <p:nvSpPr>
          <p:cNvPr id="7" name="Content Placeholder 6"/>
          <p:cNvSpPr>
            <a:spLocks noGrp="1"/>
          </p:cNvSpPr>
          <p:nvPr>
            <p:ph idx="1"/>
          </p:nvPr>
        </p:nvSpPr>
        <p:spPr/>
        <p:txBody>
          <a:bodyPr/>
          <a:lstStyle/>
          <a:p>
            <a:r>
              <a:rPr lang="en-US" altLang="en-US" dirty="0" smtClean="0"/>
              <a:t>Thin smears are created by using a spreader slide to smear a single drop of blood across a smear slide.</a:t>
            </a:r>
          </a:p>
          <a:p>
            <a:r>
              <a:rPr lang="en-US" altLang="en-US" dirty="0" smtClean="0"/>
              <a:t>Thick blood smears are used to screen for malaria.</a:t>
            </a:r>
          </a:p>
          <a:p>
            <a:r>
              <a:rPr lang="en-US" altLang="en-US" dirty="0" smtClean="0"/>
              <a:t>Special patient identification procedures are required for type and cross-match and type and screen procedures.</a:t>
            </a:r>
          </a:p>
          <a:p>
            <a:r>
              <a:rPr lang="en-US" altLang="en-US" dirty="0" smtClean="0"/>
              <a:t>Donors must meet strict criteria to be eligible to donate blood.</a:t>
            </a:r>
          </a:p>
          <a:p>
            <a:r>
              <a:rPr lang="en-US" altLang="en-US" dirty="0" smtClean="0"/>
              <a:t>Patients may donate blood for their own use (autologous donation).</a:t>
            </a:r>
          </a:p>
          <a:p>
            <a:r>
              <a:rPr lang="en-US" altLang="en-US" dirty="0" smtClean="0"/>
              <a:t>Therapeutic phlebotomy is the removal of blood for medical reasons.</a:t>
            </a:r>
          </a:p>
          <a:p>
            <a:endParaRPr lang="en-US" altLang="en-US" dirty="0" smtClean="0"/>
          </a:p>
          <a:p>
            <a:endParaRPr lang="en-US" altLang="en-US" dirty="0" smtClean="0"/>
          </a:p>
          <a:p>
            <a:endParaRPr lang="en-US" dirty="0"/>
          </a:p>
        </p:txBody>
      </p:sp>
      <p:sp>
        <p:nvSpPr>
          <p:cNvPr id="6" name="Text Placeholder 5"/>
          <p:cNvSpPr>
            <a:spLocks noGrp="1"/>
          </p:cNvSpPr>
          <p:nvPr>
            <p:ph type="body" sz="quarter" idx="16"/>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847896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a:t>
            </a:r>
            <a:r>
              <a:rPr lang="en-US" dirty="0" smtClean="0"/>
              <a:t>Terms 1</a:t>
            </a:r>
            <a:endParaRPr lang="en-US" dirty="0"/>
          </a:p>
        </p:txBody>
      </p:sp>
      <p:sp>
        <p:nvSpPr>
          <p:cNvPr id="2" name="Content Placeholder 1"/>
          <p:cNvSpPr>
            <a:spLocks noGrp="1"/>
          </p:cNvSpPr>
          <p:nvPr>
            <p:ph sz="half" idx="1"/>
          </p:nvPr>
        </p:nvSpPr>
        <p:spPr/>
        <p:txBody>
          <a:bodyPr/>
          <a:lstStyle/>
          <a:p>
            <a:pPr marL="0" indent="0">
              <a:buNone/>
            </a:pPr>
            <a:r>
              <a:rPr lang="en-US" dirty="0"/>
              <a:t>A</a:t>
            </a:r>
            <a:r>
              <a:rPr lang="en-US" dirty="0" smtClean="0"/>
              <a:t>erobic</a:t>
            </a:r>
            <a:endParaRPr lang="en-US" dirty="0" smtClean="0"/>
          </a:p>
          <a:p>
            <a:pPr marL="0" indent="0">
              <a:buNone/>
            </a:pPr>
            <a:r>
              <a:rPr lang="en-US" dirty="0"/>
              <a:t>A</a:t>
            </a:r>
            <a:r>
              <a:rPr lang="en-US" dirty="0" smtClean="0"/>
              <a:t>naerobic</a:t>
            </a:r>
            <a:endParaRPr lang="en-US" dirty="0" smtClean="0"/>
          </a:p>
          <a:p>
            <a:pPr marL="0" indent="0">
              <a:buNone/>
            </a:pPr>
            <a:r>
              <a:rPr lang="en-US" dirty="0"/>
              <a:t>A</a:t>
            </a:r>
            <a:r>
              <a:rPr lang="en-US" dirty="0" smtClean="0"/>
              <a:t>ntibiotic </a:t>
            </a:r>
            <a:r>
              <a:rPr lang="en-US" dirty="0" smtClean="0"/>
              <a:t>removal device (ARD)</a:t>
            </a:r>
          </a:p>
          <a:p>
            <a:pPr marL="0" indent="0">
              <a:buNone/>
            </a:pPr>
            <a:r>
              <a:rPr lang="en-US" dirty="0"/>
              <a:t>A</a:t>
            </a:r>
            <a:r>
              <a:rPr lang="en-US" dirty="0" smtClean="0"/>
              <a:t>rterial </a:t>
            </a:r>
            <a:r>
              <a:rPr lang="en-US" dirty="0" smtClean="0"/>
              <a:t>puncture</a:t>
            </a:r>
          </a:p>
          <a:p>
            <a:pPr marL="0" indent="0">
              <a:buNone/>
            </a:pPr>
            <a:r>
              <a:rPr lang="en-US" dirty="0"/>
              <a:t>A</a:t>
            </a:r>
            <a:r>
              <a:rPr lang="en-US" dirty="0" smtClean="0"/>
              <a:t>utologous</a:t>
            </a:r>
            <a:endParaRPr lang="en-US" dirty="0" smtClean="0"/>
          </a:p>
          <a:p>
            <a:pPr marL="0" indent="0">
              <a:buNone/>
            </a:pPr>
            <a:r>
              <a:rPr lang="en-US" dirty="0"/>
              <a:t>B</a:t>
            </a:r>
            <a:r>
              <a:rPr lang="en-US" dirty="0" smtClean="0"/>
              <a:t>acteremia</a:t>
            </a:r>
            <a:endParaRPr lang="en-US" dirty="0" smtClean="0"/>
          </a:p>
          <a:p>
            <a:pPr marL="0" indent="0">
              <a:buNone/>
            </a:pPr>
            <a:r>
              <a:rPr lang="en-US" dirty="0"/>
              <a:t>B</a:t>
            </a:r>
            <a:r>
              <a:rPr lang="en-US" dirty="0" smtClean="0"/>
              <a:t>iotinidase</a:t>
            </a:r>
            <a:endParaRPr lang="en-US" dirty="0" smtClean="0"/>
          </a:p>
          <a:p>
            <a:pPr marL="0" indent="0">
              <a:buNone/>
            </a:pPr>
            <a:r>
              <a:rPr lang="en-US" dirty="0" smtClean="0"/>
              <a:t>C</a:t>
            </a:r>
            <a:r>
              <a:rPr lang="en-US" dirty="0" smtClean="0"/>
              <a:t>annula</a:t>
            </a:r>
            <a:endParaRPr lang="en-US" dirty="0" smtClean="0"/>
          </a:p>
          <a:p>
            <a:pPr marL="0" indent="0">
              <a:buNone/>
            </a:pPr>
            <a:r>
              <a:rPr lang="en-US" dirty="0"/>
              <a:t>C</a:t>
            </a:r>
            <a:r>
              <a:rPr lang="en-US" dirty="0" smtClean="0"/>
              <a:t>ongenital</a:t>
            </a:r>
            <a:endParaRPr lang="en-US" dirty="0" smtClean="0"/>
          </a:p>
          <a:p>
            <a:pPr marL="0" indent="0">
              <a:buNone/>
            </a:pPr>
            <a:r>
              <a:rPr lang="en-US" dirty="0"/>
              <a:t>C</a:t>
            </a:r>
            <a:r>
              <a:rPr lang="en-US" dirty="0" smtClean="0"/>
              <a:t>ulture </a:t>
            </a:r>
            <a:r>
              <a:rPr lang="en-US" dirty="0" smtClean="0"/>
              <a:t>media</a:t>
            </a:r>
          </a:p>
          <a:p>
            <a:endParaRPr lang="en-US" dirty="0"/>
          </a:p>
        </p:txBody>
      </p:sp>
      <p:sp>
        <p:nvSpPr>
          <p:cNvPr id="6" name="Content Placeholder 5"/>
          <p:cNvSpPr>
            <a:spLocks noGrp="1"/>
          </p:cNvSpPr>
          <p:nvPr>
            <p:ph sz="half" idx="2"/>
          </p:nvPr>
        </p:nvSpPr>
        <p:spPr/>
        <p:txBody>
          <a:bodyPr/>
          <a:lstStyle/>
          <a:p>
            <a:pPr marL="0" indent="0">
              <a:buNone/>
            </a:pPr>
            <a:r>
              <a:rPr lang="en-US" dirty="0"/>
              <a:t>C</a:t>
            </a:r>
            <a:r>
              <a:rPr lang="en-US" dirty="0" smtClean="0"/>
              <a:t>ystic </a:t>
            </a:r>
            <a:r>
              <a:rPr lang="en-US" dirty="0" smtClean="0"/>
              <a:t>fibrosis</a:t>
            </a:r>
          </a:p>
          <a:p>
            <a:pPr marL="0" indent="0">
              <a:buNone/>
            </a:pPr>
            <a:r>
              <a:rPr lang="en-US" dirty="0"/>
              <a:t>D</a:t>
            </a:r>
            <a:r>
              <a:rPr lang="en-US" dirty="0" smtClean="0"/>
              <a:t>iabetes </a:t>
            </a:r>
            <a:r>
              <a:rPr lang="en-US" dirty="0" smtClean="0"/>
              <a:t>mellitus</a:t>
            </a:r>
          </a:p>
          <a:p>
            <a:pPr marL="0" indent="0">
              <a:buNone/>
            </a:pPr>
            <a:r>
              <a:rPr lang="en-US" dirty="0"/>
              <a:t>D</a:t>
            </a:r>
            <a:r>
              <a:rPr lang="en-US" dirty="0" smtClean="0"/>
              <a:t>ifferential</a:t>
            </a:r>
            <a:endParaRPr lang="en-US" dirty="0" smtClean="0"/>
          </a:p>
          <a:p>
            <a:pPr marL="0" indent="0">
              <a:buNone/>
            </a:pPr>
            <a:r>
              <a:rPr lang="en-US" dirty="0" smtClean="0"/>
              <a:t>Fa</a:t>
            </a:r>
            <a:r>
              <a:rPr lang="en-US" dirty="0" smtClean="0"/>
              <a:t>lse-negative</a:t>
            </a:r>
            <a:endParaRPr lang="en-US" dirty="0" smtClean="0"/>
          </a:p>
          <a:p>
            <a:pPr marL="0" indent="0">
              <a:buNone/>
            </a:pPr>
            <a:r>
              <a:rPr lang="en-US" dirty="0"/>
              <a:t>F</a:t>
            </a:r>
            <a:r>
              <a:rPr lang="en-US" dirty="0" smtClean="0"/>
              <a:t>alse-positive</a:t>
            </a:r>
            <a:endParaRPr lang="en-US" dirty="0" smtClean="0"/>
          </a:p>
          <a:p>
            <a:pPr marL="0" indent="0">
              <a:buNone/>
            </a:pPr>
            <a:r>
              <a:rPr lang="en-US" dirty="0"/>
              <a:t>F</a:t>
            </a:r>
            <a:r>
              <a:rPr lang="en-US" dirty="0" smtClean="0"/>
              <a:t>istula</a:t>
            </a:r>
            <a:endParaRPr lang="en-US" dirty="0" smtClean="0"/>
          </a:p>
          <a:p>
            <a:pPr marL="0" indent="0">
              <a:buNone/>
            </a:pPr>
            <a:r>
              <a:rPr lang="en-US" dirty="0"/>
              <a:t>G</a:t>
            </a:r>
            <a:r>
              <a:rPr lang="en-US" dirty="0" smtClean="0"/>
              <a:t>alactosemia</a:t>
            </a:r>
            <a:endParaRPr lang="en-US" dirty="0" smtClean="0"/>
          </a:p>
          <a:p>
            <a:pPr marL="0" indent="0">
              <a:buNone/>
            </a:pPr>
            <a:r>
              <a:rPr lang="en-US" dirty="0"/>
              <a:t>G</a:t>
            </a:r>
            <a:r>
              <a:rPr lang="en-US" dirty="0" smtClean="0"/>
              <a:t>estational </a:t>
            </a:r>
            <a:r>
              <a:rPr lang="en-US" dirty="0" smtClean="0"/>
              <a:t>diabetes</a:t>
            </a:r>
          </a:p>
          <a:p>
            <a:pPr marL="0" indent="0">
              <a:buNone/>
            </a:pPr>
            <a:r>
              <a:rPr lang="en-US" dirty="0"/>
              <a:t>G</a:t>
            </a:r>
            <a:r>
              <a:rPr lang="en-US" dirty="0" smtClean="0"/>
              <a:t>lycolysis</a:t>
            </a:r>
            <a:endParaRPr lang="en-US" dirty="0" smtClean="0"/>
          </a:p>
          <a:p>
            <a:pPr marL="0" indent="0">
              <a:buNone/>
            </a:pPr>
            <a:r>
              <a:rPr lang="en-US" dirty="0"/>
              <a:t>H</a:t>
            </a:r>
            <a:r>
              <a:rPr lang="en-US" dirty="0" smtClean="0"/>
              <a:t>emochromatosis</a:t>
            </a:r>
            <a:endParaRPr lang="en-US" dirty="0"/>
          </a:p>
        </p:txBody>
      </p:sp>
      <p:sp>
        <p:nvSpPr>
          <p:cNvPr id="8" name="Text Placeholder 7"/>
          <p:cNvSpPr>
            <a:spLocks noGrp="1"/>
          </p:cNvSpPr>
          <p:nvPr>
            <p:ph type="body" sz="quarter" idx="12"/>
          </p:nvPr>
        </p:nvSpPr>
        <p:spPr/>
        <p:txBody>
          <a:bodyPr/>
          <a:lstStyle/>
          <a:p>
            <a:endParaRPr lang="en-US"/>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333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 </a:t>
            </a:r>
            <a:r>
              <a:rPr lang="en-US" dirty="0" smtClean="0"/>
              <a:t>3</a:t>
            </a:r>
            <a:r>
              <a:rPr lang="en-US" dirty="0" smtClean="0">
                <a:solidFill>
                  <a:schemeClr val="bg1"/>
                </a:solidFill>
              </a:rPr>
              <a:t>2</a:t>
            </a:r>
            <a:endParaRPr lang="en-US" dirty="0">
              <a:solidFill>
                <a:schemeClr val="bg1"/>
              </a:solidFill>
            </a:endParaRPr>
          </a:p>
        </p:txBody>
      </p:sp>
      <p:sp>
        <p:nvSpPr>
          <p:cNvPr id="7" name="Content Placeholder 6"/>
          <p:cNvSpPr>
            <a:spLocks noGrp="1"/>
          </p:cNvSpPr>
          <p:nvPr>
            <p:ph idx="1"/>
          </p:nvPr>
        </p:nvSpPr>
        <p:spPr/>
        <p:txBody>
          <a:bodyPr/>
          <a:lstStyle/>
          <a:p>
            <a:r>
              <a:rPr lang="en-US" altLang="en-US" dirty="0" smtClean="0"/>
              <a:t>Specially trained personnel may perform arterial punctures using the radial artery and specific arterial puncture procedures.</a:t>
            </a:r>
          </a:p>
          <a:p>
            <a:r>
              <a:rPr lang="en-US" altLang="en-US" dirty="0" smtClean="0"/>
              <a:t>Other venous access devices include a heparin lock, saline lock, central venous therapy lines, and arterial venous fistulas. </a:t>
            </a:r>
          </a:p>
          <a:p>
            <a:endParaRPr lang="en-US" altLang="en-US" dirty="0" smtClean="0"/>
          </a:p>
          <a:p>
            <a:endParaRPr lang="en-US" altLang="en-US" dirty="0" smtClean="0"/>
          </a:p>
          <a:p>
            <a:endParaRPr lang="en-US" dirty="0"/>
          </a:p>
        </p:txBody>
      </p:sp>
      <p:sp>
        <p:nvSpPr>
          <p:cNvPr id="9" name="Text Placeholder 8"/>
          <p:cNvSpPr>
            <a:spLocks noGrp="1"/>
          </p:cNvSpPr>
          <p:nvPr>
            <p:ph type="body" sz="quarter" idx="16"/>
          </p:nvPr>
        </p:nvSpPr>
        <p:spPr/>
        <p:txBody>
          <a:bodyPr/>
          <a:lstStyle/>
          <a:p>
            <a:endParaRPr lang="en-US"/>
          </a:p>
        </p:txBody>
      </p:sp>
      <p:sp>
        <p:nvSpPr>
          <p:cNvPr id="8" name="Text Placeholder 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836176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Terms </a:t>
            </a:r>
            <a:r>
              <a:rPr lang="en-US" dirty="0" smtClean="0"/>
              <a:t>2</a:t>
            </a:r>
            <a:endParaRPr lang="en-US" dirty="0"/>
          </a:p>
        </p:txBody>
      </p:sp>
      <p:sp>
        <p:nvSpPr>
          <p:cNvPr id="2" name="Content Placeholder 1"/>
          <p:cNvSpPr>
            <a:spLocks noGrp="1"/>
          </p:cNvSpPr>
          <p:nvPr>
            <p:ph sz="half" idx="1"/>
          </p:nvPr>
        </p:nvSpPr>
        <p:spPr/>
        <p:txBody>
          <a:bodyPr/>
          <a:lstStyle/>
          <a:p>
            <a:pPr marL="0" indent="0">
              <a:buNone/>
            </a:pPr>
            <a:r>
              <a:rPr lang="en-US" dirty="0"/>
              <a:t>H</a:t>
            </a:r>
            <a:r>
              <a:rPr lang="en-US" dirty="0" smtClean="0"/>
              <a:t>eparin </a:t>
            </a:r>
            <a:r>
              <a:rPr lang="en-US" dirty="0" smtClean="0"/>
              <a:t>lock</a:t>
            </a:r>
          </a:p>
          <a:p>
            <a:pPr marL="0" indent="0">
              <a:buNone/>
            </a:pPr>
            <a:r>
              <a:rPr lang="en-US" dirty="0"/>
              <a:t>H</a:t>
            </a:r>
            <a:r>
              <a:rPr lang="en-US" dirty="0" smtClean="0"/>
              <a:t>ypothyroidism</a:t>
            </a:r>
            <a:endParaRPr lang="en-US" dirty="0" smtClean="0"/>
          </a:p>
          <a:p>
            <a:pPr marL="0" indent="0">
              <a:buNone/>
            </a:pPr>
            <a:r>
              <a:rPr lang="en-US" dirty="0"/>
              <a:t>N</a:t>
            </a:r>
            <a:r>
              <a:rPr lang="en-US" dirty="0" smtClean="0"/>
              <a:t>ormal </a:t>
            </a:r>
            <a:r>
              <a:rPr lang="en-US" dirty="0" smtClean="0"/>
              <a:t>flora</a:t>
            </a:r>
          </a:p>
          <a:p>
            <a:pPr marL="0" indent="0">
              <a:buNone/>
            </a:pPr>
            <a:r>
              <a:rPr lang="en-US" dirty="0"/>
              <a:t>P</a:t>
            </a:r>
            <a:r>
              <a:rPr lang="en-US" dirty="0" smtClean="0"/>
              <a:t>henylketonuria </a:t>
            </a:r>
            <a:r>
              <a:rPr lang="en-US" dirty="0" smtClean="0"/>
              <a:t>(PKU)</a:t>
            </a:r>
          </a:p>
          <a:p>
            <a:pPr marL="0" indent="0">
              <a:buNone/>
            </a:pPr>
            <a:r>
              <a:rPr lang="en-US" dirty="0"/>
              <a:t>P</a:t>
            </a:r>
            <a:r>
              <a:rPr lang="en-US" dirty="0" smtClean="0"/>
              <a:t>olycythemia </a:t>
            </a:r>
            <a:r>
              <a:rPr lang="en-US" dirty="0" smtClean="0"/>
              <a:t>vera</a:t>
            </a:r>
          </a:p>
          <a:p>
            <a:endParaRPr lang="en-US" dirty="0" smtClean="0"/>
          </a:p>
          <a:p>
            <a:endParaRPr lang="en-US" dirty="0"/>
          </a:p>
        </p:txBody>
      </p:sp>
      <p:sp>
        <p:nvSpPr>
          <p:cNvPr id="5" name="Content Placeholder 4"/>
          <p:cNvSpPr>
            <a:spLocks noGrp="1"/>
          </p:cNvSpPr>
          <p:nvPr>
            <p:ph sz="half" idx="2"/>
          </p:nvPr>
        </p:nvSpPr>
        <p:spPr/>
        <p:txBody>
          <a:bodyPr/>
          <a:lstStyle/>
          <a:p>
            <a:pPr marL="0" indent="0">
              <a:buNone/>
            </a:pPr>
            <a:r>
              <a:rPr lang="en-US" dirty="0"/>
              <a:t>S</a:t>
            </a:r>
            <a:r>
              <a:rPr lang="en-US" dirty="0" smtClean="0"/>
              <a:t>aline </a:t>
            </a:r>
            <a:r>
              <a:rPr lang="en-US" dirty="0"/>
              <a:t>lock</a:t>
            </a:r>
          </a:p>
          <a:p>
            <a:pPr marL="0" indent="0">
              <a:buNone/>
            </a:pPr>
            <a:r>
              <a:rPr lang="en-US" dirty="0"/>
              <a:t>S</a:t>
            </a:r>
            <a:r>
              <a:rPr lang="en-US" dirty="0" smtClean="0"/>
              <a:t>epticemia</a:t>
            </a:r>
            <a:endParaRPr lang="en-US" dirty="0"/>
          </a:p>
          <a:p>
            <a:pPr marL="0" indent="0">
              <a:buNone/>
            </a:pPr>
            <a:r>
              <a:rPr lang="en-US" dirty="0"/>
              <a:t>S</a:t>
            </a:r>
            <a:r>
              <a:rPr lang="en-US" dirty="0" smtClean="0"/>
              <a:t>ickle </a:t>
            </a:r>
            <a:r>
              <a:rPr lang="en-US" dirty="0"/>
              <a:t>cell disease</a:t>
            </a:r>
          </a:p>
          <a:p>
            <a:pPr marL="0" indent="0">
              <a:buNone/>
            </a:pPr>
            <a:r>
              <a:rPr lang="en-US" dirty="0"/>
              <a:t>T</a:t>
            </a:r>
            <a:r>
              <a:rPr lang="en-US" dirty="0" smtClean="0"/>
              <a:t>herapeutic </a:t>
            </a:r>
            <a:r>
              <a:rPr lang="en-US" dirty="0"/>
              <a:t>phlebotomy</a:t>
            </a:r>
          </a:p>
        </p:txBody>
      </p:sp>
      <p:sp>
        <p:nvSpPr>
          <p:cNvPr id="7" name="Text Placeholder 6"/>
          <p:cNvSpPr>
            <a:spLocks noGrp="1"/>
          </p:cNvSpPr>
          <p:nvPr>
            <p:ph type="body" sz="quarter" idx="12"/>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68257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p:spPr>
        <p:txBody>
          <a:bodyPr/>
          <a:lstStyle/>
          <a:p>
            <a:r>
              <a:rPr lang="en-US" dirty="0" smtClean="0"/>
              <a:t>Blood Cultures</a:t>
            </a:r>
            <a:endParaRPr lang="en-US" dirty="0"/>
          </a:p>
        </p:txBody>
      </p:sp>
      <p:sp>
        <p:nvSpPr>
          <p:cNvPr id="5" name="Text Placeholder 4"/>
          <p:cNvSpPr>
            <a:spLocks noGrp="1"/>
          </p:cNvSpPr>
          <p:nvPr>
            <p:ph type="body" sz="quarter" idx="10"/>
          </p:nvPr>
        </p:nvSpPr>
        <p:spPr/>
        <p:txBody>
          <a:bodyPr/>
          <a:lstStyle/>
          <a:p>
            <a:r>
              <a:rPr lang="en-US" dirty="0" smtClean="0"/>
              <a:t>Learning Outcome 13.1</a:t>
            </a:r>
            <a:endParaRPr lang="en-US" dirty="0"/>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00586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Template>
  <TotalTime>4191</TotalTime>
  <Words>6806</Words>
  <Application>Microsoft Office PowerPoint</Application>
  <PresentationFormat>On-screen Show (4:3)</PresentationFormat>
  <Paragraphs>885</Paragraphs>
  <Slides>70</Slides>
  <Notes>62</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70</vt:i4>
      </vt:variant>
    </vt:vector>
  </HeadingPairs>
  <TitlesOfParts>
    <vt:vector size="85" baseType="lpstr">
      <vt:lpstr>Albertus Medium</vt:lpstr>
      <vt:lpstr>Arial</vt:lpstr>
      <vt:lpstr>ArumSans Bold</vt:lpstr>
      <vt:lpstr>ArumSans Regular</vt:lpstr>
      <vt:lpstr>Calibri</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Special Phlebotomy Procedures</vt:lpstr>
      <vt:lpstr>Learning Outcomes 1</vt:lpstr>
      <vt:lpstr>Learning Outcomes 2</vt:lpstr>
      <vt:lpstr>NAACLS Competencies 1</vt:lpstr>
      <vt:lpstr>NAACLS Competencies 2</vt:lpstr>
      <vt:lpstr>NAACLS Competencies 3</vt:lpstr>
      <vt:lpstr>Key Terms 1</vt:lpstr>
      <vt:lpstr>Key Terms 2</vt:lpstr>
      <vt:lpstr>Blood Cultures</vt:lpstr>
      <vt:lpstr>Introduction to Blood Cultures 1</vt:lpstr>
      <vt:lpstr>Introduction to Blood Cultures 2</vt:lpstr>
      <vt:lpstr>Site Cleaning for Blood Cultures</vt:lpstr>
      <vt:lpstr>Check Your Competency 13-1: Cleaning the Blood Culture Site 1</vt:lpstr>
      <vt:lpstr>Check Your Competency 13-1: Cleaning the Blood Culture Site 2</vt:lpstr>
      <vt:lpstr>Check Your Competency 13-1: Cleaning the Blood Culture Site 3</vt:lpstr>
      <vt:lpstr>Blood Culture Volume and Collection</vt:lpstr>
      <vt:lpstr>Collecting Blood Culture Specimens</vt:lpstr>
      <vt:lpstr>Check Your Competency 13-2: Blood Culture Collection Comparison  of Procedures 1</vt:lpstr>
      <vt:lpstr>Check Your Competency 13-2: Blood Culture Collection Comparison  of Procedures 2</vt:lpstr>
      <vt:lpstr>Check Your Competency 13-2: Blood Culture Collection Comparison  of Procedures 3</vt:lpstr>
      <vt:lpstr>Check Your Competency 13-2: Blood Culture Collection Comparison  of Procedures 4</vt:lpstr>
      <vt:lpstr>Check Your Competency 13-2: Blood Culture Collection Comparison  of Procedures 5</vt:lpstr>
      <vt:lpstr>Check Your Competency 13-2: Blood Culture Collection Comparison  of Procedures 6</vt:lpstr>
      <vt:lpstr>Glucose Testing</vt:lpstr>
      <vt:lpstr>Glucose Tests</vt:lpstr>
      <vt:lpstr>Types of Glucose Tests 1</vt:lpstr>
      <vt:lpstr>Types of Glucose Tests 2</vt:lpstr>
      <vt:lpstr>Check Your Competency 13-3: Glucose Testing 1</vt:lpstr>
      <vt:lpstr>Check Your Competency 13-3: Glucose Testing 2</vt:lpstr>
      <vt:lpstr>Neonatal Screening</vt:lpstr>
      <vt:lpstr>Biotinidase Deficiency and Cystic Fibrosis</vt:lpstr>
      <vt:lpstr>Galactosemia and Hypothyroidism</vt:lpstr>
      <vt:lpstr>Phenylketonuria and Sickle Cell Disease</vt:lpstr>
      <vt:lpstr>State Testing Specimen Collection</vt:lpstr>
      <vt:lpstr>Check Your Competency 13.4: Dermal Puncture State Testing on Infants 1</vt:lpstr>
      <vt:lpstr>Check Your Competency 13.4: Dermal Puncture State Testing on Infants 2</vt:lpstr>
      <vt:lpstr>Peripheral Blood Smears</vt:lpstr>
      <vt:lpstr>Blood Smears</vt:lpstr>
      <vt:lpstr>Thin Blood Smears</vt:lpstr>
      <vt:lpstr>Check Your Competency 13-6: Thin Blood Smear 1</vt:lpstr>
      <vt:lpstr>Check Your Competency 13-6: Thin Blood Smear 2</vt:lpstr>
      <vt:lpstr>Check Your Competency 13-6: Thin Blood Smear 3</vt:lpstr>
      <vt:lpstr>Obtaining a Good Wedge Smear</vt:lpstr>
      <vt:lpstr>Factors Affecting Smear Quality</vt:lpstr>
      <vt:lpstr>Improperly Made Smears 1</vt:lpstr>
      <vt:lpstr>Improperly Made Smears 2</vt:lpstr>
      <vt:lpstr>Improperly Made Smears 3</vt:lpstr>
      <vt:lpstr>Thick Blood Smears</vt:lpstr>
      <vt:lpstr>Blood Collection for Blood Bank</vt:lpstr>
      <vt:lpstr>Blood Collection for Blood Bank 2</vt:lpstr>
      <vt:lpstr>Type and Cross-Match/Type and Screen</vt:lpstr>
      <vt:lpstr>Check Your Competency 13-6: Type and Cross-Match 1</vt:lpstr>
      <vt:lpstr>Check Your Competency 13-6: Type and Cross-Match 2</vt:lpstr>
      <vt:lpstr>Check Your Competency 13-6: Type and Cross-Match 3</vt:lpstr>
      <vt:lpstr>Donor Blood Collection</vt:lpstr>
      <vt:lpstr>Qualifications for Blood Donors</vt:lpstr>
      <vt:lpstr>Autologous Blood Collection</vt:lpstr>
      <vt:lpstr>Therapeutic Phlebotomy</vt:lpstr>
      <vt:lpstr>Arterial Blood Collection</vt:lpstr>
      <vt:lpstr>Arterial Puncture</vt:lpstr>
      <vt:lpstr>Check Your Competency 13-7: Arterial Puncture 1</vt:lpstr>
      <vt:lpstr>Check Your Competency 13-7: Arterial Puncture 2</vt:lpstr>
      <vt:lpstr>Check Your Competency 13-7: Arterial Puncture 3</vt:lpstr>
      <vt:lpstr>Check Your Competency 13-7: Arterial Puncture 4</vt:lpstr>
      <vt:lpstr>Addressing Anxiety</vt:lpstr>
      <vt:lpstr>Venous Access Devices</vt:lpstr>
      <vt:lpstr>Types of Venous Access Devices</vt:lpstr>
      <vt:lpstr>Chapter Summary 1</vt:lpstr>
      <vt:lpstr>Chapter Summary 2</vt:lpstr>
      <vt:lpstr>Chapter Summary 32</vt:lpstr>
    </vt:vector>
  </TitlesOfParts>
  <Company>The McGraw-Hill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James;Kathryn A Booth</dc:creator>
  <cp:lastModifiedBy>Jody James</cp:lastModifiedBy>
  <cp:revision>408</cp:revision>
  <dcterms:created xsi:type="dcterms:W3CDTF">2017-03-30T19:54:13Z</dcterms:created>
  <dcterms:modified xsi:type="dcterms:W3CDTF">2017-10-04T18:48:16Z</dcterms:modified>
</cp:coreProperties>
</file>