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57"/>
  </p:notesMasterIdLst>
  <p:handoutMasterIdLst>
    <p:handoutMasterId r:id="rId58"/>
  </p:handoutMasterIdLst>
  <p:sldIdLst>
    <p:sldId id="256" r:id="rId10"/>
    <p:sldId id="394" r:id="rId11"/>
    <p:sldId id="396" r:id="rId12"/>
    <p:sldId id="663" r:id="rId13"/>
    <p:sldId id="398" r:id="rId14"/>
    <p:sldId id="664" r:id="rId15"/>
    <p:sldId id="665" r:id="rId16"/>
    <p:sldId id="666" r:id="rId17"/>
    <p:sldId id="667" r:id="rId18"/>
    <p:sldId id="668" r:id="rId19"/>
    <p:sldId id="669" r:id="rId20"/>
    <p:sldId id="670" r:id="rId21"/>
    <p:sldId id="671" r:id="rId22"/>
    <p:sldId id="672" r:id="rId23"/>
    <p:sldId id="673" r:id="rId24"/>
    <p:sldId id="674" r:id="rId25"/>
    <p:sldId id="675" r:id="rId26"/>
    <p:sldId id="676" r:id="rId27"/>
    <p:sldId id="677" r:id="rId28"/>
    <p:sldId id="678" r:id="rId29"/>
    <p:sldId id="679" r:id="rId30"/>
    <p:sldId id="680" r:id="rId31"/>
    <p:sldId id="681" r:id="rId32"/>
    <p:sldId id="682" r:id="rId33"/>
    <p:sldId id="683" r:id="rId34"/>
    <p:sldId id="684" r:id="rId35"/>
    <p:sldId id="685" r:id="rId36"/>
    <p:sldId id="686" r:id="rId37"/>
    <p:sldId id="687" r:id="rId38"/>
    <p:sldId id="688" r:id="rId39"/>
    <p:sldId id="689" r:id="rId40"/>
    <p:sldId id="690" r:id="rId41"/>
    <p:sldId id="691" r:id="rId42"/>
    <p:sldId id="692" r:id="rId43"/>
    <p:sldId id="693" r:id="rId44"/>
    <p:sldId id="694" r:id="rId45"/>
    <p:sldId id="695" r:id="rId46"/>
    <p:sldId id="696" r:id="rId47"/>
    <p:sldId id="697" r:id="rId48"/>
    <p:sldId id="698" r:id="rId49"/>
    <p:sldId id="699" r:id="rId50"/>
    <p:sldId id="700" r:id="rId51"/>
    <p:sldId id="701" r:id="rId52"/>
    <p:sldId id="702" r:id="rId53"/>
    <p:sldId id="703" r:id="rId54"/>
    <p:sldId id="704" r:id="rId55"/>
    <p:sldId id="70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5E6FF"/>
    <a:srgbClr val="F1F5FF"/>
    <a:srgbClr val="FF66CC"/>
    <a:srgbClr val="FF33CC"/>
    <a:srgbClr val="FF00FF"/>
    <a:srgbClr val="679E2A"/>
    <a:srgbClr val="E7F5FF"/>
    <a:srgbClr val="EDE2F6"/>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70483" autoAdjust="0"/>
  </p:normalViewPr>
  <p:slideViewPr>
    <p:cSldViewPr>
      <p:cViewPr varScale="1">
        <p:scale>
          <a:sx n="85" d="100"/>
          <a:sy n="85" d="100"/>
        </p:scale>
        <p:origin x="84" y="49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11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841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890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a:p>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Nasopharyngeal swabs </a:t>
            </a:r>
            <a:r>
              <a:rPr lang="en-US" baseline="0" dirty="0" smtClean="0"/>
              <a:t>are samples taken from the nasopharynx (the upper part of the throat behind the nose). They are collected for detection of influenza and respiratory virus infections.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Swab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Dacron-tipped swabs on a very thin wire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 not use cotton or calcium alginate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Must be kept moist in viral transport medium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Dry swabs are not acceptable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361018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362734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a:p>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Patients needing collection of a nasal swab or nasopharyngeal swab may have nasal discharge. Provide the patient with a non-scented tissue and ask him or her to attempt to clear the discharge by “blowing the nose” into the tissue. Children may need assistance with this.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Do not try to clear the nasal discharge with swabs. Attempting to do so might be excessively traumatic, especially for children.</a:t>
            </a: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53356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54612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14.1 Distinguish among the procedures for collecting various types of swab specimens.</a:t>
            </a:r>
            <a:endParaRPr lang="en-US" altLang="en-US"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300737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14.2  Explain the procedure for collecting a sputum</a:t>
            </a:r>
            <a:r>
              <a:rPr lang="en-US" baseline="0" dirty="0" smtClean="0"/>
              <a:t> specimen.</a:t>
            </a:r>
            <a:endParaRPr lang="en-US" altLang="en-US" dirty="0" smtClean="0">
              <a:latin typeface="Albertus Medium" pitchFamily="34" charset="0"/>
            </a:endParaRPr>
          </a:p>
          <a:p>
            <a:endParaRPr lang="en-US" baseline="0" dirty="0" smtClean="0"/>
          </a:p>
          <a:p>
            <a:r>
              <a:rPr lang="en-US" altLang="en-US" b="1" dirty="0" smtClean="0"/>
              <a:t>Notes:</a:t>
            </a:r>
          </a:p>
          <a:p>
            <a:endParaRPr lang="en-US" altLang="en-US" b="1" dirty="0" smtClean="0"/>
          </a:p>
          <a:p>
            <a:r>
              <a:rPr lang="en-US" altLang="en-US" b="1" dirty="0" smtClean="0"/>
              <a:t>Sputum: </a:t>
            </a:r>
            <a:r>
              <a:rPr lang="en-US" altLang="en-US" dirty="0" smtClean="0"/>
              <a:t>Mucus that collects in the air passages of the respiratory system</a:t>
            </a:r>
            <a:endParaRPr lang="en-US" altLang="en-US" b="1" dirty="0" smtClean="0"/>
          </a:p>
          <a:p>
            <a:r>
              <a:rPr lang="en-US" altLang="en-US" b="1" dirty="0" smtClean="0"/>
              <a:t>Expectorate: </a:t>
            </a:r>
            <a:r>
              <a:rPr lang="en-US" altLang="en-US" dirty="0" smtClean="0"/>
              <a:t>Generate a cough from deep within the lungs and bronchi</a:t>
            </a:r>
          </a:p>
          <a:p>
            <a:endParaRPr lang="en-US" altLang="en-US" dirty="0" smtClean="0"/>
          </a:p>
          <a:p>
            <a:r>
              <a:rPr lang="en-US" altLang="en-US" dirty="0" smtClean="0"/>
              <a:t>Having the patient rinse the mouth with water before collecting the specimen helps minimize contamination by bacteria in the mouth.</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35709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14.3  Describe the special handling and media that may be needed for stool specimens.</a:t>
            </a:r>
            <a:endParaRPr lang="en-US" altLang="en-US" dirty="0" smtClean="0">
              <a:latin typeface="Albertus Medium" pitchFamily="34" charset="0"/>
            </a:endParaRPr>
          </a:p>
          <a:p>
            <a:endParaRPr lang="en-US" baseline="0" dirty="0" smtClean="0"/>
          </a:p>
          <a:p>
            <a:r>
              <a:rPr lang="en-US" altLang="en-US" b="1" dirty="0" smtClean="0"/>
              <a:t>Notes:</a:t>
            </a:r>
          </a:p>
          <a:p>
            <a:pPr>
              <a:defRPr/>
            </a:pPr>
            <a:endParaRPr lang="en-US" b="1" dirty="0" smtClean="0"/>
          </a:p>
          <a:p>
            <a:pPr>
              <a:defRPr/>
            </a:pPr>
            <a:r>
              <a:rPr lang="en-US" b="1" dirty="0" smtClean="0"/>
              <a:t>Stool specimen: </a:t>
            </a:r>
            <a:r>
              <a:rPr lang="en-US" dirty="0" smtClean="0"/>
              <a:t>Fecal matter that is waste discharged from the digestive system</a:t>
            </a:r>
          </a:p>
          <a:p>
            <a:pPr>
              <a:defRPr/>
            </a:pPr>
            <a:endParaRPr lang="en-US" dirty="0" smtClean="0"/>
          </a:p>
          <a:p>
            <a:pPr>
              <a:defRPr/>
            </a:pPr>
            <a:r>
              <a:rPr lang="en-US" dirty="0" smtClean="0"/>
              <a:t>The phlebotomist should give clear, practical instructions for collection of the stool specimen: </a:t>
            </a:r>
          </a:p>
          <a:p>
            <a:pPr marL="171450" indent="-171450">
              <a:buFont typeface="Arial" pitchFamily="34" charset="0"/>
              <a:buChar char="•"/>
              <a:defRPr/>
            </a:pPr>
            <a:r>
              <a:rPr lang="en-US" dirty="0" smtClean="0"/>
              <a:t>Follow special diet (if prescribed)</a:t>
            </a:r>
          </a:p>
          <a:p>
            <a:pPr marL="171450" indent="-171450">
              <a:buFont typeface="Arial" pitchFamily="34" charset="0"/>
              <a:buChar char="•"/>
              <a:defRPr/>
            </a:pPr>
            <a:r>
              <a:rPr lang="en-US" dirty="0" smtClean="0"/>
              <a:t>Do not contaminate specimen with urine or water</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209451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14.3  Describe the special handling and media that may be needed for stool specimens.</a:t>
            </a:r>
            <a:endParaRPr lang="en-US" altLang="en-US" dirty="0" smtClean="0">
              <a:latin typeface="Albertus Medium" pitchFamily="34" charset="0"/>
            </a:endParaRPr>
          </a:p>
          <a:p>
            <a:endParaRPr lang="en-US" baseline="0" dirty="0" smtClean="0"/>
          </a:p>
          <a:p>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specimen is for the detection of occult blood or </a:t>
            </a:r>
            <a:r>
              <a:rPr lang="en-US" i="0" dirty="0" smtClean="0"/>
              <a:t>certain other tests</a:t>
            </a:r>
            <a:r>
              <a:rPr lang="en-US" dirty="0" smtClean="0"/>
              <a:t>, the phlebotomist may also need to instruct the patient on how to transfer a specimen to another container.</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174528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14.4  List patient</a:t>
            </a:r>
            <a:r>
              <a:rPr lang="en-US" baseline="0" dirty="0" smtClean="0"/>
              <a:t> instructions for providing a semen specimen.</a:t>
            </a:r>
            <a:endParaRPr lang="en-US" altLang="en-US" dirty="0" smtClean="0">
              <a:latin typeface="Albertus Medium" pitchFamily="34" charset="0"/>
            </a:endParaRPr>
          </a:p>
          <a:p>
            <a:endParaRPr lang="en-US" baseline="0" dirty="0" smtClean="0"/>
          </a:p>
          <a:p>
            <a:r>
              <a:rPr lang="en-US" altLang="en-US" b="1" dirty="0" smtClean="0"/>
              <a:t>Notes:</a:t>
            </a:r>
          </a:p>
          <a:p>
            <a:endParaRPr lang="en-US" b="1" baseline="0" dirty="0" smtClean="0"/>
          </a:p>
          <a:p>
            <a:r>
              <a:rPr lang="en-US" altLang="en-US" b="1" dirty="0" smtClean="0"/>
              <a:t>Semen: </a:t>
            </a:r>
            <a:r>
              <a:rPr lang="en-US" altLang="en-US" dirty="0" smtClean="0"/>
              <a:t>Fluid produced by the male reproductive system containing sperm and some substances necessary for fertilization</a:t>
            </a:r>
          </a:p>
          <a:p>
            <a:endParaRPr lang="en-US" altLang="en-US" dirty="0" smtClean="0"/>
          </a:p>
          <a:p>
            <a:r>
              <a:rPr lang="en-US" altLang="en-US" dirty="0" smtClean="0"/>
              <a:t>Have the patient collect the specimen into a clean, wide-mouthed glass or plastic jar with a secure lid. The patient should not use a condom for collection because many condoms contain chemicals (spermicides or lubricants) that may interfere with test results. The most accurate results are obtained on semen specimens collected after a 48- to 72-hour </a:t>
            </a:r>
            <a:r>
              <a:rPr lang="en-US" altLang="en-US" b="1" dirty="0" smtClean="0"/>
              <a:t>continence</a:t>
            </a:r>
            <a:r>
              <a:rPr lang="en-US" altLang="en-US" dirty="0" smtClean="0"/>
              <a:t> (abstinence from sexual activity).</a:t>
            </a:r>
          </a:p>
          <a:p>
            <a:endParaRPr lang="en-US" altLang="en-US" dirty="0" smtClean="0"/>
          </a:p>
          <a:p>
            <a:r>
              <a:rPr lang="en-US" altLang="en-US" dirty="0" smtClean="0"/>
              <a:t>Semen analysis results can be affected by delayed delivery, so encourage the patient to provide the sample in the facility, if possible. Most facilities provide a private room for this purpose. If the patient collects the sample at home, instruct him to keep the specimen near body temperature and deliver it to the lab within 30 minutes.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61188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b="0" dirty="0" smtClean="0"/>
              <a:t>Phlebotomists may be required to collect specimens other than blood,</a:t>
            </a:r>
            <a:r>
              <a:rPr lang="en-US" b="0" baseline="0" dirty="0" smtClean="0"/>
              <a:t> such as throat cultures, or to give instructions for collection of various body fluids. Laboratory tests and procedures are classified into categories based on complexity of the test and the training required to perform the test. Phlebotomists may be specially trained to perform laboratory testing that is classified as “waived.”</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7449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a:p>
            <a:r>
              <a:rPr lang="en-US" altLang="en-US" b="1" dirty="0" smtClean="0"/>
              <a:t>Notes:</a:t>
            </a:r>
          </a:p>
          <a:p>
            <a:pPr>
              <a:buFont typeface="Arial" pitchFamily="34" charset="0"/>
              <a:buNone/>
              <a:defRPr/>
            </a:pPr>
            <a:endParaRPr lang="en-US" dirty="0" smtClean="0"/>
          </a:p>
          <a:p>
            <a:pPr>
              <a:buFont typeface="Arial" pitchFamily="34" charset="0"/>
              <a:buNone/>
              <a:defRPr/>
            </a:pPr>
            <a:r>
              <a:rPr lang="en-US" dirty="0" smtClean="0"/>
              <a:t>Urine must be refrigerated if it is not tested within one hour of collection. Changes that may occur if it is left at room temperature include:</a:t>
            </a:r>
          </a:p>
          <a:p>
            <a:pPr marL="171450" indent="-171450">
              <a:buFont typeface="Arial" pitchFamily="34" charset="0"/>
              <a:buChar char="•"/>
              <a:defRPr/>
            </a:pPr>
            <a:r>
              <a:rPr lang="en-US" dirty="0" smtClean="0"/>
              <a:t>Changes in urine color and clarity</a:t>
            </a:r>
          </a:p>
          <a:p>
            <a:pPr marL="171450" indent="-171450">
              <a:buFont typeface="Arial" pitchFamily="34" charset="0"/>
              <a:buChar char="•"/>
              <a:defRPr/>
            </a:pPr>
            <a:r>
              <a:rPr lang="en-US" dirty="0" smtClean="0"/>
              <a:t>Bacterial growth</a:t>
            </a:r>
          </a:p>
          <a:p>
            <a:pPr marL="171450" indent="-171450">
              <a:buFont typeface="Arial" pitchFamily="34" charset="0"/>
              <a:buChar char="•"/>
              <a:defRPr/>
            </a:pPr>
            <a:r>
              <a:rPr lang="en-US" dirty="0" smtClean="0"/>
              <a:t>Increase in pH and nitrites</a:t>
            </a:r>
          </a:p>
          <a:p>
            <a:pPr marL="171450" indent="-171450">
              <a:buFont typeface="Arial" pitchFamily="34" charset="0"/>
              <a:buChar char="•"/>
              <a:defRPr/>
            </a:pPr>
            <a:r>
              <a:rPr lang="en-US" dirty="0" smtClean="0"/>
              <a:t>Decomposition of casts and cellular elements</a:t>
            </a:r>
          </a:p>
          <a:p>
            <a:pPr marL="171450" indent="-171450">
              <a:buFont typeface="Arial" pitchFamily="34" charset="0"/>
              <a:buChar char="•"/>
              <a:defRPr/>
            </a:pPr>
            <a:r>
              <a:rPr lang="en-US" dirty="0" smtClean="0"/>
              <a:t>Decrease in substances such as glucose, bilirubin, ketones, and urobilinogen (if they were initially present)</a:t>
            </a:r>
          </a:p>
          <a:p>
            <a:pPr marL="0" indent="0">
              <a:buFont typeface="Arial" pitchFamily="34" charset="0"/>
              <a:buNone/>
              <a:defRPr/>
            </a:pPr>
            <a:endParaRPr lang="en-US" dirty="0" smtClean="0"/>
          </a:p>
          <a:p>
            <a:pPr marL="0" indent="0">
              <a:buFont typeface="Arial" pitchFamily="34" charset="0"/>
              <a:buNone/>
              <a:defRPr/>
            </a:pPr>
            <a:r>
              <a:rPr lang="en-US" b="1" dirty="0" smtClean="0"/>
              <a:t>First morning void: </a:t>
            </a:r>
            <a:r>
              <a:rPr lang="en-US" dirty="0" smtClean="0"/>
              <a:t>Urine that is produced during the night and collected in the morning at the first void</a:t>
            </a:r>
          </a:p>
          <a:p>
            <a:pPr marL="0" indent="0">
              <a:buFont typeface="Arial" pitchFamily="34" charset="0"/>
              <a:buNone/>
              <a:defRPr/>
            </a:pPr>
            <a:r>
              <a:rPr lang="en-US" b="1" dirty="0" smtClean="0"/>
              <a:t>Random void: </a:t>
            </a:r>
            <a:r>
              <a:rPr lang="en-US" dirty="0" smtClean="0"/>
              <a:t>Collected at any time of the day, usually requiring no special preparation</a:t>
            </a:r>
          </a:p>
          <a:p>
            <a:pPr marL="0" indent="0">
              <a:buFont typeface="Arial" pitchFamily="34" charset="0"/>
              <a:buNone/>
              <a:defRPr/>
            </a:pPr>
            <a:r>
              <a:rPr lang="en-US" b="1" dirty="0" smtClean="0"/>
              <a:t>Clean-catch midstream</a:t>
            </a:r>
            <a:r>
              <a:rPr lang="en-US" b="1" baseline="0" dirty="0" smtClean="0"/>
              <a:t> specimen: </a:t>
            </a:r>
            <a:r>
              <a:rPr lang="en-US" baseline="0" dirty="0" smtClean="0"/>
              <a:t>Urine collection procedure for culture, which requires skin cleansing and collection of the mid-portion of the urine stream</a:t>
            </a:r>
          </a:p>
          <a:p>
            <a:pPr marL="0" indent="0">
              <a:buFont typeface="Arial" pitchFamily="34" charset="0"/>
              <a:buNone/>
              <a:defRPr/>
            </a:pPr>
            <a:r>
              <a:rPr lang="en-US" b="1" baseline="0" dirty="0" smtClean="0"/>
              <a:t>24-hour collection: </a:t>
            </a:r>
            <a:r>
              <a:rPr lang="en-US" baseline="0" dirty="0" smtClean="0"/>
              <a:t>Specimen collection procedure that requires patients to collect urine for a 24-hour period of time</a:t>
            </a:r>
          </a:p>
          <a:p>
            <a:pPr marL="0" indent="0">
              <a:buFont typeface="Arial" pitchFamily="34" charset="0"/>
              <a:buNone/>
              <a:defRPr/>
            </a:pPr>
            <a:r>
              <a:rPr lang="en-US" b="1" baseline="0" dirty="0" smtClean="0"/>
              <a:t>Legal specimen:</a:t>
            </a:r>
            <a:r>
              <a:rPr lang="en-US" baseline="0" dirty="0" smtClean="0"/>
              <a:t> Specimen requiring special handling for criminal investigation</a:t>
            </a:r>
          </a:p>
          <a:p>
            <a:pPr marL="0" indent="0">
              <a:buFont typeface="Arial" pitchFamily="34" charset="0"/>
              <a:buNone/>
              <a:defRPr/>
            </a:pPr>
            <a:r>
              <a:rPr lang="en-US" b="1" baseline="0" dirty="0" smtClean="0"/>
              <a:t>Catheter: </a:t>
            </a:r>
            <a:r>
              <a:rPr lang="en-US" b="0" baseline="0" dirty="0" smtClean="0"/>
              <a:t>A </a:t>
            </a:r>
            <a:r>
              <a:rPr lang="en-US" baseline="0" dirty="0" smtClean="0"/>
              <a:t>hollow tube inserted into the bladder; used for urine collection</a:t>
            </a:r>
          </a:p>
          <a:p>
            <a:pPr marL="0" indent="0">
              <a:buFont typeface="Arial" pitchFamily="34" charset="0"/>
              <a:buNone/>
              <a:defRPr/>
            </a:pPr>
            <a:r>
              <a:rPr lang="en-US" b="1" baseline="0" dirty="0" smtClean="0"/>
              <a:t>Suprapubic puncture: </a:t>
            </a:r>
            <a:r>
              <a:rPr lang="en-US" baseline="0" dirty="0" smtClean="0"/>
              <a:t>Urine collection procedure requiring the insertion of a needle through the area just above the pubic bone and directly into the bladder</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240561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a:p>
            <a:r>
              <a:rPr lang="en-US" altLang="en-US" b="1" dirty="0" smtClean="0"/>
              <a:t>Notes:</a:t>
            </a:r>
          </a:p>
          <a:p>
            <a:endParaRPr lang="en-US" b="1" baseline="0" dirty="0" smtClean="0"/>
          </a:p>
          <a:p>
            <a:pPr marL="285750" indent="-285750">
              <a:spcBef>
                <a:spcPts val="1800"/>
              </a:spcBef>
              <a:buFont typeface="Arial" panose="020B0604020202020204" pitchFamily="34" charset="0"/>
              <a:buNone/>
            </a:pPr>
            <a:r>
              <a:rPr lang="en-US" altLang="en-US" sz="1100" dirty="0" smtClean="0">
                <a:solidFill>
                  <a:prstClr val="black"/>
                </a:solidFill>
                <a:latin typeface="Albertus Medium"/>
              </a:rPr>
              <a:t>Metabolic</a:t>
            </a:r>
            <a:r>
              <a:rPr lang="en-US" altLang="en-US" sz="1100" baseline="0" dirty="0" smtClean="0">
                <a:solidFill>
                  <a:prstClr val="black"/>
                </a:solidFill>
                <a:latin typeface="Albertus Medium"/>
              </a:rPr>
              <a:t> diseases that can be detected in the urine include:</a:t>
            </a:r>
          </a:p>
          <a:p>
            <a:pPr marL="285750" indent="-285750">
              <a:spcBef>
                <a:spcPts val="1800"/>
              </a:spcBef>
              <a:buFont typeface="Arial" panose="020B0604020202020204" pitchFamily="34" charset="0"/>
              <a:buChar char="•"/>
            </a:pPr>
            <a:r>
              <a:rPr lang="en-US" altLang="en-US" sz="1100" b="1" dirty="0" smtClean="0">
                <a:solidFill>
                  <a:prstClr val="black"/>
                </a:solidFill>
                <a:latin typeface="Albertus Medium"/>
              </a:rPr>
              <a:t>Diabetes mellitus </a:t>
            </a:r>
            <a:r>
              <a:rPr lang="en-US" altLang="en-US" sz="1100" dirty="0" smtClean="0">
                <a:solidFill>
                  <a:prstClr val="black"/>
                </a:solidFill>
                <a:latin typeface="Albertus Medium"/>
              </a:rPr>
              <a:t>(a carbohydrate metabolism disorder)</a:t>
            </a:r>
          </a:p>
          <a:p>
            <a:pPr marL="285750" indent="-285750">
              <a:spcBef>
                <a:spcPts val="1800"/>
              </a:spcBef>
              <a:buFont typeface="Arial" panose="020B0604020202020204" pitchFamily="34" charset="0"/>
              <a:buChar char="•"/>
            </a:pPr>
            <a:r>
              <a:rPr lang="en-US" altLang="en-US" sz="1100" dirty="0" smtClean="0">
                <a:solidFill>
                  <a:prstClr val="black"/>
                </a:solidFill>
                <a:latin typeface="Albertus Medium"/>
              </a:rPr>
              <a:t>Amino acid overflow</a:t>
            </a:r>
          </a:p>
          <a:p>
            <a:pPr marL="285750" indent="-285750">
              <a:spcBef>
                <a:spcPts val="1800"/>
              </a:spcBef>
              <a:buFont typeface="Arial" panose="020B0604020202020204" pitchFamily="34" charset="0"/>
              <a:buChar char="•"/>
            </a:pPr>
            <a:r>
              <a:rPr lang="en-US" altLang="en-US" sz="1100" dirty="0" smtClean="0">
                <a:solidFill>
                  <a:prstClr val="black"/>
                </a:solidFill>
                <a:latin typeface="Albertus Medium"/>
              </a:rPr>
              <a:t>Proteinuria (the leakage of glucose, amino acids, and protein into the urine)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1657718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a:p>
            <a:r>
              <a:rPr lang="en-US" altLang="en-US" b="1" dirty="0" smtClean="0"/>
              <a:t>Notes:</a:t>
            </a:r>
          </a:p>
          <a:p>
            <a:endParaRPr lang="en-US" b="1" baseline="0" dirty="0" smtClean="0"/>
          </a:p>
          <a:p>
            <a:pPr>
              <a:defRPr/>
            </a:pPr>
            <a:r>
              <a:rPr lang="en-US" dirty="0" smtClean="0"/>
              <a:t>Routine tests are performed on specimens in the original container (routine collection cup).</a:t>
            </a:r>
          </a:p>
          <a:p>
            <a:pPr>
              <a:defRPr/>
            </a:pPr>
            <a:endParaRPr lang="en-US" dirty="0" smtClean="0"/>
          </a:p>
          <a:p>
            <a:pPr>
              <a:defRPr/>
            </a:pPr>
            <a:r>
              <a:rPr lang="en-US" dirty="0" smtClean="0"/>
              <a:t>Urine for culture must be collected into a sterile cup and may need to be transferred into a tube that contains an additive. Some sterile container</a:t>
            </a:r>
            <a:r>
              <a:rPr lang="en-US" baseline="0" dirty="0" smtClean="0"/>
              <a:t> kits include towelettes for cleansing.</a:t>
            </a:r>
            <a:endParaRPr lang="en-US" dirty="0" smtClean="0"/>
          </a:p>
          <a:p>
            <a:pPr marL="171450" indent="-171450">
              <a:buFont typeface="Arial" pitchFamily="34" charset="0"/>
              <a:buChar char="•"/>
              <a:defRPr/>
            </a:pPr>
            <a:r>
              <a:rPr lang="en-US" dirty="0" smtClean="0"/>
              <a:t>Urine preservative tube (yellow-topped)</a:t>
            </a:r>
          </a:p>
          <a:p>
            <a:pPr marL="171450" indent="-171450">
              <a:buFont typeface="Arial" pitchFamily="34" charset="0"/>
              <a:buChar char="•"/>
              <a:defRPr/>
            </a:pPr>
            <a:r>
              <a:rPr lang="en-US" dirty="0" smtClean="0"/>
              <a:t>Urine culture tube (gray-topped)</a:t>
            </a:r>
          </a:p>
          <a:p>
            <a:pPr marL="0" indent="0">
              <a:buFont typeface="Arial" pitchFamily="34" charset="0"/>
              <a:buNone/>
              <a:defRPr/>
            </a:pPr>
            <a:endParaRPr lang="en-US" dirty="0" smtClean="0"/>
          </a:p>
          <a:p>
            <a:pPr marL="0" indent="0">
              <a:buFont typeface="Arial" pitchFamily="34" charset="0"/>
              <a:buNone/>
              <a:defRPr/>
            </a:pPr>
            <a:r>
              <a:rPr lang="en-US" dirty="0" smtClean="0"/>
              <a:t>Care must be taken not to confuse the gray-topped</a:t>
            </a:r>
            <a:r>
              <a:rPr lang="en-US" baseline="0" dirty="0" smtClean="0"/>
              <a:t> urine tube with the gray-stoppered tubes containing sodium fluoride that are used for blood collection.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313232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a:p>
            <a:r>
              <a:rPr lang="en-US" altLang="en-US" b="1" dirty="0" smtClean="0"/>
              <a:t>Notes:</a:t>
            </a:r>
          </a:p>
          <a:p>
            <a:pPr>
              <a:defRPr/>
            </a:pPr>
            <a:endParaRPr lang="en-US" dirty="0" smtClean="0"/>
          </a:p>
          <a:p>
            <a:pPr>
              <a:defRPr/>
            </a:pPr>
            <a:r>
              <a:rPr lang="en-US" i="1" dirty="0" smtClean="0"/>
              <a:t>Watch the video “Collecting a Clean-Catch Midstream Urine Specimen” for more information about</a:t>
            </a:r>
            <a:r>
              <a:rPr lang="en-US" i="1" baseline="0" dirty="0" smtClean="0"/>
              <a:t> this topic.</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3693358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a:p>
            <a:r>
              <a:rPr lang="en-US" altLang="en-US" b="1" dirty="0" smtClean="0"/>
              <a:t>Notes:</a:t>
            </a:r>
          </a:p>
          <a:p>
            <a:pPr>
              <a:buFont typeface="Arial" pitchFamily="34" charset="0"/>
              <a:buNone/>
              <a:defRPr/>
            </a:pPr>
            <a:endParaRPr lang="en-US" dirty="0" smtClean="0"/>
          </a:p>
          <a:p>
            <a:pPr>
              <a:buFont typeface="Arial" pitchFamily="34" charset="0"/>
              <a:buNone/>
              <a:defRPr/>
            </a:pPr>
            <a:r>
              <a:rPr lang="en-US" dirty="0" smtClean="0"/>
              <a:t>It is important not to collect the first or last part of the urine stream. Start the void, then place the cup under the flowing urine. Remove the cup before the urine flow stops.</a:t>
            </a:r>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224913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1003766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a:p>
            <a:r>
              <a:rPr lang="en-US" altLang="en-US" b="1" dirty="0" smtClean="0"/>
              <a:t>Notes:</a:t>
            </a:r>
          </a:p>
          <a:p>
            <a:pPr>
              <a:defRPr/>
            </a:pPr>
            <a:endParaRPr lang="en-US" dirty="0" smtClean="0"/>
          </a:p>
          <a:p>
            <a:pPr>
              <a:defRPr/>
            </a:pPr>
            <a:r>
              <a:rPr lang="en-US" i="1" dirty="0" smtClean="0"/>
              <a:t>Watch the video “Collecting a Clean-Catch Midstream Urine Specimen” for more information about</a:t>
            </a:r>
            <a:r>
              <a:rPr lang="en-US" i="1" baseline="0" dirty="0" smtClean="0"/>
              <a:t> this topic.</a:t>
            </a:r>
            <a:endParaRPr lang="en-US" i="1"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1421320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a:p>
            <a:r>
              <a:rPr lang="en-US" altLang="en-US" b="1" dirty="0" smtClean="0"/>
              <a:t>Notes:</a:t>
            </a:r>
          </a:p>
          <a:p>
            <a:pPr>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If the patient is uncircumcised, retract the foreskin before cleansing the penis</a:t>
            </a:r>
            <a:r>
              <a:rPr lang="en-US" baseline="0" dirty="0" smtClean="0"/>
              <a:t> </a:t>
            </a:r>
            <a:r>
              <a:rPr lang="en-US" dirty="0" smtClean="0"/>
              <a:t>and keep the foreskin retracted throughout the clean-catch procedure.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848087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2990733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a:p>
            <a:r>
              <a:rPr lang="en-US" altLang="en-US" b="1" dirty="0" smtClean="0"/>
              <a:t>Notes:</a:t>
            </a:r>
          </a:p>
          <a:p>
            <a:endParaRPr lang="en-US" b="1" baseline="0" dirty="0" smtClean="0"/>
          </a:p>
          <a:p>
            <a:r>
              <a:rPr lang="en-US" altLang="en-US" dirty="0" smtClean="0"/>
              <a:t>Urine collection from an infant or small child is performed using a pediatric collection kit, which consists of a sterile plastic bag that has an opening to fit around genitalia. The bag is secured with an adhesive backing.</a:t>
            </a:r>
          </a:p>
          <a:p>
            <a:endParaRPr lang="en-US" altLang="en-US" dirty="0" smtClean="0"/>
          </a:p>
          <a:p>
            <a:r>
              <a:rPr lang="en-US" altLang="en-US" dirty="0" smtClean="0"/>
              <a:t>Always use the established procedure at your facility for collecting urine from an infant.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36</a:t>
            </a:fld>
            <a:endParaRPr lang="en-US" dirty="0"/>
          </a:p>
        </p:txBody>
      </p:sp>
    </p:spTree>
    <p:extLst>
      <p:ext uri="{BB962C8B-B14F-4D97-AF65-F5344CB8AC3E}">
        <p14:creationId xmlns:p14="http://schemas.microsoft.com/office/powerpoint/2010/main" val="146741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195622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37</a:t>
            </a:fld>
            <a:endParaRPr lang="en-US" dirty="0"/>
          </a:p>
        </p:txBody>
      </p:sp>
    </p:spTree>
    <p:extLst>
      <p:ext uri="{BB962C8B-B14F-4D97-AF65-F5344CB8AC3E}">
        <p14:creationId xmlns:p14="http://schemas.microsoft.com/office/powerpoint/2010/main" val="2574297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38</a:t>
            </a:fld>
            <a:endParaRPr lang="en-US" dirty="0"/>
          </a:p>
        </p:txBody>
      </p:sp>
    </p:spTree>
    <p:extLst>
      <p:ext uri="{BB962C8B-B14F-4D97-AF65-F5344CB8AC3E}">
        <p14:creationId xmlns:p14="http://schemas.microsoft.com/office/powerpoint/2010/main" val="999678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14.5  Differentiate among the procedures for collecting various types of</a:t>
            </a:r>
            <a:r>
              <a:rPr lang="en-US" baseline="0" dirty="0" smtClean="0"/>
              <a:t> urine specimens.</a:t>
            </a:r>
            <a:endParaRPr lang="en-US" altLang="en-US" dirty="0" smtClean="0">
              <a:latin typeface="Albertus Medium" pitchFamily="34" charset="0"/>
            </a:endParaRPr>
          </a:p>
          <a:p>
            <a:endParaRPr lang="en-US" baseline="0" dirty="0" smtClean="0"/>
          </a:p>
          <a:p>
            <a:r>
              <a:rPr lang="en-US" altLang="en-US" b="1" dirty="0" smtClean="0"/>
              <a:t>Notes:</a:t>
            </a:r>
          </a:p>
          <a:p>
            <a:endParaRPr lang="en-US" b="1" baseline="0" dirty="0" smtClean="0"/>
          </a:p>
          <a:p>
            <a:pPr>
              <a:defRPr/>
            </a:pPr>
            <a:r>
              <a:rPr lang="en-US" dirty="0" smtClean="0"/>
              <a:t>Not all 24-hour urine collections require preservatives. For those that do, be aware that the chemicals may include strong acids or chloroform. Use a fume hood and wear appropriate PPE:</a:t>
            </a:r>
          </a:p>
          <a:p>
            <a:pPr marL="171450" indent="-171450">
              <a:buFont typeface="Arial" pitchFamily="34" charset="0"/>
              <a:buChar char="•"/>
              <a:defRPr/>
            </a:pPr>
            <a:r>
              <a:rPr lang="en-US" dirty="0" smtClean="0"/>
              <a:t>Gloves</a:t>
            </a:r>
          </a:p>
          <a:p>
            <a:pPr marL="171450" indent="-171450">
              <a:buFont typeface="Arial" pitchFamily="34" charset="0"/>
              <a:buChar char="•"/>
              <a:defRPr/>
            </a:pPr>
            <a:r>
              <a:rPr lang="en-US" dirty="0" smtClean="0"/>
              <a:t>Goggles</a:t>
            </a:r>
          </a:p>
          <a:p>
            <a:pPr marL="171450" indent="-171450">
              <a:buFont typeface="Arial" pitchFamily="34" charset="0"/>
              <a:buChar char="•"/>
              <a:defRPr/>
            </a:pPr>
            <a:r>
              <a:rPr lang="en-US" dirty="0" smtClean="0"/>
              <a:t>Rubber apron</a:t>
            </a:r>
          </a:p>
          <a:p>
            <a:pPr marL="171450" indent="-171450">
              <a:buFont typeface="Arial" pitchFamily="34" charset="0"/>
              <a:buChar char="•"/>
              <a:defRPr/>
            </a:pPr>
            <a:endParaRPr lang="en-US" dirty="0" smtClean="0"/>
          </a:p>
          <a:p>
            <a:pPr>
              <a:buFont typeface="Arial" pitchFamily="34" charset="0"/>
              <a:buNone/>
              <a:defRPr/>
            </a:pPr>
            <a:r>
              <a:rPr lang="en-US" dirty="0" smtClean="0"/>
              <a:t>Add acids slowly, and if water is also required, always add the acid to the water. Never add water to the acid.</a:t>
            </a:r>
          </a:p>
          <a:p>
            <a:pPr>
              <a:buFont typeface="Arial" pitchFamily="34" charset="0"/>
              <a:buNone/>
              <a:defRPr/>
            </a:pPr>
            <a:endParaRPr lang="en-US" dirty="0" smtClean="0"/>
          </a:p>
          <a:p>
            <a:pPr>
              <a:buFont typeface="Arial" pitchFamily="34" charset="0"/>
              <a:buNone/>
              <a:defRPr/>
            </a:pPr>
            <a:r>
              <a:rPr lang="en-US" dirty="0" smtClean="0"/>
              <a:t>Some specimens also require refrigeration or need to be placed on ice during the time of collection.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39</a:t>
            </a:fld>
            <a:endParaRPr lang="en-US" dirty="0"/>
          </a:p>
        </p:txBody>
      </p:sp>
    </p:spTree>
    <p:extLst>
      <p:ext uri="{BB962C8B-B14F-4D97-AF65-F5344CB8AC3E}">
        <p14:creationId xmlns:p14="http://schemas.microsoft.com/office/powerpoint/2010/main" val="446278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indent="-566738"/>
            <a:r>
              <a:rPr lang="en-US" dirty="0" smtClean="0">
                <a:latin typeface="Albertus Medium"/>
              </a:rPr>
              <a:t>14.6</a:t>
            </a:r>
            <a:r>
              <a:rPr lang="en-US" baseline="0" dirty="0" smtClean="0">
                <a:latin typeface="Albertus Medium"/>
              </a:rPr>
              <a:t>  </a:t>
            </a:r>
            <a:r>
              <a:rPr lang="en-US" dirty="0" smtClean="0">
                <a:latin typeface="Albertus Medium"/>
              </a:rPr>
              <a:t>List examples of other non-blood specimens and their uses.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41</a:t>
            </a:fld>
            <a:endParaRPr lang="en-US" dirty="0"/>
          </a:p>
        </p:txBody>
      </p:sp>
    </p:spTree>
    <p:extLst>
      <p:ext uri="{BB962C8B-B14F-4D97-AF65-F5344CB8AC3E}">
        <p14:creationId xmlns:p14="http://schemas.microsoft.com/office/powerpoint/2010/main" val="3672033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indent="-566738"/>
            <a:r>
              <a:rPr lang="en-US" dirty="0" smtClean="0">
                <a:latin typeface="Albertus Medium"/>
              </a:rPr>
              <a:t>14.6</a:t>
            </a:r>
            <a:r>
              <a:rPr lang="en-US" baseline="0" dirty="0" smtClean="0">
                <a:latin typeface="Albertus Medium"/>
              </a:rPr>
              <a:t>  </a:t>
            </a:r>
            <a:r>
              <a:rPr lang="en-US" dirty="0" smtClean="0">
                <a:latin typeface="Albertus Medium"/>
              </a:rPr>
              <a:t>List examples of other non-blood specimens and their uses.</a:t>
            </a:r>
          </a:p>
          <a:p>
            <a:endParaRPr lang="en-US" baseline="0" smtClean="0"/>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42</a:t>
            </a:fld>
            <a:endParaRPr lang="en-US" dirty="0"/>
          </a:p>
        </p:txBody>
      </p:sp>
    </p:spTree>
    <p:extLst>
      <p:ext uri="{BB962C8B-B14F-4D97-AF65-F5344CB8AC3E}">
        <p14:creationId xmlns:p14="http://schemas.microsoft.com/office/powerpoint/2010/main" val="3605321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indent="-566738"/>
            <a:r>
              <a:rPr lang="en-US" dirty="0" smtClean="0">
                <a:latin typeface="Albertus Medium"/>
              </a:rPr>
              <a:t>14.6</a:t>
            </a:r>
            <a:r>
              <a:rPr lang="en-US" baseline="0" dirty="0" smtClean="0">
                <a:latin typeface="Albertus Medium"/>
              </a:rPr>
              <a:t>  </a:t>
            </a:r>
            <a:r>
              <a:rPr lang="en-US" dirty="0" smtClean="0">
                <a:latin typeface="Albertus Medium"/>
              </a:rPr>
              <a:t>List examples of other non-blood specimens and their uses.</a:t>
            </a:r>
          </a:p>
          <a:p>
            <a:endParaRPr lang="en-US" baseline="0" smtClean="0"/>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43</a:t>
            </a:fld>
            <a:endParaRPr lang="en-US" dirty="0"/>
          </a:p>
        </p:txBody>
      </p:sp>
    </p:spTree>
    <p:extLst>
      <p:ext uri="{BB962C8B-B14F-4D97-AF65-F5344CB8AC3E}">
        <p14:creationId xmlns:p14="http://schemas.microsoft.com/office/powerpoint/2010/main" val="560721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indent="-566738"/>
            <a:r>
              <a:rPr lang="en-US" dirty="0" smtClean="0">
                <a:latin typeface="Albertus Medium"/>
              </a:rPr>
              <a:t>14.6</a:t>
            </a:r>
            <a:r>
              <a:rPr lang="en-US" baseline="0" dirty="0" smtClean="0">
                <a:latin typeface="Albertus Medium"/>
              </a:rPr>
              <a:t>  </a:t>
            </a:r>
            <a:r>
              <a:rPr lang="en-US" dirty="0" smtClean="0">
                <a:latin typeface="Albertus Medium"/>
              </a:rPr>
              <a:t>List examples of other non-blood specimens and their uses.</a:t>
            </a:r>
          </a:p>
          <a:p>
            <a:endParaRPr lang="en-US" baseline="0" smtClean="0"/>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44</a:t>
            </a:fld>
            <a:endParaRPr lang="en-US" dirty="0"/>
          </a:p>
        </p:txBody>
      </p:sp>
    </p:spTree>
    <p:extLst>
      <p:ext uri="{BB962C8B-B14F-4D97-AF65-F5344CB8AC3E}">
        <p14:creationId xmlns:p14="http://schemas.microsoft.com/office/powerpoint/2010/main" val="1352072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indent="-566738"/>
            <a:r>
              <a:rPr lang="en-US" dirty="0" smtClean="0">
                <a:latin typeface="Albertus Medium"/>
              </a:rPr>
              <a:t>14.6</a:t>
            </a:r>
            <a:r>
              <a:rPr lang="en-US" baseline="0" dirty="0" smtClean="0">
                <a:latin typeface="Albertus Medium"/>
              </a:rPr>
              <a:t>  </a:t>
            </a:r>
            <a:r>
              <a:rPr lang="en-US" dirty="0" smtClean="0">
                <a:latin typeface="Albertus Medium"/>
              </a:rPr>
              <a:t>List examples of other non-blood specimens and their uses.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45</a:t>
            </a:fld>
            <a:endParaRPr lang="en-US" dirty="0"/>
          </a:p>
        </p:txBody>
      </p:sp>
    </p:spTree>
    <p:extLst>
      <p:ext uri="{BB962C8B-B14F-4D97-AF65-F5344CB8AC3E}">
        <p14:creationId xmlns:p14="http://schemas.microsoft.com/office/powerpoint/2010/main" val="689382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6400" indent="-406400">
              <a:spcBef>
                <a:spcPts val="2400"/>
              </a:spcBef>
            </a:pPr>
            <a:r>
              <a:rPr lang="en-US" altLang="en-US" b="0" dirty="0" smtClean="0">
                <a:latin typeface="Albertus Medium" pitchFamily="34" charset="0"/>
              </a:rPr>
              <a:t>LO 14.1</a:t>
            </a:r>
            <a:r>
              <a:rPr lang="en-US" altLang="en-US" b="0" baseline="0" dirty="0" smtClean="0">
                <a:latin typeface="Albertus Medium" pitchFamily="34" charset="0"/>
              </a:rPr>
              <a:t>  Distinguish among the procedures for collecting various types of swab specimens.</a:t>
            </a:r>
          </a:p>
          <a:p>
            <a:pPr marL="406400" indent="-406400">
              <a:spcBef>
                <a:spcPts val="2400"/>
              </a:spcBef>
            </a:pPr>
            <a:r>
              <a:rPr lang="en-US" sz="1100" kern="1200" dirty="0" smtClean="0">
                <a:solidFill>
                  <a:schemeClr val="tx1"/>
                </a:solidFill>
                <a:latin typeface="+mn-lt"/>
                <a:ea typeface="+mn-ea"/>
                <a:cs typeface="+mn-cs"/>
              </a:rPr>
              <a:t>LO 14.2  Explain the procedure for collecting a sputum specimen.</a:t>
            </a:r>
          </a:p>
          <a:p>
            <a:pPr marL="406400" indent="-406400">
              <a:spcBef>
                <a:spcPts val="2400"/>
              </a:spcBef>
            </a:pPr>
            <a:r>
              <a:rPr lang="en-US" sz="1100" kern="1200" dirty="0" smtClean="0">
                <a:solidFill>
                  <a:schemeClr val="tx1"/>
                </a:solidFill>
                <a:latin typeface="+mn-lt"/>
                <a:ea typeface="+mn-ea"/>
                <a:cs typeface="+mn-cs"/>
              </a:rPr>
              <a:t>LO</a:t>
            </a:r>
            <a:r>
              <a:rPr lang="en-US" sz="1100" kern="1200" baseline="0" dirty="0" smtClean="0">
                <a:solidFill>
                  <a:schemeClr val="tx1"/>
                </a:solidFill>
                <a:latin typeface="+mn-lt"/>
                <a:ea typeface="+mn-ea"/>
                <a:cs typeface="+mn-cs"/>
              </a:rPr>
              <a:t> 1</a:t>
            </a:r>
            <a:r>
              <a:rPr lang="en-US" sz="1100" kern="1200" dirty="0" smtClean="0">
                <a:solidFill>
                  <a:schemeClr val="tx1"/>
                </a:solidFill>
                <a:latin typeface="+mn-lt"/>
                <a:ea typeface="+mn-ea"/>
                <a:cs typeface="+mn-cs"/>
              </a:rPr>
              <a:t>4.3  Describe the special handling and media that may be needed for stool specimens.</a:t>
            </a:r>
            <a:endParaRPr lang="en-US" altLang="en-US" b="0" dirty="0" smtClean="0">
              <a:latin typeface="Albertus Medium"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lbertus Medium" pitchFamily="34" charset="0"/>
              </a:rPr>
              <a:t>LO 1</a:t>
            </a:r>
            <a:r>
              <a:rPr lang="en-US" sz="1100" kern="1200" dirty="0" smtClean="0">
                <a:solidFill>
                  <a:schemeClr val="tx1"/>
                </a:solidFill>
                <a:latin typeface="+mn-lt"/>
                <a:ea typeface="+mn-ea"/>
                <a:cs typeface="+mn-cs"/>
              </a:rPr>
              <a:t>4.4  List patient instructions for providing a semen specimen.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46</a:t>
            </a:fld>
            <a:endParaRPr lang="en-US" dirty="0"/>
          </a:p>
        </p:txBody>
      </p:sp>
    </p:spTree>
    <p:extLst>
      <p:ext uri="{BB962C8B-B14F-4D97-AF65-F5344CB8AC3E}">
        <p14:creationId xmlns:p14="http://schemas.microsoft.com/office/powerpoint/2010/main" val="3230176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6400" indent="-406400">
              <a:spcBef>
                <a:spcPts val="2400"/>
              </a:spcBef>
            </a:pPr>
            <a:r>
              <a:rPr lang="en-US" sz="1100" kern="1200" dirty="0" smtClean="0">
                <a:solidFill>
                  <a:schemeClr val="tx1"/>
                </a:solidFill>
                <a:latin typeface="+mn-lt"/>
                <a:ea typeface="+mn-ea"/>
                <a:cs typeface="+mn-cs"/>
              </a:rPr>
              <a:t>LO</a:t>
            </a:r>
            <a:r>
              <a:rPr lang="en-US" sz="1100" kern="1200" baseline="0" dirty="0" smtClean="0">
                <a:solidFill>
                  <a:schemeClr val="tx1"/>
                </a:solidFill>
                <a:latin typeface="+mn-lt"/>
                <a:ea typeface="+mn-ea"/>
                <a:cs typeface="+mn-cs"/>
              </a:rPr>
              <a:t> 1</a:t>
            </a:r>
            <a:r>
              <a:rPr lang="en-US" sz="1100" kern="1200" dirty="0" smtClean="0">
                <a:solidFill>
                  <a:schemeClr val="tx1"/>
                </a:solidFill>
                <a:latin typeface="+mn-lt"/>
                <a:ea typeface="+mn-ea"/>
                <a:cs typeface="+mn-cs"/>
              </a:rPr>
              <a:t>4.5  Differentiate among the procedures for collecting various types of urine specimens. </a:t>
            </a:r>
          </a:p>
          <a:p>
            <a:pPr marL="406400" indent="-406400">
              <a:spcBef>
                <a:spcPts val="2400"/>
              </a:spcBef>
            </a:pPr>
            <a:r>
              <a:rPr lang="en-US" altLang="en-US" sz="1100" b="0" kern="1200" dirty="0" smtClean="0">
                <a:solidFill>
                  <a:schemeClr val="tx1"/>
                </a:solidFill>
                <a:latin typeface="+mn-lt"/>
                <a:ea typeface="+mn-ea"/>
                <a:cs typeface="+mn-cs"/>
              </a:rPr>
              <a:t>LO 14.6  </a:t>
            </a:r>
            <a:r>
              <a:rPr lang="en-US" dirty="0" smtClean="0"/>
              <a:t>List examples of other non-blood specimens and their uses.</a:t>
            </a:r>
            <a:endParaRPr lang="en-US" altLang="en-US" b="0" dirty="0" smtClean="0">
              <a:latin typeface="Albertus Medium" pitchFamily="34" charset="0"/>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47</a:t>
            </a:fld>
            <a:endParaRPr lang="en-US" dirty="0"/>
          </a:p>
        </p:txBody>
      </p:sp>
    </p:spTree>
    <p:extLst>
      <p:ext uri="{BB962C8B-B14F-4D97-AF65-F5344CB8AC3E}">
        <p14:creationId xmlns:p14="http://schemas.microsoft.com/office/powerpoint/2010/main" val="30435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a:p>
            <a:r>
              <a:rPr lang="en-US" altLang="en-US" b="1" dirty="0" smtClean="0"/>
              <a:t>Notes:</a:t>
            </a:r>
          </a:p>
          <a:p>
            <a:endParaRPr lang="en-US" altLang="en-US" b="1" dirty="0" smtClean="0"/>
          </a:p>
          <a:p>
            <a:r>
              <a:rPr lang="en-US" altLang="en-US" b="1" dirty="0" smtClean="0"/>
              <a:t>Throat swabs </a:t>
            </a:r>
            <a:r>
              <a:rPr lang="en-US" altLang="en-US" dirty="0" smtClean="0"/>
              <a:t>are samples taken from the back of the throat.</a:t>
            </a:r>
          </a:p>
          <a:p>
            <a:endParaRPr lang="en-US" altLang="en-US" dirty="0" smtClean="0"/>
          </a:p>
          <a:p>
            <a:r>
              <a:rPr lang="en-US" altLang="en-US" dirty="0" smtClean="0"/>
              <a:t>They are used for Group A Streptococcus screening as well as for growing cultures to identify pathogens such as </a:t>
            </a:r>
            <a:r>
              <a:rPr lang="en-US" altLang="en-US" i="1" dirty="0" smtClean="0"/>
              <a:t>Haemophilus influenzae </a:t>
            </a:r>
            <a:r>
              <a:rPr lang="en-US" altLang="en-US" dirty="0" smtClean="0"/>
              <a:t>and </a:t>
            </a:r>
            <a:r>
              <a:rPr lang="en-US" altLang="en-US" i="1" dirty="0" smtClean="0"/>
              <a:t>Neisseria gonorrhoeae</a:t>
            </a:r>
            <a:r>
              <a:rPr lang="en-US" altLang="en-US" dirty="0" smtClean="0"/>
              <a: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420630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a:p>
            <a:r>
              <a:rPr lang="en-US" altLang="en-US" b="1" dirty="0" smtClean="0"/>
              <a:t>Notes:</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Before beginning the throat swab collection procedure, make sure that the room has sufficient lighting and all of the equipment you will need.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Gloves must always be worn when performing procedures on patients. When performing throat cultures, you should also wear a mask and eye protection since the patient may cough. Wearing all appropriate PPE is especially important to prevent the spread of pathogens.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33632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a:p>
            <a:r>
              <a:rPr lang="en-US" altLang="en-US" b="1" dirty="0" smtClean="0"/>
              <a:t>Notes:</a:t>
            </a:r>
          </a:p>
          <a:p>
            <a:endParaRPr lang="en-US" b="1" baseline="0" dirty="0" smtClean="0"/>
          </a:p>
          <a:p>
            <a:r>
              <a:rPr lang="en-US" b="0" baseline="0" dirty="0" smtClean="0"/>
              <a:t>To help prevent gagging, instruct patients to breath through the nose. This will help minimize movement of the uvula and make it easier for you to collect the specimen quickly.</a:t>
            </a:r>
          </a:p>
          <a:p>
            <a:endParaRPr lang="en-US" b="0" baseline="0" dirty="0" smtClean="0"/>
          </a:p>
          <a:p>
            <a:r>
              <a:rPr lang="en-US" altLang="en-US" dirty="0" smtClean="0"/>
              <a:t>After removing the sterile swab from the container, do not set it down. Doing so would compromise the sterility of the swab, and you would need to start over with a new sterile swab.</a:t>
            </a:r>
          </a:p>
          <a:p>
            <a:endParaRPr lang="en-US" altLang="en-US" dirty="0" smtClean="0"/>
          </a:p>
          <a:p>
            <a:r>
              <a:rPr lang="en-US" altLang="en-US" dirty="0" smtClean="0"/>
              <a:t>Collect the sample using a rolling action. To minimize the gag reflex, avoid touching the uvula.</a:t>
            </a:r>
          </a:p>
          <a:p>
            <a:endParaRPr lang="en-US" altLang="en-US" dirty="0" smtClean="0"/>
          </a:p>
          <a:p>
            <a:r>
              <a:rPr lang="en-US" altLang="en-US" dirty="0" smtClean="0"/>
              <a:t>To avoid collecting bacteria that are normally present in the mouth, do not touch the swab to the sides of the mouth or teeth.</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Most culture swabs have an ampule of growth medium. After the sample has been collected and the swab has been reinserted into the sterile container, the ampule must be crushed to release the growth medium. This helps ensure that any microorganism present remains viable.</a:t>
            </a:r>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155025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a:p>
            <a:r>
              <a:rPr lang="en-US" altLang="en-US" b="1" dirty="0" smtClean="0"/>
              <a:t>Notes:</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Most culture swabs have an ampule of growth medium. After the sample has been collected and the swab has been reinserted into the sterile container, the ampule must be crushed to release the growth medium. This helps ensure that any microorganism present remains viable.</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260900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a:p>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1" i="0" baseline="0" dirty="0" smtClean="0"/>
              <a:t>nares</a:t>
            </a:r>
            <a:r>
              <a:rPr lang="en-US" baseline="0" dirty="0" smtClean="0"/>
              <a:t> are the cavities just inside the nasal opening.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Nasal swab: </a:t>
            </a:r>
            <a:r>
              <a:rPr lang="en-US" baseline="0" dirty="0" smtClean="0"/>
              <a:t>Used to collect a specimen from the cavities just inside the nose; also called the nares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44849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dirty="0" smtClean="0"/>
              <a:t>LO 14.1 Distinguish among the procedures for collecting various types of swab specimens.</a:t>
            </a:r>
            <a:endParaRPr lang="en-US" altLang="en-US" dirty="0" smtClean="0">
              <a:latin typeface="Albertus Medium" pitchFamily="34" charset="0"/>
            </a:endParaRPr>
          </a:p>
          <a:p>
            <a:endParaRPr lang="en-US" baseline="0" dirty="0" smtClean="0"/>
          </a:p>
          <a:p>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transport tube keeps the microorganisms in the sample moist during transport.</a:t>
            </a:r>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56628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2743200"/>
            <a:ext cx="7086600" cy="24384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2895600"/>
            <a:ext cx="6705600" cy="1205114"/>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77326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3429000"/>
            <a:ext cx="7086600" cy="1752600"/>
          </a:xfrm>
          <a:prstGeom prst="rect">
            <a:avLst/>
          </a:prstGeom>
          <a:solidFill>
            <a:srgbClr val="000000">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3581400"/>
            <a:ext cx="6705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257001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gif"/><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965" r:id="rId3"/>
    <p:sldLayoutId id="2147483778" r:id="rId4"/>
    <p:sldLayoutId id="2147483779" r:id="rId5"/>
    <p:sldLayoutId id="2147483733" r:id="rId6"/>
    <p:sldLayoutId id="2147483734" r:id="rId7"/>
    <p:sldLayoutId id="2147483914"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Collection of </a:t>
            </a:r>
            <a:br>
              <a:rPr lang="en-US" dirty="0" smtClean="0"/>
            </a:br>
            <a:r>
              <a:rPr lang="en-US" dirty="0" smtClean="0"/>
              <a:t>Non-Blood Specimens</a:t>
            </a:r>
            <a:endParaRPr lang="en-US" dirty="0"/>
          </a:p>
        </p:txBody>
      </p:sp>
      <p:sp>
        <p:nvSpPr>
          <p:cNvPr id="6" name="Text Placeholder 5"/>
          <p:cNvSpPr>
            <a:spLocks noGrp="1"/>
          </p:cNvSpPr>
          <p:nvPr>
            <p:ph type="body" sz="quarter" idx="10"/>
          </p:nvPr>
        </p:nvSpPr>
        <p:spPr/>
        <p:txBody>
          <a:bodyPr/>
          <a:lstStyle/>
          <a:p>
            <a:r>
              <a:rPr lang="en-US" dirty="0" smtClean="0"/>
              <a:t>Chapter 14</a:t>
            </a:r>
            <a:endParaRPr lang="en-US" dirty="0"/>
          </a:p>
        </p:txBody>
      </p:sp>
      <p:sp>
        <p:nvSpPr>
          <p:cNvPr id="3" name="Text Placeholder 2"/>
          <p:cNvSpPr>
            <a:spLocks noGrp="1"/>
          </p:cNvSpPr>
          <p:nvPr>
            <p:ph type="body" sz="quarter" idx="11"/>
          </p:nvPr>
        </p:nvSpPr>
        <p:spPr/>
        <p:txBody>
          <a:bodyPr/>
          <a:lstStyle/>
          <a:p>
            <a:endParaRPr lang="en-US"/>
          </a:p>
        </p:txBody>
      </p:sp>
      <p:sp>
        <p:nvSpPr>
          <p:cNvPr id="7" name="Photo Credit"/>
          <p:cNvSpPr txBox="1">
            <a:spLocks/>
          </p:cNvSpPr>
          <p:nvPr/>
        </p:nvSpPr>
        <p:spPr>
          <a:xfrm>
            <a:off x="152400" y="6629400"/>
            <a:ext cx="8839200" cy="124207"/>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white"/>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223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14-1:</a:t>
            </a:r>
            <a:br>
              <a:rPr lang="en-US" dirty="0" smtClean="0">
                <a:solidFill>
                  <a:schemeClr val="bg1"/>
                </a:solidFill>
              </a:rPr>
            </a:br>
            <a:r>
              <a:rPr lang="en-US" dirty="0" smtClean="0">
                <a:solidFill>
                  <a:schemeClr val="bg1"/>
                </a:solidFill>
              </a:rPr>
              <a:t>Throat Swab Collection </a:t>
            </a:r>
            <a:r>
              <a:rPr lang="en-US" dirty="0" smtClean="0">
                <a:solidFill>
                  <a:schemeClr val="bg1"/>
                </a:solidFill>
              </a:rPr>
              <a:t>3</a:t>
            </a:r>
            <a:endParaRPr lang="en-US" dirty="0">
              <a:solidFill>
                <a:schemeClr val="bg1"/>
              </a:solidFill>
            </a:endParaRPr>
          </a:p>
        </p:txBody>
      </p:sp>
      <p:sp>
        <p:nvSpPr>
          <p:cNvPr id="11" name="Content Placeholder 10"/>
          <p:cNvSpPr>
            <a:spLocks noGrp="1"/>
          </p:cNvSpPr>
          <p:nvPr>
            <p:ph idx="1"/>
          </p:nvPr>
        </p:nvSpPr>
        <p:spPr>
          <a:xfrm>
            <a:off x="457200" y="1676400"/>
            <a:ext cx="8229600" cy="4876800"/>
          </a:xfrm>
        </p:spPr>
        <p:txBody>
          <a:bodyPr/>
          <a:lstStyle/>
          <a:p>
            <a:pPr marL="457200" indent="-457200">
              <a:spcBef>
                <a:spcPts val="1200"/>
              </a:spcBef>
              <a:buFont typeface="+mj-lt"/>
              <a:buAutoNum type="arabicPeriod" startAt="9"/>
            </a:pPr>
            <a:r>
              <a:rPr lang="en-US" altLang="en-US" dirty="0"/>
              <a:t>Withdraw the swab, then the tongue depressor.</a:t>
            </a:r>
          </a:p>
          <a:p>
            <a:pPr marL="457200" indent="-457200">
              <a:spcBef>
                <a:spcPts val="1200"/>
              </a:spcBef>
              <a:buFont typeface="+mj-lt"/>
              <a:buAutoNum type="arabicPeriod" startAt="9"/>
            </a:pPr>
            <a:r>
              <a:rPr lang="en-US" altLang="en-US" dirty="0"/>
              <a:t>Place the swab back into its sterile container and crush the media ampule, if applicable.</a:t>
            </a:r>
          </a:p>
          <a:p>
            <a:pPr marL="457200" indent="-457200">
              <a:spcBef>
                <a:spcPts val="1200"/>
              </a:spcBef>
              <a:buFont typeface="+mj-lt"/>
              <a:buAutoNum type="arabicPeriod" startAt="11"/>
            </a:pPr>
            <a:r>
              <a:rPr lang="en-US" altLang="en-US" dirty="0" smtClean="0"/>
              <a:t>Discard </a:t>
            </a:r>
            <a:r>
              <a:rPr lang="en-US" altLang="en-US" dirty="0"/>
              <a:t>the tongue depressor.</a:t>
            </a:r>
          </a:p>
          <a:p>
            <a:pPr marL="457200" indent="-457200">
              <a:spcBef>
                <a:spcPts val="1200"/>
              </a:spcBef>
              <a:buFont typeface="+mj-lt"/>
              <a:buAutoNum type="arabicPeriod" startAt="11"/>
            </a:pPr>
            <a:r>
              <a:rPr lang="en-US" altLang="en-US" dirty="0"/>
              <a:t>While the patient is still present, label the specimen with all required patient and collection information, which is the same as for blood specimens.</a:t>
            </a:r>
          </a:p>
          <a:p>
            <a:pPr marL="457200" indent="-457200">
              <a:spcBef>
                <a:spcPts val="1200"/>
              </a:spcBef>
              <a:buFont typeface="+mj-lt"/>
              <a:buAutoNum type="arabicPeriod" startAt="11"/>
            </a:pPr>
            <a:r>
              <a:rPr lang="en-US" altLang="en-US" dirty="0"/>
              <a:t>Remove your PPE and wash your hands.</a:t>
            </a:r>
          </a:p>
          <a:p>
            <a:pPr marL="457200" indent="-457200">
              <a:spcBef>
                <a:spcPts val="1200"/>
              </a:spcBef>
              <a:buFont typeface="+mj-lt"/>
              <a:buAutoNum type="arabicPeriod" startAt="11"/>
            </a:pPr>
            <a:r>
              <a:rPr lang="en-US" altLang="en-US" dirty="0"/>
              <a:t>Thank the patient.</a:t>
            </a:r>
          </a:p>
          <a:p>
            <a:pPr marL="457200" indent="-457200">
              <a:buFont typeface="+mj-lt"/>
              <a:buAutoNum type="arabicPeriod" startAt="7"/>
            </a:pPr>
            <a:endParaRPr 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351274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Competency Check 14-2:</a:t>
            </a:r>
            <a:br>
              <a:rPr lang="en-US" dirty="0" smtClean="0">
                <a:solidFill>
                  <a:schemeClr val="bg1"/>
                </a:solidFill>
              </a:rPr>
            </a:br>
            <a:r>
              <a:rPr lang="en-US" dirty="0" smtClean="0">
                <a:solidFill>
                  <a:schemeClr val="bg1"/>
                </a:solidFill>
              </a:rPr>
              <a:t>Nasal Swab </a:t>
            </a:r>
            <a:r>
              <a:rPr lang="en-US" dirty="0" smtClean="0">
                <a:solidFill>
                  <a:schemeClr val="bg1"/>
                </a:solidFill>
              </a:rPr>
              <a:t>Collection 1</a:t>
            </a:r>
            <a:endParaRPr lang="en-US" dirty="0">
              <a:solidFill>
                <a:schemeClr val="bg1"/>
              </a:solidFill>
            </a:endParaRPr>
          </a:p>
        </p:txBody>
      </p:sp>
      <p:sp>
        <p:nvSpPr>
          <p:cNvPr id="11" name="Content Placeholder 10"/>
          <p:cNvSpPr>
            <a:spLocks noGrp="1"/>
          </p:cNvSpPr>
          <p:nvPr>
            <p:ph idx="1"/>
          </p:nvPr>
        </p:nvSpPr>
        <p:spPr>
          <a:xfrm>
            <a:off x="457200" y="1524000"/>
            <a:ext cx="8229600" cy="5029200"/>
          </a:xfrm>
        </p:spPr>
        <p:txBody>
          <a:bodyPr/>
          <a:lstStyle/>
          <a:p>
            <a:pPr marL="457200" indent="-457200">
              <a:buFont typeface="+mj-lt"/>
              <a:buAutoNum type="arabicPeriod"/>
            </a:pPr>
            <a:r>
              <a:rPr lang="en-US" altLang="en-US" dirty="0" smtClean="0"/>
              <a:t>Identify the patient.</a:t>
            </a:r>
          </a:p>
          <a:p>
            <a:pPr marL="457200" indent="-457200">
              <a:buFont typeface="+mj-lt"/>
              <a:buAutoNum type="arabicPeriod"/>
            </a:pPr>
            <a:r>
              <a:rPr lang="en-US" altLang="en-US" dirty="0" smtClean="0"/>
              <a:t>Explain the procedure.</a:t>
            </a:r>
          </a:p>
          <a:p>
            <a:pPr marL="457200" indent="-457200">
              <a:buFont typeface="+mj-lt"/>
              <a:buAutoNum type="arabicPeriod"/>
            </a:pPr>
            <a:r>
              <a:rPr lang="en-US" altLang="en-US" dirty="0" smtClean="0"/>
              <a:t>Put on PPE including gloves, mask, and eye protection.</a:t>
            </a:r>
          </a:p>
          <a:p>
            <a:pPr marL="457200" indent="-457200">
              <a:buFont typeface="+mj-lt"/>
              <a:buAutoNum type="arabicPeriod"/>
            </a:pPr>
            <a:r>
              <a:rPr lang="en-US" altLang="en-US" dirty="0" smtClean="0"/>
              <a:t>Remove the sterile swab from its container (do not set it down).</a:t>
            </a:r>
          </a:p>
          <a:p>
            <a:pPr marL="457200" indent="-457200">
              <a:buFont typeface="+mj-lt"/>
              <a:buAutoNum type="arabicPeriod"/>
            </a:pPr>
            <a:r>
              <a:rPr lang="en-US" altLang="en-US" dirty="0" smtClean="0"/>
              <a:t>While the patient is seated, have the patient tilt his or her head back. Support the back of the head by placing the hand without the swab against the back of the patient’s head. Patients have a tendency to pull away during this procedure.</a:t>
            </a:r>
          </a:p>
          <a:p>
            <a:pPr marL="457200" indent="-457200">
              <a:buFont typeface="+mj-lt"/>
              <a:buAutoNum type="arabicPeriod"/>
            </a:pPr>
            <a:r>
              <a:rPr lang="en-US" altLang="en-US" dirty="0" smtClean="0"/>
              <a:t>Insert the swab approximately 2 cm (about ¾ inch) into </a:t>
            </a:r>
            <a:br>
              <a:rPr lang="en-US" altLang="en-US" dirty="0" smtClean="0"/>
            </a:br>
            <a:r>
              <a:rPr lang="en-US" altLang="en-US" dirty="0" smtClean="0"/>
              <a:t>a naris.</a:t>
            </a:r>
          </a:p>
          <a:p>
            <a:pPr marL="457200" indent="-457200">
              <a:buFont typeface="+mj-lt"/>
              <a:buAutoNum type="arabicPeriod"/>
            </a:pPr>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598404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219200"/>
          </a:xfrm>
          <a:solidFill>
            <a:schemeClr val="accent1">
              <a:lumMod val="50000"/>
            </a:schemeClr>
          </a:solidFill>
        </p:spPr>
        <p:txBody>
          <a:bodyPr/>
          <a:lstStyle/>
          <a:p>
            <a:r>
              <a:rPr lang="en-US" dirty="0" smtClean="0">
                <a:solidFill>
                  <a:schemeClr val="bg1"/>
                </a:solidFill>
              </a:rPr>
              <a:t>Competency Check 14-2:</a:t>
            </a:r>
            <a:br>
              <a:rPr lang="en-US" dirty="0" smtClean="0">
                <a:solidFill>
                  <a:schemeClr val="bg1"/>
                </a:solidFill>
              </a:rPr>
            </a:br>
            <a:r>
              <a:rPr lang="en-US" dirty="0" smtClean="0">
                <a:solidFill>
                  <a:schemeClr val="bg1"/>
                </a:solidFill>
              </a:rPr>
              <a:t>Nasal Swab Collection </a:t>
            </a:r>
            <a:r>
              <a:rPr lang="en-US" dirty="0" smtClean="0">
                <a:solidFill>
                  <a:schemeClr val="bg1"/>
                </a:solidFill>
              </a:rPr>
              <a:t>2</a:t>
            </a:r>
            <a:endParaRPr lang="en-US" dirty="0">
              <a:solidFill>
                <a:schemeClr val="bg1"/>
              </a:solidFill>
            </a:endParaRPr>
          </a:p>
        </p:txBody>
      </p:sp>
      <p:sp>
        <p:nvSpPr>
          <p:cNvPr id="11" name="Content Placeholder 10"/>
          <p:cNvSpPr>
            <a:spLocks noGrp="1"/>
          </p:cNvSpPr>
          <p:nvPr>
            <p:ph sz="half" idx="1"/>
          </p:nvPr>
        </p:nvSpPr>
        <p:spPr>
          <a:xfrm>
            <a:off x="457199" y="1676400"/>
            <a:ext cx="3581401" cy="4648200"/>
          </a:xfrm>
        </p:spPr>
        <p:txBody>
          <a:bodyPr/>
          <a:lstStyle/>
          <a:p>
            <a:pPr marL="457200" indent="-457200">
              <a:spcBef>
                <a:spcPts val="1200"/>
              </a:spcBef>
              <a:buFont typeface="+mj-lt"/>
              <a:buAutoNum type="arabicPeriod" startAt="7"/>
            </a:pPr>
            <a:r>
              <a:rPr lang="en-US" altLang="en-US" dirty="0"/>
              <a:t>Rotate the swab against </a:t>
            </a:r>
            <a:r>
              <a:rPr lang="en-US" altLang="en-US" dirty="0" smtClean="0"/>
              <a:t>the </a:t>
            </a:r>
            <a:r>
              <a:rPr lang="en-US" altLang="en-US" dirty="0"/>
              <a:t>anterior nasal </a:t>
            </a:r>
            <a:r>
              <a:rPr lang="en-US" altLang="en-US" dirty="0" smtClean="0"/>
              <a:t>mucosa for </a:t>
            </a:r>
            <a:r>
              <a:rPr lang="en-US" altLang="en-US" dirty="0"/>
              <a:t>3 seconds.</a:t>
            </a:r>
          </a:p>
          <a:p>
            <a:pPr marL="457200" indent="-457200">
              <a:spcBef>
                <a:spcPts val="1200"/>
              </a:spcBef>
              <a:buFont typeface="+mj-lt"/>
              <a:buAutoNum type="arabicPeriod" startAt="7"/>
            </a:pPr>
            <a:r>
              <a:rPr lang="en-US" altLang="en-US" dirty="0"/>
              <a:t>Using the same swab</a:t>
            </a:r>
            <a:r>
              <a:rPr lang="en-US" altLang="en-US" dirty="0" smtClean="0"/>
              <a:t>, repeat </a:t>
            </a:r>
            <a:r>
              <a:rPr lang="en-US" altLang="en-US" dirty="0"/>
              <a:t>for other naris.</a:t>
            </a:r>
          </a:p>
          <a:p>
            <a:pPr marL="457200" indent="-457200">
              <a:spcBef>
                <a:spcPts val="1200"/>
              </a:spcBef>
              <a:buFont typeface="+mj-lt"/>
              <a:buAutoNum type="arabicPeriod" startAt="7"/>
            </a:pPr>
            <a:r>
              <a:rPr lang="en-US" altLang="en-US" dirty="0"/>
              <a:t>Place the swab back into the </a:t>
            </a:r>
            <a:r>
              <a:rPr lang="en-US" altLang="en-US" dirty="0" smtClean="0"/>
              <a:t>transport </a:t>
            </a:r>
            <a:r>
              <a:rPr lang="en-US" altLang="en-US" dirty="0"/>
              <a:t>tube and crush the </a:t>
            </a:r>
            <a:r>
              <a:rPr lang="en-US" altLang="en-US" dirty="0" smtClean="0"/>
              <a:t>media </a:t>
            </a:r>
            <a:r>
              <a:rPr lang="en-US" altLang="en-US" dirty="0"/>
              <a:t>ampule, if applicable.</a:t>
            </a:r>
          </a:p>
          <a:p>
            <a:pPr marL="457200" indent="-457200">
              <a:buFont typeface="+mj-lt"/>
              <a:buAutoNum type="arabicPeriod" startAt="7"/>
            </a:pPr>
            <a:endParaRPr lang="en-US" dirty="0"/>
          </a:p>
        </p:txBody>
      </p:sp>
      <p:pic>
        <p:nvPicPr>
          <p:cNvPr id="3" name="Picture 2" descr="Section view of the head showing a nasal swab inserted correctly to obtain a specimen from the nasal mucos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144" y="2209800"/>
            <a:ext cx="5169856" cy="3188484"/>
          </a:xfrm>
          <a:prstGeom prst="rect">
            <a:avLst/>
          </a:prstGeom>
        </p:spPr>
      </p:pic>
      <p:sp>
        <p:nvSpPr>
          <p:cNvPr id="9" name="Text Placeholder 8"/>
          <p:cNvSpPr>
            <a:spLocks noGrp="1"/>
          </p:cNvSpPr>
          <p:nvPr>
            <p:ph type="body" sz="quarter" idx="12"/>
          </p:nvPr>
        </p:nvSpPr>
        <p:spPr/>
        <p:txBody>
          <a:bodyPr/>
          <a:lstStyle/>
          <a:p>
            <a:endParaRPr lang="en-US"/>
          </a:p>
        </p:txBody>
      </p:sp>
      <p:sp>
        <p:nvSpPr>
          <p:cNvPr id="8" name="Text Placeholder 7"/>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49588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14-2:</a:t>
            </a:r>
            <a:br>
              <a:rPr lang="en-US" dirty="0" smtClean="0">
                <a:solidFill>
                  <a:schemeClr val="bg1"/>
                </a:solidFill>
              </a:rPr>
            </a:br>
            <a:r>
              <a:rPr lang="en-US" dirty="0" smtClean="0">
                <a:solidFill>
                  <a:schemeClr val="bg1"/>
                </a:solidFill>
              </a:rPr>
              <a:t>Nasal Swab Collection </a:t>
            </a:r>
            <a:r>
              <a:rPr lang="en-US" dirty="0" smtClean="0">
                <a:solidFill>
                  <a:schemeClr val="bg1"/>
                </a:solidFill>
              </a:rPr>
              <a:t>3</a:t>
            </a:r>
            <a:endParaRPr lang="en-US" dirty="0">
              <a:solidFill>
                <a:schemeClr val="bg1"/>
              </a:solidFill>
            </a:endParaRPr>
          </a:p>
        </p:txBody>
      </p:sp>
      <p:sp>
        <p:nvSpPr>
          <p:cNvPr id="11" name="Content Placeholder 10"/>
          <p:cNvSpPr>
            <a:spLocks noGrp="1"/>
          </p:cNvSpPr>
          <p:nvPr>
            <p:ph idx="1"/>
          </p:nvPr>
        </p:nvSpPr>
        <p:spPr>
          <a:xfrm>
            <a:off x="457200" y="1676400"/>
            <a:ext cx="8229600" cy="4876800"/>
          </a:xfrm>
        </p:spPr>
        <p:txBody>
          <a:bodyPr/>
          <a:lstStyle/>
          <a:p>
            <a:pPr marL="457200" indent="-457200">
              <a:spcBef>
                <a:spcPts val="1200"/>
              </a:spcBef>
              <a:buFont typeface="+mj-lt"/>
              <a:buAutoNum type="arabicPeriod" startAt="10"/>
            </a:pPr>
            <a:r>
              <a:rPr lang="en-US" altLang="en-US" dirty="0" smtClean="0"/>
              <a:t>Before </a:t>
            </a:r>
            <a:r>
              <a:rPr lang="en-US" altLang="en-US" dirty="0"/>
              <a:t>leaving the patient, label the specimen with all required patient and collection information.</a:t>
            </a:r>
          </a:p>
          <a:p>
            <a:pPr marL="457200" indent="-457200">
              <a:spcBef>
                <a:spcPts val="1200"/>
              </a:spcBef>
              <a:buFont typeface="+mj-lt"/>
              <a:buAutoNum type="arabicPeriod" startAt="10"/>
            </a:pPr>
            <a:r>
              <a:rPr lang="en-US" altLang="en-US" dirty="0"/>
              <a:t>Remove PPE and wash your hands.</a:t>
            </a:r>
          </a:p>
          <a:p>
            <a:pPr marL="457200" indent="-457200">
              <a:spcBef>
                <a:spcPts val="1200"/>
              </a:spcBef>
              <a:buFont typeface="+mj-lt"/>
              <a:buAutoNum type="arabicPeriod" startAt="10"/>
            </a:pPr>
            <a:r>
              <a:rPr lang="en-US" altLang="en-US" dirty="0"/>
              <a:t>Thank the patient.</a:t>
            </a:r>
          </a:p>
          <a:p>
            <a:pPr marL="457200" indent="-457200">
              <a:buFont typeface="+mj-lt"/>
              <a:buAutoNum type="arabicPeriod" startAt="10"/>
            </a:pPr>
            <a:endParaRPr lang="en-US" dirty="0"/>
          </a:p>
        </p:txBody>
      </p:sp>
      <p:sp>
        <p:nvSpPr>
          <p:cNvPr id="4" name="Text Placeholder 3"/>
          <p:cNvSpPr>
            <a:spLocks noGrp="1"/>
          </p:cNvSpPr>
          <p:nvPr>
            <p:ph type="body" sz="quarter" idx="16"/>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191086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14-3:</a:t>
            </a:r>
            <a:br>
              <a:rPr lang="en-US" dirty="0" smtClean="0">
                <a:solidFill>
                  <a:schemeClr val="bg1"/>
                </a:solidFill>
              </a:rPr>
            </a:br>
            <a:r>
              <a:rPr lang="en-US" dirty="0" smtClean="0">
                <a:solidFill>
                  <a:schemeClr val="bg1"/>
                </a:solidFill>
              </a:rPr>
              <a:t>Nasopharyngeal Swab </a:t>
            </a:r>
            <a:r>
              <a:rPr lang="en-US" dirty="0" smtClean="0">
                <a:solidFill>
                  <a:schemeClr val="bg1"/>
                </a:solidFill>
              </a:rPr>
              <a:t>Collection 1</a:t>
            </a:r>
            <a:endParaRPr lang="en-US" dirty="0">
              <a:solidFill>
                <a:schemeClr val="bg1"/>
              </a:solidFill>
            </a:endParaRPr>
          </a:p>
        </p:txBody>
      </p:sp>
      <p:sp>
        <p:nvSpPr>
          <p:cNvPr id="8" name="Content Placeholder 7"/>
          <p:cNvSpPr>
            <a:spLocks noGrp="1"/>
          </p:cNvSpPr>
          <p:nvPr>
            <p:ph idx="1"/>
          </p:nvPr>
        </p:nvSpPr>
        <p:spPr>
          <a:xfrm>
            <a:off x="457200" y="1600200"/>
            <a:ext cx="8229600" cy="4953000"/>
          </a:xfrm>
        </p:spPr>
        <p:txBody>
          <a:bodyPr/>
          <a:lstStyle/>
          <a:p>
            <a:pPr marL="457200" indent="-457200">
              <a:buFont typeface="+mj-lt"/>
              <a:buAutoNum type="arabicPeriod"/>
            </a:pPr>
            <a:r>
              <a:rPr lang="en-US" altLang="en-US" dirty="0" smtClean="0"/>
              <a:t>Identify the patient.</a:t>
            </a:r>
          </a:p>
          <a:p>
            <a:pPr marL="457200" indent="-457200">
              <a:buFont typeface="+mj-lt"/>
              <a:buAutoNum type="arabicPeriod"/>
            </a:pPr>
            <a:r>
              <a:rPr lang="en-US" altLang="en-US" dirty="0" smtClean="0"/>
              <a:t>Explain the procedure.</a:t>
            </a:r>
          </a:p>
          <a:p>
            <a:pPr marL="457200" indent="-457200">
              <a:buFont typeface="+mj-lt"/>
              <a:buAutoNum type="arabicPeriod"/>
            </a:pPr>
            <a:r>
              <a:rPr lang="en-US" altLang="en-US" dirty="0" smtClean="0"/>
              <a:t>Put on PPE including gloves, mask, and eye protection.</a:t>
            </a:r>
          </a:p>
          <a:p>
            <a:pPr marL="457200" indent="-457200">
              <a:buFont typeface="+mj-lt"/>
              <a:buAutoNum type="arabicPeriod"/>
            </a:pPr>
            <a:r>
              <a:rPr lang="en-US" altLang="en-US" dirty="0" smtClean="0"/>
              <a:t>Obtain nasopharyngeal swab, transport medium, and scissors.</a:t>
            </a:r>
          </a:p>
          <a:p>
            <a:pPr marL="457200" indent="-457200">
              <a:buFont typeface="+mj-lt"/>
              <a:buAutoNum type="arabicPeriod"/>
            </a:pPr>
            <a:r>
              <a:rPr lang="en-US" altLang="en-US" dirty="0" smtClean="0"/>
              <a:t>Remove swab from its container (do not set it down).</a:t>
            </a:r>
          </a:p>
          <a:p>
            <a:pPr marL="457200" indent="-457200">
              <a:buFont typeface="+mj-lt"/>
              <a:buAutoNum type="arabicPeriod"/>
            </a:pPr>
            <a:r>
              <a:rPr lang="en-US" altLang="en-US" dirty="0" smtClean="0"/>
              <a:t>While the patient is seated, have the patient tilt his or her head back. Support the back of the head by placing the hand without the swab against the back of the patient’s head. Patients have a tendency to pull away during this procedure.</a:t>
            </a:r>
          </a:p>
          <a:p>
            <a:pPr marL="457200" indent="-457200">
              <a:buFont typeface="+mj-lt"/>
              <a:buAutoNum type="arabicPeriod"/>
            </a:pPr>
            <a:endParaRPr 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59532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219200"/>
          </a:xfrm>
          <a:solidFill>
            <a:schemeClr val="accent1">
              <a:lumMod val="50000"/>
            </a:schemeClr>
          </a:solidFill>
        </p:spPr>
        <p:txBody>
          <a:bodyPr/>
          <a:lstStyle/>
          <a:p>
            <a:r>
              <a:rPr lang="en-US" dirty="0" smtClean="0">
                <a:solidFill>
                  <a:schemeClr val="bg1"/>
                </a:solidFill>
              </a:rPr>
              <a:t>Competency Check 14-3:</a:t>
            </a:r>
            <a:br>
              <a:rPr lang="en-US" dirty="0" smtClean="0">
                <a:solidFill>
                  <a:schemeClr val="bg1"/>
                </a:solidFill>
              </a:rPr>
            </a:br>
            <a:r>
              <a:rPr lang="en-US" dirty="0" smtClean="0">
                <a:solidFill>
                  <a:schemeClr val="bg1"/>
                </a:solidFill>
              </a:rPr>
              <a:t>Nasopharyngeal Swab Collection </a:t>
            </a:r>
            <a:r>
              <a:rPr lang="en-US" dirty="0" smtClean="0">
                <a:solidFill>
                  <a:schemeClr val="bg1"/>
                </a:solidFill>
              </a:rPr>
              <a:t>2</a:t>
            </a:r>
            <a:endParaRPr lang="en-US" dirty="0">
              <a:solidFill>
                <a:schemeClr val="bg1"/>
              </a:solidFill>
            </a:endParaRPr>
          </a:p>
        </p:txBody>
      </p:sp>
      <p:sp>
        <p:nvSpPr>
          <p:cNvPr id="11" name="Content Placeholder 10"/>
          <p:cNvSpPr>
            <a:spLocks noGrp="1"/>
          </p:cNvSpPr>
          <p:nvPr>
            <p:ph sz="half" idx="1"/>
          </p:nvPr>
        </p:nvSpPr>
        <p:spPr>
          <a:xfrm>
            <a:off x="457199" y="1676400"/>
            <a:ext cx="4572001" cy="4648200"/>
          </a:xfrm>
        </p:spPr>
        <p:txBody>
          <a:bodyPr/>
          <a:lstStyle/>
          <a:p>
            <a:pPr marL="457200" indent="-457200">
              <a:spcBef>
                <a:spcPts val="1200"/>
              </a:spcBef>
              <a:buFont typeface="+mj-lt"/>
              <a:buAutoNum type="arabicPeriod" startAt="7"/>
            </a:pPr>
            <a:r>
              <a:rPr lang="en-US" altLang="en-US" dirty="0"/>
              <a:t>Insert swab into one nostril straight back (not upwards) and continue along the floor of the nasal passage for several centimeters until reaching the nasopharynx (you will feel </a:t>
            </a:r>
            <a:br>
              <a:rPr lang="en-US" altLang="en-US" dirty="0"/>
            </a:br>
            <a:r>
              <a:rPr lang="en-US" altLang="en-US" dirty="0"/>
              <a:t>a resistance). Do not force the swab if you encounter an obstruction before reaching the nasopharynx. Remove</a:t>
            </a:r>
            <a:br>
              <a:rPr lang="en-US" altLang="en-US" dirty="0"/>
            </a:br>
            <a:r>
              <a:rPr lang="en-US" altLang="en-US" dirty="0"/>
              <a:t>the swab and try the other </a:t>
            </a:r>
            <a:r>
              <a:rPr lang="en-US" altLang="en-US" dirty="0" smtClean="0"/>
              <a:t>side.</a:t>
            </a:r>
            <a:endParaRPr lang="en-US" altLang="en-US" dirty="0"/>
          </a:p>
        </p:txBody>
      </p:sp>
      <p:pic>
        <p:nvPicPr>
          <p:cNvPr id="3" name="Picture 2" descr="Section view of the head showing proper insertion of the nasopharyngeal swab for specimen coll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199" y="2286000"/>
            <a:ext cx="4115157" cy="3182388"/>
          </a:xfrm>
          <a:prstGeom prst="rect">
            <a:avLst/>
          </a:prstGeom>
        </p:spPr>
      </p:pic>
      <p:sp>
        <p:nvSpPr>
          <p:cNvPr id="9" name="Text Placeholder 8"/>
          <p:cNvSpPr>
            <a:spLocks noGrp="1"/>
          </p:cNvSpPr>
          <p:nvPr>
            <p:ph type="body" sz="quarter" idx="12"/>
          </p:nvPr>
        </p:nvSpPr>
        <p:spPr/>
        <p:txBody>
          <a:bodyPr/>
          <a:lstStyle/>
          <a:p>
            <a:endParaRPr lang="en-US"/>
          </a:p>
        </p:txBody>
      </p:sp>
      <p:sp>
        <p:nvSpPr>
          <p:cNvPr id="8" name="Text Placeholder 7"/>
          <p:cNvSpPr>
            <a:spLocks noGrp="1"/>
          </p:cNvSpPr>
          <p:nvPr>
            <p:ph type="body" sz="quarter" idx="11"/>
          </p:nvPr>
        </p:nvSpPr>
        <p:spPr/>
        <p:txBody>
          <a:bodyPr/>
          <a:lstStyle/>
          <a:p>
            <a:r>
              <a:rPr lang="en-US" dirty="0"/>
              <a:t>Copyright © McGraw-Hill Education</a:t>
            </a:r>
            <a:endParaRPr lang="en-US" dirty="0"/>
          </a:p>
        </p:txBody>
      </p:sp>
    </p:spTree>
    <p:extLst>
      <p:ext uri="{BB962C8B-B14F-4D97-AF65-F5344CB8AC3E}">
        <p14:creationId xmlns:p14="http://schemas.microsoft.com/office/powerpoint/2010/main" val="285670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219200"/>
          </a:xfrm>
          <a:solidFill>
            <a:schemeClr val="accent1">
              <a:lumMod val="50000"/>
            </a:schemeClr>
          </a:solidFill>
        </p:spPr>
        <p:txBody>
          <a:bodyPr/>
          <a:lstStyle/>
          <a:p>
            <a:r>
              <a:rPr lang="en-US" dirty="0" smtClean="0">
                <a:solidFill>
                  <a:schemeClr val="bg1"/>
                </a:solidFill>
              </a:rPr>
              <a:t>Competency Check 14-3:</a:t>
            </a:r>
            <a:br>
              <a:rPr lang="en-US" dirty="0" smtClean="0">
                <a:solidFill>
                  <a:schemeClr val="bg1"/>
                </a:solidFill>
              </a:rPr>
            </a:br>
            <a:r>
              <a:rPr lang="en-US" dirty="0" smtClean="0">
                <a:solidFill>
                  <a:schemeClr val="bg1"/>
                </a:solidFill>
              </a:rPr>
              <a:t>Nasopharyngeal Swab Collection </a:t>
            </a:r>
            <a:r>
              <a:rPr lang="en-US" dirty="0" smtClean="0">
                <a:solidFill>
                  <a:schemeClr val="bg1"/>
                </a:solidFill>
              </a:rPr>
              <a:t>3</a:t>
            </a:r>
            <a:endParaRPr lang="en-US" dirty="0">
              <a:solidFill>
                <a:schemeClr val="bg1"/>
              </a:solidFill>
            </a:endParaRPr>
          </a:p>
        </p:txBody>
      </p:sp>
      <p:sp>
        <p:nvSpPr>
          <p:cNvPr id="11" name="Content Placeholder 10"/>
          <p:cNvSpPr>
            <a:spLocks noGrp="1"/>
          </p:cNvSpPr>
          <p:nvPr>
            <p:ph sz="half" idx="1"/>
          </p:nvPr>
        </p:nvSpPr>
        <p:spPr>
          <a:xfrm>
            <a:off x="457199" y="1676400"/>
            <a:ext cx="6553201" cy="4648200"/>
          </a:xfrm>
        </p:spPr>
        <p:txBody>
          <a:bodyPr/>
          <a:lstStyle/>
          <a:p>
            <a:pPr marL="457200" indent="-457200">
              <a:spcBef>
                <a:spcPts val="1200"/>
              </a:spcBef>
              <a:buFont typeface="+mj-lt"/>
              <a:buAutoNum type="arabicPeriod" startAt="8"/>
            </a:pPr>
            <a:r>
              <a:rPr lang="en-US" altLang="en-US" dirty="0"/>
              <a:t>Rotate the swab gently </a:t>
            </a:r>
            <a:r>
              <a:rPr lang="en-US" altLang="en-US" dirty="0" smtClean="0"/>
              <a:t>for 5</a:t>
            </a:r>
            <a:r>
              <a:rPr lang="en-US" altLang="en-US" dirty="0"/>
              <a:t>−10 seconds to loosen </a:t>
            </a:r>
            <a:r>
              <a:rPr lang="en-US" altLang="en-US" dirty="0" smtClean="0"/>
              <a:t>cells </a:t>
            </a:r>
            <a:r>
              <a:rPr lang="en-US" altLang="en-US" dirty="0"/>
              <a:t>from the epithelial </a:t>
            </a:r>
            <a:r>
              <a:rPr lang="en-US" altLang="en-US" dirty="0" smtClean="0"/>
              <a:t>lining.</a:t>
            </a:r>
          </a:p>
          <a:p>
            <a:pPr marL="457200" indent="-457200">
              <a:spcBef>
                <a:spcPts val="1200"/>
              </a:spcBef>
              <a:buFont typeface="+mj-lt"/>
              <a:buAutoNum type="arabicPeriod" startAt="8"/>
            </a:pPr>
            <a:r>
              <a:rPr lang="en-US" altLang="en-US" dirty="0"/>
              <a:t>Remove the swab, open the viral transport medium, and immediately place the swab into the container. Use scissors to cut the wire enough below the swab handle to fit the transport medium container. Reattach the cap securely.</a:t>
            </a:r>
          </a:p>
          <a:p>
            <a:pPr marL="457200" indent="-457200">
              <a:spcBef>
                <a:spcPts val="1200"/>
              </a:spcBef>
              <a:buFont typeface="+mj-lt"/>
              <a:buAutoNum type="arabicPeriod" startAt="8"/>
            </a:pPr>
            <a:r>
              <a:rPr lang="en-US" altLang="en-US" dirty="0"/>
              <a:t>Before leaving the patient, label the specimen </a:t>
            </a:r>
            <a:r>
              <a:rPr lang="en-US" altLang="en-US" dirty="0" smtClean="0"/>
              <a:t>with </a:t>
            </a:r>
            <a:r>
              <a:rPr lang="en-US" altLang="en-US" dirty="0"/>
              <a:t>all required patient and collection information.</a:t>
            </a:r>
          </a:p>
          <a:p>
            <a:pPr marL="457200" indent="-457200">
              <a:spcBef>
                <a:spcPts val="1200"/>
              </a:spcBef>
              <a:buFont typeface="+mj-lt"/>
              <a:buAutoNum type="arabicPeriod" startAt="8"/>
            </a:pPr>
            <a:endParaRPr lang="en-US" altLang="en-US" dirty="0"/>
          </a:p>
        </p:txBody>
      </p:sp>
      <p:pic>
        <p:nvPicPr>
          <p:cNvPr id="3" name="Picture 2" descr="Swab inserted into transport medium in  specimen tube with cap reattached secure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528351"/>
            <a:ext cx="1103472" cy="5096698"/>
          </a:xfrm>
          <a:prstGeom prst="rect">
            <a:avLst/>
          </a:prstGeom>
        </p:spPr>
      </p:pic>
      <p:sp>
        <p:nvSpPr>
          <p:cNvPr id="9" name="Text Placeholder 8"/>
          <p:cNvSpPr>
            <a:spLocks noGrp="1"/>
          </p:cNvSpPr>
          <p:nvPr>
            <p:ph type="body" sz="quarter" idx="12"/>
          </p:nvPr>
        </p:nvSpPr>
        <p:spPr/>
        <p:txBody>
          <a:bodyPr/>
          <a:lstStyle/>
          <a:p>
            <a:endParaRPr lang="en-US"/>
          </a:p>
        </p:txBody>
      </p:sp>
      <p:sp>
        <p:nvSpPr>
          <p:cNvPr id="8" name="Text Placeholder 7"/>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385248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219200"/>
          </a:xfrm>
          <a:solidFill>
            <a:schemeClr val="accent1">
              <a:lumMod val="50000"/>
            </a:schemeClr>
          </a:solidFill>
        </p:spPr>
        <p:txBody>
          <a:bodyPr/>
          <a:lstStyle/>
          <a:p>
            <a:r>
              <a:rPr lang="en-US" dirty="0" smtClean="0">
                <a:solidFill>
                  <a:schemeClr val="bg1"/>
                </a:solidFill>
              </a:rPr>
              <a:t>Competency Check 14-3:</a:t>
            </a:r>
            <a:br>
              <a:rPr lang="en-US" dirty="0" smtClean="0">
                <a:solidFill>
                  <a:schemeClr val="bg1"/>
                </a:solidFill>
              </a:rPr>
            </a:br>
            <a:r>
              <a:rPr lang="en-US" dirty="0" smtClean="0">
                <a:solidFill>
                  <a:schemeClr val="bg1"/>
                </a:solidFill>
              </a:rPr>
              <a:t>Nasopharyngeal Swab Collection </a:t>
            </a:r>
            <a:r>
              <a:rPr lang="en-US" dirty="0" smtClean="0">
                <a:solidFill>
                  <a:schemeClr val="bg1"/>
                </a:solidFill>
              </a:rPr>
              <a:t>4</a:t>
            </a:r>
            <a:endParaRPr lang="en-US" dirty="0">
              <a:solidFill>
                <a:schemeClr val="bg1"/>
              </a:solidFill>
            </a:endParaRPr>
          </a:p>
        </p:txBody>
      </p:sp>
      <p:sp>
        <p:nvSpPr>
          <p:cNvPr id="11" name="Content Placeholder 10"/>
          <p:cNvSpPr>
            <a:spLocks noGrp="1"/>
          </p:cNvSpPr>
          <p:nvPr>
            <p:ph sz="half" idx="1"/>
          </p:nvPr>
        </p:nvSpPr>
        <p:spPr>
          <a:xfrm>
            <a:off x="457199" y="1676400"/>
            <a:ext cx="8229601" cy="4648200"/>
          </a:xfrm>
        </p:spPr>
        <p:txBody>
          <a:bodyPr/>
          <a:lstStyle/>
          <a:p>
            <a:pPr marL="457200" indent="-457200">
              <a:spcBef>
                <a:spcPts val="1200"/>
              </a:spcBef>
              <a:buFont typeface="+mj-lt"/>
              <a:buAutoNum type="arabicPeriod" startAt="11"/>
            </a:pPr>
            <a:r>
              <a:rPr lang="en-US" altLang="en-US" dirty="0">
                <a:latin typeface="Albertus Medium" pitchFamily="34" charset="0"/>
              </a:rPr>
              <a:t>Remove PPE and wash your hands.</a:t>
            </a:r>
          </a:p>
          <a:p>
            <a:pPr marL="457200" indent="-457200">
              <a:spcBef>
                <a:spcPts val="1200"/>
              </a:spcBef>
              <a:buFont typeface="+mj-lt"/>
              <a:buAutoNum type="arabicPeriod" startAt="11"/>
            </a:pPr>
            <a:r>
              <a:rPr lang="en-US" altLang="en-US" dirty="0">
                <a:latin typeface="Albertus Medium" pitchFamily="34" charset="0"/>
              </a:rPr>
              <a:t>Thank the patient.</a:t>
            </a:r>
          </a:p>
          <a:p>
            <a:pPr marL="457200" indent="-457200">
              <a:spcBef>
                <a:spcPts val="1200"/>
              </a:spcBef>
              <a:buFont typeface="+mj-lt"/>
              <a:buAutoNum type="arabicPeriod" startAt="11"/>
            </a:pPr>
            <a:r>
              <a:rPr lang="en-US" altLang="en-US" dirty="0">
                <a:latin typeface="Albertus Medium" pitchFamily="34" charset="0"/>
              </a:rPr>
              <a:t>Transport to the laboratory immediately. </a:t>
            </a:r>
            <a:r>
              <a:rPr lang="en-US" altLang="en-US" dirty="0" smtClean="0">
                <a:latin typeface="Albertus Medium" pitchFamily="34" charset="0"/>
              </a:rPr>
              <a:t>If immediate </a:t>
            </a:r>
            <a:r>
              <a:rPr lang="en-US" altLang="en-US" dirty="0">
                <a:latin typeface="Albertus Medium" pitchFamily="34" charset="0"/>
              </a:rPr>
              <a:t>transport is not possible, the </a:t>
            </a:r>
            <a:r>
              <a:rPr lang="en-US" altLang="en-US" dirty="0" smtClean="0">
                <a:latin typeface="Albertus Medium" pitchFamily="34" charset="0"/>
              </a:rPr>
              <a:t>specimen must </a:t>
            </a:r>
            <a:r>
              <a:rPr lang="en-US" altLang="en-US" dirty="0">
                <a:latin typeface="Albertus Medium" pitchFamily="34" charset="0"/>
              </a:rPr>
              <a:t>be refrigerated and kept refrigerated </a:t>
            </a:r>
            <a:r>
              <a:rPr lang="en-US" altLang="en-US" dirty="0" smtClean="0">
                <a:latin typeface="Albertus Medium" pitchFamily="34" charset="0"/>
              </a:rPr>
              <a:t>during transport</a:t>
            </a:r>
            <a:r>
              <a:rPr lang="en-US" altLang="en-US" dirty="0">
                <a:latin typeface="Albertus Medium" pitchFamily="34" charset="0"/>
              </a:rPr>
              <a:t>.</a:t>
            </a:r>
          </a:p>
          <a:p>
            <a:pPr marL="457200" indent="-457200">
              <a:spcBef>
                <a:spcPts val="1200"/>
              </a:spcBef>
              <a:buFont typeface="+mj-lt"/>
              <a:buAutoNum type="arabicPeriod" startAt="8"/>
            </a:pPr>
            <a:endParaRPr lang="en-US" altLang="en-US" dirty="0"/>
          </a:p>
        </p:txBody>
      </p:sp>
      <p:sp>
        <p:nvSpPr>
          <p:cNvPr id="9" name="Text Placeholder 8"/>
          <p:cNvSpPr>
            <a:spLocks noGrp="1"/>
          </p:cNvSpPr>
          <p:nvPr>
            <p:ph type="body" sz="quarter" idx="12"/>
          </p:nvPr>
        </p:nvSpPr>
        <p:spPr/>
        <p:txBody>
          <a:bodyPr/>
          <a:lstStyle/>
          <a:p>
            <a:endParaRPr lang="en-US"/>
          </a:p>
        </p:txBody>
      </p:sp>
      <p:sp>
        <p:nvSpPr>
          <p:cNvPr id="8" name="Text Placeholder 7"/>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0242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Swabs</a:t>
            </a:r>
            <a:endParaRPr lang="en-US" dirty="0"/>
          </a:p>
        </p:txBody>
      </p:sp>
      <p:sp>
        <p:nvSpPr>
          <p:cNvPr id="7" name="Content Placeholder 6"/>
          <p:cNvSpPr>
            <a:spLocks noGrp="1"/>
          </p:cNvSpPr>
          <p:nvPr>
            <p:ph idx="1"/>
          </p:nvPr>
        </p:nvSpPr>
        <p:spPr/>
        <p:txBody>
          <a:bodyPr/>
          <a:lstStyle/>
          <a:p>
            <a:pPr marL="0" indent="0">
              <a:buNone/>
            </a:pPr>
            <a:r>
              <a:rPr lang="en-US" altLang="en-US" dirty="0" smtClean="0"/>
              <a:t>Phlebotomists do not collect but may be asked to handle other types of swabs</a:t>
            </a:r>
          </a:p>
          <a:p>
            <a:r>
              <a:rPr lang="en-US" altLang="en-US" dirty="0" smtClean="0"/>
              <a:t>Wound cultures</a:t>
            </a:r>
          </a:p>
          <a:p>
            <a:r>
              <a:rPr lang="en-US" altLang="en-US" dirty="0" smtClean="0"/>
              <a:t>Vaginal cultures</a:t>
            </a:r>
          </a:p>
          <a:p>
            <a:r>
              <a:rPr lang="en-US" altLang="en-US" dirty="0" smtClean="0"/>
              <a:t>Urethral cultures</a:t>
            </a:r>
          </a:p>
          <a:p>
            <a:pPr marL="0" indent="0">
              <a:spcBef>
                <a:spcPts val="3000"/>
              </a:spcBef>
              <a:buNone/>
            </a:pPr>
            <a:r>
              <a:rPr lang="en-US" altLang="en-US" dirty="0" smtClean="0"/>
              <a:t>Follow the protocols at your facility and your scope of practice</a:t>
            </a:r>
          </a:p>
          <a:p>
            <a:endParaRPr 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231241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smtClean="0"/>
              <a:t>Sputum Specimens</a:t>
            </a:r>
            <a:endParaRPr lang="en-US" dirty="0"/>
          </a:p>
        </p:txBody>
      </p:sp>
      <p:sp>
        <p:nvSpPr>
          <p:cNvPr id="15" name="Text Placeholder 14"/>
          <p:cNvSpPr>
            <a:spLocks noGrp="1"/>
          </p:cNvSpPr>
          <p:nvPr>
            <p:ph type="body" sz="quarter" idx="10"/>
          </p:nvPr>
        </p:nvSpPr>
        <p:spPr/>
        <p:txBody>
          <a:bodyPr/>
          <a:lstStyle/>
          <a:p>
            <a:r>
              <a:rPr lang="en-US" dirty="0" smtClean="0"/>
              <a:t>Learning Outcome 14.2</a:t>
            </a:r>
            <a:endParaRPr lang="en-US" dirty="0"/>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8221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Outcomes</a:t>
            </a:r>
            <a:endParaRPr lang="en-US" dirty="0"/>
          </a:p>
        </p:txBody>
      </p:sp>
      <p:sp>
        <p:nvSpPr>
          <p:cNvPr id="6" name="Content Placeholder 5"/>
          <p:cNvSpPr>
            <a:spLocks noGrp="1"/>
          </p:cNvSpPr>
          <p:nvPr>
            <p:ph idx="1"/>
          </p:nvPr>
        </p:nvSpPr>
        <p:spPr/>
        <p:txBody>
          <a:bodyPr/>
          <a:lstStyle/>
          <a:p>
            <a:pPr marL="749300" indent="-749300">
              <a:buNone/>
            </a:pPr>
            <a:r>
              <a:rPr lang="en-US" dirty="0" smtClean="0"/>
              <a:t>14.1	Distinguish among the procedures for collecting various types of swab specimens.</a:t>
            </a:r>
          </a:p>
          <a:p>
            <a:pPr marL="749300" indent="-749300">
              <a:buNone/>
            </a:pPr>
            <a:r>
              <a:rPr lang="en-US" dirty="0" smtClean="0"/>
              <a:t>14.2	Explain the procedure for collecting a sputum specimen.</a:t>
            </a:r>
          </a:p>
          <a:p>
            <a:pPr marL="749300" indent="-749300">
              <a:buNone/>
            </a:pPr>
            <a:r>
              <a:rPr lang="en-US" dirty="0" smtClean="0"/>
              <a:t>14.3	Describe the special handling and media that may be needed for stool specimens.</a:t>
            </a:r>
          </a:p>
          <a:p>
            <a:pPr marL="749300" indent="-749300">
              <a:buNone/>
            </a:pPr>
            <a:r>
              <a:rPr lang="en-US" dirty="0" smtClean="0"/>
              <a:t>14.4	List patient instructions for providing a semen specimen.</a:t>
            </a:r>
          </a:p>
          <a:p>
            <a:pPr marL="749300" indent="-749300">
              <a:buNone/>
            </a:pPr>
            <a:r>
              <a:rPr lang="en-US" dirty="0" smtClean="0"/>
              <a:t>14.5	Differentiate among the procedures for collecting various types of urine specimens.</a:t>
            </a:r>
          </a:p>
          <a:p>
            <a:pPr marL="749300" indent="-749300">
              <a:buNone/>
            </a:pPr>
            <a:r>
              <a:rPr lang="en-US" dirty="0" smtClean="0"/>
              <a:t>14.6	List examples of other non-blood specimens and their uses.</a:t>
            </a:r>
            <a:endParaRPr lang="en-US" dirty="0"/>
          </a:p>
        </p:txBody>
      </p:sp>
      <p:sp>
        <p:nvSpPr>
          <p:cNvPr id="7" name="Text Placeholder 6"/>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9229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Sputum Specimens</a:t>
            </a:r>
            <a:r>
              <a:rPr lang="en-US" dirty="0" smtClean="0">
                <a:solidFill>
                  <a:schemeClr val="bg1"/>
                </a:solidFill>
              </a:rPr>
              <a:t>2</a:t>
            </a:r>
            <a:endParaRPr lang="en-US" dirty="0">
              <a:solidFill>
                <a:schemeClr val="bg1"/>
              </a:solidFill>
            </a:endParaRPr>
          </a:p>
        </p:txBody>
      </p:sp>
      <p:sp>
        <p:nvSpPr>
          <p:cNvPr id="6" name="Content Placeholder 5"/>
          <p:cNvSpPr>
            <a:spLocks noGrp="1"/>
          </p:cNvSpPr>
          <p:nvPr>
            <p:ph idx="1"/>
          </p:nvPr>
        </p:nvSpPr>
        <p:spPr/>
        <p:txBody>
          <a:bodyPr/>
          <a:lstStyle/>
          <a:p>
            <a:pPr marL="0" indent="0">
              <a:buNone/>
            </a:pPr>
            <a:r>
              <a:rPr lang="en-US" altLang="en-US" dirty="0" smtClean="0"/>
              <a:t>Uses</a:t>
            </a:r>
          </a:p>
          <a:p>
            <a:r>
              <a:rPr lang="en-US" altLang="en-US" dirty="0" smtClean="0"/>
              <a:t>Diagnose disorders of respiratory tract</a:t>
            </a:r>
          </a:p>
          <a:p>
            <a:r>
              <a:rPr lang="en-US" altLang="en-US" dirty="0" smtClean="0"/>
              <a:t>Culture for pathogens</a:t>
            </a:r>
          </a:p>
          <a:p>
            <a:pPr marL="0" indent="0">
              <a:spcBef>
                <a:spcPts val="3600"/>
              </a:spcBef>
              <a:buNone/>
            </a:pPr>
            <a:r>
              <a:rPr lang="en-US" altLang="en-US" dirty="0" smtClean="0"/>
              <a:t>Collection</a:t>
            </a:r>
          </a:p>
          <a:p>
            <a:r>
              <a:rPr lang="en-US" altLang="en-US" dirty="0" smtClean="0"/>
              <a:t>Rinse mouth with water</a:t>
            </a:r>
          </a:p>
          <a:p>
            <a:r>
              <a:rPr lang="en-US" altLang="en-US" dirty="0" smtClean="0"/>
              <a:t>Ask patient to expectorate and spit into sterile container</a:t>
            </a:r>
          </a:p>
          <a:p>
            <a:r>
              <a:rPr lang="en-US" altLang="en-US" dirty="0" smtClean="0"/>
              <a:t>Label specimen and deliver to laboratory</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40183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Stool Specimens</a:t>
            </a:r>
            <a:endParaRPr lang="en-US" dirty="0"/>
          </a:p>
        </p:txBody>
      </p:sp>
      <p:sp>
        <p:nvSpPr>
          <p:cNvPr id="11" name="Text Placeholder 10"/>
          <p:cNvSpPr>
            <a:spLocks noGrp="1"/>
          </p:cNvSpPr>
          <p:nvPr>
            <p:ph type="body" sz="quarter" idx="10"/>
          </p:nvPr>
        </p:nvSpPr>
        <p:spPr/>
        <p:txBody>
          <a:bodyPr/>
          <a:lstStyle/>
          <a:p>
            <a:r>
              <a:rPr lang="en-US" dirty="0" smtClean="0"/>
              <a:t>Learning Outcome 14.3</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70043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Stool Specimens</a:t>
            </a:r>
            <a:r>
              <a:rPr lang="en-US" dirty="0" smtClean="0">
                <a:solidFill>
                  <a:schemeClr val="bg1"/>
                </a:solidFill>
              </a:rPr>
              <a:t>2</a:t>
            </a:r>
            <a:endParaRPr lang="en-US" dirty="0">
              <a:solidFill>
                <a:schemeClr val="bg1"/>
              </a:solidFill>
            </a:endParaRPr>
          </a:p>
        </p:txBody>
      </p:sp>
      <p:sp>
        <p:nvSpPr>
          <p:cNvPr id="6" name="Content Placeholder 5"/>
          <p:cNvSpPr>
            <a:spLocks noGrp="1"/>
          </p:cNvSpPr>
          <p:nvPr>
            <p:ph sz="half" idx="1"/>
          </p:nvPr>
        </p:nvSpPr>
        <p:spPr/>
        <p:txBody>
          <a:bodyPr/>
          <a:lstStyle/>
          <a:p>
            <a:pPr marL="0" indent="0">
              <a:buNone/>
            </a:pPr>
            <a:r>
              <a:rPr lang="en-US" altLang="en-US" dirty="0" smtClean="0"/>
              <a:t>Uses</a:t>
            </a:r>
          </a:p>
          <a:p>
            <a:r>
              <a:rPr lang="en-US" altLang="en-US" dirty="0" smtClean="0"/>
              <a:t>Stool culture</a:t>
            </a:r>
          </a:p>
          <a:p>
            <a:r>
              <a:rPr lang="en-US" altLang="en-US" dirty="0" smtClean="0"/>
              <a:t>Fecal fat analysis</a:t>
            </a:r>
          </a:p>
          <a:p>
            <a:r>
              <a:rPr lang="en-US" altLang="en-US" dirty="0" smtClean="0"/>
              <a:t>Fecal hemoglobin screening</a:t>
            </a:r>
          </a:p>
          <a:p>
            <a:r>
              <a:rPr lang="en-US" altLang="en-US" dirty="0" smtClean="0"/>
              <a:t>Ova and parasite identification</a:t>
            </a:r>
          </a:p>
          <a:p>
            <a:pPr marL="0" indent="0">
              <a:spcBef>
                <a:spcPts val="2400"/>
              </a:spcBef>
              <a:buNone/>
            </a:pPr>
            <a:r>
              <a:rPr lang="en-US" altLang="en-US" dirty="0" smtClean="0"/>
              <a:t>Collection</a:t>
            </a:r>
          </a:p>
          <a:p>
            <a:r>
              <a:rPr lang="en-US" altLang="en-US" dirty="0" smtClean="0"/>
              <a:t>Clean, dry, sealable, leakproof container</a:t>
            </a:r>
          </a:p>
          <a:p>
            <a:r>
              <a:rPr lang="en-US" altLang="en-US" dirty="0" smtClean="0"/>
              <a:t>Instruct patient on procedure</a:t>
            </a:r>
          </a:p>
          <a:p>
            <a:endParaRPr lang="en-US" dirty="0"/>
          </a:p>
        </p:txBody>
      </p:sp>
      <p:pic>
        <p:nvPicPr>
          <p:cNvPr id="3" name="Picture 2" descr="Stool specimen container with plastic wings that allow it to be placed over the opening in a toilet se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859" y="1905000"/>
            <a:ext cx="4493141" cy="2993395"/>
          </a:xfrm>
          <a:prstGeom prst="rect">
            <a:avLst/>
          </a:prstGeom>
        </p:spPr>
      </p:pic>
      <p:sp>
        <p:nvSpPr>
          <p:cNvPr id="14" name="Text Placeholder 13"/>
          <p:cNvSpPr>
            <a:spLocks noGrp="1"/>
          </p:cNvSpPr>
          <p:nvPr>
            <p:ph type="body" sz="quarter" idx="12"/>
          </p:nvPr>
        </p:nvSpPr>
        <p:spPr/>
        <p:txBody>
          <a:bodyPr/>
          <a:lstStyle/>
          <a:p>
            <a:endParaRPr lang="en-US"/>
          </a:p>
        </p:txBody>
      </p:sp>
      <p:sp>
        <p:nvSpPr>
          <p:cNvPr id="13" name="Text Placeholder 12"/>
          <p:cNvSpPr>
            <a:spLocks noGrp="1"/>
          </p:cNvSpPr>
          <p:nvPr>
            <p:ph type="body" sz="quarter" idx="11"/>
          </p:nvPr>
        </p:nvSpPr>
        <p:spPr/>
        <p:txBody>
          <a:bodyPr/>
          <a:lstStyle/>
          <a:p>
            <a:r>
              <a:rPr lang="en-US" dirty="0"/>
              <a:t>©McGraw-Hill Education/Sandra </a:t>
            </a:r>
            <a:r>
              <a:rPr lang="en-US" dirty="0" err="1"/>
              <a:t>Mesrine</a:t>
            </a:r>
            <a:r>
              <a:rPr lang="en-US" dirty="0"/>
              <a:t>, photographer</a:t>
            </a:r>
          </a:p>
        </p:txBody>
      </p:sp>
    </p:spTree>
    <p:extLst>
      <p:ext uri="{BB962C8B-B14F-4D97-AF65-F5344CB8AC3E}">
        <p14:creationId xmlns:p14="http://schemas.microsoft.com/office/powerpoint/2010/main" val="2413933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Stool Specimens for Specific Tests</a:t>
            </a:r>
            <a:endParaRPr lang="en-US" dirty="0"/>
          </a:p>
        </p:txBody>
      </p:sp>
      <p:sp>
        <p:nvSpPr>
          <p:cNvPr id="9" name="Content Placeholder 8"/>
          <p:cNvSpPr>
            <a:spLocks noGrp="1"/>
          </p:cNvSpPr>
          <p:nvPr>
            <p:ph sz="quarter" idx="12"/>
          </p:nvPr>
        </p:nvSpPr>
        <p:spPr>
          <a:xfrm>
            <a:off x="533400" y="1066800"/>
            <a:ext cx="8153400" cy="2667000"/>
          </a:xfrm>
        </p:spPr>
        <p:txBody>
          <a:bodyPr/>
          <a:lstStyle/>
          <a:p>
            <a:pPr marL="0" indent="0">
              <a:buNone/>
            </a:pPr>
            <a:r>
              <a:rPr lang="en-US" altLang="en-US" dirty="0" smtClean="0"/>
              <a:t>Specimens need to be transferred to vials</a:t>
            </a:r>
          </a:p>
          <a:p>
            <a:pPr marL="0" indent="0">
              <a:spcBef>
                <a:spcPts val="2400"/>
              </a:spcBef>
              <a:buNone/>
            </a:pPr>
            <a:r>
              <a:rPr lang="en-US" altLang="en-US" dirty="0" smtClean="0"/>
              <a:t>All vials must be completely labeled</a:t>
            </a:r>
          </a:p>
          <a:p>
            <a:pPr marL="0" indent="0">
              <a:spcBef>
                <a:spcPts val="2400"/>
              </a:spcBef>
              <a:buNone/>
            </a:pPr>
            <a:r>
              <a:rPr lang="en-US" altLang="en-US" dirty="0" smtClean="0"/>
              <a:t>Types</a:t>
            </a:r>
          </a:p>
          <a:p>
            <a:r>
              <a:rPr lang="en-US" altLang="en-US" dirty="0" smtClean="0"/>
              <a:t>Ova and parasites</a:t>
            </a:r>
          </a:p>
          <a:p>
            <a:r>
              <a:rPr lang="en-US" altLang="en-US" dirty="0" smtClean="0"/>
              <a:t>Fecal occult blood</a:t>
            </a:r>
          </a:p>
          <a:p>
            <a:pPr lvl="1"/>
            <a:endParaRPr lang="en-US" altLang="en-US" dirty="0" smtClean="0"/>
          </a:p>
          <a:p>
            <a:endParaRPr lang="en-US" dirty="0"/>
          </a:p>
        </p:txBody>
      </p:sp>
      <p:pic>
        <p:nvPicPr>
          <p:cNvPr id="4" name="Picture 3" descr="A: Scoop attached to container lid. B: Clean vial. C: vial with preservative. D: vial with fixative for ova and para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535" y="2641529"/>
            <a:ext cx="5566130" cy="3426249"/>
          </a:xfrm>
          <a:prstGeom prst="rect">
            <a:avLst/>
          </a:prstGeom>
        </p:spPr>
      </p:pic>
      <p:sp>
        <p:nvSpPr>
          <p:cNvPr id="19" name="Content Placeholder 18"/>
          <p:cNvSpPr>
            <a:spLocks noGrp="1"/>
          </p:cNvSpPr>
          <p:nvPr>
            <p:ph sz="quarter" idx="14"/>
          </p:nvPr>
        </p:nvSpPr>
        <p:spPr>
          <a:xfrm>
            <a:off x="4953000" y="6096000"/>
            <a:ext cx="2743200" cy="487680"/>
          </a:xfrm>
        </p:spPr>
        <p:txBody>
          <a:bodyPr/>
          <a:lstStyle/>
          <a:p>
            <a:pPr marL="0" indent="0" algn="ctr">
              <a:buNone/>
            </a:pPr>
            <a:r>
              <a:rPr lang="en-US" dirty="0" smtClean="0"/>
              <a:t>Ova and Parasites</a:t>
            </a:r>
            <a:endParaRPr lang="en-US" dirty="0"/>
          </a:p>
        </p:txBody>
      </p:sp>
      <p:sp>
        <p:nvSpPr>
          <p:cNvPr id="21" name="Text Placeholder 20"/>
          <p:cNvSpPr>
            <a:spLocks noGrp="1"/>
          </p:cNvSpPr>
          <p:nvPr>
            <p:ph type="body" sz="quarter" idx="16"/>
          </p:nvPr>
        </p:nvSpPr>
        <p:spPr/>
        <p:txBody>
          <a:bodyPr/>
          <a:lstStyle/>
          <a:p>
            <a:r>
              <a:rPr lang="en-US" dirty="0" smtClean="0"/>
              <a:t>©Lillian Mundt</a:t>
            </a:r>
            <a:endParaRPr lang="en-US" dirty="0"/>
          </a:p>
        </p:txBody>
      </p:sp>
    </p:spTree>
    <p:extLst>
      <p:ext uri="{BB962C8B-B14F-4D97-AF65-F5344CB8AC3E}">
        <p14:creationId xmlns:p14="http://schemas.microsoft.com/office/powerpoint/2010/main" val="83071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smtClean="0"/>
              <a:t>Semen Specimens</a:t>
            </a:r>
            <a:endParaRPr lang="en-US" dirty="0"/>
          </a:p>
        </p:txBody>
      </p:sp>
      <p:sp>
        <p:nvSpPr>
          <p:cNvPr id="16" name="Text Placeholder 15"/>
          <p:cNvSpPr>
            <a:spLocks noGrp="1"/>
          </p:cNvSpPr>
          <p:nvPr>
            <p:ph type="body" sz="quarter" idx="10"/>
          </p:nvPr>
        </p:nvSpPr>
        <p:spPr/>
        <p:txBody>
          <a:bodyPr/>
          <a:lstStyle/>
          <a:p>
            <a:r>
              <a:rPr lang="en-US" dirty="0" smtClean="0"/>
              <a:t>Learning Outcome 14.4</a:t>
            </a:r>
            <a:endParaRPr lang="en-US" dirty="0"/>
          </a:p>
        </p:txBody>
      </p:sp>
      <p:sp>
        <p:nvSpPr>
          <p:cNvPr id="17" name="Text Placeholder 1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7604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Semen Specimens</a:t>
            </a:r>
            <a:r>
              <a:rPr lang="en-US" dirty="0" smtClean="0">
                <a:solidFill>
                  <a:schemeClr val="bg1"/>
                </a:solidFill>
              </a:rPr>
              <a:t>2</a:t>
            </a:r>
            <a:endParaRPr lang="en-US" dirty="0">
              <a:solidFill>
                <a:schemeClr val="bg1"/>
              </a:solidFill>
            </a:endParaRPr>
          </a:p>
        </p:txBody>
      </p:sp>
      <p:sp>
        <p:nvSpPr>
          <p:cNvPr id="15" name="Content Placeholder 14"/>
          <p:cNvSpPr>
            <a:spLocks noGrp="1"/>
          </p:cNvSpPr>
          <p:nvPr>
            <p:ph sz="quarter" idx="12"/>
          </p:nvPr>
        </p:nvSpPr>
        <p:spPr>
          <a:xfrm>
            <a:off x="533400" y="1066800"/>
            <a:ext cx="4038600" cy="4465320"/>
          </a:xfrm>
        </p:spPr>
        <p:txBody>
          <a:bodyPr/>
          <a:lstStyle/>
          <a:p>
            <a:pPr marL="0" indent="0">
              <a:buNone/>
            </a:pPr>
            <a:r>
              <a:rPr lang="en-US" altLang="en-US" dirty="0"/>
              <a:t>Uses</a:t>
            </a:r>
          </a:p>
          <a:p>
            <a:r>
              <a:rPr lang="en-US" altLang="en-US" dirty="0"/>
              <a:t>Evaluate infertility problems</a:t>
            </a:r>
          </a:p>
          <a:p>
            <a:r>
              <a:rPr lang="en-US" altLang="en-US" dirty="0"/>
              <a:t>Verify </a:t>
            </a:r>
            <a:r>
              <a:rPr lang="en-US" altLang="en-US" dirty="0" smtClean="0"/>
              <a:t>vasectomy</a:t>
            </a:r>
            <a:endParaRPr lang="en-US" altLang="en-US" dirty="0"/>
          </a:p>
        </p:txBody>
      </p:sp>
      <p:sp>
        <p:nvSpPr>
          <p:cNvPr id="16" name="Content Placeholder 15"/>
          <p:cNvSpPr>
            <a:spLocks noGrp="1"/>
          </p:cNvSpPr>
          <p:nvPr>
            <p:ph sz="quarter" idx="13"/>
          </p:nvPr>
        </p:nvSpPr>
        <p:spPr>
          <a:xfrm>
            <a:off x="5041900" y="1066800"/>
            <a:ext cx="3657600" cy="762000"/>
          </a:xfrm>
        </p:spPr>
        <p:txBody>
          <a:bodyPr/>
          <a:lstStyle/>
          <a:p>
            <a:pPr marL="0" indent="0">
              <a:buNone/>
            </a:pPr>
            <a:r>
              <a:rPr lang="en-US" altLang="en-US" dirty="0"/>
              <a:t>Collection</a:t>
            </a:r>
          </a:p>
          <a:p>
            <a:r>
              <a:rPr lang="en-US" altLang="en-US" dirty="0"/>
              <a:t>Patient obtains by masturbation</a:t>
            </a:r>
          </a:p>
          <a:p>
            <a:r>
              <a:rPr lang="en-US" altLang="en-US" dirty="0"/>
              <a:t>Include entire ejaculate</a:t>
            </a:r>
          </a:p>
          <a:p>
            <a:r>
              <a:rPr lang="en-US" altLang="en-US" dirty="0"/>
              <a:t>Label the specimen</a:t>
            </a:r>
          </a:p>
          <a:p>
            <a:r>
              <a:rPr lang="en-US" altLang="en-US" dirty="0"/>
              <a:t>Deliver to lab quickly</a:t>
            </a:r>
          </a:p>
          <a:p>
            <a:endParaRPr lang="en-US" dirty="0"/>
          </a:p>
          <a:p>
            <a:endParaRPr lang="en-US" dirty="0"/>
          </a:p>
          <a:p>
            <a:endParaRPr lang="en-US" dirty="0"/>
          </a:p>
        </p:txBody>
      </p:sp>
      <p:sp>
        <p:nvSpPr>
          <p:cNvPr id="7" name="Content Placeholder 6"/>
          <p:cNvSpPr>
            <a:spLocks noGrp="1"/>
          </p:cNvSpPr>
          <p:nvPr>
            <p:ph sz="quarter" idx="11"/>
          </p:nvPr>
        </p:nvSpPr>
        <p:spPr>
          <a:xfrm>
            <a:off x="546100" y="4770120"/>
            <a:ext cx="8153400" cy="960438"/>
          </a:xfrm>
          <a:solidFill>
            <a:srgbClr val="002060"/>
          </a:solidFill>
        </p:spPr>
        <p:txBody>
          <a:bodyPr/>
          <a:lstStyle/>
          <a:p>
            <a:pPr marL="0" indent="0">
              <a:buNone/>
            </a:pPr>
            <a:r>
              <a:rPr lang="en-US" dirty="0" smtClean="0">
                <a:solidFill>
                  <a:schemeClr val="bg1"/>
                </a:solidFill>
              </a:rPr>
              <a:t>DO NOT use condoms for collection of specimens. They may contain spermicidal compounds.</a:t>
            </a:r>
          </a:p>
          <a:p>
            <a:endParaRPr lang="en-US" dirty="0">
              <a:solidFill>
                <a:schemeClr val="bg1"/>
              </a:solidFill>
            </a:endParaRPr>
          </a:p>
        </p:txBody>
      </p:sp>
      <p:sp>
        <p:nvSpPr>
          <p:cNvPr id="19" name="Text Placeholder 18"/>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78201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Urine Specimens</a:t>
            </a:r>
            <a:endParaRPr lang="en-US" dirty="0"/>
          </a:p>
        </p:txBody>
      </p:sp>
      <p:sp>
        <p:nvSpPr>
          <p:cNvPr id="11" name="Text Placeholder 10"/>
          <p:cNvSpPr>
            <a:spLocks noGrp="1"/>
          </p:cNvSpPr>
          <p:nvPr>
            <p:ph type="body" sz="quarter" idx="10"/>
          </p:nvPr>
        </p:nvSpPr>
        <p:spPr/>
        <p:txBody>
          <a:bodyPr/>
          <a:lstStyle/>
          <a:p>
            <a:r>
              <a:rPr lang="en-US" dirty="0" smtClean="0"/>
              <a:t>Learning Outcome 14.5</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4079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Urine Specimens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82052523"/>
              </p:ext>
            </p:extLst>
          </p:nvPr>
        </p:nvGraphicFramePr>
        <p:xfrm>
          <a:off x="457200" y="990600"/>
          <a:ext cx="8229600" cy="3449320"/>
        </p:xfrm>
        <a:graphic>
          <a:graphicData uri="http://schemas.openxmlformats.org/drawingml/2006/table">
            <a:tbl>
              <a:tblPr firstRow="1" bandRow="1">
                <a:tableStyleId>{5940675A-B579-460E-94D1-54222C63F5DA}</a:tableStyleId>
              </a:tblPr>
              <a:tblGrid>
                <a:gridCol w="3048000"/>
                <a:gridCol w="5181600"/>
              </a:tblGrid>
              <a:tr h="370840">
                <a:tc>
                  <a:txBody>
                    <a:bodyPr/>
                    <a:lstStyle/>
                    <a:p>
                      <a:r>
                        <a:rPr lang="en-US" b="1" dirty="0" smtClean="0">
                          <a:solidFill>
                            <a:schemeClr val="bg1"/>
                          </a:solidFill>
                        </a:rPr>
                        <a:t>Collection Type</a:t>
                      </a:r>
                      <a:endParaRPr lang="en-US" b="1" dirty="0">
                        <a:solidFill>
                          <a:schemeClr val="bg1"/>
                        </a:solidFill>
                      </a:endParaRPr>
                    </a:p>
                  </a:txBody>
                  <a:tcPr>
                    <a:solidFill>
                      <a:srgbClr val="0070C0"/>
                    </a:solidFill>
                  </a:tcPr>
                </a:tc>
                <a:tc>
                  <a:txBody>
                    <a:bodyPr/>
                    <a:lstStyle/>
                    <a:p>
                      <a:r>
                        <a:rPr lang="en-US" b="1" dirty="0" smtClean="0">
                          <a:solidFill>
                            <a:schemeClr val="bg1"/>
                          </a:solidFill>
                        </a:rPr>
                        <a:t>Used</a:t>
                      </a:r>
                      <a:r>
                        <a:rPr lang="en-US" b="1" baseline="0" dirty="0" smtClean="0">
                          <a:solidFill>
                            <a:schemeClr val="bg1"/>
                          </a:solidFill>
                        </a:rPr>
                        <a:t> For</a:t>
                      </a:r>
                      <a:endParaRPr lang="en-US" b="1" dirty="0">
                        <a:solidFill>
                          <a:schemeClr val="bg1"/>
                        </a:solidFill>
                      </a:endParaRPr>
                    </a:p>
                  </a:txBody>
                  <a:tcPr>
                    <a:solidFill>
                      <a:srgbClr val="0070C0"/>
                    </a:solidFill>
                  </a:tcPr>
                </a:tc>
              </a:tr>
              <a:tr h="370840">
                <a:tc>
                  <a:txBody>
                    <a:bodyPr/>
                    <a:lstStyle/>
                    <a:p>
                      <a:r>
                        <a:rPr lang="en-US" sz="2000" dirty="0" smtClean="0">
                          <a:latin typeface="+mn-lt"/>
                        </a:rPr>
                        <a:t>First morning void</a:t>
                      </a:r>
                      <a:endParaRPr lang="en-US" sz="2000" dirty="0">
                        <a:latin typeface="+mn-lt"/>
                      </a:endParaRPr>
                    </a:p>
                  </a:txBody>
                  <a:tcPr/>
                </a:tc>
                <a:tc>
                  <a:txBody>
                    <a:bodyPr/>
                    <a:lstStyle/>
                    <a:p>
                      <a:r>
                        <a:rPr lang="en-US" sz="2000" dirty="0" smtClean="0">
                          <a:latin typeface="+mn-lt"/>
                        </a:rPr>
                        <a:t>Overall screening</a:t>
                      </a:r>
                      <a:endParaRPr lang="en-US" sz="2000" dirty="0">
                        <a:latin typeface="+mn-lt"/>
                      </a:endParaRPr>
                    </a:p>
                  </a:txBody>
                  <a:tcPr/>
                </a:tc>
              </a:tr>
              <a:tr h="370840">
                <a:tc>
                  <a:txBody>
                    <a:bodyPr/>
                    <a:lstStyle/>
                    <a:p>
                      <a:r>
                        <a:rPr lang="en-US" sz="2000" dirty="0" smtClean="0">
                          <a:latin typeface="+mn-lt"/>
                        </a:rPr>
                        <a:t>Random void</a:t>
                      </a:r>
                      <a:endParaRPr lang="en-US" sz="2000" dirty="0">
                        <a:latin typeface="+mn-lt"/>
                      </a:endParaRPr>
                    </a:p>
                  </a:txBody>
                  <a:tcPr/>
                </a:tc>
                <a:tc>
                  <a:txBody>
                    <a:bodyPr/>
                    <a:lstStyle/>
                    <a:p>
                      <a:r>
                        <a:rPr lang="en-US" sz="2000" dirty="0" smtClean="0">
                          <a:latin typeface="+mn-lt"/>
                        </a:rPr>
                        <a:t>General or routine assessment</a:t>
                      </a:r>
                      <a:endParaRPr lang="en-US" sz="2000" dirty="0">
                        <a:latin typeface="+mn-lt"/>
                      </a:endParaRPr>
                    </a:p>
                  </a:txBody>
                  <a:tcPr/>
                </a:tc>
              </a:tr>
              <a:tr h="370840">
                <a:tc>
                  <a:txBody>
                    <a:bodyPr/>
                    <a:lstStyle/>
                    <a:p>
                      <a:r>
                        <a:rPr lang="en-US" sz="2000" dirty="0" smtClean="0">
                          <a:latin typeface="+mn-lt"/>
                        </a:rPr>
                        <a:t>Clean-catch midstream</a:t>
                      </a:r>
                      <a:endParaRPr lang="en-US" sz="2000" dirty="0">
                        <a:latin typeface="+mn-lt"/>
                      </a:endParaRPr>
                    </a:p>
                  </a:txBody>
                  <a:tcPr/>
                </a:tc>
                <a:tc>
                  <a:txBody>
                    <a:bodyPr/>
                    <a:lstStyle/>
                    <a:p>
                      <a:r>
                        <a:rPr lang="en-US" sz="2000" dirty="0" smtClean="0">
                          <a:latin typeface="+mn-lt"/>
                        </a:rPr>
                        <a:t>Urine cultures</a:t>
                      </a:r>
                      <a:endParaRPr lang="en-US" sz="2000" dirty="0">
                        <a:latin typeface="+mn-lt"/>
                      </a:endParaRPr>
                    </a:p>
                  </a:txBody>
                  <a:tcPr/>
                </a:tc>
              </a:tr>
              <a:tr h="370840">
                <a:tc>
                  <a:txBody>
                    <a:bodyPr/>
                    <a:lstStyle/>
                    <a:p>
                      <a:r>
                        <a:rPr lang="en-US" sz="2000" dirty="0" smtClean="0">
                          <a:latin typeface="+mn-lt"/>
                        </a:rPr>
                        <a:t>24-hour collection</a:t>
                      </a:r>
                      <a:endParaRPr lang="en-US" sz="2000" dirty="0">
                        <a:latin typeface="+mn-lt"/>
                      </a:endParaRPr>
                    </a:p>
                  </a:txBody>
                  <a:tcPr/>
                </a:tc>
                <a:tc>
                  <a:txBody>
                    <a:bodyPr/>
                    <a:lstStyle/>
                    <a:p>
                      <a:r>
                        <a:rPr lang="en-US" sz="2000" dirty="0" smtClean="0">
                          <a:latin typeface="+mn-lt"/>
                        </a:rPr>
                        <a:t>Quantitation of proteins and other substances</a:t>
                      </a:r>
                      <a:endParaRPr lang="en-US" sz="2000" dirty="0">
                        <a:latin typeface="+mn-lt"/>
                      </a:endParaRPr>
                    </a:p>
                  </a:txBody>
                  <a:tcPr/>
                </a:tc>
              </a:tr>
              <a:tr h="370840">
                <a:tc>
                  <a:txBody>
                    <a:bodyPr/>
                    <a:lstStyle/>
                    <a:p>
                      <a:r>
                        <a:rPr lang="en-US" sz="2000" dirty="0" smtClean="0">
                          <a:latin typeface="+mn-lt"/>
                        </a:rPr>
                        <a:t>Legal specimens</a:t>
                      </a:r>
                      <a:endParaRPr lang="en-US" sz="2000" dirty="0">
                        <a:latin typeface="+mn-lt"/>
                      </a:endParaRPr>
                    </a:p>
                  </a:txBody>
                  <a:tcPr/>
                </a:tc>
                <a:tc>
                  <a:txBody>
                    <a:bodyPr/>
                    <a:lstStyle/>
                    <a:p>
                      <a:r>
                        <a:rPr lang="en-US" sz="2000" dirty="0" smtClean="0">
                          <a:latin typeface="+mn-lt"/>
                        </a:rPr>
                        <a:t>Drug screening</a:t>
                      </a:r>
                      <a:endParaRPr lang="en-US" sz="2000" dirty="0">
                        <a:latin typeface="+mn-lt"/>
                      </a:endParaRPr>
                    </a:p>
                  </a:txBody>
                  <a:tcPr/>
                </a:tc>
              </a:tr>
              <a:tr h="370840">
                <a:tc>
                  <a:txBody>
                    <a:bodyPr/>
                    <a:lstStyle/>
                    <a:p>
                      <a:r>
                        <a:rPr lang="en-US" sz="2000" dirty="0" smtClean="0">
                          <a:latin typeface="+mn-lt"/>
                        </a:rPr>
                        <a:t>Catheterization</a:t>
                      </a:r>
                      <a:endParaRPr lang="en-US" sz="2000" dirty="0">
                        <a:latin typeface="+mn-lt"/>
                      </a:endParaRPr>
                    </a:p>
                  </a:txBody>
                  <a:tcPr/>
                </a:tc>
                <a:tc>
                  <a:txBody>
                    <a:bodyPr/>
                    <a:lstStyle/>
                    <a:p>
                      <a:r>
                        <a:rPr lang="en-US" sz="2000" dirty="0" smtClean="0">
                          <a:latin typeface="+mn-lt"/>
                        </a:rPr>
                        <a:t>Collection when patient is unable to</a:t>
                      </a:r>
                      <a:r>
                        <a:rPr lang="en-US" sz="2000" baseline="0" dirty="0" smtClean="0">
                          <a:latin typeface="+mn-lt"/>
                        </a:rPr>
                        <a:t> void</a:t>
                      </a:r>
                      <a:endParaRPr lang="en-US" sz="2000" dirty="0">
                        <a:latin typeface="+mn-lt"/>
                      </a:endParaRPr>
                    </a:p>
                  </a:txBody>
                  <a:tcPr/>
                </a:tc>
              </a:tr>
              <a:tr h="370840">
                <a:tc>
                  <a:txBody>
                    <a:bodyPr/>
                    <a:lstStyle/>
                    <a:p>
                      <a:r>
                        <a:rPr lang="en-US" sz="2000" dirty="0" smtClean="0">
                          <a:latin typeface="+mn-lt"/>
                        </a:rPr>
                        <a:t>Suprapubic puncture</a:t>
                      </a:r>
                      <a:endParaRPr lang="en-US" sz="2000" dirty="0">
                        <a:latin typeface="+mn-lt"/>
                      </a:endParaRPr>
                    </a:p>
                  </a:txBody>
                  <a:tcPr/>
                </a:tc>
                <a:tc>
                  <a:txBody>
                    <a:bodyPr/>
                    <a:lstStyle/>
                    <a:p>
                      <a:r>
                        <a:rPr lang="en-US" sz="2000" dirty="0" smtClean="0">
                          <a:latin typeface="+mn-lt"/>
                        </a:rPr>
                        <a:t>Collection from bladder when patient is unable to void</a:t>
                      </a:r>
                      <a:endParaRPr lang="en-US" sz="2000" dirty="0">
                        <a:latin typeface="+mn-lt"/>
                      </a:endParaRPr>
                    </a:p>
                  </a:txBody>
                  <a:tcPr/>
                </a:tc>
              </a:tr>
            </a:tbl>
          </a:graphicData>
        </a:graphic>
      </p:graphicFrame>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92773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Reasons for Urine Testing</a:t>
            </a:r>
            <a:endParaRPr lang="en-US" dirty="0"/>
          </a:p>
        </p:txBody>
      </p:sp>
      <p:sp>
        <p:nvSpPr>
          <p:cNvPr id="11" name="Content Placeholder 10"/>
          <p:cNvSpPr>
            <a:spLocks noGrp="1"/>
          </p:cNvSpPr>
          <p:nvPr>
            <p:ph idx="1"/>
          </p:nvPr>
        </p:nvSpPr>
        <p:spPr/>
        <p:txBody>
          <a:bodyPr/>
          <a:lstStyle/>
          <a:p>
            <a:pPr marL="0" indent="0">
              <a:buNone/>
            </a:pPr>
            <a:r>
              <a:rPr lang="en-US" altLang="en-US" dirty="0" smtClean="0"/>
              <a:t>Screening</a:t>
            </a:r>
          </a:p>
          <a:p>
            <a:r>
              <a:rPr lang="en-US" altLang="en-US" dirty="0" smtClean="0"/>
              <a:t>Glucose</a:t>
            </a:r>
          </a:p>
          <a:p>
            <a:r>
              <a:rPr lang="en-US" altLang="en-US" dirty="0" smtClean="0"/>
              <a:t>Drugs or alcohol</a:t>
            </a:r>
          </a:p>
          <a:p>
            <a:r>
              <a:rPr lang="en-US" altLang="en-US" dirty="0" smtClean="0"/>
              <a:t>General well-being</a:t>
            </a:r>
          </a:p>
          <a:p>
            <a:pPr marL="0" indent="0">
              <a:spcBef>
                <a:spcPts val="2400"/>
              </a:spcBef>
              <a:buNone/>
            </a:pPr>
            <a:r>
              <a:rPr lang="en-US" altLang="en-US" dirty="0" smtClean="0"/>
              <a:t>Measuring total amount of substances excreted in a 24-hour period</a:t>
            </a:r>
          </a:p>
          <a:p>
            <a:pPr marL="0" indent="0">
              <a:spcBef>
                <a:spcPts val="2400"/>
              </a:spcBef>
              <a:buNone/>
            </a:pPr>
            <a:r>
              <a:rPr lang="en-US" altLang="en-US" dirty="0" smtClean="0"/>
              <a:t>Assessment of urinary system</a:t>
            </a:r>
          </a:p>
          <a:p>
            <a:pPr marL="0" indent="0">
              <a:spcBef>
                <a:spcPts val="2400"/>
              </a:spcBef>
              <a:buNone/>
            </a:pPr>
            <a:r>
              <a:rPr lang="en-US" altLang="en-US" dirty="0" smtClean="0"/>
              <a:t>Screening for metabolic diseases</a:t>
            </a:r>
          </a:p>
          <a:p>
            <a:pPr marL="0" indent="0">
              <a:buNone/>
            </a:pPr>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51806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Urine Collection Containers</a:t>
            </a:r>
            <a:endParaRPr lang="en-US" dirty="0"/>
          </a:p>
        </p:txBody>
      </p:sp>
      <p:sp>
        <p:nvSpPr>
          <p:cNvPr id="11" name="Content Placeholder 10"/>
          <p:cNvSpPr>
            <a:spLocks noGrp="1"/>
          </p:cNvSpPr>
          <p:nvPr>
            <p:ph sz="half" idx="1"/>
          </p:nvPr>
        </p:nvSpPr>
        <p:spPr/>
        <p:txBody>
          <a:bodyPr/>
          <a:lstStyle/>
          <a:p>
            <a:r>
              <a:rPr lang="en-US" altLang="en-US" dirty="0" smtClean="0"/>
              <a:t>Routine collection cups</a:t>
            </a:r>
          </a:p>
          <a:p>
            <a:r>
              <a:rPr lang="en-US" altLang="en-US" dirty="0" smtClean="0"/>
              <a:t>Sterile collection containers</a:t>
            </a:r>
          </a:p>
          <a:p>
            <a:r>
              <a:rPr lang="en-US" altLang="en-US" dirty="0" smtClean="0"/>
              <a:t>Evacuated tubes with preservatives</a:t>
            </a:r>
          </a:p>
          <a:p>
            <a:endParaRPr lang="en-US" dirty="0"/>
          </a:p>
        </p:txBody>
      </p:sp>
      <p:pic>
        <p:nvPicPr>
          <p:cNvPr id="3" name="Picture 2" descr="Gloved hands placing patient label on specimen cup full of urine. Two urine specimen tubes are lying on the cou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450" y="1066800"/>
            <a:ext cx="4340728" cy="4385687"/>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Courtesy and ©Becton, Dickinson and Company</a:t>
            </a:r>
          </a:p>
        </p:txBody>
      </p:sp>
    </p:spTree>
    <p:extLst>
      <p:ext uri="{BB962C8B-B14F-4D97-AF65-F5344CB8AC3E}">
        <p14:creationId xmlns:p14="http://schemas.microsoft.com/office/powerpoint/2010/main" val="225231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a:t>
            </a:r>
            <a:r>
              <a:rPr lang="en-US" dirty="0" smtClean="0"/>
              <a:t>Competencies 1</a:t>
            </a:r>
            <a:endParaRPr lang="en-US" dirty="0"/>
          </a:p>
        </p:txBody>
      </p:sp>
      <p:sp>
        <p:nvSpPr>
          <p:cNvPr id="11" name="Content Placeholder 10"/>
          <p:cNvSpPr>
            <a:spLocks noGrp="1"/>
          </p:cNvSpPr>
          <p:nvPr>
            <p:ph idx="1"/>
          </p:nvPr>
        </p:nvSpPr>
        <p:spPr/>
        <p:txBody>
          <a:bodyPr/>
          <a:lstStyle/>
          <a:p>
            <a:pPr marL="635000" indent="-635000">
              <a:buNone/>
            </a:pPr>
            <a:r>
              <a:rPr lang="en-US" altLang="en-US" dirty="0" smtClean="0"/>
              <a:t>4.00	Demonstrate understanding of the importance of specimen collection and specimen integrity in the delivery of patient care.</a:t>
            </a:r>
          </a:p>
          <a:p>
            <a:pPr marL="635000" indent="-635000">
              <a:buNone/>
            </a:pPr>
            <a:r>
              <a:rPr lang="en-US" altLang="en-US" dirty="0" smtClean="0"/>
              <a:t>4.2	Describe the types of patient specimens that are analyzed in the clinical laboratory.</a:t>
            </a:r>
          </a:p>
          <a:p>
            <a:pPr marL="635000" indent="-635000">
              <a:buNone/>
            </a:pPr>
            <a:r>
              <a:rPr lang="en-US" altLang="en-US" dirty="0" smtClean="0"/>
              <a:t>4.3	Define the phlebotomist’s role in collecting and/or transporting these specimens to the laboratory.</a:t>
            </a:r>
          </a:p>
          <a:p>
            <a:pPr marL="635000" indent="-635000">
              <a:buNone/>
            </a:pPr>
            <a:r>
              <a:rPr lang="en-US" altLang="en-US" dirty="0" smtClean="0"/>
              <a:t>4.5	Explain the importance of timed, fasting, and stat specimens, as related to specimen integrity and patient care.</a:t>
            </a:r>
          </a:p>
          <a:p>
            <a:pPr marL="635000" indent="-635000">
              <a:buNone/>
            </a:pPr>
            <a:r>
              <a:rPr lang="en-US" altLang="en-US" dirty="0" smtClean="0"/>
              <a:t>5.4	Describe substances that can interfere in clinical analysis of blood constituents and ways in which the phlebotomist can help to avoid these occurrences.</a:t>
            </a:r>
          </a:p>
          <a:p>
            <a:pPr marL="0" indent="0">
              <a:buNone/>
            </a:pPr>
            <a:endParaRPr lang="en-US" altLang="en-US" dirty="0" smtClean="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131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14-4</a:t>
            </a:r>
            <a:r>
              <a:rPr lang="en-US" dirty="0" smtClean="0">
                <a:solidFill>
                  <a:schemeClr val="bg1"/>
                </a:solidFill>
              </a:rPr>
              <a:t>: Female </a:t>
            </a:r>
            <a:r>
              <a:rPr lang="en-US" dirty="0" smtClean="0">
                <a:solidFill>
                  <a:schemeClr val="bg1"/>
                </a:solidFill>
              </a:rPr>
              <a:t>Clean-Catch Urine Specimen </a:t>
            </a:r>
            <a:r>
              <a:rPr lang="en-US" dirty="0" smtClean="0">
                <a:solidFill>
                  <a:schemeClr val="bg1"/>
                </a:solidFill>
              </a:rPr>
              <a:t>Collection 1</a:t>
            </a:r>
            <a:endParaRPr lang="en-US" dirty="0">
              <a:solidFill>
                <a:schemeClr val="bg1"/>
              </a:solidFill>
            </a:endParaRPr>
          </a:p>
        </p:txBody>
      </p:sp>
      <p:sp>
        <p:nvSpPr>
          <p:cNvPr id="8" name="Content Placeholder 7"/>
          <p:cNvSpPr>
            <a:spLocks noGrp="1"/>
          </p:cNvSpPr>
          <p:nvPr>
            <p:ph idx="1"/>
          </p:nvPr>
        </p:nvSpPr>
        <p:spPr>
          <a:xfrm>
            <a:off x="457200" y="1676400"/>
            <a:ext cx="8229600" cy="4876800"/>
          </a:xfrm>
        </p:spPr>
        <p:txBody>
          <a:bodyPr/>
          <a:lstStyle/>
          <a:p>
            <a:pPr marL="457200" indent="-457200">
              <a:spcBef>
                <a:spcPts val="1200"/>
              </a:spcBef>
              <a:buClrTx/>
              <a:buSzTx/>
              <a:buFont typeface="+mj-lt"/>
              <a:buAutoNum type="arabicPeriod"/>
            </a:pPr>
            <a:r>
              <a:rPr lang="en-US" altLang="en-US" dirty="0"/>
              <a:t>Instruct the patient to follow these steps to clean the perineum.</a:t>
            </a:r>
          </a:p>
          <a:p>
            <a:pPr marL="914400" lvl="1" indent="-457200">
              <a:spcBef>
                <a:spcPts val="1200"/>
              </a:spcBef>
              <a:buFont typeface="+mj-lt"/>
              <a:buAutoNum type="alphaLcPeriod"/>
            </a:pPr>
            <a:r>
              <a:rPr lang="en-US" altLang="en-US" sz="2400" dirty="0"/>
              <a:t>Separate the skin folds (labia) and keep them separated throughout the cleaning and collection process. With one antiseptic towelette, wipe from front to back down one side of the skin folds and then discard the towelette.</a:t>
            </a:r>
          </a:p>
          <a:p>
            <a:pPr marL="914400" lvl="1" indent="-457200">
              <a:spcBef>
                <a:spcPts val="1200"/>
              </a:spcBef>
              <a:buFont typeface="+mj-lt"/>
              <a:buAutoNum type="alphaLcPeriod"/>
            </a:pPr>
            <a:r>
              <a:rPr lang="en-US" altLang="en-US" sz="2400" dirty="0"/>
              <a:t>With a second towelette, wipe down the other side of the skin folds from front to back; discard the towelette.</a:t>
            </a:r>
          </a:p>
          <a:p>
            <a:pPr marL="914400" lvl="1" indent="-457200">
              <a:spcBef>
                <a:spcPts val="1200"/>
              </a:spcBef>
              <a:buFont typeface="+mj-lt"/>
              <a:buAutoNum type="alphaLcPeriod"/>
            </a:pPr>
            <a:r>
              <a:rPr lang="en-US" altLang="en-US" sz="2400" dirty="0"/>
              <a:t>With a third towelette, wipe down the middle of the labia front to back and discard the towelette while keeping the skin folds open with the other hand.</a:t>
            </a:r>
          </a:p>
          <a:p>
            <a:endParaRPr lang="en-US" dirty="0"/>
          </a:p>
        </p:txBody>
      </p:sp>
      <p:sp>
        <p:nvSpPr>
          <p:cNvPr id="10" name="Text Placeholder 9"/>
          <p:cNvSpPr>
            <a:spLocks noGrp="1"/>
          </p:cNvSpPr>
          <p:nvPr>
            <p:ph type="body" sz="quarter" idx="16"/>
          </p:nvPr>
        </p:nvSpPr>
        <p:spPr/>
        <p:txBody>
          <a:bodyPr/>
          <a:lstStyle/>
          <a:p>
            <a:endParaRPr lang="en-US"/>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59635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14-4</a:t>
            </a:r>
            <a:r>
              <a:rPr lang="en-US" dirty="0" smtClean="0">
                <a:solidFill>
                  <a:schemeClr val="bg1"/>
                </a:solidFill>
              </a:rPr>
              <a:t>: Female </a:t>
            </a:r>
            <a:r>
              <a:rPr lang="en-US" dirty="0" smtClean="0">
                <a:solidFill>
                  <a:schemeClr val="bg1"/>
                </a:solidFill>
              </a:rPr>
              <a:t>Clean-Catch Urine Specimen </a:t>
            </a:r>
            <a:r>
              <a:rPr lang="en-US" dirty="0" smtClean="0">
                <a:solidFill>
                  <a:schemeClr val="bg1"/>
                </a:solidFill>
              </a:rPr>
              <a:t>Collection</a:t>
            </a:r>
            <a:r>
              <a:rPr lang="en-US" dirty="0">
                <a:solidFill>
                  <a:schemeClr val="bg1"/>
                </a:solidFill>
              </a:rPr>
              <a:t> </a:t>
            </a:r>
            <a:r>
              <a:rPr lang="en-US" dirty="0" smtClean="0">
                <a:solidFill>
                  <a:schemeClr val="bg1"/>
                </a:solidFill>
              </a:rPr>
              <a:t>2</a:t>
            </a:r>
            <a:endParaRPr lang="en-US" dirty="0">
              <a:solidFill>
                <a:schemeClr val="bg1"/>
              </a:solidFill>
            </a:endParaRPr>
          </a:p>
        </p:txBody>
      </p:sp>
      <p:sp>
        <p:nvSpPr>
          <p:cNvPr id="8" name="Content Placeholder 7"/>
          <p:cNvSpPr>
            <a:spLocks noGrp="1"/>
          </p:cNvSpPr>
          <p:nvPr>
            <p:ph idx="1"/>
          </p:nvPr>
        </p:nvSpPr>
        <p:spPr>
          <a:xfrm>
            <a:off x="457200" y="1676400"/>
            <a:ext cx="8229600" cy="4876800"/>
          </a:xfrm>
        </p:spPr>
        <p:txBody>
          <a:bodyPr/>
          <a:lstStyle/>
          <a:p>
            <a:pPr marL="457200" indent="-457200">
              <a:spcBef>
                <a:spcPts val="1200"/>
              </a:spcBef>
              <a:buClrTx/>
              <a:buSzTx/>
              <a:buFont typeface="+mj-lt"/>
              <a:buAutoNum type="arabicPeriod" startAt="2"/>
            </a:pPr>
            <a:r>
              <a:rPr lang="en-US" altLang="en-US" dirty="0"/>
              <a:t>Instruct the patient to follow these steps to obtain the specimen.</a:t>
            </a:r>
          </a:p>
          <a:p>
            <a:pPr marL="914400" lvl="1" indent="-457200">
              <a:spcBef>
                <a:spcPts val="1200"/>
              </a:spcBef>
              <a:buFont typeface="+mj-lt"/>
              <a:buAutoNum type="alphaLcPeriod"/>
            </a:pPr>
            <a:r>
              <a:rPr lang="en-US" altLang="en-US" sz="2400" dirty="0"/>
              <a:t>Keeping the skin folds spread apart to avoid contamination, start to urinate into the toilet.</a:t>
            </a:r>
          </a:p>
          <a:p>
            <a:pPr marL="914400" lvl="1" indent="-457200">
              <a:spcBef>
                <a:spcPts val="1200"/>
              </a:spcBef>
              <a:buFont typeface="+mj-lt"/>
              <a:buAutoNum type="alphaLcPeriod"/>
            </a:pPr>
            <a:r>
              <a:rPr lang="en-US" altLang="en-US" sz="2400" dirty="0"/>
              <a:t>Place the cup under the flow of urine after it has begun and remove the cup before it has finished. </a:t>
            </a:r>
            <a:r>
              <a:rPr lang="en-US" altLang="en-US" sz="2400" i="1" dirty="0"/>
              <a:t>Do not </a:t>
            </a:r>
            <a:r>
              <a:rPr lang="en-US" altLang="en-US" sz="2400" dirty="0"/>
              <a:t>collect the first or last part of the stream of urine. Instead, collect the urine at midstream; this is why the phrase “clean-catch midstream” is used</a:t>
            </a:r>
            <a:r>
              <a:rPr lang="en-US" altLang="en-US" sz="2400" dirty="0" smtClean="0"/>
              <a:t>.</a:t>
            </a:r>
            <a:endParaRPr lang="en-US" altLang="en-US" sz="2400" dirty="0"/>
          </a:p>
        </p:txBody>
      </p:sp>
      <p:sp>
        <p:nvSpPr>
          <p:cNvPr id="10" name="Text Placeholder 9"/>
          <p:cNvSpPr>
            <a:spLocks noGrp="1"/>
          </p:cNvSpPr>
          <p:nvPr>
            <p:ph type="body" sz="quarter" idx="16"/>
          </p:nvPr>
        </p:nvSpPr>
        <p:spPr/>
        <p:txBody>
          <a:bodyPr/>
          <a:lstStyle/>
          <a:p>
            <a:endParaRPr lang="en-US"/>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83546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14-4</a:t>
            </a:r>
            <a:r>
              <a:rPr lang="en-US" dirty="0" smtClean="0">
                <a:solidFill>
                  <a:schemeClr val="bg1"/>
                </a:solidFill>
              </a:rPr>
              <a:t>: Female </a:t>
            </a:r>
            <a:r>
              <a:rPr lang="en-US" dirty="0" smtClean="0">
                <a:solidFill>
                  <a:schemeClr val="bg1"/>
                </a:solidFill>
              </a:rPr>
              <a:t>Clean-Catch Urine Specimen </a:t>
            </a:r>
            <a:r>
              <a:rPr lang="en-US" dirty="0" smtClean="0">
                <a:solidFill>
                  <a:schemeClr val="bg1"/>
                </a:solidFill>
              </a:rPr>
              <a:t>Collection 3</a:t>
            </a:r>
            <a:endParaRPr lang="en-US" dirty="0">
              <a:solidFill>
                <a:schemeClr val="bg1"/>
              </a:solidFill>
            </a:endParaRPr>
          </a:p>
        </p:txBody>
      </p:sp>
      <p:sp>
        <p:nvSpPr>
          <p:cNvPr id="8" name="Content Placeholder 7"/>
          <p:cNvSpPr>
            <a:spLocks noGrp="1"/>
          </p:cNvSpPr>
          <p:nvPr>
            <p:ph idx="1"/>
          </p:nvPr>
        </p:nvSpPr>
        <p:spPr>
          <a:xfrm>
            <a:off x="457200" y="1752600"/>
            <a:ext cx="8229600" cy="4800600"/>
          </a:xfrm>
        </p:spPr>
        <p:txBody>
          <a:bodyPr/>
          <a:lstStyle/>
          <a:p>
            <a:pPr marL="457200" indent="-457200">
              <a:spcBef>
                <a:spcPts val="1200"/>
              </a:spcBef>
              <a:buFont typeface="+mj-lt"/>
              <a:buAutoNum type="arabicPeriod" startAt="3"/>
            </a:pPr>
            <a:r>
              <a:rPr lang="en-US" altLang="en-US" dirty="0" smtClean="0"/>
              <a:t>Once </a:t>
            </a:r>
            <a:r>
              <a:rPr lang="en-US" altLang="en-US" dirty="0"/>
              <a:t>the patient is finished, place the lid on the cup. Ideally, the cup should be about three-fourths full</a:t>
            </a:r>
            <a:r>
              <a:rPr lang="en-US" altLang="en-US" dirty="0" smtClean="0"/>
              <a:t>.</a:t>
            </a:r>
          </a:p>
          <a:p>
            <a:pPr marL="457200" indent="-457200">
              <a:spcBef>
                <a:spcPts val="1200"/>
              </a:spcBef>
              <a:buFont typeface="+mj-lt"/>
              <a:buAutoNum type="arabicPeriod" startAt="3"/>
            </a:pPr>
            <a:r>
              <a:rPr lang="en-US" altLang="en-US" dirty="0"/>
              <a:t>Label the specimen (name, date of collection). Remember, your facility might require other identification on the specimen, so check with your supervisor.</a:t>
            </a:r>
          </a:p>
          <a:p>
            <a:pPr marL="457200" indent="-457200">
              <a:spcBef>
                <a:spcPts val="1200"/>
              </a:spcBef>
              <a:buFont typeface="+mj-lt"/>
              <a:buAutoNum type="arabicPeriod" startAt="3"/>
            </a:pPr>
            <a:endParaRPr lang="en-US" altLang="en-US" dirty="0"/>
          </a:p>
        </p:txBody>
      </p:sp>
      <p:sp>
        <p:nvSpPr>
          <p:cNvPr id="10" name="Text Placeholder 9"/>
          <p:cNvSpPr>
            <a:spLocks noGrp="1"/>
          </p:cNvSpPr>
          <p:nvPr>
            <p:ph type="body" sz="quarter" idx="16"/>
          </p:nvPr>
        </p:nvSpPr>
        <p:spPr/>
        <p:txBody>
          <a:bodyPr/>
          <a:lstStyle/>
          <a:p>
            <a:endParaRPr lang="en-US"/>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320344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14-5</a:t>
            </a:r>
            <a:r>
              <a:rPr lang="en-US" dirty="0" smtClean="0">
                <a:solidFill>
                  <a:schemeClr val="bg1"/>
                </a:solidFill>
              </a:rPr>
              <a:t>: Male </a:t>
            </a:r>
            <a:r>
              <a:rPr lang="en-US" dirty="0" smtClean="0">
                <a:solidFill>
                  <a:schemeClr val="bg1"/>
                </a:solidFill>
              </a:rPr>
              <a:t>Clean-Catch Urine Specimen </a:t>
            </a:r>
            <a:r>
              <a:rPr lang="en-US" dirty="0" smtClean="0">
                <a:solidFill>
                  <a:schemeClr val="bg1"/>
                </a:solidFill>
              </a:rPr>
              <a:t>Collection 1</a:t>
            </a:r>
            <a:endParaRPr lang="en-US" dirty="0">
              <a:solidFill>
                <a:schemeClr val="bg1"/>
              </a:solidFill>
            </a:endParaRPr>
          </a:p>
        </p:txBody>
      </p:sp>
      <p:sp>
        <p:nvSpPr>
          <p:cNvPr id="11" name="Content Placeholder 10"/>
          <p:cNvSpPr>
            <a:spLocks noGrp="1"/>
          </p:cNvSpPr>
          <p:nvPr>
            <p:ph idx="1"/>
          </p:nvPr>
        </p:nvSpPr>
        <p:spPr>
          <a:xfrm>
            <a:off x="457200" y="1752600"/>
            <a:ext cx="8229600" cy="4800600"/>
          </a:xfrm>
        </p:spPr>
        <p:txBody>
          <a:bodyPr/>
          <a:lstStyle/>
          <a:p>
            <a:pPr marL="457200" indent="-457200">
              <a:spcBef>
                <a:spcPts val="1200"/>
              </a:spcBef>
              <a:buClrTx/>
              <a:buSzTx/>
              <a:buFont typeface="+mj-lt"/>
              <a:buAutoNum type="arabicPeriod"/>
            </a:pPr>
            <a:r>
              <a:rPr lang="en-US" altLang="en-US" dirty="0"/>
              <a:t>Instruct the patient to follow these steps to clean the penis.</a:t>
            </a:r>
          </a:p>
          <a:p>
            <a:pPr marL="914400" lvl="1" indent="-457200">
              <a:spcBef>
                <a:spcPts val="1200"/>
              </a:spcBef>
              <a:buFont typeface="+mj-lt"/>
              <a:buAutoNum type="alphaLcPeriod"/>
            </a:pPr>
            <a:r>
              <a:rPr lang="en-US" altLang="en-US" sz="2400" dirty="0"/>
              <a:t>If uncircumcised, retract the foreskin before cleaning the penis. Use an antiseptic towelette to clean the head of the penis. </a:t>
            </a:r>
          </a:p>
          <a:p>
            <a:pPr marL="914400" lvl="1" indent="-457200">
              <a:spcBef>
                <a:spcPts val="1200"/>
              </a:spcBef>
              <a:buFont typeface="+mj-lt"/>
              <a:buAutoNum type="alphaLcPeriod"/>
            </a:pPr>
            <a:r>
              <a:rPr lang="en-US" altLang="en-US" sz="2400" dirty="0"/>
              <a:t>Take a second towelette and wipe across the head of the penis</a:t>
            </a:r>
            <a:r>
              <a:rPr lang="en-US" altLang="en-US" sz="2400" dirty="0" smtClean="0"/>
              <a:t>.</a:t>
            </a:r>
            <a:endParaRPr lang="en-US" altLang="en-US" sz="2400"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243718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14-5</a:t>
            </a:r>
            <a:r>
              <a:rPr lang="en-US" dirty="0" smtClean="0">
                <a:solidFill>
                  <a:schemeClr val="bg1"/>
                </a:solidFill>
              </a:rPr>
              <a:t>: Male </a:t>
            </a:r>
            <a:r>
              <a:rPr lang="en-US" dirty="0" smtClean="0">
                <a:solidFill>
                  <a:schemeClr val="bg1"/>
                </a:solidFill>
              </a:rPr>
              <a:t>Clean-Catch Urine Specimen </a:t>
            </a:r>
            <a:r>
              <a:rPr lang="en-US" dirty="0" smtClean="0">
                <a:solidFill>
                  <a:schemeClr val="bg1"/>
                </a:solidFill>
              </a:rPr>
              <a:t>Collection 2</a:t>
            </a:r>
            <a:endParaRPr lang="en-US" dirty="0">
              <a:solidFill>
                <a:schemeClr val="bg1"/>
              </a:solidFill>
            </a:endParaRPr>
          </a:p>
        </p:txBody>
      </p:sp>
      <p:sp>
        <p:nvSpPr>
          <p:cNvPr id="11" name="Content Placeholder 10"/>
          <p:cNvSpPr>
            <a:spLocks noGrp="1"/>
          </p:cNvSpPr>
          <p:nvPr>
            <p:ph idx="1"/>
          </p:nvPr>
        </p:nvSpPr>
        <p:spPr>
          <a:xfrm>
            <a:off x="457200" y="1752600"/>
            <a:ext cx="8229600" cy="4800600"/>
          </a:xfrm>
        </p:spPr>
        <p:txBody>
          <a:bodyPr/>
          <a:lstStyle/>
          <a:p>
            <a:pPr marL="457200" indent="-457200">
              <a:spcBef>
                <a:spcPts val="1200"/>
              </a:spcBef>
              <a:buFont typeface="+mj-lt"/>
              <a:buAutoNum type="arabicPeriod" startAt="2"/>
            </a:pPr>
            <a:r>
              <a:rPr lang="en-US" altLang="en-US" dirty="0" smtClean="0"/>
              <a:t>Instruct </a:t>
            </a:r>
            <a:r>
              <a:rPr lang="en-US" altLang="en-US" dirty="0"/>
              <a:t>the patient to follow these steps to obtain the specimen.</a:t>
            </a:r>
          </a:p>
          <a:p>
            <a:pPr marL="914400" lvl="1" indent="-457200">
              <a:spcBef>
                <a:spcPts val="1200"/>
              </a:spcBef>
              <a:buFont typeface="+mj-lt"/>
              <a:buAutoNum type="alphaLcPeriod"/>
            </a:pPr>
            <a:r>
              <a:rPr lang="en-US" altLang="en-US" sz="2400" dirty="0"/>
              <a:t>If uncircumcised, keep the foreskin retracted and urinate into the toilet. Place the cup under the flow of urine after it has begun and remove the cup before it has finished. Do not collect the first or last part of the stream of urine. Instead, collect the urine at midstream.</a:t>
            </a:r>
          </a:p>
          <a:p>
            <a:endParaRPr 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97002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14-5</a:t>
            </a:r>
            <a:r>
              <a:rPr lang="en-US" dirty="0" smtClean="0">
                <a:solidFill>
                  <a:schemeClr val="bg1"/>
                </a:solidFill>
              </a:rPr>
              <a:t>: Male </a:t>
            </a:r>
            <a:r>
              <a:rPr lang="en-US" dirty="0" smtClean="0">
                <a:solidFill>
                  <a:schemeClr val="bg1"/>
                </a:solidFill>
              </a:rPr>
              <a:t>Clean-Catch Urine Specimen </a:t>
            </a:r>
            <a:r>
              <a:rPr lang="en-US" dirty="0" smtClean="0">
                <a:solidFill>
                  <a:schemeClr val="bg1"/>
                </a:solidFill>
              </a:rPr>
              <a:t>Collection</a:t>
            </a:r>
            <a:r>
              <a:rPr lang="en-US" dirty="0">
                <a:solidFill>
                  <a:schemeClr val="bg1"/>
                </a:solidFill>
              </a:rPr>
              <a:t> </a:t>
            </a:r>
            <a:r>
              <a:rPr lang="en-US" dirty="0" smtClean="0">
                <a:solidFill>
                  <a:schemeClr val="bg1"/>
                </a:solidFill>
              </a:rPr>
              <a:t>3</a:t>
            </a:r>
            <a:endParaRPr lang="en-US" dirty="0">
              <a:solidFill>
                <a:schemeClr val="bg1"/>
              </a:solidFill>
            </a:endParaRPr>
          </a:p>
        </p:txBody>
      </p:sp>
      <p:sp>
        <p:nvSpPr>
          <p:cNvPr id="11" name="Content Placeholder 10"/>
          <p:cNvSpPr>
            <a:spLocks noGrp="1"/>
          </p:cNvSpPr>
          <p:nvPr>
            <p:ph idx="1"/>
          </p:nvPr>
        </p:nvSpPr>
        <p:spPr>
          <a:xfrm>
            <a:off x="457200" y="1752600"/>
            <a:ext cx="8229600" cy="4800600"/>
          </a:xfrm>
        </p:spPr>
        <p:txBody>
          <a:bodyPr/>
          <a:lstStyle/>
          <a:p>
            <a:pPr marL="457200" indent="-457200">
              <a:spcBef>
                <a:spcPts val="1200"/>
              </a:spcBef>
              <a:buFont typeface="+mj-lt"/>
              <a:buAutoNum type="arabicPeriod" startAt="3"/>
            </a:pPr>
            <a:r>
              <a:rPr lang="en-US" altLang="en-US" dirty="0"/>
              <a:t>Once the patient is finished, place the lid on the cup. Ideally, the cup should be about three-fourths full.</a:t>
            </a:r>
          </a:p>
          <a:p>
            <a:pPr marL="457200" indent="-457200">
              <a:spcBef>
                <a:spcPts val="1200"/>
              </a:spcBef>
              <a:buFont typeface="+mj-lt"/>
              <a:buAutoNum type="arabicPeriod" startAt="3"/>
            </a:pPr>
            <a:r>
              <a:rPr lang="en-US" altLang="en-US" dirty="0"/>
              <a:t>Label the specimen (name, date of collection). Remember, your facility might require other identification on the specimen, so check with your supervisor or procedure manual for further instructions.</a:t>
            </a:r>
          </a:p>
          <a:p>
            <a:endParaRPr 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01237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Infant Urine Collection</a:t>
            </a:r>
            <a:endParaRPr lang="en-US" dirty="0"/>
          </a:p>
        </p:txBody>
      </p:sp>
      <p:sp>
        <p:nvSpPr>
          <p:cNvPr id="11" name="Content Placeholder 10"/>
          <p:cNvSpPr>
            <a:spLocks noGrp="1"/>
          </p:cNvSpPr>
          <p:nvPr>
            <p:ph sz="half" idx="1"/>
          </p:nvPr>
        </p:nvSpPr>
        <p:spPr>
          <a:xfrm>
            <a:off x="457200" y="914400"/>
            <a:ext cx="8229600" cy="2336749"/>
          </a:xfrm>
        </p:spPr>
        <p:txBody>
          <a:bodyPr/>
          <a:lstStyle/>
          <a:p>
            <a:r>
              <a:rPr lang="en-US" altLang="en-US" dirty="0" smtClean="0"/>
              <a:t>Use pediatric collection unit</a:t>
            </a:r>
          </a:p>
          <a:p>
            <a:r>
              <a:rPr lang="en-US" altLang="en-US" dirty="0" smtClean="0"/>
              <a:t>May transfer to collection cup or tube</a:t>
            </a:r>
          </a:p>
          <a:p>
            <a:r>
              <a:rPr lang="en-US" altLang="en-US" dirty="0" smtClean="0"/>
              <a:t>If for urine culture, leave in collection bag</a:t>
            </a:r>
          </a:p>
          <a:p>
            <a:r>
              <a:rPr lang="en-US" altLang="en-US" dirty="0" smtClean="0"/>
              <a:t>Transport to laboratory immediately</a:t>
            </a:r>
          </a:p>
          <a:p>
            <a:endParaRPr lang="en-US" dirty="0"/>
          </a:p>
        </p:txBody>
      </p:sp>
      <p:pic>
        <p:nvPicPr>
          <p:cNvPr id="3" name="Picture 2" descr="Pediatric urine collection bag in place on infant male (left) and female (righ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735" y="3062931"/>
            <a:ext cx="6096528" cy="3566469"/>
          </a:xfrm>
          <a:prstGeom prst="rect">
            <a:avLst/>
          </a:prstGeom>
        </p:spPr>
      </p:pic>
      <p:sp>
        <p:nvSpPr>
          <p:cNvPr id="20" name="Text Placeholder 19"/>
          <p:cNvSpPr>
            <a:spLocks noGrp="1"/>
          </p:cNvSpPr>
          <p:nvPr>
            <p:ph type="body" sz="quarter" idx="12"/>
          </p:nvPr>
        </p:nvSpPr>
        <p:spPr/>
        <p:txBody>
          <a:bodyPr/>
          <a:lstStyle/>
          <a:p>
            <a:endParaRPr lang="en-US"/>
          </a:p>
        </p:txBody>
      </p:sp>
      <p:sp>
        <p:nvSpPr>
          <p:cNvPr id="19" name="Text Placeholder 18"/>
          <p:cNvSpPr>
            <a:spLocks noGrp="1"/>
          </p:cNvSpPr>
          <p:nvPr>
            <p:ph type="body" sz="quarter" idx="11"/>
          </p:nvPr>
        </p:nvSpPr>
        <p:spPr/>
        <p:txBody>
          <a:bodyPr/>
          <a:lstStyle/>
          <a:p>
            <a:r>
              <a:rPr lang="en-US" dirty="0"/>
              <a:t>Copyright © McGraw-Hill Education</a:t>
            </a:r>
            <a:endParaRPr lang="en-US" dirty="0"/>
          </a:p>
        </p:txBody>
      </p:sp>
    </p:spTree>
    <p:extLst>
      <p:ext uri="{BB962C8B-B14F-4D97-AF65-F5344CB8AC3E}">
        <p14:creationId xmlns:p14="http://schemas.microsoft.com/office/powerpoint/2010/main" val="3045755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14-6:</a:t>
            </a:r>
            <a:br>
              <a:rPr lang="en-US" dirty="0" smtClean="0">
                <a:solidFill>
                  <a:schemeClr val="bg1"/>
                </a:solidFill>
              </a:rPr>
            </a:br>
            <a:r>
              <a:rPr lang="en-US" dirty="0" smtClean="0">
                <a:solidFill>
                  <a:schemeClr val="bg1"/>
                </a:solidFill>
              </a:rPr>
              <a:t>24-Hour Urine Specimen </a:t>
            </a:r>
            <a:r>
              <a:rPr lang="en-US" dirty="0" smtClean="0">
                <a:solidFill>
                  <a:schemeClr val="bg1"/>
                </a:solidFill>
              </a:rPr>
              <a:t>Collection 1</a:t>
            </a:r>
            <a:endParaRPr lang="en-US" dirty="0">
              <a:solidFill>
                <a:schemeClr val="bg1"/>
              </a:solidFill>
            </a:endParaRPr>
          </a:p>
        </p:txBody>
      </p:sp>
      <p:sp>
        <p:nvSpPr>
          <p:cNvPr id="8" name="Content Placeholder 7"/>
          <p:cNvSpPr>
            <a:spLocks noGrp="1"/>
          </p:cNvSpPr>
          <p:nvPr>
            <p:ph idx="1"/>
          </p:nvPr>
        </p:nvSpPr>
        <p:spPr>
          <a:xfrm>
            <a:off x="457200" y="1600200"/>
            <a:ext cx="8229600" cy="4953000"/>
          </a:xfrm>
        </p:spPr>
        <p:txBody>
          <a:bodyPr/>
          <a:lstStyle/>
          <a:p>
            <a:pPr marL="457200" indent="-457200">
              <a:buFont typeface="+mj-lt"/>
              <a:buAutoNum type="arabicPeriod"/>
            </a:pPr>
            <a:r>
              <a:rPr lang="en-US" altLang="en-US" dirty="0" smtClean="0"/>
              <a:t>Upon waking the morning of the collection, empty the bladder. Do not collect this urine. Record the time at which this urination occurs.</a:t>
            </a:r>
          </a:p>
          <a:p>
            <a:pPr marL="457200" indent="-457200">
              <a:buFont typeface="+mj-lt"/>
              <a:buAutoNum type="arabicPeriod"/>
            </a:pPr>
            <a:r>
              <a:rPr lang="en-US" altLang="en-US" dirty="0" smtClean="0"/>
              <a:t>Collect all urine voided throughout the next 24 hours directly into the preservative container or into a urine collection cup and add to the container.</a:t>
            </a:r>
          </a:p>
          <a:p>
            <a:pPr marL="457200" indent="-457200">
              <a:buFont typeface="+mj-lt"/>
              <a:buAutoNum type="arabicPeriod"/>
            </a:pPr>
            <a:r>
              <a:rPr lang="en-US" altLang="en-US" dirty="0" smtClean="0"/>
              <a:t>Use caution when adding the urine to the container because it may contain an acid that may splash.</a:t>
            </a:r>
          </a:p>
          <a:p>
            <a:pPr marL="457200" indent="-457200">
              <a:buFont typeface="+mj-lt"/>
              <a:buAutoNum type="arabicPeriod"/>
            </a:pPr>
            <a:r>
              <a:rPr lang="en-US" altLang="en-US" dirty="0" smtClean="0"/>
              <a:t>Be sure to add all the urine into the container; do not spill; do not contaminate the inside of the container.</a:t>
            </a:r>
          </a:p>
          <a:p>
            <a:pPr marL="457200" indent="-457200">
              <a:buFont typeface="+mj-lt"/>
              <a:buAutoNum type="arabicPeriod"/>
            </a:pPr>
            <a:endParaRPr 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430685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Competency Check 14-6:</a:t>
            </a:r>
            <a:br>
              <a:rPr lang="en-US" dirty="0" smtClean="0">
                <a:solidFill>
                  <a:schemeClr val="bg1"/>
                </a:solidFill>
              </a:rPr>
            </a:br>
            <a:r>
              <a:rPr lang="en-US" dirty="0" smtClean="0">
                <a:solidFill>
                  <a:schemeClr val="bg1"/>
                </a:solidFill>
              </a:rPr>
              <a:t>24-Hour Urine Specimen Collection </a:t>
            </a:r>
            <a:r>
              <a:rPr lang="en-US" dirty="0" smtClean="0">
                <a:solidFill>
                  <a:schemeClr val="bg1"/>
                </a:solidFill>
              </a:rPr>
              <a:t>2</a:t>
            </a:r>
            <a:endParaRPr lang="en-US" dirty="0">
              <a:solidFill>
                <a:schemeClr val="bg1"/>
              </a:solidFill>
            </a:endParaRPr>
          </a:p>
        </p:txBody>
      </p:sp>
      <p:sp>
        <p:nvSpPr>
          <p:cNvPr id="8" name="Content Placeholder 7"/>
          <p:cNvSpPr>
            <a:spLocks noGrp="1"/>
          </p:cNvSpPr>
          <p:nvPr>
            <p:ph idx="1"/>
          </p:nvPr>
        </p:nvSpPr>
        <p:spPr>
          <a:xfrm>
            <a:off x="457200" y="1600200"/>
            <a:ext cx="8229600" cy="4953000"/>
          </a:xfrm>
        </p:spPr>
        <p:txBody>
          <a:bodyPr/>
          <a:lstStyle/>
          <a:p>
            <a:pPr marL="457200" indent="-457200">
              <a:spcBef>
                <a:spcPts val="1200"/>
              </a:spcBef>
              <a:buFont typeface="+mj-lt"/>
              <a:buAutoNum type="arabicPeriod" startAt="5"/>
            </a:pPr>
            <a:r>
              <a:rPr lang="en-US" altLang="en-US" dirty="0"/>
              <a:t>Refrigerate the container, or keep it on ice, for the entire time of collection, if required.</a:t>
            </a:r>
          </a:p>
          <a:p>
            <a:pPr marL="457200" indent="-457200">
              <a:spcBef>
                <a:spcPts val="1200"/>
              </a:spcBef>
              <a:buFont typeface="+mj-lt"/>
              <a:buAutoNum type="arabicPeriod" startAt="5"/>
            </a:pPr>
            <a:r>
              <a:rPr lang="en-US" altLang="en-US" dirty="0"/>
              <a:t>On the second morning, at exactly the same time as the previous day, collect a final void and add it to the container. Record this time.</a:t>
            </a:r>
          </a:p>
          <a:p>
            <a:pPr marL="457200" indent="-457200">
              <a:spcBef>
                <a:spcPts val="1200"/>
              </a:spcBef>
              <a:buFont typeface="+mj-lt"/>
              <a:buAutoNum type="arabicPeriod" startAt="5"/>
            </a:pPr>
            <a:r>
              <a:rPr lang="en-US" altLang="en-US" dirty="0"/>
              <a:t>Keep the specimen refrigerated or on ice, if necessary, until transported to the laboratory.</a:t>
            </a:r>
          </a:p>
          <a:p>
            <a:pPr marL="457200" indent="-457200">
              <a:buFont typeface="+mj-lt"/>
              <a:buAutoNum type="arabicPeriod"/>
            </a:pPr>
            <a:endParaRPr 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956075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24-Hour Urine Specimen</a:t>
            </a:r>
            <a:endParaRPr lang="en-US" dirty="0"/>
          </a:p>
        </p:txBody>
      </p:sp>
      <p:sp>
        <p:nvSpPr>
          <p:cNvPr id="11" name="Content Placeholder 10"/>
          <p:cNvSpPr>
            <a:spLocks noGrp="1"/>
          </p:cNvSpPr>
          <p:nvPr>
            <p:ph sz="half" idx="1"/>
          </p:nvPr>
        </p:nvSpPr>
        <p:spPr>
          <a:xfrm>
            <a:off x="457200" y="914400"/>
            <a:ext cx="4495800" cy="5615940"/>
          </a:xfrm>
        </p:spPr>
        <p:txBody>
          <a:bodyPr/>
          <a:lstStyle/>
          <a:p>
            <a:pPr marL="0" indent="0">
              <a:buNone/>
            </a:pPr>
            <a:r>
              <a:rPr lang="en-US" altLang="en-US" dirty="0" smtClean="0"/>
              <a:t>Measures total amount of substances excreted in 24 hours</a:t>
            </a:r>
          </a:p>
          <a:p>
            <a:r>
              <a:rPr lang="en-US" altLang="en-US" dirty="0" smtClean="0"/>
              <a:t>Protein</a:t>
            </a:r>
          </a:p>
          <a:p>
            <a:r>
              <a:rPr lang="en-US" altLang="en-US" dirty="0" smtClean="0"/>
              <a:t>Sodium</a:t>
            </a:r>
          </a:p>
          <a:p>
            <a:r>
              <a:rPr lang="en-US" altLang="en-US" dirty="0" smtClean="0"/>
              <a:t>Hormones</a:t>
            </a:r>
          </a:p>
          <a:p>
            <a:pPr marL="0" indent="0">
              <a:spcBef>
                <a:spcPts val="3600"/>
              </a:spcBef>
              <a:buNone/>
            </a:pPr>
            <a:r>
              <a:rPr lang="en-US" altLang="en-US" dirty="0" smtClean="0"/>
              <a:t>Some collections require preservatives</a:t>
            </a:r>
          </a:p>
          <a:p>
            <a:r>
              <a:rPr lang="en-US" altLang="en-US" dirty="0" smtClean="0"/>
              <a:t>Caustic chemicals</a:t>
            </a:r>
          </a:p>
          <a:p>
            <a:r>
              <a:rPr lang="en-US" altLang="en-US" dirty="0" smtClean="0"/>
              <a:t>Wear PPE</a:t>
            </a:r>
          </a:p>
          <a:p>
            <a:endParaRPr lang="en-US" dirty="0"/>
          </a:p>
        </p:txBody>
      </p:sp>
      <p:pic>
        <p:nvPicPr>
          <p:cNvPr id="3" name="Picture 2" descr="Healthcare worker wearing gloves and face shield pouring a preservative into a 24-hour urine contai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866569"/>
            <a:ext cx="3737172" cy="5614903"/>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©McGraw-Hill Education/Sandra </a:t>
            </a:r>
            <a:r>
              <a:rPr lang="en-US" dirty="0" err="1"/>
              <a:t>Mesrine</a:t>
            </a:r>
            <a:r>
              <a:rPr lang="en-US" dirty="0"/>
              <a:t>, photographer</a:t>
            </a:r>
          </a:p>
        </p:txBody>
      </p:sp>
    </p:spTree>
    <p:extLst>
      <p:ext uri="{BB962C8B-B14F-4D97-AF65-F5344CB8AC3E}">
        <p14:creationId xmlns:p14="http://schemas.microsoft.com/office/powerpoint/2010/main" val="166270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Competencies </a:t>
            </a:r>
            <a:r>
              <a:rPr lang="en-US" dirty="0" smtClean="0"/>
              <a:t>2</a:t>
            </a:r>
            <a:endParaRPr lang="en-US" dirty="0"/>
          </a:p>
        </p:txBody>
      </p:sp>
      <p:sp>
        <p:nvSpPr>
          <p:cNvPr id="11" name="Content Placeholder 10"/>
          <p:cNvSpPr>
            <a:spLocks noGrp="1"/>
          </p:cNvSpPr>
          <p:nvPr>
            <p:ph idx="1"/>
          </p:nvPr>
        </p:nvSpPr>
        <p:spPr/>
        <p:txBody>
          <a:bodyPr/>
          <a:lstStyle/>
          <a:p>
            <a:pPr marL="685800" indent="-685800">
              <a:buNone/>
            </a:pPr>
            <a:r>
              <a:rPr lang="en-US" altLang="en-US" dirty="0" smtClean="0"/>
              <a:t>7.00	Demonstrate understanding of requisitioning, specimen transport, and specimen processing.</a:t>
            </a:r>
          </a:p>
          <a:p>
            <a:pPr marL="685800" indent="-685800">
              <a:buNone/>
            </a:pPr>
            <a:r>
              <a:rPr lang="en-US" altLang="en-US" dirty="0" smtClean="0"/>
              <a:t>7.2	Instruct patients in the proper collection and preservation of various samples, including blood, sputum, and stools.</a:t>
            </a:r>
          </a:p>
          <a:p>
            <a:pPr marL="685800" indent="-685800">
              <a:buNone/>
            </a:pPr>
            <a:r>
              <a:rPr lang="en-US" altLang="en-US" dirty="0" smtClean="0"/>
              <a:t>7.6	Identify and report potential pre-analytical errors that may occur during specimen collection, labeling, transporting, and processing.</a:t>
            </a:r>
            <a:endParaRPr lang="en-US" altLang="en-US" dirty="0"/>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807747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Other Non-Blood Specimens</a:t>
            </a:r>
            <a:endParaRPr lang="en-US" dirty="0"/>
          </a:p>
        </p:txBody>
      </p:sp>
      <p:sp>
        <p:nvSpPr>
          <p:cNvPr id="8" name="Text Placeholder 7"/>
          <p:cNvSpPr>
            <a:spLocks noGrp="1"/>
          </p:cNvSpPr>
          <p:nvPr>
            <p:ph type="body" sz="quarter" idx="10"/>
          </p:nvPr>
        </p:nvSpPr>
        <p:spPr/>
        <p:txBody>
          <a:bodyPr/>
          <a:lstStyle/>
          <a:p>
            <a:r>
              <a:rPr lang="en-US" dirty="0" smtClean="0"/>
              <a:t>Learning Outcome 14.6</a:t>
            </a:r>
            <a:endParaRPr lang="en-US" dirty="0"/>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94191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Non-Blood </a:t>
            </a:r>
            <a:r>
              <a:rPr lang="en-US" dirty="0" smtClean="0"/>
              <a:t>Specimens 1</a:t>
            </a:r>
            <a:r>
              <a:rPr lang="en-US" dirty="0" smtClean="0">
                <a:solidFill>
                  <a:schemeClr val="bg1"/>
                </a:solidFill>
              </a:rPr>
              <a:t>2</a:t>
            </a:r>
            <a:endParaRPr lang="en-US"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46005546"/>
              </p:ext>
            </p:extLst>
          </p:nvPr>
        </p:nvGraphicFramePr>
        <p:xfrm>
          <a:off x="457200" y="990600"/>
          <a:ext cx="8229600" cy="5308600"/>
        </p:xfrm>
        <a:graphic>
          <a:graphicData uri="http://schemas.openxmlformats.org/drawingml/2006/table">
            <a:tbl>
              <a:tblPr firstRow="1" bandRow="1">
                <a:tableStyleId>{5940675A-B579-460E-94D1-54222C63F5DA}</a:tableStyleId>
              </a:tblPr>
              <a:tblGrid>
                <a:gridCol w="1828800"/>
                <a:gridCol w="3886200"/>
                <a:gridCol w="2514600"/>
              </a:tblGrid>
              <a:tr h="370840">
                <a:tc>
                  <a:txBody>
                    <a:bodyPr/>
                    <a:lstStyle/>
                    <a:p>
                      <a:r>
                        <a:rPr lang="en-US" b="1" dirty="0" smtClean="0">
                          <a:solidFill>
                            <a:schemeClr val="bg1"/>
                          </a:solidFill>
                        </a:rPr>
                        <a:t>Specimen Type</a:t>
                      </a:r>
                      <a:endParaRPr lang="en-US" b="1" dirty="0">
                        <a:solidFill>
                          <a:schemeClr val="bg1"/>
                        </a:solidFill>
                      </a:endParaRPr>
                    </a:p>
                  </a:txBody>
                  <a:tcPr>
                    <a:solidFill>
                      <a:srgbClr val="0070C0"/>
                    </a:solidFill>
                  </a:tcPr>
                </a:tc>
                <a:tc>
                  <a:txBody>
                    <a:bodyPr/>
                    <a:lstStyle/>
                    <a:p>
                      <a:r>
                        <a:rPr lang="en-US" b="1" dirty="0" smtClean="0">
                          <a:solidFill>
                            <a:schemeClr val="bg1"/>
                          </a:solidFill>
                        </a:rPr>
                        <a:t>How Collected</a:t>
                      </a:r>
                      <a:endParaRPr lang="en-US" b="1" dirty="0">
                        <a:solidFill>
                          <a:schemeClr val="bg1"/>
                        </a:solidFill>
                      </a:endParaRPr>
                    </a:p>
                  </a:txBody>
                  <a:tcPr>
                    <a:solidFill>
                      <a:srgbClr val="0070C0"/>
                    </a:solidFill>
                  </a:tcPr>
                </a:tc>
                <a:tc>
                  <a:txBody>
                    <a:bodyPr/>
                    <a:lstStyle/>
                    <a:p>
                      <a:r>
                        <a:rPr lang="en-US" b="1" dirty="0" smtClean="0">
                          <a:solidFill>
                            <a:schemeClr val="bg1"/>
                          </a:solidFill>
                        </a:rPr>
                        <a:t>Reasons for Collection</a:t>
                      </a:r>
                      <a:endParaRPr lang="en-US" b="1" dirty="0">
                        <a:solidFill>
                          <a:schemeClr val="bg1"/>
                        </a:solidFill>
                      </a:endParaRPr>
                    </a:p>
                  </a:txBody>
                  <a:tcPr>
                    <a:solidFill>
                      <a:srgbClr val="0070C0"/>
                    </a:solidFill>
                  </a:tcPr>
                </a:tc>
              </a:tr>
              <a:tr h="370840">
                <a:tc>
                  <a:txBody>
                    <a:bodyPr/>
                    <a:lstStyle/>
                    <a:p>
                      <a:r>
                        <a:rPr lang="en-US" dirty="0" smtClean="0"/>
                        <a:t>Amniotic fluid</a:t>
                      </a:r>
                      <a:endParaRPr lang="en-US" dirty="0"/>
                    </a:p>
                  </a:txBody>
                  <a:tcPr/>
                </a:tc>
                <a:tc>
                  <a:txBody>
                    <a:bodyPr/>
                    <a:lstStyle/>
                    <a:p>
                      <a:r>
                        <a:rPr lang="en-US" dirty="0" smtClean="0"/>
                        <a:t>Amniocentesis (a procedure performed during an ultrasound in which a needle is inserted transabdominally into the amniotic sac and withdrawing a small portion of amniotic fluid).</a:t>
                      </a:r>
                      <a:endParaRPr lang="en-US" dirty="0"/>
                    </a:p>
                  </a:txBody>
                  <a:tcPr/>
                </a:tc>
                <a:tc>
                  <a:txBody>
                    <a:bodyPr/>
                    <a:lstStyle/>
                    <a:p>
                      <a:r>
                        <a:rPr lang="en-US" dirty="0" smtClean="0"/>
                        <a:t>Detection of fetal distress, genetic studies</a:t>
                      </a:r>
                      <a:endParaRPr lang="en-US" dirty="0"/>
                    </a:p>
                  </a:txBody>
                  <a:tcPr/>
                </a:tc>
              </a:tr>
              <a:tr h="370840">
                <a:tc>
                  <a:txBody>
                    <a:bodyPr/>
                    <a:lstStyle/>
                    <a:p>
                      <a:r>
                        <a:rPr lang="en-US" dirty="0" smtClean="0"/>
                        <a:t>Bronchoalveolar lavage (BAL) and bronchial washings</a:t>
                      </a:r>
                      <a:endParaRPr lang="en-US" dirty="0"/>
                    </a:p>
                  </a:txBody>
                  <a:tcPr/>
                </a:tc>
                <a:tc>
                  <a:txBody>
                    <a:bodyPr/>
                    <a:lstStyle/>
                    <a:p>
                      <a:r>
                        <a:rPr lang="en-US" dirty="0" smtClean="0"/>
                        <a:t>Specimens are collected during bronchoscopy (examination of the tracheobronchial tree). The bronchoscope may have suction catheters, brushes, or biopsy attachments for specimen collection.</a:t>
                      </a:r>
                      <a:endParaRPr lang="en-US" dirty="0"/>
                    </a:p>
                  </a:txBody>
                  <a:tcPr/>
                </a:tc>
                <a:tc>
                  <a:txBody>
                    <a:bodyPr/>
                    <a:lstStyle/>
                    <a:p>
                      <a:r>
                        <a:rPr lang="en-US" dirty="0" smtClean="0"/>
                        <a:t>Detection of obstructions, pneumonia, carcinoma, hemoptysis, foreign bodies, abscesses, or infectious agents in the lower respiratory tract</a:t>
                      </a:r>
                      <a:endParaRPr lang="en-US" dirty="0"/>
                    </a:p>
                  </a:txBody>
                  <a:tcPr/>
                </a:tc>
              </a:tr>
              <a:tr h="370840">
                <a:tc>
                  <a:txBody>
                    <a:bodyPr/>
                    <a:lstStyle/>
                    <a:p>
                      <a:r>
                        <a:rPr lang="en-US" dirty="0" smtClean="0"/>
                        <a:t>Bone marrow</a:t>
                      </a:r>
                      <a:endParaRPr lang="en-US" dirty="0"/>
                    </a:p>
                  </a:txBody>
                  <a:tcPr/>
                </a:tc>
                <a:tc>
                  <a:txBody>
                    <a:bodyPr/>
                    <a:lstStyle/>
                    <a:p>
                      <a:r>
                        <a:rPr lang="en-US" dirty="0" smtClean="0"/>
                        <a:t>Aspiration and biopsy of marrow, usually from the pelvic bone.</a:t>
                      </a:r>
                      <a:endParaRPr lang="en-US" dirty="0"/>
                    </a:p>
                  </a:txBody>
                  <a:tcPr/>
                </a:tc>
                <a:tc>
                  <a:txBody>
                    <a:bodyPr/>
                    <a:lstStyle/>
                    <a:p>
                      <a:r>
                        <a:rPr lang="en-US" dirty="0" smtClean="0"/>
                        <a:t>Diagnosis of hematopoietic disorders such as leukemia, lymphoma, and myeloma</a:t>
                      </a:r>
                      <a:endParaRPr lang="en-US" dirty="0"/>
                    </a:p>
                  </a:txBody>
                  <a:tcPr/>
                </a:tc>
              </a:tr>
            </a:tbl>
          </a:graphicData>
        </a:graphic>
      </p:graphicFrame>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571089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Non-Blood Specimens </a:t>
            </a:r>
            <a:r>
              <a:rPr lang="en-US" dirty="0" smtClean="0"/>
              <a:t>2</a:t>
            </a:r>
            <a:endParaRPr lang="en-US"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28013657"/>
              </p:ext>
            </p:extLst>
          </p:nvPr>
        </p:nvGraphicFramePr>
        <p:xfrm>
          <a:off x="457200" y="990600"/>
          <a:ext cx="8229600" cy="4759960"/>
        </p:xfrm>
        <a:graphic>
          <a:graphicData uri="http://schemas.openxmlformats.org/drawingml/2006/table">
            <a:tbl>
              <a:tblPr firstRow="1" bandRow="1">
                <a:tableStyleId>{5940675A-B579-460E-94D1-54222C63F5DA}</a:tableStyleId>
              </a:tblPr>
              <a:tblGrid>
                <a:gridCol w="1828800"/>
                <a:gridCol w="3886200"/>
                <a:gridCol w="2514600"/>
              </a:tblGrid>
              <a:tr h="370840">
                <a:tc>
                  <a:txBody>
                    <a:bodyPr/>
                    <a:lstStyle/>
                    <a:p>
                      <a:r>
                        <a:rPr lang="en-US" b="1" dirty="0" smtClean="0">
                          <a:solidFill>
                            <a:schemeClr val="bg1"/>
                          </a:solidFill>
                        </a:rPr>
                        <a:t>Specimen Type</a:t>
                      </a:r>
                      <a:endParaRPr lang="en-US" b="1" dirty="0">
                        <a:solidFill>
                          <a:schemeClr val="bg1"/>
                        </a:solidFill>
                      </a:endParaRPr>
                    </a:p>
                  </a:txBody>
                  <a:tcPr>
                    <a:solidFill>
                      <a:srgbClr val="0070C0"/>
                    </a:solidFill>
                  </a:tcPr>
                </a:tc>
                <a:tc>
                  <a:txBody>
                    <a:bodyPr/>
                    <a:lstStyle/>
                    <a:p>
                      <a:r>
                        <a:rPr lang="en-US" b="1" dirty="0" smtClean="0">
                          <a:solidFill>
                            <a:schemeClr val="bg1"/>
                          </a:solidFill>
                        </a:rPr>
                        <a:t>How Collected</a:t>
                      </a:r>
                      <a:endParaRPr lang="en-US" b="1" dirty="0">
                        <a:solidFill>
                          <a:schemeClr val="bg1"/>
                        </a:solidFill>
                      </a:endParaRPr>
                    </a:p>
                  </a:txBody>
                  <a:tcPr>
                    <a:solidFill>
                      <a:srgbClr val="0070C0"/>
                    </a:solidFill>
                  </a:tcPr>
                </a:tc>
                <a:tc>
                  <a:txBody>
                    <a:bodyPr/>
                    <a:lstStyle/>
                    <a:p>
                      <a:r>
                        <a:rPr lang="en-US" b="1" dirty="0" smtClean="0">
                          <a:solidFill>
                            <a:schemeClr val="bg1"/>
                          </a:solidFill>
                        </a:rPr>
                        <a:t>Reasons for Collection</a:t>
                      </a:r>
                      <a:endParaRPr lang="en-US" b="1" dirty="0">
                        <a:solidFill>
                          <a:schemeClr val="bg1"/>
                        </a:solidFill>
                      </a:endParaRPr>
                    </a:p>
                  </a:txBody>
                  <a:tcPr>
                    <a:solidFill>
                      <a:srgbClr val="0070C0"/>
                    </a:solidFill>
                  </a:tcPr>
                </a:tc>
              </a:tr>
              <a:tr h="370840">
                <a:tc>
                  <a:txBody>
                    <a:bodyPr/>
                    <a:lstStyle/>
                    <a:p>
                      <a:r>
                        <a:rPr lang="en-US" dirty="0" smtClean="0"/>
                        <a:t>Cerebrospinal fluid (CSF)</a:t>
                      </a:r>
                      <a:endParaRPr lang="en-US" dirty="0"/>
                    </a:p>
                  </a:txBody>
                  <a:tcPr/>
                </a:tc>
                <a:tc>
                  <a:txBody>
                    <a:bodyPr/>
                    <a:lstStyle/>
                    <a:p>
                      <a:r>
                        <a:rPr lang="en-US" dirty="0" smtClean="0"/>
                        <a:t>Lumbar puncture is made into the intervertebral space between L3 and L4 or between L4 and L5. The needle is seated in the dura mater. CSF is collected and after checking CSF pressure.</a:t>
                      </a:r>
                      <a:endParaRPr lang="en-US" dirty="0"/>
                    </a:p>
                  </a:txBody>
                  <a:tcPr/>
                </a:tc>
                <a:tc>
                  <a:txBody>
                    <a:bodyPr/>
                    <a:lstStyle/>
                    <a:p>
                      <a:r>
                        <a:rPr lang="en-US" dirty="0" smtClean="0"/>
                        <a:t>Central nervous system malignancy, demyelinating diseases, meningeal infection, and subarachnoid hemorrhage</a:t>
                      </a:r>
                      <a:endParaRPr lang="en-US" dirty="0"/>
                    </a:p>
                  </a:txBody>
                  <a:tcPr/>
                </a:tc>
              </a:tr>
              <a:tr h="370840">
                <a:tc>
                  <a:txBody>
                    <a:bodyPr/>
                    <a:lstStyle/>
                    <a:p>
                      <a:r>
                        <a:rPr lang="en-US" dirty="0" smtClean="0"/>
                        <a:t>Ear effusion (fluid in the tympanic cavity)</a:t>
                      </a:r>
                      <a:endParaRPr lang="en-US" dirty="0"/>
                    </a:p>
                  </a:txBody>
                  <a:tcPr/>
                </a:tc>
                <a:tc>
                  <a:txBody>
                    <a:bodyPr/>
                    <a:lstStyle/>
                    <a:p>
                      <a:r>
                        <a:rPr lang="en-US" dirty="0" smtClean="0"/>
                        <a:t>Middle ear effusion specimens are collected using a suction cannula.</a:t>
                      </a:r>
                      <a:endParaRPr lang="en-US" dirty="0"/>
                    </a:p>
                  </a:txBody>
                  <a:tcPr/>
                </a:tc>
                <a:tc>
                  <a:txBody>
                    <a:bodyPr/>
                    <a:lstStyle/>
                    <a:p>
                      <a:r>
                        <a:rPr lang="en-US" dirty="0" smtClean="0"/>
                        <a:t>Otitis media caused by infections, allergic reactions, and Eustachian tube obstruction</a:t>
                      </a:r>
                      <a:endParaRPr lang="en-US" dirty="0"/>
                    </a:p>
                  </a:txBody>
                  <a:tcPr/>
                </a:tc>
              </a:tr>
              <a:tr h="370840">
                <a:tc>
                  <a:txBody>
                    <a:bodyPr/>
                    <a:lstStyle/>
                    <a:p>
                      <a:r>
                        <a:rPr lang="en-US" dirty="0" smtClean="0"/>
                        <a:t>Eye fluid (vitreous)</a:t>
                      </a:r>
                      <a:endParaRPr lang="en-US" dirty="0"/>
                    </a:p>
                  </a:txBody>
                  <a:tcPr/>
                </a:tc>
                <a:tc>
                  <a:txBody>
                    <a:bodyPr/>
                    <a:lstStyle/>
                    <a:p>
                      <a:r>
                        <a:rPr lang="en-US" dirty="0" smtClean="0"/>
                        <a:t>Vitrectomy, which involves infusing a salt solution while aspirating vitreous fluid from the eye.</a:t>
                      </a:r>
                      <a:endParaRPr lang="en-US" dirty="0"/>
                    </a:p>
                  </a:txBody>
                  <a:tcPr/>
                </a:tc>
                <a:tc>
                  <a:txBody>
                    <a:bodyPr/>
                    <a:lstStyle/>
                    <a:p>
                      <a:r>
                        <a:rPr lang="en-US" dirty="0" smtClean="0"/>
                        <a:t>Diabetic retinopathy, with retinal detachment, and detection of malignant infiltrates</a:t>
                      </a:r>
                      <a:endParaRPr lang="en-US" dirty="0"/>
                    </a:p>
                  </a:txBody>
                  <a:tcPr/>
                </a:tc>
              </a:tr>
            </a:tbl>
          </a:graphicData>
        </a:graphic>
      </p:graphicFrame>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123261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Non-Blood Specimens </a:t>
            </a:r>
            <a:r>
              <a:rPr lang="en-US" dirty="0" smtClean="0"/>
              <a:t>3</a:t>
            </a:r>
            <a:endParaRPr lang="en-US"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34928642"/>
              </p:ext>
            </p:extLst>
          </p:nvPr>
        </p:nvGraphicFramePr>
        <p:xfrm>
          <a:off x="457200" y="990600"/>
          <a:ext cx="8229600" cy="3296920"/>
        </p:xfrm>
        <a:graphic>
          <a:graphicData uri="http://schemas.openxmlformats.org/drawingml/2006/table">
            <a:tbl>
              <a:tblPr firstRow="1" bandRow="1">
                <a:tableStyleId>{5940675A-B579-460E-94D1-54222C63F5DA}</a:tableStyleId>
              </a:tblPr>
              <a:tblGrid>
                <a:gridCol w="1828800"/>
                <a:gridCol w="3886200"/>
                <a:gridCol w="2514600"/>
              </a:tblGrid>
              <a:tr h="370840">
                <a:tc>
                  <a:txBody>
                    <a:bodyPr/>
                    <a:lstStyle/>
                    <a:p>
                      <a:r>
                        <a:rPr lang="en-US" b="1" dirty="0" smtClean="0">
                          <a:solidFill>
                            <a:schemeClr val="bg1"/>
                          </a:solidFill>
                        </a:rPr>
                        <a:t>Specimen Type</a:t>
                      </a:r>
                      <a:endParaRPr lang="en-US" b="1" dirty="0">
                        <a:solidFill>
                          <a:schemeClr val="bg1"/>
                        </a:solidFill>
                      </a:endParaRPr>
                    </a:p>
                  </a:txBody>
                  <a:tcPr>
                    <a:solidFill>
                      <a:srgbClr val="0070C0"/>
                    </a:solidFill>
                  </a:tcPr>
                </a:tc>
                <a:tc>
                  <a:txBody>
                    <a:bodyPr/>
                    <a:lstStyle/>
                    <a:p>
                      <a:r>
                        <a:rPr lang="en-US" b="1" dirty="0" smtClean="0">
                          <a:solidFill>
                            <a:schemeClr val="bg1"/>
                          </a:solidFill>
                        </a:rPr>
                        <a:t>How Collected</a:t>
                      </a:r>
                      <a:endParaRPr lang="en-US" b="1" dirty="0">
                        <a:solidFill>
                          <a:schemeClr val="bg1"/>
                        </a:solidFill>
                      </a:endParaRPr>
                    </a:p>
                  </a:txBody>
                  <a:tcPr>
                    <a:solidFill>
                      <a:srgbClr val="0070C0"/>
                    </a:solidFill>
                  </a:tcPr>
                </a:tc>
                <a:tc>
                  <a:txBody>
                    <a:bodyPr/>
                    <a:lstStyle/>
                    <a:p>
                      <a:r>
                        <a:rPr lang="en-US" b="1" dirty="0" smtClean="0">
                          <a:solidFill>
                            <a:schemeClr val="bg1"/>
                          </a:solidFill>
                        </a:rPr>
                        <a:t>Reasons for Collection</a:t>
                      </a:r>
                      <a:endParaRPr lang="en-US" b="1" dirty="0">
                        <a:solidFill>
                          <a:schemeClr val="bg1"/>
                        </a:solidFill>
                      </a:endParaRPr>
                    </a:p>
                  </a:txBody>
                  <a:tcPr>
                    <a:solidFill>
                      <a:srgbClr val="0070C0"/>
                    </a:solidFill>
                  </a:tcPr>
                </a:tc>
              </a:tr>
              <a:tr h="370840">
                <a:tc>
                  <a:txBody>
                    <a:bodyPr/>
                    <a:lstStyle/>
                    <a:p>
                      <a:r>
                        <a:rPr lang="en-US" dirty="0" smtClean="0"/>
                        <a:t>Gastric fluid</a:t>
                      </a:r>
                      <a:endParaRPr lang="en-US" dirty="0"/>
                    </a:p>
                  </a:txBody>
                  <a:tcPr/>
                </a:tc>
                <a:tc>
                  <a:txBody>
                    <a:bodyPr/>
                    <a:lstStyle/>
                    <a:p>
                      <a:r>
                        <a:rPr lang="en-US" dirty="0" smtClean="0"/>
                        <a:t>Nasogastric intubation, which involves careful insertion of a tube through the nasal passage, down the esophagus, and into the stomach. Fluid in the stomach is aspirated into a syringe.</a:t>
                      </a:r>
                      <a:endParaRPr lang="en-US" dirty="0"/>
                    </a:p>
                  </a:txBody>
                  <a:tcPr/>
                </a:tc>
                <a:tc>
                  <a:txBody>
                    <a:bodyPr/>
                    <a:lstStyle/>
                    <a:p>
                      <a:r>
                        <a:rPr lang="en-US" dirty="0" smtClean="0"/>
                        <a:t>Upper gastrointestinal bleeding and assessment of gastric acid output</a:t>
                      </a:r>
                      <a:endParaRPr lang="en-US" dirty="0"/>
                    </a:p>
                  </a:txBody>
                  <a:tcPr/>
                </a:tc>
              </a:tr>
              <a:tr h="370840">
                <a:tc>
                  <a:txBody>
                    <a:bodyPr/>
                    <a:lstStyle/>
                    <a:p>
                      <a:r>
                        <a:rPr lang="en-US" dirty="0" smtClean="0"/>
                        <a:t>Pericardial fluid</a:t>
                      </a:r>
                      <a:endParaRPr lang="en-US" dirty="0"/>
                    </a:p>
                  </a:txBody>
                  <a:tcPr/>
                </a:tc>
                <a:tc>
                  <a:txBody>
                    <a:bodyPr/>
                    <a:lstStyle/>
                    <a:p>
                      <a:r>
                        <a:rPr lang="en-US" dirty="0" smtClean="0"/>
                        <a:t>Pericardiocentesis, which involves inserting a needle through the chest wall into the sac surrounding the heart, with electrocardiographic monitoring. Excess fluid is aspirated into a syringe.</a:t>
                      </a:r>
                      <a:endParaRPr lang="en-US" dirty="0"/>
                    </a:p>
                  </a:txBody>
                  <a:tcPr/>
                </a:tc>
                <a:tc>
                  <a:txBody>
                    <a:bodyPr/>
                    <a:lstStyle/>
                    <a:p>
                      <a:r>
                        <a:rPr lang="en-US" dirty="0" smtClean="0"/>
                        <a:t>Pericarditis, malignancy</a:t>
                      </a:r>
                      <a:endParaRPr lang="en-US" dirty="0"/>
                    </a:p>
                  </a:txBody>
                  <a:tcPr/>
                </a:tc>
              </a:tr>
            </a:tbl>
          </a:graphicData>
        </a:graphic>
      </p:graphicFrame>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038645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Non-Blood Specimens </a:t>
            </a:r>
            <a:r>
              <a:rPr lang="en-US" dirty="0" smtClean="0"/>
              <a:t>4</a:t>
            </a:r>
            <a:r>
              <a:rPr lang="en-US" dirty="0" smtClean="0">
                <a:solidFill>
                  <a:schemeClr val="bg1"/>
                </a:solidFill>
              </a:rPr>
              <a:t>5</a:t>
            </a:r>
            <a:endParaRPr lang="en-US"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26877046"/>
              </p:ext>
            </p:extLst>
          </p:nvPr>
        </p:nvGraphicFramePr>
        <p:xfrm>
          <a:off x="457200" y="990600"/>
          <a:ext cx="8229600" cy="4577080"/>
        </p:xfrm>
        <a:graphic>
          <a:graphicData uri="http://schemas.openxmlformats.org/drawingml/2006/table">
            <a:tbl>
              <a:tblPr firstRow="1" bandRow="1">
                <a:tableStyleId>{5940675A-B579-460E-94D1-54222C63F5DA}</a:tableStyleId>
              </a:tblPr>
              <a:tblGrid>
                <a:gridCol w="1828800"/>
                <a:gridCol w="3886200"/>
                <a:gridCol w="2514600"/>
              </a:tblGrid>
              <a:tr h="370840">
                <a:tc>
                  <a:txBody>
                    <a:bodyPr/>
                    <a:lstStyle/>
                    <a:p>
                      <a:r>
                        <a:rPr lang="en-US" b="1" dirty="0" smtClean="0">
                          <a:solidFill>
                            <a:schemeClr val="bg1"/>
                          </a:solidFill>
                        </a:rPr>
                        <a:t>Specimen Type</a:t>
                      </a:r>
                      <a:endParaRPr lang="en-US" b="1" dirty="0">
                        <a:solidFill>
                          <a:schemeClr val="bg1"/>
                        </a:solidFill>
                      </a:endParaRPr>
                    </a:p>
                  </a:txBody>
                  <a:tcPr>
                    <a:solidFill>
                      <a:srgbClr val="0070C0"/>
                    </a:solidFill>
                  </a:tcPr>
                </a:tc>
                <a:tc>
                  <a:txBody>
                    <a:bodyPr/>
                    <a:lstStyle/>
                    <a:p>
                      <a:r>
                        <a:rPr lang="en-US" b="1" dirty="0" smtClean="0">
                          <a:solidFill>
                            <a:schemeClr val="bg1"/>
                          </a:solidFill>
                        </a:rPr>
                        <a:t>How Collected</a:t>
                      </a:r>
                      <a:endParaRPr lang="en-US" b="1" dirty="0">
                        <a:solidFill>
                          <a:schemeClr val="bg1"/>
                        </a:solidFill>
                      </a:endParaRPr>
                    </a:p>
                  </a:txBody>
                  <a:tcPr>
                    <a:solidFill>
                      <a:srgbClr val="0070C0"/>
                    </a:solidFill>
                  </a:tcPr>
                </a:tc>
                <a:tc>
                  <a:txBody>
                    <a:bodyPr/>
                    <a:lstStyle/>
                    <a:p>
                      <a:r>
                        <a:rPr lang="en-US" b="1" dirty="0" smtClean="0">
                          <a:solidFill>
                            <a:schemeClr val="bg1"/>
                          </a:solidFill>
                        </a:rPr>
                        <a:t>Reasons for Collection</a:t>
                      </a:r>
                      <a:endParaRPr lang="en-US" b="1" dirty="0">
                        <a:solidFill>
                          <a:schemeClr val="bg1"/>
                        </a:solidFill>
                      </a:endParaRPr>
                    </a:p>
                  </a:txBody>
                  <a:tcPr>
                    <a:solidFill>
                      <a:srgbClr val="0070C0"/>
                    </a:solidFill>
                  </a:tcPr>
                </a:tc>
              </a:tr>
              <a:tr h="370840">
                <a:tc>
                  <a:txBody>
                    <a:bodyPr/>
                    <a:lstStyle/>
                    <a:p>
                      <a:r>
                        <a:rPr lang="en-US" dirty="0" smtClean="0"/>
                        <a:t>Peritoneal fluid (ascites)</a:t>
                      </a:r>
                      <a:endParaRPr lang="en-US" dirty="0"/>
                    </a:p>
                  </a:txBody>
                  <a:tcPr/>
                </a:tc>
                <a:tc>
                  <a:txBody>
                    <a:bodyPr/>
                    <a:lstStyle/>
                    <a:p>
                      <a:r>
                        <a:rPr lang="en-US" dirty="0" smtClean="0"/>
                        <a:t>Abdominal paracentesis, which involves inserting a needle into the abdominal cavity and aspirating excess fluid into a syringe.</a:t>
                      </a:r>
                      <a:endParaRPr lang="en-US" dirty="0"/>
                    </a:p>
                  </a:txBody>
                  <a:tcPr/>
                </a:tc>
                <a:tc>
                  <a:txBody>
                    <a:bodyPr/>
                    <a:lstStyle/>
                    <a:p>
                      <a:r>
                        <a:rPr lang="en-US" dirty="0" smtClean="0"/>
                        <a:t>Chronic liver disease, cirrhosis, pancreatitis, hypoproteinemia, infections, malignancies, and trauma</a:t>
                      </a:r>
                      <a:endParaRPr lang="en-US" dirty="0"/>
                    </a:p>
                  </a:txBody>
                  <a:tcPr/>
                </a:tc>
              </a:tr>
              <a:tr h="370840">
                <a:tc>
                  <a:txBody>
                    <a:bodyPr/>
                    <a:lstStyle/>
                    <a:p>
                      <a:r>
                        <a:rPr lang="en-US" dirty="0" smtClean="0"/>
                        <a:t>Pleural fluid</a:t>
                      </a:r>
                      <a:endParaRPr lang="en-US" dirty="0"/>
                    </a:p>
                  </a:txBody>
                  <a:tcPr/>
                </a:tc>
                <a:tc>
                  <a:txBody>
                    <a:bodyPr/>
                    <a:lstStyle/>
                    <a:p>
                      <a:r>
                        <a:rPr lang="en-US" dirty="0" smtClean="0"/>
                        <a:t>Thoracentesis which involves inserting a needle between the ribs into the cavity surrounding the lungs and aspirating excess fluid into a syringe.</a:t>
                      </a:r>
                      <a:endParaRPr lang="en-US" dirty="0"/>
                    </a:p>
                  </a:txBody>
                  <a:tcPr/>
                </a:tc>
                <a:tc>
                  <a:txBody>
                    <a:bodyPr/>
                    <a:lstStyle/>
                    <a:p>
                      <a:r>
                        <a:rPr lang="en-US" dirty="0" smtClean="0"/>
                        <a:t>Venous obstruction, congestive heart failure, malignancies, pulmonary emboli or infarct, trauma</a:t>
                      </a:r>
                      <a:endParaRPr lang="en-US" dirty="0"/>
                    </a:p>
                  </a:txBody>
                  <a:tcPr/>
                </a:tc>
              </a:tr>
              <a:tr h="370840">
                <a:tc>
                  <a:txBody>
                    <a:bodyPr/>
                    <a:lstStyle/>
                    <a:p>
                      <a:r>
                        <a:rPr lang="en-US" dirty="0"/>
                        <a:t>Saliva</a:t>
                      </a:r>
                    </a:p>
                  </a:txBody>
                  <a:tcPr/>
                </a:tc>
                <a:tc>
                  <a:txBody>
                    <a:bodyPr/>
                    <a:lstStyle/>
                    <a:p>
                      <a:r>
                        <a:rPr lang="en-US"/>
                        <a:t>Patient allows saliva to flow into a sterile collection tube.</a:t>
                      </a:r>
                    </a:p>
                  </a:txBody>
                  <a:tcPr/>
                </a:tc>
                <a:tc>
                  <a:txBody>
                    <a:bodyPr/>
                    <a:lstStyle/>
                    <a:p>
                      <a:r>
                        <a:rPr lang="en-US" dirty="0"/>
                        <a:t>Drug screening</a:t>
                      </a:r>
                    </a:p>
                  </a:txBody>
                  <a:tcPr/>
                </a:tc>
              </a:tr>
              <a:tr h="370840">
                <a:tc>
                  <a:txBody>
                    <a:bodyPr/>
                    <a:lstStyle/>
                    <a:p>
                      <a:r>
                        <a:rPr lang="en-US" dirty="0"/>
                        <a:t>Surgical specimens</a:t>
                      </a:r>
                    </a:p>
                  </a:txBody>
                  <a:tcPr/>
                </a:tc>
                <a:tc>
                  <a:txBody>
                    <a:bodyPr/>
                    <a:lstStyle/>
                    <a:p>
                      <a:r>
                        <a:rPr lang="en-US"/>
                        <a:t>Biopsies and excised tissues are removed by surgeons and placed into containers of fixative (preservative).</a:t>
                      </a:r>
                    </a:p>
                  </a:txBody>
                  <a:tcPr/>
                </a:tc>
                <a:tc>
                  <a:txBody>
                    <a:bodyPr/>
                    <a:lstStyle/>
                    <a:p>
                      <a:r>
                        <a:rPr lang="en-US" dirty="0"/>
                        <a:t>Tumors and other malignancies</a:t>
                      </a:r>
                    </a:p>
                  </a:txBody>
                  <a:tcPr/>
                </a:tc>
              </a:tr>
            </a:tbl>
          </a:graphicData>
        </a:graphic>
      </p:graphicFrame>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765456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Non-Blood Specimens </a:t>
            </a:r>
            <a:r>
              <a:rPr lang="en-US" dirty="0" smtClean="0"/>
              <a:t>5</a:t>
            </a:r>
            <a:endParaRPr lang="en-US"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53830235"/>
              </p:ext>
            </p:extLst>
          </p:nvPr>
        </p:nvGraphicFramePr>
        <p:xfrm>
          <a:off x="457200" y="990600"/>
          <a:ext cx="8229600" cy="3022600"/>
        </p:xfrm>
        <a:graphic>
          <a:graphicData uri="http://schemas.openxmlformats.org/drawingml/2006/table">
            <a:tbl>
              <a:tblPr firstRow="1" bandRow="1">
                <a:tableStyleId>{5940675A-B579-460E-94D1-54222C63F5DA}</a:tableStyleId>
              </a:tblPr>
              <a:tblGrid>
                <a:gridCol w="1828800"/>
                <a:gridCol w="3886200"/>
                <a:gridCol w="2514600"/>
              </a:tblGrid>
              <a:tr h="370840">
                <a:tc>
                  <a:txBody>
                    <a:bodyPr/>
                    <a:lstStyle/>
                    <a:p>
                      <a:r>
                        <a:rPr lang="en-US" b="1" dirty="0" smtClean="0">
                          <a:solidFill>
                            <a:schemeClr val="bg1"/>
                          </a:solidFill>
                        </a:rPr>
                        <a:t>Specimen Type</a:t>
                      </a:r>
                      <a:endParaRPr lang="en-US" b="1" dirty="0">
                        <a:solidFill>
                          <a:schemeClr val="bg1"/>
                        </a:solidFill>
                      </a:endParaRPr>
                    </a:p>
                  </a:txBody>
                  <a:tcPr>
                    <a:solidFill>
                      <a:srgbClr val="0070C0"/>
                    </a:solidFill>
                  </a:tcPr>
                </a:tc>
                <a:tc>
                  <a:txBody>
                    <a:bodyPr/>
                    <a:lstStyle/>
                    <a:p>
                      <a:r>
                        <a:rPr lang="en-US" b="1" dirty="0" smtClean="0">
                          <a:solidFill>
                            <a:schemeClr val="bg1"/>
                          </a:solidFill>
                        </a:rPr>
                        <a:t>How Collected</a:t>
                      </a:r>
                      <a:endParaRPr lang="en-US" b="1" dirty="0">
                        <a:solidFill>
                          <a:schemeClr val="bg1"/>
                        </a:solidFill>
                      </a:endParaRPr>
                    </a:p>
                  </a:txBody>
                  <a:tcPr>
                    <a:solidFill>
                      <a:srgbClr val="0070C0"/>
                    </a:solidFill>
                  </a:tcPr>
                </a:tc>
                <a:tc>
                  <a:txBody>
                    <a:bodyPr/>
                    <a:lstStyle/>
                    <a:p>
                      <a:r>
                        <a:rPr lang="en-US" b="1" dirty="0" smtClean="0">
                          <a:solidFill>
                            <a:schemeClr val="bg1"/>
                          </a:solidFill>
                        </a:rPr>
                        <a:t>Reasons for Collection</a:t>
                      </a:r>
                      <a:endParaRPr lang="en-US" b="1" dirty="0">
                        <a:solidFill>
                          <a:schemeClr val="bg1"/>
                        </a:solidFill>
                      </a:endParaRPr>
                    </a:p>
                  </a:txBody>
                  <a:tcPr>
                    <a:solidFill>
                      <a:srgbClr val="0070C0"/>
                    </a:solidFill>
                  </a:tcPr>
                </a:tc>
              </a:tr>
              <a:tr h="370840">
                <a:tc>
                  <a:txBody>
                    <a:bodyPr/>
                    <a:lstStyle/>
                    <a:p>
                      <a:r>
                        <a:rPr lang="en-US" dirty="0" smtClean="0"/>
                        <a:t>Sweat</a:t>
                      </a:r>
                      <a:endParaRPr lang="en-US" dirty="0"/>
                    </a:p>
                  </a:txBody>
                  <a:tcPr/>
                </a:tc>
                <a:tc>
                  <a:txBody>
                    <a:bodyPr/>
                    <a:lstStyle/>
                    <a:p>
                      <a:r>
                        <a:rPr lang="en-US" dirty="0"/>
                        <a:t>Collected with the use of pilocarpine iontophoresis, which induces sweating at the site of electrode placement.</a:t>
                      </a:r>
                    </a:p>
                  </a:txBody>
                  <a:tcPr/>
                </a:tc>
                <a:tc>
                  <a:txBody>
                    <a:bodyPr/>
                    <a:lstStyle/>
                    <a:p>
                      <a:r>
                        <a:rPr lang="en-US" dirty="0"/>
                        <a:t>Sweat chloride levels to screen for cystic fibrosis</a:t>
                      </a:r>
                    </a:p>
                  </a:txBody>
                  <a:tcPr/>
                </a:tc>
              </a:tr>
              <a:tr h="370840">
                <a:tc>
                  <a:txBody>
                    <a:bodyPr/>
                    <a:lstStyle/>
                    <a:p>
                      <a:r>
                        <a:rPr lang="en-US" dirty="0"/>
                        <a:t>Synovial fluid</a:t>
                      </a:r>
                    </a:p>
                  </a:txBody>
                  <a:tcPr/>
                </a:tc>
                <a:tc>
                  <a:txBody>
                    <a:bodyPr/>
                    <a:lstStyle/>
                    <a:p>
                      <a:r>
                        <a:rPr lang="en-US" dirty="0"/>
                        <a:t>Arthrocentesis, which involves placing a needle into the capsule of an affected joint and aspirating fluid into a syringe.</a:t>
                      </a:r>
                    </a:p>
                  </a:txBody>
                  <a:tcPr/>
                </a:tc>
                <a:tc>
                  <a:txBody>
                    <a:bodyPr/>
                    <a:lstStyle/>
                    <a:p>
                      <a:r>
                        <a:rPr lang="en-US" dirty="0"/>
                        <a:t>Various types of arthritis:</a:t>
                      </a:r>
                    </a:p>
                    <a:p>
                      <a:r>
                        <a:rPr lang="en-US" dirty="0"/>
                        <a:t>inﬂammatory, noninﬂammatory, hemorrhagic, septic, crystal induced</a:t>
                      </a:r>
                    </a:p>
                  </a:txBody>
                  <a:tcPr/>
                </a:tc>
              </a:tr>
            </a:tbl>
          </a:graphicData>
        </a:graphic>
      </p:graphicFrame>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14738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a:t>
            </a:r>
            <a:r>
              <a:rPr lang="en-US" dirty="0" smtClean="0"/>
              <a:t>Summary 1</a:t>
            </a:r>
            <a:endParaRPr lang="en-US" dirty="0"/>
          </a:p>
        </p:txBody>
      </p:sp>
      <p:sp>
        <p:nvSpPr>
          <p:cNvPr id="11" name="Content Placeholder 10"/>
          <p:cNvSpPr>
            <a:spLocks noGrp="1"/>
          </p:cNvSpPr>
          <p:nvPr>
            <p:ph idx="1"/>
          </p:nvPr>
        </p:nvSpPr>
        <p:spPr/>
        <p:txBody>
          <a:bodyPr/>
          <a:lstStyle/>
          <a:p>
            <a:r>
              <a:rPr lang="en-US" altLang="en-US" dirty="0" smtClean="0"/>
              <a:t>Sterile swabs are used to collect several types of non-blood specimens, including throat, nasal, nasopharyngeal, wound, vaginal, and urethral specimens.</a:t>
            </a:r>
          </a:p>
          <a:p>
            <a:r>
              <a:rPr lang="en-US" altLang="en-US" dirty="0" smtClean="0"/>
              <a:t>Sputum specimens are collected by asking the patient to expectorate and spit the mucus into a sterile container.</a:t>
            </a:r>
          </a:p>
          <a:p>
            <a:r>
              <a:rPr lang="en-US" altLang="en-US" dirty="0" smtClean="0"/>
              <a:t>Stool specimens are used in tests including stool culture, fecal fat analysis, fecal hemoglobin screening, and ova and parasite identification.</a:t>
            </a:r>
          </a:p>
          <a:p>
            <a:r>
              <a:rPr lang="en-US" altLang="en-US" dirty="0" smtClean="0"/>
              <a:t>The phlebotomist may need to instruct male patients on the procedure for providing a semen specimen.</a:t>
            </a:r>
          </a:p>
          <a:p>
            <a:endParaRPr lang="en-US" altLang="en-US" dirty="0" smtClean="0"/>
          </a:p>
          <a:p>
            <a:endParaRPr lang="en-US" dirty="0"/>
          </a:p>
        </p:txBody>
      </p:sp>
      <p:sp>
        <p:nvSpPr>
          <p:cNvPr id="21" name="Text Placeholder 20"/>
          <p:cNvSpPr>
            <a:spLocks noGrp="1"/>
          </p:cNvSpPr>
          <p:nvPr>
            <p:ph type="body" sz="quarter" idx="16"/>
          </p:nvPr>
        </p:nvSpPr>
        <p:spPr/>
        <p:txBody>
          <a:bodyPr/>
          <a:lstStyle/>
          <a:p>
            <a:endParaRPr lang="en-US"/>
          </a:p>
        </p:txBody>
      </p:sp>
      <p:sp>
        <p:nvSpPr>
          <p:cNvPr id="20" name="Text Placeholder 1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635427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 </a:t>
            </a:r>
            <a:r>
              <a:rPr lang="en-US" dirty="0" smtClean="0"/>
              <a:t>2</a:t>
            </a:r>
            <a:endParaRPr lang="en-US" dirty="0"/>
          </a:p>
        </p:txBody>
      </p:sp>
      <p:sp>
        <p:nvSpPr>
          <p:cNvPr id="11" name="Content Placeholder 10"/>
          <p:cNvSpPr>
            <a:spLocks noGrp="1"/>
          </p:cNvSpPr>
          <p:nvPr>
            <p:ph idx="1"/>
          </p:nvPr>
        </p:nvSpPr>
        <p:spPr/>
        <p:txBody>
          <a:bodyPr/>
          <a:lstStyle/>
          <a:p>
            <a:r>
              <a:rPr lang="en-US" altLang="en-US" dirty="0" smtClean="0"/>
              <a:t>Urine is used in many types of laboratory tests, including screening for glucose, drugs, alcohol, and general well-being.</a:t>
            </a:r>
          </a:p>
          <a:p>
            <a:r>
              <a:rPr lang="en-US" altLang="en-US" dirty="0" smtClean="0"/>
              <a:t>Other non-blood specimens may be processed, but not collected, by the phlebotomist include amniotic fluid, bronchoalveolar and bronchial washings, bone marrow, cerebrospinal fluid (CSF), ear and eye fluids, gastric fluid, pericardial fluid, peritoneal fluid, plural fluid, saliva, surgical specimens, sweat, and synovial fluid.</a:t>
            </a:r>
          </a:p>
          <a:p>
            <a:endParaRPr 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11155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Key Terms</a:t>
            </a:r>
            <a:endParaRPr lang="en-US" dirty="0"/>
          </a:p>
        </p:txBody>
      </p:sp>
      <p:sp>
        <p:nvSpPr>
          <p:cNvPr id="2" name="Content Placeholder 1"/>
          <p:cNvSpPr>
            <a:spLocks noGrp="1"/>
          </p:cNvSpPr>
          <p:nvPr>
            <p:ph sz="half" idx="1"/>
          </p:nvPr>
        </p:nvSpPr>
        <p:spPr/>
        <p:txBody>
          <a:bodyPr/>
          <a:lstStyle/>
          <a:p>
            <a:pPr marL="0" indent="0">
              <a:buNone/>
            </a:pPr>
            <a:r>
              <a:rPr lang="en-US" dirty="0" smtClean="0"/>
              <a:t>24-hour collection</a:t>
            </a:r>
          </a:p>
          <a:p>
            <a:pPr marL="0" indent="0">
              <a:buNone/>
            </a:pPr>
            <a:r>
              <a:rPr lang="en-US" dirty="0"/>
              <a:t>A</a:t>
            </a:r>
            <a:r>
              <a:rPr lang="en-US" dirty="0" smtClean="0"/>
              <a:t>spirate</a:t>
            </a:r>
            <a:endParaRPr lang="en-US" dirty="0" smtClean="0"/>
          </a:p>
          <a:p>
            <a:pPr marL="0" indent="0">
              <a:buNone/>
            </a:pPr>
            <a:r>
              <a:rPr lang="en-US" dirty="0"/>
              <a:t>C</a:t>
            </a:r>
            <a:r>
              <a:rPr lang="en-US" dirty="0" smtClean="0"/>
              <a:t>atheter</a:t>
            </a:r>
            <a:endParaRPr lang="en-US" dirty="0" smtClean="0"/>
          </a:p>
          <a:p>
            <a:pPr marL="0" indent="0">
              <a:buNone/>
            </a:pPr>
            <a:r>
              <a:rPr lang="en-US" dirty="0"/>
              <a:t>C</a:t>
            </a:r>
            <a:r>
              <a:rPr lang="en-US" dirty="0" smtClean="0"/>
              <a:t>lean-catch </a:t>
            </a:r>
            <a:r>
              <a:rPr lang="en-US" dirty="0" smtClean="0"/>
              <a:t>midstream </a:t>
            </a:r>
            <a:r>
              <a:rPr lang="en-US" dirty="0" smtClean="0"/>
              <a:t>specimen</a:t>
            </a:r>
            <a:endParaRPr lang="en-US" dirty="0" smtClean="0"/>
          </a:p>
          <a:p>
            <a:pPr marL="0" indent="0">
              <a:buNone/>
            </a:pPr>
            <a:r>
              <a:rPr lang="en-US" dirty="0"/>
              <a:t>C</a:t>
            </a:r>
            <a:r>
              <a:rPr lang="en-US" dirty="0" smtClean="0"/>
              <a:t>ontinence</a:t>
            </a:r>
            <a:endParaRPr lang="en-US" dirty="0" smtClean="0"/>
          </a:p>
          <a:p>
            <a:pPr marL="0" indent="0">
              <a:buNone/>
            </a:pPr>
            <a:r>
              <a:rPr lang="en-US" dirty="0"/>
              <a:t>D</a:t>
            </a:r>
            <a:r>
              <a:rPr lang="en-US" dirty="0" smtClean="0"/>
              <a:t>iabetes </a:t>
            </a:r>
            <a:r>
              <a:rPr lang="en-US" dirty="0" smtClean="0"/>
              <a:t>mellitus</a:t>
            </a:r>
          </a:p>
          <a:p>
            <a:pPr marL="0" indent="0">
              <a:buNone/>
            </a:pPr>
            <a:r>
              <a:rPr lang="en-US" dirty="0"/>
              <a:t>E</a:t>
            </a:r>
            <a:r>
              <a:rPr lang="en-US" dirty="0" smtClean="0"/>
              <a:t>xpectorate</a:t>
            </a:r>
            <a:endParaRPr lang="en-US" dirty="0" smtClean="0"/>
          </a:p>
          <a:p>
            <a:pPr marL="0" indent="0">
              <a:buNone/>
            </a:pPr>
            <a:r>
              <a:rPr lang="en-US" dirty="0"/>
              <a:t>F</a:t>
            </a:r>
            <a:r>
              <a:rPr lang="en-US" dirty="0" smtClean="0"/>
              <a:t>irst </a:t>
            </a:r>
            <a:r>
              <a:rPr lang="en-US" dirty="0" smtClean="0"/>
              <a:t>morning void</a:t>
            </a:r>
          </a:p>
          <a:p>
            <a:pPr marL="0" indent="0">
              <a:buNone/>
            </a:pPr>
            <a:endParaRPr lang="en-US" dirty="0"/>
          </a:p>
        </p:txBody>
      </p:sp>
      <p:sp>
        <p:nvSpPr>
          <p:cNvPr id="6" name="Content Placeholder 5"/>
          <p:cNvSpPr>
            <a:spLocks noGrp="1"/>
          </p:cNvSpPr>
          <p:nvPr>
            <p:ph sz="half" idx="2"/>
          </p:nvPr>
        </p:nvSpPr>
        <p:spPr/>
        <p:txBody>
          <a:bodyPr/>
          <a:lstStyle/>
          <a:p>
            <a:pPr marL="0" indent="0">
              <a:buNone/>
            </a:pPr>
            <a:r>
              <a:rPr lang="en-US" dirty="0"/>
              <a:t>L</a:t>
            </a:r>
            <a:r>
              <a:rPr lang="en-US" dirty="0" smtClean="0"/>
              <a:t>egal </a:t>
            </a:r>
            <a:r>
              <a:rPr lang="en-US" dirty="0" smtClean="0"/>
              <a:t>specimens</a:t>
            </a:r>
          </a:p>
          <a:p>
            <a:pPr marL="0" indent="0">
              <a:buNone/>
            </a:pPr>
            <a:r>
              <a:rPr lang="en-US" dirty="0"/>
              <a:t>N</a:t>
            </a:r>
            <a:r>
              <a:rPr lang="en-US" dirty="0" smtClean="0"/>
              <a:t>asal </a:t>
            </a:r>
            <a:r>
              <a:rPr lang="en-US" dirty="0" smtClean="0"/>
              <a:t>swabs</a:t>
            </a:r>
          </a:p>
          <a:p>
            <a:pPr marL="0" indent="0">
              <a:buNone/>
            </a:pPr>
            <a:r>
              <a:rPr lang="en-US" dirty="0"/>
              <a:t>N</a:t>
            </a:r>
            <a:r>
              <a:rPr lang="en-US" dirty="0" smtClean="0"/>
              <a:t>asopharyngeal </a:t>
            </a:r>
            <a:r>
              <a:rPr lang="en-US" dirty="0" smtClean="0"/>
              <a:t>swabs</a:t>
            </a:r>
          </a:p>
          <a:p>
            <a:pPr marL="0" indent="0">
              <a:buNone/>
            </a:pPr>
            <a:r>
              <a:rPr lang="en-US" dirty="0"/>
              <a:t>S</a:t>
            </a:r>
            <a:r>
              <a:rPr lang="en-US" dirty="0" smtClean="0"/>
              <a:t>emen</a:t>
            </a:r>
            <a:endParaRPr lang="en-US" dirty="0" smtClean="0"/>
          </a:p>
          <a:p>
            <a:pPr marL="0" indent="0">
              <a:buNone/>
            </a:pPr>
            <a:r>
              <a:rPr lang="en-US" dirty="0"/>
              <a:t>S</a:t>
            </a:r>
            <a:r>
              <a:rPr lang="en-US" dirty="0" smtClean="0"/>
              <a:t>putum</a:t>
            </a:r>
            <a:endParaRPr lang="en-US" dirty="0" smtClean="0"/>
          </a:p>
          <a:p>
            <a:pPr marL="0" indent="0">
              <a:buNone/>
            </a:pPr>
            <a:r>
              <a:rPr lang="en-US" dirty="0"/>
              <a:t>S</a:t>
            </a:r>
            <a:r>
              <a:rPr lang="en-US" dirty="0" smtClean="0"/>
              <a:t>tool </a:t>
            </a:r>
            <a:r>
              <a:rPr lang="en-US" dirty="0" smtClean="0"/>
              <a:t>specimens</a:t>
            </a:r>
          </a:p>
          <a:p>
            <a:pPr marL="0" indent="0">
              <a:buNone/>
            </a:pPr>
            <a:r>
              <a:rPr lang="en-US" dirty="0"/>
              <a:t>S</a:t>
            </a:r>
            <a:r>
              <a:rPr lang="en-US" dirty="0" smtClean="0"/>
              <a:t>uprapubic </a:t>
            </a:r>
            <a:r>
              <a:rPr lang="en-US" dirty="0" smtClean="0"/>
              <a:t>puncture</a:t>
            </a:r>
          </a:p>
          <a:p>
            <a:pPr marL="0" indent="0">
              <a:buNone/>
            </a:pPr>
            <a:r>
              <a:rPr lang="en-US" dirty="0"/>
              <a:t>T</a:t>
            </a:r>
            <a:r>
              <a:rPr lang="en-US" dirty="0" smtClean="0"/>
              <a:t>hroat </a:t>
            </a:r>
            <a:r>
              <a:rPr lang="en-US" dirty="0" smtClean="0"/>
              <a:t>swabs</a:t>
            </a:r>
          </a:p>
          <a:p>
            <a:pPr marL="0" indent="0">
              <a:buNone/>
            </a:pPr>
            <a:endParaRPr lang="en-US" dirty="0"/>
          </a:p>
        </p:txBody>
      </p:sp>
      <p:sp>
        <p:nvSpPr>
          <p:cNvPr id="11" name="Text Placeholder 10"/>
          <p:cNvSpPr>
            <a:spLocks noGrp="1"/>
          </p:cNvSpPr>
          <p:nvPr>
            <p:ph type="body" sz="quarter" idx="12"/>
          </p:nvPr>
        </p:nvSpPr>
        <p:spPr/>
        <p:txBody>
          <a:bodyPr/>
          <a:lstStyle/>
          <a:p>
            <a:endParaRPr lang="en-US"/>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Swab Specimens</a:t>
            </a:r>
            <a:endParaRPr lang="en-US" dirty="0"/>
          </a:p>
        </p:txBody>
      </p:sp>
      <p:sp>
        <p:nvSpPr>
          <p:cNvPr id="8" name="Text Placeholder 7"/>
          <p:cNvSpPr>
            <a:spLocks noGrp="1"/>
          </p:cNvSpPr>
          <p:nvPr>
            <p:ph type="body" sz="quarter" idx="10"/>
          </p:nvPr>
        </p:nvSpPr>
        <p:spPr/>
        <p:txBody>
          <a:bodyPr/>
          <a:lstStyle/>
          <a:p>
            <a:r>
              <a:rPr lang="en-US" dirty="0" smtClean="0"/>
              <a:t>Learning Outcome 14.1</a:t>
            </a:r>
            <a:endParaRPr lang="en-US" dirty="0"/>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6103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Throat Swabs</a:t>
            </a:r>
            <a:endParaRPr lang="en-US" dirty="0"/>
          </a:p>
        </p:txBody>
      </p:sp>
      <p:sp>
        <p:nvSpPr>
          <p:cNvPr id="8" name="Content Placeholder 7"/>
          <p:cNvSpPr>
            <a:spLocks noGrp="1"/>
          </p:cNvSpPr>
          <p:nvPr>
            <p:ph sz="quarter" idx="12"/>
          </p:nvPr>
        </p:nvSpPr>
        <p:spPr>
          <a:xfrm>
            <a:off x="533400" y="1066800"/>
            <a:ext cx="3124200" cy="3581400"/>
          </a:xfrm>
        </p:spPr>
        <p:txBody>
          <a:bodyPr/>
          <a:lstStyle/>
          <a:p>
            <a:pPr marL="0" indent="0">
              <a:buNone/>
            </a:pPr>
            <a:r>
              <a:rPr lang="en-US" altLang="en-US" dirty="0" smtClean="0"/>
              <a:t>Sample taken from back of throat</a:t>
            </a:r>
          </a:p>
          <a:p>
            <a:pPr marL="0" indent="0">
              <a:buNone/>
            </a:pPr>
            <a:r>
              <a:rPr lang="en-US" altLang="en-US" dirty="0" smtClean="0"/>
              <a:t>Uses</a:t>
            </a:r>
          </a:p>
          <a:p>
            <a:r>
              <a:rPr lang="en-US" altLang="en-US" dirty="0" smtClean="0"/>
              <a:t>Group A Streptococcus screening</a:t>
            </a:r>
          </a:p>
          <a:p>
            <a:r>
              <a:rPr lang="en-US" altLang="en-US" dirty="0" smtClean="0"/>
              <a:t>Cultures of throat microorganisms</a:t>
            </a:r>
          </a:p>
          <a:p>
            <a:endParaRPr lang="en-US" dirty="0"/>
          </a:p>
        </p:txBody>
      </p:sp>
      <p:pic>
        <p:nvPicPr>
          <p:cNvPr id="3" name="Picture 2" descr="Examples of single and double swabs for throat cul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238853"/>
            <a:ext cx="5742432" cy="2548128"/>
          </a:xfrm>
          <a:prstGeom prst="rect">
            <a:avLst/>
          </a:prstGeom>
        </p:spPr>
      </p:pic>
      <p:sp>
        <p:nvSpPr>
          <p:cNvPr id="16" name="Content Placeholder 15"/>
          <p:cNvSpPr>
            <a:spLocks noGrp="1"/>
          </p:cNvSpPr>
          <p:nvPr>
            <p:ph sz="quarter" idx="11"/>
          </p:nvPr>
        </p:nvSpPr>
        <p:spPr>
          <a:xfrm>
            <a:off x="533400" y="5486400"/>
            <a:ext cx="8153400" cy="914400"/>
          </a:xfrm>
          <a:solidFill>
            <a:srgbClr val="002060"/>
          </a:solidFill>
        </p:spPr>
        <p:txBody>
          <a:bodyPr/>
          <a:lstStyle/>
          <a:p>
            <a:pPr marL="0" indent="0">
              <a:buNone/>
            </a:pPr>
            <a:r>
              <a:rPr lang="en-US" dirty="0" smtClean="0">
                <a:solidFill>
                  <a:schemeClr val="bg1"/>
                </a:solidFill>
              </a:rPr>
              <a:t>DO NOT use cotton-tipped swabs for throat cultures. The cotton may inhibit bacterial growth.</a:t>
            </a:r>
          </a:p>
          <a:p>
            <a:endParaRPr lang="en-US" dirty="0"/>
          </a:p>
        </p:txBody>
      </p:sp>
      <p:sp>
        <p:nvSpPr>
          <p:cNvPr id="36" name="Text Placeholder 35"/>
          <p:cNvSpPr>
            <a:spLocks noGrp="1"/>
          </p:cNvSpPr>
          <p:nvPr>
            <p:ph type="body" sz="quarter" idx="16"/>
          </p:nvPr>
        </p:nvSpPr>
        <p:spPr/>
        <p:txBody>
          <a:bodyPr/>
          <a:lstStyle/>
          <a:p>
            <a:r>
              <a:rPr lang="en-US" dirty="0"/>
              <a:t>©Lillian Mundt</a:t>
            </a:r>
          </a:p>
        </p:txBody>
      </p:sp>
    </p:spTree>
    <p:extLst>
      <p:ext uri="{BB962C8B-B14F-4D97-AF65-F5344CB8AC3E}">
        <p14:creationId xmlns:p14="http://schemas.microsoft.com/office/powerpoint/2010/main" val="2512425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Competency Check 14-1:</a:t>
            </a:r>
            <a:br>
              <a:rPr lang="en-US" dirty="0" smtClean="0">
                <a:solidFill>
                  <a:schemeClr val="bg1"/>
                </a:solidFill>
              </a:rPr>
            </a:br>
            <a:r>
              <a:rPr lang="en-US" dirty="0" smtClean="0">
                <a:solidFill>
                  <a:schemeClr val="bg1"/>
                </a:solidFill>
              </a:rPr>
              <a:t>Throat Swab </a:t>
            </a:r>
            <a:r>
              <a:rPr lang="en-US" dirty="0" smtClean="0">
                <a:solidFill>
                  <a:schemeClr val="bg1"/>
                </a:solidFill>
              </a:rPr>
              <a:t>Collection 1</a:t>
            </a:r>
            <a:endParaRPr lang="en-US" dirty="0">
              <a:solidFill>
                <a:schemeClr val="bg1"/>
              </a:solidFill>
            </a:endParaRPr>
          </a:p>
        </p:txBody>
      </p:sp>
      <p:sp>
        <p:nvSpPr>
          <p:cNvPr id="11" name="Content Placeholder 10"/>
          <p:cNvSpPr>
            <a:spLocks noGrp="1"/>
          </p:cNvSpPr>
          <p:nvPr>
            <p:ph idx="1"/>
          </p:nvPr>
        </p:nvSpPr>
        <p:spPr>
          <a:xfrm>
            <a:off x="457200" y="1524000"/>
            <a:ext cx="8229600" cy="5029200"/>
          </a:xfrm>
        </p:spPr>
        <p:txBody>
          <a:bodyPr/>
          <a:lstStyle/>
          <a:p>
            <a:pPr marL="457200" indent="-457200">
              <a:buFont typeface="+mj-lt"/>
              <a:buAutoNum type="arabicPeriod"/>
            </a:pPr>
            <a:r>
              <a:rPr lang="en-US" altLang="en-US" dirty="0" smtClean="0"/>
              <a:t>Identify the patient.</a:t>
            </a:r>
          </a:p>
          <a:p>
            <a:pPr marL="457200" indent="-457200">
              <a:buFont typeface="+mj-lt"/>
              <a:buAutoNum type="arabicPeriod"/>
            </a:pPr>
            <a:r>
              <a:rPr lang="en-US" altLang="en-US" dirty="0" smtClean="0"/>
              <a:t>Explain the procedure. Determine if the patient has used an antiseptic mouthwash to gargle recently or is taking antibiotics. These actions could affect the results of the test.</a:t>
            </a:r>
          </a:p>
          <a:p>
            <a:pPr marL="457200" indent="-457200">
              <a:buFont typeface="+mj-lt"/>
              <a:buAutoNum type="arabicPeriod"/>
            </a:pPr>
            <a:r>
              <a:rPr lang="en-US" altLang="en-US" dirty="0" smtClean="0"/>
              <a:t>Put on PPE including gloves, mask, and eye protection.</a:t>
            </a:r>
          </a:p>
          <a:p>
            <a:pPr marL="457200" indent="-457200">
              <a:buFont typeface="+mj-lt"/>
              <a:buAutoNum type="arabicPeriod"/>
            </a:pPr>
            <a:r>
              <a:rPr lang="en-US" altLang="en-US" dirty="0" smtClean="0"/>
              <a:t>Obtain a tongue depressor.</a:t>
            </a:r>
          </a:p>
          <a:p>
            <a:pPr marL="457200" indent="-457200">
              <a:buFont typeface="+mj-lt"/>
              <a:buAutoNum type="arabicPeriod"/>
            </a:pPr>
            <a:r>
              <a:rPr lang="en-US" altLang="en-US" dirty="0" smtClean="0"/>
              <a:t>Remove the sterile swab from its container (do not set it down).</a:t>
            </a:r>
          </a:p>
          <a:p>
            <a:pPr marL="457200" indent="-457200">
              <a:buFont typeface="+mj-lt"/>
              <a:buAutoNum type="arabicPeriod"/>
            </a:pPr>
            <a:r>
              <a:rPr lang="en-US" altLang="en-US" dirty="0" smtClean="0"/>
              <a:t>Have the patient tilt his or her head back and stick out the tongue.</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175781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219200"/>
          </a:xfrm>
          <a:solidFill>
            <a:schemeClr val="accent1">
              <a:lumMod val="50000"/>
            </a:schemeClr>
          </a:solidFill>
        </p:spPr>
        <p:txBody>
          <a:bodyPr/>
          <a:lstStyle/>
          <a:p>
            <a:r>
              <a:rPr lang="en-US" dirty="0" smtClean="0">
                <a:solidFill>
                  <a:schemeClr val="bg1"/>
                </a:solidFill>
              </a:rPr>
              <a:t>Competency Check 14-1:</a:t>
            </a:r>
            <a:br>
              <a:rPr lang="en-US" dirty="0" smtClean="0">
                <a:solidFill>
                  <a:schemeClr val="bg1"/>
                </a:solidFill>
              </a:rPr>
            </a:br>
            <a:r>
              <a:rPr lang="en-US" dirty="0" smtClean="0">
                <a:solidFill>
                  <a:schemeClr val="bg1"/>
                </a:solidFill>
              </a:rPr>
              <a:t>Throat Swab Collection </a:t>
            </a:r>
            <a:r>
              <a:rPr lang="en-US" dirty="0" smtClean="0">
                <a:solidFill>
                  <a:schemeClr val="bg1"/>
                </a:solidFill>
              </a:rPr>
              <a:t>2</a:t>
            </a:r>
            <a:endParaRPr lang="en-US" dirty="0">
              <a:solidFill>
                <a:schemeClr val="bg1"/>
              </a:solidFill>
            </a:endParaRPr>
          </a:p>
        </p:txBody>
      </p:sp>
      <p:sp>
        <p:nvSpPr>
          <p:cNvPr id="11" name="Content Placeholder 10"/>
          <p:cNvSpPr>
            <a:spLocks noGrp="1"/>
          </p:cNvSpPr>
          <p:nvPr>
            <p:ph sz="half" idx="1"/>
          </p:nvPr>
        </p:nvSpPr>
        <p:spPr>
          <a:xfrm>
            <a:off x="457200" y="1676400"/>
            <a:ext cx="5181600" cy="4648200"/>
          </a:xfrm>
        </p:spPr>
        <p:txBody>
          <a:bodyPr/>
          <a:lstStyle/>
          <a:p>
            <a:pPr marL="457200" indent="-457200">
              <a:buFont typeface="+mj-lt"/>
              <a:buAutoNum type="arabicPeriod" startAt="7"/>
            </a:pPr>
            <a:r>
              <a:rPr lang="en-US" altLang="en-US" dirty="0" smtClean="0"/>
              <a:t>Hold the tongue down with the tongue depressor.</a:t>
            </a:r>
          </a:p>
          <a:p>
            <a:pPr marL="457200" indent="-457200">
              <a:buFont typeface="+mj-lt"/>
              <a:buAutoNum type="arabicPeriod" startAt="7"/>
            </a:pPr>
            <a:r>
              <a:rPr lang="en-US" altLang="en-US" dirty="0" smtClean="0"/>
              <a:t>Rub the back of the throat and each tonsil with the swab using a rolling action. To minimize the gag reflex, avoid touching the uvula (the tissue that hangs between the oral cavity and the throat). Do not touch the sides of the mouth or teeth because these contain bacteria normally present and can make interpreting culture results confusing.</a:t>
            </a:r>
          </a:p>
          <a:p>
            <a:pPr marL="457200" indent="-457200">
              <a:buFont typeface="+mj-lt"/>
              <a:buAutoNum type="arabicPeriod" startAt="7"/>
            </a:pPr>
            <a:endParaRPr lang="en-US" dirty="0"/>
          </a:p>
        </p:txBody>
      </p:sp>
      <p:pic>
        <p:nvPicPr>
          <p:cNvPr id="3" name="Picture 2" descr="Gloved hands holding the tongue down with a tongue depressor while using a swab to obtain a specimen from the back of the patient’s thro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877" y="1849761"/>
            <a:ext cx="3414056" cy="4322439"/>
          </a:xfrm>
          <a:prstGeom prst="rect">
            <a:avLst/>
          </a:prstGeom>
        </p:spPr>
      </p:pic>
      <p:sp>
        <p:nvSpPr>
          <p:cNvPr id="9" name="Text Placeholder 8"/>
          <p:cNvSpPr>
            <a:spLocks noGrp="1"/>
          </p:cNvSpPr>
          <p:nvPr>
            <p:ph type="body" sz="quarter" idx="12"/>
          </p:nvPr>
        </p:nvSpPr>
        <p:spPr/>
        <p:txBody>
          <a:bodyPr/>
          <a:lstStyle/>
          <a:p>
            <a:endParaRPr lang="en-US"/>
          </a:p>
        </p:txBody>
      </p:sp>
      <p:sp>
        <p:nvSpPr>
          <p:cNvPr id="8" name="Text Placeholder 7"/>
          <p:cNvSpPr>
            <a:spLocks noGrp="1"/>
          </p:cNvSpPr>
          <p:nvPr>
            <p:ph type="body" sz="quarter" idx="11"/>
          </p:nvPr>
        </p:nvSpPr>
        <p:spPr/>
        <p:txBody>
          <a:bodyPr/>
          <a:lstStyle/>
          <a:p>
            <a:r>
              <a:rPr lang="en-US" dirty="0"/>
              <a:t>Copyright © McGraw-Hill Education</a:t>
            </a:r>
            <a:endParaRPr lang="en-US" dirty="0"/>
          </a:p>
        </p:txBody>
      </p:sp>
    </p:spTree>
    <p:extLst>
      <p:ext uri="{BB962C8B-B14F-4D97-AF65-F5344CB8AC3E}">
        <p14:creationId xmlns:p14="http://schemas.microsoft.com/office/powerpoint/2010/main" val="39010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4259</TotalTime>
  <Words>4522</Words>
  <Application>Microsoft Office PowerPoint</Application>
  <PresentationFormat>On-screen Show (4:3)</PresentationFormat>
  <Paragraphs>529</Paragraphs>
  <Slides>47</Slides>
  <Notes>39</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47</vt:i4>
      </vt:variant>
    </vt:vector>
  </HeadingPairs>
  <TitlesOfParts>
    <vt:vector size="62" baseType="lpstr">
      <vt:lpstr>Albertus Medium</vt:lpstr>
      <vt:lpstr>Arial</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Collection of  Non-Blood Specimens</vt:lpstr>
      <vt:lpstr>Learning Outcomes</vt:lpstr>
      <vt:lpstr>NAACLS Competencies 1</vt:lpstr>
      <vt:lpstr>NAACLS Competencies 2</vt:lpstr>
      <vt:lpstr>Key Terms</vt:lpstr>
      <vt:lpstr>Swab Specimens</vt:lpstr>
      <vt:lpstr>Throat Swabs</vt:lpstr>
      <vt:lpstr>Competency Check 14-1: Throat Swab Collection 1</vt:lpstr>
      <vt:lpstr>Competency Check 14-1: Throat Swab Collection 2</vt:lpstr>
      <vt:lpstr>Competency Check 14-1: Throat Swab Collection 3</vt:lpstr>
      <vt:lpstr>Competency Check 14-2: Nasal Swab Collection 1</vt:lpstr>
      <vt:lpstr>Competency Check 14-2: Nasal Swab Collection 2</vt:lpstr>
      <vt:lpstr>Competency Check 14-2: Nasal Swab Collection 3</vt:lpstr>
      <vt:lpstr>Competency Check 14-3: Nasopharyngeal Swab Collection 1</vt:lpstr>
      <vt:lpstr>Competency Check 14-3: Nasopharyngeal Swab Collection 2</vt:lpstr>
      <vt:lpstr>Competency Check 14-3: Nasopharyngeal Swab Collection 3</vt:lpstr>
      <vt:lpstr>Competency Check 14-3: Nasopharyngeal Swab Collection 4</vt:lpstr>
      <vt:lpstr>Other Swabs</vt:lpstr>
      <vt:lpstr>Sputum Specimens</vt:lpstr>
      <vt:lpstr>Sputum Specimens2</vt:lpstr>
      <vt:lpstr>Stool Specimens</vt:lpstr>
      <vt:lpstr>Stool Specimens2</vt:lpstr>
      <vt:lpstr>Stool Specimens for Specific Tests</vt:lpstr>
      <vt:lpstr>Semen Specimens</vt:lpstr>
      <vt:lpstr>Semen Specimens2</vt:lpstr>
      <vt:lpstr>Urine Specimens</vt:lpstr>
      <vt:lpstr>Types of Urine Specimens</vt:lpstr>
      <vt:lpstr>Reasons for Urine Testing</vt:lpstr>
      <vt:lpstr>Urine Collection Containers</vt:lpstr>
      <vt:lpstr>Competency Check 14-4: Female Clean-Catch Urine Specimen Collection 1</vt:lpstr>
      <vt:lpstr>Competency Check 14-4: Female Clean-Catch Urine Specimen Collection 2</vt:lpstr>
      <vt:lpstr>Competency Check 14-4: Female Clean-Catch Urine Specimen Collection 3</vt:lpstr>
      <vt:lpstr>Competency Check 14-5: Male Clean-Catch Urine Specimen Collection 1</vt:lpstr>
      <vt:lpstr>Competency Check 14-5: Male Clean-Catch Urine Specimen Collection 2</vt:lpstr>
      <vt:lpstr>Competency Check 14-5: Male Clean-Catch Urine Specimen Collection 3</vt:lpstr>
      <vt:lpstr>Infant Urine Collection</vt:lpstr>
      <vt:lpstr>Competency Check 14-6: 24-Hour Urine Specimen Collection 1</vt:lpstr>
      <vt:lpstr>Competency Check 14-6: 24-Hour Urine Specimen Collection 2</vt:lpstr>
      <vt:lpstr>24-Hour Urine Specimen</vt:lpstr>
      <vt:lpstr>Other Non-Blood Specimens</vt:lpstr>
      <vt:lpstr>Other Non-Blood Specimens 12</vt:lpstr>
      <vt:lpstr>Other Non-Blood Specimens 2</vt:lpstr>
      <vt:lpstr>Other Non-Blood Specimens 3</vt:lpstr>
      <vt:lpstr>Other Non-Blood Specimens 45</vt:lpstr>
      <vt:lpstr>Other Non-Blood Specimens 5</vt:lpstr>
      <vt:lpstr>Chapter Summary 1</vt:lpstr>
      <vt:lpstr>Chapter Summary 2</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James;Kathryn A Booth</dc:creator>
  <cp:lastModifiedBy>Jody James</cp:lastModifiedBy>
  <cp:revision>428</cp:revision>
  <dcterms:created xsi:type="dcterms:W3CDTF">2017-03-30T19:54:13Z</dcterms:created>
  <dcterms:modified xsi:type="dcterms:W3CDTF">2017-10-04T19:08:43Z</dcterms:modified>
</cp:coreProperties>
</file>