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50"/>
  </p:notesMasterIdLst>
  <p:handoutMasterIdLst>
    <p:handoutMasterId r:id="rId51"/>
  </p:handoutMasterIdLst>
  <p:sldIdLst>
    <p:sldId id="256" r:id="rId10"/>
    <p:sldId id="394" r:id="rId11"/>
    <p:sldId id="396" r:id="rId12"/>
    <p:sldId id="398" r:id="rId13"/>
    <p:sldId id="707" r:id="rId14"/>
    <p:sldId id="664" r:id="rId15"/>
    <p:sldId id="708" r:id="rId16"/>
    <p:sldId id="709" r:id="rId17"/>
    <p:sldId id="710" r:id="rId18"/>
    <p:sldId id="711" r:id="rId19"/>
    <p:sldId id="712" r:id="rId20"/>
    <p:sldId id="713" r:id="rId21"/>
    <p:sldId id="714" r:id="rId22"/>
    <p:sldId id="715" r:id="rId23"/>
    <p:sldId id="716" r:id="rId24"/>
    <p:sldId id="717" r:id="rId25"/>
    <p:sldId id="718" r:id="rId26"/>
    <p:sldId id="719" r:id="rId27"/>
    <p:sldId id="720" r:id="rId28"/>
    <p:sldId id="721" r:id="rId29"/>
    <p:sldId id="722" r:id="rId30"/>
    <p:sldId id="723" r:id="rId31"/>
    <p:sldId id="724" r:id="rId32"/>
    <p:sldId id="725" r:id="rId33"/>
    <p:sldId id="726" r:id="rId34"/>
    <p:sldId id="727" r:id="rId35"/>
    <p:sldId id="728" r:id="rId36"/>
    <p:sldId id="729" r:id="rId37"/>
    <p:sldId id="730" r:id="rId38"/>
    <p:sldId id="731" r:id="rId39"/>
    <p:sldId id="732" r:id="rId40"/>
    <p:sldId id="733" r:id="rId41"/>
    <p:sldId id="734" r:id="rId42"/>
    <p:sldId id="735" r:id="rId43"/>
    <p:sldId id="736" r:id="rId44"/>
    <p:sldId id="737" r:id="rId45"/>
    <p:sldId id="738" r:id="rId46"/>
    <p:sldId id="739" r:id="rId47"/>
    <p:sldId id="740" r:id="rId48"/>
    <p:sldId id="74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5E6FF"/>
    <a:srgbClr val="F1F5FF"/>
    <a:srgbClr val="FF66CC"/>
    <a:srgbClr val="FF33CC"/>
    <a:srgbClr val="FF00FF"/>
    <a:srgbClr val="679E2A"/>
    <a:srgbClr val="E7F5FF"/>
    <a:srgbClr val="EDE2F6"/>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6120" autoAdjust="0"/>
  </p:normalViewPr>
  <p:slideViewPr>
    <p:cSldViewPr>
      <p:cViewPr varScale="1">
        <p:scale>
          <a:sx n="85" d="100"/>
          <a:sy n="85" d="100"/>
        </p:scale>
        <p:origin x="78" y="40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b="0" dirty="0" smtClean="0">
                <a:latin typeface="Albertus Medium" pitchFamily="34" charset="0"/>
              </a:rPr>
              <a:t>LO 16.2 </a:t>
            </a:r>
            <a:r>
              <a:rPr lang="en-US" altLang="en-US" dirty="0" smtClean="0">
                <a:latin typeface="Albertus Medium" pitchFamily="34" charset="0"/>
              </a:rPr>
              <a:t>Summarize healthcare diversity and competent professional communications.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One barrier to communicating with people from other cultures is the perception of </a:t>
            </a:r>
            <a:r>
              <a:rPr lang="en-US" altLang="en-US" b="1" dirty="0" smtClean="0"/>
              <a:t>stereotypes</a:t>
            </a:r>
            <a:r>
              <a:rPr lang="en-US" altLang="en-US" dirty="0" smtClean="0"/>
              <a:t>: beliefs and concepts about a specific cultural group of people</a:t>
            </a:r>
            <a:r>
              <a:rPr lang="en-US" altLang="en-US" baseline="0" dirty="0" smtClean="0"/>
              <a:t> that</a:t>
            </a:r>
            <a:r>
              <a:rPr lang="en-US" altLang="en-US" dirty="0" smtClean="0"/>
              <a:t> are often based on assumptions about that cultural group.</a:t>
            </a:r>
          </a:p>
          <a:p>
            <a:endParaRPr lang="en-US" altLang="en-US" dirty="0" smtClean="0"/>
          </a:p>
          <a:p>
            <a:r>
              <a:rPr lang="en-US" altLang="en-US" dirty="0" smtClean="0"/>
              <a:t>Individuals are all different even if they come from the same cultural group. The phlebotomist should consider each person as an individual, not as a member of any particular group.</a:t>
            </a:r>
          </a:p>
          <a:p>
            <a:endParaRPr lang="en-US" altLang="en-US" dirty="0" smtClean="0"/>
          </a:p>
          <a:p>
            <a:r>
              <a:rPr lang="en-US" altLang="en-US" b="1" dirty="0" smtClean="0"/>
              <a:t>Acculturation: </a:t>
            </a:r>
            <a:r>
              <a:rPr lang="en-US" altLang="en-US" dirty="0" smtClean="0"/>
              <a:t>Changes made by minorities in response to the dominant culture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76637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b="0" dirty="0" smtClean="0">
                <a:latin typeface="Albertus Medium" pitchFamily="34" charset="0"/>
              </a:rPr>
              <a:t>LO 16.2 </a:t>
            </a:r>
            <a:r>
              <a:rPr lang="en-US" altLang="en-US" dirty="0" smtClean="0">
                <a:latin typeface="Albertus Medium" pitchFamily="34" charset="0"/>
              </a:rPr>
              <a:t>Summarize healthcare diversity and competent professional communications.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Patients from different cultural backgrounds may have beliefs much different from those of the phlebotomist. Never judge a patient or his/her beliefs. Be pleasant and respectful of the patient’s beliefs.</a:t>
            </a:r>
          </a:p>
          <a:p>
            <a:endParaRPr lang="en-US" altLang="en-US" dirty="0" smtClean="0"/>
          </a:p>
          <a:p>
            <a:r>
              <a:rPr lang="en-US" altLang="en-US" dirty="0" smtClean="0"/>
              <a:t>One way to help patients feel like they are in control is to ask them which arm they want you to use for venipuncture.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72735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b="0" dirty="0" smtClean="0">
                <a:latin typeface="Albertus Medium" pitchFamily="34" charset="0"/>
              </a:rPr>
              <a:t>LO 16.2 </a:t>
            </a:r>
            <a:r>
              <a:rPr lang="en-US" altLang="en-US" dirty="0" smtClean="0">
                <a:latin typeface="Albertus Medium" pitchFamily="34" charset="0"/>
              </a:rPr>
              <a:t>Summarize healthcare diversity and competent professional communications.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Keep in mind that each patient is an individual and should be treated as such. However, knowing a bit about various </a:t>
            </a:r>
            <a:r>
              <a:rPr lang="en-US" b="1" dirty="0" smtClean="0"/>
              <a:t>multicultural</a:t>
            </a:r>
            <a:r>
              <a:rPr lang="en-US" dirty="0" smtClean="0"/>
              <a:t> (from many cultures) backgrounds can help you understand the basis for various patients’ attitudes and preferences.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409976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b="0" dirty="0" smtClean="0">
                <a:latin typeface="Albertus Medium" pitchFamily="34" charset="0"/>
              </a:rPr>
              <a:t>LO 16.2 </a:t>
            </a:r>
            <a:r>
              <a:rPr lang="en-US" altLang="en-US" dirty="0" smtClean="0">
                <a:latin typeface="Albertus Medium" pitchFamily="34" charset="0"/>
              </a:rPr>
              <a:t>Summarize healthcare diversity and competent professional communications.</a:t>
            </a:r>
          </a:p>
          <a:p>
            <a:endParaRPr lang="en-US" b="1" baseline="0" dirty="0" smtClean="0"/>
          </a:p>
          <a:p>
            <a:r>
              <a:rPr lang="en-US" b="1" baseline="0" dirty="0" smtClean="0"/>
              <a:t>Notes:</a:t>
            </a:r>
          </a:p>
          <a:p>
            <a:pPr>
              <a:defRPr/>
            </a:pPr>
            <a:endParaRPr lang="en-US" b="1" dirty="0" smtClean="0"/>
          </a:p>
          <a:p>
            <a:pPr>
              <a:defRPr/>
            </a:pPr>
            <a:r>
              <a:rPr lang="en-US" b="1" dirty="0" smtClean="0"/>
              <a:t>Interprofessional: </a:t>
            </a:r>
            <a:r>
              <a:rPr lang="en-US" dirty="0" smtClean="0"/>
              <a:t>Pertaining to people from different professions</a:t>
            </a:r>
          </a:p>
          <a:p>
            <a:pPr>
              <a:buFont typeface="Arial" pitchFamily="34" charset="0"/>
              <a:buNone/>
              <a:defRPr/>
            </a:pPr>
            <a:endParaRPr lang="en-US" dirty="0" smtClean="0"/>
          </a:p>
          <a:p>
            <a:pPr>
              <a:buFont typeface="Arial" pitchFamily="34" charset="0"/>
              <a:buNone/>
              <a:defRPr/>
            </a:pPr>
            <a:r>
              <a:rPr lang="en-US" dirty="0" smtClean="0"/>
              <a:t>Always remember to adjust your communication to each interaction, whether multicultural, interprofessional, or both.</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3354686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indent="-576263">
              <a:spcBef>
                <a:spcPts val="2400"/>
              </a:spcBef>
            </a:pPr>
            <a:r>
              <a:rPr lang="en-US" altLang="en-US" dirty="0" smtClean="0">
                <a:latin typeface="Albertus Medium" pitchFamily="34" charset="0"/>
              </a:rPr>
              <a:t>LO 16.3 Discuss risk management and policies and protocol designed to avoid medicolegal problems.</a:t>
            </a:r>
          </a:p>
          <a:p>
            <a:endParaRPr lang="en-US" baseline="0" dirty="0" smtClean="0"/>
          </a:p>
          <a:p>
            <a:r>
              <a:rPr lang="en-US" b="1" baseline="0" dirty="0" smtClean="0"/>
              <a:t>Notes:</a:t>
            </a:r>
          </a:p>
          <a:p>
            <a:pPr>
              <a:defRPr/>
            </a:pPr>
            <a:endParaRPr lang="en-US" dirty="0" smtClean="0"/>
          </a:p>
          <a:p>
            <a:pPr>
              <a:defRPr/>
            </a:pPr>
            <a:r>
              <a:rPr lang="en-US" dirty="0" smtClean="0"/>
              <a:t>Healthcare facilities have an enormous potential for injury. </a:t>
            </a:r>
          </a:p>
          <a:p>
            <a:pPr>
              <a:defRPr/>
            </a:pPr>
            <a:endParaRPr lang="en-US" dirty="0" smtClean="0"/>
          </a:p>
          <a:p>
            <a:pPr>
              <a:defRPr/>
            </a:pPr>
            <a:r>
              <a:rPr lang="en-US" dirty="0" smtClean="0"/>
              <a:t>Risk management departments generate policies and procedures:</a:t>
            </a:r>
          </a:p>
          <a:p>
            <a:pPr marL="171450" indent="-171450">
              <a:buFont typeface="Arial" pitchFamily="34" charset="0"/>
              <a:buChar char="•"/>
              <a:defRPr/>
            </a:pPr>
            <a:r>
              <a:rPr lang="en-US" dirty="0" smtClean="0"/>
              <a:t>To protect patients, employees, and employers from loss or injury</a:t>
            </a:r>
          </a:p>
          <a:p>
            <a:pPr marL="171450" indent="-171450">
              <a:buFont typeface="Arial" pitchFamily="34" charset="0"/>
              <a:buChar char="•"/>
              <a:defRPr/>
            </a:pPr>
            <a:r>
              <a:rPr lang="en-US" dirty="0" smtClean="0"/>
              <a:t>To protect the institutions from </a:t>
            </a:r>
            <a:r>
              <a:rPr lang="en-US" b="1" dirty="0" smtClean="0"/>
              <a:t>liability</a:t>
            </a:r>
            <a:r>
              <a:rPr lang="en-US" dirty="0" smtClean="0"/>
              <a:t> and </a:t>
            </a:r>
            <a:r>
              <a:rPr lang="en-US" b="1" dirty="0" smtClean="0"/>
              <a:t>litigation</a:t>
            </a:r>
            <a:endParaRPr lang="en-US" dirty="0" smtClean="0"/>
          </a:p>
          <a:p>
            <a:pPr marL="171450" indent="-171450">
              <a:buFont typeface="Arial" pitchFamily="34" charset="0"/>
              <a:buChar char="•"/>
              <a:defRPr/>
            </a:pPr>
            <a:endParaRPr lang="en-US" dirty="0" smtClean="0"/>
          </a:p>
          <a:p>
            <a:pPr>
              <a:buFont typeface="Arial" pitchFamily="34" charset="0"/>
              <a:buNone/>
              <a:defRPr/>
            </a:pPr>
            <a:r>
              <a:rPr lang="en-US" b="1" dirty="0" smtClean="0"/>
              <a:t>Risk management: </a:t>
            </a:r>
            <a:r>
              <a:rPr lang="en-US" b="0" dirty="0" smtClean="0"/>
              <a:t>Policies and procedures to protect patients, employees, and the employer from loss or injury; generated and conducted by a department in healthcare facilities</a:t>
            </a:r>
            <a:endParaRPr lang="en-US" b="1" dirty="0" smtClean="0"/>
          </a:p>
          <a:p>
            <a:pPr>
              <a:buFont typeface="Arial" pitchFamily="34" charset="0"/>
              <a:buNone/>
              <a:defRPr/>
            </a:pPr>
            <a:r>
              <a:rPr lang="en-US" b="1" dirty="0" smtClean="0"/>
              <a:t>Liability: </a:t>
            </a:r>
            <a:r>
              <a:rPr lang="en-US" dirty="0" smtClean="0"/>
              <a:t>Legal obligation</a:t>
            </a:r>
          </a:p>
          <a:p>
            <a:pPr>
              <a:buFont typeface="Arial" pitchFamily="34" charset="0"/>
              <a:buNone/>
              <a:defRPr/>
            </a:pPr>
            <a:r>
              <a:rPr lang="en-US" b="1" dirty="0" smtClean="0"/>
              <a:t>Litigation: </a:t>
            </a:r>
            <a:r>
              <a:rPr lang="en-US" dirty="0" smtClean="0"/>
              <a:t>Legal action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1224725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indent="-576263">
              <a:spcBef>
                <a:spcPts val="2400"/>
              </a:spcBef>
            </a:pPr>
            <a:r>
              <a:rPr lang="en-US" altLang="en-US" dirty="0" smtClean="0">
                <a:latin typeface="Albertus Medium" pitchFamily="34" charset="0"/>
              </a:rPr>
              <a:t>LO 16.3 Discuss risk management and policies and protocol designed to avoid medicolegal problems.</a:t>
            </a:r>
            <a:endParaRPr lang="en-US" baseline="0" dirty="0" smtClean="0"/>
          </a:p>
          <a:p>
            <a:endParaRPr lang="en-US" baseline="0" dirty="0" smtClean="0"/>
          </a:p>
          <a:p>
            <a:r>
              <a:rPr lang="en-US" b="1" baseline="0" dirty="0" smtClean="0"/>
              <a:t>Notes:</a:t>
            </a:r>
          </a:p>
          <a:p>
            <a:endParaRPr lang="en-US" b="1" baseline="0" dirty="0" smtClean="0"/>
          </a:p>
          <a:p>
            <a:r>
              <a:rPr lang="en-US" altLang="en-US" b="1" dirty="0" smtClean="0"/>
              <a:t>Malpractice: </a:t>
            </a:r>
            <a:r>
              <a:rPr lang="en-US" altLang="en-US" dirty="0" smtClean="0"/>
              <a:t>Incorrect treatment of a patient by a healthcare worker</a:t>
            </a:r>
          </a:p>
          <a:p>
            <a:r>
              <a:rPr lang="en-US" altLang="en-US" b="1" dirty="0" smtClean="0"/>
              <a:t>Negligence: </a:t>
            </a:r>
            <a:r>
              <a:rPr lang="en-US" altLang="en-US" dirty="0" smtClean="0"/>
              <a:t>Failure to perform reasonably expected duties to patients</a:t>
            </a:r>
          </a:p>
          <a:p>
            <a:endParaRPr lang="en-US" altLang="en-US" dirty="0" smtClean="0"/>
          </a:p>
          <a:p>
            <a:r>
              <a:rPr lang="en-US" altLang="en-US" b="1" dirty="0" smtClean="0"/>
              <a:t>CLSI: </a:t>
            </a:r>
            <a:r>
              <a:rPr lang="en-US" altLang="en-US" dirty="0" smtClean="0"/>
              <a:t>Clinical and Laboratory Standards Institute</a:t>
            </a:r>
          </a:p>
          <a:p>
            <a:endParaRPr lang="en-US" altLang="en-US" dirty="0" smtClean="0"/>
          </a:p>
          <a:p>
            <a:r>
              <a:rPr lang="en-US" altLang="en-US" dirty="0" smtClean="0"/>
              <a:t>When a patient thinks negligence or malpractice has occurred, the burden of proof is always the responsibility of the patient.</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191391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indent="-576263">
              <a:spcBef>
                <a:spcPts val="2400"/>
              </a:spcBef>
            </a:pPr>
            <a:r>
              <a:rPr lang="en-US" altLang="en-US" dirty="0" smtClean="0">
                <a:latin typeface="Albertus Medium" pitchFamily="34" charset="0"/>
              </a:rPr>
              <a:t>LO 16.3 Discuss risk management and policies and protocol designed to avoid medicolegal problems.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Attempting to perform procedures that you are not fully trained to perform can lead to poor-quality care and perceived negligence. If another team member asks you to perform a procedure you are not trained to perform, explain that it is not within your scope of practice. </a:t>
            </a:r>
            <a:r>
              <a:rPr lang="en-US" altLang="en-US" b="1" dirty="0" smtClean="0"/>
              <a:t>Always</a:t>
            </a:r>
            <a:r>
              <a:rPr lang="en-US" altLang="en-US" dirty="0" smtClean="0"/>
              <a:t> stay within your scope of practice.</a:t>
            </a:r>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12249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indent="-576263">
              <a:spcBef>
                <a:spcPts val="2400"/>
              </a:spcBef>
            </a:pPr>
            <a:r>
              <a:rPr lang="en-US" altLang="en-US" dirty="0" smtClean="0">
                <a:latin typeface="Albertus Medium" pitchFamily="34" charset="0"/>
              </a:rPr>
              <a:t>LO 16.3 Discuss risk management and policies and protocol designed to avoid medicolegal problems.</a:t>
            </a:r>
          </a:p>
          <a:p>
            <a:pPr marL="576263" indent="-576263">
              <a:spcBef>
                <a:spcPts val="2400"/>
              </a:spcBef>
            </a:pPr>
            <a:endParaRPr lang="en-US" baseline="0" dirty="0" smtClean="0"/>
          </a:p>
          <a:p>
            <a:r>
              <a:rPr lang="en-US" b="1" baseline="0" dirty="0" smtClean="0"/>
              <a:t>Notes:</a:t>
            </a:r>
          </a:p>
          <a:p>
            <a:endParaRPr lang="en-US" altLang="en-US" dirty="0" smtClean="0"/>
          </a:p>
          <a:p>
            <a:r>
              <a:rPr lang="en-US" altLang="en-US" dirty="0" smtClean="0"/>
              <a:t>Proper documentation is also an important part of preventing liability suits. Documentation is the healthcare facility’s record of the patient’s care and treatment. Each member of the healthcare team is responsible for properly documenting essential information, including any variances and errors, immediately.</a:t>
            </a: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28385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indent="-576263">
              <a:spcBef>
                <a:spcPts val="2400"/>
              </a:spcBef>
            </a:pPr>
            <a:r>
              <a:rPr lang="en-US" altLang="en-US" dirty="0" smtClean="0">
                <a:latin typeface="Albertus Medium" pitchFamily="34" charset="0"/>
              </a:rPr>
              <a:t>LO 16.3 Discuss risk management and policies and protocol designed to avoid medicolegal problems.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All healthcare workers should be aware of potential hazards in the workplace and should adhere to CDC and OSHA guidelines at all times.</a:t>
            </a:r>
          </a:p>
          <a:p>
            <a:pPr marL="171450" indent="-171450">
              <a:buFont typeface="Arial" pitchFamily="34" charset="0"/>
              <a:buChar char="•"/>
              <a:defRPr/>
            </a:pPr>
            <a:r>
              <a:rPr lang="en-US" dirty="0" smtClean="0"/>
              <a:t>Use standard precautions.</a:t>
            </a:r>
          </a:p>
          <a:p>
            <a:pPr marL="171450" indent="-171450">
              <a:buFont typeface="Arial" pitchFamily="34" charset="0"/>
              <a:buChar char="•"/>
              <a:defRPr/>
            </a:pPr>
            <a:r>
              <a:rPr lang="en-US" dirty="0" smtClean="0"/>
              <a:t>Wear PPE when exposure to bloodborne and other pathogens is possible.</a:t>
            </a:r>
          </a:p>
          <a:p>
            <a:pPr marL="171450" indent="-171450">
              <a:buFont typeface="Arial" pitchFamily="34" charset="0"/>
              <a:buChar char="•"/>
              <a:defRPr/>
            </a:pPr>
            <a:r>
              <a:rPr lang="en-US" dirty="0" smtClean="0"/>
              <a:t>Dispose of all sharps correctly in the designated biohazard containers.</a:t>
            </a:r>
          </a:p>
          <a:p>
            <a:pPr marL="171450" indent="-171450">
              <a:buFont typeface="Arial" pitchFamily="34" charset="0"/>
              <a:buChar char="•"/>
              <a:defRPr/>
            </a:pPr>
            <a:r>
              <a:rPr lang="en-US" dirty="0" smtClean="0"/>
              <a:t>Use hazardous chemicals safely.</a:t>
            </a:r>
          </a:p>
          <a:p>
            <a:pPr marL="171450" indent="-171450">
              <a:buFont typeface="Arial" pitchFamily="34" charset="0"/>
              <a:buChar char="•"/>
              <a:defRPr/>
            </a:pPr>
            <a:endParaRPr lang="en-US" dirty="0" smtClean="0"/>
          </a:p>
          <a:p>
            <a:pPr>
              <a:buFont typeface="Arial" pitchFamily="34" charset="0"/>
              <a:buNone/>
              <a:defRPr/>
            </a:pPr>
            <a:r>
              <a:rPr lang="en-US" dirty="0" smtClean="0"/>
              <a:t>Employers are required to offer hepatitis B vaccination, free of charge, to all employees at risk of exposure to bloodborne pathogens.</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136725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16.4 List the causes of stress in the workplace and discuss the coping skills used to deal with workplace stress.</a:t>
            </a:r>
            <a:endParaRPr lang="en-US" baseline="0" dirty="0" smtClean="0"/>
          </a:p>
          <a:p>
            <a:endParaRPr lang="en-US" baseline="0" dirty="0" smtClean="0"/>
          </a:p>
          <a:p>
            <a:r>
              <a:rPr lang="en-US" b="1" baseline="0" dirty="0" smtClean="0"/>
              <a:t>Notes:</a:t>
            </a:r>
          </a:p>
          <a:p>
            <a:endParaRPr lang="en-US" b="1" baseline="0" dirty="0" smtClean="0"/>
          </a:p>
          <a:p>
            <a:r>
              <a:rPr lang="en-US" altLang="en-US" b="1" dirty="0" smtClean="0"/>
              <a:t>Stress: </a:t>
            </a:r>
            <a:r>
              <a:rPr lang="en-US" altLang="en-US" dirty="0" smtClean="0"/>
              <a:t>The body’s nonspecific response to change or demands</a:t>
            </a:r>
          </a:p>
          <a:p>
            <a:endParaRPr lang="en-US" altLang="en-US" dirty="0" smtClean="0"/>
          </a:p>
          <a:p>
            <a:r>
              <a:rPr lang="en-US" altLang="en-US" dirty="0" smtClean="0"/>
              <a:t>Stress can cause you to snap at someone or forget to do something important, such as properly label a specimen. It is important to minimize stress for your own sake</a:t>
            </a:r>
            <a:r>
              <a:rPr lang="en-US" altLang="en-US" baseline="0" dirty="0" smtClean="0"/>
              <a:t> </a:t>
            </a:r>
            <a:r>
              <a:rPr lang="en-US" altLang="en-US" dirty="0" smtClean="0"/>
              <a:t>as well as to prevent errors.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20379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dirty="0" smtClean="0"/>
              <a:t>This chapter provides insights into professional behaviors, cultural competence,</a:t>
            </a:r>
            <a:r>
              <a:rPr lang="en-US" baseline="0" dirty="0" smtClean="0"/>
              <a:t> </a:t>
            </a:r>
            <a:r>
              <a:rPr lang="en-US" dirty="0" smtClean="0"/>
              <a:t>and professional life after phlebotomy training. It also explores the types and</a:t>
            </a:r>
            <a:r>
              <a:rPr lang="en-US" baseline="0" dirty="0" smtClean="0"/>
              <a:t> causes of stress on the job and potential solutions to avoid burnout.</a:t>
            </a:r>
            <a:endParaRPr lang="en-US"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100" dirty="0" smtClean="0">
                <a:solidFill>
                  <a:schemeClr val="bg1"/>
                </a:solidFill>
              </a:rPr>
              <a:t>Professionalism is behavior that corresponds to the models and standards of a profession. Professional communication includes being aware of barriers that may be due to cultural differences.</a:t>
            </a:r>
            <a:r>
              <a:rPr lang="en-US" altLang="en-US" sz="1100" baseline="0" dirty="0" smtClean="0">
                <a:solidFill>
                  <a:schemeClr val="bg1"/>
                </a:solidFill>
              </a:rPr>
              <a:t> </a:t>
            </a:r>
            <a:r>
              <a:rPr lang="en-US" sz="1100" b="0" dirty="0" smtClean="0">
                <a:solidFill>
                  <a:schemeClr val="bg1"/>
                </a:solidFill>
              </a:rPr>
              <a:t>Phlebotomists should be aware of various factors that contribute to risk and stress in the workplace and strive to reduce those risks</a:t>
            </a:r>
            <a:r>
              <a:rPr lang="en-US" sz="1100" b="0" baseline="0" dirty="0" smtClean="0">
                <a:solidFill>
                  <a:schemeClr val="bg1"/>
                </a:solidFill>
              </a:rPr>
              <a:t> and stressors.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baseline="0" dirty="0" smtClean="0">
                <a:solidFill>
                  <a:schemeClr val="bg1"/>
                </a:solidFill>
              </a:rPr>
              <a:t>The completion of a professional’s training is not the end of his or her education. Phlebotomists must continue to learn as techniques and skills change based on new ideas and technologies.</a:t>
            </a:r>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16.4 List the causes of stress in the workplace and discuss the coping skills used to deal with workplace stress.</a:t>
            </a:r>
            <a:endParaRPr lang="en-US" baseline="0" dirty="0" smtClean="0"/>
          </a:p>
          <a:p>
            <a:endParaRPr lang="en-US" b="1" baseline="0" dirty="0" smtClean="0"/>
          </a:p>
          <a:p>
            <a:r>
              <a:rPr lang="en-US" b="1" baseline="0" dirty="0" smtClean="0"/>
              <a:t>Notes:</a:t>
            </a:r>
          </a:p>
          <a:p>
            <a:pPr>
              <a:defRPr/>
            </a:pPr>
            <a:endParaRPr lang="en-US" sz="1100" b="1" dirty="0" smtClean="0"/>
          </a:p>
          <a:p>
            <a:pPr>
              <a:defRPr/>
            </a:pPr>
            <a:r>
              <a:rPr lang="en-US" sz="1100" b="1" dirty="0" smtClean="0"/>
              <a:t>Burnout: </a:t>
            </a:r>
            <a:r>
              <a:rPr lang="en-US" sz="1100" dirty="0" smtClean="0"/>
              <a:t>An energy-depleting condition that results from prolonged periods of stress without relief;</a:t>
            </a:r>
            <a:r>
              <a:rPr lang="en-US" sz="1100" baseline="0" dirty="0" smtClean="0"/>
              <a:t> t</a:t>
            </a:r>
            <a:r>
              <a:rPr lang="en-US" sz="1100" dirty="0" smtClean="0"/>
              <a:t>ype A personalities are more prone to burnout than type B personalities</a:t>
            </a:r>
          </a:p>
          <a:p>
            <a:pPr>
              <a:defRPr/>
            </a:pPr>
            <a:endParaRPr lang="en-US" sz="1100" b="1" dirty="0" smtClean="0"/>
          </a:p>
          <a:p>
            <a:pPr>
              <a:defRPr/>
            </a:pPr>
            <a:r>
              <a:rPr lang="en-US" sz="1100" b="1" u="sng" dirty="0" smtClean="0"/>
              <a:t>Burnout stages:</a:t>
            </a:r>
          </a:p>
          <a:p>
            <a:pPr>
              <a:defRPr/>
            </a:pPr>
            <a:r>
              <a:rPr lang="en-US" sz="1100" b="1" dirty="0" smtClean="0"/>
              <a:t>Honeymoon phase: </a:t>
            </a:r>
          </a:p>
          <a:p>
            <a:pPr marL="171450" indent="-171450">
              <a:buFont typeface="Arial" pitchFamily="34" charset="0"/>
              <a:buChar char="•"/>
              <a:defRPr/>
            </a:pPr>
            <a:r>
              <a:rPr lang="en-US" sz="1100" dirty="0" smtClean="0"/>
              <a:t>Your job is wonderful, and you love it. </a:t>
            </a:r>
          </a:p>
          <a:p>
            <a:pPr marL="171450" indent="-171450">
              <a:buFont typeface="Arial" pitchFamily="34" charset="0"/>
              <a:buChar char="•"/>
              <a:defRPr/>
            </a:pPr>
            <a:r>
              <a:rPr lang="en-US" sz="1100" dirty="0" smtClean="0"/>
              <a:t>You have boundless energy and enthusiasm.</a:t>
            </a:r>
          </a:p>
          <a:p>
            <a:pPr>
              <a:defRPr/>
            </a:pPr>
            <a:r>
              <a:rPr lang="en-US" sz="1100" b="1" dirty="0" smtClean="0"/>
              <a:t>Awakening phase: </a:t>
            </a:r>
          </a:p>
          <a:p>
            <a:pPr marL="171450" indent="-171450">
              <a:buFont typeface="Arial" pitchFamily="34" charset="0"/>
              <a:buChar char="•"/>
              <a:defRPr/>
            </a:pPr>
            <a:r>
              <a:rPr lang="en-US" sz="1100" dirty="0" smtClean="0"/>
              <a:t>You realize that your initial expectations were unrealistic. The organization and your co-workers are less than perfect. </a:t>
            </a:r>
          </a:p>
          <a:p>
            <a:pPr marL="171450" indent="-171450">
              <a:buFont typeface="Arial" pitchFamily="34" charset="0"/>
              <a:buChar char="•"/>
              <a:defRPr/>
            </a:pPr>
            <a:r>
              <a:rPr lang="en-US" sz="1100" dirty="0" smtClean="0"/>
              <a:t>Rewards and recognition may be scarce. </a:t>
            </a:r>
          </a:p>
          <a:p>
            <a:pPr marL="171450" indent="-171450">
              <a:buFont typeface="Arial" pitchFamily="34" charset="0"/>
              <a:buChar char="•"/>
              <a:defRPr/>
            </a:pPr>
            <a:r>
              <a:rPr lang="en-US" sz="1100" dirty="0" smtClean="0"/>
              <a:t>Disillusionment and disappointment grow, and you become increasingly tired. </a:t>
            </a:r>
          </a:p>
          <a:p>
            <a:pPr marL="171450" indent="-171450">
              <a:buFont typeface="Arial" pitchFamily="34" charset="0"/>
              <a:buChar char="•"/>
              <a:defRPr/>
            </a:pPr>
            <a:r>
              <a:rPr lang="en-US" sz="1100" dirty="0" smtClean="0"/>
              <a:t>You may start to lose your self-confidence.</a:t>
            </a:r>
          </a:p>
          <a:p>
            <a:pPr>
              <a:defRPr/>
            </a:pPr>
            <a:r>
              <a:rPr lang="en-US" sz="1100" b="1" dirty="0" smtClean="0"/>
              <a:t>Brownout phase: </a:t>
            </a:r>
          </a:p>
          <a:p>
            <a:pPr marL="171450" indent="-171450">
              <a:buFont typeface="Arial" pitchFamily="34" charset="0"/>
              <a:buChar char="•"/>
              <a:defRPr/>
            </a:pPr>
            <a:r>
              <a:rPr lang="en-US" sz="1100" dirty="0" smtClean="0"/>
              <a:t>You begin experiencing chronic fatigue and irritability. </a:t>
            </a:r>
          </a:p>
          <a:p>
            <a:pPr marL="171450" indent="-171450">
              <a:buFont typeface="Arial" pitchFamily="34" charset="0"/>
              <a:buChar char="•"/>
              <a:defRPr/>
            </a:pPr>
            <a:r>
              <a:rPr lang="en-US" sz="1100" dirty="0" smtClean="0"/>
              <a:t>Your eating and sleeping patterns may change, and you start indulging in escapist behaviors, such as partying, overeating, alcohol consumption, and binge shopping. </a:t>
            </a:r>
          </a:p>
          <a:p>
            <a:pPr marL="171450" indent="-171450">
              <a:buFont typeface="Arial" pitchFamily="34" charset="0"/>
              <a:buChar char="•"/>
              <a:defRPr/>
            </a:pPr>
            <a:r>
              <a:rPr lang="en-US" sz="1100" dirty="0" smtClean="0"/>
              <a:t>Your work deteriorates. </a:t>
            </a:r>
          </a:p>
          <a:p>
            <a:pPr marL="171450" indent="-171450">
              <a:buFont typeface="Arial" pitchFamily="34" charset="0"/>
              <a:buChar char="•"/>
              <a:defRPr/>
            </a:pPr>
            <a:r>
              <a:rPr lang="en-US" sz="1100" dirty="0" smtClean="0"/>
              <a:t>You become cynical, detached, and openly critical of the organization, and you may experience depression, anxiety, and physical illness.</a:t>
            </a:r>
          </a:p>
          <a:p>
            <a:pPr>
              <a:buFont typeface="Arial" pitchFamily="34" charset="0"/>
              <a:buNone/>
              <a:defRPr/>
            </a:pPr>
            <a:r>
              <a:rPr lang="en-US" sz="1100" b="1" dirty="0" smtClean="0"/>
              <a:t>Full-scale burnout phase:</a:t>
            </a:r>
          </a:p>
          <a:p>
            <a:pPr marL="171450" indent="-171450">
              <a:buFont typeface="Arial" pitchFamily="34" charset="0"/>
              <a:buChar char="•"/>
              <a:defRPr/>
            </a:pPr>
            <a:r>
              <a:rPr lang="en-US" sz="1100" dirty="0" smtClean="0"/>
              <a:t>Despair is the dominant feature of this stage.</a:t>
            </a:r>
          </a:p>
          <a:p>
            <a:pPr marL="171450" indent="-171450">
              <a:buFont typeface="Arial" pitchFamily="34" charset="0"/>
              <a:buChar char="•"/>
              <a:defRPr/>
            </a:pPr>
            <a:r>
              <a:rPr lang="en-US" sz="1100" dirty="0" smtClean="0"/>
              <a:t>You have an overwhelming sense of failure</a:t>
            </a:r>
            <a:r>
              <a:rPr lang="en-US" sz="1100" baseline="0" dirty="0" smtClean="0"/>
              <a:t> </a:t>
            </a:r>
            <a:r>
              <a:rPr lang="en-US" sz="1100" dirty="0" smtClean="0"/>
              <a:t>with loss of self-esteem and self-confidence.</a:t>
            </a:r>
          </a:p>
          <a:p>
            <a:pPr marL="171450" indent="-171450">
              <a:buFont typeface="Arial" pitchFamily="34" charset="0"/>
              <a:buChar char="•"/>
              <a:defRPr/>
            </a:pPr>
            <a:r>
              <a:rPr lang="en-US" sz="1100" dirty="0" smtClean="0"/>
              <a:t>You are exhausted physically and mentally, and you may experience physical or mental breakdown.</a:t>
            </a:r>
          </a:p>
          <a:p>
            <a:pPr>
              <a:buFont typeface="Arial" pitchFamily="34" charset="0"/>
              <a:buNone/>
              <a:defRPr/>
            </a:pPr>
            <a:r>
              <a:rPr lang="en-US" sz="1100" b="1" dirty="0" smtClean="0"/>
              <a:t>Phoenix phenomenon:</a:t>
            </a:r>
          </a:p>
          <a:p>
            <a:pPr marL="171450" indent="-171450">
              <a:buFont typeface="Arial" pitchFamily="34" charset="0"/>
              <a:buChar char="•"/>
              <a:defRPr/>
            </a:pPr>
            <a:r>
              <a:rPr lang="en-US" sz="1100" dirty="0" smtClean="0"/>
              <a:t>“Rising from the ashes” of burnout</a:t>
            </a:r>
          </a:p>
          <a:p>
            <a:pPr marL="171450" indent="-171450">
              <a:buFont typeface="Arial" pitchFamily="34" charset="0"/>
              <a:buChar char="•"/>
              <a:defRPr/>
            </a:pPr>
            <a:r>
              <a:rPr lang="en-US" sz="1100" dirty="0" smtClean="0"/>
              <a:t>Takes time to accomplish</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2920286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16.4 List the causes of stress in the workplace and discuss the coping skills used to deal with workplace stress.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A certain amount of stress is both normal and good for you. It can help motivate you or be an exciting change of pace.</a:t>
            </a:r>
          </a:p>
          <a:p>
            <a:pPr>
              <a:defRPr/>
            </a:pPr>
            <a:endParaRPr lang="en-US" dirty="0" smtClean="0"/>
          </a:p>
          <a:p>
            <a:pPr>
              <a:defRPr/>
            </a:pPr>
            <a:r>
              <a:rPr lang="en-US" dirty="0" smtClean="0"/>
              <a:t>Stress becomes bad when it becomes overwhelming. This point is different for each individual. Bad stress can cause:</a:t>
            </a:r>
          </a:p>
          <a:p>
            <a:pPr marL="171450" indent="-171450">
              <a:buFont typeface="Arial" pitchFamily="34" charset="0"/>
              <a:buChar char="•"/>
              <a:defRPr/>
            </a:pPr>
            <a:r>
              <a:rPr lang="en-US" dirty="0" smtClean="0"/>
              <a:t>Lower resistance to infection</a:t>
            </a:r>
          </a:p>
          <a:p>
            <a:pPr marL="171450" indent="-171450">
              <a:buFont typeface="Arial" pitchFamily="34" charset="0"/>
              <a:buChar char="•"/>
              <a:defRPr/>
            </a:pPr>
            <a:r>
              <a:rPr lang="en-US" dirty="0" smtClean="0"/>
              <a:t>Increased risk of developing heart disease, diabetes, high blood pressure, ulcers, allergies, asthma, colitis, and cancer</a:t>
            </a:r>
          </a:p>
          <a:p>
            <a:pPr marL="171450" indent="-171450">
              <a:buFont typeface="Arial" pitchFamily="34" charset="0"/>
              <a:buChar char="•"/>
              <a:defRPr/>
            </a:pPr>
            <a:r>
              <a:rPr lang="en-US" dirty="0" smtClean="0"/>
              <a:t>Increased risk of autoimmune diseases</a:t>
            </a:r>
          </a:p>
          <a:p>
            <a:pPr marL="171450" indent="-171450">
              <a:buFont typeface="Arial" pitchFamily="34" charset="0"/>
              <a:buChar char="•"/>
              <a:defRPr/>
            </a:pPr>
            <a:r>
              <a:rPr lang="en-US" dirty="0" smtClean="0"/>
              <a:t>Increased risk of developing anxiety disorders or panic attacks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1541331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16.4 List the causes of stress in the workplace and discuss the coping skills used to deal with workplace stress.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Life is full of stressors. Anything that causes change is likely to result in stress. Even good changes, such as getting married or receiving public recognition for a personal success, can cause stress in your life.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778555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16.4 List the causes of stress in the workplace and discuss the coping skills used to deal with workplace stress.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Many stressors are related to the workplace. Here, too, it is important to remember that even good changes can cause stress.</a:t>
            </a:r>
            <a:r>
              <a:rPr lang="en-US" altLang="en-US" baseline="0" dirty="0" smtClean="0"/>
              <a:t> </a:t>
            </a:r>
            <a:r>
              <a:rPr lang="en-US" altLang="en-US" dirty="0" smtClean="0"/>
              <a:t>Recognizing stress is the first step to managing it.</a:t>
            </a:r>
          </a:p>
          <a:p>
            <a:endParaRPr lang="en-US" altLang="en-US" dirty="0" smtClean="0"/>
          </a:p>
          <a:p>
            <a:r>
              <a:rPr lang="en-US" altLang="en-US" dirty="0" smtClean="0"/>
              <a:t>Once you</a:t>
            </a:r>
            <a:r>
              <a:rPr lang="en-US" altLang="en-US" baseline="0" dirty="0" smtClean="0"/>
              <a:t> recognize the cause of your stress, it becomes easier to manage.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38494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16.4 List the causes of stress in the workplace and discuss the coping skills used to deal with workplace stress.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Since it is impossible, and also inadvisable, to eliminate stress from your life, learning to manage stress is an important priority.</a:t>
            </a:r>
          </a:p>
          <a:p>
            <a:pPr marL="171450" indent="-171450">
              <a:buFont typeface="Arial" pitchFamily="34" charset="0"/>
              <a:buChar char="•"/>
              <a:defRPr/>
            </a:pPr>
            <a:r>
              <a:rPr lang="en-US" dirty="0" smtClean="0"/>
              <a:t>Take your strengths and limitations into account.</a:t>
            </a:r>
          </a:p>
          <a:p>
            <a:pPr marL="171450" indent="-171450">
              <a:buFont typeface="Arial" pitchFamily="34" charset="0"/>
              <a:buChar char="•"/>
              <a:defRPr/>
            </a:pPr>
            <a:r>
              <a:rPr lang="en-US" dirty="0" smtClean="0"/>
              <a:t>Be realistic about how much you can handle at work and at home.</a:t>
            </a:r>
          </a:p>
          <a:p>
            <a:pPr marL="171450" indent="-171450">
              <a:buFont typeface="Arial" pitchFamily="34" charset="0"/>
              <a:buChar char="•"/>
              <a:defRPr/>
            </a:pPr>
            <a:r>
              <a:rPr lang="en-US" dirty="0" smtClean="0"/>
              <a:t>Identify stressors and plan how to handle them.</a:t>
            </a:r>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1362913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16.4 List the causes of stress in the workplace and discuss the coping skills used to deal with workplace stress.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Some relaxation techniques include:</a:t>
            </a:r>
          </a:p>
          <a:p>
            <a:pPr marL="171450" indent="-171450">
              <a:buFont typeface="Arial" pitchFamily="34" charset="0"/>
              <a:buChar char="•"/>
              <a:defRPr/>
            </a:pPr>
            <a:r>
              <a:rPr lang="en-US" dirty="0" smtClean="0"/>
              <a:t>Deep breathing</a:t>
            </a:r>
          </a:p>
          <a:p>
            <a:pPr marL="171450" indent="-171450">
              <a:buFont typeface="Arial" pitchFamily="34" charset="0"/>
              <a:buChar char="•"/>
              <a:defRPr/>
            </a:pPr>
            <a:r>
              <a:rPr lang="en-US" dirty="0" smtClean="0"/>
              <a:t>Meditation</a:t>
            </a:r>
          </a:p>
          <a:p>
            <a:pPr marL="171450" indent="-171450">
              <a:buFont typeface="Arial" pitchFamily="34" charset="0"/>
              <a:buChar char="•"/>
              <a:defRPr/>
            </a:pPr>
            <a:r>
              <a:rPr lang="en-US" dirty="0" smtClean="0"/>
              <a:t>Imagining yourself in a quiet, peaceful place</a:t>
            </a:r>
          </a:p>
          <a:p>
            <a:pPr marL="171450" indent="-171450">
              <a:buFont typeface="Arial" pitchFamily="34" charset="0"/>
              <a:buChar char="•"/>
              <a:defRPr/>
            </a:pPr>
            <a:r>
              <a:rPr lang="en-US" dirty="0" smtClean="0"/>
              <a:t>Exercise</a:t>
            </a:r>
          </a:p>
          <a:p>
            <a:pPr>
              <a:buFont typeface="Arial" pitchFamily="34" charset="0"/>
              <a:buNone/>
              <a:defRPr/>
            </a:pPr>
            <a:endParaRPr lang="en-US" dirty="0" smtClean="0"/>
          </a:p>
          <a:p>
            <a:pPr>
              <a:buFont typeface="Arial" pitchFamily="34" charset="0"/>
              <a:buNone/>
              <a:defRPr/>
            </a:pPr>
            <a:r>
              <a:rPr lang="en-US" dirty="0" smtClean="0"/>
              <a:t>Different techniques work for different people. Choose the techniques that work best for you.</a:t>
            </a:r>
          </a:p>
          <a:p>
            <a:pPr>
              <a:buFont typeface="Arial" pitchFamily="34" charset="0"/>
              <a:buNone/>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Maintaining a good balance among your work, family, and leisure activities can reduce stress and can help you maintain a good perspective on life in general.</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117405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16.4 List the causes of stress in the workplace and discuss the coping skills used to deal with workplace stress.</a:t>
            </a:r>
          </a:p>
          <a:p>
            <a:pPr marL="576263" marR="0" indent="-576263" algn="l" defTabSz="914400" rtl="0" eaLnBrk="1" fontAlgn="auto" latinLnBrk="0" hangingPunct="1">
              <a:lnSpc>
                <a:spcPct val="100000"/>
              </a:lnSpc>
              <a:spcBef>
                <a:spcPts val="2400"/>
              </a:spcBef>
              <a:spcAft>
                <a:spcPts val="0"/>
              </a:spcAft>
              <a:buClrTx/>
              <a:buSzTx/>
              <a:buFontTx/>
              <a:buNone/>
              <a:tabLst/>
              <a:defRPr/>
            </a:pPr>
            <a:endParaRPr lang="en-US" baseline="0" dirty="0" smtClean="0"/>
          </a:p>
          <a:p>
            <a:r>
              <a:rPr lang="en-US" b="1" baseline="0" dirty="0" smtClean="0"/>
              <a:t>Notes:</a:t>
            </a:r>
          </a:p>
          <a:p>
            <a:pPr>
              <a:defRPr/>
            </a:pPr>
            <a:endParaRPr lang="en-US" dirty="0" smtClean="0"/>
          </a:p>
          <a:p>
            <a:pPr>
              <a:defRPr/>
            </a:pPr>
            <a:r>
              <a:rPr lang="en-US" dirty="0" smtClean="0"/>
              <a:t>Excess energy can provide you with the means to do something useful while experiencing something different from the same old routine:</a:t>
            </a:r>
          </a:p>
          <a:p>
            <a:pPr marL="171450" indent="-171450">
              <a:buFont typeface="Arial" pitchFamily="34" charset="0"/>
              <a:buChar char="•"/>
              <a:defRPr/>
            </a:pPr>
            <a:r>
              <a:rPr lang="en-US" dirty="0" smtClean="0"/>
              <a:t>Have friends over for dinner</a:t>
            </a:r>
          </a:p>
          <a:p>
            <a:pPr marL="171450" indent="-171450">
              <a:buFont typeface="Arial" pitchFamily="34" charset="0"/>
              <a:buChar char="•"/>
              <a:defRPr/>
            </a:pPr>
            <a:r>
              <a:rPr lang="en-US" dirty="0" smtClean="0"/>
              <a:t>Work in the garden or plant a garden</a:t>
            </a:r>
          </a:p>
          <a:p>
            <a:pPr marL="171450" indent="-171450">
              <a:buFont typeface="Arial" pitchFamily="34" charset="0"/>
              <a:buChar char="•"/>
              <a:defRPr/>
            </a:pPr>
            <a:r>
              <a:rPr lang="en-US" dirty="0" smtClean="0"/>
              <a:t>Exercise</a:t>
            </a:r>
          </a:p>
          <a:p>
            <a:pPr marL="171450" indent="-171450">
              <a:buFont typeface="Arial" pitchFamily="34" charset="0"/>
              <a:buChar char="•"/>
              <a:defRPr/>
            </a:pPr>
            <a:r>
              <a:rPr lang="en-US" dirty="0" smtClean="0"/>
              <a:t>Clean out a closet</a:t>
            </a:r>
          </a:p>
          <a:p>
            <a:pPr marL="171450" indent="-171450">
              <a:buFont typeface="Arial" pitchFamily="34" charset="0"/>
              <a:buChar char="•"/>
              <a:defRPr/>
            </a:pPr>
            <a:endParaRPr lang="en-US" dirty="0" smtClean="0"/>
          </a:p>
          <a:p>
            <a:pPr>
              <a:buFont typeface="Arial" pitchFamily="34" charset="0"/>
              <a:buNone/>
              <a:defRPr/>
            </a:pPr>
            <a:r>
              <a:rPr lang="en-US" dirty="0" smtClean="0"/>
              <a:t>Do not be afraid to talk to friends, professionals, or support groups about your feelings. Sometimes, talking about things can give you a new perspective or help you identify stressors so that you can begin managing them.</a:t>
            </a:r>
          </a:p>
          <a:p>
            <a:pPr>
              <a:buFont typeface="Arial" pitchFamily="34" charset="0"/>
              <a:buNone/>
              <a:defRPr/>
            </a:pPr>
            <a:endParaRPr lang="en-US" dirty="0" smtClean="0"/>
          </a:p>
          <a:p>
            <a:r>
              <a:rPr lang="en-US" altLang="en-US" dirty="0" smtClean="0"/>
              <a:t>When you become frustrated with a situation, ask yourself if it is really worth getting upset or worried about. </a:t>
            </a:r>
          </a:p>
          <a:p>
            <a:endParaRPr lang="en-US" altLang="en-US" dirty="0" smtClean="0"/>
          </a:p>
          <a:p>
            <a:r>
              <a:rPr lang="en-US" altLang="en-US" dirty="0" smtClean="0"/>
              <a:t>Do not be afraid to admit that you cannot take on another responsibility. </a:t>
            </a:r>
          </a:p>
          <a:p>
            <a:endParaRPr lang="en-US" altLang="en-US" dirty="0" smtClean="0"/>
          </a:p>
          <a:p>
            <a:r>
              <a:rPr lang="en-US" altLang="en-US" dirty="0" smtClean="0"/>
              <a:t>Remember that, even when you appear to have no choice, you always have options. Take the time to think them through carefully, and choose the option that is best for you.</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2416795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16.5 Recognize the different elements of the professional community of the phlebotomist.</a:t>
            </a:r>
            <a:endParaRPr lang="en-US" baseline="0" dirty="0" smtClean="0"/>
          </a:p>
          <a:p>
            <a:endParaRPr lang="en-US" baseline="0" dirty="0" smtClean="0"/>
          </a:p>
          <a:p>
            <a:r>
              <a:rPr lang="en-US" b="1" baseline="0" dirty="0" smtClean="0"/>
              <a:t>Notes:</a:t>
            </a:r>
          </a:p>
          <a:p>
            <a:endParaRPr lang="en-US" b="1" baseline="0" dirty="0" smtClean="0"/>
          </a:p>
          <a:p>
            <a:r>
              <a:rPr lang="en-US" altLang="en-US" b="0" dirty="0" smtClean="0"/>
              <a:t>Professional societies such as the American Society for Clinical Laboratory Science (ASCLS) offer many benefits</a:t>
            </a:r>
            <a:r>
              <a:rPr lang="en-US" altLang="en-US" b="0" baseline="0" dirty="0" smtClean="0"/>
              <a:t> to members:</a:t>
            </a:r>
          </a:p>
          <a:p>
            <a:pPr marL="171450" indent="-171450">
              <a:buFont typeface="Arial" panose="020B0604020202020204" pitchFamily="34" charset="0"/>
              <a:buChar char="•"/>
            </a:pPr>
            <a:r>
              <a:rPr lang="en-US" altLang="en-US" b="0" baseline="0" dirty="0" smtClean="0"/>
              <a:t>Opportunities for professional development</a:t>
            </a:r>
          </a:p>
          <a:p>
            <a:pPr marL="171450" indent="-171450">
              <a:buFont typeface="Arial" panose="020B0604020202020204" pitchFamily="34" charset="0"/>
              <a:buChar char="•"/>
            </a:pPr>
            <a:r>
              <a:rPr lang="en-US" altLang="en-US" b="0" baseline="0" dirty="0" smtClean="0"/>
              <a:t>Outlets for leadership advancement</a:t>
            </a:r>
          </a:p>
          <a:p>
            <a:pPr marL="171450" indent="-171450">
              <a:buFont typeface="Arial" panose="020B0604020202020204" pitchFamily="34" charset="0"/>
              <a:buChar char="•"/>
            </a:pPr>
            <a:r>
              <a:rPr lang="en-US" altLang="en-US" b="0" baseline="0" dirty="0" smtClean="0"/>
              <a:t>Continuing education</a:t>
            </a:r>
          </a:p>
          <a:p>
            <a:pPr marL="171450" indent="-171450">
              <a:buFont typeface="Arial" panose="020B0604020202020204" pitchFamily="34" charset="0"/>
              <a:buChar char="•"/>
            </a:pPr>
            <a:r>
              <a:rPr lang="en-US" altLang="en-US" b="0" baseline="0" dirty="0" smtClean="0"/>
              <a:t>Networking</a:t>
            </a:r>
          </a:p>
          <a:p>
            <a:pPr marL="171450" indent="-171450">
              <a:buFont typeface="Arial" panose="020B0604020202020204" pitchFamily="34" charset="0"/>
              <a:buChar char="•"/>
            </a:pPr>
            <a:r>
              <a:rPr lang="en-US" altLang="en-US" b="0" baseline="0" dirty="0" smtClean="0"/>
              <a:t>Personal and professional insurance policies</a:t>
            </a:r>
          </a:p>
          <a:p>
            <a:pPr marL="171450" indent="-171450">
              <a:buFont typeface="Arial" panose="020B0604020202020204" pitchFamily="34" charset="0"/>
              <a:buChar char="•"/>
            </a:pPr>
            <a:endParaRPr lang="en-US" altLang="en-US" b="0" baseline="0" dirty="0" smtClean="0"/>
          </a:p>
          <a:p>
            <a:pPr marL="0" indent="0">
              <a:buFont typeface="Arial" panose="020B0604020202020204" pitchFamily="34" charset="0"/>
              <a:buNone/>
            </a:pPr>
            <a:r>
              <a:rPr lang="en-US" altLang="en-US" b="0" baseline="0" dirty="0" smtClean="0"/>
              <a:t>Professional development includes training and education that help you enter your chosen profession, maintain your credential, and/or advance to another career.</a:t>
            </a:r>
            <a:endParaRPr lang="en-US" altLang="en-US" b="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575690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16.5 Recognize the different elements of the professional community of the phlebotomist.</a:t>
            </a:r>
          </a:p>
          <a:p>
            <a:pPr marL="576263" indent="-576263">
              <a:spcBef>
                <a:spcPts val="2400"/>
              </a:spcBef>
            </a:pPr>
            <a:endParaRPr lang="en-US" baseline="0" dirty="0" smtClean="0"/>
          </a:p>
          <a:p>
            <a:r>
              <a:rPr lang="en-US" b="1" baseline="0" dirty="0" smtClean="0"/>
              <a:t>Notes:</a:t>
            </a:r>
          </a:p>
          <a:p>
            <a:pPr>
              <a:defRPr/>
            </a:pPr>
            <a:endParaRPr lang="en-US" b="1" dirty="0" smtClean="0"/>
          </a:p>
          <a:p>
            <a:pPr>
              <a:defRPr/>
            </a:pPr>
            <a:r>
              <a:rPr lang="en-US" b="1" dirty="0" smtClean="0"/>
              <a:t>Certification: </a:t>
            </a:r>
            <a:r>
              <a:rPr lang="en-US" dirty="0" smtClean="0"/>
              <a:t>Process that ensures successful completion of defined academic and training requirements</a:t>
            </a:r>
          </a:p>
          <a:p>
            <a:pPr>
              <a:defRPr/>
            </a:pPr>
            <a:endParaRPr lang="en-US" dirty="0" smtClean="0"/>
          </a:p>
          <a:p>
            <a:pPr>
              <a:defRPr/>
            </a:pPr>
            <a:r>
              <a:rPr lang="en-US" dirty="0" smtClean="0"/>
              <a:t>Certifying agencies for phlebotomists:</a:t>
            </a:r>
          </a:p>
          <a:p>
            <a:pPr marL="171450" indent="-171450">
              <a:buFont typeface="Arial" pitchFamily="34" charset="0"/>
              <a:buChar char="•"/>
              <a:defRPr/>
            </a:pPr>
            <a:r>
              <a:rPr lang="en-US" dirty="0" smtClean="0"/>
              <a:t>American Certification Agency (ACA)</a:t>
            </a:r>
          </a:p>
          <a:p>
            <a:pPr marL="171450" indent="-171450">
              <a:buFont typeface="Arial" pitchFamily="34" charset="0"/>
              <a:buChar char="•"/>
              <a:defRPr/>
            </a:pPr>
            <a:r>
              <a:rPr lang="en-US" dirty="0" smtClean="0"/>
              <a:t>American Medical Technologists (AMT)</a:t>
            </a:r>
          </a:p>
          <a:p>
            <a:pPr marL="171450" indent="-171450">
              <a:buFont typeface="Arial" pitchFamily="34" charset="0"/>
              <a:buChar char="•"/>
              <a:defRPr/>
            </a:pPr>
            <a:r>
              <a:rPr lang="en-US" dirty="0" smtClean="0"/>
              <a:t>American Society of Clinical Pathologists (ASCP)</a:t>
            </a:r>
          </a:p>
          <a:p>
            <a:pPr marL="171450" indent="-171450">
              <a:buFont typeface="Arial" pitchFamily="34" charset="0"/>
              <a:buChar char="•"/>
              <a:defRPr/>
            </a:pPr>
            <a:r>
              <a:rPr lang="en-US" dirty="0" smtClean="0"/>
              <a:t>American Society of Phlebotomy Technicians (ASPT)</a:t>
            </a:r>
          </a:p>
          <a:p>
            <a:pPr marL="171450" indent="-171450">
              <a:buFont typeface="Arial" pitchFamily="34" charset="0"/>
              <a:buChar char="•"/>
              <a:defRPr/>
            </a:pPr>
            <a:r>
              <a:rPr lang="en-US" dirty="0" smtClean="0"/>
              <a:t>National Center for Competency Testing (NCCT)</a:t>
            </a:r>
          </a:p>
          <a:p>
            <a:pPr marL="171450" indent="-171450">
              <a:buFont typeface="Arial" pitchFamily="34" charset="0"/>
              <a:buChar char="•"/>
              <a:defRPr/>
            </a:pPr>
            <a:r>
              <a:rPr lang="en-US" dirty="0" smtClean="0"/>
              <a:t>National Healthcareer Association (NHA)</a:t>
            </a:r>
          </a:p>
          <a:p>
            <a:pPr marL="171450" indent="-171450">
              <a:buFont typeface="Arial" pitchFamily="34" charset="0"/>
              <a:buChar char="•"/>
              <a:defRPr/>
            </a:pPr>
            <a:r>
              <a:rPr lang="en-US" dirty="0" smtClean="0"/>
              <a:t>National Phlebotomy Association</a:t>
            </a:r>
          </a:p>
          <a:p>
            <a:pPr>
              <a:defRPr/>
            </a:pPr>
            <a:endParaRPr lang="en-US" dirty="0" smtClean="0"/>
          </a:p>
          <a:p>
            <a:pPr>
              <a:defRPr/>
            </a:pPr>
            <a:r>
              <a:rPr lang="en-US" i="1" dirty="0" smtClean="0"/>
              <a:t>Refer to Table 16-2 and Table 16-3 for more information</a:t>
            </a:r>
            <a:r>
              <a:rPr lang="en-US" i="1" baseline="0" dirty="0" smtClean="0"/>
              <a:t> about these agencies.</a:t>
            </a:r>
            <a:endParaRPr lang="en-US" i="1"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300345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16.5 Recognize the different elements of the professional community of the phlebotomist.</a:t>
            </a:r>
            <a:endParaRPr lang="en-US" baseline="0" dirty="0" smtClean="0"/>
          </a:p>
          <a:p>
            <a:endParaRPr lang="en-US" baseline="0" dirty="0" smtClean="0"/>
          </a:p>
          <a:p>
            <a:r>
              <a:rPr lang="en-US" b="1" baseline="0" dirty="0" smtClean="0"/>
              <a:t>Notes:</a:t>
            </a:r>
          </a:p>
          <a:p>
            <a:endParaRPr lang="en-US" b="1" baseline="0" dirty="0" smtClean="0"/>
          </a:p>
          <a:p>
            <a:r>
              <a:rPr lang="en-US" altLang="en-US" b="1" dirty="0" smtClean="0"/>
              <a:t>Registration: </a:t>
            </a:r>
            <a:r>
              <a:rPr lang="en-US" altLang="en-US" dirty="0" smtClean="0"/>
              <a:t>Placement on a membership list for a professional association (usually requiring certification)</a:t>
            </a:r>
          </a:p>
          <a:p>
            <a:endParaRPr lang="en-US" altLang="en-US" dirty="0" smtClean="0"/>
          </a:p>
          <a:p>
            <a:r>
              <a:rPr lang="en-US" altLang="en-US" dirty="0" smtClean="0"/>
              <a:t>Registration does not necessarily imply certification although some registries are lists of certified individuals. For example, ASCP maintains a registry of all the individuals who have been certified by its board of registry.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193897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16.5 Recognize the different elements of the professional community of the phlebotomist.</a:t>
            </a:r>
            <a:endParaRPr lang="en-US" baseline="0" dirty="0" smtClean="0"/>
          </a:p>
          <a:p>
            <a:endParaRPr lang="en-US" baseline="0" dirty="0" smtClean="0"/>
          </a:p>
          <a:p>
            <a:r>
              <a:rPr lang="en-US" b="1" baseline="0" dirty="0" smtClean="0"/>
              <a:t>Notes:</a:t>
            </a:r>
          </a:p>
          <a:p>
            <a:endParaRPr lang="en-US" b="1" baseline="0" dirty="0" smtClean="0"/>
          </a:p>
          <a:p>
            <a:r>
              <a:rPr lang="en-US" altLang="en-US" b="1" dirty="0" smtClean="0"/>
              <a:t>Licensure: </a:t>
            </a:r>
            <a:r>
              <a:rPr lang="en-US" altLang="en-US" dirty="0" smtClean="0"/>
              <a:t>Process</a:t>
            </a:r>
            <a:r>
              <a:rPr lang="en-US" altLang="en-US" baseline="0" dirty="0" smtClean="0"/>
              <a:t> that is enforced by a governmental agency to ensure adequacy of training</a:t>
            </a:r>
          </a:p>
          <a:p>
            <a:endParaRPr lang="en-US" altLang="en-US" dirty="0" smtClean="0"/>
          </a:p>
          <a:p>
            <a:r>
              <a:rPr lang="en-US" altLang="en-US" dirty="0" smtClean="0"/>
              <a:t>While certification is usually voluntary, licensure is mandatory. Currently, phlebotomists are not licensed in the United States, although California requires a specific California certification.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2821565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16.5 Recognize the different elements of the professional community of the phlebotomist.</a:t>
            </a:r>
          </a:p>
          <a:p>
            <a:pPr marL="576263" marR="0" indent="-576263" algn="l" defTabSz="914400" rtl="0" eaLnBrk="1" fontAlgn="auto" latinLnBrk="0" hangingPunct="1">
              <a:lnSpc>
                <a:spcPct val="100000"/>
              </a:lnSpc>
              <a:spcBef>
                <a:spcPts val="2400"/>
              </a:spcBef>
              <a:spcAft>
                <a:spcPts val="0"/>
              </a:spcAft>
              <a:buClrTx/>
              <a:buSzTx/>
              <a:buFontTx/>
              <a:buNone/>
              <a:tabLst/>
              <a:defRPr/>
            </a:pPr>
            <a:endParaRPr lang="en-US" baseline="0" dirty="0" smtClean="0"/>
          </a:p>
          <a:p>
            <a:r>
              <a:rPr lang="en-US" b="1" baseline="0" dirty="0" smtClean="0"/>
              <a:t>Notes:</a:t>
            </a:r>
          </a:p>
          <a:p>
            <a:endParaRPr lang="en-US" altLang="en-US" b="1" dirty="0" smtClean="0"/>
          </a:p>
          <a:p>
            <a:r>
              <a:rPr lang="en-US" altLang="en-US" b="1" dirty="0" smtClean="0"/>
              <a:t>Continuing education: </a:t>
            </a:r>
            <a:r>
              <a:rPr lang="en-US" altLang="en-US" dirty="0" smtClean="0"/>
              <a:t>Education that occurs after professional training in order to enhance skills</a:t>
            </a:r>
          </a:p>
          <a:p>
            <a:endParaRPr lang="en-US" altLang="en-US" dirty="0" smtClean="0"/>
          </a:p>
          <a:p>
            <a:r>
              <a:rPr lang="en-US" altLang="en-US" dirty="0" smtClean="0"/>
              <a:t>Continuing education helps to establish a professional public image both for the healthcare facility and for the individual healthcare professional.</a:t>
            </a:r>
          </a:p>
          <a:p>
            <a:endParaRPr lang="en-US" altLang="en-US" dirty="0" smtClean="0"/>
          </a:p>
          <a:p>
            <a:r>
              <a:rPr lang="en-US" altLang="en-US" dirty="0" smtClean="0"/>
              <a:t>Most certifying agencies have specific guidelines regarding how much and what kind of continuing education is required to maintain certification.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dirty="0"/>
          </a:p>
        </p:txBody>
      </p:sp>
    </p:spTree>
    <p:extLst>
      <p:ext uri="{BB962C8B-B14F-4D97-AF65-F5344CB8AC3E}">
        <p14:creationId xmlns:p14="http://schemas.microsoft.com/office/powerpoint/2010/main" val="1189762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16.5 Recognize the different elements of the professional community of the phlebotomist.</a:t>
            </a:r>
          </a:p>
          <a:p>
            <a:pPr marL="576263" marR="0" indent="-576263" algn="l" defTabSz="914400" rtl="0" eaLnBrk="1" fontAlgn="auto" latinLnBrk="0" hangingPunct="1">
              <a:lnSpc>
                <a:spcPct val="100000"/>
              </a:lnSpc>
              <a:spcBef>
                <a:spcPts val="2400"/>
              </a:spcBef>
              <a:spcAft>
                <a:spcPts val="0"/>
              </a:spcAft>
              <a:buClrTx/>
              <a:buSzTx/>
              <a:buFontTx/>
              <a:buNone/>
              <a:tabLst/>
              <a:defRPr/>
            </a:pPr>
            <a:endParaRPr lang="en-US" baseline="0" dirty="0" smtClean="0"/>
          </a:p>
          <a:p>
            <a:r>
              <a:rPr lang="en-US" b="1" baseline="0" dirty="0" smtClean="0"/>
              <a:t>Notes:</a:t>
            </a:r>
          </a:p>
          <a:p>
            <a:pPr>
              <a:defRPr/>
            </a:pPr>
            <a:endParaRPr lang="en-US" dirty="0" smtClean="0"/>
          </a:p>
          <a:p>
            <a:pPr>
              <a:defRPr/>
            </a:pPr>
            <a:r>
              <a:rPr lang="en-US" dirty="0" smtClean="0"/>
              <a:t>Many different types of continuing education are available:</a:t>
            </a:r>
          </a:p>
          <a:p>
            <a:pPr marL="171450" indent="-171450">
              <a:buFont typeface="Arial" pitchFamily="34" charset="0"/>
              <a:buChar char="•"/>
              <a:defRPr/>
            </a:pPr>
            <a:r>
              <a:rPr lang="en-US" dirty="0" smtClean="0"/>
              <a:t>Workshops and seminars are held by certifying agencies and professional societies.</a:t>
            </a:r>
          </a:p>
          <a:p>
            <a:pPr marL="171450" indent="-171450">
              <a:buFont typeface="Arial" pitchFamily="34" charset="0"/>
              <a:buChar char="•"/>
              <a:defRPr/>
            </a:pPr>
            <a:r>
              <a:rPr lang="en-US" dirty="0" smtClean="0"/>
              <a:t>Manufacturers often hold seminars, webinars, and workshops on proper use of their phlebotomy and medical laboratory equipment.</a:t>
            </a:r>
          </a:p>
          <a:p>
            <a:pPr marL="171450" indent="-171450">
              <a:buFont typeface="Arial" pitchFamily="34" charset="0"/>
              <a:buChar char="•"/>
              <a:defRPr/>
            </a:pPr>
            <a:r>
              <a:rPr lang="en-US" dirty="0" smtClean="0"/>
              <a:t>Online modules can be completed, scored, and sent directly from your computer to the certifying agency.</a:t>
            </a:r>
          </a:p>
          <a:p>
            <a:pPr marL="171450" indent="-171450">
              <a:buFont typeface="Arial" pitchFamily="34" charset="0"/>
              <a:buChar char="•"/>
              <a:defRPr/>
            </a:pPr>
            <a:r>
              <a:rPr lang="en-US" dirty="0" smtClean="0"/>
              <a:t>Staff development programs are available at many healthcare facilities.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37</a:t>
            </a:fld>
            <a:endParaRPr lang="en-US" dirty="0"/>
          </a:p>
        </p:txBody>
      </p:sp>
    </p:spTree>
    <p:extLst>
      <p:ext uri="{BB962C8B-B14F-4D97-AF65-F5344CB8AC3E}">
        <p14:creationId xmlns:p14="http://schemas.microsoft.com/office/powerpoint/2010/main" val="2719282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altLang="en-US" dirty="0" smtClean="0">
                <a:latin typeface="Albertus Medium" pitchFamily="34" charset="0"/>
              </a:rPr>
              <a:t>LO 16.5 Recognize the different elements of the professional community of the phlebotomist.</a:t>
            </a:r>
          </a:p>
          <a:p>
            <a:pPr marL="576263" marR="0" indent="-576263" algn="l" defTabSz="914400" rtl="0" eaLnBrk="1" fontAlgn="auto" latinLnBrk="0" hangingPunct="1">
              <a:lnSpc>
                <a:spcPct val="100000"/>
              </a:lnSpc>
              <a:spcBef>
                <a:spcPts val="2400"/>
              </a:spcBef>
              <a:spcAft>
                <a:spcPts val="0"/>
              </a:spcAft>
              <a:buClrTx/>
              <a:buSzTx/>
              <a:buFontTx/>
              <a:buNone/>
              <a:tabLst/>
              <a:defRPr/>
            </a:pPr>
            <a:endParaRPr lang="en-US" b="0" baseline="0" dirty="0" smtClean="0"/>
          </a:p>
          <a:p>
            <a:pPr marL="576263" marR="0" indent="-576263" algn="l" defTabSz="914400" rtl="0" eaLnBrk="1" fontAlgn="auto" latinLnBrk="0" hangingPunct="1">
              <a:lnSpc>
                <a:spcPct val="100000"/>
              </a:lnSpc>
              <a:spcBef>
                <a:spcPts val="2400"/>
              </a:spcBef>
              <a:spcAft>
                <a:spcPts val="0"/>
              </a:spcAft>
              <a:buClrTx/>
              <a:buSzTx/>
              <a:buFontTx/>
              <a:buNone/>
              <a:tabLst/>
              <a:defRPr/>
            </a:pPr>
            <a:r>
              <a:rPr lang="en-US" b="1" baseline="0" dirty="0" smtClean="0"/>
              <a:t>Notes:</a:t>
            </a:r>
          </a:p>
          <a:p>
            <a:pPr>
              <a:defRPr/>
            </a:pPr>
            <a:endParaRPr lang="en-US" b="1" dirty="0" smtClean="0"/>
          </a:p>
          <a:p>
            <a:pPr>
              <a:defRPr/>
            </a:pPr>
            <a:r>
              <a:rPr lang="en-US" b="1" dirty="0" smtClean="0"/>
              <a:t>Professional development: </a:t>
            </a:r>
            <a:r>
              <a:rPr lang="en-US" dirty="0" smtClean="0"/>
              <a:t>Skills and knowledge attained for both personal development and career advancement </a:t>
            </a:r>
          </a:p>
          <a:p>
            <a:pPr>
              <a:defRPr/>
            </a:pPr>
            <a:endParaRPr lang="en-US" dirty="0" smtClean="0"/>
          </a:p>
          <a:p>
            <a:pPr>
              <a:defRPr/>
            </a:pPr>
            <a:r>
              <a:rPr lang="en-US" dirty="0" smtClean="0"/>
              <a:t>During training and in the workplace, phlebotomists must understand and work within their </a:t>
            </a:r>
            <a:r>
              <a:rPr lang="en-US" b="1" dirty="0" smtClean="0"/>
              <a:t>scope of practice </a:t>
            </a:r>
            <a:r>
              <a:rPr lang="en-US" dirty="0" smtClean="0"/>
              <a:t>(permitted</a:t>
            </a:r>
            <a:r>
              <a:rPr lang="en-US" baseline="0" dirty="0" smtClean="0"/>
              <a:t> procedures and processes).</a:t>
            </a:r>
            <a:endParaRPr lang="en-US" dirty="0" smtClean="0"/>
          </a:p>
          <a:p>
            <a:pPr>
              <a:defRPr/>
            </a:pPr>
            <a:endParaRPr lang="en-US" b="1" dirty="0" smtClean="0"/>
          </a:p>
          <a:p>
            <a:pPr>
              <a:defRPr/>
            </a:pPr>
            <a:r>
              <a:rPr lang="en-US" b="1" dirty="0" smtClean="0"/>
              <a:t>Externship: </a:t>
            </a:r>
            <a:r>
              <a:rPr lang="en-US" dirty="0" smtClean="0"/>
              <a:t>Training in a clinical setting</a:t>
            </a:r>
          </a:p>
          <a:p>
            <a:pPr>
              <a:defRPr/>
            </a:pPr>
            <a:r>
              <a:rPr lang="en-US" b="1" dirty="0" smtClean="0"/>
              <a:t>Volunteer work </a:t>
            </a:r>
            <a:r>
              <a:rPr lang="en-US" dirty="0" smtClean="0"/>
              <a:t>can begin even before formal training.</a:t>
            </a:r>
          </a:p>
          <a:p>
            <a:pPr>
              <a:buFont typeface="Arial" pitchFamily="34" charset="0"/>
              <a:buNone/>
              <a:defRPr/>
            </a:pPr>
            <a:r>
              <a:rPr lang="en-US" b="1" dirty="0" smtClean="0"/>
              <a:t>Résumé: </a:t>
            </a:r>
            <a:r>
              <a:rPr lang="en-US" dirty="0" smtClean="0"/>
              <a:t>Document that summarizes your employment and educational history</a:t>
            </a:r>
          </a:p>
          <a:p>
            <a:pPr>
              <a:buFont typeface="Arial" pitchFamily="34" charset="0"/>
              <a:buNone/>
              <a:defRPr/>
            </a:pPr>
            <a:endParaRPr lang="en-US" b="1" dirty="0" smtClean="0"/>
          </a:p>
          <a:p>
            <a:pPr>
              <a:buFont typeface="Arial" pitchFamily="34" charset="0"/>
              <a:buNone/>
              <a:defRPr/>
            </a:pPr>
            <a:r>
              <a:rPr lang="en-US" b="1" dirty="0" smtClean="0"/>
              <a:t>Continued training </a:t>
            </a:r>
            <a:r>
              <a:rPr lang="en-US" dirty="0" smtClean="0"/>
              <a:t>allows you to advance your career:</a:t>
            </a:r>
          </a:p>
          <a:p>
            <a:pPr marL="171450" indent="-171450">
              <a:buFont typeface="Arial" pitchFamily="34" charset="0"/>
              <a:buChar char="•"/>
              <a:defRPr/>
            </a:pPr>
            <a:r>
              <a:rPr lang="en-US" b="1" dirty="0" smtClean="0"/>
              <a:t>Multiskilled: </a:t>
            </a:r>
            <a:r>
              <a:rPr lang="en-US" dirty="0" smtClean="0"/>
              <a:t>Trained in more than one type of skill or procedure</a:t>
            </a:r>
          </a:p>
          <a:p>
            <a:pPr marL="171450" indent="-171450">
              <a:buFont typeface="Arial" pitchFamily="34" charset="0"/>
              <a:buChar char="•"/>
              <a:defRPr/>
            </a:pPr>
            <a:r>
              <a:rPr lang="en-US" b="1" dirty="0" smtClean="0"/>
              <a:t>Cross-trained: </a:t>
            </a:r>
            <a:r>
              <a:rPr lang="en-US" dirty="0" smtClean="0"/>
              <a:t>Trained in more than one job function</a:t>
            </a:r>
          </a:p>
          <a:p>
            <a:pPr>
              <a:buFont typeface="Arial" pitchFamily="34" charset="0"/>
              <a:buNone/>
              <a:defRPr/>
            </a:pPr>
            <a:endParaRPr lang="en-US" b="1" dirty="0" smtClean="0"/>
          </a:p>
          <a:p>
            <a:pPr>
              <a:buFont typeface="Arial" pitchFamily="34" charset="0"/>
              <a:buNone/>
              <a:defRPr/>
            </a:pPr>
            <a:r>
              <a:rPr lang="en-US" b="1" dirty="0" smtClean="0"/>
              <a:t>Networking: </a:t>
            </a:r>
            <a:r>
              <a:rPr lang="en-US" dirty="0" smtClean="0"/>
              <a:t>Building social and professional alliances</a:t>
            </a:r>
          </a:p>
          <a:p>
            <a:pPr marL="171450" indent="-171450">
              <a:buFont typeface="Arial" pitchFamily="34" charset="0"/>
              <a:buChar char="•"/>
              <a:defRPr/>
            </a:pPr>
            <a:r>
              <a:rPr lang="en-US" dirty="0" smtClean="0"/>
              <a:t>Word-of-mouth referrals</a:t>
            </a:r>
          </a:p>
          <a:p>
            <a:pPr marL="171450" indent="-171450">
              <a:buFont typeface="Arial" pitchFamily="34" charset="0"/>
              <a:buChar char="•"/>
              <a:defRPr/>
            </a:pPr>
            <a:r>
              <a:rPr lang="en-US" dirty="0" smtClean="0"/>
              <a:t>Introductions to people who work in your field</a:t>
            </a:r>
          </a:p>
          <a:p>
            <a:pPr>
              <a:buFont typeface="Arial" pitchFamily="34" charset="0"/>
              <a:buNone/>
              <a:defRPr/>
            </a:pPr>
            <a:endParaRPr lang="en-US" b="1" dirty="0" smtClean="0"/>
          </a:p>
          <a:p>
            <a:pPr>
              <a:buFont typeface="Arial" pitchFamily="34" charset="0"/>
              <a:buNone/>
              <a:defRPr/>
            </a:pPr>
            <a:r>
              <a:rPr lang="en-US" b="1" dirty="0" smtClean="0"/>
              <a:t>Methods of networking:</a:t>
            </a:r>
          </a:p>
          <a:p>
            <a:pPr marL="171450" indent="-171450">
              <a:buFont typeface="Arial" pitchFamily="34" charset="0"/>
              <a:buChar char="•"/>
              <a:defRPr/>
            </a:pPr>
            <a:r>
              <a:rPr lang="en-US" dirty="0" smtClean="0"/>
              <a:t>Talk to classmates</a:t>
            </a:r>
          </a:p>
          <a:p>
            <a:pPr marL="171450" indent="-171450">
              <a:buFont typeface="Arial" pitchFamily="34" charset="0"/>
              <a:buChar char="•"/>
              <a:defRPr/>
            </a:pPr>
            <a:r>
              <a:rPr lang="en-US" dirty="0" smtClean="0"/>
              <a:t>Join and be active in a professional society such as the National Phlebotomy Association or American Society for Clinical Laboratory Science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dirty="0"/>
          </a:p>
        </p:txBody>
      </p:sp>
    </p:spTree>
    <p:extLst>
      <p:ext uri="{BB962C8B-B14F-4D97-AF65-F5344CB8AC3E}">
        <p14:creationId xmlns:p14="http://schemas.microsoft.com/office/powerpoint/2010/main" val="3340982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400"/>
              </a:spcBef>
            </a:pPr>
            <a:r>
              <a:rPr lang="en-US" b="0" dirty="0" smtClean="0">
                <a:latin typeface="Albertus Medium" pitchFamily="34" charset="0"/>
              </a:rPr>
              <a:t>LO 16.1	</a:t>
            </a:r>
            <a:r>
              <a:rPr lang="en-US" altLang="en-US" b="0" dirty="0" smtClean="0">
                <a:latin typeface="Albertus Medium" pitchFamily="34" charset="0"/>
              </a:rPr>
              <a:t>Model professional behavior and appearance.</a:t>
            </a:r>
          </a:p>
          <a:p>
            <a:pPr marL="342900" indent="-342900">
              <a:spcBef>
                <a:spcPts val="2400"/>
              </a:spcBef>
            </a:pPr>
            <a:r>
              <a:rPr lang="en-US" altLang="en-US" b="0" dirty="0" smtClean="0">
                <a:latin typeface="Albertus Medium" pitchFamily="34" charset="0"/>
              </a:rPr>
              <a:t>LO 16.2	Summarize healthcare diversity and competent professional communications.</a:t>
            </a:r>
          </a:p>
          <a:p>
            <a:pPr marL="342900" indent="-342900">
              <a:spcBef>
                <a:spcPts val="2400"/>
              </a:spcBef>
            </a:pPr>
            <a:r>
              <a:rPr lang="en-US" altLang="en-US" b="0" dirty="0" smtClean="0">
                <a:latin typeface="Albertus Medium" pitchFamily="34" charset="0"/>
              </a:rPr>
              <a:t>LO 16.3	Discuss risk management and policies and protocol designed to avoid medicolegal problems.</a:t>
            </a:r>
          </a:p>
          <a:p>
            <a:pPr marL="342900" indent="-342900">
              <a:spcBef>
                <a:spcPts val="2400"/>
              </a:spcBef>
            </a:pPr>
            <a:r>
              <a:rPr lang="en-US" altLang="en-US" b="0" dirty="0" smtClean="0">
                <a:latin typeface="Albertus Medium" pitchFamily="34" charset="0"/>
              </a:rPr>
              <a:t>LO 16.4	List the causes of stress in the workplace and discuss the coping skills used to deal with workplace stress.</a:t>
            </a:r>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dirty="0"/>
          </a:p>
        </p:txBody>
      </p:sp>
    </p:spTree>
    <p:extLst>
      <p:ext uri="{BB962C8B-B14F-4D97-AF65-F5344CB8AC3E}">
        <p14:creationId xmlns:p14="http://schemas.microsoft.com/office/powerpoint/2010/main" val="399226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400"/>
              </a:spcBef>
            </a:pPr>
            <a:r>
              <a:rPr lang="en-US" altLang="en-US" b="0" dirty="0" smtClean="0">
                <a:latin typeface="Albertus Medium" pitchFamily="34" charset="0"/>
              </a:rPr>
              <a:t>LO 16.5	Recognize the different elements of the professional community of the phlebotomist.</a:t>
            </a:r>
          </a:p>
        </p:txBody>
      </p:sp>
      <p:sp>
        <p:nvSpPr>
          <p:cNvPr id="4" name="Slide Number Placeholder 3"/>
          <p:cNvSpPr>
            <a:spLocks noGrp="1"/>
          </p:cNvSpPr>
          <p:nvPr>
            <p:ph type="sldNum" sz="quarter" idx="10"/>
          </p:nvPr>
        </p:nvSpPr>
        <p:spPr/>
        <p:txBody>
          <a:bodyPr/>
          <a:lstStyle/>
          <a:p>
            <a:fld id="{5D003D02-7E89-4EBF-B123-9C334E1BFEF7}" type="slidenum">
              <a:rPr lang="en-US" smtClean="0"/>
              <a:t>40</a:t>
            </a:fld>
            <a:endParaRPr lang="en-US" dirty="0"/>
          </a:p>
        </p:txBody>
      </p:sp>
    </p:spTree>
    <p:extLst>
      <p:ext uri="{BB962C8B-B14F-4D97-AF65-F5344CB8AC3E}">
        <p14:creationId xmlns:p14="http://schemas.microsoft.com/office/powerpoint/2010/main" val="49513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36378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27214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indent="-576263">
              <a:spcBef>
                <a:spcPts val="2400"/>
              </a:spcBef>
            </a:pPr>
            <a:r>
              <a:rPr lang="en-US" b="0" dirty="0" smtClean="0">
                <a:latin typeface="Albertus Medium" pitchFamily="34" charset="0"/>
              </a:rPr>
              <a:t>LO 16.1 </a:t>
            </a:r>
            <a:r>
              <a:rPr lang="en-US" altLang="en-US" dirty="0" smtClean="0">
                <a:latin typeface="Albertus Medium" pitchFamily="34" charset="0"/>
              </a:rPr>
              <a:t>Model professional behavior and appearance.</a:t>
            </a:r>
          </a:p>
          <a:p>
            <a:endParaRPr lang="en-US" baseline="0" dirty="0" smtClean="0"/>
          </a:p>
          <a:p>
            <a:r>
              <a:rPr lang="en-US" b="1" baseline="0" dirty="0" smtClean="0"/>
              <a:t>Notes:</a:t>
            </a:r>
          </a:p>
          <a:p>
            <a:pPr>
              <a:defRPr/>
            </a:pPr>
            <a:endParaRPr lang="en-US" b="1" dirty="0" smtClean="0"/>
          </a:p>
          <a:p>
            <a:pPr>
              <a:defRPr/>
            </a:pPr>
            <a:r>
              <a:rPr lang="en-US" b="1" dirty="0" smtClean="0"/>
              <a:t>Professional: </a:t>
            </a:r>
            <a:r>
              <a:rPr lang="en-US" dirty="0" smtClean="0"/>
              <a:t>A member of a vocation or job requiring specialized educational training</a:t>
            </a:r>
          </a:p>
          <a:p>
            <a:pPr>
              <a:defRPr/>
            </a:pPr>
            <a:endParaRPr lang="en-US" dirty="0" smtClean="0"/>
          </a:p>
          <a:p>
            <a:pPr>
              <a:defRPr/>
            </a:pPr>
            <a:r>
              <a:rPr lang="en-US" b="1" dirty="0" smtClean="0"/>
              <a:t>Professionalism: </a:t>
            </a:r>
            <a:r>
              <a:rPr lang="en-US" dirty="0" smtClean="0"/>
              <a:t>Behavior that exhibits the traits or features that correspond to the models and standards of the profession</a:t>
            </a:r>
            <a:r>
              <a:rPr lang="en-US" baseline="0" dirty="0" smtClean="0"/>
              <a:t> (</a:t>
            </a:r>
            <a:r>
              <a:rPr lang="en-US" dirty="0" smtClean="0"/>
              <a:t>in this case, phlebotomy)</a:t>
            </a:r>
          </a:p>
          <a:p>
            <a:pPr>
              <a:defRPr/>
            </a:pPr>
            <a:endParaRPr lang="en-US" dirty="0" smtClean="0"/>
          </a:p>
          <a:p>
            <a:pPr>
              <a:defRPr/>
            </a:pPr>
            <a:r>
              <a:rPr lang="en-US" dirty="0" smtClean="0"/>
              <a:t>The models and standards on which professionalism in phlebotomy is based are developed by professional organizations such as:</a:t>
            </a:r>
          </a:p>
          <a:p>
            <a:pPr marL="171450" indent="-171450">
              <a:buFont typeface="Arial" pitchFamily="34" charset="0"/>
              <a:buChar char="•"/>
              <a:defRPr/>
            </a:pPr>
            <a:r>
              <a:rPr lang="en-US" dirty="0" smtClean="0"/>
              <a:t>American Society for Clinical Laboratory Science</a:t>
            </a:r>
          </a:p>
          <a:p>
            <a:pPr marL="171450" indent="-171450">
              <a:buFont typeface="Arial" pitchFamily="34" charset="0"/>
              <a:buChar char="•"/>
              <a:defRPr/>
            </a:pPr>
            <a:r>
              <a:rPr lang="en-US" dirty="0" smtClean="0"/>
              <a:t>National Phlebotomy Association</a:t>
            </a:r>
          </a:p>
          <a:p>
            <a:pPr marL="171450" indent="-171450">
              <a:buFont typeface="Arial" pitchFamily="34" charset="0"/>
              <a:buChar char="•"/>
              <a:defRPr/>
            </a:pPr>
            <a:r>
              <a:rPr lang="en-US" dirty="0" smtClean="0"/>
              <a:t>Governmental entities in some states</a:t>
            </a:r>
          </a:p>
          <a:p>
            <a:pPr marL="171450" indent="-171450">
              <a:buFont typeface="Arial" pitchFamily="34" charset="0"/>
              <a:buChar char="•"/>
              <a:defRPr/>
            </a:pPr>
            <a:endParaRPr lang="en-US" dirty="0" smtClean="0"/>
          </a:p>
          <a:p>
            <a:pPr marL="0" indent="0">
              <a:buFont typeface="Arial" pitchFamily="34" charset="0"/>
              <a:buNone/>
              <a:defRPr/>
            </a:pPr>
            <a:r>
              <a:rPr lang="en-US" b="1" dirty="0" smtClean="0"/>
              <a:t>Code of Ethics: </a:t>
            </a:r>
            <a:r>
              <a:rPr lang="en-US" dirty="0" smtClean="0"/>
              <a:t>A statement adopted by a profession that states the expected professional and personal conduct of its members.</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328965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indent="-576263">
              <a:spcBef>
                <a:spcPts val="2400"/>
              </a:spcBef>
            </a:pPr>
            <a:r>
              <a:rPr lang="en-US" b="0" dirty="0" smtClean="0">
                <a:latin typeface="Albertus Medium" pitchFamily="34" charset="0"/>
              </a:rPr>
              <a:t>LO 16.1 </a:t>
            </a:r>
            <a:r>
              <a:rPr lang="en-US" altLang="en-US" dirty="0" smtClean="0">
                <a:latin typeface="Albertus Medium" pitchFamily="34" charset="0"/>
              </a:rPr>
              <a:t>Model professional behavior and appearance.</a:t>
            </a:r>
            <a:endParaRPr lang="en-US" baseline="0" dirty="0" smtClean="0"/>
          </a:p>
          <a:p>
            <a:endParaRPr lang="en-US" baseline="0" dirty="0" smtClean="0"/>
          </a:p>
          <a:p>
            <a:r>
              <a:rPr lang="en-US" b="1" baseline="0" dirty="0" smtClean="0"/>
              <a:t>Notes:</a:t>
            </a:r>
          </a:p>
          <a:p>
            <a:endParaRPr lang="en-US" b="1" baseline="0" dirty="0" smtClean="0"/>
          </a:p>
          <a:p>
            <a:pPr>
              <a:defRPr/>
            </a:pPr>
            <a:r>
              <a:rPr lang="en-US" b="1" dirty="0" smtClean="0"/>
              <a:t>Hard skills: </a:t>
            </a:r>
            <a:r>
              <a:rPr lang="en-US" dirty="0" smtClean="0"/>
              <a:t>Specific</a:t>
            </a:r>
            <a:r>
              <a:rPr lang="en-US" baseline="0" dirty="0" smtClean="0"/>
              <a:t> technical and operational proficiencies</a:t>
            </a:r>
            <a:endParaRPr lang="en-US" dirty="0" smtClean="0"/>
          </a:p>
          <a:p>
            <a:pPr>
              <a:defRPr/>
            </a:pPr>
            <a:endParaRPr lang="en-US" dirty="0" smtClean="0"/>
          </a:p>
          <a:p>
            <a:pPr>
              <a:defRPr/>
            </a:pPr>
            <a:r>
              <a:rPr lang="en-US" dirty="0" smtClean="0"/>
              <a:t>Hard skills are readily observable by trainers and supervisors and are the reason most graduates are hired. Examples of hard skills:</a:t>
            </a:r>
          </a:p>
          <a:p>
            <a:pPr marL="171450" indent="-171450">
              <a:buFont typeface="Arial" pitchFamily="34" charset="0"/>
              <a:buChar char="•"/>
              <a:defRPr/>
            </a:pPr>
            <a:r>
              <a:rPr lang="en-US" dirty="0" smtClean="0"/>
              <a:t>Dermal and venipuncture techniques</a:t>
            </a:r>
          </a:p>
          <a:p>
            <a:pPr marL="171450" indent="-171450">
              <a:buFont typeface="Arial" pitchFamily="34" charset="0"/>
              <a:buChar char="•"/>
              <a:defRPr/>
            </a:pPr>
            <a:r>
              <a:rPr lang="en-US" dirty="0" smtClean="0"/>
              <a:t>Specimen handling and processing</a:t>
            </a:r>
          </a:p>
          <a:p>
            <a:pPr marL="171450" indent="-171450">
              <a:buFont typeface="Arial" pitchFamily="34" charset="0"/>
              <a:buChar char="•"/>
              <a:defRPr/>
            </a:pPr>
            <a:r>
              <a:rPr lang="en-US" dirty="0" smtClean="0"/>
              <a:t>Computer data entry</a:t>
            </a:r>
          </a:p>
          <a:p>
            <a:pPr marL="171450" indent="-171450">
              <a:buFont typeface="Arial" pitchFamily="34" charset="0"/>
              <a:buChar char="•"/>
              <a:defRPr/>
            </a:pPr>
            <a:endParaRPr lang="en-US" dirty="0" smtClean="0"/>
          </a:p>
          <a:p>
            <a:pPr marL="0" indent="0">
              <a:buFont typeface="Arial" pitchFamily="34" charset="0"/>
              <a:buNone/>
              <a:defRPr/>
            </a:pPr>
            <a:r>
              <a:rPr lang="en-US" b="1" dirty="0" smtClean="0"/>
              <a:t>Soft skills: </a:t>
            </a:r>
            <a:r>
              <a:rPr lang="en-US" dirty="0" smtClean="0"/>
              <a:t>Personal attributes or behaviors that enhance an individual’s interactions on the job</a:t>
            </a:r>
          </a:p>
          <a:p>
            <a:pPr marL="0" indent="0">
              <a:buFont typeface="Arial" pitchFamily="34" charset="0"/>
              <a:buNone/>
              <a:defRPr/>
            </a:pPr>
            <a:endParaRPr lang="en-US" dirty="0" smtClean="0"/>
          </a:p>
          <a:p>
            <a:pPr marL="0" indent="0">
              <a:buFont typeface="Arial" pitchFamily="34" charset="0"/>
              <a:buNone/>
              <a:defRPr/>
            </a:pPr>
            <a:r>
              <a:rPr lang="en-US" dirty="0" smtClean="0"/>
              <a:t>Soft skills are less concrete and more elusive</a:t>
            </a:r>
            <a:r>
              <a:rPr lang="en-US" baseline="0" dirty="0" smtClean="0"/>
              <a:t> than hard skills, but they enhance an individual’s interactions, job performance, and career prospects. Lack of a specific soft skill is the reason for most job terminations. </a:t>
            </a:r>
            <a:r>
              <a:rPr lang="en-US" dirty="0" smtClean="0"/>
              <a:t>Examples of soft skills:</a:t>
            </a:r>
          </a:p>
          <a:p>
            <a:pPr marL="171450" indent="-171450">
              <a:buFont typeface="Arial" pitchFamily="34" charset="0"/>
              <a:buChar char="•"/>
              <a:defRPr/>
            </a:pPr>
            <a:r>
              <a:rPr lang="en-US" dirty="0" smtClean="0"/>
              <a:t>Demonstrating respect</a:t>
            </a:r>
          </a:p>
          <a:p>
            <a:pPr marL="171450" indent="-171450">
              <a:buFont typeface="Arial" pitchFamily="34" charset="0"/>
              <a:buChar char="•"/>
              <a:defRPr/>
            </a:pPr>
            <a:r>
              <a:rPr lang="en-US" dirty="0" smtClean="0"/>
              <a:t>Being dependable</a:t>
            </a:r>
          </a:p>
          <a:p>
            <a:pPr marL="171450" indent="-171450">
              <a:buFont typeface="Arial" pitchFamily="34" charset="0"/>
              <a:buChar char="•"/>
              <a:defRPr/>
            </a:pPr>
            <a:r>
              <a:rPr lang="en-US" dirty="0" smtClean="0"/>
              <a:t>Showing integrity and trustworthiness</a:t>
            </a:r>
          </a:p>
          <a:p>
            <a:pPr marL="0" indent="0">
              <a:buFont typeface="Arial" pitchFamily="34" charset="0"/>
              <a:buNone/>
              <a:defRPr/>
            </a:pPr>
            <a:endParaRPr lang="en-US" dirty="0" smtClean="0"/>
          </a:p>
          <a:p>
            <a:pPr marL="0" indent="0">
              <a:buFont typeface="Arial" pitchFamily="34" charset="0"/>
              <a:buNone/>
              <a:defRPr/>
            </a:pPr>
            <a:r>
              <a:rPr lang="en-US" b="1" dirty="0" smtClean="0"/>
              <a:t>Attribute: </a:t>
            </a:r>
            <a:r>
              <a:rPr lang="en-US" dirty="0" smtClean="0"/>
              <a:t>Defining quality or personal characteristic</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345228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b="0" dirty="0" smtClean="0">
                <a:latin typeface="Albertus Medium" pitchFamily="34" charset="0"/>
              </a:rPr>
              <a:t>LO 16.2 </a:t>
            </a:r>
            <a:r>
              <a:rPr lang="en-US" altLang="en-US" dirty="0" smtClean="0">
                <a:latin typeface="Albertus Medium" pitchFamily="34" charset="0"/>
              </a:rPr>
              <a:t>Summarize healthcare diversity and competent professional communications.</a:t>
            </a:r>
          </a:p>
          <a:p>
            <a:endParaRPr lang="en-US" baseline="0" dirty="0" smtClean="0"/>
          </a:p>
          <a:p>
            <a:r>
              <a:rPr lang="en-US" b="1" baseline="0" dirty="0" smtClean="0"/>
              <a:t>Notes:</a:t>
            </a:r>
          </a:p>
          <a:p>
            <a:endParaRPr lang="en-US" altLang="en-US" dirty="0" smtClean="0"/>
          </a:p>
          <a:p>
            <a:r>
              <a:rPr lang="en-US" altLang="en-US" dirty="0" smtClean="0"/>
              <a:t>Professionalism involves understanding people who are different from you and respecting their right to be different.</a:t>
            </a:r>
          </a:p>
          <a:p>
            <a:endParaRPr lang="en-US" altLang="en-US" dirty="0" smtClean="0"/>
          </a:p>
          <a:p>
            <a:r>
              <a:rPr lang="en-US" altLang="en-US" b="1" dirty="0" smtClean="0"/>
              <a:t>Diversity: </a:t>
            </a:r>
            <a:r>
              <a:rPr lang="en-US" altLang="en-US" dirty="0" smtClean="0"/>
              <a:t>Variation</a:t>
            </a:r>
            <a:r>
              <a:rPr lang="en-US" altLang="en-US" baseline="0" dirty="0" smtClean="0"/>
              <a:t> of a category</a:t>
            </a:r>
          </a:p>
          <a:p>
            <a:endParaRPr lang="en-US" altLang="en-US" baseline="0" dirty="0" smtClean="0"/>
          </a:p>
          <a:p>
            <a:r>
              <a:rPr lang="en-US" altLang="en-US" b="1" baseline="0" dirty="0" smtClean="0"/>
              <a:t>Culture: </a:t>
            </a:r>
            <a:r>
              <a:rPr lang="en-US" altLang="en-US" baseline="0" dirty="0" smtClean="0"/>
              <a:t>Specific ethnic, religious, or socioeconomic background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124760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6263" marR="0" indent="-576263" algn="l" defTabSz="914400" rtl="0" eaLnBrk="1" fontAlgn="auto" latinLnBrk="0" hangingPunct="1">
              <a:lnSpc>
                <a:spcPct val="100000"/>
              </a:lnSpc>
              <a:spcBef>
                <a:spcPts val="2400"/>
              </a:spcBef>
              <a:spcAft>
                <a:spcPts val="0"/>
              </a:spcAft>
              <a:buClrTx/>
              <a:buSzTx/>
              <a:buFontTx/>
              <a:buNone/>
              <a:tabLst/>
              <a:defRPr/>
            </a:pPr>
            <a:r>
              <a:rPr lang="en-US" b="0" dirty="0" smtClean="0">
                <a:latin typeface="Albertus Medium" pitchFamily="34" charset="0"/>
              </a:rPr>
              <a:t>LO 16.2 </a:t>
            </a:r>
            <a:r>
              <a:rPr lang="en-US" altLang="en-US" dirty="0" smtClean="0">
                <a:latin typeface="Albertus Medium" pitchFamily="34" charset="0"/>
              </a:rPr>
              <a:t>Summarize healthcare diversity and competent professional communications.</a:t>
            </a:r>
            <a:endParaRPr lang="en-US" baseline="0" dirty="0" smtClean="0"/>
          </a:p>
          <a:p>
            <a:endParaRPr lang="en-US" baseline="0" dirty="0" smtClean="0"/>
          </a:p>
          <a:p>
            <a:r>
              <a:rPr lang="en-US" b="1" baseline="0" dirty="0" smtClean="0"/>
              <a:t>Notes:</a:t>
            </a:r>
          </a:p>
          <a:p>
            <a:endParaRPr lang="en-US" b="1" baseline="0" dirty="0" smtClean="0"/>
          </a:p>
          <a:p>
            <a:pPr>
              <a:defRPr/>
            </a:pPr>
            <a:r>
              <a:rPr lang="en-US" b="1" dirty="0" smtClean="0"/>
              <a:t>CLAS</a:t>
            </a:r>
            <a:r>
              <a:rPr lang="en-US" b="1" baseline="0" dirty="0" smtClean="0"/>
              <a:t> standards: </a:t>
            </a:r>
            <a:r>
              <a:rPr lang="en-US" b="0" i="1" baseline="0" dirty="0" smtClean="0"/>
              <a:t>National Standards for Culturally and Linguistically Appropriate Services in Health Care</a:t>
            </a:r>
            <a:endParaRPr lang="en-US" b="0" i="1"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87636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2743200"/>
            <a:ext cx="7086600" cy="24384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2895600"/>
            <a:ext cx="6705600" cy="1205114"/>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77326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rgbClr val="000000">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3581400"/>
            <a:ext cx="6705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257001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965" r:id="rId3"/>
    <p:sldLayoutId id="2147483778" r:id="rId4"/>
    <p:sldLayoutId id="2147483779" r:id="rId5"/>
    <p:sldLayoutId id="2147483733" r:id="rId6"/>
    <p:sldLayoutId id="2147483734" r:id="rId7"/>
    <p:sldLayoutId id="2147483914"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Practicing Professional Behavior</a:t>
            </a:r>
            <a:endParaRPr lang="en-US" dirty="0"/>
          </a:p>
        </p:txBody>
      </p:sp>
      <p:sp>
        <p:nvSpPr>
          <p:cNvPr id="6" name="Text Placeholder 5"/>
          <p:cNvSpPr>
            <a:spLocks noGrp="1"/>
          </p:cNvSpPr>
          <p:nvPr>
            <p:ph type="body" sz="quarter" idx="10"/>
          </p:nvPr>
        </p:nvSpPr>
        <p:spPr/>
        <p:txBody>
          <a:bodyPr/>
          <a:lstStyle/>
          <a:p>
            <a:r>
              <a:rPr lang="en-US" dirty="0" smtClean="0"/>
              <a:t>Chapter 16</a:t>
            </a:r>
            <a:endParaRPr lang="en-US" dirty="0"/>
          </a:p>
        </p:txBody>
      </p:sp>
      <p:sp>
        <p:nvSpPr>
          <p:cNvPr id="2" name="Text Placeholder 1"/>
          <p:cNvSpPr>
            <a:spLocks noGrp="1"/>
          </p:cNvSpPr>
          <p:nvPr>
            <p:ph type="body" sz="quarter" idx="11"/>
          </p:nvPr>
        </p:nvSpPr>
        <p:spPr/>
        <p:txBody>
          <a:bodyPr/>
          <a:lstStyle/>
          <a:p>
            <a:endParaRPr lang="en-US"/>
          </a:p>
        </p:txBody>
      </p:sp>
      <p:sp>
        <p:nvSpPr>
          <p:cNvPr id="7"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Diversity and Culture</a:t>
            </a:r>
            <a:endParaRPr lang="en-US" dirty="0"/>
          </a:p>
        </p:txBody>
      </p:sp>
      <p:sp>
        <p:nvSpPr>
          <p:cNvPr id="6" name="Content Placeholder 5"/>
          <p:cNvSpPr>
            <a:spLocks noGrp="1"/>
          </p:cNvSpPr>
          <p:nvPr>
            <p:ph sz="half" idx="1"/>
          </p:nvPr>
        </p:nvSpPr>
        <p:spPr>
          <a:xfrm>
            <a:off x="457200" y="914400"/>
            <a:ext cx="7696200" cy="5615940"/>
          </a:xfrm>
        </p:spPr>
        <p:txBody>
          <a:bodyPr/>
          <a:lstStyle/>
          <a:p>
            <a:pPr marL="0" indent="0">
              <a:buNone/>
            </a:pPr>
            <a:r>
              <a:rPr lang="en-US" altLang="en-US" dirty="0" smtClean="0"/>
              <a:t>Diversity</a:t>
            </a:r>
          </a:p>
          <a:p>
            <a:r>
              <a:rPr lang="en-US" altLang="en-US" dirty="0" smtClean="0"/>
              <a:t>Variations of a category</a:t>
            </a:r>
          </a:p>
          <a:p>
            <a:r>
              <a:rPr lang="en-US" altLang="en-US" dirty="0" smtClean="0"/>
              <a:t>Cultures that are displayed by humans</a:t>
            </a:r>
          </a:p>
          <a:p>
            <a:pPr marL="0" indent="0">
              <a:buNone/>
            </a:pPr>
            <a:r>
              <a:rPr lang="en-US" altLang="en-US" dirty="0" smtClean="0"/>
              <a:t>Culture</a:t>
            </a:r>
          </a:p>
          <a:p>
            <a:r>
              <a:rPr lang="en-US" altLang="en-US" dirty="0" smtClean="0"/>
              <a:t>Specific ethnic, </a:t>
            </a:r>
            <a:br>
              <a:rPr lang="en-US" altLang="en-US" dirty="0" smtClean="0"/>
            </a:br>
            <a:r>
              <a:rPr lang="en-US" altLang="en-US" dirty="0" smtClean="0"/>
              <a:t>religious, or </a:t>
            </a:r>
            <a:br>
              <a:rPr lang="en-US" altLang="en-US" dirty="0" smtClean="0"/>
            </a:br>
            <a:r>
              <a:rPr lang="en-US" altLang="en-US" dirty="0" smtClean="0"/>
              <a:t>socioeconomic </a:t>
            </a:r>
            <a:br>
              <a:rPr lang="en-US" altLang="en-US" dirty="0" smtClean="0"/>
            </a:br>
            <a:r>
              <a:rPr lang="en-US" altLang="en-US" dirty="0" smtClean="0"/>
              <a:t>background</a:t>
            </a:r>
          </a:p>
          <a:p>
            <a:r>
              <a:rPr lang="en-US" altLang="en-US" dirty="0" smtClean="0"/>
              <a:t>Backgrounds of </a:t>
            </a:r>
            <a:br>
              <a:rPr lang="en-US" altLang="en-US" dirty="0" smtClean="0"/>
            </a:br>
            <a:r>
              <a:rPr lang="en-US" altLang="en-US" dirty="0" smtClean="0"/>
              <a:t>professionals in </a:t>
            </a:r>
            <a:br>
              <a:rPr lang="en-US" altLang="en-US" dirty="0" smtClean="0"/>
            </a:br>
            <a:r>
              <a:rPr lang="en-US" altLang="en-US" dirty="0" smtClean="0"/>
              <a:t>various industries</a:t>
            </a:r>
          </a:p>
          <a:p>
            <a:endParaRPr lang="en-US" dirty="0"/>
          </a:p>
        </p:txBody>
      </p:sp>
      <p:pic>
        <p:nvPicPr>
          <p:cNvPr id="8" name="Picture 7" descr="Medical office staff of 8 people including males and females of various races and ethnic backgrou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048" y="2660904"/>
            <a:ext cx="5711952" cy="3816096"/>
          </a:xfrm>
          <a:prstGeom prst="rect">
            <a:avLst/>
          </a:prstGeom>
        </p:spPr>
      </p:pic>
      <p:sp>
        <p:nvSpPr>
          <p:cNvPr id="14" name="Text Placeholder 13"/>
          <p:cNvSpPr>
            <a:spLocks noGrp="1"/>
          </p:cNvSpPr>
          <p:nvPr>
            <p:ph type="body" sz="quarter" idx="12"/>
          </p:nvPr>
        </p:nvSpPr>
        <p:spPr/>
        <p:txBody>
          <a:bodyPr/>
          <a:lstStyle/>
          <a:p>
            <a:endParaRPr lang="en-US"/>
          </a:p>
        </p:txBody>
      </p:sp>
      <p:sp>
        <p:nvSpPr>
          <p:cNvPr id="13" name="Text Placeholder 12"/>
          <p:cNvSpPr>
            <a:spLocks noGrp="1"/>
          </p:cNvSpPr>
          <p:nvPr>
            <p:ph type="body" sz="quarter" idx="11"/>
          </p:nvPr>
        </p:nvSpPr>
        <p:spPr/>
        <p:txBody>
          <a:bodyPr/>
          <a:lstStyle/>
          <a:p>
            <a:r>
              <a:rPr lang="en-US" dirty="0"/>
              <a:t>©</a:t>
            </a:r>
            <a:r>
              <a:rPr lang="en-US" dirty="0" err="1"/>
              <a:t>monkeybusinessimages</a:t>
            </a:r>
            <a:r>
              <a:rPr lang="en-US" dirty="0"/>
              <a:t>/</a:t>
            </a:r>
            <a:r>
              <a:rPr lang="en-US" dirty="0" err="1"/>
              <a:t>iStock</a:t>
            </a:r>
            <a:r>
              <a:rPr lang="en-US" dirty="0"/>
              <a:t>/Getty Images RF</a:t>
            </a:r>
          </a:p>
        </p:txBody>
      </p:sp>
    </p:spTree>
    <p:extLst>
      <p:ext uri="{BB962C8B-B14F-4D97-AF65-F5344CB8AC3E}">
        <p14:creationId xmlns:p14="http://schemas.microsoft.com/office/powerpoint/2010/main" val="408033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Culturally Aware Communication</a:t>
            </a:r>
            <a:endParaRPr lang="en-US" dirty="0"/>
          </a:p>
        </p:txBody>
      </p:sp>
      <p:sp>
        <p:nvSpPr>
          <p:cNvPr id="8" name="Content Placeholder 7"/>
          <p:cNvSpPr>
            <a:spLocks noGrp="1"/>
          </p:cNvSpPr>
          <p:nvPr>
            <p:ph idx="1"/>
          </p:nvPr>
        </p:nvSpPr>
        <p:spPr/>
        <p:txBody>
          <a:bodyPr/>
          <a:lstStyle/>
          <a:p>
            <a:pPr marL="0" indent="0">
              <a:buNone/>
            </a:pPr>
            <a:r>
              <a:rPr lang="en-US" altLang="en-US" dirty="0" smtClean="0"/>
              <a:t>CLAS standards</a:t>
            </a:r>
          </a:p>
          <a:p>
            <a:r>
              <a:rPr lang="en-US" altLang="en-US" dirty="0" smtClean="0"/>
              <a:t>Help eliminate misunderstandings in healthcare interactions</a:t>
            </a:r>
          </a:p>
          <a:p>
            <a:r>
              <a:rPr lang="en-US" altLang="en-US" dirty="0" smtClean="0"/>
              <a:t>Improve patient compliance</a:t>
            </a:r>
          </a:p>
          <a:p>
            <a:r>
              <a:rPr lang="en-US" altLang="en-US" dirty="0" smtClean="0"/>
              <a:t>Eliminate healthcare disparities</a:t>
            </a:r>
          </a:p>
          <a:p>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880987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Sources of Cultural Differences</a:t>
            </a:r>
            <a:endParaRPr lang="en-US" dirty="0"/>
          </a:p>
        </p:txBody>
      </p:sp>
      <p:sp>
        <p:nvSpPr>
          <p:cNvPr id="11" name="Content Placeholder 10"/>
          <p:cNvSpPr>
            <a:spLocks noGrp="1"/>
          </p:cNvSpPr>
          <p:nvPr>
            <p:ph sz="half" idx="1"/>
          </p:nvPr>
        </p:nvSpPr>
        <p:spPr/>
        <p:txBody>
          <a:bodyPr/>
          <a:lstStyle/>
          <a:p>
            <a:r>
              <a:rPr lang="en-US" altLang="en-US" smtClean="0"/>
              <a:t>Place of birth</a:t>
            </a:r>
          </a:p>
          <a:p>
            <a:r>
              <a:rPr lang="en-US" altLang="en-US" smtClean="0"/>
              <a:t>Place of upbringing (urban, suburban, rural)</a:t>
            </a:r>
          </a:p>
          <a:p>
            <a:r>
              <a:rPr lang="en-US" altLang="en-US" smtClean="0"/>
              <a:t>Current place of residence</a:t>
            </a:r>
          </a:p>
          <a:p>
            <a:r>
              <a:rPr lang="en-US" altLang="en-US" smtClean="0"/>
              <a:t>Family history</a:t>
            </a:r>
          </a:p>
          <a:p>
            <a:r>
              <a:rPr lang="en-US" altLang="en-US" smtClean="0"/>
              <a:t>Social status</a:t>
            </a:r>
          </a:p>
          <a:p>
            <a:r>
              <a:rPr lang="en-US" altLang="en-US" smtClean="0"/>
              <a:t>Economic status</a:t>
            </a:r>
          </a:p>
          <a:p>
            <a:endParaRPr lang="en-US" dirty="0"/>
          </a:p>
        </p:txBody>
      </p:sp>
      <p:sp>
        <p:nvSpPr>
          <p:cNvPr id="12" name="Content Placeholder 11"/>
          <p:cNvSpPr>
            <a:spLocks noGrp="1"/>
          </p:cNvSpPr>
          <p:nvPr>
            <p:ph sz="half" idx="2"/>
          </p:nvPr>
        </p:nvSpPr>
        <p:spPr/>
        <p:txBody>
          <a:bodyPr/>
          <a:lstStyle/>
          <a:p>
            <a:r>
              <a:rPr lang="en-US" altLang="en-US" dirty="0" smtClean="0"/>
              <a:t>Education</a:t>
            </a:r>
          </a:p>
          <a:p>
            <a:r>
              <a:rPr lang="en-US" altLang="en-US" dirty="0" smtClean="0"/>
              <a:t>Spiritual beliefs</a:t>
            </a:r>
          </a:p>
          <a:p>
            <a:r>
              <a:rPr lang="en-US" altLang="en-US" dirty="0" smtClean="0"/>
              <a:t>Superstitions and folklore</a:t>
            </a:r>
          </a:p>
          <a:p>
            <a:r>
              <a:rPr lang="en-US" altLang="en-US" dirty="0" smtClean="0"/>
              <a:t>Length of time in United States</a:t>
            </a:r>
          </a:p>
          <a:p>
            <a:r>
              <a:rPr lang="en-US" altLang="en-US" dirty="0" smtClean="0"/>
              <a:t>Level of acculturation</a:t>
            </a:r>
          </a:p>
          <a:p>
            <a:endParaRPr lang="en-US" dirty="0"/>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8630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Tips for Pleasant Communication</a:t>
            </a:r>
            <a:endParaRPr lang="en-US" dirty="0"/>
          </a:p>
        </p:txBody>
      </p:sp>
      <p:sp>
        <p:nvSpPr>
          <p:cNvPr id="8" name="Content Placeholder 7"/>
          <p:cNvSpPr>
            <a:spLocks noGrp="1"/>
          </p:cNvSpPr>
          <p:nvPr>
            <p:ph idx="1"/>
          </p:nvPr>
        </p:nvSpPr>
        <p:spPr/>
        <p:txBody>
          <a:bodyPr/>
          <a:lstStyle/>
          <a:p>
            <a:pPr marL="0" indent="0">
              <a:buNone/>
            </a:pPr>
            <a:r>
              <a:rPr lang="en-US" altLang="en-US" dirty="0" smtClean="0"/>
              <a:t>Determine appropriateness of your communication style and modify your communication approach to reflect patient</a:t>
            </a:r>
          </a:p>
          <a:p>
            <a:r>
              <a:rPr lang="en-US" altLang="en-US" dirty="0" smtClean="0"/>
              <a:t>Patient age</a:t>
            </a:r>
          </a:p>
          <a:p>
            <a:r>
              <a:rPr lang="en-US" altLang="en-US" dirty="0" smtClean="0"/>
              <a:t>Capacity to communicate</a:t>
            </a:r>
          </a:p>
          <a:p>
            <a:r>
              <a:rPr lang="en-US" altLang="en-US" dirty="0" smtClean="0"/>
              <a:t>Ability to understand</a:t>
            </a:r>
          </a:p>
          <a:p>
            <a:pPr marL="0" indent="0">
              <a:spcBef>
                <a:spcPts val="1800"/>
              </a:spcBef>
              <a:buNone/>
            </a:pPr>
            <a:r>
              <a:rPr lang="en-US" altLang="en-US" dirty="0" smtClean="0"/>
              <a:t>Adapt to patient needs, expectations, and perceptions</a:t>
            </a:r>
          </a:p>
          <a:p>
            <a:pPr marL="0" indent="0">
              <a:spcBef>
                <a:spcPts val="1800"/>
              </a:spcBef>
              <a:buNone/>
            </a:pPr>
            <a:r>
              <a:rPr lang="en-US" altLang="en-US" dirty="0" smtClean="0"/>
              <a:t>Honor the patient’s decisions</a:t>
            </a:r>
          </a:p>
          <a:p>
            <a:pPr marL="0" indent="0">
              <a:spcBef>
                <a:spcPts val="1800"/>
              </a:spcBef>
              <a:buNone/>
            </a:pPr>
            <a:r>
              <a:rPr lang="en-US" altLang="en-US" dirty="0" smtClean="0"/>
              <a:t>Help patients feel in control</a:t>
            </a:r>
          </a:p>
          <a:p>
            <a:pPr marL="0" indent="0">
              <a:spcBef>
                <a:spcPts val="1800"/>
              </a:spcBef>
              <a:buNone/>
            </a:pPr>
            <a:r>
              <a:rPr lang="en-US" altLang="en-US" dirty="0" smtClean="0"/>
              <a:t>Do not make assumptions</a:t>
            </a:r>
          </a:p>
          <a:p>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509919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Cultural Perspectives</a:t>
            </a:r>
            <a:endParaRPr lang="en-US" dirty="0"/>
          </a:p>
        </p:txBody>
      </p:sp>
      <p:sp>
        <p:nvSpPr>
          <p:cNvPr id="11" name="Content Placeholder 10"/>
          <p:cNvSpPr>
            <a:spLocks noGrp="1"/>
          </p:cNvSpPr>
          <p:nvPr>
            <p:ph idx="1"/>
          </p:nvPr>
        </p:nvSpPr>
        <p:spPr/>
        <p:txBody>
          <a:bodyPr/>
          <a:lstStyle/>
          <a:p>
            <a:pPr marL="0" indent="0">
              <a:buNone/>
            </a:pPr>
            <a:r>
              <a:rPr lang="en-US" altLang="en-US" dirty="0" smtClean="0"/>
              <a:t>Do not stereotype based on patient’s cultural beliefs</a:t>
            </a:r>
          </a:p>
          <a:p>
            <a:pPr marL="0" indent="0">
              <a:buNone/>
            </a:pPr>
            <a:r>
              <a:rPr lang="en-US" altLang="en-US" dirty="0" smtClean="0"/>
              <a:t>Beliefs and customs common in a culture may not be held by all individuals of that culture</a:t>
            </a:r>
          </a:p>
          <a:p>
            <a:pPr marL="0" indent="0">
              <a:buNone/>
            </a:pPr>
            <a:r>
              <a:rPr lang="en-US" altLang="en-US" dirty="0" smtClean="0"/>
              <a:t>General practices</a:t>
            </a:r>
          </a:p>
          <a:p>
            <a:r>
              <a:rPr lang="en-US" altLang="en-US" dirty="0" smtClean="0"/>
              <a:t>Introduce yourself using your title</a:t>
            </a:r>
          </a:p>
          <a:p>
            <a:r>
              <a:rPr lang="en-US" altLang="en-US" dirty="0" smtClean="0"/>
              <a:t>Address the patient by title</a:t>
            </a:r>
          </a:p>
          <a:p>
            <a:r>
              <a:rPr lang="en-US" altLang="en-US" dirty="0" smtClean="0"/>
              <a:t>Speak on level that patient can understand without being condescending</a:t>
            </a:r>
          </a:p>
          <a:p>
            <a:r>
              <a:rPr lang="en-US" altLang="en-US" dirty="0" smtClean="0"/>
              <a:t>Do not be judgmental</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626380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Interprofessional Communications</a:t>
            </a:r>
            <a:endParaRPr lang="en-US" dirty="0"/>
          </a:p>
        </p:txBody>
      </p:sp>
      <p:sp>
        <p:nvSpPr>
          <p:cNvPr id="11" name="Content Placeholder 10"/>
          <p:cNvSpPr>
            <a:spLocks noGrp="1"/>
          </p:cNvSpPr>
          <p:nvPr>
            <p:ph idx="1"/>
          </p:nvPr>
        </p:nvSpPr>
        <p:spPr/>
        <p:txBody>
          <a:bodyPr/>
          <a:lstStyle/>
          <a:p>
            <a:pPr marL="0" indent="0">
              <a:buNone/>
            </a:pPr>
            <a:r>
              <a:rPr lang="en-US" altLang="en-US" dirty="0" smtClean="0"/>
              <a:t>Avoid stereotyping of professions</a:t>
            </a:r>
          </a:p>
          <a:p>
            <a:pPr marL="0" indent="0">
              <a:spcBef>
                <a:spcPts val="2400"/>
              </a:spcBef>
              <a:buNone/>
            </a:pPr>
            <a:r>
              <a:rPr lang="en-US" altLang="en-US" dirty="0" smtClean="0"/>
              <a:t>Misperceptions</a:t>
            </a:r>
          </a:p>
          <a:p>
            <a:r>
              <a:rPr lang="en-US" altLang="en-US" dirty="0" smtClean="0"/>
              <a:t>Scope of practice</a:t>
            </a:r>
          </a:p>
          <a:p>
            <a:r>
              <a:rPr lang="en-US" altLang="en-US" dirty="0" smtClean="0"/>
              <a:t>Approach to patient care</a:t>
            </a:r>
          </a:p>
          <a:p>
            <a:pPr marL="0" indent="0">
              <a:spcBef>
                <a:spcPts val="2400"/>
              </a:spcBef>
              <a:buNone/>
            </a:pPr>
            <a:r>
              <a:rPr lang="en-US" altLang="en-US" dirty="0" smtClean="0"/>
              <a:t>Healthcare professionals with whom phlebotomists interact</a:t>
            </a:r>
          </a:p>
          <a:p>
            <a:r>
              <a:rPr lang="en-US" altLang="en-US" dirty="0" smtClean="0"/>
              <a:t>Physicians</a:t>
            </a:r>
          </a:p>
          <a:p>
            <a:r>
              <a:rPr lang="en-US" altLang="en-US" dirty="0" smtClean="0"/>
              <a:t>Nurses</a:t>
            </a:r>
          </a:p>
          <a:p>
            <a:r>
              <a:rPr lang="en-US" altLang="en-US" dirty="0" smtClean="0"/>
              <a:t>Laboratory, respiratory, x-ray, and other technicians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146447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Risk Management</a:t>
            </a:r>
            <a:endParaRPr lang="en-US" dirty="0"/>
          </a:p>
        </p:txBody>
      </p:sp>
      <p:sp>
        <p:nvSpPr>
          <p:cNvPr id="11" name="Text Placeholder 10"/>
          <p:cNvSpPr>
            <a:spLocks noGrp="1"/>
          </p:cNvSpPr>
          <p:nvPr>
            <p:ph type="body" sz="quarter" idx="10"/>
          </p:nvPr>
        </p:nvSpPr>
        <p:spPr/>
        <p:txBody>
          <a:bodyPr/>
          <a:lstStyle/>
          <a:p>
            <a:r>
              <a:rPr lang="en-US" dirty="0" smtClean="0"/>
              <a:t>Learning Outcome 16.3</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6025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Managing Risk</a:t>
            </a:r>
            <a:endParaRPr lang="en-US" dirty="0"/>
          </a:p>
        </p:txBody>
      </p:sp>
      <p:sp>
        <p:nvSpPr>
          <p:cNvPr id="6" name="Content Placeholder 5"/>
          <p:cNvSpPr>
            <a:spLocks noGrp="1"/>
          </p:cNvSpPr>
          <p:nvPr>
            <p:ph idx="1"/>
          </p:nvPr>
        </p:nvSpPr>
        <p:spPr/>
        <p:txBody>
          <a:bodyPr/>
          <a:lstStyle/>
          <a:p>
            <a:pPr marL="0" indent="0">
              <a:buNone/>
            </a:pPr>
            <a:r>
              <a:rPr lang="en-US" altLang="en-US" dirty="0" smtClean="0"/>
              <a:t>Policies and procedures to protect patients, visitors, employees, and employers</a:t>
            </a:r>
          </a:p>
          <a:p>
            <a:r>
              <a:rPr lang="en-US" altLang="en-US" dirty="0" smtClean="0"/>
              <a:t>Injury</a:t>
            </a:r>
          </a:p>
          <a:p>
            <a:r>
              <a:rPr lang="en-US" altLang="en-US" dirty="0" smtClean="0"/>
              <a:t>Loss</a:t>
            </a:r>
          </a:p>
          <a:p>
            <a:r>
              <a:rPr lang="en-US" altLang="en-US" dirty="0" smtClean="0"/>
              <a:t>Liability</a:t>
            </a:r>
          </a:p>
          <a:p>
            <a:r>
              <a:rPr lang="en-US" altLang="en-US" dirty="0" smtClean="0"/>
              <a:t>Litigation</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254874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Patient Issues</a:t>
            </a:r>
            <a:endParaRPr lang="en-US" dirty="0"/>
          </a:p>
        </p:txBody>
      </p:sp>
      <p:sp>
        <p:nvSpPr>
          <p:cNvPr id="6" name="Content Placeholder 5"/>
          <p:cNvSpPr>
            <a:spLocks noGrp="1"/>
          </p:cNvSpPr>
          <p:nvPr>
            <p:ph idx="1"/>
          </p:nvPr>
        </p:nvSpPr>
        <p:spPr/>
        <p:txBody>
          <a:bodyPr/>
          <a:lstStyle/>
          <a:p>
            <a:pPr marL="0" indent="0">
              <a:buNone/>
            </a:pPr>
            <a:r>
              <a:rPr lang="en-US" altLang="en-US" dirty="0" smtClean="0"/>
              <a:t>Improperly performed venipuncture</a:t>
            </a:r>
          </a:p>
          <a:p>
            <a:r>
              <a:rPr lang="en-US" altLang="en-US" dirty="0" smtClean="0"/>
              <a:t>May cause temporary or permanent injury</a:t>
            </a:r>
          </a:p>
          <a:p>
            <a:r>
              <a:rPr lang="en-US" altLang="en-US" dirty="0" smtClean="0"/>
              <a:t>Malpractice</a:t>
            </a:r>
          </a:p>
          <a:p>
            <a:r>
              <a:rPr lang="en-US" altLang="en-US" dirty="0" smtClean="0"/>
              <a:t>Negligence</a:t>
            </a:r>
          </a:p>
          <a:p>
            <a:pPr marL="0" indent="0">
              <a:spcBef>
                <a:spcPts val="3000"/>
              </a:spcBef>
              <a:buNone/>
            </a:pPr>
            <a:r>
              <a:rPr lang="en-US" altLang="en-US" dirty="0" smtClean="0"/>
              <a:t>CLSI standards</a:t>
            </a:r>
          </a:p>
          <a:p>
            <a:r>
              <a:rPr lang="en-US" altLang="en-US" dirty="0" smtClean="0"/>
              <a:t>Guidelines for accurate, safe performance</a:t>
            </a:r>
          </a:p>
          <a:p>
            <a:r>
              <a:rPr lang="en-US" altLang="en-US" dirty="0" smtClean="0"/>
              <a:t>Apply to everyone who performs venipuncture</a:t>
            </a:r>
          </a:p>
          <a:p>
            <a:pPr lvl="1"/>
            <a:endParaRPr lang="en-US" altLang="en-US" dirty="0" smtClean="0"/>
          </a:p>
          <a:p>
            <a:endParaRPr lang="en-US" dirty="0"/>
          </a:p>
        </p:txBody>
      </p:sp>
      <p:sp>
        <p:nvSpPr>
          <p:cNvPr id="7" name="Text Placeholder 6"/>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215242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Common Causes of Phlebotomist Liability</a:t>
            </a:r>
            <a:endParaRPr lang="en-US" dirty="0"/>
          </a:p>
        </p:txBody>
      </p:sp>
      <p:sp>
        <p:nvSpPr>
          <p:cNvPr id="6" name="Content Placeholder 5"/>
          <p:cNvSpPr>
            <a:spLocks noGrp="1"/>
          </p:cNvSpPr>
          <p:nvPr>
            <p:ph idx="1"/>
          </p:nvPr>
        </p:nvSpPr>
        <p:spPr/>
        <p:txBody>
          <a:bodyPr/>
          <a:lstStyle/>
          <a:p>
            <a:r>
              <a:rPr lang="en-US" altLang="en-US" dirty="0" smtClean="0"/>
              <a:t>Misidentification of patient</a:t>
            </a:r>
          </a:p>
          <a:p>
            <a:r>
              <a:rPr lang="en-US" altLang="en-US" dirty="0" smtClean="0"/>
              <a:t>Breach of confidentiality</a:t>
            </a:r>
          </a:p>
          <a:p>
            <a:r>
              <a:rPr lang="en-US" altLang="en-US" dirty="0" smtClean="0"/>
              <a:t>Improperly labeled specimens</a:t>
            </a:r>
          </a:p>
          <a:p>
            <a:r>
              <a:rPr lang="en-US" altLang="en-US" dirty="0" smtClean="0"/>
              <a:t>Performing venipuncture without consent</a:t>
            </a:r>
          </a:p>
          <a:p>
            <a:r>
              <a:rPr lang="en-US" altLang="en-US" dirty="0" smtClean="0"/>
              <a:t>Injury to nerves or blood vessels</a:t>
            </a:r>
          </a:p>
          <a:p>
            <a:r>
              <a:rPr lang="en-US" altLang="en-US" dirty="0" smtClean="0"/>
              <a:t>Poor sterile technique (patient infection)</a:t>
            </a:r>
          </a:p>
          <a:p>
            <a:r>
              <a:rPr lang="en-US" altLang="en-US" dirty="0" smtClean="0"/>
              <a:t>Permanent scarring or disfigurement</a:t>
            </a:r>
          </a:p>
          <a:p>
            <a:r>
              <a:rPr lang="en-US" altLang="en-US" dirty="0" smtClean="0"/>
              <a:t>Mishandling a specimen</a:t>
            </a:r>
          </a:p>
          <a:p>
            <a:r>
              <a:rPr lang="en-US" altLang="en-US" dirty="0" smtClean="0"/>
              <a:t>Acting outside the scope of practice</a:t>
            </a:r>
          </a:p>
          <a:p>
            <a:pPr lvl="1"/>
            <a:endParaRPr lang="en-US" altLang="en-US" dirty="0" smtClean="0"/>
          </a:p>
          <a:p>
            <a:endParaRPr lang="en-US" dirty="0"/>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157480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Outcomes</a:t>
            </a:r>
            <a:endParaRPr lang="en-US" dirty="0"/>
          </a:p>
        </p:txBody>
      </p:sp>
      <p:sp>
        <p:nvSpPr>
          <p:cNvPr id="6" name="Content Placeholder 5"/>
          <p:cNvSpPr>
            <a:spLocks noGrp="1"/>
          </p:cNvSpPr>
          <p:nvPr>
            <p:ph idx="1"/>
          </p:nvPr>
        </p:nvSpPr>
        <p:spPr/>
        <p:txBody>
          <a:bodyPr/>
          <a:lstStyle/>
          <a:p>
            <a:pPr marL="688975" indent="-688975">
              <a:buNone/>
            </a:pPr>
            <a:r>
              <a:rPr lang="en-US" dirty="0" smtClean="0"/>
              <a:t>16.1	</a:t>
            </a:r>
            <a:r>
              <a:rPr lang="en-US" altLang="en-US" dirty="0" smtClean="0"/>
              <a:t>Model professional behavior and appearance.</a:t>
            </a:r>
          </a:p>
          <a:p>
            <a:pPr marL="688975" indent="-688975">
              <a:buNone/>
            </a:pPr>
            <a:r>
              <a:rPr lang="en-US" altLang="en-US" dirty="0" smtClean="0"/>
              <a:t>16.2	Summarize healthcare diversity and competent professional communications.</a:t>
            </a:r>
          </a:p>
          <a:p>
            <a:pPr marL="688975" indent="-688975">
              <a:buNone/>
            </a:pPr>
            <a:r>
              <a:rPr lang="en-US" altLang="en-US" dirty="0" smtClean="0"/>
              <a:t>16.3	Discuss risk management and policies and protocol designed to avoid medicolegal problems.</a:t>
            </a:r>
          </a:p>
          <a:p>
            <a:pPr marL="688975" indent="-688975">
              <a:buNone/>
            </a:pPr>
            <a:r>
              <a:rPr lang="en-US" altLang="en-US" dirty="0" smtClean="0"/>
              <a:t>16.4	List the causes of stress in the workplace and discuss the coping skills used to deal with workplace stress.</a:t>
            </a:r>
          </a:p>
          <a:p>
            <a:pPr marL="688975" indent="-688975">
              <a:buNone/>
            </a:pPr>
            <a:r>
              <a:rPr lang="en-US" altLang="en-US" dirty="0" smtClean="0"/>
              <a:t>16.5	Recognize the different elements of the professional community of the phlebotomist.</a:t>
            </a:r>
            <a:endParaRPr lang="en-US" altLang="en-US" dirty="0"/>
          </a:p>
        </p:txBody>
      </p:sp>
      <p:sp>
        <p:nvSpPr>
          <p:cNvPr id="7" name="Text Placeholder 6"/>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Preventing Liability Suits</a:t>
            </a:r>
            <a:endParaRPr lang="en-US" dirty="0"/>
          </a:p>
        </p:txBody>
      </p:sp>
      <p:sp>
        <p:nvSpPr>
          <p:cNvPr id="6" name="Content Placeholder 5"/>
          <p:cNvSpPr>
            <a:spLocks noGrp="1"/>
          </p:cNvSpPr>
          <p:nvPr>
            <p:ph idx="1"/>
          </p:nvPr>
        </p:nvSpPr>
        <p:spPr/>
        <p:txBody>
          <a:bodyPr/>
          <a:lstStyle/>
          <a:p>
            <a:r>
              <a:rPr lang="en-US" altLang="en-US" dirty="0" smtClean="0"/>
              <a:t>Be aware of standards of care</a:t>
            </a:r>
          </a:p>
          <a:p>
            <a:r>
              <a:rPr lang="en-US" altLang="en-US" dirty="0" smtClean="0"/>
              <a:t>Stay within your scope of practice</a:t>
            </a:r>
          </a:p>
          <a:p>
            <a:r>
              <a:rPr lang="en-US" altLang="en-US" dirty="0" smtClean="0"/>
              <a:t>Avoid criticism of other team members</a:t>
            </a:r>
          </a:p>
          <a:p>
            <a:r>
              <a:rPr lang="en-US" altLang="en-US" dirty="0" smtClean="0"/>
              <a:t>Communicate with tact and professionalism</a:t>
            </a:r>
          </a:p>
          <a:p>
            <a:r>
              <a:rPr lang="en-US" altLang="en-US" dirty="0" smtClean="0"/>
              <a:t>Document results and variances immediately</a:t>
            </a:r>
          </a:p>
          <a:p>
            <a:r>
              <a:rPr lang="en-US" altLang="en-US" dirty="0" smtClean="0"/>
              <a:t>Do not give false assurance to patients</a:t>
            </a:r>
          </a:p>
          <a:p>
            <a:pPr lvl="1"/>
            <a:endParaRPr lang="en-US" altLang="en-US" dirty="0" smtClean="0"/>
          </a:p>
          <a:p>
            <a:endParaRPr lang="en-US" dirty="0"/>
          </a:p>
        </p:txBody>
      </p:sp>
      <p:sp>
        <p:nvSpPr>
          <p:cNvPr id="7" name="Text Placeholder 6"/>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178501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Healthcare Personnel Issues</a:t>
            </a:r>
            <a:endParaRPr lang="en-US" dirty="0"/>
          </a:p>
        </p:txBody>
      </p:sp>
      <p:sp>
        <p:nvSpPr>
          <p:cNvPr id="6" name="Content Placeholder 5"/>
          <p:cNvSpPr>
            <a:spLocks noGrp="1"/>
          </p:cNvSpPr>
          <p:nvPr>
            <p:ph idx="1"/>
          </p:nvPr>
        </p:nvSpPr>
        <p:spPr/>
        <p:txBody>
          <a:bodyPr/>
          <a:lstStyle/>
          <a:p>
            <a:pPr marL="0" indent="0">
              <a:buNone/>
            </a:pPr>
            <a:r>
              <a:rPr lang="en-US" altLang="en-US" dirty="0" smtClean="0"/>
              <a:t>Risks</a:t>
            </a:r>
          </a:p>
          <a:p>
            <a:r>
              <a:rPr lang="en-US" altLang="en-US" dirty="0" smtClean="0"/>
              <a:t>Bloodborne pathogens</a:t>
            </a:r>
          </a:p>
          <a:p>
            <a:r>
              <a:rPr lang="en-US" altLang="en-US" dirty="0" smtClean="0"/>
              <a:t>Chemical, radiation, and other hazards</a:t>
            </a:r>
          </a:p>
          <a:p>
            <a:pPr marL="0" indent="0">
              <a:spcBef>
                <a:spcPts val="3600"/>
              </a:spcBef>
              <a:buNone/>
            </a:pPr>
            <a:r>
              <a:rPr lang="en-US" altLang="en-US" dirty="0" smtClean="0"/>
              <a:t>CDC and OSHA guidelines</a:t>
            </a:r>
          </a:p>
          <a:p>
            <a:r>
              <a:rPr lang="en-US" altLang="en-US" dirty="0" smtClean="0"/>
              <a:t>Standard precautions</a:t>
            </a:r>
          </a:p>
          <a:p>
            <a:r>
              <a:rPr lang="en-US" altLang="en-US" dirty="0" smtClean="0"/>
              <a:t>PPE</a:t>
            </a:r>
          </a:p>
          <a:p>
            <a:r>
              <a:rPr lang="en-US" altLang="en-US" dirty="0" smtClean="0"/>
              <a:t>Exposure plans</a:t>
            </a:r>
          </a:p>
          <a:p>
            <a:r>
              <a:rPr lang="en-US" altLang="en-US" dirty="0" smtClean="0"/>
              <a:t>Vaccinations</a:t>
            </a:r>
            <a:endParaRPr lang="en-US" altLang="en-US" dirty="0"/>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44965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Coping with Stress</a:t>
            </a:r>
            <a:endParaRPr lang="en-US" dirty="0"/>
          </a:p>
        </p:txBody>
      </p:sp>
      <p:sp>
        <p:nvSpPr>
          <p:cNvPr id="11" name="Text Placeholder 10"/>
          <p:cNvSpPr>
            <a:spLocks noGrp="1"/>
          </p:cNvSpPr>
          <p:nvPr>
            <p:ph type="body" sz="quarter" idx="10"/>
          </p:nvPr>
        </p:nvSpPr>
        <p:spPr/>
        <p:txBody>
          <a:bodyPr/>
          <a:lstStyle/>
          <a:p>
            <a:r>
              <a:rPr lang="en-US" dirty="0" smtClean="0"/>
              <a:t>Learning Outcome 16.4</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35633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Stress</a:t>
            </a:r>
            <a:endParaRPr lang="en-US" dirty="0"/>
          </a:p>
        </p:txBody>
      </p:sp>
      <p:sp>
        <p:nvSpPr>
          <p:cNvPr id="6" name="Content Placeholder 5"/>
          <p:cNvSpPr>
            <a:spLocks noGrp="1"/>
          </p:cNvSpPr>
          <p:nvPr>
            <p:ph idx="1"/>
          </p:nvPr>
        </p:nvSpPr>
        <p:spPr/>
        <p:txBody>
          <a:bodyPr/>
          <a:lstStyle/>
          <a:p>
            <a:r>
              <a:rPr lang="en-US" altLang="en-US" dirty="0" smtClean="0"/>
              <a:t>Body’s nonspecific response to change or demands</a:t>
            </a:r>
          </a:p>
          <a:p>
            <a:r>
              <a:rPr lang="en-US" altLang="en-US" dirty="0" smtClean="0"/>
              <a:t>Can result from feeling under pressure</a:t>
            </a:r>
          </a:p>
          <a:p>
            <a:r>
              <a:rPr lang="en-US" altLang="en-US" dirty="0" smtClean="0"/>
              <a:t>May be reaction to anger, frustration, or change</a:t>
            </a:r>
          </a:p>
          <a:p>
            <a:r>
              <a:rPr lang="en-US" altLang="en-US" dirty="0" smtClean="0"/>
              <a:t>Barrier to communication</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377656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Stages of Burnout</a:t>
            </a:r>
            <a:endParaRPr lang="en-US" dirty="0"/>
          </a:p>
        </p:txBody>
      </p:sp>
      <p:sp>
        <p:nvSpPr>
          <p:cNvPr id="11" name="Content Placeholder 10"/>
          <p:cNvSpPr>
            <a:spLocks noGrp="1"/>
          </p:cNvSpPr>
          <p:nvPr>
            <p:ph sz="half" idx="1"/>
          </p:nvPr>
        </p:nvSpPr>
        <p:spPr>
          <a:xfrm>
            <a:off x="457200" y="914400"/>
            <a:ext cx="5105400" cy="5615940"/>
          </a:xfrm>
        </p:spPr>
        <p:txBody>
          <a:bodyPr/>
          <a:lstStyle/>
          <a:p>
            <a:r>
              <a:rPr lang="en-US" altLang="en-US" dirty="0" smtClean="0"/>
              <a:t>Honeymoon phase</a:t>
            </a:r>
          </a:p>
          <a:p>
            <a:r>
              <a:rPr lang="en-US" altLang="en-US" dirty="0" smtClean="0"/>
              <a:t>Awakening phase</a:t>
            </a:r>
          </a:p>
          <a:p>
            <a:r>
              <a:rPr lang="en-US" altLang="en-US" dirty="0" smtClean="0"/>
              <a:t>Brownout phase</a:t>
            </a:r>
          </a:p>
          <a:p>
            <a:r>
              <a:rPr lang="en-US" altLang="en-US" dirty="0" smtClean="0"/>
              <a:t>Full-scale burnout phase</a:t>
            </a:r>
          </a:p>
          <a:p>
            <a:r>
              <a:rPr lang="en-US" altLang="en-US" dirty="0" smtClean="0"/>
              <a:t>Phoenix phenomenon</a:t>
            </a:r>
          </a:p>
          <a:p>
            <a:endParaRPr lang="en-US" dirty="0"/>
          </a:p>
        </p:txBody>
      </p:sp>
      <p:sp>
        <p:nvSpPr>
          <p:cNvPr id="17" name="Content Placeholder 16"/>
          <p:cNvSpPr>
            <a:spLocks noGrp="1"/>
          </p:cNvSpPr>
          <p:nvPr>
            <p:ph sz="half" idx="2"/>
          </p:nvPr>
        </p:nvSpPr>
        <p:spPr>
          <a:xfrm>
            <a:off x="4114800" y="914400"/>
            <a:ext cx="4800600" cy="5615940"/>
          </a:xfrm>
          <a:solidFill>
            <a:srgbClr val="002060"/>
          </a:solidFill>
        </p:spPr>
        <p:txBody>
          <a:bodyPr/>
          <a:lstStyle/>
          <a:p>
            <a:pPr marL="0" indent="0" algn="ctr">
              <a:buNone/>
            </a:pPr>
            <a:r>
              <a:rPr lang="en-US" b="1" dirty="0" smtClean="0">
                <a:solidFill>
                  <a:schemeClr val="bg1"/>
                </a:solidFill>
              </a:rPr>
              <a:t>Tips for accomplishing the </a:t>
            </a:r>
            <a:br>
              <a:rPr lang="en-US" b="1" dirty="0" smtClean="0">
                <a:solidFill>
                  <a:schemeClr val="bg1"/>
                </a:solidFill>
              </a:rPr>
            </a:br>
            <a:r>
              <a:rPr lang="en-US" b="1" dirty="0" smtClean="0">
                <a:solidFill>
                  <a:schemeClr val="bg1"/>
                </a:solidFill>
              </a:rPr>
              <a:t>phoenix phenomenon:</a:t>
            </a:r>
          </a:p>
          <a:p>
            <a:r>
              <a:rPr lang="en-US" dirty="0" smtClean="0">
                <a:solidFill>
                  <a:schemeClr val="bg1"/>
                </a:solidFill>
              </a:rPr>
              <a:t>Don’t take work home.</a:t>
            </a:r>
          </a:p>
          <a:p>
            <a:r>
              <a:rPr lang="en-US" dirty="0" smtClean="0">
                <a:solidFill>
                  <a:schemeClr val="bg1"/>
                </a:solidFill>
              </a:rPr>
              <a:t>Be realistic in your job expectations and your aspirations and goals, and make sure your revised goals are your own, not someone else’s.</a:t>
            </a:r>
          </a:p>
          <a:p>
            <a:r>
              <a:rPr lang="en-US" dirty="0" smtClean="0">
                <a:solidFill>
                  <a:schemeClr val="bg1"/>
                </a:solidFill>
              </a:rPr>
              <a:t>Create balance in your life by investing time in family, personal relationships, social activities, and hobbies.</a:t>
            </a:r>
          </a:p>
          <a:p>
            <a:endParaRPr lang="en-US" dirty="0">
              <a:solidFill>
                <a:schemeClr val="bg1"/>
              </a:solidFill>
            </a:endParaRPr>
          </a:p>
        </p:txBody>
      </p:sp>
      <p:sp>
        <p:nvSpPr>
          <p:cNvPr id="29" name="Text Placeholder 28"/>
          <p:cNvSpPr>
            <a:spLocks noGrp="1"/>
          </p:cNvSpPr>
          <p:nvPr>
            <p:ph type="body" sz="quarter" idx="12"/>
          </p:nvPr>
        </p:nvSpPr>
        <p:spPr/>
        <p:txBody>
          <a:bodyPr/>
          <a:lstStyle/>
          <a:p>
            <a:endParaRPr lang="en-US"/>
          </a:p>
        </p:txBody>
      </p:sp>
      <p:sp>
        <p:nvSpPr>
          <p:cNvPr id="28" name="Text Placeholder 2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93414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Stress</a:t>
            </a:r>
            <a:endParaRPr lang="en-US" dirty="0"/>
          </a:p>
        </p:txBody>
      </p:sp>
      <p:sp>
        <p:nvSpPr>
          <p:cNvPr id="3" name="Content Placeholder 2"/>
          <p:cNvSpPr>
            <a:spLocks noGrp="1"/>
          </p:cNvSpPr>
          <p:nvPr>
            <p:ph sz="half" idx="1"/>
          </p:nvPr>
        </p:nvSpPr>
        <p:spPr/>
        <p:txBody>
          <a:bodyPr/>
          <a:lstStyle/>
          <a:p>
            <a:pPr marL="0" indent="0">
              <a:buNone/>
            </a:pPr>
            <a:r>
              <a:rPr lang="en-US" altLang="en-US" dirty="0" smtClean="0"/>
              <a:t>Good stress</a:t>
            </a:r>
          </a:p>
          <a:p>
            <a:r>
              <a:rPr lang="en-US" altLang="en-US" dirty="0" smtClean="0"/>
              <a:t>Normal</a:t>
            </a:r>
          </a:p>
          <a:p>
            <a:r>
              <a:rPr lang="en-US" altLang="en-US" dirty="0" smtClean="0"/>
              <a:t>Can be challenging or motivating</a:t>
            </a:r>
          </a:p>
          <a:p>
            <a:pPr marL="0" indent="0">
              <a:spcBef>
                <a:spcPts val="3000"/>
              </a:spcBef>
              <a:buNone/>
            </a:pPr>
            <a:r>
              <a:rPr lang="en-US" altLang="en-US" dirty="0" smtClean="0"/>
              <a:t>Bad stress</a:t>
            </a:r>
          </a:p>
          <a:p>
            <a:r>
              <a:rPr lang="en-US" altLang="en-US" dirty="0" smtClean="0"/>
              <a:t>Ongoing</a:t>
            </a:r>
          </a:p>
          <a:p>
            <a:r>
              <a:rPr lang="en-US" altLang="en-US" dirty="0" smtClean="0"/>
              <a:t>Can affect you physically</a:t>
            </a:r>
          </a:p>
          <a:p>
            <a:pPr marL="0" indent="0">
              <a:spcBef>
                <a:spcPts val="3000"/>
              </a:spcBef>
              <a:buNone/>
            </a:pPr>
            <a:r>
              <a:rPr lang="en-US" altLang="en-US" dirty="0" smtClean="0"/>
              <a:t>Experienced differently by each individual</a:t>
            </a:r>
          </a:p>
          <a:p>
            <a:endParaRPr lang="en-US" dirty="0"/>
          </a:p>
        </p:txBody>
      </p:sp>
      <p:pic>
        <p:nvPicPr>
          <p:cNvPr id="5" name="Picture 4" descr="Woman sitting at computer, removing her glasses and rubbing her right ey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838200"/>
            <a:ext cx="3743268" cy="5614903"/>
          </a:xfrm>
          <a:prstGeom prst="rect">
            <a:avLst/>
          </a:prstGeom>
        </p:spPr>
      </p:pic>
      <p:sp>
        <p:nvSpPr>
          <p:cNvPr id="11" name="Text Placeholder 10"/>
          <p:cNvSpPr>
            <a:spLocks noGrp="1"/>
          </p:cNvSpPr>
          <p:nvPr>
            <p:ph type="body" sz="quarter" idx="12"/>
          </p:nvPr>
        </p:nvSpPr>
        <p:spPr/>
        <p:txBody>
          <a:bodyPr/>
          <a:lstStyle/>
          <a:p>
            <a:endParaRPr lang="en-US"/>
          </a:p>
        </p:txBody>
      </p:sp>
      <p:sp>
        <p:nvSpPr>
          <p:cNvPr id="10" name="Text Placeholder 9"/>
          <p:cNvSpPr>
            <a:spLocks noGrp="1"/>
          </p:cNvSpPr>
          <p:nvPr>
            <p:ph type="body" sz="quarter" idx="11"/>
          </p:nvPr>
        </p:nvSpPr>
        <p:spPr/>
        <p:txBody>
          <a:bodyPr/>
          <a:lstStyle/>
          <a:p>
            <a:r>
              <a:rPr lang="en-US" dirty="0"/>
              <a:t>©Tetra Images/Getty Images RF</a:t>
            </a:r>
          </a:p>
        </p:txBody>
      </p:sp>
    </p:spTree>
    <p:extLst>
      <p:ext uri="{BB962C8B-B14F-4D97-AF65-F5344CB8AC3E}">
        <p14:creationId xmlns:p14="http://schemas.microsoft.com/office/powerpoint/2010/main" val="358443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Life Stressors</a:t>
            </a:r>
            <a:endParaRPr lang="en-US" dirty="0"/>
          </a:p>
        </p:txBody>
      </p:sp>
      <p:sp>
        <p:nvSpPr>
          <p:cNvPr id="3" name="Content Placeholder 2"/>
          <p:cNvSpPr>
            <a:spLocks noGrp="1"/>
          </p:cNvSpPr>
          <p:nvPr>
            <p:ph sz="half" idx="1"/>
          </p:nvPr>
        </p:nvSpPr>
        <p:spPr/>
        <p:txBody>
          <a:bodyPr/>
          <a:lstStyle/>
          <a:p>
            <a:r>
              <a:rPr lang="en-US" altLang="en-US" smtClean="0"/>
              <a:t>Children leaving or returning home</a:t>
            </a:r>
          </a:p>
          <a:p>
            <a:r>
              <a:rPr lang="en-US" altLang="en-US" smtClean="0"/>
              <a:t>Death in family</a:t>
            </a:r>
          </a:p>
          <a:p>
            <a:r>
              <a:rPr lang="en-US" altLang="en-US" smtClean="0"/>
              <a:t>Divorce/separation</a:t>
            </a:r>
          </a:p>
          <a:p>
            <a:r>
              <a:rPr lang="en-US" altLang="en-US" smtClean="0"/>
              <a:t>Having a baby</a:t>
            </a:r>
          </a:p>
          <a:p>
            <a:r>
              <a:rPr lang="en-US" altLang="en-US" smtClean="0"/>
              <a:t>Hospitalization</a:t>
            </a:r>
          </a:p>
          <a:p>
            <a:r>
              <a:rPr lang="en-US" altLang="en-US" smtClean="0"/>
              <a:t>Marriage</a:t>
            </a:r>
          </a:p>
          <a:p>
            <a:endParaRPr lang="en-US" dirty="0"/>
          </a:p>
        </p:txBody>
      </p:sp>
      <p:sp>
        <p:nvSpPr>
          <p:cNvPr id="4" name="Content Placeholder 3"/>
          <p:cNvSpPr>
            <a:spLocks noGrp="1"/>
          </p:cNvSpPr>
          <p:nvPr>
            <p:ph sz="half" idx="2"/>
          </p:nvPr>
        </p:nvSpPr>
        <p:spPr/>
        <p:txBody>
          <a:bodyPr/>
          <a:lstStyle/>
          <a:p>
            <a:r>
              <a:rPr lang="en-US" altLang="en-US" dirty="0" smtClean="0"/>
              <a:t>Moving or remodeling</a:t>
            </a:r>
          </a:p>
          <a:p>
            <a:r>
              <a:rPr lang="en-US" altLang="en-US" dirty="0" smtClean="0"/>
              <a:t>Sexual problems</a:t>
            </a:r>
          </a:p>
          <a:p>
            <a:r>
              <a:rPr lang="en-US" altLang="en-US" dirty="0" smtClean="0"/>
              <a:t>Change in finances</a:t>
            </a:r>
          </a:p>
          <a:p>
            <a:r>
              <a:rPr lang="en-US" altLang="en-US" dirty="0" smtClean="0"/>
              <a:t>Public recognition</a:t>
            </a:r>
          </a:p>
          <a:p>
            <a:r>
              <a:rPr lang="en-US" altLang="en-US" dirty="0" smtClean="0"/>
              <a:t>Substantial debt</a:t>
            </a:r>
          </a:p>
          <a:p>
            <a:r>
              <a:rPr lang="en-US" altLang="en-US" dirty="0" smtClean="0"/>
              <a:t>Trips or vacations</a:t>
            </a:r>
          </a:p>
          <a:p>
            <a:endParaRPr lang="en-US" dirty="0"/>
          </a:p>
        </p:txBody>
      </p:sp>
      <p:sp>
        <p:nvSpPr>
          <p:cNvPr id="11" name="Text Placeholder 10"/>
          <p:cNvSpPr>
            <a:spLocks noGrp="1"/>
          </p:cNvSpPr>
          <p:nvPr>
            <p:ph type="body" sz="quarter" idx="12"/>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7965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 Stressors</a:t>
            </a:r>
            <a:endParaRPr lang="en-US" dirty="0"/>
          </a:p>
        </p:txBody>
      </p:sp>
      <p:sp>
        <p:nvSpPr>
          <p:cNvPr id="7" name="Content Placeholder 6"/>
          <p:cNvSpPr>
            <a:spLocks noGrp="1"/>
          </p:cNvSpPr>
          <p:nvPr>
            <p:ph idx="1"/>
          </p:nvPr>
        </p:nvSpPr>
        <p:spPr/>
        <p:txBody>
          <a:bodyPr/>
          <a:lstStyle/>
          <a:p>
            <a:r>
              <a:rPr lang="en-US" altLang="en-US" dirty="0" smtClean="0"/>
              <a:t>Job change</a:t>
            </a:r>
          </a:p>
          <a:p>
            <a:r>
              <a:rPr lang="en-US" altLang="en-US" dirty="0" smtClean="0"/>
              <a:t>Learning new job tasks</a:t>
            </a:r>
          </a:p>
          <a:p>
            <a:r>
              <a:rPr lang="en-US" altLang="en-US" dirty="0" smtClean="0"/>
              <a:t>Loss of job or retirement</a:t>
            </a:r>
          </a:p>
          <a:p>
            <a:r>
              <a:rPr lang="en-US" altLang="en-US" dirty="0" smtClean="0"/>
              <a:t>Observation for evaluation by a supervisor or inspector</a:t>
            </a:r>
          </a:p>
          <a:p>
            <a:r>
              <a:rPr lang="en-US" altLang="en-US" dirty="0" smtClean="0"/>
              <a:t>Restructuring of the organization</a:t>
            </a:r>
          </a:p>
          <a:p>
            <a:r>
              <a:rPr lang="en-US" altLang="en-US" dirty="0" smtClean="0"/>
              <a:t>Promotion or other success at work</a:t>
            </a:r>
            <a:endParaRPr lang="en-US" alt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14537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t>
            </a:r>
            <a:r>
              <a:rPr lang="en-US" dirty="0" smtClean="0"/>
              <a:t>Stress 1</a:t>
            </a:r>
            <a:endParaRPr lang="en-US" dirty="0"/>
          </a:p>
        </p:txBody>
      </p:sp>
      <p:sp>
        <p:nvSpPr>
          <p:cNvPr id="7" name="Content Placeholder 6"/>
          <p:cNvSpPr>
            <a:spLocks noGrp="1"/>
          </p:cNvSpPr>
          <p:nvPr>
            <p:ph idx="1"/>
          </p:nvPr>
        </p:nvSpPr>
        <p:spPr/>
        <p:txBody>
          <a:bodyPr/>
          <a:lstStyle/>
          <a:p>
            <a:r>
              <a:rPr lang="en-US" altLang="en-US" dirty="0" smtClean="0"/>
              <a:t>Allow time for yourself and plan time to relax</a:t>
            </a:r>
          </a:p>
          <a:p>
            <a:r>
              <a:rPr lang="en-US" altLang="en-US" dirty="0" smtClean="0"/>
              <a:t>Avoid foods high in caffeine, salt, sugar, and fat</a:t>
            </a:r>
          </a:p>
          <a:p>
            <a:r>
              <a:rPr lang="en-US" altLang="en-US" dirty="0" smtClean="0"/>
              <a:t>Change the things you can control</a:t>
            </a:r>
          </a:p>
          <a:p>
            <a:r>
              <a:rPr lang="en-US" altLang="en-US" dirty="0" smtClean="0"/>
              <a:t>Do something for fun</a:t>
            </a:r>
          </a:p>
          <a:p>
            <a:r>
              <a:rPr lang="en-US" altLang="en-US" dirty="0" smtClean="0"/>
              <a:t>Eat balanced, nutritious meals and healthful snacks</a:t>
            </a:r>
          </a:p>
          <a:p>
            <a:r>
              <a:rPr lang="en-US" altLang="en-US" dirty="0" smtClean="0"/>
              <a:t>Exercise regularly</a:t>
            </a:r>
          </a:p>
          <a:p>
            <a:r>
              <a:rPr lang="en-US" altLang="en-US" dirty="0" smtClean="0"/>
              <a:t>Get enough sleep</a:t>
            </a:r>
            <a:endParaRPr lang="en-US" altLang="en-US" dirty="0"/>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29388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Stress </a:t>
            </a:r>
            <a:r>
              <a:rPr lang="en-US" dirty="0" smtClean="0"/>
              <a:t>2</a:t>
            </a:r>
            <a:endParaRPr lang="en-US" dirty="0"/>
          </a:p>
        </p:txBody>
      </p:sp>
      <p:sp>
        <p:nvSpPr>
          <p:cNvPr id="10" name="Content Placeholder 9"/>
          <p:cNvSpPr>
            <a:spLocks noGrp="1"/>
          </p:cNvSpPr>
          <p:nvPr>
            <p:ph sz="half" idx="1"/>
          </p:nvPr>
        </p:nvSpPr>
        <p:spPr>
          <a:xfrm>
            <a:off x="457200" y="914400"/>
            <a:ext cx="8077200" cy="5615940"/>
          </a:xfrm>
        </p:spPr>
        <p:txBody>
          <a:bodyPr/>
          <a:lstStyle/>
          <a:p>
            <a:r>
              <a:rPr lang="en-US" altLang="en-US" dirty="0" smtClean="0"/>
              <a:t>Get professional </a:t>
            </a:r>
            <a:br>
              <a:rPr lang="en-US" altLang="en-US" dirty="0" smtClean="0"/>
            </a:br>
            <a:r>
              <a:rPr lang="en-US" altLang="en-US" dirty="0" smtClean="0"/>
              <a:t>massages to relieve </a:t>
            </a:r>
            <a:br>
              <a:rPr lang="en-US" altLang="en-US" dirty="0" smtClean="0"/>
            </a:br>
            <a:r>
              <a:rPr lang="en-US" altLang="en-US" dirty="0" smtClean="0"/>
              <a:t>both mental stress </a:t>
            </a:r>
            <a:br>
              <a:rPr lang="en-US" altLang="en-US" dirty="0" smtClean="0"/>
            </a:br>
            <a:r>
              <a:rPr lang="en-US" altLang="en-US" dirty="0" smtClean="0"/>
              <a:t>and physical tension</a:t>
            </a:r>
          </a:p>
          <a:p>
            <a:r>
              <a:rPr lang="en-US" altLang="en-US" dirty="0" smtClean="0"/>
              <a:t>Identify sources of </a:t>
            </a:r>
            <a:br>
              <a:rPr lang="en-US" altLang="en-US" dirty="0" smtClean="0"/>
            </a:br>
            <a:r>
              <a:rPr lang="en-US" altLang="en-US" dirty="0" smtClean="0"/>
              <a:t>conflict and try to </a:t>
            </a:r>
            <a:br>
              <a:rPr lang="en-US" altLang="en-US" dirty="0" smtClean="0"/>
            </a:br>
            <a:r>
              <a:rPr lang="en-US" altLang="en-US" dirty="0" smtClean="0"/>
              <a:t>resolve them</a:t>
            </a:r>
          </a:p>
          <a:p>
            <a:r>
              <a:rPr lang="en-US" altLang="en-US" dirty="0" smtClean="0"/>
              <a:t>Keep yourself focused</a:t>
            </a:r>
          </a:p>
          <a:p>
            <a:r>
              <a:rPr lang="en-US" altLang="en-US" dirty="0" smtClean="0"/>
              <a:t>Use relaxation techniques</a:t>
            </a:r>
          </a:p>
          <a:p>
            <a:r>
              <a:rPr lang="en-US" altLang="en-US" dirty="0" smtClean="0"/>
              <a:t>Maintain a healthy balance among work, family, and leisure activities</a:t>
            </a:r>
          </a:p>
          <a:p>
            <a:r>
              <a:rPr lang="en-US" altLang="en-US" dirty="0" smtClean="0"/>
              <a:t>Maintain a healthy sense of humor</a:t>
            </a:r>
          </a:p>
          <a:p>
            <a:endParaRPr lang="en-US" dirty="0"/>
          </a:p>
        </p:txBody>
      </p:sp>
      <p:pic>
        <p:nvPicPr>
          <p:cNvPr id="4" name="Picture 3" descr="Female lying prone with her head on pillow; massage therapist is providing a back mass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918" y="993704"/>
            <a:ext cx="5061082" cy="3350786"/>
          </a:xfrm>
          <a:prstGeom prst="rect">
            <a:avLst/>
          </a:prstGeom>
        </p:spPr>
      </p:pic>
      <p:sp>
        <p:nvSpPr>
          <p:cNvPr id="18" name="Text Placeholder 17"/>
          <p:cNvSpPr>
            <a:spLocks noGrp="1"/>
          </p:cNvSpPr>
          <p:nvPr>
            <p:ph type="body" sz="quarter" idx="12"/>
          </p:nvPr>
        </p:nvSpPr>
        <p:spPr/>
        <p:txBody>
          <a:bodyPr/>
          <a:lstStyle/>
          <a:p>
            <a:endParaRPr lang="en-US"/>
          </a:p>
        </p:txBody>
      </p:sp>
      <p:sp>
        <p:nvSpPr>
          <p:cNvPr id="17" name="Text Placeholder 16"/>
          <p:cNvSpPr>
            <a:spLocks noGrp="1"/>
          </p:cNvSpPr>
          <p:nvPr>
            <p:ph type="body" sz="quarter" idx="11"/>
          </p:nvPr>
        </p:nvSpPr>
        <p:spPr/>
        <p:txBody>
          <a:bodyPr/>
          <a:lstStyle/>
          <a:p>
            <a:r>
              <a:rPr lang="en-US" dirty="0"/>
              <a:t>©Ingram Publishing RF</a:t>
            </a:r>
          </a:p>
        </p:txBody>
      </p:sp>
    </p:spTree>
    <p:extLst>
      <p:ext uri="{BB962C8B-B14F-4D97-AF65-F5344CB8AC3E}">
        <p14:creationId xmlns:p14="http://schemas.microsoft.com/office/powerpoint/2010/main" val="2436380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NAACLS Competencies</a:t>
            </a:r>
            <a:endParaRPr lang="en-US" dirty="0"/>
          </a:p>
        </p:txBody>
      </p:sp>
      <p:sp>
        <p:nvSpPr>
          <p:cNvPr id="11" name="Content Placeholder 10"/>
          <p:cNvSpPr>
            <a:spLocks noGrp="1"/>
          </p:cNvSpPr>
          <p:nvPr>
            <p:ph idx="1"/>
          </p:nvPr>
        </p:nvSpPr>
        <p:spPr/>
        <p:txBody>
          <a:bodyPr/>
          <a:lstStyle/>
          <a:p>
            <a:pPr marL="688975" indent="-688975">
              <a:buNone/>
            </a:pPr>
            <a:r>
              <a:rPr lang="en-US" dirty="0" smtClean="0"/>
              <a:t>9.00	</a:t>
            </a:r>
            <a:r>
              <a:rPr lang="en-US" altLang="en-US" dirty="0" smtClean="0"/>
              <a:t>Communicate (verbally and nonverbally) effectively and appropriately in the workplace.</a:t>
            </a:r>
          </a:p>
          <a:p>
            <a:pPr marL="688975" indent="-688975">
              <a:buNone/>
            </a:pPr>
            <a:r>
              <a:rPr lang="en-US" altLang="en-US" dirty="0" smtClean="0"/>
              <a:t>9.1	Maintain confidentiality of privileged information on individuals, according to federal regulations (e.g., HIPAA).</a:t>
            </a:r>
          </a:p>
          <a:p>
            <a:pPr marL="688975" indent="-688975">
              <a:buNone/>
            </a:pPr>
            <a:r>
              <a:rPr lang="en-US" altLang="en-US" dirty="0" smtClean="0"/>
              <a:t>9.2	Demonstrate respect for diversity in the workplace.</a:t>
            </a:r>
          </a:p>
          <a:p>
            <a:pPr marL="688975" indent="-688975">
              <a:buNone/>
            </a:pPr>
            <a:r>
              <a:rPr lang="en-US" altLang="en-US" dirty="0" smtClean="0"/>
              <a:t>9.3	Interact appropriately and professionally.</a:t>
            </a:r>
          </a:p>
          <a:p>
            <a:pPr marL="688975" indent="-688975">
              <a:buNone/>
            </a:pPr>
            <a:r>
              <a:rPr lang="en-US" altLang="en-US" dirty="0" smtClean="0"/>
              <a:t>9.6	Model professional appearance and appropriate behavior.</a:t>
            </a:r>
          </a:p>
          <a:p>
            <a:pPr marL="688975" indent="-688975">
              <a:buNone/>
            </a:pPr>
            <a:r>
              <a:rPr lang="en-US" altLang="en-US" dirty="0" smtClean="0"/>
              <a:t>9.8	Define and use medicolegal terms and discuss policies and protocol designed to avoid medicolegal problems.</a:t>
            </a:r>
          </a:p>
          <a:p>
            <a:pPr marL="688975" indent="-688975">
              <a:buNone/>
            </a:pPr>
            <a:r>
              <a:rPr lang="en-US" altLang="en-US" dirty="0" smtClean="0"/>
              <a:t>9.9	List the causes of stress in the workplace and discuss the coping skills used to deal with workplace stress.</a:t>
            </a:r>
            <a:endParaRPr lang="en-US" alt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Stress </a:t>
            </a:r>
            <a:r>
              <a:rPr lang="en-US" dirty="0" smtClean="0"/>
              <a:t>3</a:t>
            </a:r>
            <a:endParaRPr lang="en-US" dirty="0">
              <a:solidFill>
                <a:schemeClr val="bg1"/>
              </a:solidFill>
            </a:endParaRPr>
          </a:p>
        </p:txBody>
      </p:sp>
      <p:sp>
        <p:nvSpPr>
          <p:cNvPr id="7" name="Content Placeholder 6"/>
          <p:cNvSpPr>
            <a:spLocks noGrp="1"/>
          </p:cNvSpPr>
          <p:nvPr>
            <p:ph idx="1"/>
          </p:nvPr>
        </p:nvSpPr>
        <p:spPr/>
        <p:txBody>
          <a:bodyPr/>
          <a:lstStyle/>
          <a:p>
            <a:r>
              <a:rPr lang="en-US" altLang="en-US" dirty="0" smtClean="0"/>
              <a:t>Redirect excess energy constructively</a:t>
            </a:r>
          </a:p>
          <a:p>
            <a:r>
              <a:rPr lang="en-US" altLang="en-US" dirty="0" smtClean="0"/>
              <a:t>Rely on support from family, friends, and co-workers</a:t>
            </a:r>
          </a:p>
          <a:p>
            <a:r>
              <a:rPr lang="en-US" altLang="en-US" dirty="0" smtClean="0"/>
              <a:t>Seek help from social or professional support groups if necessary</a:t>
            </a:r>
          </a:p>
          <a:p>
            <a:r>
              <a:rPr lang="en-US" altLang="en-US" dirty="0" smtClean="0"/>
              <a:t>Try not to overreact</a:t>
            </a:r>
          </a:p>
          <a:p>
            <a:r>
              <a:rPr lang="en-US" altLang="en-US" dirty="0" smtClean="0"/>
              <a:t>Try to be realistic about what you can and cannot do</a:t>
            </a:r>
          </a:p>
          <a:p>
            <a:r>
              <a:rPr lang="en-US" altLang="en-US" dirty="0" smtClean="0"/>
              <a:t>Try to set realistic goals for yourself</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928508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Professional Community</a:t>
            </a:r>
            <a:endParaRPr lang="en-US" dirty="0"/>
          </a:p>
        </p:txBody>
      </p:sp>
      <p:sp>
        <p:nvSpPr>
          <p:cNvPr id="11" name="Text Placeholder 10"/>
          <p:cNvSpPr>
            <a:spLocks noGrp="1"/>
          </p:cNvSpPr>
          <p:nvPr>
            <p:ph type="body" sz="quarter" idx="10"/>
          </p:nvPr>
        </p:nvSpPr>
        <p:spPr/>
        <p:txBody>
          <a:bodyPr/>
          <a:lstStyle/>
          <a:p>
            <a:r>
              <a:rPr lang="en-US" dirty="0" smtClean="0"/>
              <a:t>Learning Outcome 16.5</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90783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Work Experience Requirements</a:t>
            </a:r>
            <a:endParaRPr lang="en-US" dirty="0"/>
          </a:p>
        </p:txBody>
      </p:sp>
      <p:sp>
        <p:nvSpPr>
          <p:cNvPr id="6" name="Content Placeholder 5"/>
          <p:cNvSpPr>
            <a:spLocks noGrp="1"/>
          </p:cNvSpPr>
          <p:nvPr>
            <p:ph idx="1"/>
          </p:nvPr>
        </p:nvSpPr>
        <p:spPr/>
        <p:txBody>
          <a:bodyPr/>
          <a:lstStyle/>
          <a:p>
            <a:pPr marL="0" indent="0">
              <a:buNone/>
            </a:pPr>
            <a:r>
              <a:rPr lang="en-US" altLang="en-US" dirty="0" smtClean="0"/>
              <a:t>Phlebotomy positions have a job growth rate of 25%</a:t>
            </a:r>
          </a:p>
          <a:p>
            <a:pPr marL="0" indent="0">
              <a:buNone/>
            </a:pPr>
            <a:r>
              <a:rPr lang="en-US" altLang="en-US" dirty="0" smtClean="0"/>
              <a:t>Factors in marketability</a:t>
            </a:r>
          </a:p>
          <a:p>
            <a:r>
              <a:rPr lang="en-US" altLang="en-US" dirty="0" smtClean="0"/>
              <a:t>On-the-job experience</a:t>
            </a:r>
          </a:p>
          <a:p>
            <a:r>
              <a:rPr lang="en-US" altLang="en-US" dirty="0" smtClean="0"/>
              <a:t>Being active in your professional community or professional societies</a:t>
            </a:r>
          </a:p>
          <a:p>
            <a:r>
              <a:rPr lang="en-US" altLang="en-US" dirty="0" smtClean="0"/>
              <a:t>Professional development</a:t>
            </a:r>
          </a:p>
          <a:p>
            <a:r>
              <a:rPr lang="en-US" altLang="en-US" dirty="0" smtClean="0"/>
              <a:t>Obtaining certification, registration, or licensure</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123997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Certification</a:t>
            </a:r>
            <a:endParaRPr lang="en-US" dirty="0"/>
          </a:p>
        </p:txBody>
      </p:sp>
      <p:sp>
        <p:nvSpPr>
          <p:cNvPr id="11" name="Content Placeholder 10"/>
          <p:cNvSpPr>
            <a:spLocks noGrp="1"/>
          </p:cNvSpPr>
          <p:nvPr>
            <p:ph sz="half" idx="1"/>
          </p:nvPr>
        </p:nvSpPr>
        <p:spPr>
          <a:xfrm>
            <a:off x="457200" y="914400"/>
            <a:ext cx="8229600" cy="5615940"/>
          </a:xfrm>
        </p:spPr>
        <p:txBody>
          <a:bodyPr/>
          <a:lstStyle/>
          <a:p>
            <a:pPr marL="0" indent="0">
              <a:buNone/>
            </a:pPr>
            <a:r>
              <a:rPr lang="en-US" altLang="en-US" dirty="0" smtClean="0"/>
              <a:t>Successful completion of program</a:t>
            </a:r>
          </a:p>
          <a:p>
            <a:r>
              <a:rPr lang="en-US" altLang="en-US" dirty="0" smtClean="0"/>
              <a:t>Academic and training requirements</a:t>
            </a:r>
          </a:p>
          <a:p>
            <a:r>
              <a:rPr lang="en-US" altLang="en-US" dirty="0" smtClean="0"/>
              <a:t>Passing score on national exam</a:t>
            </a:r>
          </a:p>
          <a:p>
            <a:pPr marL="0" indent="0">
              <a:spcBef>
                <a:spcPts val="3000"/>
              </a:spcBef>
              <a:buNone/>
            </a:pPr>
            <a:r>
              <a:rPr lang="en-US" altLang="en-US" dirty="0" smtClean="0"/>
              <a:t>Validates individual’s ability to perform competencies</a:t>
            </a:r>
          </a:p>
          <a:p>
            <a:pPr marL="0" indent="0">
              <a:spcBef>
                <a:spcPts val="3000"/>
              </a:spcBef>
              <a:buNone/>
            </a:pPr>
            <a:r>
              <a:rPr lang="en-US" altLang="en-US" dirty="0" smtClean="0"/>
              <a:t>Check with potential employers about recommended certification(s)</a:t>
            </a:r>
          </a:p>
          <a:p>
            <a:pPr marL="0" indent="0">
              <a:buNone/>
            </a:pPr>
            <a:endParaRPr lang="en-US" dirty="0"/>
          </a:p>
        </p:txBody>
      </p:sp>
      <p:sp>
        <p:nvSpPr>
          <p:cNvPr id="12" name="Content Placeholder 11"/>
          <p:cNvSpPr>
            <a:spLocks noGrp="1"/>
          </p:cNvSpPr>
          <p:nvPr>
            <p:ph sz="half" idx="2"/>
          </p:nvPr>
        </p:nvSpPr>
        <p:spPr>
          <a:xfrm>
            <a:off x="457200" y="5029200"/>
            <a:ext cx="8229600" cy="1272540"/>
          </a:xfrm>
          <a:solidFill>
            <a:srgbClr val="002060"/>
          </a:solidFill>
        </p:spPr>
        <p:txBody>
          <a:bodyPr/>
          <a:lstStyle/>
          <a:p>
            <a:pPr marL="0" indent="0">
              <a:buNone/>
            </a:pPr>
            <a:r>
              <a:rPr lang="en-US" dirty="0" smtClean="0">
                <a:solidFill>
                  <a:schemeClr val="bg1"/>
                </a:solidFill>
              </a:rPr>
              <a:t>Receiving a certificate of participation in a workshop or seminar is not the same as obtaining certification after a lengthy course of study and passing a nationally recognized examination.</a:t>
            </a:r>
          </a:p>
          <a:p>
            <a:endParaRPr lang="en-US" dirty="0">
              <a:solidFill>
                <a:schemeClr val="bg1"/>
              </a:solidFill>
            </a:endParaRPr>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55654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Registration</a:t>
            </a:r>
            <a:endParaRPr lang="en-US" dirty="0"/>
          </a:p>
        </p:txBody>
      </p:sp>
      <p:sp>
        <p:nvSpPr>
          <p:cNvPr id="7" name="Content Placeholder 6"/>
          <p:cNvSpPr>
            <a:spLocks noGrp="1"/>
          </p:cNvSpPr>
          <p:nvPr>
            <p:ph idx="1"/>
          </p:nvPr>
        </p:nvSpPr>
        <p:spPr/>
        <p:txBody>
          <a:bodyPr/>
          <a:lstStyle/>
          <a:p>
            <a:r>
              <a:rPr lang="en-US" altLang="en-US" dirty="0" smtClean="0"/>
              <a:t>Different from certification</a:t>
            </a:r>
          </a:p>
          <a:p>
            <a:r>
              <a:rPr lang="en-US" altLang="en-US" dirty="0" smtClean="0"/>
              <a:t>List of members of a professional group</a:t>
            </a:r>
          </a:p>
          <a:p>
            <a:r>
              <a:rPr lang="en-US" altLang="en-US" dirty="0" smtClean="0"/>
              <a:t>Maintained by nongovernmental agency or association</a:t>
            </a:r>
          </a:p>
          <a:p>
            <a:r>
              <a:rPr lang="en-US" altLang="en-US" dirty="0" smtClean="0"/>
              <a:t>May require certification</a:t>
            </a:r>
          </a:p>
          <a:p>
            <a:r>
              <a:rPr lang="en-US" altLang="en-US" dirty="0" smtClean="0"/>
              <a:t>Provides a means for employers to check a prospective employee’s credentials</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488793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Licensure</a:t>
            </a:r>
            <a:endParaRPr lang="en-US" dirty="0"/>
          </a:p>
        </p:txBody>
      </p:sp>
      <p:sp>
        <p:nvSpPr>
          <p:cNvPr id="10" name="Content Placeholder 9"/>
          <p:cNvSpPr>
            <a:spLocks noGrp="1"/>
          </p:cNvSpPr>
          <p:nvPr>
            <p:ph sz="half" idx="1"/>
          </p:nvPr>
        </p:nvSpPr>
        <p:spPr>
          <a:xfrm>
            <a:off x="457200" y="914400"/>
            <a:ext cx="8229600" cy="4114800"/>
          </a:xfrm>
        </p:spPr>
        <p:txBody>
          <a:bodyPr/>
          <a:lstStyle/>
          <a:p>
            <a:pPr marL="0" indent="0">
              <a:buNone/>
            </a:pPr>
            <a:r>
              <a:rPr lang="en-US" altLang="en-US" dirty="0" smtClean="0"/>
              <a:t>Different from certification</a:t>
            </a:r>
          </a:p>
          <a:p>
            <a:r>
              <a:rPr lang="en-US" altLang="en-US" dirty="0" smtClean="0"/>
              <a:t>Enforced by governmental agency</a:t>
            </a:r>
          </a:p>
          <a:p>
            <a:r>
              <a:rPr lang="en-US" altLang="en-US" dirty="0" smtClean="0"/>
              <a:t>Mandatory (not voluntary)</a:t>
            </a:r>
          </a:p>
          <a:p>
            <a:pPr marL="0" indent="0">
              <a:spcBef>
                <a:spcPts val="3000"/>
              </a:spcBef>
              <a:buNone/>
            </a:pPr>
            <a:r>
              <a:rPr lang="en-US" altLang="en-US" dirty="0" smtClean="0"/>
              <a:t>Attained after meeting requirements for education and experience</a:t>
            </a:r>
          </a:p>
          <a:p>
            <a:pPr marL="0" indent="0">
              <a:spcBef>
                <a:spcPts val="3000"/>
              </a:spcBef>
              <a:buNone/>
            </a:pPr>
            <a:r>
              <a:rPr lang="en-US" altLang="en-US" dirty="0" smtClean="0"/>
              <a:t>May require licensing exam or passing a national certification exam</a:t>
            </a:r>
          </a:p>
          <a:p>
            <a:endParaRPr lang="en-US" dirty="0"/>
          </a:p>
        </p:txBody>
      </p:sp>
      <p:sp>
        <p:nvSpPr>
          <p:cNvPr id="11" name="Content Placeholder 10"/>
          <p:cNvSpPr>
            <a:spLocks noGrp="1"/>
          </p:cNvSpPr>
          <p:nvPr>
            <p:ph sz="half" idx="2"/>
          </p:nvPr>
        </p:nvSpPr>
        <p:spPr>
          <a:xfrm>
            <a:off x="457200" y="5715000"/>
            <a:ext cx="8229600" cy="533400"/>
          </a:xfrm>
          <a:solidFill>
            <a:srgbClr val="002060"/>
          </a:solidFill>
        </p:spPr>
        <p:txBody>
          <a:bodyPr/>
          <a:lstStyle/>
          <a:p>
            <a:pPr marL="0" indent="0" algn="ctr">
              <a:buNone/>
            </a:pPr>
            <a:r>
              <a:rPr lang="en-US" altLang="en-US" dirty="0" smtClean="0">
                <a:solidFill>
                  <a:schemeClr val="bg1"/>
                </a:solidFill>
              </a:rPr>
              <a:t>Certification is voluntary. Licensure is mandatory.</a:t>
            </a:r>
          </a:p>
          <a:p>
            <a:pPr algn="ctr"/>
            <a:endParaRPr lang="en-US" dirty="0">
              <a:solidFill>
                <a:schemeClr val="bg1"/>
              </a:solidFill>
            </a:endParaRPr>
          </a:p>
        </p:txBody>
      </p:sp>
      <p:sp>
        <p:nvSpPr>
          <p:cNvPr id="18" name="Text Placeholder 17"/>
          <p:cNvSpPr>
            <a:spLocks noGrp="1"/>
          </p:cNvSpPr>
          <p:nvPr>
            <p:ph type="body" sz="quarter" idx="12"/>
          </p:nvPr>
        </p:nvSpPr>
        <p:spPr/>
        <p:txBody>
          <a:bodyPr/>
          <a:lstStyle/>
          <a:p>
            <a:endParaRPr lang="en-US"/>
          </a:p>
        </p:txBody>
      </p:sp>
      <p:sp>
        <p:nvSpPr>
          <p:cNvPr id="17" name="Text Placeholder 1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49413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Continuing Education</a:t>
            </a:r>
            <a:endParaRPr lang="en-US" dirty="0"/>
          </a:p>
        </p:txBody>
      </p:sp>
      <p:sp>
        <p:nvSpPr>
          <p:cNvPr id="3" name="Content Placeholder 2"/>
          <p:cNvSpPr>
            <a:spLocks noGrp="1"/>
          </p:cNvSpPr>
          <p:nvPr>
            <p:ph idx="1"/>
          </p:nvPr>
        </p:nvSpPr>
        <p:spPr/>
        <p:txBody>
          <a:bodyPr/>
          <a:lstStyle/>
          <a:p>
            <a:r>
              <a:rPr lang="en-US" altLang="en-US" dirty="0" smtClean="0"/>
              <a:t>Education after professional training</a:t>
            </a:r>
          </a:p>
          <a:p>
            <a:r>
              <a:rPr lang="en-US" altLang="en-US" dirty="0" smtClean="0"/>
              <a:t>Lifelong process</a:t>
            </a:r>
          </a:p>
          <a:p>
            <a:r>
              <a:rPr lang="en-US" altLang="en-US" dirty="0" smtClean="0"/>
              <a:t>Necessary to stay current in field</a:t>
            </a:r>
          </a:p>
          <a:p>
            <a:r>
              <a:rPr lang="en-US" altLang="en-US" dirty="0" smtClean="0"/>
              <a:t>Required in order to maintain certification</a:t>
            </a:r>
          </a:p>
          <a:p>
            <a:r>
              <a:rPr lang="en-US" altLang="en-US" dirty="0" smtClean="0"/>
              <a:t>Often required by employers for competency assessment</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569010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Sources of Continuing Education</a:t>
            </a:r>
            <a:endParaRPr lang="en-US" dirty="0"/>
          </a:p>
        </p:txBody>
      </p:sp>
      <p:sp>
        <p:nvSpPr>
          <p:cNvPr id="10" name="Content Placeholder 9"/>
          <p:cNvSpPr>
            <a:spLocks noGrp="1"/>
          </p:cNvSpPr>
          <p:nvPr>
            <p:ph sz="half" idx="1"/>
          </p:nvPr>
        </p:nvSpPr>
        <p:spPr>
          <a:xfrm>
            <a:off x="457200" y="914400"/>
            <a:ext cx="6248400" cy="5615940"/>
          </a:xfrm>
        </p:spPr>
        <p:txBody>
          <a:bodyPr/>
          <a:lstStyle/>
          <a:p>
            <a:r>
              <a:rPr lang="en-US" altLang="en-US" dirty="0" smtClean="0"/>
              <a:t>Certifying agencies</a:t>
            </a:r>
          </a:p>
          <a:p>
            <a:r>
              <a:rPr lang="en-US" altLang="en-US" dirty="0" smtClean="0"/>
              <a:t>Professional societies</a:t>
            </a:r>
          </a:p>
          <a:p>
            <a:r>
              <a:rPr lang="en-US" altLang="en-US" dirty="0" smtClean="0"/>
              <a:t>Manufacturers and vendors</a:t>
            </a:r>
          </a:p>
          <a:p>
            <a:r>
              <a:rPr lang="en-US" altLang="en-US" dirty="0" smtClean="0"/>
              <a:t>Internet resources</a:t>
            </a:r>
          </a:p>
          <a:p>
            <a:r>
              <a:rPr lang="en-US" altLang="en-US" dirty="0" smtClean="0"/>
              <a:t>Home study modules</a:t>
            </a:r>
          </a:p>
          <a:p>
            <a:endParaRPr lang="en-US" dirty="0"/>
          </a:p>
        </p:txBody>
      </p:sp>
      <p:pic>
        <p:nvPicPr>
          <p:cNvPr id="4" name="Picture 3" descr="Adults of various ethnic backgrounds attending a seminar or le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191" y="2648393"/>
            <a:ext cx="5505165" cy="3676207"/>
          </a:xfrm>
          <a:prstGeom prst="rect">
            <a:avLst/>
          </a:prstGeom>
        </p:spPr>
      </p:pic>
      <p:sp>
        <p:nvSpPr>
          <p:cNvPr id="18" name="Text Placeholder 17"/>
          <p:cNvSpPr>
            <a:spLocks noGrp="1"/>
          </p:cNvSpPr>
          <p:nvPr>
            <p:ph type="body" sz="quarter" idx="12"/>
          </p:nvPr>
        </p:nvSpPr>
        <p:spPr/>
        <p:txBody>
          <a:bodyPr/>
          <a:lstStyle/>
          <a:p>
            <a:endParaRPr lang="en-US"/>
          </a:p>
        </p:txBody>
      </p:sp>
      <p:sp>
        <p:nvSpPr>
          <p:cNvPr id="17" name="Text Placeholder 16"/>
          <p:cNvSpPr>
            <a:spLocks noGrp="1"/>
          </p:cNvSpPr>
          <p:nvPr>
            <p:ph type="body" sz="quarter" idx="11"/>
          </p:nvPr>
        </p:nvSpPr>
        <p:spPr/>
        <p:txBody>
          <a:bodyPr/>
          <a:lstStyle/>
          <a:p>
            <a:r>
              <a:rPr lang="en-US" dirty="0"/>
              <a:t>©68/Ocean/Corbis RF</a:t>
            </a:r>
          </a:p>
        </p:txBody>
      </p:sp>
    </p:spTree>
    <p:extLst>
      <p:ext uri="{BB962C8B-B14F-4D97-AF65-F5344CB8AC3E}">
        <p14:creationId xmlns:p14="http://schemas.microsoft.com/office/powerpoint/2010/main" val="3265883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Professional Development</a:t>
            </a:r>
            <a:endParaRPr lang="en-US" dirty="0"/>
          </a:p>
        </p:txBody>
      </p:sp>
      <p:sp>
        <p:nvSpPr>
          <p:cNvPr id="3" name="Content Placeholder 2"/>
          <p:cNvSpPr>
            <a:spLocks noGrp="1"/>
          </p:cNvSpPr>
          <p:nvPr>
            <p:ph idx="1"/>
          </p:nvPr>
        </p:nvSpPr>
        <p:spPr/>
        <p:txBody>
          <a:bodyPr/>
          <a:lstStyle/>
          <a:p>
            <a:pPr marL="0" indent="0">
              <a:buNone/>
            </a:pPr>
            <a:r>
              <a:rPr lang="en-US" altLang="en-US" dirty="0" smtClean="0"/>
              <a:t>Skills obtained</a:t>
            </a:r>
          </a:p>
          <a:p>
            <a:r>
              <a:rPr lang="en-US" altLang="en-US" dirty="0" smtClean="0"/>
              <a:t>Personal development</a:t>
            </a:r>
          </a:p>
          <a:p>
            <a:r>
              <a:rPr lang="en-US" altLang="en-US" dirty="0" smtClean="0"/>
              <a:t>Professional career advancement</a:t>
            </a:r>
          </a:p>
          <a:p>
            <a:pPr marL="0" indent="0">
              <a:spcBef>
                <a:spcPts val="3600"/>
              </a:spcBef>
              <a:buNone/>
            </a:pPr>
            <a:r>
              <a:rPr lang="en-US" altLang="en-US" dirty="0" smtClean="0"/>
              <a:t>Methods</a:t>
            </a:r>
          </a:p>
          <a:p>
            <a:r>
              <a:rPr lang="en-US" altLang="en-US" dirty="0" smtClean="0"/>
              <a:t>Externship</a:t>
            </a:r>
          </a:p>
          <a:p>
            <a:r>
              <a:rPr lang="en-US" altLang="en-US" dirty="0" smtClean="0"/>
              <a:t>Volunteer programs</a:t>
            </a:r>
          </a:p>
          <a:p>
            <a:r>
              <a:rPr lang="en-US" altLang="en-US" dirty="0" smtClean="0"/>
              <a:t>Continued training</a:t>
            </a:r>
          </a:p>
          <a:p>
            <a:r>
              <a:rPr lang="en-US" altLang="en-US" dirty="0" smtClean="0"/>
              <a:t>Networking</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47268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smtClean="0"/>
              <a:t>Summary 1</a:t>
            </a:r>
            <a:endParaRPr lang="en-US" dirty="0"/>
          </a:p>
        </p:txBody>
      </p:sp>
      <p:sp>
        <p:nvSpPr>
          <p:cNvPr id="3" name="Content Placeholder 2"/>
          <p:cNvSpPr>
            <a:spLocks noGrp="1"/>
          </p:cNvSpPr>
          <p:nvPr>
            <p:ph idx="1"/>
          </p:nvPr>
        </p:nvSpPr>
        <p:spPr/>
        <p:txBody>
          <a:bodyPr/>
          <a:lstStyle/>
          <a:p>
            <a:r>
              <a:rPr lang="en-US" altLang="en-US" dirty="0" smtClean="0"/>
              <a:t>Professionalism is demonstrated by the use of hard skills and soft skills.</a:t>
            </a:r>
          </a:p>
          <a:p>
            <a:r>
              <a:rPr lang="en-US" altLang="en-US" dirty="0" smtClean="0"/>
              <a:t>Respect for diversity in the workplace includes interacting appropriately and professionally in multicultural and interprofessional situations.</a:t>
            </a:r>
          </a:p>
          <a:p>
            <a:r>
              <a:rPr lang="en-US" altLang="en-US" dirty="0" smtClean="0"/>
              <a:t>Phlebotomists must be aware of HIPAA regulations when dealing with family members.</a:t>
            </a:r>
          </a:p>
          <a:p>
            <a:r>
              <a:rPr lang="en-US" altLang="en-US" dirty="0" smtClean="0"/>
              <a:t>Risk management includes policies and procedures to protect the employer, employees, patients, and visitors.</a:t>
            </a:r>
          </a:p>
          <a:p>
            <a:r>
              <a:rPr lang="en-US" altLang="en-US" dirty="0" smtClean="0"/>
              <a:t>Stress is perceived differently by each individual.</a:t>
            </a:r>
          </a:p>
          <a:p>
            <a:r>
              <a:rPr lang="en-US" altLang="en-US" dirty="0" smtClean="0"/>
              <a:t>If stress is not well-managed, it may lead to burnout.</a:t>
            </a:r>
          </a:p>
          <a:p>
            <a:endParaRPr lang="en-US" altLang="en-US" dirty="0"/>
          </a:p>
        </p:txBody>
      </p:sp>
      <p:sp>
        <p:nvSpPr>
          <p:cNvPr id="13" name="Text Placeholder 12"/>
          <p:cNvSpPr>
            <a:spLocks noGrp="1"/>
          </p:cNvSpPr>
          <p:nvPr>
            <p:ph type="body" sz="quarter" idx="16"/>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60774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a:t>
            </a:r>
            <a:r>
              <a:rPr lang="en-US" dirty="0" smtClean="0"/>
              <a:t>Terms 1</a:t>
            </a:r>
            <a:endParaRPr lang="en-US" dirty="0"/>
          </a:p>
        </p:txBody>
      </p:sp>
      <p:sp>
        <p:nvSpPr>
          <p:cNvPr id="2" name="Content Placeholder 1"/>
          <p:cNvSpPr>
            <a:spLocks noGrp="1"/>
          </p:cNvSpPr>
          <p:nvPr>
            <p:ph sz="half" idx="1"/>
          </p:nvPr>
        </p:nvSpPr>
        <p:spPr/>
        <p:txBody>
          <a:bodyPr/>
          <a:lstStyle/>
          <a:p>
            <a:pPr marL="0" indent="0">
              <a:buNone/>
            </a:pPr>
            <a:r>
              <a:rPr lang="en-US" dirty="0"/>
              <a:t>A</a:t>
            </a:r>
            <a:r>
              <a:rPr lang="en-US" dirty="0" smtClean="0"/>
              <a:t>cculturation</a:t>
            </a:r>
            <a:endParaRPr lang="en-US" dirty="0" smtClean="0"/>
          </a:p>
          <a:p>
            <a:pPr marL="0" indent="0">
              <a:buNone/>
            </a:pPr>
            <a:r>
              <a:rPr lang="en-US" dirty="0"/>
              <a:t>A</a:t>
            </a:r>
            <a:r>
              <a:rPr lang="en-US" dirty="0" smtClean="0"/>
              <a:t>ttributes</a:t>
            </a:r>
            <a:endParaRPr lang="en-US" dirty="0" smtClean="0"/>
          </a:p>
          <a:p>
            <a:pPr marL="0" indent="0">
              <a:buNone/>
            </a:pPr>
            <a:r>
              <a:rPr lang="en-US" dirty="0"/>
              <a:t>B</a:t>
            </a:r>
            <a:r>
              <a:rPr lang="en-US" dirty="0" smtClean="0"/>
              <a:t>urnout</a:t>
            </a:r>
            <a:endParaRPr lang="en-US" dirty="0" smtClean="0"/>
          </a:p>
          <a:p>
            <a:pPr marL="0" indent="0">
              <a:buNone/>
            </a:pPr>
            <a:r>
              <a:rPr lang="en-US" dirty="0"/>
              <a:t>C</a:t>
            </a:r>
            <a:r>
              <a:rPr lang="en-US" dirty="0" smtClean="0"/>
              <a:t>ertification</a:t>
            </a:r>
            <a:endParaRPr lang="en-US" dirty="0" smtClean="0"/>
          </a:p>
          <a:p>
            <a:pPr marL="0" indent="0">
              <a:buNone/>
            </a:pPr>
            <a:r>
              <a:rPr lang="en-US" dirty="0" smtClean="0"/>
              <a:t>CLAS Standards</a:t>
            </a:r>
          </a:p>
          <a:p>
            <a:pPr marL="0" indent="0">
              <a:buNone/>
            </a:pPr>
            <a:r>
              <a:rPr lang="en-US" dirty="0"/>
              <a:t>C</a:t>
            </a:r>
            <a:r>
              <a:rPr lang="en-US" dirty="0" smtClean="0"/>
              <a:t>ode </a:t>
            </a:r>
            <a:r>
              <a:rPr lang="en-US" dirty="0" smtClean="0"/>
              <a:t>of ethics</a:t>
            </a:r>
          </a:p>
          <a:p>
            <a:pPr marL="0" indent="0">
              <a:buNone/>
            </a:pPr>
            <a:r>
              <a:rPr lang="en-US" dirty="0"/>
              <a:t>C</a:t>
            </a:r>
            <a:r>
              <a:rPr lang="en-US" dirty="0" smtClean="0"/>
              <a:t>ontinuing </a:t>
            </a:r>
            <a:r>
              <a:rPr lang="en-US" dirty="0" smtClean="0"/>
              <a:t>education</a:t>
            </a:r>
          </a:p>
          <a:p>
            <a:pPr marL="0" indent="0">
              <a:buNone/>
            </a:pPr>
            <a:r>
              <a:rPr lang="en-US" dirty="0"/>
              <a:t>C</a:t>
            </a:r>
            <a:r>
              <a:rPr lang="en-US" dirty="0" smtClean="0"/>
              <a:t>ross-trained</a:t>
            </a:r>
            <a:endParaRPr lang="en-US" dirty="0" smtClean="0"/>
          </a:p>
          <a:p>
            <a:pPr marL="0" indent="0">
              <a:buNone/>
            </a:pPr>
            <a:r>
              <a:rPr lang="en-US" dirty="0"/>
              <a:t>C</a:t>
            </a:r>
            <a:r>
              <a:rPr lang="en-US" dirty="0" smtClean="0"/>
              <a:t>ulture</a:t>
            </a:r>
            <a:endParaRPr lang="en-US" dirty="0" smtClean="0"/>
          </a:p>
          <a:p>
            <a:pPr marL="0" indent="0">
              <a:buNone/>
            </a:pPr>
            <a:r>
              <a:rPr lang="en-US" dirty="0"/>
              <a:t>D</a:t>
            </a:r>
            <a:r>
              <a:rPr lang="en-US" dirty="0" smtClean="0"/>
              <a:t>iversity</a:t>
            </a:r>
            <a:endParaRPr lang="en-US" dirty="0" smtClean="0"/>
          </a:p>
          <a:p>
            <a:endParaRPr lang="en-US" dirty="0" smtClean="0"/>
          </a:p>
          <a:p>
            <a:endParaRPr lang="en-US" dirty="0"/>
          </a:p>
        </p:txBody>
      </p:sp>
      <p:sp>
        <p:nvSpPr>
          <p:cNvPr id="6" name="Content Placeholder 5"/>
          <p:cNvSpPr>
            <a:spLocks noGrp="1"/>
          </p:cNvSpPr>
          <p:nvPr>
            <p:ph sz="half" idx="2"/>
          </p:nvPr>
        </p:nvSpPr>
        <p:spPr/>
        <p:txBody>
          <a:bodyPr/>
          <a:lstStyle/>
          <a:p>
            <a:pPr marL="0" indent="0">
              <a:buNone/>
            </a:pPr>
            <a:r>
              <a:rPr lang="en-US" dirty="0"/>
              <a:t>E</a:t>
            </a:r>
            <a:r>
              <a:rPr lang="en-US" dirty="0" smtClean="0"/>
              <a:t>xternship</a:t>
            </a:r>
            <a:endParaRPr lang="en-US" dirty="0" smtClean="0"/>
          </a:p>
          <a:p>
            <a:pPr marL="0" indent="0">
              <a:buNone/>
            </a:pPr>
            <a:r>
              <a:rPr lang="en-US" dirty="0"/>
              <a:t>H</a:t>
            </a:r>
            <a:r>
              <a:rPr lang="en-US" dirty="0" smtClean="0"/>
              <a:t>ard </a:t>
            </a:r>
            <a:r>
              <a:rPr lang="en-US" dirty="0" smtClean="0"/>
              <a:t>skills</a:t>
            </a:r>
          </a:p>
          <a:p>
            <a:pPr marL="0" indent="0">
              <a:buNone/>
            </a:pPr>
            <a:r>
              <a:rPr lang="en-US" dirty="0"/>
              <a:t>I</a:t>
            </a:r>
            <a:r>
              <a:rPr lang="en-US" dirty="0" smtClean="0"/>
              <a:t>nterprofessional</a:t>
            </a:r>
            <a:endParaRPr lang="en-US" dirty="0" smtClean="0"/>
          </a:p>
          <a:p>
            <a:pPr marL="0" indent="0">
              <a:buNone/>
            </a:pPr>
            <a:r>
              <a:rPr lang="en-US" dirty="0"/>
              <a:t>L</a:t>
            </a:r>
            <a:r>
              <a:rPr lang="en-US" dirty="0" smtClean="0"/>
              <a:t>iability</a:t>
            </a:r>
            <a:endParaRPr lang="en-US" dirty="0" smtClean="0"/>
          </a:p>
          <a:p>
            <a:pPr marL="0" indent="0">
              <a:buNone/>
            </a:pPr>
            <a:r>
              <a:rPr lang="en-US" dirty="0"/>
              <a:t>L</a:t>
            </a:r>
            <a:r>
              <a:rPr lang="en-US" dirty="0" smtClean="0"/>
              <a:t>icensure</a:t>
            </a:r>
            <a:endParaRPr lang="en-US" dirty="0" smtClean="0"/>
          </a:p>
          <a:p>
            <a:pPr marL="0" indent="0">
              <a:buNone/>
            </a:pPr>
            <a:r>
              <a:rPr lang="en-US" dirty="0"/>
              <a:t>L</a:t>
            </a:r>
            <a:r>
              <a:rPr lang="en-US" dirty="0" smtClean="0"/>
              <a:t>itigation</a:t>
            </a:r>
            <a:endParaRPr lang="en-US" dirty="0" smtClean="0"/>
          </a:p>
          <a:p>
            <a:pPr marL="0" indent="0">
              <a:buNone/>
            </a:pPr>
            <a:r>
              <a:rPr lang="en-US" dirty="0"/>
              <a:t>M</a:t>
            </a:r>
            <a:r>
              <a:rPr lang="en-US" dirty="0" smtClean="0"/>
              <a:t>alpractice</a:t>
            </a:r>
            <a:endParaRPr lang="en-US" dirty="0" smtClean="0"/>
          </a:p>
          <a:p>
            <a:pPr marL="0" indent="0">
              <a:buNone/>
            </a:pPr>
            <a:r>
              <a:rPr lang="en-US" dirty="0"/>
              <a:t>M</a:t>
            </a:r>
            <a:r>
              <a:rPr lang="en-US" dirty="0" smtClean="0"/>
              <a:t>ulticultural</a:t>
            </a:r>
            <a:endParaRPr lang="en-US" dirty="0" smtClean="0"/>
          </a:p>
          <a:p>
            <a:pPr marL="0" indent="0">
              <a:buNone/>
            </a:pPr>
            <a:r>
              <a:rPr lang="en-US" dirty="0"/>
              <a:t>M</a:t>
            </a:r>
            <a:r>
              <a:rPr lang="en-US" dirty="0" smtClean="0"/>
              <a:t>ultiskilled</a:t>
            </a:r>
            <a:endParaRPr lang="en-US" dirty="0" smtClean="0"/>
          </a:p>
          <a:p>
            <a:pPr marL="0" indent="0">
              <a:buNone/>
            </a:pPr>
            <a:r>
              <a:rPr lang="en-US" dirty="0" smtClean="0"/>
              <a:t>Ne</a:t>
            </a:r>
            <a:r>
              <a:rPr lang="en-US" dirty="0" smtClean="0"/>
              <a:t>gligence</a:t>
            </a:r>
            <a:endParaRPr lang="en-US" dirty="0" smtClean="0"/>
          </a:p>
          <a:p>
            <a:endParaRPr lang="en-US" dirty="0"/>
          </a:p>
        </p:txBody>
      </p:sp>
      <p:sp>
        <p:nvSpPr>
          <p:cNvPr id="14" name="Text Placeholder 13"/>
          <p:cNvSpPr>
            <a:spLocks noGrp="1"/>
          </p:cNvSpPr>
          <p:nvPr>
            <p:ph type="body" sz="quarter" idx="12"/>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 </a:t>
            </a:r>
            <a:r>
              <a:rPr lang="en-US" dirty="0" smtClean="0"/>
              <a:t>2</a:t>
            </a:r>
            <a:endParaRPr lang="en-US" dirty="0"/>
          </a:p>
        </p:txBody>
      </p:sp>
      <p:sp>
        <p:nvSpPr>
          <p:cNvPr id="3" name="Content Placeholder 2"/>
          <p:cNvSpPr>
            <a:spLocks noGrp="1"/>
          </p:cNvSpPr>
          <p:nvPr>
            <p:ph idx="1"/>
          </p:nvPr>
        </p:nvSpPr>
        <p:spPr/>
        <p:txBody>
          <a:bodyPr/>
          <a:lstStyle/>
          <a:p>
            <a:r>
              <a:rPr lang="en-US" altLang="en-US" dirty="0" smtClean="0"/>
              <a:t>The professional community provides a means of support and professional growth for the phlebotomist.</a:t>
            </a:r>
          </a:p>
          <a:p>
            <a:r>
              <a:rPr lang="en-US" altLang="en-US" dirty="0" smtClean="0"/>
              <a:t>Professional development includes becoming certified, registered, or licensed; receiving continuing education; and networking with others in the profession.</a:t>
            </a:r>
          </a:p>
          <a:p>
            <a:endParaRPr lang="en-US" altLang="en-US" dirty="0"/>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799765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Terms </a:t>
            </a:r>
            <a:r>
              <a:rPr lang="en-US" dirty="0" smtClean="0"/>
              <a:t>2</a:t>
            </a:r>
            <a:endParaRPr lang="en-US" dirty="0"/>
          </a:p>
        </p:txBody>
      </p:sp>
      <p:sp>
        <p:nvSpPr>
          <p:cNvPr id="2" name="Content Placeholder 1"/>
          <p:cNvSpPr>
            <a:spLocks noGrp="1"/>
          </p:cNvSpPr>
          <p:nvPr>
            <p:ph sz="half" idx="1"/>
          </p:nvPr>
        </p:nvSpPr>
        <p:spPr/>
        <p:txBody>
          <a:bodyPr/>
          <a:lstStyle/>
          <a:p>
            <a:pPr marL="0" indent="0">
              <a:buNone/>
            </a:pPr>
            <a:r>
              <a:rPr lang="en-US" dirty="0"/>
              <a:t>N</a:t>
            </a:r>
            <a:r>
              <a:rPr lang="en-US" dirty="0" smtClean="0"/>
              <a:t>etworking</a:t>
            </a:r>
            <a:endParaRPr lang="en-US" dirty="0" smtClean="0"/>
          </a:p>
          <a:p>
            <a:pPr marL="0" indent="0">
              <a:buNone/>
            </a:pPr>
            <a:r>
              <a:rPr lang="en-US" dirty="0"/>
              <a:t>P</a:t>
            </a:r>
            <a:r>
              <a:rPr lang="en-US" dirty="0" smtClean="0"/>
              <a:t>rofessional</a:t>
            </a:r>
            <a:endParaRPr lang="en-US" dirty="0" smtClean="0"/>
          </a:p>
          <a:p>
            <a:pPr marL="0" indent="0">
              <a:buNone/>
            </a:pPr>
            <a:r>
              <a:rPr lang="en-US" dirty="0"/>
              <a:t>P</a:t>
            </a:r>
            <a:r>
              <a:rPr lang="en-US" dirty="0" smtClean="0"/>
              <a:t>rofessional </a:t>
            </a:r>
            <a:r>
              <a:rPr lang="en-US" dirty="0" smtClean="0"/>
              <a:t>development</a:t>
            </a:r>
          </a:p>
          <a:p>
            <a:pPr marL="0" indent="0">
              <a:buNone/>
            </a:pPr>
            <a:r>
              <a:rPr lang="en-US" dirty="0"/>
              <a:t>P</a:t>
            </a:r>
            <a:r>
              <a:rPr lang="en-US" dirty="0" smtClean="0"/>
              <a:t>rofessionalism</a:t>
            </a:r>
            <a:endParaRPr lang="en-US" dirty="0" smtClean="0"/>
          </a:p>
          <a:p>
            <a:pPr marL="0" indent="0">
              <a:buNone/>
            </a:pPr>
            <a:r>
              <a:rPr lang="en-US" dirty="0"/>
              <a:t>R</a:t>
            </a:r>
            <a:r>
              <a:rPr lang="en-US" dirty="0" smtClean="0"/>
              <a:t>egistration</a:t>
            </a:r>
            <a:endParaRPr lang="en-US" dirty="0" smtClean="0"/>
          </a:p>
          <a:p>
            <a:pPr marL="0" indent="0">
              <a:buNone/>
            </a:pPr>
            <a:r>
              <a:rPr lang="en-US" dirty="0"/>
              <a:t>R</a:t>
            </a:r>
            <a:r>
              <a:rPr lang="en-US" dirty="0" smtClean="0"/>
              <a:t>ésumé</a:t>
            </a:r>
            <a:endParaRPr lang="en-US" dirty="0" smtClean="0"/>
          </a:p>
          <a:p>
            <a:pPr marL="0" indent="0">
              <a:buNone/>
            </a:pPr>
            <a:endParaRPr lang="en-US" dirty="0"/>
          </a:p>
        </p:txBody>
      </p:sp>
      <p:sp>
        <p:nvSpPr>
          <p:cNvPr id="6" name="Content Placeholder 5"/>
          <p:cNvSpPr>
            <a:spLocks noGrp="1"/>
          </p:cNvSpPr>
          <p:nvPr>
            <p:ph sz="half" idx="2"/>
          </p:nvPr>
        </p:nvSpPr>
        <p:spPr/>
        <p:txBody>
          <a:bodyPr/>
          <a:lstStyle/>
          <a:p>
            <a:pPr marL="0" indent="0">
              <a:buNone/>
            </a:pPr>
            <a:r>
              <a:rPr lang="en-US" dirty="0"/>
              <a:t>R</a:t>
            </a:r>
            <a:r>
              <a:rPr lang="en-US" dirty="0" smtClean="0"/>
              <a:t>isk </a:t>
            </a:r>
            <a:r>
              <a:rPr lang="en-US" dirty="0"/>
              <a:t>management</a:t>
            </a:r>
          </a:p>
          <a:p>
            <a:pPr marL="0" indent="0">
              <a:buNone/>
            </a:pPr>
            <a:r>
              <a:rPr lang="en-US" dirty="0"/>
              <a:t>S</a:t>
            </a:r>
            <a:r>
              <a:rPr lang="en-US" dirty="0" smtClean="0"/>
              <a:t>cope </a:t>
            </a:r>
            <a:r>
              <a:rPr lang="en-US" dirty="0"/>
              <a:t>of practice</a:t>
            </a:r>
          </a:p>
          <a:p>
            <a:pPr marL="0" indent="0">
              <a:buNone/>
            </a:pPr>
            <a:r>
              <a:rPr lang="en-US" dirty="0"/>
              <a:t>S</a:t>
            </a:r>
            <a:r>
              <a:rPr lang="en-US" dirty="0" smtClean="0"/>
              <a:t>oft </a:t>
            </a:r>
            <a:r>
              <a:rPr lang="en-US" dirty="0"/>
              <a:t>skills</a:t>
            </a:r>
          </a:p>
          <a:p>
            <a:pPr marL="0" indent="0">
              <a:buNone/>
            </a:pPr>
            <a:r>
              <a:rPr lang="en-US" dirty="0"/>
              <a:t>S</a:t>
            </a:r>
            <a:r>
              <a:rPr lang="en-US" dirty="0" smtClean="0"/>
              <a:t>tereotype</a:t>
            </a:r>
            <a:endParaRPr lang="en-US" dirty="0"/>
          </a:p>
          <a:p>
            <a:pPr marL="0" indent="0">
              <a:buNone/>
            </a:pPr>
            <a:r>
              <a:rPr lang="en-US" dirty="0"/>
              <a:t>S</a:t>
            </a:r>
            <a:r>
              <a:rPr lang="en-US" dirty="0" smtClean="0"/>
              <a:t>tress</a:t>
            </a:r>
            <a:endParaRPr lang="en-US" dirty="0"/>
          </a:p>
          <a:p>
            <a:endParaRPr lang="en-US" dirty="0"/>
          </a:p>
        </p:txBody>
      </p:sp>
      <p:sp>
        <p:nvSpPr>
          <p:cNvPr id="11" name="Text Placeholder 10"/>
          <p:cNvSpPr>
            <a:spLocks noGrp="1"/>
          </p:cNvSpPr>
          <p:nvPr>
            <p:ph type="body" sz="quarter" idx="12"/>
          </p:nvPr>
        </p:nvSpPr>
        <p:spPr/>
        <p:txBody>
          <a:bodyPr/>
          <a:lstStyle/>
          <a:p>
            <a:endParaRPr lang="en-US"/>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6145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Professional Behavior</a:t>
            </a:r>
            <a:endParaRPr lang="en-US" dirty="0"/>
          </a:p>
        </p:txBody>
      </p:sp>
      <p:sp>
        <p:nvSpPr>
          <p:cNvPr id="8" name="Text Placeholder 7"/>
          <p:cNvSpPr>
            <a:spLocks noGrp="1"/>
          </p:cNvSpPr>
          <p:nvPr>
            <p:ph type="body" sz="quarter" idx="10"/>
          </p:nvPr>
        </p:nvSpPr>
        <p:spPr/>
        <p:txBody>
          <a:bodyPr/>
          <a:lstStyle/>
          <a:p>
            <a:r>
              <a:rPr lang="en-US" dirty="0" smtClean="0"/>
              <a:t>Learning Outcome 16.1</a:t>
            </a:r>
            <a:endParaRPr lang="en-US" dirty="0"/>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6103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Elements of Professional Behavior</a:t>
            </a:r>
            <a:endParaRPr lang="en-US" dirty="0"/>
          </a:p>
        </p:txBody>
      </p:sp>
      <p:sp>
        <p:nvSpPr>
          <p:cNvPr id="6" name="Content Placeholder 5"/>
          <p:cNvSpPr>
            <a:spLocks noGrp="1"/>
          </p:cNvSpPr>
          <p:nvPr>
            <p:ph idx="1"/>
          </p:nvPr>
        </p:nvSpPr>
        <p:spPr/>
        <p:txBody>
          <a:bodyPr/>
          <a:lstStyle/>
          <a:p>
            <a:pPr marL="0" indent="0">
              <a:buNone/>
            </a:pPr>
            <a:r>
              <a:rPr lang="en-US" altLang="en-US" dirty="0" smtClean="0"/>
              <a:t>Professional</a:t>
            </a:r>
          </a:p>
          <a:p>
            <a:pPr marL="0" indent="0">
              <a:spcBef>
                <a:spcPts val="3600"/>
              </a:spcBef>
              <a:buNone/>
            </a:pPr>
            <a:r>
              <a:rPr lang="en-US" altLang="en-US" dirty="0" smtClean="0"/>
              <a:t>Professionalism</a:t>
            </a:r>
          </a:p>
          <a:p>
            <a:pPr marL="0" indent="0">
              <a:spcBef>
                <a:spcPts val="3600"/>
              </a:spcBef>
              <a:buNone/>
            </a:pPr>
            <a:r>
              <a:rPr lang="en-US" altLang="en-US" dirty="0" smtClean="0"/>
              <a:t>Models and standards developed by:</a:t>
            </a:r>
          </a:p>
          <a:p>
            <a:r>
              <a:rPr lang="en-US" altLang="en-US" dirty="0" smtClean="0"/>
              <a:t>Professional organizations</a:t>
            </a:r>
          </a:p>
          <a:p>
            <a:r>
              <a:rPr lang="en-US" altLang="en-US" dirty="0" smtClean="0"/>
              <a:t>Community needs</a:t>
            </a:r>
          </a:p>
          <a:p>
            <a:r>
              <a:rPr lang="en-US" altLang="en-US" dirty="0" smtClean="0"/>
              <a:t>Cultures</a:t>
            </a:r>
          </a:p>
          <a:p>
            <a:pPr marL="0" indent="0">
              <a:spcBef>
                <a:spcPts val="3600"/>
              </a:spcBef>
              <a:buNone/>
            </a:pPr>
            <a:r>
              <a:rPr lang="en-US" altLang="en-US" dirty="0" smtClean="0"/>
              <a:t>Code of ethics</a:t>
            </a:r>
          </a:p>
          <a:p>
            <a:endParaRPr lang="en-US" dirty="0"/>
          </a:p>
        </p:txBody>
      </p:sp>
      <p:sp>
        <p:nvSpPr>
          <p:cNvPr id="7" name="Text Placeholder 6"/>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786984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Types of Professional Skills</a:t>
            </a:r>
            <a:endParaRPr lang="en-US" dirty="0"/>
          </a:p>
        </p:txBody>
      </p:sp>
      <p:sp>
        <p:nvSpPr>
          <p:cNvPr id="11" name="Content Placeholder 10"/>
          <p:cNvSpPr>
            <a:spLocks noGrp="1"/>
          </p:cNvSpPr>
          <p:nvPr>
            <p:ph idx="1"/>
          </p:nvPr>
        </p:nvSpPr>
        <p:spPr/>
        <p:txBody>
          <a:bodyPr/>
          <a:lstStyle/>
          <a:p>
            <a:pPr marL="0" indent="0">
              <a:buNone/>
            </a:pPr>
            <a:r>
              <a:rPr lang="en-US" altLang="en-US" dirty="0" smtClean="0"/>
              <a:t>Hard skills</a:t>
            </a:r>
          </a:p>
          <a:p>
            <a:r>
              <a:rPr lang="en-US" altLang="en-US" dirty="0" smtClean="0"/>
              <a:t>Technical skills</a:t>
            </a:r>
          </a:p>
          <a:p>
            <a:r>
              <a:rPr lang="en-US" altLang="en-US" dirty="0" smtClean="0"/>
              <a:t>Require specific training and minimum proficiency</a:t>
            </a:r>
          </a:p>
          <a:p>
            <a:pPr marL="0" indent="0">
              <a:spcBef>
                <a:spcPts val="3600"/>
              </a:spcBef>
              <a:buNone/>
            </a:pPr>
            <a:r>
              <a:rPr lang="en-US" altLang="en-US" dirty="0" smtClean="0"/>
              <a:t>Soft skills</a:t>
            </a:r>
          </a:p>
          <a:p>
            <a:r>
              <a:rPr lang="en-US" altLang="en-US" dirty="0" smtClean="0"/>
              <a:t>Personal attributes or behaviors</a:t>
            </a:r>
          </a:p>
          <a:p>
            <a:r>
              <a:rPr lang="en-US" altLang="en-US" dirty="0" smtClean="0"/>
              <a:t>Enhance interactions, job performance, and career prospects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06987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Diversity in Healthcare</a:t>
            </a:r>
            <a:endParaRPr lang="en-US" dirty="0"/>
          </a:p>
        </p:txBody>
      </p:sp>
      <p:sp>
        <p:nvSpPr>
          <p:cNvPr id="11" name="Text Placeholder 10"/>
          <p:cNvSpPr>
            <a:spLocks noGrp="1"/>
          </p:cNvSpPr>
          <p:nvPr>
            <p:ph type="body" sz="quarter" idx="10"/>
          </p:nvPr>
        </p:nvSpPr>
        <p:spPr/>
        <p:txBody>
          <a:bodyPr/>
          <a:lstStyle/>
          <a:p>
            <a:r>
              <a:rPr lang="en-US" dirty="0" smtClean="0"/>
              <a:t>Learning Outcome 16.2</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3664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4546</TotalTime>
  <Words>3762</Words>
  <Application>Microsoft Office PowerPoint</Application>
  <PresentationFormat>On-screen Show (4:3)</PresentationFormat>
  <Paragraphs>636</Paragraphs>
  <Slides>40</Slides>
  <Notes>35</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40</vt:i4>
      </vt:variant>
    </vt:vector>
  </HeadingPairs>
  <TitlesOfParts>
    <vt:vector size="55" baseType="lpstr">
      <vt:lpstr>Albertus Medium</vt:lpstr>
      <vt:lpstr>Arial</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Practicing Professional Behavior</vt:lpstr>
      <vt:lpstr>Learning Outcomes</vt:lpstr>
      <vt:lpstr>NAACLS Competencies</vt:lpstr>
      <vt:lpstr>Key Terms 1</vt:lpstr>
      <vt:lpstr>Key Terms 2</vt:lpstr>
      <vt:lpstr>Professional Behavior</vt:lpstr>
      <vt:lpstr>Elements of Professional Behavior</vt:lpstr>
      <vt:lpstr>Types of Professional Skills</vt:lpstr>
      <vt:lpstr>Diversity in Healthcare</vt:lpstr>
      <vt:lpstr>Diversity and Culture</vt:lpstr>
      <vt:lpstr>Culturally Aware Communication</vt:lpstr>
      <vt:lpstr>Sources of Cultural Differences</vt:lpstr>
      <vt:lpstr>Tips for Pleasant Communication</vt:lpstr>
      <vt:lpstr>Cultural Perspectives</vt:lpstr>
      <vt:lpstr>Interprofessional Communications</vt:lpstr>
      <vt:lpstr>Risk Management</vt:lpstr>
      <vt:lpstr>Managing Risk</vt:lpstr>
      <vt:lpstr>Patient Issues</vt:lpstr>
      <vt:lpstr>Common Causes of Phlebotomist Liability</vt:lpstr>
      <vt:lpstr>Preventing Liability Suits</vt:lpstr>
      <vt:lpstr>Healthcare Personnel Issues</vt:lpstr>
      <vt:lpstr>Coping with Stress</vt:lpstr>
      <vt:lpstr>Stress</vt:lpstr>
      <vt:lpstr>Stages of Burnout</vt:lpstr>
      <vt:lpstr>Types of Stress</vt:lpstr>
      <vt:lpstr>Life Stressors</vt:lpstr>
      <vt:lpstr>Work Stressors</vt:lpstr>
      <vt:lpstr>Managing Stress 1</vt:lpstr>
      <vt:lpstr>Managing Stress 2</vt:lpstr>
      <vt:lpstr>Managing Stress 3</vt:lpstr>
      <vt:lpstr>Professional Community</vt:lpstr>
      <vt:lpstr>Work Experience Requirements</vt:lpstr>
      <vt:lpstr>Certification</vt:lpstr>
      <vt:lpstr>Registration</vt:lpstr>
      <vt:lpstr>Licensure</vt:lpstr>
      <vt:lpstr>Continuing Education</vt:lpstr>
      <vt:lpstr>Sources of Continuing Education</vt:lpstr>
      <vt:lpstr>Professional Development</vt:lpstr>
      <vt:lpstr>Chapter Summary 1</vt:lpstr>
      <vt:lpstr>Chapter Summary 2</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James;Kathryn A Booth</dc:creator>
  <cp:lastModifiedBy>Jody James</cp:lastModifiedBy>
  <cp:revision>459</cp:revision>
  <dcterms:created xsi:type="dcterms:W3CDTF">2017-03-30T19:54:13Z</dcterms:created>
  <dcterms:modified xsi:type="dcterms:W3CDTF">2017-10-04T19:52:10Z</dcterms:modified>
</cp:coreProperties>
</file>