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60"/>
  </p:notesMasterIdLst>
  <p:sldIdLst>
    <p:sldId id="1300" r:id="rId6"/>
    <p:sldId id="1352" r:id="rId7"/>
    <p:sldId id="1353" r:id="rId8"/>
    <p:sldId id="1354" r:id="rId9"/>
    <p:sldId id="1356" r:id="rId10"/>
    <p:sldId id="1357" r:id="rId11"/>
    <p:sldId id="1358" r:id="rId12"/>
    <p:sldId id="1359" r:id="rId13"/>
    <p:sldId id="1360" r:id="rId14"/>
    <p:sldId id="1361" r:id="rId15"/>
    <p:sldId id="1362" r:id="rId16"/>
    <p:sldId id="1363" r:id="rId17"/>
    <p:sldId id="1364" r:id="rId18"/>
    <p:sldId id="1365" r:id="rId19"/>
    <p:sldId id="1397" r:id="rId20"/>
    <p:sldId id="1366" r:id="rId21"/>
    <p:sldId id="1350" r:id="rId22"/>
    <p:sldId id="1367" r:id="rId23"/>
    <p:sldId id="1368" r:id="rId24"/>
    <p:sldId id="1369" r:id="rId25"/>
    <p:sldId id="1370" r:id="rId26"/>
    <p:sldId id="1371" r:id="rId27"/>
    <p:sldId id="1372" r:id="rId28"/>
    <p:sldId id="1373" r:id="rId29"/>
    <p:sldId id="1374" r:id="rId30"/>
    <p:sldId id="1375" r:id="rId31"/>
    <p:sldId id="1376" r:id="rId32"/>
    <p:sldId id="1377" r:id="rId33"/>
    <p:sldId id="1378" r:id="rId34"/>
    <p:sldId id="1379" r:id="rId35"/>
    <p:sldId id="1380" r:id="rId36"/>
    <p:sldId id="1381" r:id="rId37"/>
    <p:sldId id="1382" r:id="rId38"/>
    <p:sldId id="1383" r:id="rId39"/>
    <p:sldId id="1384" r:id="rId40"/>
    <p:sldId id="1385" r:id="rId41"/>
    <p:sldId id="1386" r:id="rId42"/>
    <p:sldId id="1387" r:id="rId43"/>
    <p:sldId id="1388" r:id="rId44"/>
    <p:sldId id="1389" r:id="rId45"/>
    <p:sldId id="1390" r:id="rId46"/>
    <p:sldId id="1391" r:id="rId47"/>
    <p:sldId id="1392" r:id="rId48"/>
    <p:sldId id="1398" r:id="rId49"/>
    <p:sldId id="1393" r:id="rId50"/>
    <p:sldId id="1394" r:id="rId51"/>
    <p:sldId id="1395" r:id="rId52"/>
    <p:sldId id="1396" r:id="rId53"/>
    <p:sldId id="442" r:id="rId54"/>
    <p:sldId id="258" r:id="rId55"/>
    <p:sldId id="1299" r:id="rId56"/>
    <p:sldId id="1399" r:id="rId57"/>
    <p:sldId id="1403" r:id="rId58"/>
    <p:sldId id="140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300"/>
            <p14:sldId id="1352"/>
            <p14:sldId id="1353"/>
            <p14:sldId id="1354"/>
            <p14:sldId id="1356"/>
            <p14:sldId id="1357"/>
            <p14:sldId id="1358"/>
            <p14:sldId id="1359"/>
            <p14:sldId id="1360"/>
            <p14:sldId id="1361"/>
            <p14:sldId id="1362"/>
            <p14:sldId id="1363"/>
            <p14:sldId id="1364"/>
            <p14:sldId id="1365"/>
            <p14:sldId id="1397"/>
            <p14:sldId id="1366"/>
            <p14:sldId id="1350"/>
            <p14:sldId id="1367"/>
            <p14:sldId id="1368"/>
            <p14:sldId id="1369"/>
            <p14:sldId id="1370"/>
            <p14:sldId id="1371"/>
            <p14:sldId id="1372"/>
            <p14:sldId id="1373"/>
            <p14:sldId id="1374"/>
            <p14:sldId id="1375"/>
            <p14:sldId id="1376"/>
            <p14:sldId id="1377"/>
            <p14:sldId id="1378"/>
            <p14:sldId id="1379"/>
            <p14:sldId id="1380"/>
            <p14:sldId id="1381"/>
            <p14:sldId id="1382"/>
            <p14:sldId id="1383"/>
            <p14:sldId id="1384"/>
            <p14:sldId id="1385"/>
            <p14:sldId id="1386"/>
            <p14:sldId id="1387"/>
            <p14:sldId id="1388"/>
            <p14:sldId id="1389"/>
            <p14:sldId id="1390"/>
            <p14:sldId id="1391"/>
            <p14:sldId id="1392"/>
            <p14:sldId id="1398"/>
            <p14:sldId id="1393"/>
            <p14:sldId id="1394"/>
            <p14:sldId id="1395"/>
            <p14:sldId id="1396"/>
            <p14:sldId id="442"/>
          </p14:sldIdLst>
        </p14:section>
        <p14:section name="Appendix: Image Descriptions for Unsighted Students" id="{9E859B0B-078E-463E-89A6-21C20DD280C4}">
          <p14:sldIdLst>
            <p14:sldId id="258"/>
            <p14:sldId id="1299"/>
            <p14:sldId id="1399"/>
            <p14:sldId id="1403"/>
            <p14:sldId id="1404"/>
          </p14:sldIdLst>
        </p14:section>
      </p14:sectionLst>
    </p:ext>
    <p:ext uri="{EFAFB233-063F-42B5-8137-9DF3F51BA10A}">
      <p15:sldGuideLst xmlns:p15="http://schemas.microsoft.com/office/powerpoint/2012/main">
        <p15:guide id="2" pos="2880" userDrawn="1">
          <p15:clr>
            <a:srgbClr val="A4A3A4"/>
          </p15:clr>
        </p15:guide>
        <p15:guide id="3" orient="horz" pos="2232"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600"/>
    <a:srgbClr val="FF3300"/>
    <a:srgbClr val="FF33CC"/>
    <a:srgbClr val="FF66FF"/>
    <a:srgbClr val="FF0000"/>
    <a:srgbClr val="A9131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1" autoAdjust="0"/>
    <p:restoredTop sz="90926" autoAdjust="0"/>
  </p:normalViewPr>
  <p:slideViewPr>
    <p:cSldViewPr snapToGrid="0" showGuides="1">
      <p:cViewPr varScale="1">
        <p:scale>
          <a:sx n="68" d="100"/>
          <a:sy n="68" d="100"/>
        </p:scale>
        <p:origin x="1614" y="54"/>
      </p:cViewPr>
      <p:guideLst>
        <p:guide pos="2880"/>
        <p:guide orient="horz" pos="2232"/>
        <p:guide pos="5664"/>
        <p:guide pos="456"/>
        <p:guide orient="horz" pos="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3/23/2023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endParaRPr lang="en-US" b="1" dirty="0"/>
          </a:p>
          <a:p>
            <a:r>
              <a:rPr lang="en-US" kern="1200" dirty="0">
                <a:solidFill>
                  <a:schemeClr val="tx1"/>
                </a:solidFill>
              </a:rPr>
              <a:t>All healthcare personnel must provide for their own safety, as well as the safety of patients and coworkers. This chapter presents the various hazards that may be present in the clinical setting including methods to maintain safety and preparedness for these hazards.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a:t>
            </a:fld>
            <a:endParaRPr lang="en-US"/>
          </a:p>
        </p:txBody>
      </p:sp>
    </p:spTree>
    <p:extLst>
      <p:ext uri="{BB962C8B-B14F-4D97-AF65-F5344CB8AC3E}">
        <p14:creationId xmlns:p14="http://schemas.microsoft.com/office/powerpoint/2010/main" val="98897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indent="-182880">
              <a:buFont typeface="Arial"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14</a:t>
            </a:fld>
            <a:endParaRPr lang="en-US"/>
          </a:p>
        </p:txBody>
      </p:sp>
    </p:spTree>
    <p:extLst>
      <p:ext uri="{BB962C8B-B14F-4D97-AF65-F5344CB8AC3E}">
        <p14:creationId xmlns:p14="http://schemas.microsoft.com/office/powerpoint/2010/main" val="287252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Using common sense can greatly reduce the risk of danger to both yourself and the patient. Think about what you are doing at all times and look for possible safety hazards. Do not let your mind wander while you are working.</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16</a:t>
            </a:fld>
            <a:endParaRPr lang="en-US"/>
          </a:p>
        </p:txBody>
      </p:sp>
    </p:spTree>
    <p:extLst>
      <p:ext uri="{BB962C8B-B14F-4D97-AF65-F5344CB8AC3E}">
        <p14:creationId xmlns:p14="http://schemas.microsoft.com/office/powerpoint/2010/main" val="294927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Ergonomics </a:t>
            </a:r>
            <a:r>
              <a:rPr lang="en-US" dirty="0"/>
              <a:t>is the process of adapting tasks so that you can perform them safely and productively. In general, it includes positioning yourself to avoid bending or awkward positions, as well as lifting objects properly.</a:t>
            </a:r>
          </a:p>
          <a:p>
            <a:pPr>
              <a:defRPr/>
            </a:pPr>
            <a:endParaRPr lang="en-US" dirty="0"/>
          </a:p>
          <a:p>
            <a:pPr>
              <a:defRPr/>
            </a:pPr>
            <a:r>
              <a:rPr lang="en-US" dirty="0"/>
              <a:t>Proper fit of gloves is an important part of ergonomics. </a:t>
            </a:r>
          </a:p>
          <a:p>
            <a:pPr marL="171450" indent="-171450">
              <a:buFont typeface="Arial" pitchFamily="34" charset="0"/>
              <a:buChar char="•"/>
              <a:defRPr/>
            </a:pPr>
            <a:r>
              <a:rPr lang="en-US" dirty="0"/>
              <a:t>Gloves that are too small may tear, exposing you to pathogens.</a:t>
            </a:r>
          </a:p>
          <a:p>
            <a:pPr marL="171450" indent="-171450">
              <a:buFont typeface="Arial" pitchFamily="34" charset="0"/>
              <a:buChar char="•"/>
              <a:defRPr/>
            </a:pPr>
            <a:r>
              <a:rPr lang="en-US" dirty="0"/>
              <a:t>Gloves that are too large may cause you to drop items, or they may interfere with safe performance of procedures.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17</a:t>
            </a:fld>
            <a:endParaRPr lang="en-US"/>
          </a:p>
        </p:txBody>
      </p:sp>
    </p:spTree>
    <p:extLst>
      <p:ext uri="{BB962C8B-B14F-4D97-AF65-F5344CB8AC3E}">
        <p14:creationId xmlns:p14="http://schemas.microsoft.com/office/powerpoint/2010/main" val="393489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Possible symptoms of latex allergy:</a:t>
            </a:r>
          </a:p>
          <a:p>
            <a:pPr marL="171450" indent="-171450">
              <a:buFont typeface="Arial" pitchFamily="34" charset="0"/>
              <a:buChar char="•"/>
              <a:defRPr/>
            </a:pPr>
            <a:r>
              <a:rPr lang="en-US" dirty="0"/>
              <a:t>Itchy, red, watery eyes</a:t>
            </a:r>
          </a:p>
          <a:p>
            <a:pPr marL="171450" indent="-171450">
              <a:buFont typeface="Arial" pitchFamily="34" charset="0"/>
              <a:buChar char="•"/>
              <a:defRPr/>
            </a:pPr>
            <a:r>
              <a:rPr lang="en-US" dirty="0"/>
              <a:t>Chest tightness</a:t>
            </a:r>
          </a:p>
          <a:p>
            <a:pPr marL="171450" indent="-171450">
              <a:buFont typeface="Arial" pitchFamily="34" charset="0"/>
              <a:buChar char="•"/>
              <a:defRPr/>
            </a:pPr>
            <a:r>
              <a:rPr lang="en-US" dirty="0"/>
              <a:t>Shortness of breath</a:t>
            </a:r>
          </a:p>
          <a:p>
            <a:pPr marL="171450" indent="-171450">
              <a:buFont typeface="Arial" pitchFamily="34" charset="0"/>
              <a:buChar char="•"/>
              <a:defRPr/>
            </a:pPr>
            <a:r>
              <a:rPr lang="en-US" dirty="0"/>
              <a:t>Shock</a:t>
            </a:r>
          </a:p>
          <a:p>
            <a:pPr marL="171450" indent="-171450">
              <a:buFont typeface="Arial" pitchFamily="34" charset="0"/>
              <a:buChar char="•"/>
              <a:defRPr/>
            </a:pPr>
            <a:r>
              <a:rPr lang="en-US" dirty="0"/>
              <a:t>Bumps, sores, or red, raised</a:t>
            </a:r>
            <a:r>
              <a:rPr lang="en-US" baseline="0" dirty="0"/>
              <a:t> areas on the skin</a:t>
            </a:r>
            <a:endParaRPr lang="en-US" dirty="0"/>
          </a:p>
          <a:p>
            <a:pPr marL="171450" indent="-171450">
              <a:buFont typeface="Arial" pitchFamily="34" charset="0"/>
              <a:buChar char="•"/>
              <a:defRPr/>
            </a:pPr>
            <a:endParaRPr lang="en-US" dirty="0"/>
          </a:p>
          <a:p>
            <a:pPr>
              <a:buFont typeface="Arial" pitchFamily="34" charset="0"/>
              <a:buNone/>
              <a:defRPr/>
            </a:pPr>
            <a:r>
              <a:rPr lang="en-US" dirty="0"/>
              <a:t>Never use powdered latex gloves for phlebotomy.</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18</a:t>
            </a:fld>
            <a:endParaRPr lang="en-US"/>
          </a:p>
        </p:txBody>
      </p:sp>
    </p:spTree>
    <p:extLst>
      <p:ext uri="{BB962C8B-B14F-4D97-AF65-F5344CB8AC3E}">
        <p14:creationId xmlns:p14="http://schemas.microsoft.com/office/powerpoint/2010/main" val="259659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Electrical hazards: </a:t>
            </a:r>
            <a:r>
              <a:rPr lang="en-US" b="0" dirty="0"/>
              <a:t>C</a:t>
            </a:r>
            <a:r>
              <a:rPr lang="en-US" dirty="0"/>
              <a:t>ontact with electrical equipment or</a:t>
            </a:r>
            <a:r>
              <a:rPr lang="en-US" baseline="0" dirty="0"/>
              <a:t> the failure of equipment that creates a dangerous condition</a:t>
            </a:r>
            <a:endParaRPr lang="en-US" dirty="0"/>
          </a:p>
          <a:p>
            <a:pPr>
              <a:defRPr/>
            </a:pPr>
            <a:endParaRPr lang="en-US" dirty="0"/>
          </a:p>
          <a:p>
            <a:pPr>
              <a:defRPr/>
            </a:pPr>
            <a:r>
              <a:rPr lang="en-US" dirty="0"/>
              <a:t>Improper use of electrical equipment can result in shock, burn, electrocution, or even explosion. </a:t>
            </a:r>
          </a:p>
          <a:p>
            <a:pPr>
              <a:defRPr/>
            </a:pPr>
            <a:endParaRPr lang="en-US" dirty="0"/>
          </a:p>
          <a:p>
            <a:pPr>
              <a:defRPr/>
            </a:pPr>
            <a:r>
              <a:rPr lang="en-US" dirty="0"/>
              <a:t>Additional precautions:</a:t>
            </a:r>
          </a:p>
          <a:p>
            <a:pPr marL="171450" indent="-171450">
              <a:buFont typeface="Arial" pitchFamily="34" charset="0"/>
              <a:buChar char="•"/>
              <a:defRPr/>
            </a:pPr>
            <a:r>
              <a:rPr lang="en-US" dirty="0"/>
              <a:t>Always check equipment carefully before using it.</a:t>
            </a:r>
          </a:p>
          <a:p>
            <a:pPr marL="171450" indent="-171450">
              <a:buFont typeface="Arial" pitchFamily="34" charset="0"/>
              <a:buChar char="•"/>
              <a:defRPr/>
            </a:pPr>
            <a:r>
              <a:rPr lang="en-US" dirty="0"/>
              <a:t>Follow safety guidelines, including facility policy and manufacturer’s instructions.</a:t>
            </a:r>
          </a:p>
          <a:p>
            <a:pPr marL="171450" indent="-171450">
              <a:buFont typeface="Arial" pitchFamily="34" charset="0"/>
              <a:buChar char="•"/>
              <a:defRPr/>
            </a:pPr>
            <a:r>
              <a:rPr lang="en-US" dirty="0"/>
              <a:t>Become familiar with each piece of equipment before using it. </a:t>
            </a:r>
          </a:p>
          <a:p>
            <a:pPr marL="171450" indent="-171450">
              <a:buFont typeface="Arial" pitchFamily="34" charset="0"/>
              <a:buChar char="•"/>
              <a:defRPr/>
            </a:pPr>
            <a:r>
              <a:rPr lang="en-US" dirty="0"/>
              <a:t>Avoid plugging too many devices into a single electrical outlet.</a:t>
            </a:r>
          </a:p>
        </p:txBody>
      </p:sp>
      <p:sp>
        <p:nvSpPr>
          <p:cNvPr id="4" name="Slide Number Placeholder 3"/>
          <p:cNvSpPr>
            <a:spLocks noGrp="1"/>
          </p:cNvSpPr>
          <p:nvPr>
            <p:ph type="sldNum" sz="quarter" idx="5"/>
          </p:nvPr>
        </p:nvSpPr>
        <p:spPr/>
        <p:txBody>
          <a:bodyPr/>
          <a:lstStyle/>
          <a:p>
            <a:fld id="{969E8D09-9492-4554-9C8F-456CB81F32A8}" type="slidenum">
              <a:rPr lang="en-US" smtClean="0"/>
              <a:t>19</a:t>
            </a:fld>
            <a:endParaRPr lang="en-US"/>
          </a:p>
        </p:txBody>
      </p:sp>
    </p:spTree>
    <p:extLst>
      <p:ext uri="{BB962C8B-B14F-4D97-AF65-F5344CB8AC3E}">
        <p14:creationId xmlns:p14="http://schemas.microsoft.com/office/powerpoint/2010/main" val="141502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Potential fire and explosive hazards:</a:t>
            </a:r>
          </a:p>
          <a:p>
            <a:pPr marL="171450" indent="-171450">
              <a:buFont typeface="Arial" pitchFamily="34" charset="0"/>
              <a:buChar char="•"/>
              <a:defRPr/>
            </a:pPr>
            <a:r>
              <a:rPr lang="en-US" dirty="0"/>
              <a:t>Blocked escape routes</a:t>
            </a:r>
          </a:p>
          <a:p>
            <a:pPr marL="171450" indent="-171450">
              <a:buFont typeface="Arial" pitchFamily="34" charset="0"/>
              <a:buChar char="•"/>
              <a:defRPr/>
            </a:pPr>
            <a:r>
              <a:rPr lang="en-US" dirty="0"/>
              <a:t>Overloaded electrical circuits</a:t>
            </a:r>
          </a:p>
          <a:p>
            <a:pPr marL="171450" indent="-171450">
              <a:buFont typeface="Arial" pitchFamily="34" charset="0"/>
              <a:buChar char="•"/>
              <a:defRPr/>
            </a:pPr>
            <a:r>
              <a:rPr lang="en-US" dirty="0"/>
              <a:t>Misuse of chemicals</a:t>
            </a:r>
          </a:p>
          <a:p>
            <a:pPr marL="171450" indent="-171450">
              <a:buFont typeface="Arial" pitchFamily="34" charset="0"/>
              <a:buChar char="•"/>
              <a:defRPr/>
            </a:pPr>
            <a:r>
              <a:rPr lang="en-US" dirty="0"/>
              <a:t>Lack of training</a:t>
            </a:r>
          </a:p>
          <a:p>
            <a:pPr marL="171450" indent="-171450">
              <a:buFont typeface="Arial" pitchFamily="34" charset="0"/>
              <a:buChar char="•"/>
              <a:defRPr/>
            </a:pPr>
            <a:r>
              <a:rPr lang="en-US" dirty="0"/>
              <a:t>Carelessness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20</a:t>
            </a:fld>
            <a:endParaRPr lang="en-US"/>
          </a:p>
        </p:txBody>
      </p:sp>
    </p:spTree>
    <p:extLst>
      <p:ext uri="{BB962C8B-B14F-4D97-AF65-F5344CB8AC3E}">
        <p14:creationId xmlns:p14="http://schemas.microsoft.com/office/powerpoint/2010/main" val="172941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Use the proper type of extinguisher for each class of fire. Using the wrong type of extinguisher may cause the fire to become worse.</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21</a:t>
            </a:fld>
            <a:endParaRPr lang="en-US"/>
          </a:p>
        </p:txBody>
      </p:sp>
    </p:spTree>
    <p:extLst>
      <p:ext uri="{BB962C8B-B14F-4D97-AF65-F5344CB8AC3E}">
        <p14:creationId xmlns:p14="http://schemas.microsoft.com/office/powerpoint/2010/main" val="12420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Use the proper type of extinguisher for each class of fire. Using the wrong type of extinguisher may cause the fire to become worse.</a:t>
            </a:r>
          </a:p>
        </p:txBody>
      </p:sp>
      <p:sp>
        <p:nvSpPr>
          <p:cNvPr id="4" name="Slide Number Placeholder 3"/>
          <p:cNvSpPr>
            <a:spLocks noGrp="1"/>
          </p:cNvSpPr>
          <p:nvPr>
            <p:ph type="sldNum" sz="quarter" idx="5"/>
          </p:nvPr>
        </p:nvSpPr>
        <p:spPr/>
        <p:txBody>
          <a:bodyPr/>
          <a:lstStyle/>
          <a:p>
            <a:fld id="{969E8D09-9492-4554-9C8F-456CB81F32A8}" type="slidenum">
              <a:rPr lang="en-US" smtClean="0"/>
              <a:t>22</a:t>
            </a:fld>
            <a:endParaRPr lang="en-US"/>
          </a:p>
        </p:txBody>
      </p:sp>
    </p:spTree>
    <p:extLst>
      <p:ext uri="{BB962C8B-B14F-4D97-AF65-F5344CB8AC3E}">
        <p14:creationId xmlns:p14="http://schemas.microsoft.com/office/powerpoint/2010/main" val="318929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Use the proper type of extinguisher for each class of fire. Using the wrong type of extinguisher may cause the fire to become worse.</a:t>
            </a:r>
          </a:p>
        </p:txBody>
      </p:sp>
      <p:sp>
        <p:nvSpPr>
          <p:cNvPr id="4" name="Slide Number Placeholder 3"/>
          <p:cNvSpPr>
            <a:spLocks noGrp="1"/>
          </p:cNvSpPr>
          <p:nvPr>
            <p:ph type="sldNum" sz="quarter" idx="5"/>
          </p:nvPr>
        </p:nvSpPr>
        <p:spPr/>
        <p:txBody>
          <a:bodyPr/>
          <a:lstStyle/>
          <a:p>
            <a:fld id="{969E8D09-9492-4554-9C8F-456CB81F32A8}" type="slidenum">
              <a:rPr lang="en-US" smtClean="0"/>
              <a:t>23</a:t>
            </a:fld>
            <a:endParaRPr lang="en-US"/>
          </a:p>
        </p:txBody>
      </p:sp>
    </p:spTree>
    <p:extLst>
      <p:ext uri="{BB962C8B-B14F-4D97-AF65-F5344CB8AC3E}">
        <p14:creationId xmlns:p14="http://schemas.microsoft.com/office/powerpoint/2010/main" val="60713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Chemical hazards: </a:t>
            </a:r>
            <a:r>
              <a:rPr lang="en-US" dirty="0"/>
              <a:t>Harmful or potentially harmful chemicals used by healthcare employees</a:t>
            </a:r>
          </a:p>
          <a:p>
            <a:pPr>
              <a:defRPr/>
            </a:pPr>
            <a:endParaRPr lang="en-US" dirty="0"/>
          </a:p>
          <a:p>
            <a:pPr>
              <a:defRPr/>
            </a:pPr>
            <a:r>
              <a:rPr lang="en-US" dirty="0"/>
              <a:t>Chemicals must be labeled with:</a:t>
            </a:r>
          </a:p>
          <a:p>
            <a:pPr marL="171450" indent="-171450">
              <a:buFont typeface="Arial" pitchFamily="34" charset="0"/>
              <a:buChar char="•"/>
              <a:defRPr/>
            </a:pPr>
            <a:r>
              <a:rPr lang="en-US" dirty="0"/>
              <a:t>Contents</a:t>
            </a:r>
          </a:p>
          <a:p>
            <a:pPr marL="171450" indent="-171450">
              <a:buFont typeface="Arial" pitchFamily="34" charset="0"/>
              <a:buChar char="•"/>
              <a:defRPr/>
            </a:pPr>
            <a:r>
              <a:rPr lang="en-US" dirty="0"/>
              <a:t>Date of purchase or preparation</a:t>
            </a:r>
          </a:p>
          <a:p>
            <a:pPr marL="171450" indent="-171450">
              <a:buFont typeface="Arial" pitchFamily="34" charset="0"/>
              <a:buChar char="•"/>
              <a:defRPr/>
            </a:pPr>
            <a:r>
              <a:rPr lang="en-US" dirty="0"/>
              <a:t>Initials of preparer</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24</a:t>
            </a:fld>
            <a:endParaRPr lang="en-US"/>
          </a:p>
        </p:txBody>
      </p:sp>
    </p:spTree>
    <p:extLst>
      <p:ext uri="{BB962C8B-B14F-4D97-AF65-F5344CB8AC3E}">
        <p14:creationId xmlns:p14="http://schemas.microsoft.com/office/powerpoint/2010/main" val="353139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a:t>
            </a:fld>
            <a:endParaRPr lang="en-US"/>
          </a:p>
        </p:txBody>
      </p:sp>
    </p:spTree>
    <p:extLst>
      <p:ext uri="{BB962C8B-B14F-4D97-AF65-F5344CB8AC3E}">
        <p14:creationId xmlns:p14="http://schemas.microsoft.com/office/powerpoint/2010/main" val="64784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OSHA recently modified its Hazard Communication Standard (HCS)</a:t>
            </a:r>
            <a:r>
              <a:rPr lang="en-US" altLang="en-US" baseline="0" dirty="0"/>
              <a:t> to include the Globally Harmonized System (GHS), which is an internationally accepted system for communicating chemical hazards to improve safety and health in the workplace. The GHS includes criteria for:</a:t>
            </a:r>
          </a:p>
          <a:p>
            <a:pPr marL="171450" indent="-171450">
              <a:buFont typeface="Arial" panose="020B0604020202020204" pitchFamily="34" charset="0"/>
              <a:buChar char="•"/>
            </a:pPr>
            <a:r>
              <a:rPr lang="en-US" altLang="en-US" baseline="0" dirty="0"/>
              <a:t>Determining a chemical’s hazardous effects</a:t>
            </a:r>
          </a:p>
          <a:p>
            <a:pPr marL="171450" indent="-171450">
              <a:buFont typeface="Arial" panose="020B0604020202020204" pitchFamily="34" charset="0"/>
              <a:buChar char="•"/>
            </a:pPr>
            <a:r>
              <a:rPr lang="en-US" altLang="en-US" baseline="0" dirty="0"/>
              <a:t>Standardizing labeling criteria</a:t>
            </a:r>
          </a:p>
          <a:p>
            <a:pPr marL="171450" indent="-171450">
              <a:buFont typeface="Arial" panose="020B0604020202020204" pitchFamily="34" charset="0"/>
              <a:buChar char="•"/>
            </a:pPr>
            <a:r>
              <a:rPr lang="en-US" altLang="en-US" baseline="0" dirty="0"/>
              <a:t>A harmonized format for safety data sheets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25</a:t>
            </a:fld>
            <a:endParaRPr lang="en-US"/>
          </a:p>
        </p:txBody>
      </p:sp>
    </p:spTree>
    <p:extLst>
      <p:ext uri="{BB962C8B-B14F-4D97-AF65-F5344CB8AC3E}">
        <p14:creationId xmlns:p14="http://schemas.microsoft.com/office/powerpoint/2010/main" val="3754039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t>Under the current HCS, the label must include the chemical’s identity and appropriate hazard warnings by displaying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t>Harmonized signal word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t>Pictogram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t>Hazard statement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b="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0" baseline="0" dirty="0"/>
              <a:t>The label may also include a precautionary statement.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baseline="0" dirty="0"/>
              <a:t>Signal word: </a:t>
            </a:r>
            <a:r>
              <a:rPr lang="en-US" altLang="en-US" b="0" baseline="0" dirty="0"/>
              <a:t>W</a:t>
            </a:r>
            <a:r>
              <a:rPr lang="en-US" altLang="en-US" baseline="0" dirty="0"/>
              <a:t>ord such as “danger” or “warning” placed on a label to indicate the relative severity of the hazard</a:t>
            </a:r>
            <a:endParaRPr lang="en-US" altLang="en-US" dirty="0"/>
          </a:p>
          <a:p>
            <a:pPr marL="0" indent="0">
              <a:buFont typeface="Arial" panose="020B0604020202020204" pitchFamily="34" charset="0"/>
              <a:buNone/>
            </a:pPr>
            <a:r>
              <a:rPr lang="en-US" altLang="en-US" b="1" baseline="0" dirty="0"/>
              <a:t>Pictogram: </a:t>
            </a:r>
            <a:r>
              <a:rPr lang="en-US" altLang="en-US" b="0" baseline="0" dirty="0"/>
              <a:t>A</a:t>
            </a:r>
            <a:r>
              <a:rPr lang="en-US" altLang="en-US" baseline="0" dirty="0"/>
              <a:t> symbol (including border and background color) that is intended to convey specific information about the hazards of a chemical</a:t>
            </a:r>
          </a:p>
          <a:p>
            <a:pPr marL="0" indent="0">
              <a:buFont typeface="Arial" panose="020B0604020202020204" pitchFamily="34" charset="0"/>
              <a:buNone/>
            </a:pPr>
            <a:r>
              <a:rPr lang="en-US" altLang="en-US" b="1" baseline="0" dirty="0"/>
              <a:t>Hazard statement:</a:t>
            </a:r>
            <a:r>
              <a:rPr lang="en-US" altLang="en-US" baseline="0" dirty="0"/>
              <a:t> Statement that describes the nature and degree of chemical hazard</a:t>
            </a:r>
          </a:p>
          <a:p>
            <a:pPr marL="0" indent="0">
              <a:buFont typeface="Arial" panose="020B0604020202020204" pitchFamily="34" charset="0"/>
              <a:buNone/>
            </a:pPr>
            <a:r>
              <a:rPr lang="en-US" altLang="en-US" b="1" baseline="0" dirty="0"/>
              <a:t>Precautionary statement: </a:t>
            </a:r>
            <a:r>
              <a:rPr lang="en-US" altLang="en-US" b="0" baseline="0" dirty="0"/>
              <a:t>S</a:t>
            </a:r>
            <a:r>
              <a:rPr lang="en-US" altLang="en-US" baseline="0" dirty="0"/>
              <a:t>tatement that lists measures to minimize or prevent adverse effects resulting from exposure to a hazardous chemical</a:t>
            </a:r>
          </a:p>
        </p:txBody>
      </p:sp>
      <p:sp>
        <p:nvSpPr>
          <p:cNvPr id="4" name="Slide Number Placeholder 3"/>
          <p:cNvSpPr>
            <a:spLocks noGrp="1"/>
          </p:cNvSpPr>
          <p:nvPr>
            <p:ph type="sldNum" sz="quarter" idx="5"/>
          </p:nvPr>
        </p:nvSpPr>
        <p:spPr/>
        <p:txBody>
          <a:bodyPr/>
          <a:lstStyle/>
          <a:p>
            <a:fld id="{969E8D09-9492-4554-9C8F-456CB81F32A8}" type="slidenum">
              <a:rPr lang="en-US" smtClean="0"/>
              <a:t>26</a:t>
            </a:fld>
            <a:endParaRPr lang="en-US"/>
          </a:p>
        </p:txBody>
      </p:sp>
    </p:spTree>
    <p:extLst>
      <p:ext uri="{BB962C8B-B14F-4D97-AF65-F5344CB8AC3E}">
        <p14:creationId xmlns:p14="http://schemas.microsoft.com/office/powerpoint/2010/main" val="320173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27</a:t>
            </a:fld>
            <a:endParaRPr lang="en-US"/>
          </a:p>
        </p:txBody>
      </p:sp>
    </p:spTree>
    <p:extLst>
      <p:ext uri="{BB962C8B-B14F-4D97-AF65-F5344CB8AC3E}">
        <p14:creationId xmlns:p14="http://schemas.microsoft.com/office/powerpoint/2010/main" val="3523250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t>NFPA: </a:t>
            </a:r>
            <a:r>
              <a:rPr lang="en-US" sz="1000" b="0" baseline="0" dirty="0"/>
              <a:t>National Fire Protection Agency</a:t>
            </a:r>
          </a:p>
          <a:p>
            <a:endParaRPr lang="en-US" altLang="en-US" sz="1000" dirty="0"/>
          </a:p>
          <a:p>
            <a:r>
              <a:rPr lang="en-US" altLang="en-US" sz="1000" dirty="0"/>
              <a:t>The hazard identification system developed by the National Fire Protection Agency (NFPA):</a:t>
            </a:r>
          </a:p>
          <a:p>
            <a:pPr>
              <a:buFont typeface="Arial" pitchFamily="34" charset="0"/>
              <a:buChar char="•"/>
            </a:pPr>
            <a:r>
              <a:rPr lang="en-US" altLang="en-US" sz="1000" dirty="0"/>
              <a:t> Red (upper quadrant): Degree of flammability</a:t>
            </a:r>
          </a:p>
          <a:p>
            <a:pPr lvl="1"/>
            <a:r>
              <a:rPr lang="en-US" altLang="en-US" sz="1000" dirty="0"/>
              <a:t>Numbers represent relative flash point:</a:t>
            </a:r>
          </a:p>
          <a:p>
            <a:pPr lvl="2"/>
            <a:r>
              <a:rPr lang="en-US" altLang="en-US" sz="1000" dirty="0"/>
              <a:t>0 = will not burn</a:t>
            </a:r>
          </a:p>
          <a:p>
            <a:pPr lvl="2"/>
            <a:r>
              <a:rPr lang="en-US" altLang="en-US" sz="1000" dirty="0"/>
              <a:t>1 = not exceeding 200°F</a:t>
            </a:r>
          </a:p>
          <a:p>
            <a:pPr lvl="2"/>
            <a:r>
              <a:rPr lang="en-US" altLang="en-US" sz="1000" dirty="0"/>
              <a:t>2 = above 100°F</a:t>
            </a:r>
          </a:p>
          <a:p>
            <a:pPr lvl="2"/>
            <a:r>
              <a:rPr lang="en-US" altLang="en-US" sz="1000" dirty="0"/>
              <a:t>3 = below 100°F</a:t>
            </a:r>
          </a:p>
          <a:p>
            <a:pPr lvl="2"/>
            <a:r>
              <a:rPr lang="en-US" altLang="en-US" sz="1000" dirty="0"/>
              <a:t>4 = below 73°F</a:t>
            </a:r>
          </a:p>
          <a:p>
            <a:pPr>
              <a:buFont typeface="Arial" pitchFamily="34" charset="0"/>
              <a:buChar char="•"/>
            </a:pPr>
            <a:r>
              <a:rPr lang="en-US" altLang="en-US" sz="1000" dirty="0"/>
              <a:t> Blue (left middle quadrant): Level of health hazard</a:t>
            </a:r>
          </a:p>
          <a:p>
            <a:pPr lvl="1"/>
            <a:r>
              <a:rPr lang="en-US" altLang="en-US" sz="1000" dirty="0"/>
              <a:t>0 = no health concerns</a:t>
            </a:r>
          </a:p>
          <a:p>
            <a:pPr lvl="1"/>
            <a:r>
              <a:rPr lang="en-US" altLang="en-US" sz="1000" dirty="0"/>
              <a:t>1 = slightly hazardous</a:t>
            </a:r>
          </a:p>
          <a:p>
            <a:pPr lvl="1"/>
            <a:r>
              <a:rPr lang="en-US" altLang="en-US" sz="1000" dirty="0"/>
              <a:t>2 = hazardous</a:t>
            </a:r>
          </a:p>
          <a:p>
            <a:pPr lvl="1"/>
            <a:r>
              <a:rPr lang="en-US" altLang="en-US" sz="1000" dirty="0"/>
              <a:t>3 = extreme danger</a:t>
            </a:r>
          </a:p>
          <a:p>
            <a:pPr lvl="1"/>
            <a:r>
              <a:rPr lang="en-US" altLang="en-US" sz="1000" dirty="0"/>
              <a:t>4 = deadly</a:t>
            </a:r>
          </a:p>
        </p:txBody>
      </p:sp>
      <p:sp>
        <p:nvSpPr>
          <p:cNvPr id="4" name="Slide Number Placeholder 3"/>
          <p:cNvSpPr>
            <a:spLocks noGrp="1"/>
          </p:cNvSpPr>
          <p:nvPr>
            <p:ph type="sldNum" sz="quarter" idx="5"/>
          </p:nvPr>
        </p:nvSpPr>
        <p:spPr/>
        <p:txBody>
          <a:bodyPr/>
          <a:lstStyle/>
          <a:p>
            <a:fld id="{969E8D09-9492-4554-9C8F-456CB81F32A8}" type="slidenum">
              <a:rPr lang="en-US" smtClean="0"/>
              <a:t>28</a:t>
            </a:fld>
            <a:endParaRPr lang="en-US"/>
          </a:p>
        </p:txBody>
      </p:sp>
    </p:spTree>
    <p:extLst>
      <p:ext uri="{BB962C8B-B14F-4D97-AF65-F5344CB8AC3E}">
        <p14:creationId xmlns:p14="http://schemas.microsoft.com/office/powerpoint/2010/main" val="36377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HMIS refers to broader health warnings, not just emergencies. It is similar to the NFPA diamond colors, but the white bar conveys the type of protective equipment needed. Also, some newer labels have replaced yellow with orange.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Color meanings: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Blue: Level of hazard the chemical poses to health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Red: Chemical’s degree of flammability hazard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Yellow/orange: Chemical’s level of physical hazard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White: Types of personal protection needed</a:t>
            </a:r>
          </a:p>
        </p:txBody>
      </p:sp>
      <p:sp>
        <p:nvSpPr>
          <p:cNvPr id="4" name="Slide Number Placeholder 3"/>
          <p:cNvSpPr>
            <a:spLocks noGrp="1"/>
          </p:cNvSpPr>
          <p:nvPr>
            <p:ph type="sldNum" sz="quarter" idx="5"/>
          </p:nvPr>
        </p:nvSpPr>
        <p:spPr/>
        <p:txBody>
          <a:bodyPr/>
          <a:lstStyle/>
          <a:p>
            <a:fld id="{969E8D09-9492-4554-9C8F-456CB81F32A8}" type="slidenum">
              <a:rPr lang="en-US" smtClean="0"/>
              <a:t>29</a:t>
            </a:fld>
            <a:endParaRPr lang="en-US"/>
          </a:p>
        </p:txBody>
      </p:sp>
    </p:spTree>
    <p:extLst>
      <p:ext uri="{BB962C8B-B14F-4D97-AF65-F5344CB8AC3E}">
        <p14:creationId xmlns:p14="http://schemas.microsoft.com/office/powerpoint/2010/main" val="318786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30</a:t>
            </a:fld>
            <a:endParaRPr lang="en-US"/>
          </a:p>
        </p:txBody>
      </p:sp>
    </p:spTree>
    <p:extLst>
      <p:ext uri="{BB962C8B-B14F-4D97-AF65-F5344CB8AC3E}">
        <p14:creationId xmlns:p14="http://schemas.microsoft.com/office/powerpoint/2010/main" val="3514885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Safety data sheets were formerly</a:t>
            </a:r>
            <a:r>
              <a:rPr lang="en-US" baseline="0" dirty="0"/>
              <a:t> called </a:t>
            </a:r>
            <a:r>
              <a:rPr lang="en-US" i="1" baseline="0" dirty="0"/>
              <a:t>material safety data sheets</a:t>
            </a:r>
            <a:r>
              <a:rPr lang="en-US" baseline="0" dirty="0"/>
              <a:t> (</a:t>
            </a:r>
            <a:r>
              <a:rPr lang="en-US" i="1" baseline="0" dirty="0"/>
              <a:t>MSDS</a:t>
            </a:r>
            <a:r>
              <a:rPr lang="en-US" baseline="0" dirty="0"/>
              <a:t>). Employers are required to provide an SDS for every chemical purchased by or kept in a facility.</a:t>
            </a:r>
          </a:p>
          <a:p>
            <a:pPr>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Chemical hygiene plan: </a:t>
            </a:r>
            <a:r>
              <a:rPr lang="en-US" sz="1400" b="0" kern="1200" dirty="0">
                <a:solidFill>
                  <a:schemeClr val="tx1"/>
                </a:solidFill>
                <a:effectLst/>
                <a:latin typeface="+mn-lt"/>
                <a:ea typeface="+mn-ea"/>
                <a:cs typeface="+mn-cs"/>
              </a:rPr>
              <a:t>A</a:t>
            </a:r>
            <a:r>
              <a:rPr lang="en-US" sz="1400" kern="1200" dirty="0">
                <a:solidFill>
                  <a:schemeClr val="tx1"/>
                </a:solidFill>
                <a:effectLst/>
                <a:latin typeface="+mn-lt"/>
                <a:ea typeface="+mn-ea"/>
                <a:cs typeface="+mn-cs"/>
              </a:rPr>
              <a:t> plan that specifies practices to ensure safe handling of chemicals</a:t>
            </a:r>
          </a:p>
          <a:p>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31</a:t>
            </a:fld>
            <a:endParaRPr lang="en-US"/>
          </a:p>
        </p:txBody>
      </p:sp>
    </p:spTree>
    <p:extLst>
      <p:ext uri="{BB962C8B-B14F-4D97-AF65-F5344CB8AC3E}">
        <p14:creationId xmlns:p14="http://schemas.microsoft.com/office/powerpoint/2010/main" val="4283999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SDS must be available</a:t>
            </a:r>
            <a:r>
              <a:rPr lang="en-US" baseline="0" dirty="0"/>
              <a:t> in print or on the company’s website.</a:t>
            </a:r>
          </a:p>
          <a:p>
            <a:pPr>
              <a:defRPr/>
            </a:pPr>
            <a:endParaRPr lang="en-US" baseline="0" dirty="0"/>
          </a:p>
          <a:p>
            <a:pPr>
              <a:defRPr/>
            </a:pPr>
            <a:r>
              <a:rPr lang="en-US" baseline="0" dirty="0"/>
              <a:t>Individual employees are responsible for knowing the location of the SDS for the chemicals they handle and for understanding what to do in case of spills or accidents.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32</a:t>
            </a:fld>
            <a:endParaRPr lang="en-US"/>
          </a:p>
        </p:txBody>
      </p:sp>
    </p:spTree>
    <p:extLst>
      <p:ext uri="{BB962C8B-B14F-4D97-AF65-F5344CB8AC3E}">
        <p14:creationId xmlns:p14="http://schemas.microsoft.com/office/powerpoint/2010/main" val="415109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Radiation sources in the healthcare setting include:</a:t>
            </a:r>
          </a:p>
          <a:p>
            <a:pPr marL="171450" indent="-171450">
              <a:buFont typeface="Arial" pitchFamily="34" charset="0"/>
              <a:buChar char="•"/>
              <a:defRPr/>
            </a:pPr>
            <a:r>
              <a:rPr lang="en-US" dirty="0"/>
              <a:t>Diagnostic imaging</a:t>
            </a:r>
          </a:p>
          <a:p>
            <a:pPr marL="171450" indent="-171450">
              <a:buFont typeface="Arial" pitchFamily="34" charset="0"/>
              <a:buChar char="•"/>
              <a:defRPr/>
            </a:pPr>
            <a:r>
              <a:rPr lang="en-US" dirty="0"/>
              <a:t>Radiation therapy</a:t>
            </a:r>
          </a:p>
          <a:p>
            <a:pPr marL="171450" indent="-171450">
              <a:buFont typeface="Arial" pitchFamily="34" charset="0"/>
              <a:buChar char="•"/>
              <a:defRPr/>
            </a:pPr>
            <a:r>
              <a:rPr lang="en-US" dirty="0"/>
              <a:t>Medical laboratories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33</a:t>
            </a:fld>
            <a:endParaRPr lang="en-US"/>
          </a:p>
        </p:txBody>
      </p:sp>
    </p:spTree>
    <p:extLst>
      <p:ext uri="{BB962C8B-B14F-4D97-AF65-F5344CB8AC3E}">
        <p14:creationId xmlns:p14="http://schemas.microsoft.com/office/powerpoint/2010/main" val="268663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p:txBody>
      </p:sp>
      <p:sp>
        <p:nvSpPr>
          <p:cNvPr id="4" name="Slide Number Placeholder 3"/>
          <p:cNvSpPr>
            <a:spLocks noGrp="1"/>
          </p:cNvSpPr>
          <p:nvPr>
            <p:ph type="sldNum" sz="quarter" idx="5"/>
          </p:nvPr>
        </p:nvSpPr>
        <p:spPr/>
        <p:txBody>
          <a:bodyPr/>
          <a:lstStyle/>
          <a:p>
            <a:fld id="{969E8D09-9492-4554-9C8F-456CB81F32A8}" type="slidenum">
              <a:rPr lang="en-US" smtClean="0"/>
              <a:t>34</a:t>
            </a:fld>
            <a:endParaRPr lang="en-US"/>
          </a:p>
        </p:txBody>
      </p:sp>
    </p:spTree>
    <p:extLst>
      <p:ext uri="{BB962C8B-B14F-4D97-AF65-F5344CB8AC3E}">
        <p14:creationId xmlns:p14="http://schemas.microsoft.com/office/powerpoint/2010/main" val="87684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a:t>
            </a:fld>
            <a:endParaRPr lang="en-US"/>
          </a:p>
        </p:txBody>
      </p:sp>
    </p:spTree>
    <p:extLst>
      <p:ext uri="{BB962C8B-B14F-4D97-AF65-F5344CB8AC3E}">
        <p14:creationId xmlns:p14="http://schemas.microsoft.com/office/powerpoint/2010/main" val="1320745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Radiation sources in the healthcare setting include:</a:t>
            </a:r>
          </a:p>
          <a:p>
            <a:pPr marL="171450" indent="-171450">
              <a:buFont typeface="Arial" pitchFamily="34" charset="0"/>
              <a:buChar char="•"/>
              <a:defRPr/>
            </a:pPr>
            <a:r>
              <a:rPr lang="en-US" dirty="0"/>
              <a:t>Diagnostic imaging</a:t>
            </a:r>
          </a:p>
          <a:p>
            <a:pPr marL="171450" indent="-171450">
              <a:buFont typeface="Arial" pitchFamily="34" charset="0"/>
              <a:buChar char="•"/>
              <a:defRPr/>
            </a:pPr>
            <a:r>
              <a:rPr lang="en-US" dirty="0"/>
              <a:t>Radiation therapy</a:t>
            </a:r>
          </a:p>
          <a:p>
            <a:pPr marL="171450" indent="-171450">
              <a:buFont typeface="Arial" pitchFamily="34" charset="0"/>
              <a:buChar char="•"/>
              <a:defRPr/>
            </a:pPr>
            <a:r>
              <a:rPr lang="en-US" dirty="0"/>
              <a:t>Medical laboratories</a:t>
            </a:r>
          </a:p>
          <a:p>
            <a:pPr marL="171450" indent="-171450">
              <a:buFont typeface="Arial" pitchFamily="34" charset="0"/>
              <a:buChar char="•"/>
              <a:defRPr/>
            </a:pPr>
            <a:endParaRPr lang="en-US" dirty="0"/>
          </a:p>
          <a:p>
            <a:pPr>
              <a:defRPr/>
            </a:pPr>
            <a:r>
              <a:rPr lang="en-US" b="1" dirty="0"/>
              <a:t>Emergency preparedness:</a:t>
            </a:r>
            <a:r>
              <a:rPr lang="en-US" dirty="0"/>
              <a:t> Readiness for response during times of crisis.</a:t>
            </a:r>
          </a:p>
        </p:txBody>
      </p:sp>
      <p:sp>
        <p:nvSpPr>
          <p:cNvPr id="4" name="Slide Number Placeholder 3"/>
          <p:cNvSpPr>
            <a:spLocks noGrp="1"/>
          </p:cNvSpPr>
          <p:nvPr>
            <p:ph type="sldNum" sz="quarter" idx="5"/>
          </p:nvPr>
        </p:nvSpPr>
        <p:spPr/>
        <p:txBody>
          <a:bodyPr/>
          <a:lstStyle/>
          <a:p>
            <a:fld id="{969E8D09-9492-4554-9C8F-456CB81F32A8}" type="slidenum">
              <a:rPr lang="en-US" smtClean="0"/>
              <a:t>35</a:t>
            </a:fld>
            <a:endParaRPr lang="en-US"/>
          </a:p>
        </p:txBody>
      </p:sp>
    </p:spTree>
    <p:extLst>
      <p:ext uri="{BB962C8B-B14F-4D97-AF65-F5344CB8AC3E}">
        <p14:creationId xmlns:p14="http://schemas.microsoft.com/office/powerpoint/2010/main" val="56615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Phlebotomists need to be familiar with common warning and safety information signs such as these.</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36</a:t>
            </a:fld>
            <a:endParaRPr lang="en-US"/>
          </a:p>
        </p:txBody>
      </p:sp>
    </p:spTree>
    <p:extLst>
      <p:ext uri="{BB962C8B-B14F-4D97-AF65-F5344CB8AC3E}">
        <p14:creationId xmlns:p14="http://schemas.microsoft.com/office/powerpoint/2010/main" val="2552941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37</a:t>
            </a:fld>
            <a:endParaRPr lang="en-US"/>
          </a:p>
        </p:txBody>
      </p:sp>
    </p:spTree>
    <p:extLst>
      <p:ext uri="{BB962C8B-B14F-4D97-AF65-F5344CB8AC3E}">
        <p14:creationId xmlns:p14="http://schemas.microsoft.com/office/powerpoint/2010/main" val="4208412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38</a:t>
            </a:fld>
            <a:endParaRPr lang="en-US"/>
          </a:p>
        </p:txBody>
      </p:sp>
    </p:spTree>
    <p:extLst>
      <p:ext uri="{BB962C8B-B14F-4D97-AF65-F5344CB8AC3E}">
        <p14:creationId xmlns:p14="http://schemas.microsoft.com/office/powerpoint/2010/main" val="101015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39</a:t>
            </a:fld>
            <a:endParaRPr lang="en-US"/>
          </a:p>
        </p:txBody>
      </p:sp>
    </p:spTree>
    <p:extLst>
      <p:ext uri="{BB962C8B-B14F-4D97-AF65-F5344CB8AC3E}">
        <p14:creationId xmlns:p14="http://schemas.microsoft.com/office/powerpoint/2010/main" val="2951702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40</a:t>
            </a:fld>
            <a:endParaRPr lang="en-US"/>
          </a:p>
        </p:txBody>
      </p:sp>
    </p:spTree>
    <p:extLst>
      <p:ext uri="{BB962C8B-B14F-4D97-AF65-F5344CB8AC3E}">
        <p14:creationId xmlns:p14="http://schemas.microsoft.com/office/powerpoint/2010/main" val="3565114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41</a:t>
            </a:fld>
            <a:endParaRPr lang="en-US"/>
          </a:p>
        </p:txBody>
      </p:sp>
    </p:spTree>
    <p:extLst>
      <p:ext uri="{BB962C8B-B14F-4D97-AF65-F5344CB8AC3E}">
        <p14:creationId xmlns:p14="http://schemas.microsoft.com/office/powerpoint/2010/main" val="1012173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42</a:t>
            </a:fld>
            <a:endParaRPr lang="en-US"/>
          </a:p>
        </p:txBody>
      </p:sp>
    </p:spTree>
    <p:extLst>
      <p:ext uri="{BB962C8B-B14F-4D97-AF65-F5344CB8AC3E}">
        <p14:creationId xmlns:p14="http://schemas.microsoft.com/office/powerpoint/2010/main" val="602887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2.2</a:t>
            </a:r>
            <a:r>
              <a:rPr lang="en-US" baseline="0" dirty="0"/>
              <a:t>: Apply techniques to ensure the physical safety of healthcare workers and patients.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sz="1200" b="1" dirty="0"/>
              <a:t>RED: </a:t>
            </a:r>
            <a:r>
              <a:rPr lang="en-US" sz="1200" dirty="0"/>
              <a:t>Procedures staff should follow to protect patients, visitors, themselves, and property from a confirmed or suspected fire.</a:t>
            </a:r>
          </a:p>
          <a:p>
            <a:pPr>
              <a:defRPr/>
            </a:pPr>
            <a:r>
              <a:rPr lang="en-US" sz="1200" b="1" dirty="0"/>
              <a:t>BLUE: </a:t>
            </a:r>
            <a:r>
              <a:rPr lang="en-US" sz="1200" dirty="0"/>
              <a:t>Facilitate the arrival of equipment and specialized</a:t>
            </a:r>
            <a:r>
              <a:rPr lang="en-US" sz="1200" baseline="0" dirty="0"/>
              <a:t> personnel to the location of an adult medical emergency. Provide life support and emergency care.</a:t>
            </a:r>
          </a:p>
          <a:p>
            <a:pPr>
              <a:defRPr/>
            </a:pPr>
            <a:r>
              <a:rPr lang="en-US" sz="1200" b="1" baseline="0" dirty="0"/>
              <a:t>PINK: </a:t>
            </a:r>
            <a:r>
              <a:rPr lang="en-US" sz="1200" baseline="0" dirty="0"/>
              <a:t>Activate response to protect infants and children from removal by unauthorized persons, and identify the physical descriptions and actions of someone attempting to kidnap an infant from the medical facility.</a:t>
            </a:r>
          </a:p>
          <a:p>
            <a:pPr>
              <a:defRPr/>
            </a:pPr>
            <a:r>
              <a:rPr lang="en-US" sz="1200" b="1" baseline="0" dirty="0"/>
              <a:t>GRAY: </a:t>
            </a:r>
            <a:r>
              <a:rPr lang="en-US" sz="1200" baseline="0" dirty="0"/>
              <a:t>Activate facility and staff response when staff members are confronted by an abusive/assaultive person.</a:t>
            </a:r>
          </a:p>
          <a:p>
            <a:pPr>
              <a:defRPr/>
            </a:pPr>
            <a:r>
              <a:rPr lang="en-US" sz="1200" b="1" baseline="0" dirty="0"/>
              <a:t>GREEN:</a:t>
            </a:r>
            <a:r>
              <a:rPr lang="en-US" sz="1200" baseline="0" dirty="0"/>
              <a:t> Activate response to a bomb threat or the discovery of a suspicious package.</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43</a:t>
            </a:fld>
            <a:endParaRPr lang="en-US"/>
          </a:p>
        </p:txBody>
      </p:sp>
    </p:spTree>
    <p:extLst>
      <p:ext uri="{BB962C8B-B14F-4D97-AF65-F5344CB8AC3E}">
        <p14:creationId xmlns:p14="http://schemas.microsoft.com/office/powerpoint/2010/main" val="3128316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2.2</a:t>
            </a:r>
            <a:r>
              <a:rPr lang="en-US" baseline="0" dirty="0"/>
              <a:t>: Apply techniques to ensure the physical safety of healthcare workers and patients.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sz="1200" b="1" dirty="0"/>
              <a:t>RED: </a:t>
            </a:r>
            <a:r>
              <a:rPr lang="en-US" sz="1200" dirty="0"/>
              <a:t>Procedures staff should follow to protect patients, visitors, themselves, and property from a confirmed or suspected fire.</a:t>
            </a:r>
          </a:p>
          <a:p>
            <a:pPr>
              <a:defRPr/>
            </a:pPr>
            <a:r>
              <a:rPr lang="en-US" sz="1200" b="1" dirty="0"/>
              <a:t>BLUE: </a:t>
            </a:r>
            <a:r>
              <a:rPr lang="en-US" sz="1200" dirty="0"/>
              <a:t>Facilitate the arrival of equipment and specialized</a:t>
            </a:r>
            <a:r>
              <a:rPr lang="en-US" sz="1200" baseline="0" dirty="0"/>
              <a:t> personnel to the location of an adult medical emergency. Provide life support and emergency care.</a:t>
            </a:r>
          </a:p>
          <a:p>
            <a:pPr>
              <a:defRPr/>
            </a:pPr>
            <a:r>
              <a:rPr lang="en-US" sz="1200" b="1" baseline="0" dirty="0"/>
              <a:t>PINK: </a:t>
            </a:r>
            <a:r>
              <a:rPr lang="en-US" sz="1200" baseline="0" dirty="0"/>
              <a:t>Activate response to protect infants and children from removal by unauthorized persons, and identify the physical descriptions and actions of someone attempting to kidnap an infant from the medical facility.</a:t>
            </a:r>
          </a:p>
          <a:p>
            <a:pPr>
              <a:defRPr/>
            </a:pPr>
            <a:r>
              <a:rPr lang="en-US" sz="1200" b="1" baseline="0" dirty="0"/>
              <a:t>GRAY: </a:t>
            </a:r>
            <a:r>
              <a:rPr lang="en-US" sz="1200" baseline="0" dirty="0"/>
              <a:t>Activate facility and staff response when staff members are confronted by an abusive/assaultive person.</a:t>
            </a:r>
          </a:p>
          <a:p>
            <a:pPr>
              <a:defRPr/>
            </a:pPr>
            <a:r>
              <a:rPr lang="en-US" sz="1200" b="1" baseline="0" dirty="0"/>
              <a:t>GREEN:</a:t>
            </a:r>
            <a:r>
              <a:rPr lang="en-US" sz="1200" baseline="0" dirty="0"/>
              <a:t> Activate response to a bomb threat or the discovery of a suspicious package.</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44</a:t>
            </a:fld>
            <a:endParaRPr lang="en-US"/>
          </a:p>
        </p:txBody>
      </p:sp>
    </p:spTree>
    <p:extLst>
      <p:ext uri="{BB962C8B-B14F-4D97-AF65-F5344CB8AC3E}">
        <p14:creationId xmlns:p14="http://schemas.microsoft.com/office/powerpoint/2010/main" val="28454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handling and disposal of biohazardous wastes are regulated both by state regulatory committees and by OSHA and CDC at the federal level. State regulations often exceed federal requirements, so be sure you understand the applicable laws in your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General rules: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Always wear gloves when handling biohazardous waste.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Place biohazardous waste only in bags or containers that are red and are clearly labeled as biohazards.</a:t>
            </a:r>
            <a:endParaRPr lang="en-US" b="1" baseline="0"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8</a:t>
            </a:fld>
            <a:endParaRPr lang="en-US"/>
          </a:p>
        </p:txBody>
      </p:sp>
    </p:spTree>
    <p:extLst>
      <p:ext uri="{BB962C8B-B14F-4D97-AF65-F5344CB8AC3E}">
        <p14:creationId xmlns:p14="http://schemas.microsoft.com/office/powerpoint/2010/main" val="3422294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2.2</a:t>
            </a:r>
            <a:r>
              <a:rPr lang="en-US" baseline="0" dirty="0"/>
              <a:t>: Apply techniques to ensure the physical safety of healthcare workers and patients.</a:t>
            </a:r>
          </a:p>
          <a:p>
            <a:endParaRPr lang="en-US" dirty="0"/>
          </a:p>
          <a:p>
            <a:r>
              <a:rPr lang="en-US" b="1" dirty="0"/>
              <a:t>Notes:</a:t>
            </a:r>
          </a:p>
          <a:p>
            <a:endParaRPr lang="en-US" dirty="0"/>
          </a:p>
          <a:p>
            <a:pPr>
              <a:defRPr/>
            </a:pPr>
            <a:r>
              <a:rPr lang="en-US" sz="1200" b="1" baseline="0" dirty="0"/>
              <a:t>SILVER: </a:t>
            </a:r>
            <a:r>
              <a:rPr lang="en-US" sz="1200" baseline="0" dirty="0"/>
              <a:t>Activate facility and staff response to event in which staff members are confronted by persons brandishing a weapon or who have taken hostages in the medical facility.</a:t>
            </a:r>
          </a:p>
          <a:p>
            <a:pPr>
              <a:defRPr/>
            </a:pPr>
            <a:r>
              <a:rPr lang="en-US" sz="1200" b="1" baseline="0" dirty="0"/>
              <a:t>YELLOW: </a:t>
            </a:r>
            <a:r>
              <a:rPr lang="en-US" sz="1200" baseline="0" dirty="0"/>
              <a:t>Identify unsafe exposure conditions, safely evacuate an area, and protect others from exposure due to a hazardous materials spill. Procedures to be performed</a:t>
            </a:r>
            <a:r>
              <a:rPr lang="en-US" sz="1200" dirty="0"/>
              <a:t> </a:t>
            </a:r>
            <a:r>
              <a:rPr lang="en-US" sz="1200" baseline="0" dirty="0"/>
              <a:t>in response to a minor or major spill.</a:t>
            </a:r>
          </a:p>
          <a:p>
            <a:pPr>
              <a:defRPr/>
            </a:pPr>
            <a:r>
              <a:rPr lang="en-US" sz="1200" b="1" baseline="0" dirty="0"/>
              <a:t>ORANGE: Triage Internal: </a:t>
            </a:r>
            <a:r>
              <a:rPr lang="en-US" sz="1200" baseline="0" dirty="0"/>
              <a:t>Activate response to incidents that require or may require significant support from several departments in order to continue patient care.</a:t>
            </a:r>
          </a:p>
          <a:p>
            <a:pPr>
              <a:defRPr/>
            </a:pPr>
            <a:r>
              <a:rPr lang="en-US" sz="1200" b="1" baseline="0" dirty="0"/>
              <a:t>ORANGE: Triage External: </a:t>
            </a:r>
            <a:r>
              <a:rPr lang="en-US" sz="1200" baseline="0" dirty="0"/>
              <a:t>Activate response to external emergencies that require or may require significant support from several departments in order to continue patient care.</a:t>
            </a:r>
          </a:p>
          <a:p>
            <a:pPr>
              <a:defRPr/>
            </a:pPr>
            <a:r>
              <a:rPr lang="en-US" sz="1200" b="1" baseline="0" dirty="0"/>
              <a:t>BLACK: Code Edison: </a:t>
            </a:r>
            <a:r>
              <a:rPr lang="en-US" sz="1200" baseline="0" dirty="0"/>
              <a:t>Activate response to a rolling power failure.</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45</a:t>
            </a:fld>
            <a:endParaRPr lang="en-US"/>
          </a:p>
        </p:txBody>
      </p:sp>
    </p:spTree>
    <p:extLst>
      <p:ext uri="{BB962C8B-B14F-4D97-AF65-F5344CB8AC3E}">
        <p14:creationId xmlns:p14="http://schemas.microsoft.com/office/powerpoint/2010/main" val="450723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5"/>
          </p:nvPr>
        </p:nvSpPr>
        <p:spPr/>
        <p:txBody>
          <a:bodyPr/>
          <a:lstStyle/>
          <a:p>
            <a:fld id="{969E8D09-9492-4554-9C8F-456CB81F32A8}" type="slidenum">
              <a:rPr lang="en-US" smtClean="0"/>
              <a:t>46</a:t>
            </a:fld>
            <a:endParaRPr lang="en-US"/>
          </a:p>
        </p:txBody>
      </p:sp>
    </p:spTree>
    <p:extLst>
      <p:ext uri="{BB962C8B-B14F-4D97-AF65-F5344CB8AC3E}">
        <p14:creationId xmlns:p14="http://schemas.microsoft.com/office/powerpoint/2010/main" val="3573040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2.2</a:t>
            </a:r>
            <a:r>
              <a:rPr lang="en-US" baseline="0" dirty="0"/>
              <a:t>: Apply techniques to ensure the physical safety of healthcare workers and patients.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Radiation sources in the healthcare setting include:</a:t>
            </a:r>
          </a:p>
          <a:p>
            <a:pPr marL="171450" indent="-171450">
              <a:buFont typeface="Arial" pitchFamily="34" charset="0"/>
              <a:buChar char="•"/>
              <a:defRPr/>
            </a:pPr>
            <a:r>
              <a:rPr lang="en-US" dirty="0"/>
              <a:t>Diagnostic imaging</a:t>
            </a:r>
          </a:p>
          <a:p>
            <a:pPr marL="171450" indent="-171450">
              <a:buFont typeface="Arial" pitchFamily="34" charset="0"/>
              <a:buChar char="•"/>
              <a:defRPr/>
            </a:pPr>
            <a:r>
              <a:rPr lang="en-US" dirty="0"/>
              <a:t>Radiation therapy</a:t>
            </a:r>
          </a:p>
          <a:p>
            <a:pPr marL="171450" indent="-171450">
              <a:buFont typeface="Arial" pitchFamily="34" charset="0"/>
              <a:buChar char="•"/>
              <a:defRPr/>
            </a:pPr>
            <a:r>
              <a:rPr lang="en-US" dirty="0"/>
              <a:t>Medical laboratories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47</a:t>
            </a:fld>
            <a:endParaRPr lang="en-US"/>
          </a:p>
        </p:txBody>
      </p:sp>
    </p:spTree>
    <p:extLst>
      <p:ext uri="{BB962C8B-B14F-4D97-AF65-F5344CB8AC3E}">
        <p14:creationId xmlns:p14="http://schemas.microsoft.com/office/powerpoint/2010/main" val="1776219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2.1: Implement safety practices to reduce the risk of infection from medical biohazards in compliance with state and federal</a:t>
            </a:r>
            <a:r>
              <a:rPr lang="en-US" baseline="0" dirty="0"/>
              <a:t> standards and regulations.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LO 2.2: Apply techniques to ensure the physical safety of healthcare workers and patients.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48</a:t>
            </a:fld>
            <a:endParaRPr lang="en-US"/>
          </a:p>
        </p:txBody>
      </p:sp>
    </p:spTree>
    <p:extLst>
      <p:ext uri="{BB962C8B-B14F-4D97-AF65-F5344CB8AC3E}">
        <p14:creationId xmlns:p14="http://schemas.microsoft.com/office/powerpoint/2010/main" val="2744685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49</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LO 2.1:</a:t>
            </a:r>
            <a:r>
              <a:rPr lang="en-US" sz="900" baseline="0" dirty="0">
                <a:latin typeface="Arial" panose="020B0604020202020204" pitchFamily="34" charset="0"/>
                <a:cs typeface="Arial" panose="020B0604020202020204" pitchFamily="34" charset="0"/>
              </a:rPr>
              <a:t> Implement safety practices to reduce the risk of infection from medical biohazards in compliance with state and federal standards and regulations.</a:t>
            </a:r>
          </a:p>
          <a:p>
            <a:endParaRPr lang="en-US" sz="900" baseline="0" dirty="0">
              <a:latin typeface="Arial" panose="020B0604020202020204" pitchFamily="34" charset="0"/>
              <a:cs typeface="Arial" panose="020B0604020202020204" pitchFamily="34" charset="0"/>
            </a:endParaRPr>
          </a:p>
          <a:p>
            <a:r>
              <a:rPr lang="en-US" sz="900" b="1" baseline="0" dirty="0">
                <a:latin typeface="Arial" panose="020B0604020202020204" pitchFamily="34" charset="0"/>
                <a:cs typeface="Arial" panose="020B0604020202020204" pitchFamily="34" charset="0"/>
              </a:rPr>
              <a:t>Notes:</a:t>
            </a:r>
          </a:p>
          <a:p>
            <a:endParaRPr lang="en-US" sz="900" b="1" baseline="0" dirty="0">
              <a:latin typeface="Arial" panose="020B0604020202020204" pitchFamily="34" charset="0"/>
              <a:cs typeface="Arial" panose="020B0604020202020204" pitchFamily="34" charset="0"/>
            </a:endParaRPr>
          </a:p>
          <a:p>
            <a:r>
              <a:rPr lang="en-US" altLang="en-US" sz="900" dirty="0">
                <a:latin typeface="Arial" panose="020B0604020202020204" pitchFamily="34" charset="0"/>
                <a:cs typeface="Arial" panose="020B0604020202020204" pitchFamily="34" charset="0"/>
              </a:rPr>
              <a:t>The</a:t>
            </a:r>
            <a:r>
              <a:rPr lang="en-US" altLang="en-US" sz="900" b="1" dirty="0">
                <a:latin typeface="Arial" panose="020B0604020202020204" pitchFamily="34" charset="0"/>
                <a:cs typeface="Arial" panose="020B0604020202020204" pitchFamily="34" charset="0"/>
              </a:rPr>
              <a:t> Occupational Safety and Health Administration (OSHA) </a:t>
            </a:r>
            <a:r>
              <a:rPr lang="en-US" altLang="en-US" sz="900" dirty="0">
                <a:latin typeface="Arial" panose="020B0604020202020204" pitchFamily="34" charset="0"/>
                <a:cs typeface="Arial" panose="020B0604020202020204" pitchFamily="34" charset="0"/>
              </a:rPr>
              <a:t>is the federal agency that maintains standards for preventing occupational exposure to bloodborne pathogens, including annual training for healthcare workers and the correct use of PPE.</a:t>
            </a:r>
          </a:p>
          <a:p>
            <a:endParaRPr lang="en-US" altLang="en-US" sz="900" dirty="0">
              <a:latin typeface="Arial" panose="020B0604020202020204" pitchFamily="34" charset="0"/>
              <a:cs typeface="Arial" panose="020B0604020202020204" pitchFamily="34" charset="0"/>
            </a:endParaRPr>
          </a:p>
          <a:p>
            <a:r>
              <a:rPr lang="en-US" altLang="en-US" sz="900" dirty="0">
                <a:latin typeface="Arial" panose="020B0604020202020204" pitchFamily="34" charset="0"/>
                <a:cs typeface="Arial" panose="020B0604020202020204" pitchFamily="34" charset="0"/>
              </a:rPr>
              <a:t>OSHA requirements include annual training for healthcare workers on minimizing exposure to bloodborne pathogens, the use of PPE, and free hepatitis (HBV) vaccination for healthcare workers.</a:t>
            </a:r>
          </a:p>
          <a:p>
            <a:endParaRPr lang="en-US" altLang="en-US" sz="900" dirty="0">
              <a:latin typeface="Arial" panose="020B0604020202020204" pitchFamily="34" charset="0"/>
              <a:cs typeface="Arial" panose="020B0604020202020204" pitchFamily="34" charset="0"/>
            </a:endParaRPr>
          </a:p>
          <a:p>
            <a:r>
              <a:rPr lang="en-US" altLang="en-US" sz="900" b="1" dirty="0">
                <a:latin typeface="Arial" panose="020B0604020202020204" pitchFamily="34" charset="0"/>
                <a:cs typeface="Arial" panose="020B0604020202020204" pitchFamily="34" charset="0"/>
              </a:rPr>
              <a:t>Bloodborne pathogens: </a:t>
            </a:r>
            <a:r>
              <a:rPr lang="en-US" altLang="en-US" sz="900" b="0" dirty="0">
                <a:latin typeface="Arial" panose="020B0604020202020204" pitchFamily="34" charset="0"/>
                <a:cs typeface="Arial" panose="020B0604020202020204" pitchFamily="34" charset="0"/>
              </a:rPr>
              <a:t>M</a:t>
            </a:r>
            <a:r>
              <a:rPr lang="en-US" altLang="en-US" sz="900" dirty="0">
                <a:latin typeface="Arial" panose="020B0604020202020204" pitchFamily="34" charset="0"/>
                <a:cs typeface="Arial" panose="020B0604020202020204" pitchFamily="34" charset="0"/>
              </a:rPr>
              <a:t>i</a:t>
            </a:r>
            <a:r>
              <a:rPr lang="en-US" altLang="en-US" sz="900" baseline="0" dirty="0">
                <a:latin typeface="Arial" panose="020B0604020202020204" pitchFamily="34" charset="0"/>
                <a:cs typeface="Arial" panose="020B0604020202020204" pitchFamily="34" charset="0"/>
              </a:rPr>
              <a:t>croorganisms that cause disease states such as HIV, hepatitis C, and hepatitis B</a:t>
            </a:r>
          </a:p>
          <a:p>
            <a:endParaRPr lang="en-US" altLang="en-US" sz="900" b="1" baseline="0" dirty="0">
              <a:latin typeface="Arial" panose="020B0604020202020204" pitchFamily="34" charset="0"/>
              <a:cs typeface="Arial" panose="020B0604020202020204" pitchFamily="34" charset="0"/>
            </a:endParaRPr>
          </a:p>
          <a:p>
            <a:r>
              <a:rPr lang="en-US" altLang="en-US" sz="900" b="1" baseline="0" dirty="0">
                <a:latin typeface="Arial" panose="020B0604020202020204" pitchFamily="34" charset="0"/>
                <a:cs typeface="Arial" panose="020B0604020202020204" pitchFamily="34" charset="0"/>
              </a:rPr>
              <a:t>Bloodborne Pathogens Standard: </a:t>
            </a:r>
            <a:r>
              <a:rPr lang="en-US" altLang="en-US" sz="900" b="0" baseline="0" dirty="0">
                <a:latin typeface="Arial" panose="020B0604020202020204" pitchFamily="34" charset="0"/>
                <a:cs typeface="Arial" panose="020B0604020202020204" pitchFamily="34" charset="0"/>
              </a:rPr>
              <a:t>s</a:t>
            </a:r>
            <a:r>
              <a:rPr lang="en-US" altLang="en-US" sz="900" baseline="0" dirty="0">
                <a:latin typeface="Arial" panose="020B0604020202020204" pitchFamily="34" charset="0"/>
                <a:cs typeface="Arial" panose="020B0604020202020204" pitchFamily="34" charset="0"/>
              </a:rPr>
              <a:t>tandard developed by OSHA in 1991 requiring healthcare facilities to provide annual employee training on preventing exposure to bloodborne pathogens as well as using the necessary PPE</a:t>
            </a:r>
          </a:p>
          <a:p>
            <a:endParaRPr lang="en-US" altLang="en-US" sz="900" baseline="0" dirty="0">
              <a:latin typeface="Arial" panose="020B0604020202020204" pitchFamily="34" charset="0"/>
              <a:cs typeface="Arial" panose="020B0604020202020204" pitchFamily="34" charset="0"/>
            </a:endParaRPr>
          </a:p>
          <a:p>
            <a:r>
              <a:rPr lang="en-US" altLang="en-US" sz="900" baseline="0" dirty="0">
                <a:latin typeface="Arial" panose="020B0604020202020204" pitchFamily="34" charset="0"/>
                <a:cs typeface="Arial" panose="020B0604020202020204" pitchFamily="34" charset="0"/>
              </a:rPr>
              <a:t>Other requirements include: employers must offer the hepatitis B vaccine (HBV) at no charge to all employees who are reasonably expected to come in contact with blood or </a:t>
            </a:r>
            <a:r>
              <a:rPr lang="en-US" altLang="en-US" sz="900" b="1" baseline="0" dirty="0">
                <a:latin typeface="Arial" panose="020B0604020202020204" pitchFamily="34" charset="0"/>
                <a:cs typeface="Arial" panose="020B0604020202020204" pitchFamily="34" charset="0"/>
              </a:rPr>
              <a:t>other potentially infectious materials (OPIM). </a:t>
            </a:r>
            <a:r>
              <a:rPr lang="en-US" altLang="en-US" sz="900" baseline="0" dirty="0">
                <a:latin typeface="Arial" panose="020B0604020202020204" pitchFamily="34" charset="0"/>
                <a:cs typeface="Arial" panose="020B0604020202020204" pitchFamily="34" charset="0"/>
              </a:rPr>
              <a:t>Healthcare facilities are required to have an occupational </a:t>
            </a:r>
            <a:r>
              <a:rPr lang="en-US" altLang="en-US" sz="900" b="1" baseline="0" dirty="0">
                <a:latin typeface="Arial" panose="020B0604020202020204" pitchFamily="34" charset="0"/>
                <a:cs typeface="Arial" panose="020B0604020202020204" pitchFamily="34" charset="0"/>
              </a:rPr>
              <a:t>exposure control plan</a:t>
            </a:r>
            <a:r>
              <a:rPr lang="en-US" altLang="en-US" sz="900" baseline="0" dirty="0">
                <a:latin typeface="Arial" panose="020B0604020202020204" pitchFamily="34" charset="0"/>
                <a:cs typeface="Arial" panose="020B0604020202020204" pitchFamily="34" charset="0"/>
              </a:rPr>
              <a:t>, which is a protocol to be followed in the event an employee is exposed to blood-borne pathogens.</a:t>
            </a: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69E8D09-9492-4554-9C8F-456CB81F32A8}" type="slidenum">
              <a:rPr lang="en-US" smtClean="0"/>
              <a:t>9</a:t>
            </a:fld>
            <a:endParaRPr lang="en-US"/>
          </a:p>
        </p:txBody>
      </p:sp>
    </p:spTree>
    <p:extLst>
      <p:ext uri="{BB962C8B-B14F-4D97-AF65-F5344CB8AC3E}">
        <p14:creationId xmlns:p14="http://schemas.microsoft.com/office/powerpoint/2010/main" val="317671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Needlestick injuries </a:t>
            </a:r>
            <a:r>
              <a:rPr lang="en-US" dirty="0"/>
              <a:t>are piercing wounds caused when the point of a needle or other sharp instrument perforates the skin.</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10</a:t>
            </a:fld>
            <a:endParaRPr lang="en-US"/>
          </a:p>
        </p:txBody>
      </p:sp>
    </p:spTree>
    <p:extLst>
      <p:ext uri="{BB962C8B-B14F-4D97-AF65-F5344CB8AC3E}">
        <p14:creationId xmlns:p14="http://schemas.microsoft.com/office/powerpoint/2010/main" val="212947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Through the efforts of the National Institute for Occupational Safety and Health (NIOSH) and OSHA, the </a:t>
            </a:r>
            <a:r>
              <a:rPr lang="en-US" b="1" dirty="0"/>
              <a:t>Needlestick Safety and Prevention Act</a:t>
            </a:r>
            <a:r>
              <a:rPr lang="en-US" dirty="0"/>
              <a:t> was passed in 2001.</a:t>
            </a:r>
          </a:p>
        </p:txBody>
      </p:sp>
      <p:sp>
        <p:nvSpPr>
          <p:cNvPr id="4" name="Slide Number Placeholder 3"/>
          <p:cNvSpPr>
            <a:spLocks noGrp="1"/>
          </p:cNvSpPr>
          <p:nvPr>
            <p:ph type="sldNum" sz="quarter" idx="5"/>
          </p:nvPr>
        </p:nvSpPr>
        <p:spPr/>
        <p:txBody>
          <a:bodyPr/>
          <a:lstStyle/>
          <a:p>
            <a:fld id="{969E8D09-9492-4554-9C8F-456CB81F32A8}" type="slidenum">
              <a:rPr lang="en-US" smtClean="0"/>
              <a:t>11</a:t>
            </a:fld>
            <a:endParaRPr lang="en-US"/>
          </a:p>
        </p:txBody>
      </p:sp>
    </p:spTree>
    <p:extLst>
      <p:ext uri="{BB962C8B-B14F-4D97-AF65-F5344CB8AC3E}">
        <p14:creationId xmlns:p14="http://schemas.microsoft.com/office/powerpoint/2010/main" val="188337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Methods of reducing needlestick injuries:</a:t>
            </a:r>
          </a:p>
          <a:p>
            <a:pPr indent="-182880">
              <a:buFont typeface="Arial" pitchFamily="34" charset="0"/>
              <a:buChar char="•"/>
              <a:defRPr/>
            </a:pPr>
            <a:r>
              <a:rPr lang="en-US" dirty="0"/>
              <a:t>Using needleless equipment</a:t>
            </a:r>
          </a:p>
          <a:p>
            <a:pPr indent="-182880">
              <a:buFont typeface="Arial" pitchFamily="34" charset="0"/>
              <a:buChar char="•"/>
              <a:defRPr/>
            </a:pPr>
            <a:r>
              <a:rPr lang="en-US" dirty="0"/>
              <a:t>Using safety devices such as one-handed needle covering devices and retractable needles</a:t>
            </a:r>
            <a:r>
              <a:rPr lang="en-US" baseline="0" dirty="0"/>
              <a:t> (</a:t>
            </a:r>
            <a:r>
              <a:rPr lang="en-US" dirty="0"/>
              <a:t>“engineering controls”)</a:t>
            </a:r>
          </a:p>
          <a:p>
            <a:pPr indent="-182880">
              <a:buFont typeface="Arial" pitchFamily="34" charset="0"/>
              <a:buChar char="•"/>
              <a:defRPr/>
            </a:pPr>
            <a:r>
              <a:rPr lang="en-US" dirty="0"/>
              <a:t>Using a sharps container for disposal of needles and other sharps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12</a:t>
            </a:fld>
            <a:endParaRPr lang="en-US"/>
          </a:p>
        </p:txBody>
      </p:sp>
    </p:spTree>
    <p:extLst>
      <p:ext uri="{BB962C8B-B14F-4D97-AF65-F5344CB8AC3E}">
        <p14:creationId xmlns:p14="http://schemas.microsoft.com/office/powerpoint/2010/main" val="161284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2.1:</a:t>
            </a:r>
            <a:r>
              <a:rPr lang="en-US" baseline="0" dirty="0"/>
              <a:t> Implement safety practices to reduce the risk of infection from medical biohazards in compliance with state and federal standards and regulations.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indent="-182880">
              <a:buFont typeface="Arial" pitchFamily="34" charset="0"/>
              <a:buChar char="•"/>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13</a:t>
            </a:fld>
            <a:endParaRPr lang="en-US"/>
          </a:p>
        </p:txBody>
      </p:sp>
    </p:spTree>
    <p:extLst>
      <p:ext uri="{BB962C8B-B14F-4D97-AF65-F5344CB8AC3E}">
        <p14:creationId xmlns:p14="http://schemas.microsoft.com/office/powerpoint/2010/main" val="188149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xmlns=""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xmlns=""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xmlns=""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xmlns=""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xmlns=""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xmlns=""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xmlns=""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xmlns=""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xmlns=""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xmlns=""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xmlns=""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xmlns=""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xmlns=""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xmlns=""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xmlns=""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xmlns=""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xmlns=""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xmlns=""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xmlns=""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xmlns=""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xmlns=""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xmlns=""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xmlns=""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xmlns=""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xmlns=""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xmlns=""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xmlns=""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xmlns=""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xmlns=""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xmlns=""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xmlns=""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xmlns=""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xmlns=""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xmlns=""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smtClean="0">
                <a:solidFill>
                  <a:schemeClr val="tx1">
                    <a:lumMod val="65000"/>
                    <a:lumOff val="35000"/>
                  </a:schemeClr>
                </a:solidFill>
              </a:rPr>
              <a:t>© McGraw Hill LLC</a:t>
            </a:r>
            <a:endParaRPr lang="en-US" sz="800" b="0" dirty="0">
              <a:solidFill>
                <a:schemeClr val="tx1">
                  <a:lumMod val="65000"/>
                  <a:lumOff val="35000"/>
                </a:schemeClr>
              </a:solidFill>
            </a:endParaRPr>
          </a:p>
        </p:txBody>
      </p:sp>
      <p:sp>
        <p:nvSpPr>
          <p:cNvPr id="10" name="Slide Number Placeholder">
            <a:extLst>
              <a:ext uri="{FF2B5EF4-FFF2-40B4-BE49-F238E27FC236}">
                <a16:creationId xmlns:a16="http://schemas.microsoft.com/office/drawing/2014/main" xmlns=""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xmlns=""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xmlns=""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smtClean="0">
                <a:solidFill>
                  <a:schemeClr val="tx1">
                    <a:lumMod val="65000"/>
                    <a:lumOff val="35000"/>
                  </a:schemeClr>
                </a:solidFill>
              </a:rPr>
              <a:t>© McGraw Hill LLC</a:t>
            </a:r>
            <a:endParaRPr lang="en-US" sz="800" b="0" dirty="0">
              <a:solidFill>
                <a:schemeClr val="tx1">
                  <a:lumMod val="65000"/>
                  <a:lumOff val="35000"/>
                </a:schemeClr>
              </a:solidFill>
            </a:endParaRPr>
          </a:p>
        </p:txBody>
      </p:sp>
      <p:grpSp>
        <p:nvGrpSpPr>
          <p:cNvPr id="6" name="MGH Shape">
            <a:extLst>
              <a:ext uri="{FF2B5EF4-FFF2-40B4-BE49-F238E27FC236}">
                <a16:creationId xmlns:a16="http://schemas.microsoft.com/office/drawing/2014/main" xmlns="" id="{B719ECBD-8119-4217-9D58-2638FA4365C1}"/>
              </a:ext>
              <a:ext uri="{C183D7F6-B498-43B3-948B-1728B52AA6E4}">
                <adec:decorative xmlns:adec="http://schemas.microsoft.com/office/drawing/2017/decorative" xmlns=""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xmlns=""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xmlns=""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xmlns=""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xmlns=""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smtClean="0">
                <a:solidFill>
                  <a:schemeClr val="tx1">
                    <a:lumMod val="65000"/>
                    <a:lumOff val="35000"/>
                  </a:schemeClr>
                </a:solidFill>
              </a:rPr>
              <a:t>© McGraw Hill LLC</a:t>
            </a:r>
            <a:endParaRPr lang="en-US" sz="800" b="0" dirty="0">
              <a:solidFill>
                <a:schemeClr val="tx1">
                  <a:lumMod val="65000"/>
                  <a:lumOff val="35000"/>
                </a:schemeClr>
              </a:solidFill>
            </a:endParaRP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slide" Target="slide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slide" Target="slide5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slide" Target="slide5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slide" Target="slide5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3291839"/>
            <a:ext cx="6521640" cy="566929"/>
          </a:xfrm>
        </p:spPr>
        <p:txBody>
          <a:bodyPr/>
          <a:lstStyle/>
          <a:p>
            <a:r>
              <a:rPr lang="en-US" dirty="0"/>
              <a:t>Chapter 2</a:t>
            </a:r>
          </a:p>
        </p:txBody>
      </p:sp>
      <p:sp>
        <p:nvSpPr>
          <p:cNvPr id="3" name="Subtitle 2"/>
          <p:cNvSpPr>
            <a:spLocks noGrp="1"/>
          </p:cNvSpPr>
          <p:nvPr>
            <p:ph type="subTitle" idx="1"/>
          </p:nvPr>
        </p:nvSpPr>
        <p:spPr/>
        <p:txBody>
          <a:bodyPr/>
          <a:lstStyle/>
          <a:p>
            <a:r>
              <a:rPr lang="en-US" dirty="0"/>
              <a:t>Safety and Preparedness</a:t>
            </a:r>
          </a:p>
        </p:txBody>
      </p:sp>
      <p:sp>
        <p:nvSpPr>
          <p:cNvPr id="6" name="Footer Placeholder 5"/>
          <p:cNvSpPr>
            <a:spLocks noGrp="1"/>
          </p:cNvSpPr>
          <p:nvPr>
            <p:ph type="ftr" sz="quarter" idx="11"/>
          </p:nvPr>
        </p:nvSpPr>
        <p:spPr/>
        <p:txBody>
          <a:bodyPr/>
          <a:lstStyle/>
          <a:p>
            <a:pPr defTabSz="457200">
              <a:spcBef>
                <a:spcPct val="20000"/>
              </a:spcBef>
              <a:defRPr/>
            </a:pPr>
            <a:r>
              <a:rPr lang="en-US" sz="1200" dirty="0">
                <a:solidFill>
                  <a:schemeClr val="tx1"/>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47380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a:bodyPr>
          <a:lstStyle/>
          <a:p>
            <a:r>
              <a:rPr lang="en-US" dirty="0"/>
              <a:t>Consequences of Needlestick Injuries</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p:txBody>
          <a:bodyPr/>
          <a:lstStyle/>
          <a:p>
            <a:pPr marL="292608" indent="-292608">
              <a:buFont typeface="Arial" panose="020B0604020202020204" pitchFamily="34" charset="0"/>
              <a:buChar char="•"/>
            </a:pPr>
            <a:r>
              <a:rPr lang="en-US" dirty="0"/>
              <a:t>Financial.</a:t>
            </a:r>
          </a:p>
          <a:p>
            <a:pPr marL="292608" indent="-292608">
              <a:buFont typeface="Arial" panose="020B0604020202020204" pitchFamily="34" charset="0"/>
              <a:buChar char="•"/>
            </a:pPr>
            <a:r>
              <a:rPr lang="en-US" dirty="0"/>
              <a:t>Emotional.</a:t>
            </a:r>
          </a:p>
          <a:p>
            <a:pPr marL="292608" indent="-292608">
              <a:buFont typeface="Arial" panose="020B0604020202020204" pitchFamily="34" charset="0"/>
              <a:buChar char="•"/>
            </a:pPr>
            <a:r>
              <a:rPr lang="en-US" dirty="0"/>
              <a:t>Health.</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139369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fontScale="90000"/>
          </a:bodyPr>
          <a:lstStyle/>
          <a:p>
            <a:r>
              <a:rPr lang="en-US" dirty="0"/>
              <a:t>Needlestick Safety and Prevention Act of 2001</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p:txBody>
          <a:bodyPr/>
          <a:lstStyle/>
          <a:p>
            <a:pPr marL="292608" indent="-292608">
              <a:buFont typeface="Arial" panose="020B0604020202020204" pitchFamily="34" charset="0"/>
              <a:buChar char="•"/>
            </a:pPr>
            <a:r>
              <a:rPr lang="en-US" dirty="0"/>
              <a:t>Established through recommendation of N</a:t>
            </a:r>
            <a:r>
              <a:rPr lang="en-US" sz="100" dirty="0"/>
              <a:t> </a:t>
            </a:r>
            <a:r>
              <a:rPr lang="en-US" dirty="0"/>
              <a:t>I</a:t>
            </a:r>
            <a:r>
              <a:rPr lang="en-US" sz="100" dirty="0"/>
              <a:t> </a:t>
            </a:r>
            <a:r>
              <a:rPr lang="en-US" dirty="0"/>
              <a:t>O</a:t>
            </a:r>
            <a:r>
              <a:rPr lang="en-US" sz="100" dirty="0"/>
              <a:t> </a:t>
            </a:r>
            <a:r>
              <a:rPr lang="en-US" dirty="0"/>
              <a:t>S</a:t>
            </a:r>
            <a:r>
              <a:rPr lang="en-US" sz="100" dirty="0"/>
              <a:t> </a:t>
            </a:r>
            <a:r>
              <a:rPr lang="en-US" dirty="0"/>
              <a:t>H and O</a:t>
            </a:r>
            <a:r>
              <a:rPr lang="en-US" sz="100" dirty="0"/>
              <a:t> </a:t>
            </a:r>
            <a:r>
              <a:rPr lang="en-US" dirty="0"/>
              <a:t>S</a:t>
            </a:r>
            <a:r>
              <a:rPr lang="en-US" sz="100" dirty="0"/>
              <a:t> </a:t>
            </a:r>
            <a:r>
              <a:rPr lang="en-US" dirty="0"/>
              <a:t>H</a:t>
            </a:r>
            <a:r>
              <a:rPr lang="en-US" sz="100" dirty="0"/>
              <a:t> </a:t>
            </a:r>
            <a:r>
              <a:rPr lang="en-US" dirty="0"/>
              <a:t>A.</a:t>
            </a:r>
          </a:p>
          <a:p>
            <a:pPr marL="292608" indent="-292608">
              <a:buFont typeface="Arial" panose="020B0604020202020204" pitchFamily="34" charset="0"/>
              <a:buChar char="•"/>
            </a:pPr>
            <a:r>
              <a:rPr lang="en-US" dirty="0"/>
              <a:t>Mandated use of safety devices on needles for prevention of exposure to bloodborne pathogens.</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40959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a:bodyPr>
          <a:lstStyle/>
          <a:p>
            <a:r>
              <a:rPr lang="en-US" dirty="0"/>
              <a:t>Needlestick Prevention</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p:txBody>
          <a:bodyPr/>
          <a:lstStyle/>
          <a:p>
            <a:pPr marL="292608" indent="-292608">
              <a:buFont typeface="Arial" panose="020B0604020202020204" pitchFamily="34" charset="0"/>
              <a:buChar char="•"/>
            </a:pPr>
            <a:r>
              <a:rPr lang="en-US" dirty="0"/>
              <a:t>Use only safety devices designed to reduce needlestick injuries.</a:t>
            </a:r>
          </a:p>
          <a:p>
            <a:pPr marL="292608" indent="-292608">
              <a:buFont typeface="Arial" panose="020B0604020202020204" pitchFamily="34" charset="0"/>
              <a:buChar char="•"/>
            </a:pPr>
            <a:r>
              <a:rPr lang="en-US" dirty="0"/>
              <a:t>Never break off, recap, or reuse needles.</a:t>
            </a:r>
          </a:p>
          <a:p>
            <a:pPr marL="292608" indent="-292608">
              <a:buFont typeface="Arial" panose="020B0604020202020204" pitchFamily="34" charset="0"/>
              <a:buChar char="•"/>
            </a:pPr>
            <a:r>
              <a:rPr lang="en-US" dirty="0"/>
              <a:t>Immediately after using a needle or other sharp device, engage the safety feature and place it in the sharps container.</a:t>
            </a:r>
          </a:p>
          <a:p>
            <a:pPr marL="292608" indent="-292608">
              <a:buFont typeface="Arial" panose="020B0604020202020204" pitchFamily="34" charset="0"/>
              <a:buChar char="•"/>
            </a:pPr>
            <a:r>
              <a:rPr lang="en-US" dirty="0"/>
              <a:t>Empty sharps container when it becomes 2/3 to 3/4 full.</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158282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0F8A-6A86-4EEB-B9C6-1BD02E711440}"/>
              </a:ext>
            </a:extLst>
          </p:cNvPr>
          <p:cNvSpPr>
            <a:spLocks noGrp="1"/>
          </p:cNvSpPr>
          <p:nvPr>
            <p:ph type="title"/>
          </p:nvPr>
        </p:nvSpPr>
        <p:spPr/>
        <p:txBody>
          <a:bodyPr>
            <a:normAutofit/>
          </a:bodyPr>
          <a:lstStyle/>
          <a:p>
            <a:r>
              <a:rPr lang="en-US" sz="3600" dirty="0"/>
              <a:t>Exposure to Hazardous Drugs</a:t>
            </a:r>
          </a:p>
        </p:txBody>
      </p:sp>
      <p:sp>
        <p:nvSpPr>
          <p:cNvPr id="3" name="Content Placeholder 2">
            <a:extLst>
              <a:ext uri="{FF2B5EF4-FFF2-40B4-BE49-F238E27FC236}">
                <a16:creationId xmlns:a16="http://schemas.microsoft.com/office/drawing/2014/main" xmlns="" id="{63F50068-5AF0-4064-9D63-2644DCE20617}"/>
              </a:ext>
            </a:extLst>
          </p:cNvPr>
          <p:cNvSpPr>
            <a:spLocks noGrp="1"/>
          </p:cNvSpPr>
          <p:nvPr>
            <p:ph sz="quarter" idx="11"/>
          </p:nvPr>
        </p:nvSpPr>
        <p:spPr>
          <a:xfrm>
            <a:off x="342900" y="1276709"/>
            <a:ext cx="8458200" cy="1842411"/>
          </a:xfrm>
        </p:spPr>
        <p:txBody>
          <a:bodyPr/>
          <a:lstStyle/>
          <a:p>
            <a:r>
              <a:rPr lang="en-US" dirty="0"/>
              <a:t>Long–term exposure to hazardous drugs can cause acute and chronic illness.</a:t>
            </a:r>
          </a:p>
          <a:p>
            <a:pPr marL="292608" indent="-292608">
              <a:buFont typeface="Arial" panose="020B0604020202020204" pitchFamily="34" charset="0"/>
              <a:buChar char="•"/>
            </a:pPr>
            <a:r>
              <a:rPr lang="en-US" dirty="0"/>
              <a:t>Antiviral drugs.</a:t>
            </a:r>
          </a:p>
          <a:p>
            <a:pPr marL="292608" indent="-292608">
              <a:buFont typeface="Arial" panose="020B0604020202020204" pitchFamily="34" charset="0"/>
              <a:buChar char="•"/>
            </a:pPr>
            <a:r>
              <a:rPr lang="en-US" dirty="0"/>
              <a:t>Cancer drugs.</a:t>
            </a:r>
          </a:p>
        </p:txBody>
      </p:sp>
      <p:sp>
        <p:nvSpPr>
          <p:cNvPr id="4" name="Content Placeholder 3">
            <a:extLst>
              <a:ext uri="{FF2B5EF4-FFF2-40B4-BE49-F238E27FC236}">
                <a16:creationId xmlns:a16="http://schemas.microsoft.com/office/drawing/2014/main" xmlns="" id="{F034EC71-0765-45C5-9535-DCA2AFB19245}"/>
              </a:ext>
            </a:extLst>
          </p:cNvPr>
          <p:cNvSpPr>
            <a:spLocks noGrp="1"/>
          </p:cNvSpPr>
          <p:nvPr>
            <p:ph sz="quarter" idx="14"/>
          </p:nvPr>
        </p:nvSpPr>
        <p:spPr>
          <a:xfrm>
            <a:off x="342900" y="3249308"/>
            <a:ext cx="8458200" cy="2115172"/>
          </a:xfrm>
        </p:spPr>
        <p:txBody>
          <a:bodyPr/>
          <a:lstStyle/>
          <a:p>
            <a:r>
              <a:rPr lang="en-US" dirty="0"/>
              <a:t>Be aware of hazardous drugs listed in N</a:t>
            </a:r>
            <a:r>
              <a:rPr lang="en-US" sz="100" dirty="0"/>
              <a:t> </a:t>
            </a:r>
            <a:r>
              <a:rPr lang="en-US" dirty="0"/>
              <a:t>I</a:t>
            </a:r>
            <a:r>
              <a:rPr lang="en-US" sz="100" dirty="0"/>
              <a:t> </a:t>
            </a:r>
            <a:r>
              <a:rPr lang="en-US" dirty="0"/>
              <a:t>O</a:t>
            </a:r>
            <a:r>
              <a:rPr lang="en-US" sz="100" dirty="0"/>
              <a:t> </a:t>
            </a:r>
            <a:r>
              <a:rPr lang="en-US" dirty="0"/>
              <a:t>S</a:t>
            </a:r>
            <a:r>
              <a:rPr lang="en-US" sz="100" dirty="0"/>
              <a:t> </a:t>
            </a:r>
            <a:r>
              <a:rPr lang="en-US" dirty="0"/>
              <a:t>H Alert: Preventing Occupational Exposures to Antineoplastic and Other Hazardous Drugs in Health Care Settings.</a:t>
            </a:r>
          </a:p>
          <a:p>
            <a:pPr marL="292608" indent="-292608">
              <a:buFont typeface="Arial" panose="020B0604020202020204" pitchFamily="34" charset="0"/>
              <a:buChar char="•"/>
            </a:pPr>
            <a:r>
              <a:rPr lang="en-US" dirty="0"/>
              <a:t>Follow recommendations for safe handling.</a:t>
            </a:r>
          </a:p>
        </p:txBody>
      </p:sp>
      <p:sp>
        <p:nvSpPr>
          <p:cNvPr id="7" name="Slide Number Placeholder 6">
            <a:extLst>
              <a:ext uri="{FF2B5EF4-FFF2-40B4-BE49-F238E27FC236}">
                <a16:creationId xmlns:a16="http://schemas.microsoft.com/office/drawing/2014/main" xmlns="" id="{D7B5D572-8B8D-4FF1-B5F5-D473995FDFE8}"/>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375186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a:bodyPr>
          <a:lstStyle/>
          <a:p>
            <a:r>
              <a:rPr lang="en-US" dirty="0"/>
              <a:t>Cleaning Up Biohazardous Spills</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a:xfrm>
            <a:off x="342900" y="1276709"/>
            <a:ext cx="3832860" cy="4423051"/>
          </a:xfrm>
        </p:spPr>
        <p:txBody>
          <a:bodyPr/>
          <a:lstStyle/>
          <a:p>
            <a:pPr marL="292608" indent="-292608">
              <a:buFont typeface="Arial" panose="020B0604020202020204" pitchFamily="34" charset="0"/>
              <a:buChar char="•"/>
            </a:pPr>
            <a:r>
              <a:rPr lang="en-US" dirty="0"/>
              <a:t>Clean up all biohazardous spills or splatters immediately using an appropriate biohazard spill cleanup kit.</a:t>
            </a:r>
          </a:p>
          <a:p>
            <a:pPr marL="292608" indent="-292608">
              <a:buFont typeface="Arial" panose="020B0604020202020204" pitchFamily="34" charset="0"/>
              <a:buChar char="•"/>
            </a:pPr>
            <a:r>
              <a:rPr lang="en-US" dirty="0"/>
              <a:t>Always use appropriate P</a:t>
            </a:r>
            <a:r>
              <a:rPr lang="en-US" sz="100" dirty="0"/>
              <a:t> </a:t>
            </a:r>
            <a:r>
              <a:rPr lang="en-US" dirty="0" err="1"/>
              <a:t>P</a:t>
            </a:r>
            <a:r>
              <a:rPr lang="en-US" sz="100" dirty="0"/>
              <a:t> </a:t>
            </a:r>
            <a:r>
              <a:rPr lang="en-US" dirty="0"/>
              <a:t>E.</a:t>
            </a:r>
          </a:p>
          <a:p>
            <a:pPr marL="292608" indent="-292608">
              <a:buFont typeface="Arial" panose="020B0604020202020204" pitchFamily="34" charset="0"/>
              <a:buChar char="•"/>
            </a:pPr>
            <a:r>
              <a:rPr lang="en-US" dirty="0"/>
              <a:t>Never allow hazardous substances to contact your skin.</a:t>
            </a:r>
          </a:p>
        </p:txBody>
      </p:sp>
      <p:pic>
        <p:nvPicPr>
          <p:cNvPr id="4" name="Picture 3" descr="The items inside a biohazard spill cleanup kit. This kit is used to clean up biohazardous spills and splatters.">
            <a:extLst>
              <a:ext uri="{FF2B5EF4-FFF2-40B4-BE49-F238E27FC236}">
                <a16:creationId xmlns:a16="http://schemas.microsoft.com/office/drawing/2014/main" xmlns="" id="{A9A7A652-33A6-421D-AD42-30F68C6B39F1}"/>
              </a:ext>
            </a:extLst>
          </p:cNvPr>
          <p:cNvPicPr>
            <a:picLocks noChangeAspect="1"/>
          </p:cNvPicPr>
          <p:nvPr/>
        </p:nvPicPr>
        <p:blipFill>
          <a:blip r:embed="rId3"/>
          <a:stretch>
            <a:fillRect/>
          </a:stretch>
        </p:blipFill>
        <p:spPr>
          <a:xfrm>
            <a:off x="4394973" y="1766310"/>
            <a:ext cx="4406127" cy="3325379"/>
          </a:xfrm>
          <a:prstGeom prst="rect">
            <a:avLst/>
          </a:prstGeom>
        </p:spPr>
      </p:pic>
      <p:sp>
        <p:nvSpPr>
          <p:cNvPr id="9" name="Text Placeholder 8">
            <a:extLst>
              <a:ext uri="{FF2B5EF4-FFF2-40B4-BE49-F238E27FC236}">
                <a16:creationId xmlns:a16="http://schemas.microsoft.com/office/drawing/2014/main" xmlns="" id="{80392818-540E-9B72-B93C-3C90A3F57C01}"/>
              </a:ext>
            </a:extLst>
          </p:cNvPr>
          <p:cNvSpPr>
            <a:spLocks noGrp="1"/>
          </p:cNvSpPr>
          <p:nvPr>
            <p:ph type="body" sz="quarter" idx="12"/>
          </p:nvPr>
        </p:nvSpPr>
        <p:spPr>
          <a:xfrm>
            <a:off x="2479729" y="6247110"/>
            <a:ext cx="4262034" cy="340910"/>
          </a:xfrm>
        </p:spPr>
        <p:txBody>
          <a:bodyPr/>
          <a:lstStyle/>
          <a:p>
            <a:r>
              <a:rPr lang="en-US" sz="1200" dirty="0">
                <a:hlinkClick r:id="rId4" action="ppaction://hlinksldjump"/>
              </a:rPr>
              <a:t>Access the text alternative for slide images.</a:t>
            </a:r>
            <a:endParaRPr lang="en-IN" sz="1200" dirty="0"/>
          </a:p>
        </p:txBody>
      </p:sp>
      <p:sp>
        <p:nvSpPr>
          <p:cNvPr id="5" name="Text Placeholder 4"/>
          <p:cNvSpPr>
            <a:spLocks noGrp="1"/>
          </p:cNvSpPr>
          <p:nvPr>
            <p:ph type="body" sz="quarter" idx="13"/>
          </p:nvPr>
        </p:nvSpPr>
        <p:spPr/>
        <p:txBody>
          <a:bodyPr/>
          <a:lstStyle/>
          <a:p>
            <a:r>
              <a:rPr lang="en-US" dirty="0">
                <a:solidFill>
                  <a:schemeClr val="tx1"/>
                </a:solidFill>
              </a:rPr>
              <a:t>©McGraw-Hill Education/Sandra </a:t>
            </a:r>
            <a:r>
              <a:rPr lang="en-US" dirty="0" err="1">
                <a:solidFill>
                  <a:schemeClr val="tx1"/>
                </a:solidFill>
              </a:rPr>
              <a:t>Mesrine</a:t>
            </a:r>
            <a:r>
              <a:rPr lang="en-US" dirty="0">
                <a:solidFill>
                  <a:schemeClr val="tx1"/>
                </a:solidFill>
              </a:rPr>
              <a:t>, photographer</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339973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 2.2</a:t>
            </a:r>
          </a:p>
        </p:txBody>
      </p:sp>
      <p:sp>
        <p:nvSpPr>
          <p:cNvPr id="3" name="Content Placeholder 2"/>
          <p:cNvSpPr>
            <a:spLocks noGrp="1"/>
          </p:cNvSpPr>
          <p:nvPr>
            <p:ph sz="quarter" idx="11"/>
          </p:nvPr>
        </p:nvSpPr>
        <p:spPr/>
        <p:txBody>
          <a:bodyPr/>
          <a:lstStyle/>
          <a:p>
            <a:r>
              <a:rPr lang="en-US" dirty="0"/>
              <a:t>Personal Safety and Preparedness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3543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a:bodyPr>
          <a:lstStyle/>
          <a:p>
            <a:r>
              <a:rPr lang="en-US" dirty="0"/>
              <a:t>Common Sense</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p:txBody>
          <a:bodyPr/>
          <a:lstStyle/>
          <a:p>
            <a:pPr marL="292608" indent="-292608">
              <a:buFont typeface="Arial" panose="020B0604020202020204" pitchFamily="34" charset="0"/>
              <a:buChar char="•"/>
            </a:pPr>
            <a:r>
              <a:rPr lang="en-US" dirty="0"/>
              <a:t>Avoid running or rushing.</a:t>
            </a:r>
          </a:p>
          <a:p>
            <a:pPr marL="292608" indent="-292608">
              <a:buFont typeface="Arial" panose="020B0604020202020204" pitchFamily="34" charset="0"/>
              <a:buChar char="•"/>
            </a:pPr>
            <a:r>
              <a:rPr lang="en-US" dirty="0"/>
              <a:t>Be aware of wet floors.</a:t>
            </a:r>
          </a:p>
          <a:p>
            <a:pPr marL="292608" indent="-292608">
              <a:buFont typeface="Arial" panose="020B0604020202020204" pitchFamily="34" charset="0"/>
              <a:buChar char="•"/>
            </a:pPr>
            <a:r>
              <a:rPr lang="en-US" dirty="0"/>
              <a:t>Avoid wearing dangling jewelry.</a:t>
            </a:r>
          </a:p>
          <a:p>
            <a:pPr marL="292608" indent="-292608">
              <a:buFont typeface="Arial" panose="020B0604020202020204" pitchFamily="34" charset="0"/>
              <a:buChar char="•"/>
            </a:pPr>
            <a:r>
              <a:rPr lang="en-US" dirty="0"/>
              <a:t>Tie back long hair.</a:t>
            </a:r>
          </a:p>
          <a:p>
            <a:pPr marL="292608" indent="-292608">
              <a:buFont typeface="Arial" panose="020B0604020202020204" pitchFamily="34" charset="0"/>
              <a:buChar char="•"/>
            </a:pPr>
            <a:r>
              <a:rPr lang="en-US" dirty="0"/>
              <a:t>Use thermal gloves when handling heated or cooled specimens.</a:t>
            </a:r>
          </a:p>
          <a:p>
            <a:pPr marL="292608" indent="-292608">
              <a:buFont typeface="Arial" panose="020B0604020202020204" pitchFamily="34" charset="0"/>
              <a:buChar char="•"/>
            </a:pPr>
            <a:r>
              <a:rPr lang="en-US" dirty="0"/>
              <a:t>Be cautious when using pneumatic tube systems.</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73886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Ergonomics</a:t>
            </a:r>
          </a:p>
        </p:txBody>
      </p:sp>
      <p:sp>
        <p:nvSpPr>
          <p:cNvPr id="3" name="Content Placeholder 2"/>
          <p:cNvSpPr>
            <a:spLocks noGrp="1"/>
          </p:cNvSpPr>
          <p:nvPr>
            <p:ph sz="quarter" idx="11"/>
          </p:nvPr>
        </p:nvSpPr>
        <p:spPr/>
        <p:txBody>
          <a:bodyPr/>
          <a:lstStyle/>
          <a:p>
            <a:r>
              <a:rPr lang="en-US" dirty="0"/>
              <a:t>Adapting tasks to be performed safely.</a:t>
            </a:r>
          </a:p>
          <a:p>
            <a:r>
              <a:rPr lang="en-US" dirty="0"/>
              <a:t>Applications in phlebotomy.</a:t>
            </a:r>
          </a:p>
          <a:p>
            <a:pPr marL="292608" indent="-292608">
              <a:buFont typeface="Arial" panose="020B0604020202020204" pitchFamily="34" charset="0"/>
              <a:buChar char="•"/>
            </a:pPr>
            <a:r>
              <a:rPr lang="en-US" dirty="0"/>
              <a:t>Sitting while drawing blood.</a:t>
            </a:r>
          </a:p>
          <a:p>
            <a:pPr marL="292608" indent="-292608">
              <a:buFont typeface="Arial" panose="020B0604020202020204" pitchFamily="34" charset="0"/>
              <a:buChar char="•"/>
            </a:pPr>
            <a:r>
              <a:rPr lang="en-US" dirty="0"/>
              <a:t>Lowering bedrails.</a:t>
            </a:r>
          </a:p>
          <a:p>
            <a:pPr marL="292608" indent="-292608">
              <a:buFont typeface="Arial" panose="020B0604020202020204" pitchFamily="34" charset="0"/>
              <a:buChar char="•"/>
            </a:pPr>
            <a:r>
              <a:rPr lang="en-US" dirty="0"/>
              <a:t>Placing equipment close to procedure area.</a:t>
            </a:r>
          </a:p>
          <a:p>
            <a:pPr marL="292608" indent="-292608">
              <a:buFont typeface="Arial" panose="020B0604020202020204" pitchFamily="34" charset="0"/>
              <a:buChar char="•"/>
            </a:pPr>
            <a:r>
              <a:rPr lang="en-US" dirty="0"/>
              <a:t>Bending knees when lifting.</a:t>
            </a:r>
          </a:p>
          <a:p>
            <a:pPr marL="292608" indent="-292608">
              <a:buFont typeface="Arial" panose="020B0604020202020204" pitchFamily="34" charset="0"/>
              <a:buChar char="•"/>
            </a:pPr>
            <a:r>
              <a:rPr lang="en-US" dirty="0"/>
              <a:t>Ensuring proper fit of gloves.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302113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0F8A-6A86-4EEB-B9C6-1BD02E711440}"/>
              </a:ext>
            </a:extLst>
          </p:cNvPr>
          <p:cNvSpPr>
            <a:spLocks noGrp="1"/>
          </p:cNvSpPr>
          <p:nvPr>
            <p:ph type="title"/>
          </p:nvPr>
        </p:nvSpPr>
        <p:spPr/>
        <p:txBody>
          <a:bodyPr>
            <a:normAutofit/>
          </a:bodyPr>
          <a:lstStyle/>
          <a:p>
            <a:r>
              <a:rPr lang="en-US" sz="3600" dirty="0"/>
              <a:t>Allergen Exposure</a:t>
            </a:r>
          </a:p>
        </p:txBody>
      </p:sp>
      <p:sp>
        <p:nvSpPr>
          <p:cNvPr id="3" name="Content Placeholder 2">
            <a:extLst>
              <a:ext uri="{FF2B5EF4-FFF2-40B4-BE49-F238E27FC236}">
                <a16:creationId xmlns:a16="http://schemas.microsoft.com/office/drawing/2014/main" xmlns="" id="{63F50068-5AF0-4064-9D63-2644DCE20617}"/>
              </a:ext>
            </a:extLst>
          </p:cNvPr>
          <p:cNvSpPr>
            <a:spLocks noGrp="1"/>
          </p:cNvSpPr>
          <p:nvPr>
            <p:ph sz="quarter" idx="11"/>
          </p:nvPr>
        </p:nvSpPr>
        <p:spPr>
          <a:xfrm>
            <a:off x="342900" y="1276709"/>
            <a:ext cx="8458200" cy="2492651"/>
          </a:xfrm>
        </p:spPr>
        <p:txBody>
          <a:bodyPr/>
          <a:lstStyle/>
          <a:p>
            <a:r>
              <a:rPr lang="en-US" dirty="0"/>
              <a:t>Latex.</a:t>
            </a:r>
          </a:p>
          <a:p>
            <a:pPr marL="292608" indent="-292608">
              <a:buFont typeface="Arial" panose="020B0604020202020204" pitchFamily="34" charset="0"/>
              <a:buChar char="•"/>
            </a:pPr>
            <a:r>
              <a:rPr lang="en-US" dirty="0"/>
              <a:t>Gloves.</a:t>
            </a:r>
          </a:p>
          <a:p>
            <a:pPr marL="292608" indent="-292608">
              <a:buFont typeface="Arial" panose="020B0604020202020204" pitchFamily="34" charset="0"/>
              <a:buChar char="•"/>
            </a:pPr>
            <a:r>
              <a:rPr lang="en-US" dirty="0"/>
              <a:t>Tourniquets.</a:t>
            </a:r>
          </a:p>
          <a:p>
            <a:pPr marL="292608" indent="-292608">
              <a:buFont typeface="Arial" panose="020B0604020202020204" pitchFamily="34" charset="0"/>
              <a:buChar char="•"/>
            </a:pPr>
            <a:r>
              <a:rPr lang="en-US" dirty="0"/>
              <a:t>Adhesive bandages.</a:t>
            </a:r>
          </a:p>
          <a:p>
            <a:pPr marL="292608" indent="-292608">
              <a:buFont typeface="Arial" panose="020B0604020202020204" pitchFamily="34" charset="0"/>
              <a:buChar char="•"/>
            </a:pPr>
            <a:r>
              <a:rPr lang="en-US" dirty="0"/>
              <a:t>Tape.</a:t>
            </a:r>
          </a:p>
        </p:txBody>
      </p:sp>
      <p:sp>
        <p:nvSpPr>
          <p:cNvPr id="4" name="Content Placeholder 3">
            <a:extLst>
              <a:ext uri="{FF2B5EF4-FFF2-40B4-BE49-F238E27FC236}">
                <a16:creationId xmlns:a16="http://schemas.microsoft.com/office/drawing/2014/main" xmlns="" id="{F034EC71-0765-45C5-9535-DCA2AFB19245}"/>
              </a:ext>
            </a:extLst>
          </p:cNvPr>
          <p:cNvSpPr>
            <a:spLocks noGrp="1"/>
          </p:cNvSpPr>
          <p:nvPr>
            <p:ph sz="quarter" idx="14"/>
          </p:nvPr>
        </p:nvSpPr>
        <p:spPr>
          <a:xfrm>
            <a:off x="342900" y="3950348"/>
            <a:ext cx="8458200" cy="1414132"/>
          </a:xfrm>
        </p:spPr>
        <p:txBody>
          <a:bodyPr/>
          <a:lstStyle/>
          <a:p>
            <a:r>
              <a:rPr lang="it-IT" dirty="0"/>
              <a:t>Non–latex gloves.</a:t>
            </a:r>
          </a:p>
          <a:p>
            <a:r>
              <a:rPr lang="it-IT" dirty="0"/>
              <a:t>Alcohol prep pad.</a:t>
            </a:r>
          </a:p>
        </p:txBody>
      </p:sp>
      <p:sp>
        <p:nvSpPr>
          <p:cNvPr id="7" name="Slide Number Placeholder 6">
            <a:extLst>
              <a:ext uri="{FF2B5EF4-FFF2-40B4-BE49-F238E27FC236}">
                <a16:creationId xmlns:a16="http://schemas.microsoft.com/office/drawing/2014/main" xmlns="" id="{D7B5D572-8B8D-4FF1-B5F5-D473995FDFE8}"/>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313163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sz="quarter" idx="11"/>
          </p:nvPr>
        </p:nvSpPr>
        <p:spPr>
          <a:xfrm>
            <a:off x="342900" y="1276709"/>
            <a:ext cx="8458200" cy="5205371"/>
          </a:xfrm>
        </p:spPr>
        <p:txBody>
          <a:bodyPr/>
          <a:lstStyle/>
          <a:p>
            <a:pPr marL="292608" indent="-292608">
              <a:buFont typeface="Arial" panose="020B0604020202020204" pitchFamily="34" charset="0"/>
              <a:buChar char="•"/>
            </a:pPr>
            <a:r>
              <a:rPr lang="en-US" dirty="0"/>
              <a:t>Use fuses, circuit breakers, and ground fault interrupters properly to prevent circuit overload.</a:t>
            </a:r>
          </a:p>
          <a:p>
            <a:pPr marL="292608" indent="-292608">
              <a:buFont typeface="Arial" panose="020B0604020202020204" pitchFamily="34" charset="0"/>
              <a:buChar char="•"/>
            </a:pPr>
            <a:r>
              <a:rPr lang="en-US" dirty="0"/>
              <a:t>Use three–pronged, grounded plugs.</a:t>
            </a:r>
          </a:p>
          <a:p>
            <a:pPr marL="292608" indent="-292608">
              <a:buFont typeface="Arial" panose="020B0604020202020204" pitchFamily="34" charset="0"/>
              <a:buChar char="•"/>
            </a:pPr>
            <a:r>
              <a:rPr lang="en-US" dirty="0"/>
              <a:t>Avoid touching electrical equipment that is wet.</a:t>
            </a:r>
          </a:p>
          <a:p>
            <a:pPr marL="292608" indent="-292608">
              <a:buFont typeface="Arial" panose="020B0604020202020204" pitchFamily="34" charset="0"/>
              <a:buChar char="•"/>
            </a:pPr>
            <a:r>
              <a:rPr lang="en-US" dirty="0"/>
              <a:t>Do not touch equipment with wet hands.</a:t>
            </a:r>
          </a:p>
          <a:p>
            <a:pPr marL="292608" indent="-292608">
              <a:buFont typeface="Arial" panose="020B0604020202020204" pitchFamily="34" charset="0"/>
              <a:buChar char="•"/>
            </a:pPr>
            <a:r>
              <a:rPr lang="en-US" dirty="0"/>
              <a:t>If equipment is damaged, malfunctions, smells unusual, or makes a loud noise, turn it off.</a:t>
            </a:r>
          </a:p>
          <a:p>
            <a:pPr marL="292608" indent="-292608">
              <a:buFont typeface="Arial" panose="020B0604020202020204" pitchFamily="34" charset="0"/>
              <a:buChar char="•"/>
            </a:pPr>
            <a:r>
              <a:rPr lang="en-US" dirty="0"/>
              <a:t>Do not stretch electrical cords.</a:t>
            </a:r>
          </a:p>
          <a:p>
            <a:pPr marL="292608" indent="-292608">
              <a:buFont typeface="Arial" panose="020B0604020202020204" pitchFamily="34" charset="0"/>
              <a:buChar char="•"/>
            </a:pPr>
            <a:r>
              <a:rPr lang="en-US" dirty="0"/>
              <a:t>Do not use extension cords.</a:t>
            </a:r>
          </a:p>
          <a:p>
            <a:pPr marL="292608" indent="-292608">
              <a:buFont typeface="Arial" panose="020B0604020202020204" pitchFamily="34" charset="0"/>
              <a:buChar char="•"/>
            </a:pPr>
            <a:r>
              <a:rPr lang="en-US" dirty="0"/>
              <a:t>Do not use equipment with damaged electrical cords.</a:t>
            </a:r>
          </a:p>
          <a:p>
            <a:pPr marL="292608" indent="-292608">
              <a:buFont typeface="Arial" panose="020B0604020202020204" pitchFamily="34" charset="0"/>
              <a:buChar char="•"/>
            </a:pPr>
            <a:r>
              <a:rPr lang="en-US" dirty="0"/>
              <a:t>Turn off equipment during power failures.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235963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592F6-27BB-4940-A7CF-9FAAD9B9BE09}"/>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xmlns="" id="{B310A932-C916-4C03-8B5E-5908F60FF31B}"/>
              </a:ext>
            </a:extLst>
          </p:cNvPr>
          <p:cNvSpPr>
            <a:spLocks noGrp="1"/>
          </p:cNvSpPr>
          <p:nvPr>
            <p:ph sz="quarter" idx="11"/>
          </p:nvPr>
        </p:nvSpPr>
        <p:spPr/>
        <p:txBody>
          <a:bodyPr/>
          <a:lstStyle/>
          <a:p>
            <a:pPr marL="517525" indent="-517525"/>
            <a:r>
              <a:rPr lang="en-US" dirty="0"/>
              <a:t>2.1 Discuss practices to ensure safety and reduce the risk of infection from medical biohazards in compliance with state and federal standards and regulations.</a:t>
            </a:r>
          </a:p>
          <a:p>
            <a:pPr marL="517525" indent="-517525"/>
            <a:r>
              <a:rPr lang="en-US" dirty="0"/>
              <a:t>2.2 Recognize symbols and systems and apply techniques to ensure the physical safety of healthcare workers and patients.</a:t>
            </a:r>
          </a:p>
        </p:txBody>
      </p:sp>
      <p:sp>
        <p:nvSpPr>
          <p:cNvPr id="6" name="Slide Number Placeholder 5">
            <a:extLst>
              <a:ext uri="{FF2B5EF4-FFF2-40B4-BE49-F238E27FC236}">
                <a16:creationId xmlns:a16="http://schemas.microsoft.com/office/drawing/2014/main" xmlns="" id="{358361B6-3621-4DE3-B37A-0501A7518CBC}"/>
              </a:ext>
            </a:extLst>
          </p:cNvPr>
          <p:cNvSpPr>
            <a:spLocks noGrp="1"/>
          </p:cNvSpPr>
          <p:nvPr>
            <p:ph type="sldNum" sz="quarter" idx="4"/>
          </p:nvPr>
        </p:nvSpPr>
        <p:spPr/>
        <p:txBody>
          <a:body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43592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and Explosive Hazards</a:t>
            </a:r>
          </a:p>
        </p:txBody>
      </p:sp>
      <p:sp>
        <p:nvSpPr>
          <p:cNvPr id="3" name="Content Placeholder 2"/>
          <p:cNvSpPr>
            <a:spLocks noGrp="1"/>
          </p:cNvSpPr>
          <p:nvPr>
            <p:ph sz="quarter" idx="11"/>
          </p:nvPr>
        </p:nvSpPr>
        <p:spPr/>
        <p:txBody>
          <a:bodyPr/>
          <a:lstStyle/>
          <a:p>
            <a:r>
              <a:rPr lang="en-US" dirty="0"/>
              <a:t>Correct response to fire:</a:t>
            </a:r>
          </a:p>
          <a:p>
            <a:pPr indent="517525"/>
            <a:r>
              <a:rPr lang="en-US" b="1" dirty="0">
                <a:solidFill>
                  <a:srgbClr val="A9131A"/>
                </a:solidFill>
              </a:rPr>
              <a:t>R:</a:t>
            </a:r>
            <a:r>
              <a:rPr lang="en-US" dirty="0"/>
              <a:t> Rescue those who need immediate help.</a:t>
            </a:r>
          </a:p>
          <a:p>
            <a:pPr indent="517525"/>
            <a:r>
              <a:rPr lang="en-US" b="1" dirty="0">
                <a:solidFill>
                  <a:srgbClr val="A9131A"/>
                </a:solidFill>
              </a:rPr>
              <a:t>A:</a:t>
            </a:r>
            <a:r>
              <a:rPr lang="en-US" dirty="0"/>
              <a:t> Activate the fire alarm or phone in the alarm.</a:t>
            </a:r>
          </a:p>
          <a:p>
            <a:pPr indent="517525"/>
            <a:r>
              <a:rPr lang="en-US" b="1" dirty="0">
                <a:solidFill>
                  <a:srgbClr val="A9131A"/>
                </a:solidFill>
              </a:rPr>
              <a:t>C:</a:t>
            </a:r>
            <a:r>
              <a:rPr lang="en-US" dirty="0"/>
              <a:t> Contain the fire as much as possible.</a:t>
            </a:r>
          </a:p>
          <a:p>
            <a:pPr indent="517525"/>
            <a:r>
              <a:rPr lang="en-US" b="1" dirty="0">
                <a:solidFill>
                  <a:srgbClr val="A9131A"/>
                </a:solidFill>
              </a:rPr>
              <a:t>E:</a:t>
            </a:r>
            <a:r>
              <a:rPr lang="en-US" dirty="0"/>
              <a:t> Extinguish the fire, if possible.</a:t>
            </a:r>
          </a:p>
        </p:txBody>
      </p:sp>
      <p:sp>
        <p:nvSpPr>
          <p:cNvPr id="6" name="Slide Number Placeholder 5"/>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393343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Extinguishers </a:t>
            </a:r>
            <a:r>
              <a:rPr lang="en-US" sz="1000" b="0" dirty="0"/>
              <a:t>1</a:t>
            </a:r>
          </a:p>
        </p:txBody>
      </p:sp>
      <p:graphicFrame>
        <p:nvGraphicFramePr>
          <p:cNvPr id="8" name="Table 7">
            <a:extLst>
              <a:ext uri="{FF2B5EF4-FFF2-40B4-BE49-F238E27FC236}">
                <a16:creationId xmlns:a16="http://schemas.microsoft.com/office/drawing/2014/main" xmlns="" id="{E3E99ADA-3F25-4375-9D9C-D040D42402C9}"/>
              </a:ext>
            </a:extLst>
          </p:cNvPr>
          <p:cNvGraphicFramePr>
            <a:graphicFrameLocks noGrp="1"/>
          </p:cNvGraphicFramePr>
          <p:nvPr>
            <p:extLst>
              <p:ext uri="{D42A27DB-BD31-4B8C-83A1-F6EECF244321}">
                <p14:modId xmlns:p14="http://schemas.microsoft.com/office/powerpoint/2010/main" val="3028707355"/>
              </p:ext>
            </p:extLst>
          </p:nvPr>
        </p:nvGraphicFramePr>
        <p:xfrm>
          <a:off x="457200" y="1397000"/>
          <a:ext cx="8169213" cy="23926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803176856"/>
                    </a:ext>
                  </a:extLst>
                </a:gridCol>
                <a:gridCol w="2875280">
                  <a:extLst>
                    <a:ext uri="{9D8B030D-6E8A-4147-A177-3AD203B41FA5}">
                      <a16:colId xmlns:a16="http://schemas.microsoft.com/office/drawing/2014/main" xmlns="" val="3862997258"/>
                    </a:ext>
                  </a:extLst>
                </a:gridCol>
                <a:gridCol w="3617533">
                  <a:extLst>
                    <a:ext uri="{9D8B030D-6E8A-4147-A177-3AD203B41FA5}">
                      <a16:colId xmlns:a16="http://schemas.microsoft.com/office/drawing/2014/main" xmlns="" val="939615602"/>
                    </a:ext>
                  </a:extLst>
                </a:gridCol>
              </a:tblGrid>
              <a:tr h="370840">
                <a:tc>
                  <a:txBody>
                    <a:bodyPr/>
                    <a:lstStyle/>
                    <a:p>
                      <a:r>
                        <a:rPr lang="en-US" dirty="0"/>
                        <a:t>Class of Fire</a:t>
                      </a:r>
                    </a:p>
                  </a:txBody>
                  <a:tcPr/>
                </a:tc>
                <a:tc>
                  <a:txBody>
                    <a:bodyPr/>
                    <a:lstStyle/>
                    <a:p>
                      <a:r>
                        <a:rPr lang="en-US" dirty="0"/>
                        <a:t>Type of Fire</a:t>
                      </a:r>
                    </a:p>
                  </a:txBody>
                  <a:tcPr/>
                </a:tc>
                <a:tc>
                  <a:txBody>
                    <a:bodyPr/>
                    <a:lstStyle/>
                    <a:p>
                      <a:r>
                        <a:rPr lang="en-US" dirty="0"/>
                        <a:t>Type of Extinguisher</a:t>
                      </a:r>
                    </a:p>
                  </a:txBody>
                  <a:tcPr/>
                </a:tc>
                <a:extLst>
                  <a:ext uri="{0D108BD9-81ED-4DB2-BD59-A6C34878D82A}">
                    <a16:rowId xmlns:a16="http://schemas.microsoft.com/office/drawing/2014/main" xmlns="" val="2479414812"/>
                  </a:ext>
                </a:extLst>
              </a:tr>
              <a:tr h="370840">
                <a:tc>
                  <a:txBody>
                    <a:bodyPr/>
                    <a:lstStyle/>
                    <a:p>
                      <a:r>
                        <a:rPr lang="en-US" dirty="0"/>
                        <a:t>A</a:t>
                      </a:r>
                    </a:p>
                  </a:txBody>
                  <a:tcPr/>
                </a:tc>
                <a:tc>
                  <a:txBody>
                    <a:bodyPr/>
                    <a:lstStyle/>
                    <a:p>
                      <a:r>
                        <a:rPr lang="en-US" dirty="0"/>
                        <a:t>Cloth, paper, or wood</a:t>
                      </a:r>
                    </a:p>
                  </a:txBody>
                  <a:tcPr/>
                </a:tc>
                <a:tc>
                  <a:txBody>
                    <a:bodyPr/>
                    <a:lstStyle/>
                    <a:p>
                      <a:r>
                        <a:rPr lang="en-US" dirty="0"/>
                        <a:t>Pressurized water, dry chemical</a:t>
                      </a:r>
                    </a:p>
                  </a:txBody>
                  <a:tcPr/>
                </a:tc>
                <a:extLst>
                  <a:ext uri="{0D108BD9-81ED-4DB2-BD59-A6C34878D82A}">
                    <a16:rowId xmlns:a16="http://schemas.microsoft.com/office/drawing/2014/main" xmlns="" val="606809033"/>
                  </a:ext>
                </a:extLst>
              </a:tr>
              <a:tr h="370840">
                <a:tc>
                  <a:txBody>
                    <a:bodyPr/>
                    <a:lstStyle/>
                    <a:p>
                      <a:r>
                        <a:rPr lang="en-US" dirty="0"/>
                        <a:t>B</a:t>
                      </a:r>
                    </a:p>
                  </a:txBody>
                  <a:tcPr/>
                </a:tc>
                <a:tc>
                  <a:txBody>
                    <a:bodyPr/>
                    <a:lstStyle/>
                    <a:p>
                      <a:r>
                        <a:rPr lang="en-US" dirty="0"/>
                        <a:t>Oils, alcohol, or grease</a:t>
                      </a:r>
                    </a:p>
                  </a:txBody>
                  <a:tcPr/>
                </a:tc>
                <a:tc>
                  <a:txBody>
                    <a:bodyPr/>
                    <a:lstStyle/>
                    <a:p>
                      <a:r>
                        <a:rPr lang="en-US" dirty="0"/>
                        <a:t>Dry chemical, carbon dioxide</a:t>
                      </a:r>
                    </a:p>
                  </a:txBody>
                  <a:tcPr/>
                </a:tc>
                <a:extLst>
                  <a:ext uri="{0D108BD9-81ED-4DB2-BD59-A6C34878D82A}">
                    <a16:rowId xmlns:a16="http://schemas.microsoft.com/office/drawing/2014/main" xmlns="" val="2497128809"/>
                  </a:ext>
                </a:extLst>
              </a:tr>
              <a:tr h="370840">
                <a:tc>
                  <a:txBody>
                    <a:bodyPr/>
                    <a:lstStyle/>
                    <a:p>
                      <a:r>
                        <a:rPr lang="en-US" dirty="0"/>
                        <a:t>C</a:t>
                      </a:r>
                    </a:p>
                  </a:txBody>
                  <a:tcPr/>
                </a:tc>
                <a:tc>
                  <a:txBody>
                    <a:bodyPr/>
                    <a:lstStyle/>
                    <a:p>
                      <a:r>
                        <a:rPr lang="en-US" dirty="0"/>
                        <a:t>Appliances and electronic devices</a:t>
                      </a:r>
                    </a:p>
                  </a:txBody>
                  <a:tcPr/>
                </a:tc>
                <a:tc>
                  <a:txBody>
                    <a:bodyPr/>
                    <a:lstStyle/>
                    <a:p>
                      <a:r>
                        <a:rPr lang="en-US" dirty="0"/>
                        <a:t>Dry chemical, carbon dioxide, halon</a:t>
                      </a:r>
                    </a:p>
                  </a:txBody>
                  <a:tcPr/>
                </a:tc>
                <a:extLst>
                  <a:ext uri="{0D108BD9-81ED-4DB2-BD59-A6C34878D82A}">
                    <a16:rowId xmlns:a16="http://schemas.microsoft.com/office/drawing/2014/main" xmlns="" val="2191370836"/>
                  </a:ext>
                </a:extLst>
              </a:tr>
              <a:tr h="370840">
                <a:tc>
                  <a:txBody>
                    <a:bodyPr/>
                    <a:lstStyle/>
                    <a:p>
                      <a:r>
                        <a:rPr lang="en-US" dirty="0"/>
                        <a:t>D</a:t>
                      </a:r>
                    </a:p>
                  </a:txBody>
                  <a:tcPr/>
                </a:tc>
                <a:tc>
                  <a:txBody>
                    <a:bodyPr/>
                    <a:lstStyle/>
                    <a:p>
                      <a:r>
                        <a:rPr lang="en-US" dirty="0"/>
                        <a:t>Combustible metals</a:t>
                      </a:r>
                    </a:p>
                  </a:txBody>
                  <a:tcPr/>
                </a:tc>
                <a:tc>
                  <a:txBody>
                    <a:bodyPr/>
                    <a:lstStyle/>
                    <a:p>
                      <a:r>
                        <a:rPr lang="en-US" dirty="0"/>
                        <a:t>Sand or special extinguishing agent</a:t>
                      </a:r>
                    </a:p>
                  </a:txBody>
                  <a:tcPr/>
                </a:tc>
                <a:extLst>
                  <a:ext uri="{0D108BD9-81ED-4DB2-BD59-A6C34878D82A}">
                    <a16:rowId xmlns:a16="http://schemas.microsoft.com/office/drawing/2014/main" xmlns="" val="4132249370"/>
                  </a:ext>
                </a:extLst>
              </a:tr>
            </a:tbl>
          </a:graphicData>
        </a:graphic>
      </p:graphicFrame>
      <p:sp>
        <p:nvSpPr>
          <p:cNvPr id="6" name="Slide Number Placeholder 5"/>
          <p:cNvSpPr>
            <a:spLocks noGrp="1"/>
          </p:cNvSpPr>
          <p:nvPr>
            <p:ph type="sldNum" sz="quarter" idx="4"/>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228874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Extinguishers </a:t>
            </a:r>
            <a:r>
              <a:rPr lang="en-US" sz="1000" b="0" dirty="0"/>
              <a:t>2</a:t>
            </a:r>
          </a:p>
        </p:txBody>
      </p:sp>
      <p:graphicFrame>
        <p:nvGraphicFramePr>
          <p:cNvPr id="8" name="Table 7">
            <a:extLst>
              <a:ext uri="{FF2B5EF4-FFF2-40B4-BE49-F238E27FC236}">
                <a16:creationId xmlns:a16="http://schemas.microsoft.com/office/drawing/2014/main" xmlns="" id="{E3E99ADA-3F25-4375-9D9C-D040D42402C9}"/>
              </a:ext>
            </a:extLst>
          </p:cNvPr>
          <p:cNvGraphicFramePr>
            <a:graphicFrameLocks noGrp="1"/>
          </p:cNvGraphicFramePr>
          <p:nvPr>
            <p:extLst>
              <p:ext uri="{D42A27DB-BD31-4B8C-83A1-F6EECF244321}">
                <p14:modId xmlns:p14="http://schemas.microsoft.com/office/powerpoint/2010/main" val="1671258971"/>
              </p:ext>
            </p:extLst>
          </p:nvPr>
        </p:nvGraphicFramePr>
        <p:xfrm>
          <a:off x="457200" y="1397000"/>
          <a:ext cx="7975600" cy="2123440"/>
        </p:xfrm>
        <a:graphic>
          <a:graphicData uri="http://schemas.openxmlformats.org/drawingml/2006/table">
            <a:tbl>
              <a:tblPr firstRow="1" bandRow="1">
                <a:tableStyleId>{5C22544A-7EE6-4342-B048-85BDC9FD1C3A}</a:tableStyleId>
              </a:tblPr>
              <a:tblGrid>
                <a:gridCol w="1605280">
                  <a:extLst>
                    <a:ext uri="{9D8B030D-6E8A-4147-A177-3AD203B41FA5}">
                      <a16:colId xmlns:a16="http://schemas.microsoft.com/office/drawing/2014/main" xmlns="" val="2803176856"/>
                    </a:ext>
                  </a:extLst>
                </a:gridCol>
                <a:gridCol w="6370320">
                  <a:extLst>
                    <a:ext uri="{9D8B030D-6E8A-4147-A177-3AD203B41FA5}">
                      <a16:colId xmlns:a16="http://schemas.microsoft.com/office/drawing/2014/main" xmlns="" val="3862997258"/>
                    </a:ext>
                  </a:extLst>
                </a:gridCol>
              </a:tblGrid>
              <a:tr h="370840">
                <a:tc>
                  <a:txBody>
                    <a:bodyPr/>
                    <a:lstStyle/>
                    <a:p>
                      <a:r>
                        <a:rPr lang="en-US" dirty="0"/>
                        <a:t>Class of Fire</a:t>
                      </a:r>
                    </a:p>
                  </a:txBody>
                  <a:tcPr/>
                </a:tc>
                <a:tc>
                  <a:txBody>
                    <a:bodyPr/>
                    <a:lstStyle/>
                    <a:p>
                      <a:r>
                        <a:rPr lang="en-US" dirty="0"/>
                        <a:t>Memory Jogger</a:t>
                      </a:r>
                    </a:p>
                  </a:txBody>
                  <a:tcPr/>
                </a:tc>
                <a:extLst>
                  <a:ext uri="{0D108BD9-81ED-4DB2-BD59-A6C34878D82A}">
                    <a16:rowId xmlns:a16="http://schemas.microsoft.com/office/drawing/2014/main" xmlns="" val="2479414812"/>
                  </a:ext>
                </a:extLst>
              </a:tr>
              <a:tr h="370840">
                <a:tc>
                  <a:txBody>
                    <a:bodyPr/>
                    <a:lstStyle/>
                    <a:p>
                      <a:r>
                        <a:rPr lang="en-US" dirty="0"/>
                        <a:t>A</a:t>
                      </a:r>
                    </a:p>
                  </a:txBody>
                  <a:tcPr/>
                </a:tc>
                <a:tc>
                  <a:txBody>
                    <a:bodyPr/>
                    <a:lstStyle/>
                    <a:p>
                      <a:r>
                        <a:rPr lang="en-US" dirty="0"/>
                        <a:t>A is for ashes. Use on anything that will turn to ashes when burned.</a:t>
                      </a:r>
                    </a:p>
                  </a:txBody>
                  <a:tcPr/>
                </a:tc>
                <a:extLst>
                  <a:ext uri="{0D108BD9-81ED-4DB2-BD59-A6C34878D82A}">
                    <a16:rowId xmlns:a16="http://schemas.microsoft.com/office/drawing/2014/main" xmlns="" val="606809033"/>
                  </a:ext>
                </a:extLst>
              </a:tr>
              <a:tr h="370840">
                <a:tc>
                  <a:txBody>
                    <a:bodyPr/>
                    <a:lstStyle/>
                    <a:p>
                      <a:r>
                        <a:rPr lang="en-US" dirty="0"/>
                        <a:t>B</a:t>
                      </a:r>
                    </a:p>
                  </a:txBody>
                  <a:tcPr/>
                </a:tc>
                <a:tc>
                  <a:txBody>
                    <a:bodyPr/>
                    <a:lstStyle/>
                    <a:p>
                      <a:r>
                        <a:rPr lang="en-US" dirty="0"/>
                        <a:t>B is bubbles and boils. Use on flammable liquids.</a:t>
                      </a:r>
                    </a:p>
                  </a:txBody>
                  <a:tcPr/>
                </a:tc>
                <a:extLst>
                  <a:ext uri="{0D108BD9-81ED-4DB2-BD59-A6C34878D82A}">
                    <a16:rowId xmlns:a16="http://schemas.microsoft.com/office/drawing/2014/main" xmlns="" val="2497128809"/>
                  </a:ext>
                </a:extLst>
              </a:tr>
              <a:tr h="370840">
                <a:tc>
                  <a:txBody>
                    <a:bodyPr/>
                    <a:lstStyle/>
                    <a:p>
                      <a:r>
                        <a:rPr lang="en-US" dirty="0"/>
                        <a:t>C</a:t>
                      </a:r>
                    </a:p>
                  </a:txBody>
                  <a:tcPr/>
                </a:tc>
                <a:tc>
                  <a:txBody>
                    <a:bodyPr/>
                    <a:lstStyle/>
                    <a:p>
                      <a:r>
                        <a:rPr lang="en-US" dirty="0"/>
                        <a:t>C is for circuit. Use on appliances and electronic devices.</a:t>
                      </a:r>
                    </a:p>
                  </a:txBody>
                  <a:tcPr/>
                </a:tc>
                <a:extLst>
                  <a:ext uri="{0D108BD9-81ED-4DB2-BD59-A6C34878D82A}">
                    <a16:rowId xmlns:a16="http://schemas.microsoft.com/office/drawing/2014/main" xmlns="" val="2191370836"/>
                  </a:ext>
                </a:extLst>
              </a:tr>
              <a:tr h="370840">
                <a:tc>
                  <a:txBody>
                    <a:bodyPr/>
                    <a:lstStyle/>
                    <a:p>
                      <a:r>
                        <a:rPr lang="en-US" dirty="0"/>
                        <a:t>ABC</a:t>
                      </a:r>
                    </a:p>
                  </a:txBody>
                  <a:tcPr/>
                </a:tc>
                <a:tc>
                  <a:txBody>
                    <a:bodyPr/>
                    <a:lstStyle/>
                    <a:p>
                      <a:r>
                        <a:rPr lang="en-US" dirty="0"/>
                        <a:t>Use on all of the above.</a:t>
                      </a:r>
                    </a:p>
                  </a:txBody>
                  <a:tcPr/>
                </a:tc>
                <a:extLst>
                  <a:ext uri="{0D108BD9-81ED-4DB2-BD59-A6C34878D82A}">
                    <a16:rowId xmlns:a16="http://schemas.microsoft.com/office/drawing/2014/main" xmlns="" val="4132249370"/>
                  </a:ext>
                </a:extLst>
              </a:tr>
            </a:tbl>
          </a:graphicData>
        </a:graphic>
      </p:graphicFrame>
      <p:sp>
        <p:nvSpPr>
          <p:cNvPr id="6" name="Slide Number Placeholder 5"/>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95879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PASS to Extinguish a Fire</a:t>
            </a:r>
            <a:endParaRPr lang="en-US" sz="1000" b="0" dirty="0"/>
          </a:p>
        </p:txBody>
      </p:sp>
      <p:pic>
        <p:nvPicPr>
          <p:cNvPr id="3" name="Picture 2" descr="Steps to put out a fire: Pull out the pin, Aim at the base of the fire, Squeeze the trigger, and Sweep the base of the fire">
            <a:extLst>
              <a:ext uri="{FF2B5EF4-FFF2-40B4-BE49-F238E27FC236}">
                <a16:creationId xmlns:a16="http://schemas.microsoft.com/office/drawing/2014/main" xmlns="" id="{7B8A7C74-29CE-47D8-8470-B2E47AE29C16}"/>
              </a:ext>
            </a:extLst>
          </p:cNvPr>
          <p:cNvPicPr>
            <a:picLocks noChangeAspect="1"/>
          </p:cNvPicPr>
          <p:nvPr/>
        </p:nvPicPr>
        <p:blipFill>
          <a:blip r:embed="rId3"/>
          <a:stretch>
            <a:fillRect/>
          </a:stretch>
        </p:blipFill>
        <p:spPr>
          <a:xfrm>
            <a:off x="2235654" y="1385411"/>
            <a:ext cx="5038453" cy="4595069"/>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304138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Overview</a:t>
            </a:r>
          </a:p>
        </p:txBody>
      </p:sp>
      <p:sp>
        <p:nvSpPr>
          <p:cNvPr id="3" name="Content Placeholder 2"/>
          <p:cNvSpPr>
            <a:spLocks noGrp="1"/>
          </p:cNvSpPr>
          <p:nvPr>
            <p:ph sz="quarter" idx="11"/>
          </p:nvPr>
        </p:nvSpPr>
        <p:spPr>
          <a:xfrm>
            <a:off x="342900" y="1276709"/>
            <a:ext cx="3512820" cy="3264811"/>
          </a:xfrm>
        </p:spPr>
        <p:txBody>
          <a:bodyPr/>
          <a:lstStyle/>
          <a:p>
            <a:pPr marL="292608" indent="-292608">
              <a:buFont typeface="Arial" panose="020B0604020202020204" pitchFamily="34" charset="0"/>
              <a:buChar char="•"/>
            </a:pPr>
            <a:r>
              <a:rPr lang="en-US" dirty="0"/>
              <a:t>Be aware of requirements.</a:t>
            </a:r>
          </a:p>
          <a:p>
            <a:pPr marL="292608" indent="-292608">
              <a:buFont typeface="Arial" panose="020B0604020202020204" pitchFamily="34" charset="0"/>
              <a:buChar char="•"/>
            </a:pPr>
            <a:r>
              <a:rPr lang="en-US" dirty="0"/>
              <a:t>Store chemicals securely.</a:t>
            </a:r>
          </a:p>
          <a:p>
            <a:pPr marL="292608" indent="-292608">
              <a:buFont typeface="Arial" panose="020B0604020202020204" pitchFamily="34" charset="0"/>
              <a:buChar char="•"/>
            </a:pPr>
            <a:r>
              <a:rPr lang="en-US" dirty="0"/>
              <a:t>Use chemicals safely.</a:t>
            </a:r>
          </a:p>
        </p:txBody>
      </p:sp>
      <p:pic>
        <p:nvPicPr>
          <p:cNvPr id="4" name="Picture 3" descr="A metal locker which is used to store hazardous chemicals.">
            <a:extLst>
              <a:ext uri="{FF2B5EF4-FFF2-40B4-BE49-F238E27FC236}">
                <a16:creationId xmlns:a16="http://schemas.microsoft.com/office/drawing/2014/main" xmlns="" id="{84D2491B-2636-407E-AC59-E1F672F6467A}"/>
              </a:ext>
            </a:extLst>
          </p:cNvPr>
          <p:cNvPicPr>
            <a:picLocks noChangeAspect="1"/>
          </p:cNvPicPr>
          <p:nvPr/>
        </p:nvPicPr>
        <p:blipFill>
          <a:blip r:embed="rId3"/>
          <a:stretch>
            <a:fillRect/>
          </a:stretch>
        </p:blipFill>
        <p:spPr>
          <a:xfrm>
            <a:off x="4066617" y="1276709"/>
            <a:ext cx="3591409" cy="4727581"/>
          </a:xfrm>
          <a:prstGeom prst="rect">
            <a:avLst/>
          </a:prstGeom>
        </p:spPr>
      </p:pic>
      <p:sp>
        <p:nvSpPr>
          <p:cNvPr id="5" name="Text Placeholder 4"/>
          <p:cNvSpPr>
            <a:spLocks noGrp="1"/>
          </p:cNvSpPr>
          <p:nvPr>
            <p:ph type="body" sz="quarter" idx="13"/>
          </p:nvPr>
        </p:nvSpPr>
        <p:spPr/>
        <p:txBody>
          <a:bodyPr/>
          <a:lstStyle/>
          <a:p>
            <a:r>
              <a:rPr lang="en-US" dirty="0">
                <a:solidFill>
                  <a:schemeClr val="tx1"/>
                </a:solidFill>
              </a:rPr>
              <a:t>©McGraw-Hill Education/Sandra </a:t>
            </a:r>
            <a:r>
              <a:rPr lang="en-US" dirty="0" err="1">
                <a:solidFill>
                  <a:schemeClr val="tx1"/>
                </a:solidFill>
              </a:rPr>
              <a:t>Mesrine</a:t>
            </a:r>
            <a:r>
              <a:rPr lang="en-US" dirty="0">
                <a:solidFill>
                  <a:schemeClr val="tx1"/>
                </a:solidFill>
              </a:rPr>
              <a:t>, photographer</a:t>
            </a:r>
          </a:p>
        </p:txBody>
      </p:sp>
      <p:sp>
        <p:nvSpPr>
          <p:cNvPr id="6" name="Slide Number Placeholder 5"/>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305607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Globally Harmonized System (G</a:t>
            </a:r>
            <a:r>
              <a:rPr lang="en-US" sz="100" dirty="0"/>
              <a:t> </a:t>
            </a:r>
            <a:r>
              <a:rPr lang="en-US" dirty="0"/>
              <a:t>H</a:t>
            </a:r>
            <a:r>
              <a:rPr lang="en-US" sz="100" dirty="0"/>
              <a:t> </a:t>
            </a:r>
            <a:r>
              <a:rPr lang="en-US" dirty="0"/>
              <a:t>S) Pictograms and Hazard Classes </a:t>
            </a:r>
            <a:r>
              <a:rPr lang="en-US" sz="1100" b="0" dirty="0"/>
              <a:t>1</a:t>
            </a:r>
          </a:p>
        </p:txBody>
      </p:sp>
      <p:pic>
        <p:nvPicPr>
          <p:cNvPr id="4" name="Picture 3" descr="Pictograms for Hazardous chemicals that belong to class 1.">
            <a:extLst>
              <a:ext uri="{FF2B5EF4-FFF2-40B4-BE49-F238E27FC236}">
                <a16:creationId xmlns:a16="http://schemas.microsoft.com/office/drawing/2014/main" xmlns="" id="{920D8EF7-EE2A-4710-99B7-8CC6207BEA8E}"/>
              </a:ext>
            </a:extLst>
          </p:cNvPr>
          <p:cNvPicPr>
            <a:picLocks noChangeAspect="1"/>
          </p:cNvPicPr>
          <p:nvPr/>
        </p:nvPicPr>
        <p:blipFill>
          <a:blip r:embed="rId3"/>
          <a:stretch>
            <a:fillRect/>
          </a:stretch>
        </p:blipFill>
        <p:spPr>
          <a:xfrm>
            <a:off x="539977" y="1801335"/>
            <a:ext cx="8064045" cy="3763221"/>
          </a:xfrm>
          <a:prstGeom prst="rect">
            <a:avLst/>
          </a:prstGeom>
        </p:spPr>
      </p:pic>
      <p:sp>
        <p:nvSpPr>
          <p:cNvPr id="5" name="Text Placeholder 4">
            <a:extLst>
              <a:ext uri="{FF2B5EF4-FFF2-40B4-BE49-F238E27FC236}">
                <a16:creationId xmlns:a16="http://schemas.microsoft.com/office/drawing/2014/main" xmlns="" id="{C4C86656-6B5A-5AF2-C112-807481C99844}"/>
              </a:ext>
            </a:extLst>
          </p:cNvPr>
          <p:cNvSpPr>
            <a:spLocks noGrp="1"/>
          </p:cNvSpPr>
          <p:nvPr>
            <p:ph type="body" sz="quarter" idx="12"/>
          </p:nvPr>
        </p:nvSpPr>
        <p:spPr>
          <a:xfrm>
            <a:off x="2417736" y="6324600"/>
            <a:ext cx="4339525" cy="200186"/>
          </a:xfrm>
        </p:spPr>
        <p:txBody>
          <a:bodyPr/>
          <a:lstStyle/>
          <a:p>
            <a:r>
              <a:rPr lang="en-US" sz="1200" dirty="0">
                <a:hlinkClick r:id="rId4" action="ppaction://hlinksldjump"/>
              </a:rPr>
              <a:t>Access the text alternative for slide images.</a:t>
            </a:r>
            <a:endParaRPr lang="en-IN"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125631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Globally Harmonized System (G</a:t>
            </a:r>
            <a:r>
              <a:rPr lang="en-US" sz="100" dirty="0"/>
              <a:t> </a:t>
            </a:r>
            <a:r>
              <a:rPr lang="en-US" dirty="0"/>
              <a:t>H</a:t>
            </a:r>
            <a:r>
              <a:rPr lang="en-US" sz="100" dirty="0"/>
              <a:t> </a:t>
            </a:r>
            <a:r>
              <a:rPr lang="en-US" dirty="0"/>
              <a:t>S) Pictograms and Hazard Classes </a:t>
            </a:r>
            <a:r>
              <a:rPr lang="en-US" sz="1100" b="0" dirty="0"/>
              <a:t>2</a:t>
            </a:r>
          </a:p>
        </p:txBody>
      </p:sp>
      <p:pic>
        <p:nvPicPr>
          <p:cNvPr id="3" name="Picture 2" descr="Pictograms for Hazardous chemicals that belong to class 2.">
            <a:extLst>
              <a:ext uri="{FF2B5EF4-FFF2-40B4-BE49-F238E27FC236}">
                <a16:creationId xmlns:a16="http://schemas.microsoft.com/office/drawing/2014/main" xmlns="" id="{F933C105-EA25-426B-A913-0D4AE5EA3C7A}"/>
              </a:ext>
            </a:extLst>
          </p:cNvPr>
          <p:cNvPicPr>
            <a:picLocks noChangeAspect="1"/>
          </p:cNvPicPr>
          <p:nvPr/>
        </p:nvPicPr>
        <p:blipFill>
          <a:blip r:embed="rId3"/>
          <a:stretch>
            <a:fillRect/>
          </a:stretch>
        </p:blipFill>
        <p:spPr>
          <a:xfrm>
            <a:off x="465156" y="2184753"/>
            <a:ext cx="8213686" cy="2488492"/>
          </a:xfrm>
          <a:prstGeom prst="rect">
            <a:avLst/>
          </a:prstGeom>
        </p:spPr>
      </p:pic>
      <p:sp>
        <p:nvSpPr>
          <p:cNvPr id="5" name="Text Placeholder 4">
            <a:extLst>
              <a:ext uri="{FF2B5EF4-FFF2-40B4-BE49-F238E27FC236}">
                <a16:creationId xmlns:a16="http://schemas.microsoft.com/office/drawing/2014/main" xmlns="" id="{FA134BD7-5A84-E1E3-0EDF-0E48D9525DAE}"/>
              </a:ext>
            </a:extLst>
          </p:cNvPr>
          <p:cNvSpPr>
            <a:spLocks noGrp="1"/>
          </p:cNvSpPr>
          <p:nvPr>
            <p:ph type="body" sz="quarter" idx="12"/>
          </p:nvPr>
        </p:nvSpPr>
        <p:spPr>
          <a:xfrm>
            <a:off x="2417737" y="6231611"/>
            <a:ext cx="4308528" cy="340911"/>
          </a:xfrm>
        </p:spPr>
        <p:txBody>
          <a:bodyPr/>
          <a:lstStyle/>
          <a:p>
            <a:r>
              <a:rPr lang="en-US" sz="1200" dirty="0">
                <a:hlinkClick r:id="rId4" action="ppaction://hlinksldjump"/>
              </a:rPr>
              <a:t>Access the text alternative for slide images.</a:t>
            </a:r>
            <a:endParaRPr lang="en-IN"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87620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Globally Harmonized System (G</a:t>
            </a:r>
            <a:r>
              <a:rPr lang="en-US" sz="100" dirty="0"/>
              <a:t> </a:t>
            </a:r>
            <a:r>
              <a:rPr lang="en-US" dirty="0"/>
              <a:t>H</a:t>
            </a:r>
            <a:r>
              <a:rPr lang="en-US" sz="100" dirty="0"/>
              <a:t> </a:t>
            </a:r>
            <a:r>
              <a:rPr lang="en-US" dirty="0"/>
              <a:t>S) Pictograms and Hazard Classes </a:t>
            </a:r>
            <a:r>
              <a:rPr lang="en-US" sz="1100" b="0" dirty="0"/>
              <a:t>3</a:t>
            </a:r>
          </a:p>
        </p:txBody>
      </p:sp>
      <p:pic>
        <p:nvPicPr>
          <p:cNvPr id="4" name="Picture 3" descr="Pictograms for Hazardous chemicals that belong to class 3.">
            <a:extLst>
              <a:ext uri="{FF2B5EF4-FFF2-40B4-BE49-F238E27FC236}">
                <a16:creationId xmlns:a16="http://schemas.microsoft.com/office/drawing/2014/main" xmlns="" id="{28F7A54C-F082-4B78-9DB0-3CD417602757}"/>
              </a:ext>
            </a:extLst>
          </p:cNvPr>
          <p:cNvPicPr>
            <a:picLocks noChangeAspect="1"/>
          </p:cNvPicPr>
          <p:nvPr/>
        </p:nvPicPr>
        <p:blipFill>
          <a:blip r:embed="rId3"/>
          <a:stretch>
            <a:fillRect/>
          </a:stretch>
        </p:blipFill>
        <p:spPr>
          <a:xfrm>
            <a:off x="587087" y="1867843"/>
            <a:ext cx="7969825" cy="3630205"/>
          </a:xfrm>
          <a:prstGeom prst="rect">
            <a:avLst/>
          </a:prstGeom>
        </p:spPr>
      </p:pic>
      <p:sp>
        <p:nvSpPr>
          <p:cNvPr id="5" name="Text Placeholder 4">
            <a:extLst>
              <a:ext uri="{FF2B5EF4-FFF2-40B4-BE49-F238E27FC236}">
                <a16:creationId xmlns:a16="http://schemas.microsoft.com/office/drawing/2014/main" xmlns="" id="{21BFB8B8-CF66-6431-470F-BA57C5205C39}"/>
              </a:ext>
            </a:extLst>
          </p:cNvPr>
          <p:cNvSpPr>
            <a:spLocks noGrp="1"/>
          </p:cNvSpPr>
          <p:nvPr>
            <p:ph type="body" sz="quarter" idx="12"/>
          </p:nvPr>
        </p:nvSpPr>
        <p:spPr>
          <a:xfrm>
            <a:off x="2433235" y="6231611"/>
            <a:ext cx="4277532" cy="340911"/>
          </a:xfrm>
        </p:spPr>
        <p:txBody>
          <a:bodyPr/>
          <a:lstStyle/>
          <a:p>
            <a:r>
              <a:rPr lang="en-US" sz="1200" dirty="0">
                <a:hlinkClick r:id="rId4" action="ppaction://hlinksldjump"/>
              </a:rPr>
              <a:t>Access the text alternative for slide images.</a:t>
            </a:r>
            <a:endParaRPr lang="en-IN"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1209632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
            </a:r>
            <a:r>
              <a:rPr lang="en-US" sz="100" dirty="0"/>
              <a:t> </a:t>
            </a:r>
            <a:r>
              <a:rPr lang="en-US" dirty="0"/>
              <a:t>F</a:t>
            </a:r>
            <a:r>
              <a:rPr lang="en-US" sz="100" dirty="0"/>
              <a:t> </a:t>
            </a:r>
            <a:r>
              <a:rPr lang="en-US" dirty="0"/>
              <a:t>P</a:t>
            </a:r>
            <a:r>
              <a:rPr lang="en-US" sz="100" dirty="0"/>
              <a:t> </a:t>
            </a:r>
            <a:r>
              <a:rPr lang="en-US" dirty="0"/>
              <a:t>A Diamond Hazard Symbol</a:t>
            </a:r>
            <a:endParaRPr lang="en-US" sz="1100" b="0" dirty="0"/>
          </a:p>
        </p:txBody>
      </p:sp>
      <p:pic>
        <p:nvPicPr>
          <p:cNvPr id="3" name="Picture 2" descr="Fire hazard rating of 3; health hazard rating of 2; reactivity hazard of 3, and W-slash: rating special hazard. ">
            <a:extLst>
              <a:ext uri="{FF2B5EF4-FFF2-40B4-BE49-F238E27FC236}">
                <a16:creationId xmlns:a16="http://schemas.microsoft.com/office/drawing/2014/main" xmlns="" id="{04629BFD-EE76-427B-B5D0-08B3EB7B4233}"/>
              </a:ext>
            </a:extLst>
          </p:cNvPr>
          <p:cNvPicPr>
            <a:picLocks noChangeAspect="1"/>
          </p:cNvPicPr>
          <p:nvPr/>
        </p:nvPicPr>
        <p:blipFill>
          <a:blip r:embed="rId3"/>
          <a:stretch>
            <a:fillRect/>
          </a:stretch>
        </p:blipFill>
        <p:spPr>
          <a:xfrm>
            <a:off x="1965710" y="1288761"/>
            <a:ext cx="5761219" cy="4828450"/>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301475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Hazardous Materials Identification System (H</a:t>
            </a:r>
            <a:r>
              <a:rPr lang="en-US" sz="100" dirty="0"/>
              <a:t> </a:t>
            </a:r>
            <a:r>
              <a:rPr lang="en-US" dirty="0"/>
              <a:t>M</a:t>
            </a:r>
            <a:r>
              <a:rPr lang="en-US" sz="100" dirty="0"/>
              <a:t> </a:t>
            </a:r>
            <a:r>
              <a:rPr lang="en-US" dirty="0"/>
              <a:t>I</a:t>
            </a:r>
            <a:r>
              <a:rPr lang="en-US" sz="100" dirty="0"/>
              <a:t> </a:t>
            </a:r>
            <a:r>
              <a:rPr lang="en-US" dirty="0"/>
              <a:t>S)</a:t>
            </a:r>
            <a:endParaRPr lang="en-US" sz="1100" b="0" dirty="0"/>
          </a:p>
        </p:txBody>
      </p:sp>
      <p:pic>
        <p:nvPicPr>
          <p:cNvPr id="4" name="Picture 3" descr="Typical Hazardous Materials Identification System label has the following text: health, flammability, physical hazard and personal protection. ">
            <a:extLst>
              <a:ext uri="{FF2B5EF4-FFF2-40B4-BE49-F238E27FC236}">
                <a16:creationId xmlns:a16="http://schemas.microsoft.com/office/drawing/2014/main" xmlns="" id="{DDC98C6A-77D8-487A-BEF9-ABAC77734B86}"/>
              </a:ext>
            </a:extLst>
          </p:cNvPr>
          <p:cNvPicPr>
            <a:picLocks noChangeAspect="1"/>
          </p:cNvPicPr>
          <p:nvPr/>
        </p:nvPicPr>
        <p:blipFill>
          <a:blip r:embed="rId3"/>
          <a:stretch>
            <a:fillRect/>
          </a:stretch>
        </p:blipFill>
        <p:spPr>
          <a:xfrm>
            <a:off x="2842611" y="1283961"/>
            <a:ext cx="3621338" cy="4797968"/>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123441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592F6-27BB-4940-A7CF-9FAAD9B9BE09}"/>
              </a:ext>
            </a:extLst>
          </p:cNvPr>
          <p:cNvSpPr>
            <a:spLocks noGrp="1"/>
          </p:cNvSpPr>
          <p:nvPr>
            <p:ph type="title"/>
          </p:nvPr>
        </p:nvSpPr>
        <p:spPr/>
        <p:txBody>
          <a:bodyPr/>
          <a:lstStyle/>
          <a:p>
            <a:r>
              <a:rPr lang="en-US" dirty="0"/>
              <a:t>N</a:t>
            </a:r>
            <a:r>
              <a:rPr lang="en-US" sz="100" dirty="0"/>
              <a:t> </a:t>
            </a:r>
            <a:r>
              <a:rPr lang="en-US" dirty="0"/>
              <a:t>A</a:t>
            </a:r>
            <a:r>
              <a:rPr lang="en-US" sz="100" dirty="0"/>
              <a:t> </a:t>
            </a:r>
            <a:r>
              <a:rPr lang="en-US" dirty="0" err="1"/>
              <a:t>A</a:t>
            </a:r>
            <a:r>
              <a:rPr lang="en-US" sz="100" dirty="0"/>
              <a:t> </a:t>
            </a:r>
            <a:r>
              <a:rPr lang="en-US" dirty="0"/>
              <a:t>C</a:t>
            </a:r>
            <a:r>
              <a:rPr lang="en-US" sz="100" dirty="0"/>
              <a:t> </a:t>
            </a:r>
            <a:r>
              <a:rPr lang="en-US" dirty="0"/>
              <a:t>L</a:t>
            </a:r>
            <a:r>
              <a:rPr lang="en-US" sz="100" dirty="0"/>
              <a:t> </a:t>
            </a:r>
            <a:r>
              <a:rPr lang="en-US" dirty="0"/>
              <a:t>S Competencies </a:t>
            </a:r>
            <a:r>
              <a:rPr lang="en-US" sz="1000" b="0" dirty="0"/>
              <a:t>1</a:t>
            </a:r>
          </a:p>
        </p:txBody>
      </p:sp>
      <p:sp>
        <p:nvSpPr>
          <p:cNvPr id="3" name="Content Placeholder 2">
            <a:extLst>
              <a:ext uri="{FF2B5EF4-FFF2-40B4-BE49-F238E27FC236}">
                <a16:creationId xmlns:a16="http://schemas.microsoft.com/office/drawing/2014/main" xmlns="" id="{B310A932-C916-4C03-8B5E-5908F60FF31B}"/>
              </a:ext>
            </a:extLst>
          </p:cNvPr>
          <p:cNvSpPr>
            <a:spLocks noGrp="1"/>
          </p:cNvSpPr>
          <p:nvPr>
            <p:ph sz="quarter" idx="11"/>
          </p:nvPr>
        </p:nvSpPr>
        <p:spPr/>
        <p:txBody>
          <a:bodyPr/>
          <a:lstStyle/>
          <a:p>
            <a:pPr marL="517525" indent="-517525"/>
            <a:r>
              <a:rPr lang="en-US" dirty="0"/>
              <a:t>2.1	Demonstrate knowledge of infection control and safety.</a:t>
            </a:r>
          </a:p>
          <a:p>
            <a:pPr marL="517525" indent="-517525"/>
            <a:r>
              <a:rPr lang="en-US" dirty="0"/>
              <a:t>2.2	Identify policies and procedures for maintaining laboratory safety.</a:t>
            </a:r>
          </a:p>
          <a:p>
            <a:pPr marL="517525" indent="-517525"/>
            <a:r>
              <a:rPr lang="en-US" dirty="0"/>
              <a:t>2.4	Comply with federal, state, and locally mandated regulations regarding safety practices.</a:t>
            </a:r>
          </a:p>
          <a:p>
            <a:pPr marL="741363" indent="-741363"/>
            <a:r>
              <a:rPr lang="en-US" dirty="0"/>
              <a:t>2.4.1 Observe the O</a:t>
            </a:r>
            <a:r>
              <a:rPr lang="en-US" sz="100" dirty="0"/>
              <a:t> </a:t>
            </a:r>
            <a:r>
              <a:rPr lang="en-US" dirty="0"/>
              <a:t>S</a:t>
            </a:r>
            <a:r>
              <a:rPr lang="en-US" sz="100" dirty="0"/>
              <a:t> </a:t>
            </a:r>
            <a:r>
              <a:rPr lang="en-US" dirty="0"/>
              <a:t>H</a:t>
            </a:r>
            <a:r>
              <a:rPr lang="en-US" sz="100" dirty="0"/>
              <a:t> </a:t>
            </a:r>
            <a:r>
              <a:rPr lang="en-US" dirty="0"/>
              <a:t>A Blood borne Pathogens Standard and Needle Safety Precautions Act.</a:t>
            </a:r>
          </a:p>
          <a:p>
            <a:pPr marL="803275" indent="-803275"/>
            <a:r>
              <a:rPr lang="en-US" dirty="0"/>
              <a:t>2.4.2 Use prescribed procedures to handle electrical, radiation, biological and fire hazards.</a:t>
            </a:r>
          </a:p>
        </p:txBody>
      </p:sp>
      <p:sp>
        <p:nvSpPr>
          <p:cNvPr id="6" name="Slide Number Placeholder 5">
            <a:extLst>
              <a:ext uri="{FF2B5EF4-FFF2-40B4-BE49-F238E27FC236}">
                <a16:creationId xmlns:a16="http://schemas.microsoft.com/office/drawing/2014/main" xmlns="" id="{358361B6-3621-4DE3-B37A-0501A7518CBC}"/>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125612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Eyes</a:t>
            </a:r>
          </a:p>
        </p:txBody>
      </p:sp>
      <p:sp>
        <p:nvSpPr>
          <p:cNvPr id="3" name="Content Placeholder 2"/>
          <p:cNvSpPr>
            <a:spLocks noGrp="1"/>
          </p:cNvSpPr>
          <p:nvPr>
            <p:ph sz="quarter" idx="11"/>
          </p:nvPr>
        </p:nvSpPr>
        <p:spPr>
          <a:xfrm>
            <a:off x="342900" y="1276709"/>
            <a:ext cx="3665220" cy="2579011"/>
          </a:xfrm>
        </p:spPr>
        <p:txBody>
          <a:bodyPr/>
          <a:lstStyle/>
          <a:p>
            <a:r>
              <a:rPr lang="en-US" dirty="0"/>
              <a:t>Use appropriate procedures if spill or splash occurs.</a:t>
            </a:r>
          </a:p>
          <a:p>
            <a:pPr marL="292608" indent="-292608">
              <a:buFont typeface="Arial" panose="020B0604020202020204" pitchFamily="34" charset="0"/>
              <a:buChar char="•"/>
            </a:pPr>
            <a:r>
              <a:rPr lang="en-US" dirty="0"/>
              <a:t>Emergency shower.</a:t>
            </a:r>
          </a:p>
          <a:p>
            <a:pPr marL="292608" indent="-292608">
              <a:buFont typeface="Arial" panose="020B0604020202020204" pitchFamily="34" charset="0"/>
              <a:buChar char="•"/>
            </a:pPr>
            <a:r>
              <a:rPr lang="en-US" dirty="0"/>
              <a:t>Emergency eyewash.</a:t>
            </a:r>
          </a:p>
        </p:txBody>
      </p:sp>
      <p:pic>
        <p:nvPicPr>
          <p:cNvPr id="5" name="Picture 4" descr="An emergency shower head installed in the ceiling.">
            <a:extLst>
              <a:ext uri="{FF2B5EF4-FFF2-40B4-BE49-F238E27FC236}">
                <a16:creationId xmlns:a16="http://schemas.microsoft.com/office/drawing/2014/main" xmlns="" id="{B098C30B-1848-4A49-8B79-9E9DF236F318}"/>
              </a:ext>
            </a:extLst>
          </p:cNvPr>
          <p:cNvPicPr>
            <a:picLocks noChangeAspect="1"/>
          </p:cNvPicPr>
          <p:nvPr/>
        </p:nvPicPr>
        <p:blipFill>
          <a:blip r:embed="rId3"/>
          <a:stretch>
            <a:fillRect/>
          </a:stretch>
        </p:blipFill>
        <p:spPr>
          <a:xfrm>
            <a:off x="4341870" y="1276709"/>
            <a:ext cx="3325379" cy="4788546"/>
          </a:xfrm>
          <a:prstGeom prst="rect">
            <a:avLst/>
          </a:prstGeom>
        </p:spPr>
      </p:pic>
      <p:sp>
        <p:nvSpPr>
          <p:cNvPr id="4" name="Text Placeholder 3"/>
          <p:cNvSpPr>
            <a:spLocks noGrp="1"/>
          </p:cNvSpPr>
          <p:nvPr>
            <p:ph type="body" sz="quarter" idx="13"/>
          </p:nvPr>
        </p:nvSpPr>
        <p:spPr/>
        <p:txBody>
          <a:bodyPr/>
          <a:lstStyle/>
          <a:p>
            <a:r>
              <a:rPr lang="en-US" dirty="0">
                <a:solidFill>
                  <a:schemeClr val="tx1"/>
                </a:solidFill>
              </a:rPr>
              <a:t>©McGraw-Hill Education/Sandra </a:t>
            </a:r>
            <a:r>
              <a:rPr lang="en-US" dirty="0" err="1">
                <a:solidFill>
                  <a:schemeClr val="tx1"/>
                </a:solidFill>
              </a:rPr>
              <a:t>Mesrine</a:t>
            </a:r>
            <a:r>
              <a:rPr lang="en-US" dirty="0">
                <a:solidFill>
                  <a:schemeClr val="tx1"/>
                </a:solidFill>
              </a:rPr>
              <a:t>, photographer</a:t>
            </a:r>
          </a:p>
        </p:txBody>
      </p:sp>
      <p:sp>
        <p:nvSpPr>
          <p:cNvPr id="6" name="Slide Number Placeholder 5"/>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2433741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8DCED-9F95-4BFF-8837-EA8B0D8C22DD}"/>
              </a:ext>
            </a:extLst>
          </p:cNvPr>
          <p:cNvSpPr>
            <a:spLocks noGrp="1"/>
          </p:cNvSpPr>
          <p:nvPr>
            <p:ph type="title"/>
          </p:nvPr>
        </p:nvSpPr>
        <p:spPr/>
        <p:txBody>
          <a:bodyPr>
            <a:normAutofit/>
          </a:bodyPr>
          <a:lstStyle/>
          <a:p>
            <a:r>
              <a:rPr lang="en-US" sz="3600" dirty="0"/>
              <a:t>O</a:t>
            </a:r>
            <a:r>
              <a:rPr lang="en-US" sz="100" dirty="0"/>
              <a:t> </a:t>
            </a:r>
            <a:r>
              <a:rPr lang="en-US" sz="3600" dirty="0"/>
              <a:t>S</a:t>
            </a:r>
            <a:r>
              <a:rPr lang="en-US" sz="100" dirty="0"/>
              <a:t> </a:t>
            </a:r>
            <a:r>
              <a:rPr lang="en-US" sz="3600" dirty="0"/>
              <a:t>H</a:t>
            </a:r>
            <a:r>
              <a:rPr lang="en-US" sz="100" dirty="0"/>
              <a:t> </a:t>
            </a:r>
            <a:r>
              <a:rPr lang="en-US" sz="3600" dirty="0"/>
              <a:t>A Mandates</a:t>
            </a:r>
          </a:p>
        </p:txBody>
      </p:sp>
      <p:sp>
        <p:nvSpPr>
          <p:cNvPr id="3" name="Content Placeholder 2">
            <a:extLst>
              <a:ext uri="{FF2B5EF4-FFF2-40B4-BE49-F238E27FC236}">
                <a16:creationId xmlns:a16="http://schemas.microsoft.com/office/drawing/2014/main" xmlns="" id="{27B67E11-4833-46E3-B891-489FA5B9C4D2}"/>
              </a:ext>
            </a:extLst>
          </p:cNvPr>
          <p:cNvSpPr>
            <a:spLocks noGrp="1"/>
          </p:cNvSpPr>
          <p:nvPr>
            <p:ph sz="quarter" idx="11"/>
          </p:nvPr>
        </p:nvSpPr>
        <p:spPr>
          <a:xfrm>
            <a:off x="342900" y="1276709"/>
            <a:ext cx="4381500" cy="3112411"/>
          </a:xfrm>
        </p:spPr>
        <p:txBody>
          <a:bodyPr/>
          <a:lstStyle/>
          <a:p>
            <a:r>
              <a:rPr lang="en-US" dirty="0"/>
              <a:t>Healthcare facilities must develop and implement plans.</a:t>
            </a:r>
          </a:p>
          <a:p>
            <a:pPr marL="292608" indent="-292608">
              <a:buFont typeface="Arial" panose="020B0604020202020204" pitchFamily="34" charset="0"/>
              <a:buChar char="•"/>
            </a:pPr>
            <a:r>
              <a:rPr lang="en-US" dirty="0"/>
              <a:t>Chemical hygiene plan.</a:t>
            </a:r>
          </a:p>
          <a:p>
            <a:pPr marL="292608" indent="-292608">
              <a:buFont typeface="Arial" panose="020B0604020202020204" pitchFamily="34" charset="0"/>
              <a:buChar char="•"/>
            </a:pPr>
            <a:r>
              <a:rPr lang="en-US" dirty="0"/>
              <a:t>Biohazard exposure control plan.</a:t>
            </a:r>
          </a:p>
          <a:p>
            <a:pPr marL="292608" indent="-292608">
              <a:buFont typeface="Arial" panose="020B0604020202020204" pitchFamily="34" charset="0"/>
              <a:buChar char="•"/>
            </a:pPr>
            <a:r>
              <a:rPr lang="en-US" dirty="0"/>
              <a:t>Hazardous materials (H</a:t>
            </a:r>
            <a:r>
              <a:rPr lang="en-US" sz="100" dirty="0"/>
              <a:t> </a:t>
            </a:r>
            <a:r>
              <a:rPr lang="en-US" dirty="0"/>
              <a:t>A</a:t>
            </a:r>
            <a:r>
              <a:rPr lang="en-US" sz="100" dirty="0"/>
              <a:t> </a:t>
            </a:r>
            <a:r>
              <a:rPr lang="en-US" dirty="0"/>
              <a:t>Z</a:t>
            </a:r>
            <a:r>
              <a:rPr lang="en-US" sz="100" dirty="0"/>
              <a:t> </a:t>
            </a:r>
            <a:r>
              <a:rPr lang="en-US" dirty="0"/>
              <a:t>M</a:t>
            </a:r>
            <a:r>
              <a:rPr lang="en-US" sz="100" dirty="0"/>
              <a:t> </a:t>
            </a:r>
            <a:r>
              <a:rPr lang="en-US" dirty="0"/>
              <a:t>A</a:t>
            </a:r>
            <a:r>
              <a:rPr lang="en-US" sz="100" dirty="0"/>
              <a:t> </a:t>
            </a:r>
            <a:r>
              <a:rPr lang="en-US" dirty="0"/>
              <a:t>T</a:t>
            </a:r>
            <a:r>
              <a:rPr lang="en-US" sz="100" dirty="0"/>
              <a:t> </a:t>
            </a:r>
            <a:r>
              <a:rPr lang="en-US" dirty="0"/>
              <a:t>S) plan.</a:t>
            </a:r>
          </a:p>
        </p:txBody>
      </p:sp>
      <p:sp>
        <p:nvSpPr>
          <p:cNvPr id="4" name="Content Placeholder 3">
            <a:extLst>
              <a:ext uri="{FF2B5EF4-FFF2-40B4-BE49-F238E27FC236}">
                <a16:creationId xmlns:a16="http://schemas.microsoft.com/office/drawing/2014/main" xmlns="" id="{A72FA845-C997-4429-B6B1-5367AADE1455}"/>
              </a:ext>
            </a:extLst>
          </p:cNvPr>
          <p:cNvSpPr>
            <a:spLocks noGrp="1"/>
          </p:cNvSpPr>
          <p:nvPr>
            <p:ph sz="quarter" idx="14"/>
          </p:nvPr>
        </p:nvSpPr>
        <p:spPr>
          <a:xfrm>
            <a:off x="342900" y="4509148"/>
            <a:ext cx="4381500" cy="977252"/>
          </a:xfrm>
        </p:spPr>
        <p:txBody>
          <a:bodyPr/>
          <a:lstStyle/>
          <a:p>
            <a:r>
              <a:rPr lang="en-US" dirty="0"/>
              <a:t>Employers must provide safety data sheets (S</a:t>
            </a:r>
            <a:r>
              <a:rPr lang="en-US" sz="100" dirty="0"/>
              <a:t> </a:t>
            </a:r>
            <a:r>
              <a:rPr lang="en-US" dirty="0"/>
              <a:t>D</a:t>
            </a:r>
            <a:r>
              <a:rPr lang="en-US" sz="100" dirty="0"/>
              <a:t> </a:t>
            </a:r>
            <a:r>
              <a:rPr lang="en-US" dirty="0"/>
              <a:t>S).</a:t>
            </a:r>
          </a:p>
        </p:txBody>
      </p:sp>
      <p:pic>
        <p:nvPicPr>
          <p:cNvPr id="8" name="Picture 7" descr="Book on Safety data sheets containing information for employees.">
            <a:extLst>
              <a:ext uri="{FF2B5EF4-FFF2-40B4-BE49-F238E27FC236}">
                <a16:creationId xmlns:a16="http://schemas.microsoft.com/office/drawing/2014/main" xmlns="" id="{A2AF14B0-7C22-4316-9CE4-1A065DCAAA54}"/>
              </a:ext>
            </a:extLst>
          </p:cNvPr>
          <p:cNvPicPr>
            <a:picLocks noChangeAspect="1"/>
          </p:cNvPicPr>
          <p:nvPr/>
        </p:nvPicPr>
        <p:blipFill>
          <a:blip r:embed="rId3"/>
          <a:stretch>
            <a:fillRect/>
          </a:stretch>
        </p:blipFill>
        <p:spPr>
          <a:xfrm>
            <a:off x="4918615" y="1351035"/>
            <a:ext cx="3707797" cy="4699869"/>
          </a:xfrm>
          <a:prstGeom prst="rect">
            <a:avLst/>
          </a:prstGeom>
        </p:spPr>
      </p:pic>
      <p:sp>
        <p:nvSpPr>
          <p:cNvPr id="7" name="Slide Number Placeholder 6">
            <a:extLst>
              <a:ext uri="{FF2B5EF4-FFF2-40B4-BE49-F238E27FC236}">
                <a16:creationId xmlns:a16="http://schemas.microsoft.com/office/drawing/2014/main" xmlns="" id="{A687F051-B53D-45EB-939E-20D2B06F3C8C}"/>
              </a:ext>
            </a:extLst>
          </p:cNvPr>
          <p:cNvSpPr>
            <a:spLocks noGrp="1"/>
          </p:cNvSpPr>
          <p:nvPr>
            <p:ph type="sldNum" sz="quarter" idx="10"/>
          </p:nvPr>
        </p:nvSpPr>
        <p:spPr/>
        <p:txBody>
          <a:bodyPr/>
          <a:lstStyle/>
          <a:p>
            <a:fld id="{68151E55-6873-49E2-B8D5-2F265E6F1973}" type="slidenum">
              <a:rPr lang="en-US" smtClean="0"/>
              <a:t>31</a:t>
            </a:fld>
            <a:endParaRPr lang="en-US"/>
          </a:p>
        </p:txBody>
      </p:sp>
    </p:spTree>
    <p:extLst>
      <p:ext uri="{BB962C8B-B14F-4D97-AF65-F5344CB8AC3E}">
        <p14:creationId xmlns:p14="http://schemas.microsoft.com/office/powerpoint/2010/main" val="419183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97019-5F96-4A50-9F9F-A795D7F400FB}"/>
              </a:ext>
            </a:extLst>
          </p:cNvPr>
          <p:cNvSpPr>
            <a:spLocks noGrp="1"/>
          </p:cNvSpPr>
          <p:nvPr>
            <p:ph type="title"/>
          </p:nvPr>
        </p:nvSpPr>
        <p:spPr/>
        <p:txBody>
          <a:bodyPr>
            <a:normAutofit fontScale="90000"/>
          </a:bodyPr>
          <a:lstStyle/>
          <a:p>
            <a:r>
              <a:rPr lang="en-US" sz="3600" dirty="0"/>
              <a:t>Information on Safety Data Sheets (S</a:t>
            </a:r>
            <a:r>
              <a:rPr lang="en-US" sz="100" dirty="0"/>
              <a:t> </a:t>
            </a:r>
            <a:r>
              <a:rPr lang="en-US" sz="3600" dirty="0"/>
              <a:t>D</a:t>
            </a:r>
            <a:r>
              <a:rPr lang="en-US" sz="100" dirty="0"/>
              <a:t> </a:t>
            </a:r>
            <a:r>
              <a:rPr lang="en-US" sz="3600" dirty="0"/>
              <a:t>S)</a:t>
            </a:r>
            <a:endParaRPr lang="en-US" sz="1000" b="0" dirty="0"/>
          </a:p>
        </p:txBody>
      </p:sp>
      <p:sp>
        <p:nvSpPr>
          <p:cNvPr id="3" name="Content Placeholder 2">
            <a:extLst>
              <a:ext uri="{FF2B5EF4-FFF2-40B4-BE49-F238E27FC236}">
                <a16:creationId xmlns:a16="http://schemas.microsoft.com/office/drawing/2014/main" xmlns="" id="{A233C2AC-7DC0-4B21-AFAB-5BDFA5B4FDE9}"/>
              </a:ext>
            </a:extLst>
          </p:cNvPr>
          <p:cNvSpPr>
            <a:spLocks noGrp="1"/>
          </p:cNvSpPr>
          <p:nvPr>
            <p:ph sz="quarter" idx="11"/>
          </p:nvPr>
        </p:nvSpPr>
        <p:spPr>
          <a:xfrm>
            <a:off x="342900" y="1276709"/>
            <a:ext cx="4198620" cy="5052971"/>
          </a:xfrm>
        </p:spPr>
        <p:txBody>
          <a:bodyPr/>
          <a:lstStyle/>
          <a:p>
            <a:pPr marL="292608" indent="-292608">
              <a:buFont typeface="Arial" panose="020B0604020202020204" pitchFamily="34" charset="0"/>
              <a:buChar char="•"/>
            </a:pPr>
            <a:r>
              <a:rPr lang="en-US" dirty="0"/>
              <a:t>Identification.</a:t>
            </a:r>
          </a:p>
          <a:p>
            <a:pPr marL="292608" indent="-292608">
              <a:buFont typeface="Arial" panose="020B0604020202020204" pitchFamily="34" charset="0"/>
              <a:buChar char="•"/>
            </a:pPr>
            <a:r>
              <a:rPr lang="en-US" dirty="0"/>
              <a:t>Hazard(s) identification.</a:t>
            </a:r>
          </a:p>
          <a:p>
            <a:pPr marL="292608" indent="-292608">
              <a:buFont typeface="Arial" panose="020B0604020202020204" pitchFamily="34" charset="0"/>
              <a:buChar char="•"/>
            </a:pPr>
            <a:r>
              <a:rPr lang="en-US" dirty="0"/>
              <a:t>Composition/information on ingredients.</a:t>
            </a:r>
          </a:p>
          <a:p>
            <a:pPr marL="292608" indent="-292608">
              <a:buFont typeface="Arial" panose="020B0604020202020204" pitchFamily="34" charset="0"/>
              <a:buChar char="•"/>
            </a:pPr>
            <a:r>
              <a:rPr lang="en-US" dirty="0"/>
              <a:t>First–aid measures.</a:t>
            </a:r>
          </a:p>
          <a:p>
            <a:pPr marL="292608" indent="-292608">
              <a:buFont typeface="Arial" panose="020B0604020202020204" pitchFamily="34" charset="0"/>
              <a:buChar char="•"/>
            </a:pPr>
            <a:r>
              <a:rPr lang="en-US" dirty="0"/>
              <a:t>Firefighting measures.</a:t>
            </a:r>
          </a:p>
          <a:p>
            <a:pPr marL="292608" indent="-292608">
              <a:buFont typeface="Arial" panose="020B0604020202020204" pitchFamily="34" charset="0"/>
              <a:buChar char="•"/>
            </a:pPr>
            <a:r>
              <a:rPr lang="en-US" dirty="0"/>
              <a:t>Accidental release measures.</a:t>
            </a:r>
          </a:p>
          <a:p>
            <a:pPr marL="292608" indent="-292608">
              <a:buFont typeface="Arial" panose="020B0604020202020204" pitchFamily="34" charset="0"/>
              <a:buChar char="•"/>
            </a:pPr>
            <a:r>
              <a:rPr lang="en-US" dirty="0"/>
              <a:t>Handling and storage.</a:t>
            </a:r>
          </a:p>
          <a:p>
            <a:pPr marL="292608" indent="-292608">
              <a:buFont typeface="Arial" panose="020B0604020202020204" pitchFamily="34" charset="0"/>
              <a:buChar char="•"/>
            </a:pPr>
            <a:r>
              <a:rPr lang="en-US" dirty="0"/>
              <a:t>Exposure controls/personal protection.</a:t>
            </a:r>
          </a:p>
        </p:txBody>
      </p:sp>
      <p:sp>
        <p:nvSpPr>
          <p:cNvPr id="4" name="Content Placeholder 3">
            <a:extLst>
              <a:ext uri="{FF2B5EF4-FFF2-40B4-BE49-F238E27FC236}">
                <a16:creationId xmlns:a16="http://schemas.microsoft.com/office/drawing/2014/main" xmlns="" id="{46743BD0-1B0C-4866-8BFE-4879433AC1A2}"/>
              </a:ext>
            </a:extLst>
          </p:cNvPr>
          <p:cNvSpPr>
            <a:spLocks noGrp="1"/>
          </p:cNvSpPr>
          <p:nvPr>
            <p:ph sz="quarter" idx="14"/>
          </p:nvPr>
        </p:nvSpPr>
        <p:spPr>
          <a:xfrm>
            <a:off x="4612640" y="1276709"/>
            <a:ext cx="4188460" cy="5052971"/>
          </a:xfrm>
        </p:spPr>
        <p:txBody>
          <a:bodyPr/>
          <a:lstStyle/>
          <a:p>
            <a:pPr marL="292608" indent="-292608">
              <a:buFont typeface="Arial" panose="020B0604020202020204" pitchFamily="34" charset="0"/>
              <a:buChar char="•"/>
            </a:pPr>
            <a:r>
              <a:rPr lang="en-US" dirty="0"/>
              <a:t>Physical and chemical. properties.</a:t>
            </a:r>
          </a:p>
          <a:p>
            <a:pPr marL="292608" indent="-292608">
              <a:buFont typeface="Arial" panose="020B0604020202020204" pitchFamily="34" charset="0"/>
              <a:buChar char="•"/>
            </a:pPr>
            <a:r>
              <a:rPr lang="en-US" dirty="0"/>
              <a:t>Stability and reactivity.</a:t>
            </a:r>
          </a:p>
          <a:p>
            <a:pPr marL="292608" indent="-292608">
              <a:buFont typeface="Arial" panose="020B0604020202020204" pitchFamily="34" charset="0"/>
              <a:buChar char="•"/>
            </a:pPr>
            <a:r>
              <a:rPr lang="en-US" dirty="0"/>
              <a:t>Toxicological information.</a:t>
            </a:r>
          </a:p>
          <a:p>
            <a:pPr marL="292608" indent="-292608">
              <a:buFont typeface="Arial" panose="020B0604020202020204" pitchFamily="34" charset="0"/>
              <a:buChar char="•"/>
            </a:pPr>
            <a:r>
              <a:rPr lang="en-US" dirty="0"/>
              <a:t>Ecological information.</a:t>
            </a:r>
          </a:p>
          <a:p>
            <a:pPr marL="292608" indent="-292608">
              <a:buFont typeface="Arial" panose="020B0604020202020204" pitchFamily="34" charset="0"/>
              <a:buChar char="•"/>
            </a:pPr>
            <a:r>
              <a:rPr lang="en-US" dirty="0"/>
              <a:t>Disposal considerations.</a:t>
            </a:r>
          </a:p>
          <a:p>
            <a:pPr marL="292608" indent="-292608">
              <a:buFont typeface="Arial" panose="020B0604020202020204" pitchFamily="34" charset="0"/>
              <a:buChar char="•"/>
            </a:pPr>
            <a:r>
              <a:rPr lang="en-US" dirty="0"/>
              <a:t>Transport information.</a:t>
            </a:r>
          </a:p>
          <a:p>
            <a:pPr marL="292608" indent="-292608">
              <a:buFont typeface="Arial" panose="020B0604020202020204" pitchFamily="34" charset="0"/>
              <a:buChar char="•"/>
            </a:pPr>
            <a:r>
              <a:rPr lang="en-US" dirty="0"/>
              <a:t>Regulatory information.</a:t>
            </a:r>
          </a:p>
          <a:p>
            <a:pPr marL="292608" indent="-292608">
              <a:buFont typeface="Arial" panose="020B0604020202020204" pitchFamily="34" charset="0"/>
              <a:buChar char="•"/>
            </a:pPr>
            <a:r>
              <a:rPr lang="en-US" dirty="0"/>
              <a:t>Other information, including date of preparation or last revision.</a:t>
            </a:r>
          </a:p>
        </p:txBody>
      </p:sp>
      <p:sp>
        <p:nvSpPr>
          <p:cNvPr id="7" name="Slide Number Placeholder 6">
            <a:extLst>
              <a:ext uri="{FF2B5EF4-FFF2-40B4-BE49-F238E27FC236}">
                <a16:creationId xmlns:a16="http://schemas.microsoft.com/office/drawing/2014/main" xmlns="" id="{B494031E-6EBE-485C-B040-23E547C42D85}"/>
              </a:ext>
            </a:extLst>
          </p:cNvPr>
          <p:cNvSpPr>
            <a:spLocks noGrp="1"/>
          </p:cNvSpPr>
          <p:nvPr>
            <p:ph type="sldNum" sz="quarter" idx="10"/>
          </p:nvPr>
        </p:nvSpPr>
        <p:spPr/>
        <p:txBody>
          <a:bodyPr/>
          <a:lstStyle/>
          <a:p>
            <a:fld id="{68151E55-6873-49E2-B8D5-2F265E6F1973}" type="slidenum">
              <a:rPr lang="en-US" smtClean="0"/>
              <a:t>32</a:t>
            </a:fld>
            <a:endParaRPr lang="en-US"/>
          </a:p>
        </p:txBody>
      </p:sp>
    </p:spTree>
    <p:extLst>
      <p:ext uri="{BB962C8B-B14F-4D97-AF65-F5344CB8AC3E}">
        <p14:creationId xmlns:p14="http://schemas.microsoft.com/office/powerpoint/2010/main" val="563831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Hazards</a:t>
            </a:r>
          </a:p>
        </p:txBody>
      </p:sp>
      <p:sp>
        <p:nvSpPr>
          <p:cNvPr id="3" name="Content Placeholder 2"/>
          <p:cNvSpPr>
            <a:spLocks noGrp="1"/>
          </p:cNvSpPr>
          <p:nvPr>
            <p:ph sz="quarter" idx="11"/>
          </p:nvPr>
        </p:nvSpPr>
        <p:spPr>
          <a:xfrm>
            <a:off x="342900" y="1276709"/>
            <a:ext cx="8458200" cy="5205371"/>
          </a:xfrm>
        </p:spPr>
        <p:txBody>
          <a:bodyPr/>
          <a:lstStyle/>
          <a:p>
            <a:r>
              <a:rPr lang="en-US" dirty="0"/>
              <a:t>Be aware of areas where radiation is used.</a:t>
            </a:r>
          </a:p>
          <a:p>
            <a:r>
              <a:rPr lang="en-US" dirty="0"/>
              <a:t>Safety precautions.</a:t>
            </a:r>
          </a:p>
          <a:p>
            <a:pPr marL="292608" indent="-292608">
              <a:buFont typeface="Arial" panose="020B0604020202020204" pitchFamily="34" charset="0"/>
              <a:buChar char="•"/>
            </a:pPr>
            <a:r>
              <a:rPr lang="en-US" dirty="0"/>
              <a:t>Limit exposure to source of radiation.</a:t>
            </a:r>
          </a:p>
          <a:p>
            <a:pPr marL="292608" indent="-292608">
              <a:buFont typeface="Arial" panose="020B0604020202020204" pitchFamily="34" charset="0"/>
              <a:buChar char="•"/>
            </a:pPr>
            <a:r>
              <a:rPr lang="en-US" dirty="0"/>
              <a:t>Keep a safe distance.</a:t>
            </a:r>
          </a:p>
          <a:p>
            <a:pPr marL="292608" indent="-292608">
              <a:buFont typeface="Arial" panose="020B0604020202020204" pitchFamily="34" charset="0"/>
              <a:buChar char="•"/>
            </a:pPr>
            <a:r>
              <a:rPr lang="en-US" dirty="0"/>
              <a:t>Use appropriate radiation shielding.</a:t>
            </a:r>
          </a:p>
        </p:txBody>
      </p:sp>
      <p:sp>
        <p:nvSpPr>
          <p:cNvPr id="6" name="Slide Number Placeholder 5"/>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125405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Hazards</a:t>
            </a:r>
          </a:p>
        </p:txBody>
      </p:sp>
      <p:sp>
        <p:nvSpPr>
          <p:cNvPr id="3" name="Content Placeholder 2"/>
          <p:cNvSpPr>
            <a:spLocks noGrp="1"/>
          </p:cNvSpPr>
          <p:nvPr>
            <p:ph sz="quarter" idx="11"/>
          </p:nvPr>
        </p:nvSpPr>
        <p:spPr>
          <a:xfrm>
            <a:off x="342900" y="1276709"/>
            <a:ext cx="8458200" cy="5205371"/>
          </a:xfrm>
        </p:spPr>
        <p:txBody>
          <a:bodyPr/>
          <a:lstStyle/>
          <a:p>
            <a:pPr marL="292608" indent="-292608">
              <a:buFont typeface="Arial" panose="020B0604020202020204" pitchFamily="34" charset="0"/>
              <a:buChar char="•"/>
            </a:pPr>
            <a:r>
              <a:rPr lang="en-US" dirty="0"/>
              <a:t>When an incident occurs, an incident report must be filed.</a:t>
            </a:r>
          </a:p>
          <a:p>
            <a:pPr marL="292608" indent="-292608">
              <a:buFont typeface="Arial" panose="020B0604020202020204" pitchFamily="34" charset="0"/>
              <a:buChar char="•"/>
            </a:pPr>
            <a:r>
              <a:rPr lang="en-US" dirty="0"/>
              <a:t>Follow facility’s procedures for reporting and filing.</a:t>
            </a:r>
          </a:p>
        </p:txBody>
      </p:sp>
      <p:sp>
        <p:nvSpPr>
          <p:cNvPr id="6" name="Slide Number Placeholder 5"/>
          <p:cNvSpPr>
            <a:spLocks noGrp="1"/>
          </p:cNvSpPr>
          <p:nvPr>
            <p:ph type="sldNum" sz="quarter" idx="4"/>
          </p:nvPr>
        </p:nvSpPr>
        <p:spPr/>
        <p:txBody>
          <a:bodyPr/>
          <a:lstStyle/>
          <a:p>
            <a:fld id="{68151E55-6873-49E2-B8D5-2F265E6F1973}" type="slidenum">
              <a:rPr lang="en-US" smtClean="0"/>
              <a:pPr/>
              <a:t>34</a:t>
            </a:fld>
            <a:endParaRPr lang="en-US" dirty="0"/>
          </a:p>
        </p:txBody>
      </p:sp>
    </p:spTree>
    <p:extLst>
      <p:ext uri="{BB962C8B-B14F-4D97-AF65-F5344CB8AC3E}">
        <p14:creationId xmlns:p14="http://schemas.microsoft.com/office/powerpoint/2010/main" val="70189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8DCED-9F95-4BFF-8837-EA8B0D8C22DD}"/>
              </a:ext>
            </a:extLst>
          </p:cNvPr>
          <p:cNvSpPr>
            <a:spLocks noGrp="1"/>
          </p:cNvSpPr>
          <p:nvPr>
            <p:ph type="title"/>
          </p:nvPr>
        </p:nvSpPr>
        <p:spPr/>
        <p:txBody>
          <a:bodyPr>
            <a:normAutofit/>
          </a:bodyPr>
          <a:lstStyle/>
          <a:p>
            <a:r>
              <a:rPr lang="en-US" sz="3600" dirty="0"/>
              <a:t>Emergency Preparedness</a:t>
            </a:r>
          </a:p>
        </p:txBody>
      </p:sp>
      <p:sp>
        <p:nvSpPr>
          <p:cNvPr id="3" name="Content Placeholder 2">
            <a:extLst>
              <a:ext uri="{FF2B5EF4-FFF2-40B4-BE49-F238E27FC236}">
                <a16:creationId xmlns:a16="http://schemas.microsoft.com/office/drawing/2014/main" xmlns="" id="{27B67E11-4833-46E3-B891-489FA5B9C4D2}"/>
              </a:ext>
            </a:extLst>
          </p:cNvPr>
          <p:cNvSpPr>
            <a:spLocks noGrp="1"/>
          </p:cNvSpPr>
          <p:nvPr>
            <p:ph sz="quarter" idx="11"/>
          </p:nvPr>
        </p:nvSpPr>
        <p:spPr>
          <a:xfrm>
            <a:off x="342900" y="1276709"/>
            <a:ext cx="8458200" cy="3650891"/>
          </a:xfrm>
        </p:spPr>
        <p:txBody>
          <a:bodyPr/>
          <a:lstStyle/>
          <a:p>
            <a:r>
              <a:rPr lang="en-US" dirty="0"/>
              <a:t>Providing safety for patients, personnel, and visitors is mandatory.</a:t>
            </a:r>
          </a:p>
          <a:p>
            <a:r>
              <a:rPr lang="en-US" dirty="0"/>
              <a:t>Maintain state of professional readiness for:</a:t>
            </a:r>
          </a:p>
          <a:p>
            <a:pPr marL="292608" indent="-292608">
              <a:buFont typeface="Arial" panose="020B0604020202020204" pitchFamily="34" charset="0"/>
              <a:buChar char="•"/>
            </a:pPr>
            <a:r>
              <a:rPr lang="en-US" dirty="0"/>
              <a:t>Weather disaster.</a:t>
            </a:r>
          </a:p>
          <a:p>
            <a:pPr marL="292608" indent="-292608">
              <a:buFont typeface="Arial" panose="020B0604020202020204" pitchFamily="34" charset="0"/>
              <a:buChar char="•"/>
            </a:pPr>
            <a:r>
              <a:rPr lang="en-US" dirty="0"/>
              <a:t>Bioterrorist attack.</a:t>
            </a:r>
          </a:p>
          <a:p>
            <a:pPr marL="292608" indent="-292608">
              <a:buFont typeface="Arial" panose="020B0604020202020204" pitchFamily="34" charset="0"/>
              <a:buChar char="•"/>
            </a:pPr>
            <a:r>
              <a:rPr lang="en-US" dirty="0"/>
              <a:t>Mass casualties.</a:t>
            </a:r>
          </a:p>
          <a:p>
            <a:pPr marL="292608" indent="-292608">
              <a:buFont typeface="Arial" panose="020B0604020202020204" pitchFamily="34" charset="0"/>
              <a:buChar char="•"/>
            </a:pPr>
            <a:r>
              <a:rPr lang="en-US" dirty="0"/>
              <a:t>Severe emergencies caused by chemicals, radiation, or fire.</a:t>
            </a:r>
          </a:p>
        </p:txBody>
      </p:sp>
      <p:sp>
        <p:nvSpPr>
          <p:cNvPr id="4" name="Content Placeholder 3">
            <a:extLst>
              <a:ext uri="{FF2B5EF4-FFF2-40B4-BE49-F238E27FC236}">
                <a16:creationId xmlns:a16="http://schemas.microsoft.com/office/drawing/2014/main" xmlns="" id="{A72FA845-C997-4429-B6B1-5367AADE1455}"/>
              </a:ext>
            </a:extLst>
          </p:cNvPr>
          <p:cNvSpPr>
            <a:spLocks noGrp="1"/>
          </p:cNvSpPr>
          <p:nvPr>
            <p:ph sz="quarter" idx="14"/>
          </p:nvPr>
        </p:nvSpPr>
        <p:spPr>
          <a:xfrm>
            <a:off x="342900" y="5049520"/>
            <a:ext cx="8458200" cy="701040"/>
          </a:xfrm>
        </p:spPr>
        <p:txBody>
          <a:bodyPr/>
          <a:lstStyle/>
          <a:p>
            <a:r>
              <a:rPr lang="en-US" dirty="0"/>
              <a:t>Additional training may be required.</a:t>
            </a:r>
          </a:p>
        </p:txBody>
      </p:sp>
      <p:sp>
        <p:nvSpPr>
          <p:cNvPr id="7" name="Slide Number Placeholder 6">
            <a:extLst>
              <a:ext uri="{FF2B5EF4-FFF2-40B4-BE49-F238E27FC236}">
                <a16:creationId xmlns:a16="http://schemas.microsoft.com/office/drawing/2014/main" xmlns="" id="{A687F051-B53D-45EB-939E-20D2B06F3C8C}"/>
              </a:ext>
            </a:extLst>
          </p:cNvPr>
          <p:cNvSpPr>
            <a:spLocks noGrp="1"/>
          </p:cNvSpPr>
          <p:nvPr>
            <p:ph type="sldNum" sz="quarter" idx="10"/>
          </p:nvPr>
        </p:nvSpPr>
        <p:spPr/>
        <p:txBody>
          <a:bodyPr/>
          <a:lstStyle/>
          <a:p>
            <a:fld id="{68151E55-6873-49E2-B8D5-2F265E6F1973}" type="slidenum">
              <a:rPr lang="en-US" smtClean="0"/>
              <a:t>35</a:t>
            </a:fld>
            <a:endParaRPr lang="en-US"/>
          </a:p>
        </p:txBody>
      </p:sp>
    </p:spTree>
    <p:extLst>
      <p:ext uri="{BB962C8B-B14F-4D97-AF65-F5344CB8AC3E}">
        <p14:creationId xmlns:p14="http://schemas.microsoft.com/office/powerpoint/2010/main" val="30613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Biohazards</a:t>
            </a:r>
          </a:p>
        </p:txBody>
      </p:sp>
      <p:sp>
        <p:nvSpPr>
          <p:cNvPr id="3" name="Content Placeholder 2"/>
          <p:cNvSpPr>
            <a:spLocks noGrp="1"/>
          </p:cNvSpPr>
          <p:nvPr>
            <p:ph sz="quarter" idx="11"/>
          </p:nvPr>
        </p:nvSpPr>
        <p:spPr>
          <a:xfrm>
            <a:off x="342900" y="1276709"/>
            <a:ext cx="8458200" cy="2065931"/>
          </a:xfrm>
        </p:spPr>
        <p:txBody>
          <a:bodyPr/>
          <a:lstStyle/>
          <a:p>
            <a:pPr marL="292608" indent="-292608">
              <a:buFont typeface="Arial" panose="020B0604020202020204" pitchFamily="34" charset="0"/>
              <a:buChar char="•"/>
            </a:pPr>
            <a:r>
              <a:rPr lang="en-US" dirty="0"/>
              <a:t>Indicates the actual or potential presence of a biohazard including equipment, containers, rooms, and materials that present a risk or potential risk.</a:t>
            </a:r>
          </a:p>
          <a:p>
            <a:pPr marL="292608" indent="-292608">
              <a:buFont typeface="Arial" panose="020B0604020202020204" pitchFamily="34" charset="0"/>
              <a:buChar char="•"/>
            </a:pPr>
            <a:r>
              <a:rPr lang="en-US" dirty="0"/>
              <a:t>The biohazard symbol is black. The background is typically fluorescent orange, orange–red, or other contrasting color.</a:t>
            </a:r>
          </a:p>
        </p:txBody>
      </p:sp>
      <p:pic>
        <p:nvPicPr>
          <p:cNvPr id="4" name="Picture 3" descr="A biohazard caution sign.">
            <a:extLst>
              <a:ext uri="{FF2B5EF4-FFF2-40B4-BE49-F238E27FC236}">
                <a16:creationId xmlns:a16="http://schemas.microsoft.com/office/drawing/2014/main" xmlns="" id="{0BBE9E09-D88A-4C71-B4AF-FFB32202BA12}"/>
              </a:ext>
            </a:extLst>
          </p:cNvPr>
          <p:cNvPicPr>
            <a:picLocks noChangeAspect="1"/>
          </p:cNvPicPr>
          <p:nvPr/>
        </p:nvPicPr>
        <p:blipFill>
          <a:blip r:embed="rId3"/>
          <a:stretch>
            <a:fillRect/>
          </a:stretch>
        </p:blipFill>
        <p:spPr>
          <a:xfrm>
            <a:off x="436774" y="3610788"/>
            <a:ext cx="2438611" cy="1749704"/>
          </a:xfrm>
          <a:prstGeom prst="rect">
            <a:avLst/>
          </a:prstGeom>
        </p:spPr>
      </p:pic>
      <p:pic>
        <p:nvPicPr>
          <p:cNvPr id="8" name="Picture 7" descr="The biohazard symbol.">
            <a:extLst>
              <a:ext uri="{FF2B5EF4-FFF2-40B4-BE49-F238E27FC236}">
                <a16:creationId xmlns:a16="http://schemas.microsoft.com/office/drawing/2014/main" xmlns="" id="{ABFFE8B1-59DF-4326-8DE2-70679EB3E430}"/>
              </a:ext>
            </a:extLst>
          </p:cNvPr>
          <p:cNvPicPr>
            <a:picLocks noChangeAspect="1"/>
          </p:cNvPicPr>
          <p:nvPr/>
        </p:nvPicPr>
        <p:blipFill>
          <a:blip r:embed="rId4"/>
          <a:stretch>
            <a:fillRect/>
          </a:stretch>
        </p:blipFill>
        <p:spPr>
          <a:xfrm>
            <a:off x="3581314" y="3622981"/>
            <a:ext cx="1981372" cy="1737511"/>
          </a:xfrm>
          <a:prstGeom prst="rect">
            <a:avLst/>
          </a:prstGeom>
        </p:spPr>
      </p:pic>
      <p:pic>
        <p:nvPicPr>
          <p:cNvPr id="9" name="Picture 8" descr="A biohazard sign indicating disposal for sharps only.">
            <a:extLst>
              <a:ext uri="{FF2B5EF4-FFF2-40B4-BE49-F238E27FC236}">
                <a16:creationId xmlns:a16="http://schemas.microsoft.com/office/drawing/2014/main" xmlns="" id="{0E164989-B9E8-4BCC-9F7A-1BFA13A3C356}"/>
              </a:ext>
            </a:extLst>
          </p:cNvPr>
          <p:cNvPicPr>
            <a:picLocks noChangeAspect="1"/>
          </p:cNvPicPr>
          <p:nvPr/>
        </p:nvPicPr>
        <p:blipFill>
          <a:blip r:embed="rId5"/>
          <a:stretch>
            <a:fillRect/>
          </a:stretch>
        </p:blipFill>
        <p:spPr>
          <a:xfrm>
            <a:off x="5975981" y="3580308"/>
            <a:ext cx="2731245" cy="1932599"/>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656782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Fire Safety</a:t>
            </a:r>
          </a:p>
        </p:txBody>
      </p:sp>
      <p:sp>
        <p:nvSpPr>
          <p:cNvPr id="3" name="Content Placeholder 2"/>
          <p:cNvSpPr>
            <a:spLocks noGrp="1"/>
          </p:cNvSpPr>
          <p:nvPr>
            <p:ph sz="quarter" idx="11"/>
          </p:nvPr>
        </p:nvSpPr>
        <p:spPr>
          <a:xfrm>
            <a:off x="342900" y="1276709"/>
            <a:ext cx="8458200" cy="1578251"/>
          </a:xfrm>
        </p:spPr>
        <p:txBody>
          <a:bodyPr/>
          <a:lstStyle/>
          <a:p>
            <a:r>
              <a:rPr lang="en-US" dirty="0"/>
              <a:t>A fire extinguisher sign is placed at the location of the extinguisher. An exit sign like this one indicates the appropriate method of exit in case of a fire. Elevators and escalators are not typically in use during an emergency.</a:t>
            </a:r>
          </a:p>
        </p:txBody>
      </p:sp>
      <p:pic>
        <p:nvPicPr>
          <p:cNvPr id="5" name="Picture 4" descr="Sign for a fire extinguisher and a sign that provides the instruction not to use elevators in case of fire and to use exit stairways.">
            <a:extLst>
              <a:ext uri="{FF2B5EF4-FFF2-40B4-BE49-F238E27FC236}">
                <a16:creationId xmlns:a16="http://schemas.microsoft.com/office/drawing/2014/main" xmlns="" id="{03D8D6F3-DA0D-478C-A679-7FC899B725E3}"/>
              </a:ext>
            </a:extLst>
          </p:cNvPr>
          <p:cNvPicPr>
            <a:picLocks noChangeAspect="1"/>
          </p:cNvPicPr>
          <p:nvPr/>
        </p:nvPicPr>
        <p:blipFill>
          <a:blip r:embed="rId3"/>
          <a:stretch>
            <a:fillRect/>
          </a:stretch>
        </p:blipFill>
        <p:spPr>
          <a:xfrm>
            <a:off x="2327467" y="3065867"/>
            <a:ext cx="4346825" cy="2993395"/>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662424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First Aid and A</a:t>
            </a:r>
            <a:r>
              <a:rPr lang="en-US" sz="100" dirty="0"/>
              <a:t> </a:t>
            </a:r>
            <a:r>
              <a:rPr lang="en-US" dirty="0"/>
              <a:t>E</a:t>
            </a:r>
            <a:r>
              <a:rPr lang="en-US" sz="100" dirty="0"/>
              <a:t> </a:t>
            </a:r>
            <a:r>
              <a:rPr lang="en-US" dirty="0"/>
              <a:t>D</a:t>
            </a:r>
          </a:p>
        </p:txBody>
      </p:sp>
      <p:sp>
        <p:nvSpPr>
          <p:cNvPr id="3" name="Content Placeholder 2"/>
          <p:cNvSpPr>
            <a:spLocks noGrp="1"/>
          </p:cNvSpPr>
          <p:nvPr>
            <p:ph sz="quarter" idx="11"/>
          </p:nvPr>
        </p:nvSpPr>
        <p:spPr>
          <a:xfrm>
            <a:off x="342900" y="1276709"/>
            <a:ext cx="8458200" cy="846731"/>
          </a:xfrm>
        </p:spPr>
        <p:txBody>
          <a:bodyPr/>
          <a:lstStyle/>
          <a:p>
            <a:r>
              <a:rPr lang="en-US" dirty="0"/>
              <a:t>First aid and A</a:t>
            </a:r>
            <a:r>
              <a:rPr lang="en-US" sz="100" dirty="0"/>
              <a:t> </a:t>
            </a:r>
            <a:r>
              <a:rPr lang="en-US" dirty="0"/>
              <a:t>E</a:t>
            </a:r>
            <a:r>
              <a:rPr lang="en-US" sz="100" dirty="0"/>
              <a:t> </a:t>
            </a:r>
            <a:r>
              <a:rPr lang="en-US" dirty="0"/>
              <a:t>D signs are placed at the location of the equipment to make the equipment easier to find.</a:t>
            </a:r>
          </a:p>
        </p:txBody>
      </p:sp>
      <p:pic>
        <p:nvPicPr>
          <p:cNvPr id="4" name="Picture 3" descr="First Aid and A E D sign that is placed at the location of relevant equipment.">
            <a:extLst>
              <a:ext uri="{FF2B5EF4-FFF2-40B4-BE49-F238E27FC236}">
                <a16:creationId xmlns:a16="http://schemas.microsoft.com/office/drawing/2014/main" xmlns="" id="{2F3FBBD0-DE6B-44EB-8006-D56C2C69D6DF}"/>
              </a:ext>
            </a:extLst>
          </p:cNvPr>
          <p:cNvPicPr>
            <a:picLocks noChangeAspect="1"/>
          </p:cNvPicPr>
          <p:nvPr/>
        </p:nvPicPr>
        <p:blipFill>
          <a:blip r:embed="rId3"/>
          <a:stretch>
            <a:fillRect/>
          </a:stretch>
        </p:blipFill>
        <p:spPr>
          <a:xfrm>
            <a:off x="2462601" y="2304428"/>
            <a:ext cx="4218798" cy="3005588"/>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805215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Wash Your Hands</a:t>
            </a:r>
          </a:p>
        </p:txBody>
      </p:sp>
      <p:sp>
        <p:nvSpPr>
          <p:cNvPr id="3" name="Content Placeholder 2"/>
          <p:cNvSpPr>
            <a:spLocks noGrp="1"/>
          </p:cNvSpPr>
          <p:nvPr>
            <p:ph sz="quarter" idx="11"/>
          </p:nvPr>
        </p:nvSpPr>
        <p:spPr>
          <a:xfrm>
            <a:off x="342900" y="1276709"/>
            <a:ext cx="8458200" cy="1192171"/>
          </a:xfrm>
        </p:spPr>
        <p:txBody>
          <a:bodyPr/>
          <a:lstStyle/>
          <a:p>
            <a:r>
              <a:rPr lang="en-US" dirty="0"/>
              <a:t>Hands should be washed frequently. This reminder is usually placed in locations where contamination to hands can occur and handwashing equipment is available nearby.</a:t>
            </a:r>
          </a:p>
        </p:txBody>
      </p:sp>
      <p:pic>
        <p:nvPicPr>
          <p:cNvPr id="5" name="Picture 4" descr="A sign that provides a notice to stop and wash your hands.">
            <a:extLst>
              <a:ext uri="{FF2B5EF4-FFF2-40B4-BE49-F238E27FC236}">
                <a16:creationId xmlns:a16="http://schemas.microsoft.com/office/drawing/2014/main" xmlns="" id="{FC7072E0-5801-46D0-B4EF-D301B6DC95ED}"/>
              </a:ext>
            </a:extLst>
          </p:cNvPr>
          <p:cNvPicPr>
            <a:picLocks noChangeAspect="1"/>
          </p:cNvPicPr>
          <p:nvPr/>
        </p:nvPicPr>
        <p:blipFill>
          <a:blip r:embed="rId3"/>
          <a:stretch>
            <a:fillRect/>
          </a:stretch>
        </p:blipFill>
        <p:spPr>
          <a:xfrm>
            <a:off x="2663786" y="2649868"/>
            <a:ext cx="3816427" cy="2712955"/>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76544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592F6-27BB-4940-A7CF-9FAAD9B9BE09}"/>
              </a:ext>
            </a:extLst>
          </p:cNvPr>
          <p:cNvSpPr>
            <a:spLocks noGrp="1"/>
          </p:cNvSpPr>
          <p:nvPr>
            <p:ph type="title"/>
          </p:nvPr>
        </p:nvSpPr>
        <p:spPr/>
        <p:txBody>
          <a:bodyPr/>
          <a:lstStyle/>
          <a:p>
            <a:r>
              <a:rPr lang="en-US" dirty="0"/>
              <a:t>N</a:t>
            </a:r>
            <a:r>
              <a:rPr lang="en-US" sz="100" dirty="0"/>
              <a:t> </a:t>
            </a:r>
            <a:r>
              <a:rPr lang="en-US" dirty="0"/>
              <a:t>A</a:t>
            </a:r>
            <a:r>
              <a:rPr lang="en-US" sz="100" dirty="0"/>
              <a:t> </a:t>
            </a:r>
            <a:r>
              <a:rPr lang="en-US" dirty="0" err="1"/>
              <a:t>A</a:t>
            </a:r>
            <a:r>
              <a:rPr lang="en-US" sz="100" dirty="0"/>
              <a:t> </a:t>
            </a:r>
            <a:r>
              <a:rPr lang="en-US" dirty="0"/>
              <a:t>C</a:t>
            </a:r>
            <a:r>
              <a:rPr lang="en-US" sz="100" dirty="0"/>
              <a:t> </a:t>
            </a:r>
            <a:r>
              <a:rPr lang="en-US" dirty="0"/>
              <a:t>L</a:t>
            </a:r>
            <a:r>
              <a:rPr lang="en-US" sz="100" dirty="0"/>
              <a:t> </a:t>
            </a:r>
            <a:r>
              <a:rPr lang="en-US" dirty="0"/>
              <a:t>S Competencies </a:t>
            </a:r>
            <a:r>
              <a:rPr lang="en-US" sz="1000" b="0" dirty="0"/>
              <a:t>2</a:t>
            </a:r>
          </a:p>
        </p:txBody>
      </p:sp>
      <p:sp>
        <p:nvSpPr>
          <p:cNvPr id="3" name="Content Placeholder 2">
            <a:extLst>
              <a:ext uri="{FF2B5EF4-FFF2-40B4-BE49-F238E27FC236}">
                <a16:creationId xmlns:a16="http://schemas.microsoft.com/office/drawing/2014/main" xmlns="" id="{B310A932-C916-4C03-8B5E-5908F60FF31B}"/>
              </a:ext>
            </a:extLst>
          </p:cNvPr>
          <p:cNvSpPr>
            <a:spLocks noGrp="1"/>
          </p:cNvSpPr>
          <p:nvPr>
            <p:ph sz="quarter" idx="11"/>
          </p:nvPr>
        </p:nvSpPr>
        <p:spPr/>
        <p:txBody>
          <a:bodyPr/>
          <a:lstStyle/>
          <a:p>
            <a:pPr marL="854075" indent="-854075"/>
            <a:r>
              <a:rPr lang="en-US" dirty="0"/>
              <a:t> 2.4.3 Use appropriate practices, as outlined in the O</a:t>
            </a:r>
            <a:r>
              <a:rPr lang="en-US" sz="100" dirty="0"/>
              <a:t> </a:t>
            </a:r>
            <a:r>
              <a:rPr lang="en-US" dirty="0"/>
              <a:t>S</a:t>
            </a:r>
            <a:r>
              <a:rPr lang="en-US" sz="100" dirty="0"/>
              <a:t> </a:t>
            </a:r>
            <a:r>
              <a:rPr lang="en-US" dirty="0"/>
              <a:t>H</a:t>
            </a:r>
            <a:r>
              <a:rPr lang="en-US" sz="100" dirty="0"/>
              <a:t> </a:t>
            </a:r>
            <a:r>
              <a:rPr lang="en-US" dirty="0"/>
              <a:t>A Hazard Communications Standard, including the correct use of the Material Safety Data Sheet as directed.</a:t>
            </a:r>
          </a:p>
          <a:p>
            <a:pPr marL="517525" indent="-517525"/>
            <a:r>
              <a:rPr lang="en-US" dirty="0"/>
              <a:t>2.5	Describe measures used to ensure patient safety in various patient settings, example, inpatient, outpatient, pediatrics, etc</a:t>
            </a:r>
            <a:r>
              <a:rPr lang="en-US" sz="100" dirty="0"/>
              <a:t>etera</a:t>
            </a:r>
            <a:r>
              <a:rPr lang="en-US" dirty="0"/>
              <a:t>.</a:t>
            </a:r>
          </a:p>
        </p:txBody>
      </p:sp>
      <p:sp>
        <p:nvSpPr>
          <p:cNvPr id="6" name="Slide Number Placeholder 5">
            <a:extLst>
              <a:ext uri="{FF2B5EF4-FFF2-40B4-BE49-F238E27FC236}">
                <a16:creationId xmlns:a16="http://schemas.microsoft.com/office/drawing/2014/main" xmlns="" id="{358361B6-3621-4DE3-B37A-0501A7518CBC}"/>
              </a:ext>
            </a:extLst>
          </p:cNvPr>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347367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Handicap</a:t>
            </a:r>
          </a:p>
        </p:txBody>
      </p:sp>
      <p:sp>
        <p:nvSpPr>
          <p:cNvPr id="3" name="Content Placeholder 2"/>
          <p:cNvSpPr>
            <a:spLocks noGrp="1"/>
          </p:cNvSpPr>
          <p:nvPr>
            <p:ph sz="quarter" idx="11"/>
          </p:nvPr>
        </p:nvSpPr>
        <p:spPr>
          <a:xfrm>
            <a:off x="342900" y="1276709"/>
            <a:ext cx="8458200" cy="1192171"/>
          </a:xfrm>
        </p:spPr>
        <p:txBody>
          <a:bodyPr/>
          <a:lstStyle/>
          <a:p>
            <a:r>
              <a:rPr lang="en-US" dirty="0"/>
              <a:t>This symbol indicates the route a person with a disability should take. Consider this for patients who are unable to walk or need to avoid steps for any reason.</a:t>
            </a:r>
          </a:p>
        </p:txBody>
      </p:sp>
      <p:pic>
        <p:nvPicPr>
          <p:cNvPr id="4" name="Picture 3" descr="A sign that is used to indicate the route for a person with disability.">
            <a:extLst>
              <a:ext uri="{FF2B5EF4-FFF2-40B4-BE49-F238E27FC236}">
                <a16:creationId xmlns:a16="http://schemas.microsoft.com/office/drawing/2014/main" xmlns="" id="{778E5F71-D6ED-48F1-9A3A-27B05E85B5AA}"/>
              </a:ext>
            </a:extLst>
          </p:cNvPr>
          <p:cNvPicPr>
            <a:picLocks noChangeAspect="1"/>
          </p:cNvPicPr>
          <p:nvPr/>
        </p:nvPicPr>
        <p:blipFill>
          <a:blip r:embed="rId3"/>
          <a:stretch>
            <a:fillRect/>
          </a:stretch>
        </p:blipFill>
        <p:spPr>
          <a:xfrm>
            <a:off x="2863966" y="2624468"/>
            <a:ext cx="3286029" cy="3298222"/>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1749409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Emergency Eyewash Station</a:t>
            </a:r>
          </a:p>
        </p:txBody>
      </p:sp>
      <p:sp>
        <p:nvSpPr>
          <p:cNvPr id="3" name="Content Placeholder 2"/>
          <p:cNvSpPr>
            <a:spLocks noGrp="1"/>
          </p:cNvSpPr>
          <p:nvPr>
            <p:ph sz="quarter" idx="11"/>
          </p:nvPr>
        </p:nvSpPr>
        <p:spPr>
          <a:xfrm>
            <a:off x="342900" y="1276709"/>
            <a:ext cx="8458200" cy="826411"/>
          </a:xfrm>
        </p:spPr>
        <p:txBody>
          <a:bodyPr/>
          <a:lstStyle/>
          <a:p>
            <a:r>
              <a:rPr lang="en-US" dirty="0"/>
              <a:t>An eyewash station is used when chemicals, blood, or other foreign items get in the eye.</a:t>
            </a:r>
          </a:p>
        </p:txBody>
      </p:sp>
      <p:pic>
        <p:nvPicPr>
          <p:cNvPr id="5" name="Picture 4" descr="A sign indicating the location for an emergency eye wash station.">
            <a:extLst>
              <a:ext uri="{FF2B5EF4-FFF2-40B4-BE49-F238E27FC236}">
                <a16:creationId xmlns:a16="http://schemas.microsoft.com/office/drawing/2014/main" xmlns="" id="{42D7D769-87A3-4CD2-A86E-CFDE29098F0E}"/>
              </a:ext>
            </a:extLst>
          </p:cNvPr>
          <p:cNvPicPr>
            <a:picLocks noChangeAspect="1"/>
          </p:cNvPicPr>
          <p:nvPr/>
        </p:nvPicPr>
        <p:blipFill>
          <a:blip r:embed="rId3"/>
          <a:stretch>
            <a:fillRect/>
          </a:stretch>
        </p:blipFill>
        <p:spPr>
          <a:xfrm>
            <a:off x="2599773" y="2435237"/>
            <a:ext cx="3944454" cy="2658086"/>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3485621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Symbols, and Labels: Radiation Hazard</a:t>
            </a:r>
          </a:p>
        </p:txBody>
      </p:sp>
      <p:sp>
        <p:nvSpPr>
          <p:cNvPr id="3" name="Content Placeholder 2"/>
          <p:cNvSpPr>
            <a:spLocks noGrp="1"/>
          </p:cNvSpPr>
          <p:nvPr>
            <p:ph sz="quarter" idx="11"/>
          </p:nvPr>
        </p:nvSpPr>
        <p:spPr>
          <a:xfrm>
            <a:off x="342900" y="1276709"/>
            <a:ext cx="8458200" cy="1588411"/>
          </a:xfrm>
        </p:spPr>
        <p:txBody>
          <a:bodyPr/>
          <a:lstStyle/>
          <a:p>
            <a:r>
              <a:rPr lang="en-US" dirty="0"/>
              <a:t>Indicates radiation in use that is damaging to cells. Limit exposure or wear protective gear. If working in these areas, wear a film badge or dosimeter to measure amount of exposure.</a:t>
            </a:r>
          </a:p>
        </p:txBody>
      </p:sp>
      <p:pic>
        <p:nvPicPr>
          <p:cNvPr id="4" name="Picture 3" descr="A radiation hazard symbol.">
            <a:extLst>
              <a:ext uri="{FF2B5EF4-FFF2-40B4-BE49-F238E27FC236}">
                <a16:creationId xmlns:a16="http://schemas.microsoft.com/office/drawing/2014/main" xmlns="" id="{0C53089C-40BC-4EEF-860F-D7D11A864EC7}"/>
              </a:ext>
            </a:extLst>
          </p:cNvPr>
          <p:cNvPicPr>
            <a:picLocks noChangeAspect="1"/>
          </p:cNvPicPr>
          <p:nvPr/>
        </p:nvPicPr>
        <p:blipFill>
          <a:blip r:embed="rId3"/>
          <a:stretch>
            <a:fillRect/>
          </a:stretch>
        </p:blipFill>
        <p:spPr>
          <a:xfrm>
            <a:off x="3174889" y="3046108"/>
            <a:ext cx="2975106" cy="2847079"/>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42</a:t>
            </a:fld>
            <a:endParaRPr lang="en-US" dirty="0"/>
          </a:p>
        </p:txBody>
      </p:sp>
    </p:spTree>
    <p:extLst>
      <p:ext uri="{BB962C8B-B14F-4D97-AF65-F5344CB8AC3E}">
        <p14:creationId xmlns:p14="http://schemas.microsoft.com/office/powerpoint/2010/main" val="60858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Emergency Code Colors and Plain Language Recommendations </a:t>
            </a:r>
            <a:r>
              <a:rPr lang="en-US" sz="1000" b="0" dirty="0"/>
              <a:t>1</a:t>
            </a:r>
          </a:p>
        </p:txBody>
      </p:sp>
      <p:sp>
        <p:nvSpPr>
          <p:cNvPr id="3" name="Content Placeholder 2"/>
          <p:cNvSpPr>
            <a:spLocks noGrp="1"/>
          </p:cNvSpPr>
          <p:nvPr>
            <p:ph sz="quarter" idx="11"/>
          </p:nvPr>
        </p:nvSpPr>
        <p:spPr>
          <a:xfrm>
            <a:off x="342900" y="1276709"/>
            <a:ext cx="8191500" cy="506371"/>
          </a:xfrm>
        </p:spPr>
        <p:txBody>
          <a:bodyPr/>
          <a:lstStyle/>
          <a:p>
            <a:r>
              <a:rPr lang="en-US" dirty="0"/>
              <a:t>Overhead Emergency Codes</a:t>
            </a:r>
          </a:p>
        </p:txBody>
      </p:sp>
      <p:sp>
        <p:nvSpPr>
          <p:cNvPr id="5" name="Content Placeholder 4"/>
          <p:cNvSpPr>
            <a:spLocks noGrp="1"/>
          </p:cNvSpPr>
          <p:nvPr>
            <p:ph sz="quarter" idx="14"/>
          </p:nvPr>
        </p:nvSpPr>
        <p:spPr>
          <a:xfrm>
            <a:off x="3710940" y="2187921"/>
            <a:ext cx="1744980" cy="433359"/>
          </a:xfrm>
        </p:spPr>
        <p:txBody>
          <a:bodyPr/>
          <a:lstStyle/>
          <a:p>
            <a:r>
              <a:rPr lang="en-US" sz="1800" b="1" dirty="0"/>
              <a:t>Facility Alert</a:t>
            </a:r>
          </a:p>
        </p:txBody>
      </p:sp>
      <p:graphicFrame>
        <p:nvGraphicFramePr>
          <p:cNvPr id="10" name="Table 9"/>
          <p:cNvGraphicFramePr>
            <a:graphicFrameLocks noGrp="1"/>
          </p:cNvGraphicFramePr>
          <p:nvPr>
            <p:extLst>
              <p:ext uri="{D42A27DB-BD31-4B8C-83A1-F6EECF244321}">
                <p14:modId xmlns:p14="http://schemas.microsoft.com/office/powerpoint/2010/main" val="1370171385"/>
              </p:ext>
            </p:extLst>
          </p:nvPr>
        </p:nvGraphicFramePr>
        <p:xfrm>
          <a:off x="419100" y="2722880"/>
          <a:ext cx="8563152" cy="2595880"/>
        </p:xfrm>
        <a:graphic>
          <a:graphicData uri="http://schemas.openxmlformats.org/drawingml/2006/table">
            <a:tbl>
              <a:tblPr firstRow="1" bandRow="1">
                <a:tableStyleId>{5C22544A-7EE6-4342-B048-85BDC9FD1C3A}</a:tableStyleId>
              </a:tblPr>
              <a:tblGrid>
                <a:gridCol w="2369820">
                  <a:extLst>
                    <a:ext uri="{9D8B030D-6E8A-4147-A177-3AD203B41FA5}">
                      <a16:colId xmlns:a16="http://schemas.microsoft.com/office/drawing/2014/main" xmlns="" val="1699664049"/>
                    </a:ext>
                  </a:extLst>
                </a:gridCol>
                <a:gridCol w="3566160">
                  <a:extLst>
                    <a:ext uri="{9D8B030D-6E8A-4147-A177-3AD203B41FA5}">
                      <a16:colId xmlns:a16="http://schemas.microsoft.com/office/drawing/2014/main" xmlns="" val="156983845"/>
                    </a:ext>
                  </a:extLst>
                </a:gridCol>
                <a:gridCol w="2627172">
                  <a:extLst>
                    <a:ext uri="{9D8B030D-6E8A-4147-A177-3AD203B41FA5}">
                      <a16:colId xmlns:a16="http://schemas.microsoft.com/office/drawing/2014/main" xmlns="" val="3635019194"/>
                    </a:ext>
                  </a:extLst>
                </a:gridCol>
              </a:tblGrid>
              <a:tr h="0">
                <a:tc>
                  <a:txBody>
                    <a:bodyPr/>
                    <a:lstStyle/>
                    <a:p>
                      <a:r>
                        <a:rPr lang="en-US" sz="1400" dirty="0"/>
                        <a:t>Incident / Event</a:t>
                      </a:r>
                    </a:p>
                  </a:txBody>
                  <a:tcPr/>
                </a:tc>
                <a:tc>
                  <a:txBody>
                    <a:bodyPr/>
                    <a:lstStyle/>
                    <a:p>
                      <a:r>
                        <a:rPr lang="en-US" sz="1400" dirty="0"/>
                        <a:t>Recommended Plain Language</a:t>
                      </a:r>
                    </a:p>
                  </a:txBody>
                  <a:tcPr/>
                </a:tc>
                <a:tc>
                  <a:txBody>
                    <a:bodyPr/>
                    <a:lstStyle/>
                    <a:p>
                      <a:r>
                        <a:rPr lang="en-US" sz="1400" dirty="0"/>
                        <a:t>Alternative Code</a:t>
                      </a:r>
                    </a:p>
                  </a:txBody>
                  <a:tcPr/>
                </a:tc>
                <a:extLst>
                  <a:ext uri="{0D108BD9-81ED-4DB2-BD59-A6C34878D82A}">
                    <a16:rowId xmlns:a16="http://schemas.microsoft.com/office/drawing/2014/main" xmlns="" val="2192165911"/>
                  </a:ext>
                </a:extLst>
              </a:tr>
              <a:tr h="370840">
                <a:tc>
                  <a:txBody>
                    <a:bodyPr/>
                    <a:lstStyle/>
                    <a:p>
                      <a:r>
                        <a:rPr lang="en-US" sz="1400" b="1" dirty="0"/>
                        <a:t>Evacuation</a:t>
                      </a:r>
                    </a:p>
                  </a:txBody>
                  <a:tcPr/>
                </a:tc>
                <a:tc>
                  <a:txBody>
                    <a:bodyPr/>
                    <a:lstStyle/>
                    <a:p>
                      <a:r>
                        <a:rPr lang="en-US" sz="1400" dirty="0"/>
                        <a:t>"Facility Alert + Evacuation + Descriptor (location)"</a:t>
                      </a:r>
                    </a:p>
                  </a:txBody>
                  <a:tcPr/>
                </a:tc>
                <a:tc>
                  <a:txBody>
                    <a:bodyPr/>
                    <a:lstStyle/>
                    <a:p>
                      <a:r>
                        <a:rPr lang="en-US" sz="1400" dirty="0"/>
                        <a:t>No color code: Use plain language only!</a:t>
                      </a:r>
                    </a:p>
                  </a:txBody>
                  <a:tcPr/>
                </a:tc>
                <a:extLst>
                  <a:ext uri="{0D108BD9-81ED-4DB2-BD59-A6C34878D82A}">
                    <a16:rowId xmlns:a16="http://schemas.microsoft.com/office/drawing/2014/main" xmlns="" val="2591697768"/>
                  </a:ext>
                </a:extLst>
              </a:tr>
              <a:tr h="370840">
                <a:tc>
                  <a:txBody>
                    <a:bodyPr/>
                    <a:lstStyle/>
                    <a:p>
                      <a:r>
                        <a:rPr lang="en-US" sz="1400" b="1" dirty="0"/>
                        <a:t>Plant facility system alert</a:t>
                      </a:r>
                    </a:p>
                  </a:txBody>
                  <a:tcPr/>
                </a:tc>
                <a:tc>
                  <a:txBody>
                    <a:bodyPr/>
                    <a:lstStyle/>
                    <a:p>
                      <a:r>
                        <a:rPr lang="en-US" sz="1400" dirty="0"/>
                        <a:t>Facility Alert + Descriptor (location)</a:t>
                      </a:r>
                    </a:p>
                  </a:txBody>
                  <a:tcPr/>
                </a:tc>
                <a:tc>
                  <a:txBody>
                    <a:bodyPr/>
                    <a:lstStyle/>
                    <a:p>
                      <a:r>
                        <a:rPr lang="en-US" sz="1400" dirty="0"/>
                        <a:t>No color code: language only</a:t>
                      </a:r>
                    </a:p>
                  </a:txBody>
                  <a:tcPr/>
                </a:tc>
                <a:extLst>
                  <a:ext uri="{0D108BD9-81ED-4DB2-BD59-A6C34878D82A}">
                    <a16:rowId xmlns:a16="http://schemas.microsoft.com/office/drawing/2014/main" xmlns="" val="897088638"/>
                  </a:ext>
                </a:extLst>
              </a:tr>
              <a:tr h="370840">
                <a:tc>
                  <a:txBody>
                    <a:bodyPr/>
                    <a:lstStyle/>
                    <a:p>
                      <a:r>
                        <a:rPr lang="en-US" sz="1400" b="1" dirty="0"/>
                        <a:t>Fire</a:t>
                      </a:r>
                    </a:p>
                  </a:txBody>
                  <a:tcPr/>
                </a:tc>
                <a:tc>
                  <a:txBody>
                    <a:bodyPr/>
                    <a:lstStyle/>
                    <a:p>
                      <a:r>
                        <a:rPr lang="en-US" sz="1400" dirty="0"/>
                        <a:t>"Code Red + Descriptor (location)”</a:t>
                      </a:r>
                    </a:p>
                    <a:p>
                      <a:pPr>
                        <a:spcBef>
                          <a:spcPts val="600"/>
                        </a:spcBef>
                      </a:pPr>
                      <a:r>
                        <a:rPr lang="en-US" sz="1400" dirty="0"/>
                        <a:t>"Code Orange + Descriptor (location)"</a:t>
                      </a:r>
                    </a:p>
                  </a:txBody>
                  <a:tcPr/>
                </a:tc>
                <a:tc>
                  <a:txBody>
                    <a:bodyPr/>
                    <a:lstStyle/>
                    <a:p>
                      <a:r>
                        <a:rPr lang="en-US" sz="1400" b="1" dirty="0">
                          <a:solidFill>
                            <a:srgbClr val="C00000"/>
                          </a:solidFill>
                        </a:rPr>
                        <a:t>Code Red</a:t>
                      </a:r>
                    </a:p>
                  </a:txBody>
                  <a:tcPr/>
                </a:tc>
                <a:extLst>
                  <a:ext uri="{0D108BD9-81ED-4DB2-BD59-A6C34878D82A}">
                    <a16:rowId xmlns:a16="http://schemas.microsoft.com/office/drawing/2014/main" xmlns="" val="983775493"/>
                  </a:ext>
                </a:extLst>
              </a:tr>
              <a:tr h="370840">
                <a:tc>
                  <a:txBody>
                    <a:bodyPr/>
                    <a:lstStyle/>
                    <a:p>
                      <a:r>
                        <a:rPr lang="en-US" sz="1400" b="1" dirty="0"/>
                        <a:t>Hazardous spill</a:t>
                      </a:r>
                    </a:p>
                  </a:txBody>
                  <a:tcPr/>
                </a:tc>
                <a:tc>
                  <a:txBody>
                    <a:bodyPr/>
                    <a:lstStyle/>
                    <a:p>
                      <a:r>
                        <a:rPr lang="en-US" sz="1400" dirty="0"/>
                        <a:t>-or-</a:t>
                      </a:r>
                    </a:p>
                    <a:p>
                      <a:pPr>
                        <a:spcBef>
                          <a:spcPts val="600"/>
                        </a:spcBef>
                      </a:pPr>
                      <a:r>
                        <a:rPr lang="en-US" sz="1400" dirty="0"/>
                        <a:t>Facility Alert + Hazardous Spill + Descriptor (location)</a:t>
                      </a:r>
                    </a:p>
                  </a:txBody>
                  <a:tcPr/>
                </a:tc>
                <a:tc>
                  <a:txBody>
                    <a:bodyPr/>
                    <a:lstStyle/>
                    <a:p>
                      <a:r>
                        <a:rPr lang="en-US" sz="1400" b="1" dirty="0">
                          <a:solidFill>
                            <a:srgbClr val="FF3300"/>
                          </a:solidFill>
                        </a:rPr>
                        <a:t>Code Orange</a:t>
                      </a:r>
                    </a:p>
                  </a:txBody>
                  <a:tcPr/>
                </a:tc>
                <a:extLst>
                  <a:ext uri="{0D108BD9-81ED-4DB2-BD59-A6C34878D82A}">
                    <a16:rowId xmlns:a16="http://schemas.microsoft.com/office/drawing/2014/main" xmlns="" val="3253631105"/>
                  </a:ext>
                </a:extLst>
              </a:tr>
            </a:tbl>
          </a:graphicData>
        </a:graphic>
      </p:graphicFrame>
      <p:sp>
        <p:nvSpPr>
          <p:cNvPr id="6" name="Slide Number Placeholder 5"/>
          <p:cNvSpPr>
            <a:spLocks noGrp="1"/>
          </p:cNvSpPr>
          <p:nvPr>
            <p:ph type="sldNum" sz="quarter" idx="10"/>
          </p:nvPr>
        </p:nvSpPr>
        <p:spPr/>
        <p:txBody>
          <a:bodyPr/>
          <a:lstStyle/>
          <a:p>
            <a:fld id="{68151E55-6873-49E2-B8D5-2F265E6F1973}" type="slidenum">
              <a:rPr lang="en-US" smtClean="0"/>
              <a:pPr/>
              <a:t>43</a:t>
            </a:fld>
            <a:endParaRPr lang="en-US" dirty="0"/>
          </a:p>
        </p:txBody>
      </p:sp>
    </p:spTree>
    <p:extLst>
      <p:ext uri="{BB962C8B-B14F-4D97-AF65-F5344CB8AC3E}">
        <p14:creationId xmlns:p14="http://schemas.microsoft.com/office/powerpoint/2010/main" val="384452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Emergency Code Colors and Plain Language Recommendations </a:t>
            </a:r>
            <a:r>
              <a:rPr lang="en-US" sz="1000" b="0" dirty="0"/>
              <a:t>2</a:t>
            </a:r>
          </a:p>
        </p:txBody>
      </p:sp>
      <p:sp>
        <p:nvSpPr>
          <p:cNvPr id="5" name="Content Placeholder 4"/>
          <p:cNvSpPr>
            <a:spLocks noGrp="1"/>
          </p:cNvSpPr>
          <p:nvPr>
            <p:ph sz="quarter" idx="14"/>
          </p:nvPr>
        </p:nvSpPr>
        <p:spPr>
          <a:xfrm>
            <a:off x="3710940" y="1380201"/>
            <a:ext cx="1744980" cy="433359"/>
          </a:xfrm>
        </p:spPr>
        <p:txBody>
          <a:bodyPr/>
          <a:lstStyle/>
          <a:p>
            <a:r>
              <a:rPr lang="en-US" sz="1800" b="1" dirty="0"/>
              <a:t>Security Alert</a:t>
            </a:r>
          </a:p>
        </p:txBody>
      </p:sp>
      <p:graphicFrame>
        <p:nvGraphicFramePr>
          <p:cNvPr id="10" name="Table 9"/>
          <p:cNvGraphicFramePr>
            <a:graphicFrameLocks noGrp="1"/>
          </p:cNvGraphicFramePr>
          <p:nvPr>
            <p:extLst>
              <p:ext uri="{D42A27DB-BD31-4B8C-83A1-F6EECF244321}">
                <p14:modId xmlns:p14="http://schemas.microsoft.com/office/powerpoint/2010/main" val="2561847669"/>
              </p:ext>
            </p:extLst>
          </p:nvPr>
        </p:nvGraphicFramePr>
        <p:xfrm>
          <a:off x="419100" y="1899920"/>
          <a:ext cx="8563152" cy="3230880"/>
        </p:xfrm>
        <a:graphic>
          <a:graphicData uri="http://schemas.openxmlformats.org/drawingml/2006/table">
            <a:tbl>
              <a:tblPr firstRow="1" bandRow="1">
                <a:tableStyleId>{5C22544A-7EE6-4342-B048-85BDC9FD1C3A}</a:tableStyleId>
              </a:tblPr>
              <a:tblGrid>
                <a:gridCol w="2369820">
                  <a:extLst>
                    <a:ext uri="{9D8B030D-6E8A-4147-A177-3AD203B41FA5}">
                      <a16:colId xmlns:a16="http://schemas.microsoft.com/office/drawing/2014/main" xmlns="" val="1699664049"/>
                    </a:ext>
                  </a:extLst>
                </a:gridCol>
                <a:gridCol w="3566160">
                  <a:extLst>
                    <a:ext uri="{9D8B030D-6E8A-4147-A177-3AD203B41FA5}">
                      <a16:colId xmlns:a16="http://schemas.microsoft.com/office/drawing/2014/main" xmlns="" val="156983845"/>
                    </a:ext>
                  </a:extLst>
                </a:gridCol>
                <a:gridCol w="2627172">
                  <a:extLst>
                    <a:ext uri="{9D8B030D-6E8A-4147-A177-3AD203B41FA5}">
                      <a16:colId xmlns:a16="http://schemas.microsoft.com/office/drawing/2014/main" xmlns="" val="3635019194"/>
                    </a:ext>
                  </a:extLst>
                </a:gridCol>
              </a:tblGrid>
              <a:tr h="0">
                <a:tc>
                  <a:txBody>
                    <a:bodyPr/>
                    <a:lstStyle/>
                    <a:p>
                      <a:r>
                        <a:rPr lang="en-US" sz="1400" dirty="0"/>
                        <a:t>Incident / Event</a:t>
                      </a:r>
                    </a:p>
                  </a:txBody>
                  <a:tcPr/>
                </a:tc>
                <a:tc>
                  <a:txBody>
                    <a:bodyPr/>
                    <a:lstStyle/>
                    <a:p>
                      <a:r>
                        <a:rPr lang="en-US" sz="1400" dirty="0"/>
                        <a:t>Recommended Plain Language</a:t>
                      </a:r>
                    </a:p>
                  </a:txBody>
                  <a:tcPr/>
                </a:tc>
                <a:tc>
                  <a:txBody>
                    <a:bodyPr/>
                    <a:lstStyle/>
                    <a:p>
                      <a:r>
                        <a:rPr lang="en-US" sz="1400" dirty="0"/>
                        <a:t>Alternative Code</a:t>
                      </a:r>
                    </a:p>
                  </a:txBody>
                  <a:tcPr/>
                </a:tc>
                <a:extLst>
                  <a:ext uri="{0D108BD9-81ED-4DB2-BD59-A6C34878D82A}">
                    <a16:rowId xmlns:a16="http://schemas.microsoft.com/office/drawing/2014/main" xmlns="" val="2192165911"/>
                  </a:ext>
                </a:extLst>
              </a:tr>
              <a:tr h="370840">
                <a:tc>
                  <a:txBody>
                    <a:bodyPr/>
                    <a:lstStyle/>
                    <a:p>
                      <a:r>
                        <a:rPr lang="en-US" sz="1400" b="1" dirty="0"/>
                        <a:t>Active shooter</a:t>
                      </a:r>
                    </a:p>
                  </a:txBody>
                  <a:tcPr/>
                </a:tc>
                <a:tc>
                  <a:txBody>
                    <a:bodyPr/>
                    <a:lstStyle/>
                    <a:p>
                      <a:r>
                        <a:rPr lang="en-US" sz="1400" dirty="0"/>
                        <a:t>"Security Alert + Active Shooter + Descriptor (location)"</a:t>
                      </a:r>
                    </a:p>
                  </a:txBody>
                  <a:tcPr/>
                </a:tc>
                <a:tc>
                  <a:txBody>
                    <a:bodyPr/>
                    <a:lstStyle/>
                    <a:p>
                      <a:r>
                        <a:rPr lang="en-US" sz="1400" dirty="0"/>
                        <a:t>No color code; Use plain language only</a:t>
                      </a:r>
                    </a:p>
                  </a:txBody>
                  <a:tcPr/>
                </a:tc>
                <a:extLst>
                  <a:ext uri="{0D108BD9-81ED-4DB2-BD59-A6C34878D82A}">
                    <a16:rowId xmlns:a16="http://schemas.microsoft.com/office/drawing/2014/main" xmlns="" val="2591697768"/>
                  </a:ext>
                </a:extLst>
              </a:tr>
              <a:tr h="370840">
                <a:tc>
                  <a:txBody>
                    <a:bodyPr/>
                    <a:lstStyle/>
                    <a:p>
                      <a:r>
                        <a:rPr lang="en-US" sz="1400" b="1" dirty="0"/>
                        <a:t>Armed, violent intruder</a:t>
                      </a:r>
                    </a:p>
                  </a:txBody>
                  <a:tcPr/>
                </a:tc>
                <a:tc>
                  <a:txBody>
                    <a:bodyPr/>
                    <a:lstStyle/>
                    <a:p>
                      <a:r>
                        <a:rPr lang="en-US" sz="1400" dirty="0"/>
                        <a:t>"Security Alert + Descriptor (threat/location)"</a:t>
                      </a:r>
                    </a:p>
                  </a:txBody>
                  <a:tcPr/>
                </a:tc>
                <a:tc>
                  <a:txBody>
                    <a:bodyPr/>
                    <a:lstStyle/>
                    <a:p>
                      <a:r>
                        <a:rPr lang="en-US" sz="1400" dirty="0"/>
                        <a:t>No color code; Use plain language only</a:t>
                      </a:r>
                    </a:p>
                  </a:txBody>
                  <a:tcPr/>
                </a:tc>
                <a:extLst>
                  <a:ext uri="{0D108BD9-81ED-4DB2-BD59-A6C34878D82A}">
                    <a16:rowId xmlns:a16="http://schemas.microsoft.com/office/drawing/2014/main" xmlns="" val="897088638"/>
                  </a:ext>
                </a:extLst>
              </a:tr>
              <a:tr h="370840">
                <a:tc>
                  <a:txBody>
                    <a:bodyPr/>
                    <a:lstStyle/>
                    <a:p>
                      <a:r>
                        <a:rPr lang="en-US" sz="1400" b="1" dirty="0"/>
                        <a:t>Hostage situation</a:t>
                      </a:r>
                    </a:p>
                  </a:txBody>
                  <a:tcPr/>
                </a:tc>
                <a:tc>
                  <a:txBody>
                    <a:bodyPr/>
                    <a:lstStyle/>
                    <a:p>
                      <a:r>
                        <a:rPr lang="en-US" sz="1400" dirty="0"/>
                        <a:t>"Security Alert + Descriptor (threat/location)“ Code Gray + Descriptor (threat/location) -or-</a:t>
                      </a:r>
                    </a:p>
                  </a:txBody>
                  <a:tcPr/>
                </a:tc>
                <a:tc>
                  <a:txBody>
                    <a:bodyPr/>
                    <a:lstStyle/>
                    <a:p>
                      <a:r>
                        <a:rPr lang="en-US" sz="1400" b="0" dirty="0">
                          <a:solidFill>
                            <a:schemeClr val="tx1"/>
                          </a:solidFill>
                        </a:rPr>
                        <a:t>No color code; Use plain language only</a:t>
                      </a:r>
                    </a:p>
                  </a:txBody>
                  <a:tcPr/>
                </a:tc>
                <a:extLst>
                  <a:ext uri="{0D108BD9-81ED-4DB2-BD59-A6C34878D82A}">
                    <a16:rowId xmlns:a16="http://schemas.microsoft.com/office/drawing/2014/main" xmlns="" val="983775493"/>
                  </a:ext>
                </a:extLst>
              </a:tr>
              <a:tr h="370840">
                <a:tc>
                  <a:txBody>
                    <a:bodyPr/>
                    <a:lstStyle/>
                    <a:p>
                      <a:r>
                        <a:rPr lang="en-US" sz="1400" b="1" dirty="0"/>
                        <a:t>Need for security personnel</a:t>
                      </a:r>
                    </a:p>
                  </a:txBody>
                  <a:tcPr/>
                </a:tc>
                <a:tc>
                  <a:txBody>
                    <a:bodyPr/>
                    <a:lstStyle/>
                    <a:p>
                      <a:r>
                        <a:rPr lang="en-US" sz="1400" dirty="0"/>
                        <a:t>"Security Alert + Descriptor (threat/location)“ -or- "Security Alert + Security Assistance Needed + Descriptor (threat/location)“ "Code Pink + Descriptor (age) + Descriptor (threat/location)“</a:t>
                      </a:r>
                    </a:p>
                  </a:txBody>
                  <a:tcPr/>
                </a:tc>
                <a:tc>
                  <a:txBody>
                    <a:bodyPr/>
                    <a:lstStyle/>
                    <a:p>
                      <a:r>
                        <a:rPr lang="en-US" sz="1400" b="1" dirty="0">
                          <a:solidFill>
                            <a:schemeClr val="tx1">
                              <a:lumMod val="65000"/>
                              <a:lumOff val="35000"/>
                            </a:schemeClr>
                          </a:solidFill>
                        </a:rPr>
                        <a:t>Code Gray</a:t>
                      </a:r>
                    </a:p>
                  </a:txBody>
                  <a:tcPr/>
                </a:tc>
                <a:extLst>
                  <a:ext uri="{0D108BD9-81ED-4DB2-BD59-A6C34878D82A}">
                    <a16:rowId xmlns:a16="http://schemas.microsoft.com/office/drawing/2014/main" xmlns="" val="3253631105"/>
                  </a:ext>
                </a:extLst>
              </a:tr>
            </a:tbl>
          </a:graphicData>
        </a:graphic>
      </p:graphicFrame>
      <p:sp>
        <p:nvSpPr>
          <p:cNvPr id="6" name="Slide Number Placeholder 5"/>
          <p:cNvSpPr>
            <a:spLocks noGrp="1"/>
          </p:cNvSpPr>
          <p:nvPr>
            <p:ph type="sldNum" sz="quarter" idx="10"/>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1056418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Emergency Code Colors and Plain Language Recommendations </a:t>
            </a:r>
            <a:r>
              <a:rPr lang="en-US" sz="1000" b="0" dirty="0"/>
              <a:t>3</a:t>
            </a:r>
          </a:p>
        </p:txBody>
      </p:sp>
      <p:sp>
        <p:nvSpPr>
          <p:cNvPr id="5" name="Content Placeholder 4"/>
          <p:cNvSpPr>
            <a:spLocks noGrp="1"/>
          </p:cNvSpPr>
          <p:nvPr>
            <p:ph sz="quarter" idx="11"/>
          </p:nvPr>
        </p:nvSpPr>
        <p:spPr>
          <a:xfrm>
            <a:off x="342900" y="1276709"/>
            <a:ext cx="3147060" cy="353971"/>
          </a:xfrm>
        </p:spPr>
        <p:txBody>
          <a:bodyPr/>
          <a:lstStyle/>
          <a:p>
            <a:r>
              <a:rPr lang="en-US" sz="1800" dirty="0"/>
              <a:t>Overhead Emergency Codes</a:t>
            </a:r>
          </a:p>
        </p:txBody>
      </p:sp>
      <p:graphicFrame>
        <p:nvGraphicFramePr>
          <p:cNvPr id="11" name="Table 10"/>
          <p:cNvGraphicFramePr>
            <a:graphicFrameLocks noGrp="1"/>
          </p:cNvGraphicFramePr>
          <p:nvPr>
            <p:extLst>
              <p:ext uri="{D42A27DB-BD31-4B8C-83A1-F6EECF244321}">
                <p14:modId xmlns:p14="http://schemas.microsoft.com/office/powerpoint/2010/main" val="4115407374"/>
              </p:ext>
            </p:extLst>
          </p:nvPr>
        </p:nvGraphicFramePr>
        <p:xfrm>
          <a:off x="419100" y="1671320"/>
          <a:ext cx="8563152" cy="1010920"/>
        </p:xfrm>
        <a:graphic>
          <a:graphicData uri="http://schemas.openxmlformats.org/drawingml/2006/table">
            <a:tbl>
              <a:tblPr firstRow="1" bandRow="1">
                <a:tableStyleId>{5C22544A-7EE6-4342-B048-85BDC9FD1C3A}</a:tableStyleId>
              </a:tblPr>
              <a:tblGrid>
                <a:gridCol w="2750820">
                  <a:extLst>
                    <a:ext uri="{9D8B030D-6E8A-4147-A177-3AD203B41FA5}">
                      <a16:colId xmlns:a16="http://schemas.microsoft.com/office/drawing/2014/main" xmlns="" val="994053744"/>
                    </a:ext>
                  </a:extLst>
                </a:gridCol>
                <a:gridCol w="3840480">
                  <a:extLst>
                    <a:ext uri="{9D8B030D-6E8A-4147-A177-3AD203B41FA5}">
                      <a16:colId xmlns:a16="http://schemas.microsoft.com/office/drawing/2014/main" xmlns="" val="3499438140"/>
                    </a:ext>
                  </a:extLst>
                </a:gridCol>
                <a:gridCol w="1971852">
                  <a:extLst>
                    <a:ext uri="{9D8B030D-6E8A-4147-A177-3AD203B41FA5}">
                      <a16:colId xmlns:a16="http://schemas.microsoft.com/office/drawing/2014/main" xmlns="" val="1239065635"/>
                    </a:ext>
                  </a:extLst>
                </a:gridCol>
              </a:tblGrid>
              <a:tr h="370840">
                <a:tc>
                  <a:txBody>
                    <a:bodyPr/>
                    <a:lstStyle/>
                    <a:p>
                      <a:r>
                        <a:rPr lang="en-US" sz="1200" dirty="0">
                          <a:solidFill>
                            <a:schemeClr val="tx1"/>
                          </a:solidFill>
                        </a:rPr>
                        <a:t>Infant / child abduction</a:t>
                      </a:r>
                    </a:p>
                  </a:txBody>
                  <a:tcPr>
                    <a:solidFill>
                      <a:schemeClr val="accent1">
                        <a:lumMod val="20000"/>
                        <a:lumOff val="80000"/>
                      </a:schemeClr>
                    </a:solidFill>
                  </a:tcPr>
                </a:tc>
                <a:tc>
                  <a:txBody>
                    <a:bodyPr/>
                    <a:lstStyle/>
                    <a:p>
                      <a:r>
                        <a:rPr lang="en-US" sz="1200" b="0" dirty="0">
                          <a:solidFill>
                            <a:schemeClr val="tx1"/>
                          </a:solidFill>
                        </a:rPr>
                        <a:t>-or- Security Alert + Descriptor (threat/location) + Descriptor (age) "Code Pink + Descriptor (threat/location)"</a:t>
                      </a:r>
                    </a:p>
                  </a:txBody>
                  <a:tcPr>
                    <a:solidFill>
                      <a:schemeClr val="accent1">
                        <a:lumMod val="20000"/>
                        <a:lumOff val="80000"/>
                      </a:schemeClr>
                    </a:solidFill>
                  </a:tcPr>
                </a:tc>
                <a:tc>
                  <a:txBody>
                    <a:bodyPr/>
                    <a:lstStyle/>
                    <a:p>
                      <a:r>
                        <a:rPr lang="en-US" sz="1200" dirty="0">
                          <a:solidFill>
                            <a:schemeClr val="tx1"/>
                          </a:solidFill>
                        </a:rPr>
                        <a:t>Code Pink</a:t>
                      </a:r>
                    </a:p>
                  </a:txBody>
                  <a:tcPr>
                    <a:solidFill>
                      <a:schemeClr val="accent1">
                        <a:lumMod val="20000"/>
                        <a:lumOff val="80000"/>
                      </a:schemeClr>
                    </a:solidFill>
                  </a:tcPr>
                </a:tc>
                <a:extLst>
                  <a:ext uri="{0D108BD9-81ED-4DB2-BD59-A6C34878D82A}">
                    <a16:rowId xmlns:a16="http://schemas.microsoft.com/office/drawing/2014/main" xmlns="" val="1601353589"/>
                  </a:ext>
                </a:extLst>
              </a:tr>
              <a:tr h="370840">
                <a:tc>
                  <a:txBody>
                    <a:bodyPr/>
                    <a:lstStyle/>
                    <a:p>
                      <a:r>
                        <a:rPr lang="en-US" sz="1200" b="1" dirty="0"/>
                        <a:t>Bomb threat</a:t>
                      </a:r>
                    </a:p>
                  </a:txBody>
                  <a:tcPr/>
                </a:tc>
                <a:tc>
                  <a:txBody>
                    <a:bodyPr/>
                    <a:lstStyle/>
                    <a:p>
                      <a:r>
                        <a:rPr lang="en-US" sz="1200" dirty="0"/>
                        <a:t>-or- Security Alert + Descriptor (threat/location)</a:t>
                      </a:r>
                    </a:p>
                  </a:txBody>
                  <a:tcPr/>
                </a:tc>
                <a:tc>
                  <a:txBody>
                    <a:bodyPr/>
                    <a:lstStyle/>
                    <a:p>
                      <a:r>
                        <a:rPr lang="en-US" sz="1200" b="1" dirty="0"/>
                        <a:t>Code Black</a:t>
                      </a:r>
                    </a:p>
                  </a:txBody>
                  <a:tcPr/>
                </a:tc>
                <a:extLst>
                  <a:ext uri="{0D108BD9-81ED-4DB2-BD59-A6C34878D82A}">
                    <a16:rowId xmlns:a16="http://schemas.microsoft.com/office/drawing/2014/main" xmlns="" val="772833076"/>
                  </a:ext>
                </a:extLst>
              </a:tr>
            </a:tbl>
          </a:graphicData>
        </a:graphic>
      </p:graphicFrame>
      <p:sp>
        <p:nvSpPr>
          <p:cNvPr id="10" name="Content Placeholder 9"/>
          <p:cNvSpPr>
            <a:spLocks noGrp="1"/>
          </p:cNvSpPr>
          <p:nvPr>
            <p:ph sz="quarter" idx="14"/>
          </p:nvPr>
        </p:nvSpPr>
        <p:spPr>
          <a:xfrm>
            <a:off x="3909060" y="3230880"/>
            <a:ext cx="1348740" cy="259080"/>
          </a:xfrm>
        </p:spPr>
        <p:txBody>
          <a:bodyPr/>
          <a:lstStyle/>
          <a:p>
            <a:r>
              <a:rPr lang="en-US" sz="1400" b="1" dirty="0"/>
              <a:t>Medical Alert</a:t>
            </a:r>
          </a:p>
        </p:txBody>
      </p:sp>
      <p:graphicFrame>
        <p:nvGraphicFramePr>
          <p:cNvPr id="12" name="Table 11"/>
          <p:cNvGraphicFramePr>
            <a:graphicFrameLocks noGrp="1"/>
          </p:cNvGraphicFramePr>
          <p:nvPr>
            <p:extLst>
              <p:ext uri="{D42A27DB-BD31-4B8C-83A1-F6EECF244321}">
                <p14:modId xmlns:p14="http://schemas.microsoft.com/office/powerpoint/2010/main" val="1341960316"/>
              </p:ext>
            </p:extLst>
          </p:nvPr>
        </p:nvGraphicFramePr>
        <p:xfrm>
          <a:off x="419100" y="3530600"/>
          <a:ext cx="8563152" cy="2387600"/>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xmlns="" val="1107459929"/>
                    </a:ext>
                  </a:extLst>
                </a:gridCol>
                <a:gridCol w="3901440">
                  <a:extLst>
                    <a:ext uri="{9D8B030D-6E8A-4147-A177-3AD203B41FA5}">
                      <a16:colId xmlns:a16="http://schemas.microsoft.com/office/drawing/2014/main" xmlns="" val="2620440757"/>
                    </a:ext>
                  </a:extLst>
                </a:gridCol>
                <a:gridCol w="1941372">
                  <a:extLst>
                    <a:ext uri="{9D8B030D-6E8A-4147-A177-3AD203B41FA5}">
                      <a16:colId xmlns:a16="http://schemas.microsoft.com/office/drawing/2014/main" xmlns="" val="1204577126"/>
                    </a:ext>
                  </a:extLst>
                </a:gridCol>
              </a:tblGrid>
              <a:tr h="370840">
                <a:tc>
                  <a:txBody>
                    <a:bodyPr/>
                    <a:lstStyle/>
                    <a:p>
                      <a:r>
                        <a:rPr lang="en-US" sz="1200" dirty="0"/>
                        <a:t>Incident / Event</a:t>
                      </a:r>
                    </a:p>
                  </a:txBody>
                  <a:tcPr/>
                </a:tc>
                <a:tc>
                  <a:txBody>
                    <a:bodyPr/>
                    <a:lstStyle/>
                    <a:p>
                      <a:r>
                        <a:rPr lang="en-US" sz="1200" dirty="0"/>
                        <a:t>Recommended Plain Language</a:t>
                      </a:r>
                    </a:p>
                  </a:txBody>
                  <a:tcPr/>
                </a:tc>
                <a:tc>
                  <a:txBody>
                    <a:bodyPr/>
                    <a:lstStyle/>
                    <a:p>
                      <a:r>
                        <a:rPr lang="en-US" sz="1200" dirty="0"/>
                        <a:t>Alternative Code</a:t>
                      </a:r>
                    </a:p>
                  </a:txBody>
                  <a:tcPr/>
                </a:tc>
                <a:extLst>
                  <a:ext uri="{0D108BD9-81ED-4DB2-BD59-A6C34878D82A}">
                    <a16:rowId xmlns:a16="http://schemas.microsoft.com/office/drawing/2014/main" xmlns="" val="2479193751"/>
                  </a:ext>
                </a:extLst>
              </a:tr>
              <a:tr h="370840">
                <a:tc>
                  <a:txBody>
                    <a:bodyPr/>
                    <a:lstStyle/>
                    <a:p>
                      <a:r>
                        <a:rPr lang="en-US" sz="1200" b="1" dirty="0"/>
                        <a:t>Emergency Operations Plan Activation</a:t>
                      </a:r>
                    </a:p>
                  </a:txBody>
                  <a:tcPr/>
                </a:tc>
                <a:tc>
                  <a:txBody>
                    <a:bodyPr/>
                    <a:lstStyle/>
                    <a:p>
                      <a:r>
                        <a:rPr lang="en-US" sz="1200" dirty="0"/>
                        <a:t>-or- "Medical Alert + Mass Casualty / Disaster Scenario + Descriptor“ "Code Orange + Medical Decontamination (or Decontamination) + Descriptor (location)"</a:t>
                      </a:r>
                    </a:p>
                  </a:txBody>
                  <a:tcPr/>
                </a:tc>
                <a:tc>
                  <a:txBody>
                    <a:bodyPr/>
                    <a:lstStyle/>
                    <a:p>
                      <a:r>
                        <a:rPr lang="en-US" sz="1200" b="1" dirty="0">
                          <a:solidFill>
                            <a:schemeClr val="tx1"/>
                          </a:solidFill>
                        </a:rPr>
                        <a:t>Code Green</a:t>
                      </a:r>
                    </a:p>
                  </a:txBody>
                  <a:tcPr/>
                </a:tc>
                <a:extLst>
                  <a:ext uri="{0D108BD9-81ED-4DB2-BD59-A6C34878D82A}">
                    <a16:rowId xmlns:a16="http://schemas.microsoft.com/office/drawing/2014/main" xmlns="" val="2947631917"/>
                  </a:ext>
                </a:extLst>
              </a:tr>
              <a:tr h="370840">
                <a:tc>
                  <a:txBody>
                    <a:bodyPr/>
                    <a:lstStyle/>
                    <a:p>
                      <a:r>
                        <a:rPr lang="en-US" sz="1200" b="1" dirty="0"/>
                        <a:t>Medical decontamination (Includes chemical and radiological exposure for small and large incidents)</a:t>
                      </a:r>
                    </a:p>
                  </a:txBody>
                  <a:tcPr/>
                </a:tc>
                <a:tc>
                  <a:txBody>
                    <a:bodyPr/>
                    <a:lstStyle/>
                    <a:p>
                      <a:r>
                        <a:rPr lang="en-US" sz="1200" dirty="0"/>
                        <a:t>-or- "Medical Alert + Medical Decontamination (or Decontamination) + Descriptor (location)“ "Code Blue + Location"</a:t>
                      </a:r>
                    </a:p>
                  </a:txBody>
                  <a:tcPr/>
                </a:tc>
                <a:tc>
                  <a:txBody>
                    <a:bodyPr/>
                    <a:lstStyle/>
                    <a:p>
                      <a:r>
                        <a:rPr lang="en-US" sz="1200" b="1" dirty="0">
                          <a:solidFill>
                            <a:schemeClr val="tx1"/>
                          </a:solidFill>
                        </a:rPr>
                        <a:t>Code Orange</a:t>
                      </a:r>
                      <a:endParaRPr lang="en-US" sz="1200" dirty="0">
                        <a:solidFill>
                          <a:schemeClr val="tx1"/>
                        </a:solidFill>
                      </a:endParaRPr>
                    </a:p>
                  </a:txBody>
                  <a:tcPr/>
                </a:tc>
                <a:extLst>
                  <a:ext uri="{0D108BD9-81ED-4DB2-BD59-A6C34878D82A}">
                    <a16:rowId xmlns:a16="http://schemas.microsoft.com/office/drawing/2014/main" xmlns="" val="1157664105"/>
                  </a:ext>
                </a:extLst>
              </a:tr>
              <a:tr h="370840">
                <a:tc>
                  <a:txBody>
                    <a:bodyPr/>
                    <a:lstStyle/>
                    <a:p>
                      <a:r>
                        <a:rPr lang="en-US" sz="1200" b="1" dirty="0"/>
                        <a:t>Medical emergency</a:t>
                      </a:r>
                    </a:p>
                  </a:txBody>
                  <a:tcPr/>
                </a:tc>
                <a:tc>
                  <a:txBody>
                    <a:bodyPr/>
                    <a:lstStyle/>
                    <a:p>
                      <a:r>
                        <a:rPr lang="en-US" sz="1200" dirty="0"/>
                        <a:t>-or- "Medical Alert + Medical Emergency + Location"</a:t>
                      </a:r>
                    </a:p>
                  </a:txBody>
                  <a:tcPr/>
                </a:tc>
                <a:tc>
                  <a:txBody>
                    <a:bodyPr/>
                    <a:lstStyle/>
                    <a:p>
                      <a:r>
                        <a:rPr lang="en-US" sz="1200" b="1" dirty="0">
                          <a:solidFill>
                            <a:schemeClr val="tx1"/>
                          </a:solidFill>
                        </a:rPr>
                        <a:t>Code Blue</a:t>
                      </a:r>
                    </a:p>
                  </a:txBody>
                  <a:tcPr/>
                </a:tc>
                <a:extLst>
                  <a:ext uri="{0D108BD9-81ED-4DB2-BD59-A6C34878D82A}">
                    <a16:rowId xmlns:a16="http://schemas.microsoft.com/office/drawing/2014/main" xmlns="" val="3718840671"/>
                  </a:ext>
                </a:extLst>
              </a:tr>
            </a:tbl>
          </a:graphicData>
        </a:graphic>
      </p:graphicFrame>
      <p:sp>
        <p:nvSpPr>
          <p:cNvPr id="6" name="Slide Number Placeholder 5"/>
          <p:cNvSpPr>
            <a:spLocks noGrp="1"/>
          </p:cNvSpPr>
          <p:nvPr>
            <p:ph type="sldNum" sz="quarter" idx="10"/>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247838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Language Codes</a:t>
            </a:r>
            <a:endParaRPr lang="en-US" sz="1100" b="0" dirty="0"/>
          </a:p>
        </p:txBody>
      </p:sp>
      <p:graphicFrame>
        <p:nvGraphicFramePr>
          <p:cNvPr id="8" name="Table 7">
            <a:extLst>
              <a:ext uri="{FF2B5EF4-FFF2-40B4-BE49-F238E27FC236}">
                <a16:creationId xmlns:a16="http://schemas.microsoft.com/office/drawing/2014/main" xmlns="" id="{996E7227-AA30-4B9F-9F69-A729FE6E51E5}"/>
              </a:ext>
            </a:extLst>
          </p:cNvPr>
          <p:cNvGraphicFramePr>
            <a:graphicFrameLocks noGrp="1"/>
          </p:cNvGraphicFramePr>
          <p:nvPr>
            <p:extLst>
              <p:ext uri="{D42A27DB-BD31-4B8C-83A1-F6EECF244321}">
                <p14:modId xmlns:p14="http://schemas.microsoft.com/office/powerpoint/2010/main" val="2152491290"/>
              </p:ext>
            </p:extLst>
          </p:nvPr>
        </p:nvGraphicFramePr>
        <p:xfrm>
          <a:off x="1524000" y="1772920"/>
          <a:ext cx="6096000" cy="2194560"/>
        </p:xfrm>
        <a:graphic>
          <a:graphicData uri="http://schemas.openxmlformats.org/drawingml/2006/table">
            <a:tbl>
              <a:tblPr firstRow="1" bandRow="1">
                <a:tableStyleId>{5C22544A-7EE6-4342-B048-85BDC9FD1C3A}</a:tableStyleId>
              </a:tblPr>
              <a:tblGrid>
                <a:gridCol w="2987040">
                  <a:extLst>
                    <a:ext uri="{9D8B030D-6E8A-4147-A177-3AD203B41FA5}">
                      <a16:colId xmlns:a16="http://schemas.microsoft.com/office/drawing/2014/main" xmlns="" val="1148432970"/>
                    </a:ext>
                  </a:extLst>
                </a:gridCol>
                <a:gridCol w="3108960">
                  <a:extLst>
                    <a:ext uri="{9D8B030D-6E8A-4147-A177-3AD203B41FA5}">
                      <a16:colId xmlns:a16="http://schemas.microsoft.com/office/drawing/2014/main" xmlns="" val="107162395"/>
                    </a:ext>
                  </a:extLst>
                </a:gridCol>
              </a:tblGrid>
              <a:tr h="177800">
                <a:tc>
                  <a:txBody>
                    <a:bodyPr/>
                    <a:lstStyle/>
                    <a:p>
                      <a:r>
                        <a:rPr lang="en-US" dirty="0"/>
                        <a:t>Code</a:t>
                      </a:r>
                    </a:p>
                  </a:txBody>
                  <a:tcPr/>
                </a:tc>
                <a:tc>
                  <a:txBody>
                    <a:bodyPr/>
                    <a:lstStyle/>
                    <a:p>
                      <a:r>
                        <a:rPr lang="en-US" dirty="0"/>
                        <a:t>Replaces</a:t>
                      </a:r>
                    </a:p>
                  </a:txBody>
                  <a:tcPr/>
                </a:tc>
                <a:extLst>
                  <a:ext uri="{0D108BD9-81ED-4DB2-BD59-A6C34878D82A}">
                    <a16:rowId xmlns:a16="http://schemas.microsoft.com/office/drawing/2014/main" xmlns="" val="9669856"/>
                  </a:ext>
                </a:extLst>
              </a:tr>
              <a:tr h="238760">
                <a:tc>
                  <a:txBody>
                    <a:bodyPr/>
                    <a:lstStyle/>
                    <a:p>
                      <a:r>
                        <a:rPr lang="en-US" dirty="0"/>
                        <a:t>Fire Alarm</a:t>
                      </a:r>
                    </a:p>
                  </a:txBody>
                  <a:tcPr/>
                </a:tc>
                <a:tc>
                  <a:txBody>
                    <a:bodyPr/>
                    <a:lstStyle/>
                    <a:p>
                      <a:r>
                        <a:rPr lang="en-US" dirty="0"/>
                        <a:t>Code Red</a:t>
                      </a:r>
                    </a:p>
                  </a:txBody>
                  <a:tcPr/>
                </a:tc>
                <a:extLst>
                  <a:ext uri="{0D108BD9-81ED-4DB2-BD59-A6C34878D82A}">
                    <a16:rowId xmlns:a16="http://schemas.microsoft.com/office/drawing/2014/main" xmlns="" val="2968654525"/>
                  </a:ext>
                </a:extLst>
              </a:tr>
              <a:tr h="259080">
                <a:tc>
                  <a:txBody>
                    <a:bodyPr/>
                    <a:lstStyle/>
                    <a:p>
                      <a:r>
                        <a:rPr lang="en-US" dirty="0"/>
                        <a:t>Cardiac Arrest</a:t>
                      </a:r>
                    </a:p>
                  </a:txBody>
                  <a:tcPr/>
                </a:tc>
                <a:tc>
                  <a:txBody>
                    <a:bodyPr/>
                    <a:lstStyle/>
                    <a:p>
                      <a:r>
                        <a:rPr lang="en-US" dirty="0"/>
                        <a:t>Code Blue</a:t>
                      </a:r>
                    </a:p>
                  </a:txBody>
                  <a:tcPr/>
                </a:tc>
                <a:extLst>
                  <a:ext uri="{0D108BD9-81ED-4DB2-BD59-A6C34878D82A}">
                    <a16:rowId xmlns:a16="http://schemas.microsoft.com/office/drawing/2014/main" xmlns="" val="809312119"/>
                  </a:ext>
                </a:extLst>
              </a:tr>
              <a:tr h="259080">
                <a:tc>
                  <a:txBody>
                    <a:bodyPr/>
                    <a:lstStyle/>
                    <a:p>
                      <a:r>
                        <a:rPr lang="en-US" dirty="0"/>
                        <a:t>Infant/Child Abduction</a:t>
                      </a:r>
                    </a:p>
                  </a:txBody>
                  <a:tcPr/>
                </a:tc>
                <a:tc>
                  <a:txBody>
                    <a:bodyPr/>
                    <a:lstStyle/>
                    <a:p>
                      <a:r>
                        <a:rPr lang="en-US" dirty="0"/>
                        <a:t>Code Pink</a:t>
                      </a:r>
                    </a:p>
                  </a:txBody>
                  <a:tcPr/>
                </a:tc>
                <a:extLst>
                  <a:ext uri="{0D108BD9-81ED-4DB2-BD59-A6C34878D82A}">
                    <a16:rowId xmlns:a16="http://schemas.microsoft.com/office/drawing/2014/main" xmlns="" val="353369110"/>
                  </a:ext>
                </a:extLst>
              </a:tr>
              <a:tr h="279400">
                <a:tc>
                  <a:txBody>
                    <a:bodyPr/>
                    <a:lstStyle/>
                    <a:p>
                      <a:r>
                        <a:rPr lang="en-US" dirty="0"/>
                        <a:t>Armed Intruder</a:t>
                      </a:r>
                    </a:p>
                  </a:txBody>
                  <a:tcPr/>
                </a:tc>
                <a:tc>
                  <a:txBody>
                    <a:bodyPr/>
                    <a:lstStyle/>
                    <a:p>
                      <a:r>
                        <a:rPr lang="en-US" dirty="0"/>
                        <a:t>Code Silver</a:t>
                      </a:r>
                    </a:p>
                  </a:txBody>
                  <a:tcPr/>
                </a:tc>
                <a:extLst>
                  <a:ext uri="{0D108BD9-81ED-4DB2-BD59-A6C34878D82A}">
                    <a16:rowId xmlns:a16="http://schemas.microsoft.com/office/drawing/2014/main" xmlns="" val="1748670576"/>
                  </a:ext>
                </a:extLst>
              </a:tr>
              <a:tr h="248920">
                <a:tc>
                  <a:txBody>
                    <a:bodyPr/>
                    <a:lstStyle/>
                    <a:p>
                      <a:r>
                        <a:rPr lang="en-US" dirty="0"/>
                        <a:t>Severe Weather Alert</a:t>
                      </a:r>
                    </a:p>
                  </a:txBody>
                  <a:tcPr/>
                </a:tc>
                <a:tc>
                  <a:txBody>
                    <a:bodyPr/>
                    <a:lstStyle/>
                    <a:p>
                      <a:r>
                        <a:rPr lang="en-US" dirty="0"/>
                        <a:t>Code Black</a:t>
                      </a:r>
                    </a:p>
                  </a:txBody>
                  <a:tcPr/>
                </a:tc>
                <a:extLst>
                  <a:ext uri="{0D108BD9-81ED-4DB2-BD59-A6C34878D82A}">
                    <a16:rowId xmlns:a16="http://schemas.microsoft.com/office/drawing/2014/main" xmlns="" val="4074143602"/>
                  </a:ext>
                </a:extLst>
              </a:tr>
            </a:tbl>
          </a:graphicData>
        </a:graphic>
      </p:graphicFrame>
      <p:sp>
        <p:nvSpPr>
          <p:cNvPr id="6" name="Slide Number Placeholder 5"/>
          <p:cNvSpPr>
            <a:spLocks noGrp="1"/>
          </p:cNvSpPr>
          <p:nvPr>
            <p:ph type="sldNum" sz="quarter" idx="4"/>
          </p:nvPr>
        </p:nvSpPr>
        <p:spPr/>
        <p:txBody>
          <a:bodyPr/>
          <a:lstStyle/>
          <a:p>
            <a:fld id="{68151E55-6873-49E2-B8D5-2F265E6F1973}" type="slidenum">
              <a:rPr lang="en-US" smtClean="0"/>
              <a:pPr/>
              <a:t>46</a:t>
            </a:fld>
            <a:endParaRPr lang="en-US" dirty="0"/>
          </a:p>
        </p:txBody>
      </p:sp>
    </p:spTree>
    <p:extLst>
      <p:ext uri="{BB962C8B-B14F-4D97-AF65-F5344CB8AC3E}">
        <p14:creationId xmlns:p14="http://schemas.microsoft.com/office/powerpoint/2010/main" val="370912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8DCED-9F95-4BFF-8837-EA8B0D8C22DD}"/>
              </a:ext>
            </a:extLst>
          </p:cNvPr>
          <p:cNvSpPr>
            <a:spLocks noGrp="1"/>
          </p:cNvSpPr>
          <p:nvPr>
            <p:ph type="title"/>
          </p:nvPr>
        </p:nvSpPr>
        <p:spPr/>
        <p:txBody>
          <a:bodyPr>
            <a:normAutofit/>
          </a:bodyPr>
          <a:lstStyle/>
          <a:p>
            <a:r>
              <a:rPr lang="en-US" sz="3600" dirty="0"/>
              <a:t>Evacuation and Shelter-in-Place</a:t>
            </a:r>
          </a:p>
        </p:txBody>
      </p:sp>
      <p:sp>
        <p:nvSpPr>
          <p:cNvPr id="3" name="Content Placeholder 2">
            <a:extLst>
              <a:ext uri="{FF2B5EF4-FFF2-40B4-BE49-F238E27FC236}">
                <a16:creationId xmlns:a16="http://schemas.microsoft.com/office/drawing/2014/main" xmlns="" id="{27B67E11-4833-46E3-B891-489FA5B9C4D2}"/>
              </a:ext>
            </a:extLst>
          </p:cNvPr>
          <p:cNvSpPr>
            <a:spLocks noGrp="1"/>
          </p:cNvSpPr>
          <p:nvPr>
            <p:ph sz="quarter" idx="11"/>
          </p:nvPr>
        </p:nvSpPr>
        <p:spPr>
          <a:xfrm>
            <a:off x="342900" y="1276709"/>
            <a:ext cx="8458200" cy="1456331"/>
          </a:xfrm>
        </p:spPr>
        <p:txBody>
          <a:bodyPr/>
          <a:lstStyle/>
          <a:p>
            <a:r>
              <a:rPr lang="en-US" dirty="0"/>
              <a:t>Evacuation.</a:t>
            </a:r>
          </a:p>
          <a:p>
            <a:pPr marL="292608" indent="-292608">
              <a:buFont typeface="Arial" panose="020B0604020202020204" pitchFamily="34" charset="0"/>
              <a:buChar char="•"/>
            </a:pPr>
            <a:r>
              <a:rPr lang="en-US" dirty="0"/>
              <a:t>Facility maps.</a:t>
            </a:r>
          </a:p>
          <a:p>
            <a:pPr marL="292608" indent="-292608">
              <a:buFont typeface="Arial" panose="020B0604020202020204" pitchFamily="34" charset="0"/>
              <a:buChar char="•"/>
            </a:pPr>
            <a:r>
              <a:rPr lang="en-US" dirty="0"/>
              <a:t>Visible, clearly–marked exit routes.</a:t>
            </a:r>
          </a:p>
        </p:txBody>
      </p:sp>
      <p:sp>
        <p:nvSpPr>
          <p:cNvPr id="4" name="Content Placeholder 3">
            <a:extLst>
              <a:ext uri="{FF2B5EF4-FFF2-40B4-BE49-F238E27FC236}">
                <a16:creationId xmlns:a16="http://schemas.microsoft.com/office/drawing/2014/main" xmlns="" id="{A72FA845-C997-4429-B6B1-5367AADE1455}"/>
              </a:ext>
            </a:extLst>
          </p:cNvPr>
          <p:cNvSpPr>
            <a:spLocks noGrp="1"/>
          </p:cNvSpPr>
          <p:nvPr>
            <p:ph sz="quarter" idx="14"/>
          </p:nvPr>
        </p:nvSpPr>
        <p:spPr>
          <a:xfrm>
            <a:off x="342900" y="2905760"/>
            <a:ext cx="8458200" cy="2844800"/>
          </a:xfrm>
        </p:spPr>
        <p:txBody>
          <a:bodyPr/>
          <a:lstStyle/>
          <a:p>
            <a:r>
              <a:rPr lang="en-US" dirty="0"/>
              <a:t>Shelter–in–place.</a:t>
            </a:r>
          </a:p>
          <a:p>
            <a:pPr marL="292608" indent="-292608">
              <a:buFont typeface="Arial" panose="020B0604020202020204" pitchFamily="34" charset="0"/>
              <a:buChar char="•"/>
            </a:pPr>
            <a:r>
              <a:rPr lang="en-US" dirty="0"/>
              <a:t>Interior rooms.</a:t>
            </a:r>
          </a:p>
          <a:p>
            <a:pPr marL="292608" indent="-292608">
              <a:buFont typeface="Arial" panose="020B0604020202020204" pitchFamily="34" charset="0"/>
              <a:buChar char="•"/>
            </a:pPr>
            <a:r>
              <a:rPr lang="en-US" dirty="0"/>
              <a:t>Rooms with few or no windows.</a:t>
            </a:r>
          </a:p>
        </p:txBody>
      </p:sp>
      <p:sp>
        <p:nvSpPr>
          <p:cNvPr id="7" name="Slide Number Placeholder 6">
            <a:extLst>
              <a:ext uri="{FF2B5EF4-FFF2-40B4-BE49-F238E27FC236}">
                <a16:creationId xmlns:a16="http://schemas.microsoft.com/office/drawing/2014/main" xmlns="" id="{A687F051-B53D-45EB-939E-20D2B06F3C8C}"/>
              </a:ext>
            </a:extLst>
          </p:cNvPr>
          <p:cNvSpPr>
            <a:spLocks noGrp="1"/>
          </p:cNvSpPr>
          <p:nvPr>
            <p:ph type="sldNum" sz="quarter" idx="10"/>
          </p:nvPr>
        </p:nvSpPr>
        <p:spPr/>
        <p:txBody>
          <a:bodyPr/>
          <a:lstStyle/>
          <a:p>
            <a:fld id="{68151E55-6873-49E2-B8D5-2F265E6F1973}" type="slidenum">
              <a:rPr lang="en-US" smtClean="0"/>
              <a:t>47</a:t>
            </a:fld>
            <a:endParaRPr lang="en-US"/>
          </a:p>
        </p:txBody>
      </p:sp>
    </p:spTree>
    <p:extLst>
      <p:ext uri="{BB962C8B-B14F-4D97-AF65-F5344CB8AC3E}">
        <p14:creationId xmlns:p14="http://schemas.microsoft.com/office/powerpoint/2010/main" val="1447124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8DCED-9F95-4BFF-8837-EA8B0D8C22DD}"/>
              </a:ext>
            </a:extLst>
          </p:cNvPr>
          <p:cNvSpPr>
            <a:spLocks noGrp="1"/>
          </p:cNvSpPr>
          <p:nvPr>
            <p:ph type="title"/>
          </p:nvPr>
        </p:nvSpPr>
        <p:spPr/>
        <p:txBody>
          <a:bodyPr>
            <a:normAutofit/>
          </a:bodyPr>
          <a:lstStyle/>
          <a:p>
            <a:r>
              <a:rPr lang="en-US" sz="3600" dirty="0"/>
              <a:t>Chapter Summary</a:t>
            </a:r>
          </a:p>
        </p:txBody>
      </p:sp>
      <p:sp>
        <p:nvSpPr>
          <p:cNvPr id="3" name="Content Placeholder 2">
            <a:extLst>
              <a:ext uri="{FF2B5EF4-FFF2-40B4-BE49-F238E27FC236}">
                <a16:creationId xmlns:a16="http://schemas.microsoft.com/office/drawing/2014/main" xmlns="" id="{27B67E11-4833-46E3-B891-489FA5B9C4D2}"/>
              </a:ext>
            </a:extLst>
          </p:cNvPr>
          <p:cNvSpPr>
            <a:spLocks noGrp="1"/>
          </p:cNvSpPr>
          <p:nvPr>
            <p:ph sz="quarter" idx="11"/>
          </p:nvPr>
        </p:nvSpPr>
        <p:spPr>
          <a:xfrm>
            <a:off x="342900" y="1276709"/>
            <a:ext cx="8458200" cy="5063131"/>
          </a:xfrm>
        </p:spPr>
        <p:txBody>
          <a:bodyPr/>
          <a:lstStyle/>
          <a:p>
            <a:pPr marL="292608" indent="-292608">
              <a:buFont typeface="Arial" panose="020B0604020202020204" pitchFamily="34" charset="0"/>
              <a:buChar char="•"/>
            </a:pPr>
            <a:r>
              <a:rPr lang="en-US" dirty="0"/>
              <a:t>Safety practices include compliance with the Bloodborne Pathogens Standard, the Needlestick Safety and Prevention Act, and all other state and federal guidelines for preventing bloodborne and other diseases.</a:t>
            </a:r>
          </a:p>
          <a:p>
            <a:pPr marL="292608" indent="-292608">
              <a:buFont typeface="Arial" panose="020B0604020202020204" pitchFamily="34" charset="0"/>
              <a:buChar char="•"/>
            </a:pPr>
            <a:r>
              <a:rPr lang="en-US" dirty="0"/>
              <a:t>Physical hazards found in healthcare settings include exposure to allergy–causing equipment and supplies, including those containing latex; electrical and fire hazards; and exposure to hazardous chemicals and radiation.</a:t>
            </a:r>
          </a:p>
          <a:p>
            <a:pPr marL="292608" indent="-292608">
              <a:buFont typeface="Arial" panose="020B0604020202020204" pitchFamily="34" charset="0"/>
              <a:buChar char="•"/>
            </a:pPr>
            <a:r>
              <a:rPr lang="en-US" dirty="0"/>
              <a:t>Many hazards can be avoided by taking commonsense precautions.</a:t>
            </a:r>
          </a:p>
          <a:p>
            <a:pPr marL="292608" indent="-292608">
              <a:buFont typeface="Arial" panose="020B0604020202020204" pitchFamily="34" charset="0"/>
              <a:buChar char="•"/>
            </a:pPr>
            <a:r>
              <a:rPr lang="en-US" dirty="0"/>
              <a:t>Special training should be provided for fire safety, evacuation, and shelter–in–place events.</a:t>
            </a:r>
          </a:p>
        </p:txBody>
      </p:sp>
      <p:sp>
        <p:nvSpPr>
          <p:cNvPr id="7" name="Slide Number Placeholder 6">
            <a:extLst>
              <a:ext uri="{FF2B5EF4-FFF2-40B4-BE49-F238E27FC236}">
                <a16:creationId xmlns:a16="http://schemas.microsoft.com/office/drawing/2014/main" xmlns="" id="{A687F051-B53D-45EB-939E-20D2B06F3C8C}"/>
              </a:ext>
            </a:extLst>
          </p:cNvPr>
          <p:cNvSpPr>
            <a:spLocks noGrp="1"/>
          </p:cNvSpPr>
          <p:nvPr>
            <p:ph type="sldNum" sz="quarter" idx="10"/>
          </p:nvPr>
        </p:nvSpPr>
        <p:spPr/>
        <p:txBody>
          <a:bodyPr/>
          <a:lstStyle/>
          <a:p>
            <a:fld id="{68151E55-6873-49E2-B8D5-2F265E6F1973}" type="slidenum">
              <a:rPr lang="en-US" smtClean="0"/>
              <a:t>48</a:t>
            </a:fld>
            <a:endParaRPr lang="en-US"/>
          </a:p>
        </p:txBody>
      </p:sp>
    </p:spTree>
    <p:extLst>
      <p:ext uri="{BB962C8B-B14F-4D97-AF65-F5344CB8AC3E}">
        <p14:creationId xmlns:p14="http://schemas.microsoft.com/office/powerpoint/2010/main" val="4249937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xmlns="" id="{9946A61A-BFE6-4A7C-8D2C-21B89B6A8546}"/>
              </a:ext>
            </a:extLst>
          </p:cNvPr>
          <p:cNvSpPr>
            <a:spLocks noGrp="1"/>
          </p:cNvSpPr>
          <p:nvPr>
            <p:ph sz="quarter" idx="10"/>
          </p:nvPr>
        </p:nvSpPr>
        <p:spPr>
          <a:xfrm>
            <a:off x="218768" y="6537961"/>
            <a:ext cx="8715375" cy="274320"/>
          </a:xfrm>
        </p:spPr>
        <p:txBody>
          <a:bodyPr/>
          <a:lstStyle/>
          <a:p>
            <a:r>
              <a:rPr lang="en-US" sz="1200" dirty="0"/>
              <a:t>© McGraw Hill LLC. All rights reserved. No reproduction or distribution without the prior written consent of McGraw Hill LLC.</a:t>
            </a:r>
            <a:endParaRPr lang="en-US" sz="1200" noProof="0" dirty="0"/>
          </a:p>
        </p:txBody>
      </p:sp>
    </p:spTree>
    <p:extLst>
      <p:ext uri="{BB962C8B-B14F-4D97-AF65-F5344CB8AC3E}">
        <p14:creationId xmlns:p14="http://schemas.microsoft.com/office/powerpoint/2010/main" val="384826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97019-5F96-4A50-9F9F-A795D7F400FB}"/>
              </a:ext>
            </a:extLst>
          </p:cNvPr>
          <p:cNvSpPr>
            <a:spLocks noGrp="1"/>
          </p:cNvSpPr>
          <p:nvPr>
            <p:ph type="title"/>
          </p:nvPr>
        </p:nvSpPr>
        <p:spPr/>
        <p:txBody>
          <a:bodyPr>
            <a:normAutofit/>
          </a:bodyPr>
          <a:lstStyle/>
          <a:p>
            <a:r>
              <a:rPr lang="en-US" sz="3600" dirty="0"/>
              <a:t>Key Terms </a:t>
            </a:r>
            <a:r>
              <a:rPr lang="en-US" sz="1000" b="0" dirty="0"/>
              <a:t>1</a:t>
            </a:r>
          </a:p>
        </p:txBody>
      </p:sp>
      <p:sp>
        <p:nvSpPr>
          <p:cNvPr id="3" name="Content Placeholder 2">
            <a:extLst>
              <a:ext uri="{FF2B5EF4-FFF2-40B4-BE49-F238E27FC236}">
                <a16:creationId xmlns:a16="http://schemas.microsoft.com/office/drawing/2014/main" xmlns="" id="{A233C2AC-7DC0-4B21-AFAB-5BDFA5B4FDE9}"/>
              </a:ext>
            </a:extLst>
          </p:cNvPr>
          <p:cNvSpPr>
            <a:spLocks noGrp="1"/>
          </p:cNvSpPr>
          <p:nvPr>
            <p:ph sz="quarter" idx="11"/>
          </p:nvPr>
        </p:nvSpPr>
        <p:spPr>
          <a:xfrm>
            <a:off x="342900" y="1276709"/>
            <a:ext cx="3438686" cy="5052971"/>
          </a:xfrm>
        </p:spPr>
        <p:txBody>
          <a:bodyPr/>
          <a:lstStyle/>
          <a:p>
            <a:pPr marL="342900" indent="-342900">
              <a:buFont typeface="Arial" panose="020B0604020202020204" pitchFamily="34" charset="0"/>
              <a:buChar char="•"/>
            </a:pPr>
            <a:r>
              <a:rPr lang="en-US" sz="2000" dirty="0"/>
              <a:t>Biohazards.</a:t>
            </a:r>
          </a:p>
          <a:p>
            <a:pPr marL="342900" indent="-342900">
              <a:buFont typeface="Arial" panose="020B0604020202020204" pitchFamily="34" charset="0"/>
              <a:buChar char="•"/>
            </a:pPr>
            <a:r>
              <a:rPr lang="en-US" sz="2000" dirty="0"/>
              <a:t>Bloodborne Pathogens Standard.</a:t>
            </a:r>
          </a:p>
          <a:p>
            <a:pPr marL="342900" indent="-342900">
              <a:buFont typeface="Arial" panose="020B0604020202020204" pitchFamily="34" charset="0"/>
              <a:buChar char="•"/>
            </a:pPr>
            <a:r>
              <a:rPr lang="en-US" sz="2000" dirty="0"/>
              <a:t>Chemical hazards.</a:t>
            </a:r>
          </a:p>
          <a:p>
            <a:pPr marL="342900" indent="-342900">
              <a:buFont typeface="Arial" panose="020B0604020202020204" pitchFamily="34" charset="0"/>
              <a:buChar char="•"/>
            </a:pPr>
            <a:r>
              <a:rPr lang="en-US" sz="2000" dirty="0"/>
              <a:t>Chemical hygiene plan.</a:t>
            </a:r>
          </a:p>
          <a:p>
            <a:pPr marL="342900" indent="-342900">
              <a:buFont typeface="Arial" panose="020B0604020202020204" pitchFamily="34" charset="0"/>
              <a:buChar char="•"/>
            </a:pPr>
            <a:r>
              <a:rPr lang="en-US" sz="2000" dirty="0"/>
              <a:t>Electrical hazards.</a:t>
            </a:r>
          </a:p>
          <a:p>
            <a:pPr marL="342900" indent="-342900">
              <a:buFont typeface="Arial" panose="020B0604020202020204" pitchFamily="34" charset="0"/>
              <a:buChar char="•"/>
            </a:pPr>
            <a:r>
              <a:rPr lang="en-US" sz="2000" dirty="0"/>
              <a:t>Emergency preparedness.</a:t>
            </a:r>
          </a:p>
          <a:p>
            <a:pPr marL="342900" indent="-342900">
              <a:buFont typeface="Arial" panose="020B0604020202020204" pitchFamily="34" charset="0"/>
              <a:buChar char="•"/>
            </a:pPr>
            <a:r>
              <a:rPr lang="en-US" sz="2000" dirty="0"/>
              <a:t>Ergonomics.</a:t>
            </a:r>
          </a:p>
          <a:p>
            <a:pPr marL="342900" indent="-342900">
              <a:buFont typeface="Arial" panose="020B0604020202020204" pitchFamily="34" charset="0"/>
              <a:buChar char="•"/>
            </a:pPr>
            <a:r>
              <a:rPr lang="en-US" sz="2000" dirty="0"/>
              <a:t>Exposure control plan.</a:t>
            </a:r>
          </a:p>
          <a:p>
            <a:pPr marL="342900" indent="-342900">
              <a:buFont typeface="Arial" panose="020B0604020202020204" pitchFamily="34" charset="0"/>
              <a:buChar char="•"/>
            </a:pPr>
            <a:r>
              <a:rPr lang="en-US" sz="2000" dirty="0"/>
              <a:t>Fire and explosive hazards.</a:t>
            </a:r>
          </a:p>
        </p:txBody>
      </p:sp>
      <p:sp>
        <p:nvSpPr>
          <p:cNvPr id="4" name="Content Placeholder 3">
            <a:extLst>
              <a:ext uri="{FF2B5EF4-FFF2-40B4-BE49-F238E27FC236}">
                <a16:creationId xmlns:a16="http://schemas.microsoft.com/office/drawing/2014/main" xmlns="" id="{46743BD0-1B0C-4866-8BFE-4879433AC1A2}"/>
              </a:ext>
            </a:extLst>
          </p:cNvPr>
          <p:cNvSpPr>
            <a:spLocks noGrp="1"/>
          </p:cNvSpPr>
          <p:nvPr>
            <p:ph sz="quarter" idx="14"/>
          </p:nvPr>
        </p:nvSpPr>
        <p:spPr>
          <a:xfrm>
            <a:off x="3967566" y="1276709"/>
            <a:ext cx="4833534" cy="5052971"/>
          </a:xfrm>
        </p:spPr>
        <p:txBody>
          <a:bodyPr/>
          <a:lstStyle/>
          <a:p>
            <a:pPr marL="342900" indent="-342900">
              <a:buFont typeface="Arial" panose="020B0604020202020204" pitchFamily="34" charset="0"/>
              <a:buChar char="•"/>
            </a:pPr>
            <a:r>
              <a:rPr lang="en-US" sz="2000" dirty="0"/>
              <a:t>Globally Harmonized System (G</a:t>
            </a:r>
            <a:r>
              <a:rPr lang="en-US" sz="100" dirty="0"/>
              <a:t> </a:t>
            </a:r>
            <a:r>
              <a:rPr lang="en-US" sz="2000" dirty="0"/>
              <a:t>H</a:t>
            </a:r>
            <a:r>
              <a:rPr lang="en-US" sz="100" dirty="0"/>
              <a:t> </a:t>
            </a:r>
            <a:r>
              <a:rPr lang="en-US" sz="2000" dirty="0"/>
              <a:t>S).</a:t>
            </a:r>
          </a:p>
          <a:p>
            <a:pPr marL="342900" indent="-342900">
              <a:buFont typeface="Arial" panose="020B0604020202020204" pitchFamily="34" charset="0"/>
              <a:buChar char="•"/>
            </a:pPr>
            <a:r>
              <a:rPr lang="en-US" sz="2000" dirty="0"/>
              <a:t>Hazardous materials (H</a:t>
            </a:r>
            <a:r>
              <a:rPr lang="en-US" sz="100" dirty="0"/>
              <a:t> </a:t>
            </a:r>
            <a:r>
              <a:rPr lang="en-US" sz="2000" dirty="0"/>
              <a:t>A</a:t>
            </a:r>
            <a:r>
              <a:rPr lang="en-US" sz="100" dirty="0"/>
              <a:t> </a:t>
            </a:r>
            <a:r>
              <a:rPr lang="en-US" sz="2000" dirty="0"/>
              <a:t>Z</a:t>
            </a:r>
            <a:r>
              <a:rPr lang="en-US" sz="100" dirty="0"/>
              <a:t> </a:t>
            </a:r>
            <a:r>
              <a:rPr lang="en-US" sz="2000" dirty="0"/>
              <a:t>M</a:t>
            </a:r>
            <a:r>
              <a:rPr lang="en-US" sz="100" dirty="0"/>
              <a:t> </a:t>
            </a:r>
            <a:r>
              <a:rPr lang="en-US" sz="2000" dirty="0"/>
              <a:t>A</a:t>
            </a:r>
            <a:r>
              <a:rPr lang="en-US" sz="100" dirty="0"/>
              <a:t> </a:t>
            </a:r>
            <a:r>
              <a:rPr lang="en-US" sz="2000" dirty="0"/>
              <a:t>T</a:t>
            </a:r>
            <a:r>
              <a:rPr lang="en-US" sz="100" dirty="0"/>
              <a:t> </a:t>
            </a:r>
            <a:r>
              <a:rPr lang="en-US" sz="2000" dirty="0"/>
              <a:t>S).</a:t>
            </a:r>
          </a:p>
          <a:p>
            <a:pPr marL="342900" indent="-342900">
              <a:buFont typeface="Arial" panose="020B0604020202020204" pitchFamily="34" charset="0"/>
              <a:buChar char="•"/>
            </a:pPr>
            <a:r>
              <a:rPr lang="en-US" sz="2000" dirty="0"/>
              <a:t>Hazard statement.</a:t>
            </a:r>
          </a:p>
          <a:p>
            <a:pPr marL="342900" indent="-342900">
              <a:buFont typeface="Arial" panose="020B0604020202020204" pitchFamily="34" charset="0"/>
              <a:buChar char="•"/>
            </a:pPr>
            <a:r>
              <a:rPr lang="en-US" sz="2000" dirty="0"/>
              <a:t>Needlestick injury.</a:t>
            </a:r>
          </a:p>
          <a:p>
            <a:pPr marL="342900" indent="-342900">
              <a:buFont typeface="Arial" panose="020B0604020202020204" pitchFamily="34" charset="0"/>
              <a:buChar char="•"/>
            </a:pPr>
            <a:r>
              <a:rPr lang="en-US" sz="2000" dirty="0"/>
              <a:t>Needlestick Safety and Prevention Act.</a:t>
            </a:r>
          </a:p>
          <a:p>
            <a:pPr marL="342900" indent="-342900">
              <a:buFont typeface="Arial" panose="020B0604020202020204" pitchFamily="34" charset="0"/>
              <a:buChar char="•"/>
            </a:pPr>
            <a:r>
              <a:rPr lang="en-US" sz="2000" dirty="0"/>
              <a:t>Other potentially infectious materials (O</a:t>
            </a:r>
            <a:r>
              <a:rPr lang="en-US" sz="100" dirty="0"/>
              <a:t> </a:t>
            </a:r>
            <a:r>
              <a:rPr lang="en-US" sz="2000" dirty="0"/>
              <a:t>P</a:t>
            </a:r>
            <a:r>
              <a:rPr lang="en-US" sz="100" dirty="0"/>
              <a:t> </a:t>
            </a:r>
            <a:r>
              <a:rPr lang="en-US" sz="2000" dirty="0"/>
              <a:t>I</a:t>
            </a:r>
            <a:r>
              <a:rPr lang="en-US" sz="100" dirty="0"/>
              <a:t> </a:t>
            </a:r>
            <a:r>
              <a:rPr lang="en-US" sz="2000" dirty="0"/>
              <a:t>M).</a:t>
            </a:r>
          </a:p>
          <a:p>
            <a:pPr marL="342900" indent="-342900">
              <a:buFont typeface="Arial" panose="020B0604020202020204" pitchFamily="34" charset="0"/>
              <a:buChar char="•"/>
            </a:pPr>
            <a:r>
              <a:rPr lang="en-US" sz="2000" dirty="0"/>
              <a:t>Physical hazards.</a:t>
            </a:r>
          </a:p>
        </p:txBody>
      </p:sp>
      <p:sp>
        <p:nvSpPr>
          <p:cNvPr id="7" name="Slide Number Placeholder 6">
            <a:extLst>
              <a:ext uri="{FF2B5EF4-FFF2-40B4-BE49-F238E27FC236}">
                <a16:creationId xmlns:a16="http://schemas.microsoft.com/office/drawing/2014/main" xmlns="" id="{B494031E-6EBE-485C-B040-23E547C42D85}"/>
              </a:ext>
            </a:extLst>
          </p:cNvPr>
          <p:cNvSpPr>
            <a:spLocks noGrp="1"/>
          </p:cNvSpPr>
          <p:nvPr>
            <p:ph type="sldNum" sz="quarter" idx="10"/>
          </p:nvPr>
        </p:nvSpPr>
        <p:spPr/>
        <p:txBody>
          <a:bodyPr/>
          <a:lstStyle/>
          <a:p>
            <a:fld id="{68151E55-6873-49E2-B8D5-2F265E6F1973}" type="slidenum">
              <a:rPr lang="en-US" smtClean="0"/>
              <a:t>5</a:t>
            </a:fld>
            <a:endParaRPr lang="en-US"/>
          </a:p>
        </p:txBody>
      </p:sp>
    </p:spTree>
    <p:extLst>
      <p:ext uri="{BB962C8B-B14F-4D97-AF65-F5344CB8AC3E}">
        <p14:creationId xmlns:p14="http://schemas.microsoft.com/office/powerpoint/2010/main" val="3486688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B6140-A63B-4D20-A758-54BAF6E00ACE}"/>
              </a:ext>
            </a:extLst>
          </p:cNvPr>
          <p:cNvSpPr>
            <a:spLocks noGrp="1"/>
          </p:cNvSpPr>
          <p:nvPr>
            <p:ph type="title"/>
          </p:nvPr>
        </p:nvSpPr>
        <p:spPr/>
        <p:txBody>
          <a:bodyPr/>
          <a:lstStyle/>
          <a:p>
            <a:r>
              <a:rPr lang="en-US" noProof="0" dirty="0"/>
              <a:t>Accessibility Content: Text Alternatives for Images</a:t>
            </a:r>
          </a:p>
        </p:txBody>
      </p:sp>
      <p:sp>
        <p:nvSpPr>
          <p:cNvPr id="3" name="Slide Number Placeholder 10">
            <a:extLst>
              <a:ext uri="{FF2B5EF4-FFF2-40B4-BE49-F238E27FC236}">
                <a16:creationId xmlns:a16="http://schemas.microsoft.com/office/drawing/2014/main" xmlns="" id="{5DAA2DDB-33E2-4AA3-AF18-2D1109C27BDD}"/>
              </a:ext>
            </a:extLst>
          </p:cNvPr>
          <p:cNvSpPr>
            <a:spLocks noGrp="1"/>
          </p:cNvSpPr>
          <p:nvPr>
            <p:ph type="sldNum" sz="quarter" idx="10"/>
          </p:nvPr>
        </p:nvSpPr>
        <p:spPr>
          <a:xfrm>
            <a:off x="8626412" y="6673531"/>
            <a:ext cx="355840" cy="161396"/>
          </a:xfrm>
        </p:spPr>
        <p:txBody>
          <a:bodyPr/>
          <a:lstStyle/>
          <a:p>
            <a:fld id="{68151E55-6873-49E2-B8D5-2F265E6F1973}" type="slidenum">
              <a:rPr lang="en-US" sz="800" smtClean="0"/>
              <a:t>50</a:t>
            </a:fld>
            <a:endParaRPr lang="en-US" sz="800" dirty="0"/>
          </a:p>
        </p:txBody>
      </p:sp>
    </p:spTree>
    <p:extLst>
      <p:ext uri="{BB962C8B-B14F-4D97-AF65-F5344CB8AC3E}">
        <p14:creationId xmlns:p14="http://schemas.microsoft.com/office/powerpoint/2010/main" val="4245016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E3BFA-1063-4AAD-AC58-C6201E1BE03A}"/>
              </a:ext>
            </a:extLst>
          </p:cNvPr>
          <p:cNvSpPr>
            <a:spLocks noGrp="1"/>
          </p:cNvSpPr>
          <p:nvPr>
            <p:ph type="title"/>
          </p:nvPr>
        </p:nvSpPr>
        <p:spPr/>
        <p:txBody>
          <a:bodyPr>
            <a:noAutofit/>
          </a:bodyPr>
          <a:lstStyle/>
          <a:p>
            <a:r>
              <a:rPr lang="en-US" sz="2800" dirty="0"/>
              <a:t>Cleaning Up Biohazardous Spills – Text Alternative</a:t>
            </a:r>
          </a:p>
        </p:txBody>
      </p:sp>
      <p:sp>
        <p:nvSpPr>
          <p:cNvPr id="10" name="Text Placeholder 9">
            <a:extLst>
              <a:ext uri="{FF2B5EF4-FFF2-40B4-BE49-F238E27FC236}">
                <a16:creationId xmlns:a16="http://schemas.microsoft.com/office/drawing/2014/main" xmlns="" id="{B968C2E2-F6DE-6C5F-C7BF-EF05955DF10B}"/>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p>
        </p:txBody>
      </p:sp>
      <p:sp>
        <p:nvSpPr>
          <p:cNvPr id="8" name="Content Placeholder 7"/>
          <p:cNvSpPr>
            <a:spLocks noGrp="1"/>
          </p:cNvSpPr>
          <p:nvPr>
            <p:ph sz="quarter" idx="11"/>
          </p:nvPr>
        </p:nvSpPr>
        <p:spPr/>
        <p:txBody>
          <a:bodyPr>
            <a:normAutofit/>
          </a:bodyPr>
          <a:lstStyle/>
          <a:p>
            <a:r>
              <a:rPr lang="en-US" sz="2400" dirty="0"/>
              <a:t>Spill care kit with contents displayed: biohazard bag, germicidal disposable wipes, antimicrobial wipes, plastic bag with tie, disposable plastic brush and dustpan, disposable gloves.</a:t>
            </a:r>
          </a:p>
        </p:txBody>
      </p:sp>
      <p:sp>
        <p:nvSpPr>
          <p:cNvPr id="7" name="Text Placeholder 6">
            <a:extLst>
              <a:ext uri="{FF2B5EF4-FFF2-40B4-BE49-F238E27FC236}">
                <a16:creationId xmlns:a16="http://schemas.microsoft.com/office/drawing/2014/main" xmlns="" id="{593A3DA9-18B6-AD65-06A1-0F66D927BEDB}"/>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xmlns="" id="{C4FB209B-0E22-4314-B52E-5436E24B1BF2}"/>
              </a:ext>
            </a:extLst>
          </p:cNvPr>
          <p:cNvSpPr>
            <a:spLocks noGrp="1"/>
          </p:cNvSpPr>
          <p:nvPr>
            <p:ph type="sldNum" sz="quarter" idx="10"/>
          </p:nvPr>
        </p:nvSpPr>
        <p:spPr/>
        <p:txBody>
          <a:bodyPr/>
          <a:lstStyle/>
          <a:p>
            <a:fld id="{68151E55-6873-49E2-B8D5-2F265E6F1973}" type="slidenum">
              <a:rPr lang="en-US" sz="800" smtClean="0"/>
              <a:t>51</a:t>
            </a:fld>
            <a:endParaRPr lang="en-US" sz="800" dirty="0"/>
          </a:p>
        </p:txBody>
      </p:sp>
    </p:spTree>
    <p:extLst>
      <p:ext uri="{BB962C8B-B14F-4D97-AF65-F5344CB8AC3E}">
        <p14:creationId xmlns:p14="http://schemas.microsoft.com/office/powerpoint/2010/main" val="3186111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E3BFA-1063-4AAD-AC58-C6201E1BE03A}"/>
              </a:ext>
            </a:extLst>
          </p:cNvPr>
          <p:cNvSpPr>
            <a:spLocks noGrp="1"/>
          </p:cNvSpPr>
          <p:nvPr>
            <p:ph type="title"/>
          </p:nvPr>
        </p:nvSpPr>
        <p:spPr/>
        <p:txBody>
          <a:bodyPr>
            <a:noAutofit/>
          </a:bodyPr>
          <a:lstStyle/>
          <a:p>
            <a:r>
              <a:rPr lang="en-US" sz="2800" dirty="0"/>
              <a:t>Globally Harmonized System (G</a:t>
            </a:r>
            <a:r>
              <a:rPr lang="en-US" sz="100" dirty="0"/>
              <a:t> </a:t>
            </a:r>
            <a:r>
              <a:rPr lang="en-US" sz="2800" dirty="0"/>
              <a:t>H</a:t>
            </a:r>
            <a:r>
              <a:rPr lang="en-US" sz="100" dirty="0"/>
              <a:t> </a:t>
            </a:r>
            <a:r>
              <a:rPr lang="en-US" sz="2800" dirty="0"/>
              <a:t>S) Pictograms and Hazard Classes </a:t>
            </a:r>
            <a:r>
              <a:rPr lang="en-US" sz="1000" b="0" dirty="0"/>
              <a:t>1</a:t>
            </a:r>
            <a:r>
              <a:rPr lang="en-US" sz="2800" b="0" dirty="0"/>
              <a:t> </a:t>
            </a:r>
            <a:r>
              <a:rPr lang="en-US" sz="2800" dirty="0"/>
              <a:t>– Text Alternative</a:t>
            </a:r>
          </a:p>
        </p:txBody>
      </p:sp>
      <p:sp>
        <p:nvSpPr>
          <p:cNvPr id="12" name="Text Placeholder 11">
            <a:extLst>
              <a:ext uri="{FF2B5EF4-FFF2-40B4-BE49-F238E27FC236}">
                <a16:creationId xmlns:a16="http://schemas.microsoft.com/office/drawing/2014/main" xmlns="" id="{458DFCBC-579B-1DBE-00C6-0EFE259862A0}"/>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8" name="Content Placeholder 7"/>
          <p:cNvSpPr>
            <a:spLocks noGrp="1"/>
          </p:cNvSpPr>
          <p:nvPr>
            <p:ph sz="quarter" idx="11"/>
          </p:nvPr>
        </p:nvSpPr>
        <p:spPr/>
        <p:txBody>
          <a:bodyPr>
            <a:normAutofit/>
          </a:bodyPr>
          <a:lstStyle/>
          <a:p>
            <a:r>
              <a:rPr lang="en-US" sz="2400" b="0" i="0" u="none" strike="noStrike" dirty="0">
                <a:solidFill>
                  <a:srgbClr val="000000"/>
                </a:solidFill>
                <a:effectLst/>
              </a:rPr>
              <a:t>G H S pictograms show the following hazard classes. 1. Oxidizers. 2. Flammables, Self </a:t>
            </a:r>
            <a:r>
              <a:rPr lang="en-US" sz="2400" b="0" i="0" u="none" strike="noStrike" dirty="0" err="1">
                <a:solidFill>
                  <a:srgbClr val="000000"/>
                </a:solidFill>
                <a:effectLst/>
              </a:rPr>
              <a:t>Reactives</a:t>
            </a:r>
            <a:r>
              <a:rPr lang="en-US" sz="2400" b="0" i="0" u="none" strike="noStrike" dirty="0">
                <a:solidFill>
                  <a:srgbClr val="000000"/>
                </a:solidFill>
                <a:effectLst/>
              </a:rPr>
              <a:t>, </a:t>
            </a:r>
            <a:r>
              <a:rPr lang="en-US" sz="2400" b="0" i="0" u="none" strike="noStrike" dirty="0" err="1">
                <a:solidFill>
                  <a:srgbClr val="000000"/>
                </a:solidFill>
                <a:effectLst/>
              </a:rPr>
              <a:t>Pyrophorics</a:t>
            </a:r>
            <a:r>
              <a:rPr lang="en-US" sz="2400" b="0" i="0" u="none" strike="noStrike" dirty="0">
                <a:solidFill>
                  <a:srgbClr val="000000"/>
                </a:solidFill>
                <a:effectLst/>
              </a:rPr>
              <a:t>, Self-Heating, Emits Flammable Gas, Organic Peroxides. 3. Explosives, Self </a:t>
            </a:r>
            <a:r>
              <a:rPr lang="en-US" sz="2400" b="0" i="0" u="none" strike="noStrike" dirty="0" err="1">
                <a:solidFill>
                  <a:srgbClr val="000000"/>
                </a:solidFill>
                <a:effectLst/>
              </a:rPr>
              <a:t>Reactives</a:t>
            </a:r>
            <a:r>
              <a:rPr lang="en-US" sz="2400" b="0" i="0" u="none" strike="noStrike" dirty="0">
                <a:solidFill>
                  <a:srgbClr val="000000"/>
                </a:solidFill>
                <a:effectLst/>
              </a:rPr>
              <a:t>, Organic Peroxides. </a:t>
            </a:r>
            <a:endParaRPr lang="en-US" sz="2400" dirty="0"/>
          </a:p>
        </p:txBody>
      </p:sp>
      <p:sp>
        <p:nvSpPr>
          <p:cNvPr id="7" name="Text Placeholder 6">
            <a:extLst>
              <a:ext uri="{FF2B5EF4-FFF2-40B4-BE49-F238E27FC236}">
                <a16:creationId xmlns:a16="http://schemas.microsoft.com/office/drawing/2014/main" xmlns="" id="{4C337401-EF9F-37BE-6B91-098BBA3BF950}"/>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xmlns="" id="{C4FB209B-0E22-4314-B52E-5436E24B1BF2}"/>
              </a:ext>
            </a:extLst>
          </p:cNvPr>
          <p:cNvSpPr>
            <a:spLocks noGrp="1"/>
          </p:cNvSpPr>
          <p:nvPr>
            <p:ph type="sldNum" sz="quarter" idx="10"/>
          </p:nvPr>
        </p:nvSpPr>
        <p:spPr/>
        <p:txBody>
          <a:bodyPr/>
          <a:lstStyle/>
          <a:p>
            <a:fld id="{68151E55-6873-49E2-B8D5-2F265E6F1973}" type="slidenum">
              <a:rPr lang="en-US" sz="800" smtClean="0"/>
              <a:t>52</a:t>
            </a:fld>
            <a:endParaRPr lang="en-US" sz="800" dirty="0"/>
          </a:p>
        </p:txBody>
      </p:sp>
    </p:spTree>
    <p:extLst>
      <p:ext uri="{BB962C8B-B14F-4D97-AF65-F5344CB8AC3E}">
        <p14:creationId xmlns:p14="http://schemas.microsoft.com/office/powerpoint/2010/main" val="2905240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E3BFA-1063-4AAD-AC58-C6201E1BE03A}"/>
              </a:ext>
            </a:extLst>
          </p:cNvPr>
          <p:cNvSpPr>
            <a:spLocks noGrp="1"/>
          </p:cNvSpPr>
          <p:nvPr>
            <p:ph type="title"/>
          </p:nvPr>
        </p:nvSpPr>
        <p:spPr/>
        <p:txBody>
          <a:bodyPr>
            <a:noAutofit/>
          </a:bodyPr>
          <a:lstStyle/>
          <a:p>
            <a:r>
              <a:rPr lang="en-US" sz="2800" dirty="0"/>
              <a:t>Globally Harmonized System (G</a:t>
            </a:r>
            <a:r>
              <a:rPr lang="en-US" sz="100" dirty="0"/>
              <a:t> </a:t>
            </a:r>
            <a:r>
              <a:rPr lang="en-US" sz="2800" dirty="0"/>
              <a:t>H</a:t>
            </a:r>
            <a:r>
              <a:rPr lang="en-US" sz="100" dirty="0"/>
              <a:t> </a:t>
            </a:r>
            <a:r>
              <a:rPr lang="en-US" sz="2800" dirty="0"/>
              <a:t>S) Pictograms and Hazard Classes </a:t>
            </a:r>
            <a:r>
              <a:rPr lang="en-US" sz="1000" b="0" dirty="0"/>
              <a:t>2</a:t>
            </a:r>
            <a:r>
              <a:rPr lang="en-US" sz="2800" b="0" dirty="0"/>
              <a:t> </a:t>
            </a:r>
            <a:r>
              <a:rPr lang="en-US" sz="2800" dirty="0"/>
              <a:t>– Text Alternative</a:t>
            </a:r>
          </a:p>
        </p:txBody>
      </p:sp>
      <p:sp>
        <p:nvSpPr>
          <p:cNvPr id="10" name="Text Placeholder 9">
            <a:extLst>
              <a:ext uri="{FF2B5EF4-FFF2-40B4-BE49-F238E27FC236}">
                <a16:creationId xmlns:a16="http://schemas.microsoft.com/office/drawing/2014/main" xmlns="" id="{CB18C0BC-0D6C-1A1D-5B99-C085D93CD293}"/>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8" name="Content Placeholder 7"/>
          <p:cNvSpPr>
            <a:spLocks noGrp="1"/>
          </p:cNvSpPr>
          <p:nvPr>
            <p:ph sz="quarter" idx="11"/>
          </p:nvPr>
        </p:nvSpPr>
        <p:spPr/>
        <p:txBody>
          <a:bodyPr>
            <a:normAutofit/>
          </a:bodyPr>
          <a:lstStyle/>
          <a:p>
            <a:r>
              <a:rPr lang="en-US" sz="2400" b="0" i="0" u="none" strike="noStrike" dirty="0">
                <a:solidFill>
                  <a:srgbClr val="000000"/>
                </a:solidFill>
                <a:effectLst/>
              </a:rPr>
              <a:t>Pictograms for acute toxicity, corrosives, and gases under pressure. </a:t>
            </a:r>
            <a:endParaRPr lang="en-US" sz="2400" dirty="0"/>
          </a:p>
        </p:txBody>
      </p:sp>
      <p:sp>
        <p:nvSpPr>
          <p:cNvPr id="7" name="Text Placeholder 6">
            <a:extLst>
              <a:ext uri="{FF2B5EF4-FFF2-40B4-BE49-F238E27FC236}">
                <a16:creationId xmlns:a16="http://schemas.microsoft.com/office/drawing/2014/main" xmlns="" id="{FAF8D0C4-D657-8E7C-02F6-FF928D38B81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xmlns="" id="{C4FB209B-0E22-4314-B52E-5436E24B1BF2}"/>
              </a:ext>
            </a:extLst>
          </p:cNvPr>
          <p:cNvSpPr>
            <a:spLocks noGrp="1"/>
          </p:cNvSpPr>
          <p:nvPr>
            <p:ph type="sldNum" sz="quarter" idx="10"/>
          </p:nvPr>
        </p:nvSpPr>
        <p:spPr/>
        <p:txBody>
          <a:bodyPr/>
          <a:lstStyle/>
          <a:p>
            <a:fld id="{68151E55-6873-49E2-B8D5-2F265E6F1973}" type="slidenum">
              <a:rPr lang="en-US" sz="800" smtClean="0"/>
              <a:t>53</a:t>
            </a:fld>
            <a:endParaRPr lang="en-US" sz="800" dirty="0"/>
          </a:p>
        </p:txBody>
      </p:sp>
    </p:spTree>
    <p:extLst>
      <p:ext uri="{BB962C8B-B14F-4D97-AF65-F5344CB8AC3E}">
        <p14:creationId xmlns:p14="http://schemas.microsoft.com/office/powerpoint/2010/main" val="2367637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E3BFA-1063-4AAD-AC58-C6201E1BE03A}"/>
              </a:ext>
            </a:extLst>
          </p:cNvPr>
          <p:cNvSpPr>
            <a:spLocks noGrp="1"/>
          </p:cNvSpPr>
          <p:nvPr>
            <p:ph type="title"/>
          </p:nvPr>
        </p:nvSpPr>
        <p:spPr/>
        <p:txBody>
          <a:bodyPr>
            <a:noAutofit/>
          </a:bodyPr>
          <a:lstStyle/>
          <a:p>
            <a:r>
              <a:rPr lang="en-US" sz="2800" dirty="0"/>
              <a:t>Globally Harmonized System (G</a:t>
            </a:r>
            <a:r>
              <a:rPr lang="en-US" sz="100" dirty="0"/>
              <a:t> </a:t>
            </a:r>
            <a:r>
              <a:rPr lang="en-US" sz="2800" dirty="0"/>
              <a:t>H</a:t>
            </a:r>
            <a:r>
              <a:rPr lang="en-US" sz="100" dirty="0"/>
              <a:t> </a:t>
            </a:r>
            <a:r>
              <a:rPr lang="en-US" sz="2800" dirty="0"/>
              <a:t>S) Pictograms and Hazard Classes </a:t>
            </a:r>
            <a:r>
              <a:rPr lang="en-US" sz="1000" b="0" dirty="0"/>
              <a:t>3</a:t>
            </a:r>
            <a:r>
              <a:rPr lang="en-US" sz="2800" b="0" dirty="0"/>
              <a:t> </a:t>
            </a:r>
            <a:r>
              <a:rPr lang="en-US" sz="2800" dirty="0"/>
              <a:t>– Text Alternative</a:t>
            </a:r>
          </a:p>
        </p:txBody>
      </p:sp>
      <p:sp>
        <p:nvSpPr>
          <p:cNvPr id="12" name="Text Placeholder 11">
            <a:extLst>
              <a:ext uri="{FF2B5EF4-FFF2-40B4-BE49-F238E27FC236}">
                <a16:creationId xmlns:a16="http://schemas.microsoft.com/office/drawing/2014/main" xmlns="" id="{275806C9-B58F-19C9-1721-70B31ABF3867}"/>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p>
        </p:txBody>
      </p:sp>
      <p:sp>
        <p:nvSpPr>
          <p:cNvPr id="8" name="Content Placeholder 7"/>
          <p:cNvSpPr>
            <a:spLocks noGrp="1"/>
          </p:cNvSpPr>
          <p:nvPr>
            <p:ph sz="quarter" idx="11"/>
          </p:nvPr>
        </p:nvSpPr>
        <p:spPr/>
        <p:txBody>
          <a:bodyPr>
            <a:normAutofit/>
          </a:bodyPr>
          <a:lstStyle/>
          <a:p>
            <a:r>
              <a:rPr lang="en-IN" sz="2400" b="0" i="0" u="none" strike="noStrike" dirty="0">
                <a:solidFill>
                  <a:srgbClr val="000000"/>
                </a:solidFill>
                <a:effectLst/>
                <a:latin typeface="Arial" panose="020B0604020202020204" pitchFamily="34" charset="0"/>
              </a:rPr>
              <a:t>1. Carcinogen, Respiratory Sensitizer, Reproductive Toxicity, Target Organ Toxicity, Mutagenicity, Aspiration Toxicity. 2. Environmental Toxicity. 3. Irritant, Dermal Sensitizer, Acute Toxicity harmful, Narcotic Effects, Respiratory Tract, Irritation. </a:t>
            </a:r>
            <a:endParaRPr lang="en-US" sz="2400" dirty="0"/>
          </a:p>
        </p:txBody>
      </p:sp>
      <p:sp>
        <p:nvSpPr>
          <p:cNvPr id="10" name="Text Placeholder 9">
            <a:extLst>
              <a:ext uri="{FF2B5EF4-FFF2-40B4-BE49-F238E27FC236}">
                <a16:creationId xmlns:a16="http://schemas.microsoft.com/office/drawing/2014/main" xmlns="" id="{A7C81816-7402-30D4-C399-D87E8039E6F4}"/>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xmlns="" id="{C4FB209B-0E22-4314-B52E-5436E24B1BF2}"/>
              </a:ext>
            </a:extLst>
          </p:cNvPr>
          <p:cNvSpPr>
            <a:spLocks noGrp="1"/>
          </p:cNvSpPr>
          <p:nvPr>
            <p:ph type="sldNum" sz="quarter" idx="10"/>
          </p:nvPr>
        </p:nvSpPr>
        <p:spPr/>
        <p:txBody>
          <a:bodyPr/>
          <a:lstStyle/>
          <a:p>
            <a:fld id="{68151E55-6873-49E2-B8D5-2F265E6F1973}" type="slidenum">
              <a:rPr lang="en-US" sz="800" smtClean="0"/>
              <a:t>54</a:t>
            </a:fld>
            <a:endParaRPr lang="en-US" sz="800" dirty="0"/>
          </a:p>
        </p:txBody>
      </p:sp>
    </p:spTree>
    <p:extLst>
      <p:ext uri="{BB962C8B-B14F-4D97-AF65-F5344CB8AC3E}">
        <p14:creationId xmlns:p14="http://schemas.microsoft.com/office/powerpoint/2010/main" val="1631577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97019-5F96-4A50-9F9F-A795D7F400FB}"/>
              </a:ext>
            </a:extLst>
          </p:cNvPr>
          <p:cNvSpPr>
            <a:spLocks noGrp="1"/>
          </p:cNvSpPr>
          <p:nvPr>
            <p:ph type="title"/>
          </p:nvPr>
        </p:nvSpPr>
        <p:spPr/>
        <p:txBody>
          <a:bodyPr>
            <a:normAutofit/>
          </a:bodyPr>
          <a:lstStyle/>
          <a:p>
            <a:r>
              <a:rPr lang="en-US" sz="3600" dirty="0"/>
              <a:t>Key Terms </a:t>
            </a:r>
            <a:r>
              <a:rPr lang="en-US" sz="1000" b="0" dirty="0"/>
              <a:t>2</a:t>
            </a:r>
          </a:p>
        </p:txBody>
      </p:sp>
      <p:sp>
        <p:nvSpPr>
          <p:cNvPr id="3" name="Content Placeholder 2">
            <a:extLst>
              <a:ext uri="{FF2B5EF4-FFF2-40B4-BE49-F238E27FC236}">
                <a16:creationId xmlns:a16="http://schemas.microsoft.com/office/drawing/2014/main" xmlns="" id="{A233C2AC-7DC0-4B21-AFAB-5BDFA5B4FDE9}"/>
              </a:ext>
            </a:extLst>
          </p:cNvPr>
          <p:cNvSpPr>
            <a:spLocks noGrp="1"/>
          </p:cNvSpPr>
          <p:nvPr>
            <p:ph sz="quarter" idx="11"/>
          </p:nvPr>
        </p:nvSpPr>
        <p:spPr>
          <a:xfrm>
            <a:off x="342900" y="1276709"/>
            <a:ext cx="4229100" cy="5052971"/>
          </a:xfrm>
        </p:spPr>
        <p:txBody>
          <a:bodyPr/>
          <a:lstStyle/>
          <a:p>
            <a:pPr marL="342900" indent="-342900">
              <a:buFont typeface="Arial" panose="020B0604020202020204" pitchFamily="34" charset="0"/>
              <a:buChar char="•"/>
            </a:pPr>
            <a:r>
              <a:rPr lang="en-US" dirty="0"/>
              <a:t>Physical hazards.</a:t>
            </a:r>
          </a:p>
          <a:p>
            <a:pPr marL="342900" indent="-342900">
              <a:buFont typeface="Arial" panose="020B0604020202020204" pitchFamily="34" charset="0"/>
              <a:buChar char="•"/>
            </a:pPr>
            <a:r>
              <a:rPr lang="en-US" dirty="0"/>
              <a:t>Pictogram.</a:t>
            </a:r>
          </a:p>
          <a:p>
            <a:pPr marL="342900" indent="-342900">
              <a:buFont typeface="Arial" panose="020B0604020202020204" pitchFamily="34" charset="0"/>
              <a:buChar char="•"/>
            </a:pPr>
            <a:r>
              <a:rPr lang="en-US" dirty="0"/>
              <a:t>Precautionary statement.</a:t>
            </a:r>
          </a:p>
        </p:txBody>
      </p:sp>
      <p:sp>
        <p:nvSpPr>
          <p:cNvPr id="4" name="Content Placeholder 3">
            <a:extLst>
              <a:ext uri="{FF2B5EF4-FFF2-40B4-BE49-F238E27FC236}">
                <a16:creationId xmlns:a16="http://schemas.microsoft.com/office/drawing/2014/main" xmlns="" id="{46743BD0-1B0C-4866-8BFE-4879433AC1A2}"/>
              </a:ext>
            </a:extLst>
          </p:cNvPr>
          <p:cNvSpPr>
            <a:spLocks noGrp="1"/>
          </p:cNvSpPr>
          <p:nvPr>
            <p:ph sz="quarter" idx="14"/>
          </p:nvPr>
        </p:nvSpPr>
        <p:spPr>
          <a:xfrm>
            <a:off x="4856480" y="1276709"/>
            <a:ext cx="3357622" cy="5052971"/>
          </a:xfrm>
        </p:spPr>
        <p:txBody>
          <a:bodyPr/>
          <a:lstStyle/>
          <a:p>
            <a:pPr marL="342900" indent="-342900">
              <a:buFont typeface="Arial" panose="020B0604020202020204" pitchFamily="34" charset="0"/>
              <a:buChar char="•"/>
            </a:pPr>
            <a:r>
              <a:rPr lang="en-US" dirty="0"/>
              <a:t>Radioactive hazard.</a:t>
            </a:r>
          </a:p>
          <a:p>
            <a:pPr marL="342900" indent="-342900">
              <a:buFont typeface="Arial" panose="020B0604020202020204" pitchFamily="34" charset="0"/>
              <a:buChar char="•"/>
            </a:pPr>
            <a:r>
              <a:rPr lang="en-US" dirty="0"/>
              <a:t>Safety data sheets (S</a:t>
            </a:r>
            <a:r>
              <a:rPr lang="en-US" sz="100" dirty="0"/>
              <a:t>  </a:t>
            </a:r>
            <a:r>
              <a:rPr lang="en-US" dirty="0"/>
              <a:t>D</a:t>
            </a:r>
            <a:r>
              <a:rPr lang="en-US" sz="100" dirty="0"/>
              <a:t> </a:t>
            </a:r>
            <a:r>
              <a:rPr lang="en-US" dirty="0"/>
              <a:t>S).</a:t>
            </a:r>
          </a:p>
          <a:p>
            <a:pPr marL="342900" indent="-342900">
              <a:buFont typeface="Arial" panose="020B0604020202020204" pitchFamily="34" charset="0"/>
              <a:buChar char="•"/>
            </a:pPr>
            <a:r>
              <a:rPr lang="en-US" dirty="0"/>
              <a:t>Signal word.</a:t>
            </a:r>
          </a:p>
        </p:txBody>
      </p:sp>
      <p:sp>
        <p:nvSpPr>
          <p:cNvPr id="7" name="Slide Number Placeholder 6">
            <a:extLst>
              <a:ext uri="{FF2B5EF4-FFF2-40B4-BE49-F238E27FC236}">
                <a16:creationId xmlns:a16="http://schemas.microsoft.com/office/drawing/2014/main" xmlns="" id="{B494031E-6EBE-485C-B040-23E547C42D85}"/>
              </a:ext>
            </a:extLst>
          </p:cNvPr>
          <p:cNvSpPr>
            <a:spLocks noGrp="1"/>
          </p:cNvSpPr>
          <p:nvPr>
            <p:ph type="sldNum" sz="quarter" idx="10"/>
          </p:nvPr>
        </p:nvSpPr>
        <p:spPr/>
        <p:txBody>
          <a:bodyPr/>
          <a:lstStyle/>
          <a:p>
            <a:fld id="{68151E55-6873-49E2-B8D5-2F265E6F1973}" type="slidenum">
              <a:rPr lang="en-US" smtClean="0"/>
              <a:t>6</a:t>
            </a:fld>
            <a:endParaRPr lang="en-US"/>
          </a:p>
        </p:txBody>
      </p:sp>
    </p:spTree>
    <p:extLst>
      <p:ext uri="{BB962C8B-B14F-4D97-AF65-F5344CB8AC3E}">
        <p14:creationId xmlns:p14="http://schemas.microsoft.com/office/powerpoint/2010/main" val="253264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A1530-AF54-4886-AF97-0557E0996A00}"/>
              </a:ext>
            </a:extLst>
          </p:cNvPr>
          <p:cNvSpPr>
            <a:spLocks noGrp="1"/>
          </p:cNvSpPr>
          <p:nvPr>
            <p:ph type="title"/>
          </p:nvPr>
        </p:nvSpPr>
        <p:spPr/>
        <p:txBody>
          <a:bodyPr/>
          <a:lstStyle/>
          <a:p>
            <a:r>
              <a:rPr lang="en-US" dirty="0"/>
              <a:t>Learning Outcome 2.1</a:t>
            </a:r>
          </a:p>
        </p:txBody>
      </p:sp>
      <p:sp>
        <p:nvSpPr>
          <p:cNvPr id="3" name="Content Placeholder 2">
            <a:extLst>
              <a:ext uri="{FF2B5EF4-FFF2-40B4-BE49-F238E27FC236}">
                <a16:creationId xmlns:a16="http://schemas.microsoft.com/office/drawing/2014/main" xmlns="" id="{62FF3F27-AD7E-4902-97A2-679F5C70F315}"/>
              </a:ext>
            </a:extLst>
          </p:cNvPr>
          <p:cNvSpPr>
            <a:spLocks noGrp="1"/>
          </p:cNvSpPr>
          <p:nvPr>
            <p:ph sz="quarter" idx="11"/>
          </p:nvPr>
        </p:nvSpPr>
        <p:spPr/>
        <p:txBody>
          <a:bodyPr/>
          <a:lstStyle/>
          <a:p>
            <a:r>
              <a:rPr lang="en-US" dirty="0"/>
              <a:t>Medical Biohazards</a:t>
            </a:r>
          </a:p>
        </p:txBody>
      </p:sp>
      <p:sp>
        <p:nvSpPr>
          <p:cNvPr id="6" name="Slide Number Placeholder 5">
            <a:extLst>
              <a:ext uri="{FF2B5EF4-FFF2-40B4-BE49-F238E27FC236}">
                <a16:creationId xmlns:a16="http://schemas.microsoft.com/office/drawing/2014/main" xmlns="" id="{0BBA278E-E1FA-4C9C-97D9-334245DC4988}"/>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148119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9DCBA-6597-4BBE-B253-6E87DDE52C4C}"/>
              </a:ext>
            </a:extLst>
          </p:cNvPr>
          <p:cNvSpPr>
            <a:spLocks noGrp="1"/>
          </p:cNvSpPr>
          <p:nvPr>
            <p:ph type="title"/>
          </p:nvPr>
        </p:nvSpPr>
        <p:spPr/>
        <p:txBody>
          <a:bodyPr>
            <a:normAutofit/>
          </a:bodyPr>
          <a:lstStyle/>
          <a:p>
            <a:r>
              <a:rPr lang="en-US" sz="3600" dirty="0"/>
              <a:t>Definition of Biohazards</a:t>
            </a:r>
          </a:p>
        </p:txBody>
      </p:sp>
      <p:sp>
        <p:nvSpPr>
          <p:cNvPr id="3" name="Content Placeholder 2">
            <a:extLst>
              <a:ext uri="{FF2B5EF4-FFF2-40B4-BE49-F238E27FC236}">
                <a16:creationId xmlns:a16="http://schemas.microsoft.com/office/drawing/2014/main" xmlns="" id="{ECE21CB6-21CE-4062-A669-BDD354071E11}"/>
              </a:ext>
            </a:extLst>
          </p:cNvPr>
          <p:cNvSpPr>
            <a:spLocks noGrp="1"/>
          </p:cNvSpPr>
          <p:nvPr>
            <p:ph sz="quarter" idx="11"/>
          </p:nvPr>
        </p:nvSpPr>
        <p:spPr>
          <a:xfrm>
            <a:off x="342900" y="1276709"/>
            <a:ext cx="8458200" cy="999131"/>
          </a:xfrm>
        </p:spPr>
        <p:txBody>
          <a:bodyPr/>
          <a:lstStyle/>
          <a:p>
            <a:r>
              <a:rPr lang="en-US" dirty="0">
                <a:solidFill>
                  <a:srgbClr val="A9131A"/>
                </a:solidFill>
              </a:rPr>
              <a:t>Biohazards.</a:t>
            </a:r>
          </a:p>
          <a:p>
            <a:r>
              <a:rPr lang="en-US" dirty="0"/>
              <a:t>Biological substances that can threaten human health.</a:t>
            </a:r>
          </a:p>
        </p:txBody>
      </p:sp>
      <p:sp>
        <p:nvSpPr>
          <p:cNvPr id="4" name="Content Placeholder 3">
            <a:extLst>
              <a:ext uri="{FF2B5EF4-FFF2-40B4-BE49-F238E27FC236}">
                <a16:creationId xmlns:a16="http://schemas.microsoft.com/office/drawing/2014/main" xmlns="" id="{E8242D55-F5D1-4F8B-88D4-0A843084BD30}"/>
              </a:ext>
            </a:extLst>
          </p:cNvPr>
          <p:cNvSpPr>
            <a:spLocks noGrp="1"/>
          </p:cNvSpPr>
          <p:nvPr>
            <p:ph sz="quarter" idx="14"/>
          </p:nvPr>
        </p:nvSpPr>
        <p:spPr>
          <a:xfrm>
            <a:off x="342900" y="2456828"/>
            <a:ext cx="8458200" cy="3791572"/>
          </a:xfrm>
        </p:spPr>
        <p:txBody>
          <a:bodyPr/>
          <a:lstStyle/>
          <a:p>
            <a:r>
              <a:rPr lang="en-US" dirty="0">
                <a:solidFill>
                  <a:srgbClr val="A9131A"/>
                </a:solidFill>
              </a:rPr>
              <a:t>Medical biohazards.</a:t>
            </a:r>
          </a:p>
          <a:p>
            <a:r>
              <a:rPr lang="en-US" dirty="0"/>
              <a:t>Any materials contaminated with infectious agents.</a:t>
            </a:r>
          </a:p>
          <a:p>
            <a:pPr marL="292608" indent="-292608">
              <a:buFont typeface="Arial" panose="020B0604020202020204" pitchFamily="34" charset="0"/>
              <a:buChar char="•"/>
            </a:pPr>
            <a:r>
              <a:rPr lang="en-US" dirty="0"/>
              <a:t>Blood and body fluids.</a:t>
            </a:r>
          </a:p>
          <a:p>
            <a:pPr marL="292608" indent="-292608">
              <a:buFont typeface="Arial" panose="020B0604020202020204" pitchFamily="34" charset="0"/>
              <a:buChar char="•"/>
            </a:pPr>
            <a:r>
              <a:rPr lang="en-US" dirty="0"/>
              <a:t>Medical waste.</a:t>
            </a:r>
          </a:p>
          <a:p>
            <a:pPr marL="292608" indent="-292608">
              <a:buFont typeface="Arial" panose="020B0604020202020204" pitchFamily="34" charset="0"/>
              <a:buChar char="•"/>
            </a:pPr>
            <a:r>
              <a:rPr lang="en-US" dirty="0"/>
              <a:t>Laboratory specimens and cultures.</a:t>
            </a:r>
          </a:p>
        </p:txBody>
      </p:sp>
      <p:sp>
        <p:nvSpPr>
          <p:cNvPr id="7" name="Slide Number Placeholder 6">
            <a:extLst>
              <a:ext uri="{FF2B5EF4-FFF2-40B4-BE49-F238E27FC236}">
                <a16:creationId xmlns:a16="http://schemas.microsoft.com/office/drawing/2014/main" xmlns="" id="{C9E23E28-2730-49F2-81EF-21699056311D}"/>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58318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E5E0-5424-41BA-8ADF-23E38368A737}"/>
              </a:ext>
            </a:extLst>
          </p:cNvPr>
          <p:cNvSpPr>
            <a:spLocks noGrp="1"/>
          </p:cNvSpPr>
          <p:nvPr>
            <p:ph type="title"/>
          </p:nvPr>
        </p:nvSpPr>
        <p:spPr/>
        <p:txBody>
          <a:bodyPr>
            <a:normAutofit fontScale="90000"/>
          </a:bodyPr>
          <a:lstStyle/>
          <a:p>
            <a:r>
              <a:rPr lang="en-US" dirty="0"/>
              <a:t>Occupational Safety and Health Administration (O</a:t>
            </a:r>
            <a:r>
              <a:rPr lang="en-US" sz="100" dirty="0"/>
              <a:t> </a:t>
            </a:r>
            <a:r>
              <a:rPr lang="en-US" dirty="0"/>
              <a:t>S</a:t>
            </a:r>
            <a:r>
              <a:rPr lang="en-US" sz="100" dirty="0"/>
              <a:t> </a:t>
            </a:r>
            <a:r>
              <a:rPr lang="en-US" dirty="0"/>
              <a:t>H</a:t>
            </a:r>
            <a:r>
              <a:rPr lang="en-US" sz="100" dirty="0"/>
              <a:t> </a:t>
            </a:r>
            <a:r>
              <a:rPr lang="en-US" dirty="0"/>
              <a:t>A)</a:t>
            </a:r>
          </a:p>
        </p:txBody>
      </p:sp>
      <p:sp>
        <p:nvSpPr>
          <p:cNvPr id="3" name="Content Placeholder 2">
            <a:extLst>
              <a:ext uri="{FF2B5EF4-FFF2-40B4-BE49-F238E27FC236}">
                <a16:creationId xmlns:a16="http://schemas.microsoft.com/office/drawing/2014/main" xmlns="" id="{19E7CB46-4B0E-4CA5-854E-F38EFAA22FF1}"/>
              </a:ext>
            </a:extLst>
          </p:cNvPr>
          <p:cNvSpPr>
            <a:spLocks noGrp="1"/>
          </p:cNvSpPr>
          <p:nvPr>
            <p:ph sz="quarter" idx="11"/>
          </p:nvPr>
        </p:nvSpPr>
        <p:spPr/>
        <p:txBody>
          <a:bodyPr/>
          <a:lstStyle/>
          <a:p>
            <a:pPr marL="292608" indent="-292608">
              <a:buFont typeface="Arial" panose="020B0604020202020204" pitchFamily="34" charset="0"/>
              <a:buChar char="•"/>
            </a:pPr>
            <a:r>
              <a:rPr lang="en-US" dirty="0"/>
              <a:t>O</a:t>
            </a:r>
            <a:r>
              <a:rPr lang="en-US" sz="100" dirty="0"/>
              <a:t> </a:t>
            </a:r>
            <a:r>
              <a:rPr lang="en-US" dirty="0"/>
              <a:t>S</a:t>
            </a:r>
            <a:r>
              <a:rPr lang="en-US" sz="100" dirty="0"/>
              <a:t> </a:t>
            </a:r>
            <a:r>
              <a:rPr lang="en-US" dirty="0"/>
              <a:t>H</a:t>
            </a:r>
            <a:r>
              <a:rPr lang="en-US" sz="100" dirty="0"/>
              <a:t> </a:t>
            </a:r>
            <a:r>
              <a:rPr lang="en-US" dirty="0"/>
              <a:t>A is the federal organization responsible for preventing or minimizing employee exposure to bloodborne pathogens such as hepatitis and H</a:t>
            </a:r>
            <a:r>
              <a:rPr lang="en-US" sz="100" dirty="0"/>
              <a:t> </a:t>
            </a:r>
            <a:r>
              <a:rPr lang="en-US" dirty="0"/>
              <a:t>I</a:t>
            </a:r>
            <a:r>
              <a:rPr lang="en-US" sz="100" dirty="0"/>
              <a:t> </a:t>
            </a:r>
            <a:r>
              <a:rPr lang="en-US" dirty="0"/>
              <a:t>V (Bloodborne Pathogens Standard).</a:t>
            </a:r>
          </a:p>
          <a:p>
            <a:pPr marL="292608" indent="-292608">
              <a:buFont typeface="Arial" panose="020B0604020202020204" pitchFamily="34" charset="0"/>
              <a:buChar char="•"/>
            </a:pPr>
            <a:r>
              <a:rPr lang="en-US" dirty="0"/>
              <a:t>O</a:t>
            </a:r>
            <a:r>
              <a:rPr lang="en-US" sz="100" dirty="0"/>
              <a:t> </a:t>
            </a:r>
            <a:r>
              <a:rPr lang="en-US" dirty="0"/>
              <a:t>S</a:t>
            </a:r>
            <a:r>
              <a:rPr lang="en-US" sz="100" dirty="0"/>
              <a:t> </a:t>
            </a:r>
            <a:r>
              <a:rPr lang="en-US" dirty="0"/>
              <a:t>H</a:t>
            </a:r>
            <a:r>
              <a:rPr lang="en-US" sz="100" dirty="0"/>
              <a:t> </a:t>
            </a:r>
            <a:r>
              <a:rPr lang="en-US" dirty="0"/>
              <a:t>A requires that healthcare facilities provide the necessary personal protective equipment to prevent exposure.</a:t>
            </a:r>
          </a:p>
          <a:p>
            <a:pPr marL="292608" indent="-292608">
              <a:buFont typeface="Arial" panose="020B0604020202020204" pitchFamily="34" charset="0"/>
              <a:buChar char="•"/>
            </a:pPr>
            <a:r>
              <a:rPr lang="en-US" dirty="0"/>
              <a:t>O</a:t>
            </a:r>
            <a:r>
              <a:rPr lang="en-US" sz="100" dirty="0"/>
              <a:t> </a:t>
            </a:r>
            <a:r>
              <a:rPr lang="en-US" dirty="0"/>
              <a:t>S</a:t>
            </a:r>
            <a:r>
              <a:rPr lang="en-US" sz="100" dirty="0"/>
              <a:t> </a:t>
            </a:r>
            <a:r>
              <a:rPr lang="en-US" dirty="0"/>
              <a:t>H</a:t>
            </a:r>
            <a:r>
              <a:rPr lang="en-US" sz="100" dirty="0"/>
              <a:t> </a:t>
            </a:r>
            <a:r>
              <a:rPr lang="en-US" dirty="0"/>
              <a:t>A mandates that healthcare facilities provide annual training on preventing exposure to bloodborne pathogens.</a:t>
            </a:r>
          </a:p>
        </p:txBody>
      </p:sp>
      <p:sp>
        <p:nvSpPr>
          <p:cNvPr id="6" name="Slide Number Placeholder 5">
            <a:extLst>
              <a:ext uri="{FF2B5EF4-FFF2-40B4-BE49-F238E27FC236}">
                <a16:creationId xmlns:a16="http://schemas.microsoft.com/office/drawing/2014/main" xmlns="" id="{A850564F-0470-4BD4-8348-ADCE4F1ECB15}"/>
              </a:ext>
            </a:extLst>
          </p:cNvPr>
          <p:cNvSpPr>
            <a:spLocks noGrp="1"/>
          </p:cNvSpPr>
          <p:nvPr>
            <p:ph type="sldNum" sz="quarter" idx="4"/>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3641570594"/>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5449</TotalTime>
  <Words>4827</Words>
  <Application>Microsoft Office PowerPoint</Application>
  <PresentationFormat>On-screen Show (4:3)</PresentationFormat>
  <Paragraphs>679</Paragraphs>
  <Slides>54</Slides>
  <Notes>44</Notes>
  <HiddenSlides>5</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54</vt:i4>
      </vt:variant>
    </vt:vector>
  </HeadingPairs>
  <TitlesOfParts>
    <vt:vector size="61" baseType="lpstr">
      <vt:lpstr>Arial</vt:lpstr>
      <vt:lpstr>Calibri</vt:lpstr>
      <vt:lpstr>Title Slides Master</vt:lpstr>
      <vt:lpstr>MainContentSlideMaster</vt:lpstr>
      <vt:lpstr>ClosingMaster</vt:lpstr>
      <vt:lpstr>DividerSlideMaster</vt:lpstr>
      <vt:lpstr>ImageDescriptionAppendixSlideMaster</vt:lpstr>
      <vt:lpstr>Chapter 2</vt:lpstr>
      <vt:lpstr>Learning Outcomes</vt:lpstr>
      <vt:lpstr>N A A C L S Competencies 1</vt:lpstr>
      <vt:lpstr>N A A C L S Competencies 2</vt:lpstr>
      <vt:lpstr>Key Terms 1</vt:lpstr>
      <vt:lpstr>Key Terms 2</vt:lpstr>
      <vt:lpstr>Learning Outcome 2.1</vt:lpstr>
      <vt:lpstr>Definition of Biohazards</vt:lpstr>
      <vt:lpstr>Occupational Safety and Health Administration (O S H A)</vt:lpstr>
      <vt:lpstr>Consequences of Needlestick Injuries</vt:lpstr>
      <vt:lpstr>Needlestick Safety and Prevention Act of 2001</vt:lpstr>
      <vt:lpstr>Needlestick Prevention</vt:lpstr>
      <vt:lpstr>Exposure to Hazardous Drugs</vt:lpstr>
      <vt:lpstr>Cleaning Up Biohazardous Spills</vt:lpstr>
      <vt:lpstr>Learning Outcome 2.2</vt:lpstr>
      <vt:lpstr>Common Sense</vt:lpstr>
      <vt:lpstr>Ergonomics</vt:lpstr>
      <vt:lpstr>Allergen Exposure</vt:lpstr>
      <vt:lpstr>Electrical Hazards</vt:lpstr>
      <vt:lpstr>Fire and Explosive Hazards</vt:lpstr>
      <vt:lpstr>Fire Extinguishers 1</vt:lpstr>
      <vt:lpstr>Fire Extinguishers 2</vt:lpstr>
      <vt:lpstr>Using PASS to Extinguish a Fire</vt:lpstr>
      <vt:lpstr>Chemical Hazards Overview</vt:lpstr>
      <vt:lpstr>Globally Harmonized System (G H S) Pictograms and Hazard Classes 1</vt:lpstr>
      <vt:lpstr>Globally Harmonized System (G H S) Pictograms and Hazard Classes 2</vt:lpstr>
      <vt:lpstr>Globally Harmonized System (G H S) Pictograms and Hazard Classes 3</vt:lpstr>
      <vt:lpstr>N F P A Diamond Hazard Symbol</vt:lpstr>
      <vt:lpstr>Hazardous Materials Identification System (H M I S)</vt:lpstr>
      <vt:lpstr>Chemical Hazards: Eyes</vt:lpstr>
      <vt:lpstr>O S H A Mandates</vt:lpstr>
      <vt:lpstr>Information on Safety Data Sheets (S D S)</vt:lpstr>
      <vt:lpstr>Radioactive Hazards</vt:lpstr>
      <vt:lpstr>Reporting Hazards</vt:lpstr>
      <vt:lpstr>Emergency Preparedness</vt:lpstr>
      <vt:lpstr>Signs, Symbols, and Labels: Biohazards</vt:lpstr>
      <vt:lpstr>Signs, Symbols, and Labels: Fire Safety</vt:lpstr>
      <vt:lpstr>Signs, Symbols, and Labels: First Aid and A E D</vt:lpstr>
      <vt:lpstr>Signs, Symbols, and Labels: Wash Your Hands</vt:lpstr>
      <vt:lpstr>Signs, Symbols, and Labels: Handicap</vt:lpstr>
      <vt:lpstr>Signs, Symbols, and Labels: Emergency Eyewash Station</vt:lpstr>
      <vt:lpstr>Signs, Symbols, and Labels: Radiation Hazard</vt:lpstr>
      <vt:lpstr>Emergency Code Colors and Plain Language Recommendations 1</vt:lpstr>
      <vt:lpstr>Emergency Code Colors and Plain Language Recommendations 2</vt:lpstr>
      <vt:lpstr>Emergency Code Colors and Plain Language Recommendations 3</vt:lpstr>
      <vt:lpstr>Simple Language Codes</vt:lpstr>
      <vt:lpstr>Evacuation and Shelter-in-Place</vt:lpstr>
      <vt:lpstr>Chapter Summary</vt:lpstr>
      <vt:lpstr>End of Main Content</vt:lpstr>
      <vt:lpstr>Accessibility Content: Text Alternatives for Images</vt:lpstr>
      <vt:lpstr>Cleaning Up Biohazardous Spills – Text Alternative</vt:lpstr>
      <vt:lpstr>Globally Harmonized System (G H S) Pictograms and Hazard Classes 1 – Text Alternative</vt:lpstr>
      <vt:lpstr>Globally Harmonized System (G H S) Pictograms and Hazard Classes 2 – Text Alternative</vt:lpstr>
      <vt:lpstr>Globally Harmonized System (G H S) Pictograms and Hazard Classes 3 – Text Alternative</vt:lpstr>
    </vt:vector>
  </TitlesOfParts>
  <Company>McGraw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
  <cp:keywords/>
  <cp:lastModifiedBy>Vimalraj Gopi</cp:lastModifiedBy>
  <cp:revision>2151</cp:revision>
  <dcterms:created xsi:type="dcterms:W3CDTF">2020-12-08T04:00:13Z</dcterms:created>
  <dcterms:modified xsi:type="dcterms:W3CDTF">2023-03-23T10:18:00Z</dcterms:modified>
</cp:coreProperties>
</file>