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5.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6.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7.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8.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674" r:id="rId7"/>
    <p:sldMasterId id="2147483897" r:id="rId8"/>
    <p:sldMasterId id="2147483960" r:id="rId9"/>
  </p:sldMasterIdLst>
  <p:notesMasterIdLst>
    <p:notesMasterId r:id="rId42"/>
  </p:notesMasterIdLst>
  <p:handoutMasterIdLst>
    <p:handoutMasterId r:id="rId43"/>
  </p:handoutMasterIdLst>
  <p:sldIdLst>
    <p:sldId id="256" r:id="rId10"/>
    <p:sldId id="394" r:id="rId11"/>
    <p:sldId id="396" r:id="rId12"/>
    <p:sldId id="398" r:id="rId13"/>
    <p:sldId id="407" r:id="rId14"/>
    <p:sldId id="401" r:id="rId15"/>
    <p:sldId id="408" r:id="rId16"/>
    <p:sldId id="409" r:id="rId17"/>
    <p:sldId id="410" r:id="rId18"/>
    <p:sldId id="411" r:id="rId19"/>
    <p:sldId id="412" r:id="rId20"/>
    <p:sldId id="413" r:id="rId21"/>
    <p:sldId id="414" r:id="rId22"/>
    <p:sldId id="415" r:id="rId23"/>
    <p:sldId id="416" r:id="rId24"/>
    <p:sldId id="417" r:id="rId25"/>
    <p:sldId id="418" r:id="rId26"/>
    <p:sldId id="419" r:id="rId27"/>
    <p:sldId id="420" r:id="rId28"/>
    <p:sldId id="421" r:id="rId29"/>
    <p:sldId id="422" r:id="rId30"/>
    <p:sldId id="423" r:id="rId31"/>
    <p:sldId id="424" r:id="rId32"/>
    <p:sldId id="425" r:id="rId33"/>
    <p:sldId id="426" r:id="rId34"/>
    <p:sldId id="427" r:id="rId35"/>
    <p:sldId id="429" r:id="rId36"/>
    <p:sldId id="428" r:id="rId37"/>
    <p:sldId id="430" r:id="rId38"/>
    <p:sldId id="431" r:id="rId39"/>
    <p:sldId id="432" r:id="rId40"/>
    <p:sldId id="43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33CC"/>
    <a:srgbClr val="FF00FF"/>
    <a:srgbClr val="679E2A"/>
    <a:srgbClr val="E7F5FF"/>
    <a:srgbClr val="C5E6FF"/>
    <a:srgbClr val="EDE2F6"/>
    <a:srgbClr val="D5B8EA"/>
    <a:srgbClr val="6A6A6A"/>
    <a:srgbClr val="E666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6586" autoAdjust="0"/>
  </p:normalViewPr>
  <p:slideViewPr>
    <p:cSldViewPr>
      <p:cViewPr varScale="1">
        <p:scale>
          <a:sx n="114" d="100"/>
          <a:sy n="114" d="100"/>
        </p:scale>
        <p:origin x="1782" y="96"/>
      </p:cViewPr>
      <p:guideLst>
        <p:guide orient="horz" pos="3408"/>
        <p:guide orient="horz" pos="3600"/>
        <p:guide orient="horz" pos="912"/>
        <p:guide orient="horz" pos="3360"/>
        <p:guide pos="5616"/>
        <p:guide pos="432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77" d="100"/>
          <a:sy n="77" d="100"/>
        </p:scale>
        <p:origin x="110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10/3/2017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10/3/2017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a:t>
            </a:fld>
            <a:endParaRPr lang="en-US"/>
          </a:p>
        </p:txBody>
      </p:sp>
    </p:spTree>
    <p:extLst>
      <p:ext uri="{BB962C8B-B14F-4D97-AF65-F5344CB8AC3E}">
        <p14:creationId xmlns:p14="http://schemas.microsoft.com/office/powerpoint/2010/main" val="841258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pPr>
              <a:defRPr/>
            </a:pPr>
            <a:r>
              <a:rPr lang="en-US" dirty="0" smtClean="0"/>
              <a:t>One of the most disturbing trends in recent years has been the increasing resistance of some pathogens to known antibiotics. Once acquired, infections caused by these pathogens are difficult to treat. For example, MRSA infection can lead to tissue loss and </a:t>
            </a:r>
            <a:r>
              <a:rPr lang="en-US" b="1" dirty="0" smtClean="0"/>
              <a:t>sepsis</a:t>
            </a:r>
            <a:r>
              <a:rPr lang="en-US" dirty="0" smtClean="0"/>
              <a:t>. Therefore, the best way to deal with these infections is to prevent them entirely.</a:t>
            </a:r>
          </a:p>
          <a:p>
            <a:pPr>
              <a:defRPr/>
            </a:pPr>
            <a:endParaRPr lang="en-US" dirty="0" smtClean="0"/>
          </a:p>
          <a:p>
            <a:pPr>
              <a:defRPr/>
            </a:pPr>
            <a:r>
              <a:rPr lang="en-US" b="1" dirty="0" smtClean="0"/>
              <a:t>Sepsis: </a:t>
            </a:r>
            <a:r>
              <a:rPr lang="en-US" dirty="0" smtClean="0"/>
              <a:t>A life-threatening response of the body to infection.</a:t>
            </a:r>
          </a:p>
          <a:p>
            <a:pPr>
              <a:defRPr/>
            </a:pPr>
            <a:endParaRPr lang="en-US" dirty="0" smtClean="0"/>
          </a:p>
          <a:p>
            <a:pPr>
              <a:defRPr/>
            </a:pPr>
            <a:r>
              <a:rPr lang="en-US" dirty="0" smtClean="0"/>
              <a:t>Ordinary precautions include:</a:t>
            </a:r>
          </a:p>
          <a:p>
            <a:pPr marL="228600" indent="-228600">
              <a:buFont typeface="Arial" pitchFamily="34" charset="0"/>
              <a:buChar char="•"/>
              <a:defRPr/>
            </a:pPr>
            <a:r>
              <a:rPr lang="en-US" dirty="0" smtClean="0"/>
              <a:t>Correct hand hygiene. Remember to use alcohol-based hand sanitizers only if there is no visible soilage on the skin.</a:t>
            </a:r>
          </a:p>
          <a:p>
            <a:pPr marL="228600" indent="-228600">
              <a:buFont typeface="Arial" pitchFamily="34" charset="0"/>
              <a:buChar char="•"/>
              <a:defRPr/>
            </a:pPr>
            <a:r>
              <a:rPr lang="en-US" dirty="0" smtClean="0"/>
              <a:t>Keeping nonintact skin covered with bandages until healed.</a:t>
            </a:r>
          </a:p>
          <a:p>
            <a:pPr marL="228600" indent="-228600">
              <a:buFont typeface="Arial" pitchFamily="34" charset="0"/>
              <a:buChar char="•"/>
              <a:defRPr/>
            </a:pPr>
            <a:r>
              <a:rPr lang="en-US" dirty="0" smtClean="0"/>
              <a:t>Wearing appropriate PPE when working with other people’s wounds or bandages.</a:t>
            </a:r>
          </a:p>
          <a:p>
            <a:pPr marL="228600" indent="-228600">
              <a:buFont typeface="Arial" pitchFamily="34" charset="0"/>
              <a:buChar char="•"/>
              <a:defRPr/>
            </a:pPr>
            <a:r>
              <a:rPr lang="en-US" dirty="0" smtClean="0"/>
              <a:t>Using a biohazard</a:t>
            </a:r>
            <a:r>
              <a:rPr lang="en-US" baseline="0" dirty="0" smtClean="0"/>
              <a:t> spill cleanup kit when</a:t>
            </a:r>
            <a:r>
              <a:rPr lang="en-US" dirty="0" smtClean="0"/>
              <a:t> blood or body fluid is spilled onto a surface.</a:t>
            </a:r>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12</a:t>
            </a:fld>
            <a:endParaRPr lang="en-US"/>
          </a:p>
        </p:txBody>
      </p:sp>
    </p:spTree>
    <p:extLst>
      <p:ext uri="{BB962C8B-B14F-4D97-AF65-F5344CB8AC3E}">
        <p14:creationId xmlns:p14="http://schemas.microsoft.com/office/powerpoint/2010/main" val="1188634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14</a:t>
            </a:fld>
            <a:endParaRPr lang="en-US"/>
          </a:p>
        </p:txBody>
      </p:sp>
    </p:spTree>
    <p:extLst>
      <p:ext uri="{BB962C8B-B14F-4D97-AF65-F5344CB8AC3E}">
        <p14:creationId xmlns:p14="http://schemas.microsoft.com/office/powerpoint/2010/main" val="502073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1" baseline="0" dirty="0" smtClean="0"/>
          </a:p>
          <a:p>
            <a:r>
              <a:rPr lang="en-US" b="1" baseline="0" dirty="0" smtClean="0"/>
              <a:t>Hand hygiene: </a:t>
            </a:r>
            <a:r>
              <a:rPr lang="en-US" b="0" baseline="0" dirty="0" smtClean="0"/>
              <a:t>A general term that includes both handwashing and the use of alcohol-based hand rubs</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15</a:t>
            </a:fld>
            <a:endParaRPr lang="en-US"/>
          </a:p>
        </p:txBody>
      </p:sp>
    </p:spTree>
    <p:extLst>
      <p:ext uri="{BB962C8B-B14F-4D97-AF65-F5344CB8AC3E}">
        <p14:creationId xmlns:p14="http://schemas.microsoft.com/office/powerpoint/2010/main" val="3108340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1" baseline="0" dirty="0" smtClean="0"/>
          </a:p>
          <a:p>
            <a:r>
              <a:rPr lang="en-US" altLang="en-US" dirty="0" smtClean="0"/>
              <a:t>Handwashing has been proven</a:t>
            </a:r>
            <a:r>
              <a:rPr lang="en-US" altLang="en-US" baseline="0" dirty="0" smtClean="0"/>
              <a:t> </a:t>
            </a:r>
            <a:r>
              <a:rPr lang="en-US" altLang="en-US" dirty="0" smtClean="0"/>
              <a:t>to be the most effective way to prevent the spread of infection.</a:t>
            </a:r>
          </a:p>
          <a:p>
            <a:endParaRPr lang="en-US" altLang="en-US" dirty="0" smtClean="0"/>
          </a:p>
          <a:p>
            <a:r>
              <a:rPr lang="en-US" altLang="en-US" b="1" dirty="0" smtClean="0"/>
              <a:t>Wash times:</a:t>
            </a:r>
          </a:p>
          <a:p>
            <a:pPr>
              <a:buFont typeface="Arial" pitchFamily="34" charset="0"/>
              <a:buChar char="•"/>
            </a:pPr>
            <a:r>
              <a:rPr lang="en-US" altLang="en-US" dirty="0" smtClean="0"/>
              <a:t> Start of day: 2</a:t>
            </a:r>
            <a:r>
              <a:rPr lang="en-US" altLang="en-US" baseline="0" dirty="0" smtClean="0"/>
              <a:t> minutes</a:t>
            </a:r>
          </a:p>
          <a:p>
            <a:pPr>
              <a:buFont typeface="Arial" pitchFamily="34" charset="0"/>
              <a:buChar char="•"/>
            </a:pPr>
            <a:r>
              <a:rPr lang="en-US" altLang="en-US" baseline="0" dirty="0" smtClean="0"/>
              <a:t> Between patients or procedures on same patient: 20 seconds</a:t>
            </a:r>
          </a:p>
          <a:p>
            <a:pPr>
              <a:buFont typeface="Arial" pitchFamily="34" charset="0"/>
              <a:buChar char="•"/>
            </a:pPr>
            <a:r>
              <a:rPr lang="en-US" altLang="en-US" baseline="0" dirty="0" smtClean="0"/>
              <a:t> When hands are soiled: 1 to 2 minutes</a:t>
            </a:r>
            <a:endParaRPr lang="en-US" altLang="en-US"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16</a:t>
            </a:fld>
            <a:endParaRPr lang="en-US"/>
          </a:p>
        </p:txBody>
      </p:sp>
    </p:spTree>
    <p:extLst>
      <p:ext uri="{BB962C8B-B14F-4D97-AF65-F5344CB8AC3E}">
        <p14:creationId xmlns:p14="http://schemas.microsoft.com/office/powerpoint/2010/main" val="13259884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endParaRPr lang="en-US" b="0"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17</a:t>
            </a:fld>
            <a:endParaRPr lang="en-US"/>
          </a:p>
        </p:txBody>
      </p:sp>
    </p:spTree>
    <p:extLst>
      <p:ext uri="{BB962C8B-B14F-4D97-AF65-F5344CB8AC3E}">
        <p14:creationId xmlns:p14="http://schemas.microsoft.com/office/powerpoint/2010/main" val="29583456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0" baseline="0" dirty="0" smtClean="0"/>
          </a:p>
          <a:p>
            <a:r>
              <a:rPr lang="en-US" b="1" baseline="0" dirty="0" smtClean="0"/>
              <a:t>Advantages of Alcohol-Based Hand Rubs:</a:t>
            </a:r>
          </a:p>
          <a:p>
            <a:pPr marL="171450" indent="-171450">
              <a:buFont typeface="Arial" panose="020B0604020202020204" pitchFamily="34" charset="0"/>
              <a:buChar char="•"/>
            </a:pPr>
            <a:r>
              <a:rPr lang="en-US" b="0" baseline="0" dirty="0" smtClean="0"/>
              <a:t>Alcohol-based hand rubs kill more effectively and more quickly than hand washing with soap and water when there is no visible contamination.</a:t>
            </a:r>
          </a:p>
          <a:p>
            <a:pPr marL="171450" indent="-171450">
              <a:buFont typeface="Arial" panose="020B0604020202020204" pitchFamily="34" charset="0"/>
              <a:buChar char="•"/>
            </a:pPr>
            <a:r>
              <a:rPr lang="en-US" b="0" baseline="0" dirty="0" smtClean="0"/>
              <a:t>They are less damaging to the skin than soap and water, resulting in less skin irritation.</a:t>
            </a:r>
          </a:p>
          <a:p>
            <a:pPr marL="171450" indent="-171450">
              <a:buFont typeface="Arial" panose="020B0604020202020204" pitchFamily="34" charset="0"/>
              <a:buChar char="•"/>
            </a:pPr>
            <a:r>
              <a:rPr lang="en-US" b="0" baseline="0" dirty="0" smtClean="0"/>
              <a:t>They require less time.</a:t>
            </a:r>
          </a:p>
          <a:p>
            <a:pPr marL="171450" indent="-171450">
              <a:buFont typeface="Arial" panose="020B0604020202020204" pitchFamily="34" charset="0"/>
              <a:buChar char="•"/>
            </a:pPr>
            <a:r>
              <a:rPr lang="en-US" b="0" baseline="0" dirty="0" smtClean="0"/>
              <a:t>Dispensers can be placed in more accessible areas.</a:t>
            </a:r>
          </a:p>
          <a:p>
            <a:endParaRPr lang="en-US" b="0"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18</a:t>
            </a:fld>
            <a:endParaRPr lang="en-US"/>
          </a:p>
        </p:txBody>
      </p:sp>
    </p:spTree>
    <p:extLst>
      <p:ext uri="{BB962C8B-B14F-4D97-AF65-F5344CB8AC3E}">
        <p14:creationId xmlns:p14="http://schemas.microsoft.com/office/powerpoint/2010/main" val="401380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19</a:t>
            </a:fld>
            <a:endParaRPr lang="en-US"/>
          </a:p>
        </p:txBody>
      </p:sp>
    </p:spTree>
    <p:extLst>
      <p:ext uri="{BB962C8B-B14F-4D97-AF65-F5344CB8AC3E}">
        <p14:creationId xmlns:p14="http://schemas.microsoft.com/office/powerpoint/2010/main" val="2586314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1" baseline="0" dirty="0" smtClean="0"/>
          </a:p>
          <a:p>
            <a:r>
              <a:rPr lang="en-US" b="0" baseline="0" dirty="0" smtClean="0"/>
              <a:t>View the video, “Use of Personal Protective Equipment,” to understand how to use PPE correctly.</a:t>
            </a:r>
          </a:p>
        </p:txBody>
      </p:sp>
      <p:sp>
        <p:nvSpPr>
          <p:cNvPr id="4" name="Slide Number Placeholder 3"/>
          <p:cNvSpPr>
            <a:spLocks noGrp="1"/>
          </p:cNvSpPr>
          <p:nvPr>
            <p:ph type="sldNum" sz="quarter" idx="10"/>
          </p:nvPr>
        </p:nvSpPr>
        <p:spPr/>
        <p:txBody>
          <a:bodyPr/>
          <a:lstStyle/>
          <a:p>
            <a:fld id="{5D003D02-7E89-4EBF-B123-9C334E1BFEF7}" type="slidenum">
              <a:rPr lang="en-US" smtClean="0"/>
              <a:t>20</a:t>
            </a:fld>
            <a:endParaRPr lang="en-US"/>
          </a:p>
        </p:txBody>
      </p:sp>
    </p:spTree>
    <p:extLst>
      <p:ext uri="{BB962C8B-B14F-4D97-AF65-F5344CB8AC3E}">
        <p14:creationId xmlns:p14="http://schemas.microsoft.com/office/powerpoint/2010/main" val="9930703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endParaRPr lang="en-US" b="0" baseline="0" dirty="0" smtClean="0"/>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21</a:t>
            </a:fld>
            <a:endParaRPr lang="en-US"/>
          </a:p>
        </p:txBody>
      </p:sp>
    </p:spTree>
    <p:extLst>
      <p:ext uri="{BB962C8B-B14F-4D97-AF65-F5344CB8AC3E}">
        <p14:creationId xmlns:p14="http://schemas.microsoft.com/office/powerpoint/2010/main" val="2704577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1" baseline="0" dirty="0" smtClean="0"/>
          </a:p>
          <a:p>
            <a:pPr marL="228600" indent="-228600">
              <a:buFont typeface="Arial" pitchFamily="34" charset="0"/>
              <a:buNone/>
              <a:defRPr/>
            </a:pPr>
            <a:r>
              <a:rPr lang="en-US" dirty="0" smtClean="0"/>
              <a:t>Do not touch the outer, contaminated surfaces of the gloves with your ungloved hands during glove removal.</a:t>
            </a:r>
          </a:p>
          <a:p>
            <a:pPr marL="228600" indent="-228600">
              <a:buFont typeface="Arial" pitchFamily="34" charset="0"/>
              <a:buChar char="•"/>
              <a:defRPr/>
            </a:pPr>
            <a:endParaRPr lang="en-US" dirty="0" smtClean="0"/>
          </a:p>
          <a:p>
            <a:endParaRPr lang="en-US" b="1"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22</a:t>
            </a:fld>
            <a:endParaRPr lang="en-US"/>
          </a:p>
        </p:txBody>
      </p:sp>
    </p:spTree>
    <p:extLst>
      <p:ext uri="{BB962C8B-B14F-4D97-AF65-F5344CB8AC3E}">
        <p14:creationId xmlns:p14="http://schemas.microsoft.com/office/powerpoint/2010/main" val="1721531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Introduction:</a:t>
            </a:r>
          </a:p>
          <a:p>
            <a:endParaRPr lang="en-US" b="1" dirty="0" smtClean="0"/>
          </a:p>
          <a:p>
            <a:r>
              <a:rPr lang="en-US" dirty="0" smtClean="0"/>
              <a:t>All healthcare personnel must help to prevent infection by providing a clean environment while caring for patients. Doing so reduces the chances of infecting patients, visitors, and heathcare workers.</a:t>
            </a:r>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2</a:t>
            </a:fld>
            <a:endParaRPr lang="en-US"/>
          </a:p>
        </p:txBody>
      </p:sp>
    </p:spTree>
    <p:extLst>
      <p:ext uri="{BB962C8B-B14F-4D97-AF65-F5344CB8AC3E}">
        <p14:creationId xmlns:p14="http://schemas.microsoft.com/office/powerpoint/2010/main" val="27744901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r>
              <a:rPr lang="en-US" b="1" baseline="0" dirty="0" smtClean="0"/>
              <a:t>Notes:</a:t>
            </a:r>
          </a:p>
          <a:p>
            <a:endParaRPr lang="en-US" b="1" baseline="0" dirty="0" smtClean="0"/>
          </a:p>
          <a:p>
            <a:pPr marL="228600" indent="-228600">
              <a:buFont typeface="Arial" pitchFamily="34" charset="0"/>
              <a:buNone/>
              <a:defRPr/>
            </a:pPr>
            <a:r>
              <a:rPr lang="en-US" dirty="0" smtClean="0"/>
              <a:t>Do not touch the outer, contaminated surfaces of the gloves with your ungloved hands during glove removal.</a:t>
            </a:r>
          </a:p>
          <a:p>
            <a:pPr marL="228600" indent="-228600">
              <a:buFont typeface="Arial" pitchFamily="34" charset="0"/>
              <a:buChar char="•"/>
              <a:defRPr/>
            </a:pPr>
            <a:endParaRPr lang="en-US" smtClean="0"/>
          </a:p>
          <a:p>
            <a:endParaRPr lang="en-US" b="1"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23</a:t>
            </a:fld>
            <a:endParaRPr lang="en-US"/>
          </a:p>
        </p:txBody>
      </p:sp>
    </p:spTree>
    <p:extLst>
      <p:ext uri="{BB962C8B-B14F-4D97-AF65-F5344CB8AC3E}">
        <p14:creationId xmlns:p14="http://schemas.microsoft.com/office/powerpoint/2010/main" val="2157767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24</a:t>
            </a:fld>
            <a:endParaRPr lang="en-US"/>
          </a:p>
        </p:txBody>
      </p:sp>
    </p:spTree>
    <p:extLst>
      <p:ext uri="{BB962C8B-B14F-4D97-AF65-F5344CB8AC3E}">
        <p14:creationId xmlns:p14="http://schemas.microsoft.com/office/powerpoint/2010/main" val="34424651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25</a:t>
            </a:fld>
            <a:endParaRPr lang="en-US"/>
          </a:p>
        </p:txBody>
      </p:sp>
    </p:spTree>
    <p:extLst>
      <p:ext uri="{BB962C8B-B14F-4D97-AF65-F5344CB8AC3E}">
        <p14:creationId xmlns:p14="http://schemas.microsoft.com/office/powerpoint/2010/main" val="2098173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p:txBody>
      </p:sp>
      <p:sp>
        <p:nvSpPr>
          <p:cNvPr id="4" name="Slide Number Placeholder 3"/>
          <p:cNvSpPr>
            <a:spLocks noGrp="1"/>
          </p:cNvSpPr>
          <p:nvPr>
            <p:ph type="sldNum" sz="quarter" idx="10"/>
          </p:nvPr>
        </p:nvSpPr>
        <p:spPr/>
        <p:txBody>
          <a:bodyPr/>
          <a:lstStyle/>
          <a:p>
            <a:fld id="{5D003D02-7E89-4EBF-B123-9C334E1BFEF7}" type="slidenum">
              <a:rPr lang="en-US" smtClean="0"/>
              <a:t>26</a:t>
            </a:fld>
            <a:endParaRPr lang="en-US"/>
          </a:p>
        </p:txBody>
      </p:sp>
    </p:spTree>
    <p:extLst>
      <p:ext uri="{BB962C8B-B14F-4D97-AF65-F5344CB8AC3E}">
        <p14:creationId xmlns:p14="http://schemas.microsoft.com/office/powerpoint/2010/main" val="37964725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Notes: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1" baseline="0" dirty="0" smtClean="0"/>
              <a:t>Isolation</a:t>
            </a:r>
            <a:r>
              <a:rPr lang="en-US" baseline="0" dirty="0" smtClean="0"/>
              <a:t> and </a:t>
            </a:r>
            <a:r>
              <a:rPr lang="en-US" b="1" baseline="0" dirty="0" smtClean="0"/>
              <a:t>transmission-based precautions </a:t>
            </a:r>
            <a:r>
              <a:rPr lang="en-US" baseline="0" dirty="0" smtClean="0"/>
              <a:t>are the second level of precautions that are based upon on how infectious agents are transmitted.</a:t>
            </a:r>
          </a:p>
        </p:txBody>
      </p:sp>
      <p:sp>
        <p:nvSpPr>
          <p:cNvPr id="4" name="Slide Number Placeholder 3"/>
          <p:cNvSpPr>
            <a:spLocks noGrp="1"/>
          </p:cNvSpPr>
          <p:nvPr>
            <p:ph type="sldNum" sz="quarter" idx="10"/>
          </p:nvPr>
        </p:nvSpPr>
        <p:spPr/>
        <p:txBody>
          <a:bodyPr/>
          <a:lstStyle/>
          <a:p>
            <a:fld id="{5D003D02-7E89-4EBF-B123-9C334E1BFEF7}" type="slidenum">
              <a:rPr lang="en-US" smtClean="0"/>
              <a:t>27</a:t>
            </a:fld>
            <a:endParaRPr lang="en-US"/>
          </a:p>
        </p:txBody>
      </p:sp>
    </p:spTree>
    <p:extLst>
      <p:ext uri="{BB962C8B-B14F-4D97-AF65-F5344CB8AC3E}">
        <p14:creationId xmlns:p14="http://schemas.microsoft.com/office/powerpoint/2010/main" val="4043183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Notes: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r>
              <a:rPr lang="en-US" altLang="en-US" b="1" dirty="0" smtClean="0"/>
              <a:t>Standard precautions </a:t>
            </a:r>
            <a:r>
              <a:rPr lang="en-US" altLang="en-US" dirty="0" smtClean="0"/>
              <a:t>are similar to the older universal precautions, but universal precautions were</a:t>
            </a:r>
            <a:r>
              <a:rPr lang="en-US" altLang="en-US" baseline="0" dirty="0" smtClean="0"/>
              <a:t> </a:t>
            </a:r>
            <a:r>
              <a:rPr lang="en-US" altLang="en-US" dirty="0" smtClean="0"/>
              <a:t>applied only when blood was visible. Standard precautions are used whenever there is a chance of contact with nonintact skin, mucous membranes, blood, or any body fluid, secretion, or excretion, except sweat.</a:t>
            </a:r>
          </a:p>
          <a:p>
            <a:endParaRPr lang="en-US" altLang="en-US" dirty="0" smtClean="0"/>
          </a:p>
          <a:p>
            <a:r>
              <a:rPr lang="en-US" altLang="en-US" dirty="0" smtClean="0"/>
              <a:t>In addition to hand hygiene and wearing gloves, the CDC advises against artificial nails and recommends that natural nails be no longer than ¼ inch past the fingertips.</a:t>
            </a:r>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28</a:t>
            </a:fld>
            <a:endParaRPr lang="en-US"/>
          </a:p>
        </p:txBody>
      </p:sp>
    </p:spTree>
    <p:extLst>
      <p:ext uri="{BB962C8B-B14F-4D97-AF65-F5344CB8AC3E}">
        <p14:creationId xmlns:p14="http://schemas.microsoft.com/office/powerpoint/2010/main" val="3640487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3.2 Demonstrate knowledge of infection</a:t>
            </a:r>
            <a:r>
              <a:rPr lang="en-US" baseline="0" dirty="0" smtClean="0"/>
              <a:t> control practices and guidelines related to phlebotomy.</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Notes: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a:buFont typeface="Arial" pitchFamily="34" charset="0"/>
              <a:buNone/>
              <a:defRPr/>
            </a:pPr>
            <a:r>
              <a:rPr lang="en-US" b="1" dirty="0" smtClean="0"/>
              <a:t>Isolation precautions </a:t>
            </a:r>
            <a:r>
              <a:rPr lang="en-US" dirty="0" smtClean="0"/>
              <a:t>are used with patients who have or are suspected to have specific infections.</a:t>
            </a:r>
          </a:p>
          <a:p>
            <a:pPr marL="228600" indent="-228600">
              <a:buFont typeface="Arial" pitchFamily="34" charset="0"/>
              <a:buNone/>
              <a:defRPr/>
            </a:pPr>
            <a:endParaRPr lang="en-US" dirty="0" smtClean="0"/>
          </a:p>
          <a:p>
            <a:pPr>
              <a:defRPr/>
            </a:pPr>
            <a:r>
              <a:rPr lang="en-US" b="0" dirty="0" smtClean="0"/>
              <a:t>Isolation precautions </a:t>
            </a:r>
            <a:r>
              <a:rPr lang="en-US" dirty="0" smtClean="0"/>
              <a:t>vary with the method of possible transmission.</a:t>
            </a:r>
          </a:p>
          <a:p>
            <a:pPr marL="228600" indent="-228600">
              <a:buFont typeface="Arial" pitchFamily="34" charset="0"/>
              <a:buChar char="•"/>
              <a:defRPr/>
            </a:pPr>
            <a:r>
              <a:rPr lang="en-US" dirty="0" smtClean="0"/>
              <a:t>Airborne precautions: HEPA or N95 respirators</a:t>
            </a:r>
          </a:p>
          <a:p>
            <a:pPr marL="228600" indent="-228600">
              <a:buFont typeface="Arial" pitchFamily="34" charset="0"/>
              <a:buChar char="•"/>
              <a:defRPr/>
            </a:pPr>
            <a:r>
              <a:rPr lang="en-US" dirty="0" smtClean="0"/>
              <a:t>Droplet precautions: goggles and masks</a:t>
            </a:r>
          </a:p>
          <a:p>
            <a:pPr marL="228600" indent="-228600">
              <a:buFont typeface="Arial" pitchFamily="34" charset="0"/>
              <a:buChar char="•"/>
              <a:defRPr/>
            </a:pPr>
            <a:r>
              <a:rPr lang="en-US" dirty="0" smtClean="0"/>
              <a:t>Contact precautions: gloves and gowns</a:t>
            </a:r>
          </a:p>
          <a:p>
            <a:pPr marL="228600" indent="-228600">
              <a:buFont typeface="Arial" pitchFamily="34" charset="0"/>
              <a:buChar char="•"/>
              <a:defRPr/>
            </a:pPr>
            <a:r>
              <a:rPr lang="en-US" dirty="0" smtClean="0"/>
              <a:t>Protective environment (PE) precautions: gloves and gowns</a:t>
            </a:r>
          </a:p>
          <a:p>
            <a:pPr marL="228600" indent="-228600">
              <a:buFont typeface="Arial" pitchFamily="34" charset="0"/>
              <a:buChar char="•"/>
              <a:defRPr/>
            </a:pPr>
            <a:endParaRPr lang="en-US" dirty="0" smtClean="0"/>
          </a:p>
          <a:p>
            <a:pPr>
              <a:defRPr/>
            </a:pPr>
            <a:r>
              <a:rPr lang="en-US" b="1" dirty="0" smtClean="0"/>
              <a:t>Double-bagging </a:t>
            </a:r>
            <a:r>
              <a:rPr lang="en-US" dirty="0" smtClean="0"/>
              <a:t>is used to remove contaminated waste and equipment from an isolation room to avoid spreading pathogens. </a:t>
            </a:r>
          </a:p>
          <a:p>
            <a:pPr marL="228600" indent="-228600">
              <a:buFont typeface="+mj-lt"/>
              <a:buAutoNum type="arabicPeriod"/>
              <a:defRPr/>
            </a:pPr>
            <a:r>
              <a:rPr lang="en-US" dirty="0" smtClean="0"/>
              <a:t>One person, wearing PPE, is in the room and places all contaminated items in a biohazard-labeled bag and closes the bag. </a:t>
            </a:r>
          </a:p>
          <a:p>
            <a:pPr marL="228600" indent="-228600">
              <a:buFont typeface="+mj-lt"/>
              <a:buAutoNum type="arabicPeriod"/>
              <a:defRPr/>
            </a:pPr>
            <a:r>
              <a:rPr lang="en-US" dirty="0" smtClean="0"/>
              <a:t>The second person, also wearing appropriate PPE, stands in the doorway to the room, holding a second biohazard-labeled bag wide open. </a:t>
            </a:r>
          </a:p>
          <a:p>
            <a:pPr marL="228600" indent="-228600">
              <a:buFont typeface="+mj-lt"/>
              <a:buAutoNum type="arabicPeriod"/>
              <a:defRPr/>
            </a:pPr>
            <a:r>
              <a:rPr lang="en-US" dirty="0" smtClean="0"/>
              <a:t>The first person carefully places the first bag into the second bag without contaminating the outside of the second bag.</a:t>
            </a:r>
          </a:p>
          <a:p>
            <a:pPr marL="228600" indent="-228600">
              <a:buFont typeface="+mj-lt"/>
              <a:buAutoNum type="arabicPeriod"/>
              <a:defRPr/>
            </a:pPr>
            <a:r>
              <a:rPr lang="en-US" dirty="0" smtClean="0"/>
              <a:t>The second person closes the second bag and transports it to the disposal area.</a:t>
            </a:r>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29</a:t>
            </a:fld>
            <a:endParaRPr lang="en-US"/>
          </a:p>
        </p:txBody>
      </p:sp>
    </p:spTree>
    <p:extLst>
      <p:ext uri="{BB962C8B-B14F-4D97-AF65-F5344CB8AC3E}">
        <p14:creationId xmlns:p14="http://schemas.microsoft.com/office/powerpoint/2010/main" val="15635186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 3.1: Identify the elements in the chain of infection and the ways in which disease can be transmitted.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 3.2: Demonstrate knowledge of infection control practices and guidelines related to phlebotomy.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smtClean="0"/>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30</a:t>
            </a:fld>
            <a:endParaRPr lang="en-US"/>
          </a:p>
        </p:txBody>
      </p:sp>
    </p:spTree>
    <p:extLst>
      <p:ext uri="{BB962C8B-B14F-4D97-AF65-F5344CB8AC3E}">
        <p14:creationId xmlns:p14="http://schemas.microsoft.com/office/powerpoint/2010/main" val="587419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4</a:t>
            </a:fld>
            <a:endParaRPr lang="en-US"/>
          </a:p>
        </p:txBody>
      </p:sp>
    </p:spTree>
    <p:extLst>
      <p:ext uri="{BB962C8B-B14F-4D97-AF65-F5344CB8AC3E}">
        <p14:creationId xmlns:p14="http://schemas.microsoft.com/office/powerpoint/2010/main" val="1956223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pPr>
              <a:defRPr/>
            </a:pPr>
            <a:r>
              <a:rPr lang="en-US" dirty="0" smtClean="0"/>
              <a:t>As a phlebotomist, you should:</a:t>
            </a:r>
          </a:p>
          <a:p>
            <a:pPr marL="228600" indent="-228600">
              <a:buFont typeface="Arial" pitchFamily="34" charset="0"/>
              <a:buChar char="•"/>
              <a:defRPr/>
            </a:pPr>
            <a:r>
              <a:rPr lang="en-US" dirty="0" smtClean="0"/>
              <a:t>Adhere to CDC standards</a:t>
            </a:r>
          </a:p>
          <a:p>
            <a:pPr marL="228600" indent="-228600">
              <a:buFont typeface="Arial" pitchFamily="34" charset="0"/>
              <a:buChar char="•"/>
              <a:defRPr/>
            </a:pPr>
            <a:r>
              <a:rPr lang="en-US" dirty="0" smtClean="0"/>
              <a:t>Be aware of all possible biohazards</a:t>
            </a:r>
          </a:p>
          <a:p>
            <a:pPr marL="228600" indent="-228600">
              <a:buFont typeface="Arial" pitchFamily="34" charset="0"/>
              <a:buChar char="•"/>
              <a:defRPr/>
            </a:pPr>
            <a:r>
              <a:rPr lang="en-US" dirty="0" smtClean="0"/>
              <a:t>Be aware of all possible nonbiological hazards that may cause injury or illness to patients or the healthcare team</a:t>
            </a:r>
          </a:p>
        </p:txBody>
      </p:sp>
      <p:sp>
        <p:nvSpPr>
          <p:cNvPr id="4" name="Slide Number Placeholder 3"/>
          <p:cNvSpPr>
            <a:spLocks noGrp="1"/>
          </p:cNvSpPr>
          <p:nvPr>
            <p:ph type="sldNum" sz="quarter" idx="10"/>
          </p:nvPr>
        </p:nvSpPr>
        <p:spPr/>
        <p:txBody>
          <a:bodyPr/>
          <a:lstStyle/>
          <a:p>
            <a:fld id="{5D003D02-7E89-4EBF-B123-9C334E1BFEF7}" type="slidenum">
              <a:rPr lang="en-US" smtClean="0"/>
              <a:t>6</a:t>
            </a:fld>
            <a:endParaRPr lang="en-US"/>
          </a:p>
        </p:txBody>
      </p:sp>
    </p:spTree>
    <p:extLst>
      <p:ext uri="{BB962C8B-B14F-4D97-AF65-F5344CB8AC3E}">
        <p14:creationId xmlns:p14="http://schemas.microsoft.com/office/powerpoint/2010/main" val="3297729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r>
              <a:rPr lang="en-US" altLang="en-US" b="1" dirty="0" smtClean="0"/>
              <a:t>Infectious agent: </a:t>
            </a:r>
            <a:r>
              <a:rPr lang="en-US" altLang="en-US" b="0" dirty="0" smtClean="0"/>
              <a:t>A</a:t>
            </a:r>
            <a:r>
              <a:rPr lang="en-US" altLang="en-US" dirty="0" smtClean="0"/>
              <a:t> disease-causing microorganism</a:t>
            </a:r>
          </a:p>
          <a:p>
            <a:r>
              <a:rPr lang="en-US" altLang="en-US" b="1" dirty="0" smtClean="0"/>
              <a:t>Reservoir: </a:t>
            </a:r>
            <a:r>
              <a:rPr lang="en-US" altLang="en-US" b="0" dirty="0" smtClean="0"/>
              <a:t>S</a:t>
            </a:r>
            <a:r>
              <a:rPr lang="en-US" altLang="en-US" dirty="0" smtClean="0"/>
              <a:t>ite where the organism grows and multiplies</a:t>
            </a:r>
          </a:p>
          <a:p>
            <a:r>
              <a:rPr lang="en-US" altLang="en-US" b="1" dirty="0" smtClean="0"/>
              <a:t>Portal of exit: </a:t>
            </a:r>
            <a:r>
              <a:rPr lang="en-US" altLang="en-US" b="0" dirty="0" smtClean="0"/>
              <a:t>S</a:t>
            </a:r>
            <a:r>
              <a:rPr lang="en-US" altLang="en-US" dirty="0" smtClean="0"/>
              <a:t>kin, respiratory tract, gastrointestinal tract, eyes, ears, urinary tract, or reproductive tract</a:t>
            </a:r>
          </a:p>
          <a:p>
            <a:r>
              <a:rPr lang="en-US" altLang="en-US" b="1" dirty="0" smtClean="0"/>
              <a:t>Mode of transmission: </a:t>
            </a:r>
            <a:r>
              <a:rPr lang="en-US" altLang="en-US" b="0" dirty="0" smtClean="0"/>
              <a:t>D</a:t>
            </a:r>
            <a:r>
              <a:rPr lang="en-US" altLang="en-US" dirty="0" smtClean="0"/>
              <a:t>irect or indirect contact, droplet, or air</a:t>
            </a:r>
          </a:p>
          <a:p>
            <a:r>
              <a:rPr lang="en-US" altLang="en-US" b="1" dirty="0" smtClean="0"/>
              <a:t>Portal of entry: </a:t>
            </a:r>
            <a:r>
              <a:rPr lang="en-US" altLang="en-US" b="0" dirty="0" smtClean="0"/>
              <a:t>B</a:t>
            </a:r>
            <a:r>
              <a:rPr lang="en-US" altLang="en-US" dirty="0" smtClean="0"/>
              <a:t>reak in skin, respiratory tract, eyes, ears, urinary tract, or reproductive tract that allows the pathogen to enter the body</a:t>
            </a:r>
          </a:p>
          <a:p>
            <a:r>
              <a:rPr lang="en-US" altLang="en-US" b="1" dirty="0" smtClean="0"/>
              <a:t>Susceptible host: </a:t>
            </a:r>
            <a:r>
              <a:rPr lang="en-US" altLang="en-US" b="0" dirty="0" smtClean="0"/>
              <a:t>A</a:t>
            </a:r>
            <a:r>
              <a:rPr lang="en-US" altLang="en-US" dirty="0" smtClean="0"/>
              <a:t>nyone at risk for developing an infection from the pathogen</a:t>
            </a:r>
          </a:p>
        </p:txBody>
      </p:sp>
      <p:sp>
        <p:nvSpPr>
          <p:cNvPr id="4" name="Slide Number Placeholder 3"/>
          <p:cNvSpPr>
            <a:spLocks noGrp="1"/>
          </p:cNvSpPr>
          <p:nvPr>
            <p:ph type="sldNum" sz="quarter" idx="10"/>
          </p:nvPr>
        </p:nvSpPr>
        <p:spPr/>
        <p:txBody>
          <a:bodyPr/>
          <a:lstStyle/>
          <a:p>
            <a:fld id="{5D003D02-7E89-4EBF-B123-9C334E1BFEF7}" type="slidenum">
              <a:rPr lang="en-US" smtClean="0"/>
              <a:t>7</a:t>
            </a:fld>
            <a:endParaRPr lang="en-US"/>
          </a:p>
        </p:txBody>
      </p:sp>
    </p:spTree>
    <p:extLst>
      <p:ext uri="{BB962C8B-B14F-4D97-AF65-F5344CB8AC3E}">
        <p14:creationId xmlns:p14="http://schemas.microsoft.com/office/powerpoint/2010/main" val="3705281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r>
              <a:rPr lang="en-US" altLang="en-US" dirty="0" smtClean="0"/>
              <a:t>Contact transmission occurs when a susceptible host comes in contact with a reservoir of pathogens.</a:t>
            </a:r>
          </a:p>
          <a:p>
            <a:endParaRPr lang="en-US" altLang="en-US" dirty="0" smtClean="0"/>
          </a:p>
          <a:p>
            <a:r>
              <a:rPr lang="en-US" altLang="en-US" b="1" dirty="0" smtClean="0"/>
              <a:t>Direct contact </a:t>
            </a:r>
            <a:r>
              <a:rPr lang="en-US" altLang="en-US" dirty="0" smtClean="0"/>
              <a:t>occurs when a susceptible host touches an infected person (reservoir) directly.</a:t>
            </a:r>
          </a:p>
          <a:p>
            <a:r>
              <a:rPr lang="en-US" altLang="en-US" b="1" dirty="0" smtClean="0"/>
              <a:t>Indirect contact </a:t>
            </a:r>
            <a:r>
              <a:rPr lang="en-US" altLang="en-US" dirty="0" smtClean="0"/>
              <a:t>occurs when a susceptible host comes in contact with an item that has been handled by an infected person.</a:t>
            </a:r>
          </a:p>
          <a:p>
            <a:endParaRPr lang="en-US" altLang="en-US" dirty="0" smtClean="0"/>
          </a:p>
          <a:p>
            <a:r>
              <a:rPr lang="en-US" altLang="en-US" smtClean="0"/>
              <a:t>The most common cause of indirect contact transmission is failure of healthcare personnel to wash their hands and change gloves between patients.</a:t>
            </a:r>
          </a:p>
          <a:p>
            <a:endParaRPr lang="en-US"/>
          </a:p>
        </p:txBody>
      </p:sp>
      <p:sp>
        <p:nvSpPr>
          <p:cNvPr id="4" name="Slide Number Placeholder 3"/>
          <p:cNvSpPr>
            <a:spLocks noGrp="1"/>
          </p:cNvSpPr>
          <p:nvPr>
            <p:ph type="sldNum" sz="quarter" idx="10"/>
          </p:nvPr>
        </p:nvSpPr>
        <p:spPr/>
        <p:txBody>
          <a:bodyPr/>
          <a:lstStyle/>
          <a:p>
            <a:fld id="{5D003D02-7E89-4EBF-B123-9C334E1BFEF7}" type="slidenum">
              <a:rPr lang="en-US" smtClean="0"/>
              <a:t>8</a:t>
            </a:fld>
            <a:endParaRPr lang="en-US"/>
          </a:p>
        </p:txBody>
      </p:sp>
    </p:spTree>
    <p:extLst>
      <p:ext uri="{BB962C8B-B14F-4D97-AF65-F5344CB8AC3E}">
        <p14:creationId xmlns:p14="http://schemas.microsoft.com/office/powerpoint/2010/main" val="3670924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pPr>
              <a:defRPr/>
            </a:pPr>
            <a:r>
              <a:rPr lang="en-US" b="1" dirty="0" smtClean="0"/>
              <a:t>Droplet transmission </a:t>
            </a:r>
            <a:r>
              <a:rPr lang="en-US" dirty="0" smtClean="0"/>
              <a:t>is a form of contact transmission that occurs when an infected person coughs, sneezes, or breathes near (usually within three feet of) a susceptible host or when infected blood or body fluid splashes onto a susceptible host during specimen handling. The droplets are not suspended in the air as they are in airborne transmission.</a:t>
            </a:r>
          </a:p>
          <a:p>
            <a:pPr>
              <a:defRPr/>
            </a:pPr>
            <a:endParaRPr lang="en-US" dirty="0" smtClean="0"/>
          </a:p>
          <a:p>
            <a:pPr>
              <a:defRPr/>
            </a:pPr>
            <a:r>
              <a:rPr lang="en-US" dirty="0" smtClean="0"/>
              <a:t>Diseases transmitted by droplet transmission include:</a:t>
            </a:r>
          </a:p>
          <a:p>
            <a:pPr marL="228600" indent="-228600">
              <a:buFont typeface="Arial" pitchFamily="34" charset="0"/>
              <a:buChar char="•"/>
              <a:defRPr/>
            </a:pPr>
            <a:r>
              <a:rPr lang="en-US" dirty="0" smtClean="0"/>
              <a:t>Influenza</a:t>
            </a:r>
          </a:p>
          <a:p>
            <a:pPr marL="228600" indent="-228600">
              <a:buFont typeface="Arial" pitchFamily="34" charset="0"/>
              <a:buChar char="•"/>
              <a:defRPr/>
            </a:pPr>
            <a:r>
              <a:rPr lang="en-US" dirty="0" smtClean="0"/>
              <a:t>Mumps</a:t>
            </a:r>
          </a:p>
          <a:p>
            <a:pPr marL="228600" indent="-228600">
              <a:buFont typeface="Arial" pitchFamily="34" charset="0"/>
              <a:buChar char="•"/>
              <a:defRPr/>
            </a:pPr>
            <a:r>
              <a:rPr lang="en-US" dirty="0" smtClean="0"/>
              <a:t>Rubella</a:t>
            </a:r>
          </a:p>
        </p:txBody>
      </p:sp>
      <p:sp>
        <p:nvSpPr>
          <p:cNvPr id="4" name="Slide Number Placeholder 3"/>
          <p:cNvSpPr>
            <a:spLocks noGrp="1"/>
          </p:cNvSpPr>
          <p:nvPr>
            <p:ph type="sldNum" sz="quarter" idx="10"/>
          </p:nvPr>
        </p:nvSpPr>
        <p:spPr/>
        <p:txBody>
          <a:bodyPr/>
          <a:lstStyle/>
          <a:p>
            <a:fld id="{5D003D02-7E89-4EBF-B123-9C334E1BFEF7}" type="slidenum">
              <a:rPr lang="en-US" smtClean="0"/>
              <a:t>9</a:t>
            </a:fld>
            <a:endParaRPr lang="en-US"/>
          </a:p>
        </p:txBody>
      </p:sp>
    </p:spTree>
    <p:extLst>
      <p:ext uri="{BB962C8B-B14F-4D97-AF65-F5344CB8AC3E}">
        <p14:creationId xmlns:p14="http://schemas.microsoft.com/office/powerpoint/2010/main" val="1647621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pPr>
              <a:defRPr/>
            </a:pPr>
            <a:endParaRPr lang="en-US" b="1" dirty="0" smtClean="0"/>
          </a:p>
          <a:p>
            <a:pPr>
              <a:defRPr/>
            </a:pPr>
            <a:r>
              <a:rPr lang="en-US" b="1" dirty="0" smtClean="0"/>
              <a:t>Airborne transmission </a:t>
            </a:r>
            <a:r>
              <a:rPr lang="en-US" dirty="0" smtClean="0"/>
              <a:t>is different from droplet transmission in that the particles that contain the pathogens are airborne and may be widely dispersed on air currents before reaching a susceptible host.</a:t>
            </a:r>
          </a:p>
          <a:p>
            <a:pPr>
              <a:defRPr/>
            </a:pPr>
            <a:endParaRPr lang="en-US" dirty="0" smtClean="0"/>
          </a:p>
          <a:p>
            <a:pPr>
              <a:defRPr/>
            </a:pPr>
            <a:r>
              <a:rPr lang="en-US" dirty="0" smtClean="0"/>
              <a:t>Airborne transmission can also occur when the top of a tube of infected blood or other body fluid is removed, creating an </a:t>
            </a:r>
            <a:r>
              <a:rPr lang="en-US" b="1" dirty="0" smtClean="0"/>
              <a:t>aerosol</a:t>
            </a:r>
            <a:r>
              <a:rPr lang="en-US" dirty="0" smtClean="0"/>
              <a:t>. Protection from aerosols during specimen handling includes wearing appropriate PPE and using a specimen shield.</a:t>
            </a:r>
          </a:p>
          <a:p>
            <a:pPr>
              <a:defRPr/>
            </a:pPr>
            <a:endParaRPr lang="en-US" dirty="0" smtClean="0"/>
          </a:p>
          <a:p>
            <a:pPr>
              <a:defRPr/>
            </a:pPr>
            <a:r>
              <a:rPr lang="en-US" b="1" dirty="0" smtClean="0"/>
              <a:t>Aerosols: </a:t>
            </a:r>
            <a:r>
              <a:rPr lang="en-US" b="0" dirty="0" smtClean="0"/>
              <a:t>t</a:t>
            </a:r>
            <a:r>
              <a:rPr lang="en-US" dirty="0" smtClean="0"/>
              <a:t>iny, airborne droplets of fluid that are often so small that</a:t>
            </a:r>
            <a:r>
              <a:rPr lang="en-US" baseline="0" dirty="0" smtClean="0"/>
              <a:t> </a:t>
            </a:r>
            <a:r>
              <a:rPr lang="en-US" dirty="0" smtClean="0"/>
              <a:t>they go unnoticed because you cannot</a:t>
            </a:r>
            <a:r>
              <a:rPr lang="en-US" baseline="0" dirty="0" smtClean="0"/>
              <a:t> smell or feel them, yet they can carry microorganisms</a:t>
            </a:r>
            <a:endParaRPr lang="en-US" dirty="0" smtClean="0"/>
          </a:p>
          <a:p>
            <a:pPr>
              <a:defRPr/>
            </a:pPr>
            <a:endParaRPr lang="en-US" dirty="0" smtClean="0"/>
          </a:p>
          <a:p>
            <a:pPr>
              <a:defRPr/>
            </a:pPr>
            <a:r>
              <a:rPr lang="en-US" dirty="0" smtClean="0"/>
              <a:t>Diseases transmitted by airborne transmission include:</a:t>
            </a:r>
          </a:p>
          <a:p>
            <a:pPr marL="228600" indent="-228600">
              <a:buFont typeface="Arial" pitchFamily="34" charset="0"/>
              <a:buChar char="•"/>
              <a:defRPr/>
            </a:pPr>
            <a:r>
              <a:rPr lang="en-US" dirty="0" smtClean="0"/>
              <a:t>Legionnaire’s disease</a:t>
            </a:r>
          </a:p>
          <a:p>
            <a:pPr marL="228600" indent="-228600">
              <a:buFont typeface="Arial" pitchFamily="34" charset="0"/>
              <a:buChar char="•"/>
              <a:defRPr/>
            </a:pPr>
            <a:r>
              <a:rPr lang="en-US" dirty="0" smtClean="0"/>
              <a:t>Chickenpox</a:t>
            </a:r>
          </a:p>
          <a:p>
            <a:pPr marL="228600" indent="-228600">
              <a:buFont typeface="Arial" pitchFamily="34" charset="0"/>
              <a:buChar char="•"/>
              <a:defRPr/>
            </a:pPr>
            <a:r>
              <a:rPr lang="en-US" dirty="0" smtClean="0"/>
              <a:t>Shingles</a:t>
            </a:r>
          </a:p>
          <a:p>
            <a:pPr marL="228600" indent="-228600">
              <a:buFont typeface="Arial" pitchFamily="34" charset="0"/>
              <a:buChar char="•"/>
              <a:defRPr/>
            </a:pPr>
            <a:r>
              <a:rPr lang="en-US" dirty="0" smtClean="0"/>
              <a:t>Tuberculosis</a:t>
            </a:r>
          </a:p>
        </p:txBody>
      </p:sp>
      <p:sp>
        <p:nvSpPr>
          <p:cNvPr id="4" name="Slide Number Placeholder 3"/>
          <p:cNvSpPr>
            <a:spLocks noGrp="1"/>
          </p:cNvSpPr>
          <p:nvPr>
            <p:ph type="sldNum" sz="quarter" idx="10"/>
          </p:nvPr>
        </p:nvSpPr>
        <p:spPr/>
        <p:txBody>
          <a:bodyPr/>
          <a:lstStyle/>
          <a:p>
            <a:fld id="{5D003D02-7E89-4EBF-B123-9C334E1BFEF7}" type="slidenum">
              <a:rPr lang="en-US" smtClean="0"/>
              <a:t>10</a:t>
            </a:fld>
            <a:endParaRPr lang="en-US"/>
          </a:p>
        </p:txBody>
      </p:sp>
    </p:spTree>
    <p:extLst>
      <p:ext uri="{BB962C8B-B14F-4D97-AF65-F5344CB8AC3E}">
        <p14:creationId xmlns:p14="http://schemas.microsoft.com/office/powerpoint/2010/main" val="1491308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 3.1 Identify the elements in the chain of infection and the ways in which</a:t>
            </a:r>
            <a:r>
              <a:rPr lang="en-US" baseline="0" dirty="0" smtClean="0"/>
              <a:t> each disease can be transmitted.</a:t>
            </a:r>
          </a:p>
          <a:p>
            <a:endParaRPr lang="en-US" baseline="0" dirty="0" smtClean="0"/>
          </a:p>
          <a:p>
            <a:r>
              <a:rPr lang="en-US" b="1" baseline="0" dirty="0" smtClean="0"/>
              <a:t>Notes:</a:t>
            </a:r>
          </a:p>
          <a:p>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Vehicle-borne transmission </a:t>
            </a:r>
            <a:r>
              <a:rPr lang="en-US" dirty="0" smtClean="0"/>
              <a:t>occurs when a fomite comes in contact with contaminated items, such as used dressings. The fomite then serves as the vehicle to transmit the disease to a susceptible host. To prevent vehicle-borne transmission, dispose of soiled dressings properly, and clean equipment thoroughly according to the facility’s policy.</a:t>
            </a:r>
          </a:p>
          <a:p>
            <a:pPr>
              <a:defRPr/>
            </a:pPr>
            <a:endParaRPr lang="en-US" b="1" dirty="0" smtClean="0"/>
          </a:p>
          <a:p>
            <a:pPr>
              <a:defRPr/>
            </a:pPr>
            <a:r>
              <a:rPr lang="en-US" b="1" dirty="0" smtClean="0"/>
              <a:t>Vector-borne transmission </a:t>
            </a:r>
            <a:r>
              <a:rPr lang="en-US" dirty="0" smtClean="0"/>
              <a:t>occurs when an insect, such as a mosquito, serves as an intermediate host. The pathogen survives inside the insect until it is transmitted to a susceptible host.</a:t>
            </a:r>
          </a:p>
          <a:p>
            <a:pPr>
              <a:defRPr/>
            </a:pPr>
            <a:endParaRPr lang="en-US" dirty="0" smtClean="0"/>
          </a:p>
          <a:p>
            <a:pPr>
              <a:defRPr/>
            </a:pPr>
            <a:r>
              <a:rPr lang="en-US" dirty="0" smtClean="0"/>
              <a:t>Diseases transmitted by vector-borne transmission include:</a:t>
            </a:r>
          </a:p>
          <a:p>
            <a:pPr marL="228600" indent="-228600">
              <a:buFont typeface="Arial" pitchFamily="34" charset="0"/>
              <a:buChar char="•"/>
              <a:defRPr/>
            </a:pPr>
            <a:r>
              <a:rPr lang="en-US" dirty="0" smtClean="0"/>
              <a:t>West Nile virus</a:t>
            </a:r>
          </a:p>
          <a:p>
            <a:pPr marL="228600" indent="-228600">
              <a:buFont typeface="Arial" pitchFamily="34" charset="0"/>
              <a:buChar char="•"/>
              <a:defRPr/>
            </a:pPr>
            <a:r>
              <a:rPr lang="en-US" dirty="0" smtClean="0"/>
              <a:t>Malaria</a:t>
            </a:r>
          </a:p>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11</a:t>
            </a:fld>
            <a:endParaRPr lang="en-US"/>
          </a:p>
        </p:txBody>
      </p:sp>
    </p:spTree>
    <p:extLst>
      <p:ext uri="{BB962C8B-B14F-4D97-AF65-F5344CB8AC3E}">
        <p14:creationId xmlns:p14="http://schemas.microsoft.com/office/powerpoint/2010/main" val="2195400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smtClean="0"/>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1156028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10691689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40761728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smtClean="0"/>
              <a:t>Click to edit Master title style</a:t>
            </a:r>
            <a:endParaRPr lang="en-US" dirty="0"/>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7"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4235527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2229479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3695569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smtClean="0"/>
              <a:t>Click to edit Master title style</a:t>
            </a:r>
            <a:endParaRPr lang="en-US" dirty="0"/>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256202352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2118797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874073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1587377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2057400" y="3429000"/>
            <a:ext cx="70866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09800" y="3581400"/>
            <a:ext cx="6705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2209800" y="4260273"/>
            <a:ext cx="6705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48068660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2975049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1491004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132661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6" name="Media Placeholder 1"/>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Video Credit Here</a:t>
            </a:r>
            <a:endParaRPr lang="en-US" dirty="0"/>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3567919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smtClean="0"/>
              <a:t>Click to edit Master title style</a:t>
            </a:r>
            <a:endParaRPr lang="en-US" dirty="0"/>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6244490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smtClean="0"/>
              <a:t>Jump to long image description(s)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smtClean="0"/>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33368280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smtClean="0"/>
              <a:t>Click to edit Master title style</a:t>
            </a:r>
            <a:endParaRPr lang="en-US" dirty="0"/>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smtClean="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6" name="Media Placeholder 5"/>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2057400" y="3429000"/>
            <a:ext cx="70866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133600" y="3581400"/>
            <a:ext cx="67818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2133600" y="4260273"/>
            <a:ext cx="67818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9"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3792958027"/>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4004973280"/>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2384814877"/>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1069168974"/>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40761728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smtClean="0"/>
              <a:t>Click to edit Master title style</a:t>
            </a:r>
            <a:endParaRPr lang="en-US" dirty="0"/>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4235527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smtClean="0"/>
              <a:t>Click to edit Master title style</a:t>
            </a:r>
            <a:endParaRPr lang="en-US" dirty="0"/>
          </a:p>
        </p:txBody>
      </p:sp>
      <p:sp>
        <p:nvSpPr>
          <p:cNvPr id="6" name="Text Photo Credit3"/>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2833503217"/>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2229479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smtClean="0"/>
              <a:t>Insert Photo Credit Here</a:t>
            </a:r>
            <a:endParaRPr lang="en-US" dirty="0"/>
          </a:p>
        </p:txBody>
      </p:sp>
    </p:spTree>
    <p:extLst>
      <p:ext uri="{BB962C8B-B14F-4D97-AF65-F5344CB8AC3E}">
        <p14:creationId xmlns:p14="http://schemas.microsoft.com/office/powerpoint/2010/main" val="3695569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smtClean="0"/>
              <a:t>Click to edit Master title style</a:t>
            </a:r>
            <a:endParaRPr lang="en-US" dirty="0"/>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388723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385992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smtClean="0"/>
              <a:t>Click to edit Master title style</a:t>
            </a:r>
            <a:endParaRPr lang="en-US" dirty="0"/>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705315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5"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smtClean="0"/>
              <a:t>Click to edit Master text styles</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p>
        </p:txBody>
      </p:sp>
      <p:sp>
        <p:nvSpPr>
          <p:cNvPr id="13" name="Jump link"/>
          <p:cNvSpPr>
            <a:spLocks noGrp="1"/>
          </p:cNvSpPr>
          <p:nvPr>
            <p:ph type="body" sz="quarter" idx="13"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Tree>
    <p:extLst>
      <p:ext uri="{BB962C8B-B14F-4D97-AF65-F5344CB8AC3E}">
        <p14:creationId xmlns:p14="http://schemas.microsoft.com/office/powerpoint/2010/main" val="3949214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18"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Tree>
    <p:extLst>
      <p:ext uri="{BB962C8B-B14F-4D97-AF65-F5344CB8AC3E}">
        <p14:creationId xmlns:p14="http://schemas.microsoft.com/office/powerpoint/2010/main" val="3656260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5"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smtClean="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p>
        </p:txBody>
      </p:sp>
      <p:sp>
        <p:nvSpPr>
          <p:cNvPr id="13" name="Jump link"/>
          <p:cNvSpPr>
            <a:spLocks noGrp="1"/>
          </p:cNvSpPr>
          <p:nvPr>
            <p:ph type="body" sz="quarter" idx="13"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Tree>
    <p:extLst>
      <p:ext uri="{BB962C8B-B14F-4D97-AF65-F5344CB8AC3E}">
        <p14:creationId xmlns:p14="http://schemas.microsoft.com/office/powerpoint/2010/main" val="1099747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smtClean="0"/>
              <a:t>Click to edit Master title style</a:t>
            </a:r>
            <a:endParaRPr lang="en-US" dirty="0"/>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endParaRPr lang="en-US" dirty="0"/>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smtClean="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smtClean="0"/>
              <a:t>Click to edit Master text styles</a:t>
            </a:r>
            <a:endParaRPr lang="en-US" dirty="0"/>
          </a:p>
        </p:txBody>
      </p:sp>
      <p:sp>
        <p:nvSpPr>
          <p:cNvPr id="18"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smtClean="0"/>
              <a:t>Jump back to slide containing original image</a:t>
            </a:r>
          </a:p>
        </p:txBody>
      </p:sp>
    </p:spTree>
    <p:extLst>
      <p:ext uri="{BB962C8B-B14F-4D97-AF65-F5344CB8AC3E}">
        <p14:creationId xmlns:p14="http://schemas.microsoft.com/office/powerpoint/2010/main" val="3112378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smtClean="0"/>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10755641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smtClean="0"/>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3307410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40049732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smtClean="0"/>
              <a:t>Click to edit Master title style</a:t>
            </a:r>
            <a:endParaRPr lang="en-US" dirty="0"/>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smtClean="0"/>
              <a:t>Insert Photo Credit Here</a:t>
            </a:r>
            <a:endParaRPr lang="en-US" dirty="0"/>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©McGraw-Hill Education. All rights reserved. Authorized </a:t>
            </a:r>
            <a:r>
              <a:rPr lang="en-US" sz="3200" kern="1200" dirty="0" smtClean="0">
                <a:solidFill>
                  <a:srgbClr val="6A6A6A"/>
                </a:solidFill>
                <a:effectLst/>
                <a:latin typeface="+mn-lt"/>
                <a:ea typeface="+mn-ea"/>
                <a:cs typeface="+mn-cs"/>
              </a:rPr>
              <a:t>only </a:t>
            </a:r>
            <a:r>
              <a:rPr kumimoji="0" lang="en-US" sz="3200" b="0" i="0" u="none" strike="noStrike" kern="1200" cap="none" spc="0" normalizeH="0" baseline="0" noProof="0" dirty="0" smtClean="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endParaRPr kumimoji="0" lang="en-US" sz="3200" b="0" i="0" u="none" strike="noStrike" kern="1200" cap="none" spc="0" normalizeH="0" baseline="0" noProof="0" dirty="0">
              <a:ln>
                <a:noFill/>
              </a:ln>
              <a:solidFill>
                <a:srgbClr val="6A6A6A"/>
              </a:solidFill>
              <a:effectLst/>
              <a:uLnTx/>
              <a:uFillTx/>
              <a:latin typeface="Calibri"/>
              <a:ea typeface="+mn-ea"/>
              <a:cs typeface="+mn-cs"/>
            </a:endParaRPr>
          </a:p>
        </p:txBody>
      </p:sp>
    </p:spTree>
    <p:extLst>
      <p:ext uri="{BB962C8B-B14F-4D97-AF65-F5344CB8AC3E}">
        <p14:creationId xmlns:p14="http://schemas.microsoft.com/office/powerpoint/2010/main" val="23848148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3.gif"/><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3.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theme" Target="../theme/theme4.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7.xml"/><Relationship Id="rId7" Type="http://schemas.openxmlformats.org/officeDocument/2006/relationships/slideLayout" Target="../slideLayouts/slideLayout41.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4.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53.xml"/><Relationship Id="rId2" Type="http://schemas.openxmlformats.org/officeDocument/2006/relationships/slideLayout" Target="../slideLayouts/slideLayout52.xml"/><Relationship Id="rId1" Type="http://schemas.openxmlformats.org/officeDocument/2006/relationships/slideLayout" Target="../slideLayouts/slideLayout51.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pic>
        <p:nvPicPr>
          <p:cNvPr id="12" name="MH Tagline" descr="Tagline: Because learning changes everythi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smtClean="0">
                <a:solidFill>
                  <a:srgbClr val="6A6A6A"/>
                </a:solidFill>
                <a:effectLst/>
                <a:latin typeface="+mn-lt"/>
                <a:ea typeface="+mn-ea"/>
                <a:cs typeface="+mn-cs"/>
              </a:rPr>
              <a:t>©McGraw-Hill Education.</a:t>
            </a:r>
            <a:endParaRPr lang="en-US" sz="3200" kern="1200" dirty="0">
              <a:solidFill>
                <a:srgbClr val="6A6A6A"/>
              </a:solidFill>
              <a:effectLst/>
              <a:latin typeface="+mn-lt"/>
              <a:ea typeface="+mn-ea"/>
              <a:cs typeface="+mn-cs"/>
            </a:endParaRP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753" r:id="rId3"/>
    <p:sldLayoutId id="2147483908" r:id="rId4"/>
    <p:sldLayoutId id="2147483950" r:id="rId5"/>
    <p:sldLayoutId id="2147483757" r:id="rId6"/>
    <p:sldLayoutId id="2147483877" r:id="rId7"/>
    <p:sldLayoutId id="2147483761" r:id="rId8"/>
    <p:sldLayoutId id="2147483800" r:id="rId9"/>
    <p:sldLayoutId id="2147483964" r:id="rId10"/>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smtClean="0">
                <a:solidFill>
                  <a:schemeClr val="bg1"/>
                </a:solidFill>
                <a:effectLst/>
                <a:latin typeface="+mn-lt"/>
                <a:ea typeface="+mn-ea"/>
                <a:cs typeface="+mn-cs"/>
              </a:rPr>
              <a:t>©McGraw-Hill Education.</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5"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dirty="0" smtClean="0">
                <a:solidFill>
                  <a:srgbClr val="6A6A6A"/>
                </a:solidFill>
              </a:rPr>
              <a:t>©McGraw-Hill Education</a:t>
            </a: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smtClean="0">
                <a:solidFill>
                  <a:schemeClr val="bg1"/>
                </a:solidFill>
              </a:rPr>
              <a:t>©McGraw-Hill </a:t>
            </a:r>
            <a:r>
              <a:rPr lang="en-US" sz="800" dirty="0" err="1" smtClean="0">
                <a:solidFill>
                  <a:schemeClr val="bg1"/>
                </a:solidFill>
              </a:rPr>
              <a:t>EducationCopy</a:t>
            </a:r>
            <a:endParaRPr lang="en-US" sz="800" dirty="0" smtClean="0">
              <a:solidFill>
                <a:schemeClr val="bg1"/>
              </a:solidFill>
            </a:endParaRP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smtClean="0">
                <a:solidFill>
                  <a:schemeClr val="bg1"/>
                </a:solidFill>
              </a:rPr>
              <a:t>©McGraw-Hill Education</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smtClean="0">
                <a:solidFill>
                  <a:srgbClr val="6A6A6A"/>
                </a:solidFill>
                <a:effectLst/>
                <a:latin typeface="+mn-lt"/>
                <a:ea typeface="+mn-ea"/>
                <a:cs typeface="+mn-cs"/>
              </a:rPr>
              <a:t>©McGraw-Hill Education.</a:t>
            </a:r>
            <a:endParaRPr lang="en-US" sz="3200" kern="1200" dirty="0">
              <a:solidFill>
                <a:srgbClr val="6A6A6A"/>
              </a:solidFill>
              <a:effectLst/>
              <a:latin typeface="+mn-lt"/>
              <a:ea typeface="+mn-ea"/>
              <a:cs typeface="+mn-cs"/>
            </a:endParaRP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smtClean="0">
                <a:solidFill>
                  <a:schemeClr val="bg1"/>
                </a:solidFill>
                <a:effectLst/>
                <a:latin typeface="+mn-lt"/>
                <a:ea typeface="+mn-ea"/>
                <a:cs typeface="+mn-cs"/>
              </a:rPr>
              <a:t>©McGraw-Hill Education.</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6.xml"/><Relationship Id="rId1" Type="http://schemas.openxmlformats.org/officeDocument/2006/relationships/slideLayout" Target="../slideLayouts/slideLayout27.xml"/><Relationship Id="rId4" Type="http://schemas.openxmlformats.org/officeDocument/2006/relationships/slide" Target="slide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Infection Control</a:t>
            </a:r>
            <a:endParaRPr lang="en-US" dirty="0"/>
          </a:p>
        </p:txBody>
      </p:sp>
      <p:sp>
        <p:nvSpPr>
          <p:cNvPr id="6" name="Text Placeholder 5"/>
          <p:cNvSpPr>
            <a:spLocks noGrp="1"/>
          </p:cNvSpPr>
          <p:nvPr>
            <p:ph type="body" sz="quarter" idx="10"/>
          </p:nvPr>
        </p:nvSpPr>
        <p:spPr/>
        <p:txBody>
          <a:bodyPr/>
          <a:lstStyle/>
          <a:p>
            <a:r>
              <a:rPr lang="en-US" dirty="0" smtClean="0"/>
              <a:t>Chapter 3</a:t>
            </a:r>
            <a:endParaRPr lang="en-US" dirty="0"/>
          </a:p>
        </p:txBody>
      </p:sp>
      <p:sp>
        <p:nvSpPr>
          <p:cNvPr id="2" name="Text Placeholder 1"/>
          <p:cNvSpPr>
            <a:spLocks noGrp="1"/>
          </p:cNvSpPr>
          <p:nvPr>
            <p:ph type="body" sz="quarter" idx="11"/>
          </p:nvPr>
        </p:nvSpPr>
        <p:spPr/>
        <p:txBody>
          <a:bodyPr/>
          <a:lstStyle/>
          <a:p>
            <a:endParaRPr lang="en-US"/>
          </a:p>
        </p:txBody>
      </p:sp>
      <p:sp>
        <p:nvSpPr>
          <p:cNvPr id="7" name="Photo Credit"/>
          <p:cNvSpPr txBox="1">
            <a:spLocks/>
          </p:cNvSpPr>
          <p:nvPr/>
        </p:nvSpPr>
        <p:spPr>
          <a:xfrm>
            <a:off x="152400" y="6629400"/>
            <a:ext cx="8839200" cy="124207"/>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kern="1200" baseline="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dirty="0" smtClean="0">
                <a:solidFill>
                  <a:prstClr val="white"/>
                </a:solidFill>
              </a:rPr>
              <a:t>©McGraw-Hill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41122361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Airborne Transmission</a:t>
            </a:r>
            <a:endParaRPr lang="en-US" dirty="0"/>
          </a:p>
        </p:txBody>
      </p:sp>
      <p:sp>
        <p:nvSpPr>
          <p:cNvPr id="11" name="Content Placeholder 10"/>
          <p:cNvSpPr>
            <a:spLocks noGrp="1"/>
          </p:cNvSpPr>
          <p:nvPr>
            <p:ph sz="half" idx="1"/>
          </p:nvPr>
        </p:nvSpPr>
        <p:spPr/>
        <p:txBody>
          <a:bodyPr/>
          <a:lstStyle/>
          <a:p>
            <a:pPr marL="0" indent="0">
              <a:buNone/>
            </a:pPr>
            <a:r>
              <a:rPr lang="en-US" dirty="0" smtClean="0"/>
              <a:t>Small particles carried on air currents and inhaled by hosts</a:t>
            </a:r>
          </a:p>
          <a:p>
            <a:pPr marL="0" indent="0">
              <a:spcBef>
                <a:spcPts val="2400"/>
              </a:spcBef>
              <a:buNone/>
            </a:pPr>
            <a:r>
              <a:rPr lang="en-US" dirty="0" smtClean="0"/>
              <a:t>Aerosols created during medication cap removal</a:t>
            </a:r>
          </a:p>
          <a:p>
            <a:pPr marL="0" indent="0">
              <a:spcBef>
                <a:spcPts val="2400"/>
              </a:spcBef>
              <a:buNone/>
            </a:pPr>
            <a:r>
              <a:rPr lang="en-US" dirty="0" smtClean="0"/>
              <a:t>Inhaled by susceptible host</a:t>
            </a:r>
          </a:p>
          <a:p>
            <a:pPr marL="0" indent="0">
              <a:spcBef>
                <a:spcPts val="2400"/>
              </a:spcBef>
              <a:buNone/>
            </a:pPr>
            <a:r>
              <a:rPr lang="en-US" dirty="0" smtClean="0"/>
              <a:t>Protection from aerosols</a:t>
            </a:r>
          </a:p>
          <a:p>
            <a:r>
              <a:rPr lang="en-US" dirty="0" smtClean="0"/>
              <a:t>Using a shield</a:t>
            </a:r>
          </a:p>
          <a:p>
            <a:r>
              <a:rPr lang="en-US" dirty="0" smtClean="0"/>
              <a:t>Wearing personal </a:t>
            </a:r>
            <a:br>
              <a:rPr lang="en-US" dirty="0" smtClean="0"/>
            </a:br>
            <a:r>
              <a:rPr lang="en-US" dirty="0" smtClean="0"/>
              <a:t>protection equipment</a:t>
            </a:r>
            <a:endParaRPr lang="en-US" dirty="0"/>
          </a:p>
        </p:txBody>
      </p:sp>
      <p:pic>
        <p:nvPicPr>
          <p:cNvPr id="3" name="Picture 2" descr="Gloved hands preparing specimen behind a protective shiel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0" y="1828800"/>
            <a:ext cx="4035552" cy="2590800"/>
          </a:xfrm>
          <a:prstGeom prst="rect">
            <a:avLst/>
          </a:prstGeom>
        </p:spPr>
      </p:pic>
      <p:sp>
        <p:nvSpPr>
          <p:cNvPr id="9" name="Text Placeholder 8"/>
          <p:cNvSpPr>
            <a:spLocks noGrp="1"/>
          </p:cNvSpPr>
          <p:nvPr>
            <p:ph type="body" sz="quarter" idx="12"/>
          </p:nvPr>
        </p:nvSpPr>
        <p:spPr/>
        <p:txBody>
          <a:bodyPr/>
          <a:lstStyle/>
          <a:p>
            <a:endParaRPr lang="en-US"/>
          </a:p>
        </p:txBody>
      </p:sp>
      <p:sp>
        <p:nvSpPr>
          <p:cNvPr id="7" name="Text Placeholder 6"/>
          <p:cNvSpPr>
            <a:spLocks noGrp="1"/>
          </p:cNvSpPr>
          <p:nvPr>
            <p:ph type="body" sz="quarter" idx="11"/>
          </p:nvPr>
        </p:nvSpPr>
        <p:spPr/>
        <p:txBody>
          <a:bodyPr/>
          <a:lstStyle/>
          <a:p>
            <a:r>
              <a:rPr lang="en-US" smtClean="0"/>
              <a:t>©McGraw-Hill Education/Sandra Mesrine, photographer</a:t>
            </a:r>
            <a:endParaRPr lang="en-US" dirty="0"/>
          </a:p>
        </p:txBody>
      </p:sp>
    </p:spTree>
    <p:extLst>
      <p:ext uri="{BB962C8B-B14F-4D97-AF65-F5344CB8AC3E}">
        <p14:creationId xmlns:p14="http://schemas.microsoft.com/office/powerpoint/2010/main" val="4208689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Vehicle-Borne and Vector-Borne Transmission</a:t>
            </a:r>
            <a:endParaRPr lang="en-US" dirty="0"/>
          </a:p>
        </p:txBody>
      </p:sp>
      <p:sp>
        <p:nvSpPr>
          <p:cNvPr id="7" name="Content Placeholder 6"/>
          <p:cNvSpPr>
            <a:spLocks noGrp="1"/>
          </p:cNvSpPr>
          <p:nvPr>
            <p:ph idx="1"/>
          </p:nvPr>
        </p:nvSpPr>
        <p:spPr/>
        <p:txBody>
          <a:bodyPr/>
          <a:lstStyle/>
          <a:p>
            <a:pPr marL="0" indent="0">
              <a:buNone/>
            </a:pPr>
            <a:r>
              <a:rPr lang="en-US" altLang="en-US" dirty="0" smtClean="0"/>
              <a:t>Vehicle-Borne Transmission</a:t>
            </a:r>
          </a:p>
          <a:p>
            <a:r>
              <a:rPr lang="en-US" dirty="0" smtClean="0"/>
              <a:t>Fomite comes in contact with contaminated item</a:t>
            </a:r>
          </a:p>
          <a:p>
            <a:r>
              <a:rPr lang="en-US" dirty="0" smtClean="0"/>
              <a:t>Fomite is touched or ingested by susceptible host</a:t>
            </a:r>
          </a:p>
          <a:p>
            <a:pPr marL="0" indent="0">
              <a:spcBef>
                <a:spcPts val="3000"/>
              </a:spcBef>
              <a:buNone/>
            </a:pPr>
            <a:r>
              <a:rPr lang="en-US" dirty="0" smtClean="0"/>
              <a:t>Vector-Borne Transmission</a:t>
            </a:r>
          </a:p>
          <a:p>
            <a:r>
              <a:rPr lang="en-US" dirty="0" smtClean="0"/>
              <a:t>Living host comes in contact with contaminated item</a:t>
            </a:r>
          </a:p>
          <a:p>
            <a:r>
              <a:rPr lang="en-US" dirty="0" smtClean="0"/>
              <a:t>Living host carries and transmits disease to susceptible host</a:t>
            </a:r>
          </a:p>
        </p:txBody>
      </p:sp>
      <p:sp>
        <p:nvSpPr>
          <p:cNvPr id="13" name="Text Placeholder 12"/>
          <p:cNvSpPr>
            <a:spLocks noGrp="1"/>
          </p:cNvSpPr>
          <p:nvPr>
            <p:ph type="body" sz="quarter" idx="16"/>
          </p:nvPr>
        </p:nvSpPr>
        <p:spPr/>
        <p:txBody>
          <a:bodyPr/>
          <a:lstStyle/>
          <a:p>
            <a:endParaRPr lang="en-US"/>
          </a:p>
        </p:txBody>
      </p:sp>
      <p:sp>
        <p:nvSpPr>
          <p:cNvPr id="12" name="Text Placeholder 1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037264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Drug-Resistant Bacteria</a:t>
            </a:r>
            <a:endParaRPr lang="en-US" dirty="0"/>
          </a:p>
        </p:txBody>
      </p:sp>
      <p:sp>
        <p:nvSpPr>
          <p:cNvPr id="8" name="Content Placeholder 7"/>
          <p:cNvSpPr>
            <a:spLocks noGrp="1"/>
          </p:cNvSpPr>
          <p:nvPr>
            <p:ph idx="1"/>
          </p:nvPr>
        </p:nvSpPr>
        <p:spPr/>
        <p:txBody>
          <a:bodyPr/>
          <a:lstStyle/>
          <a:p>
            <a:pPr marL="0" indent="0">
              <a:buNone/>
            </a:pPr>
            <a:r>
              <a:rPr lang="en-US" i="1" dirty="0" smtClean="0"/>
              <a:t>Clostridium difficile </a:t>
            </a:r>
            <a:r>
              <a:rPr lang="en-US" dirty="0" smtClean="0"/>
              <a:t>(C-diff)</a:t>
            </a:r>
          </a:p>
          <a:p>
            <a:pPr>
              <a:spcBef>
                <a:spcPts val="0"/>
              </a:spcBef>
            </a:pPr>
            <a:r>
              <a:rPr lang="en-US" dirty="0" smtClean="0"/>
              <a:t>Resistant to ciprofloxacin (Cipro) and levofloxacin (Levaquin)</a:t>
            </a:r>
          </a:p>
          <a:p>
            <a:pPr marL="0" indent="0">
              <a:spcBef>
                <a:spcPts val="3000"/>
              </a:spcBef>
              <a:buNone/>
            </a:pPr>
            <a:r>
              <a:rPr lang="en-US" dirty="0" smtClean="0"/>
              <a:t>Methicillin-resistant </a:t>
            </a:r>
            <a:r>
              <a:rPr lang="en-US" i="1" dirty="0" smtClean="0"/>
              <a:t>Staphylococcus aureus </a:t>
            </a:r>
            <a:r>
              <a:rPr lang="en-US" dirty="0" smtClean="0"/>
              <a:t>(MRSA)</a:t>
            </a:r>
          </a:p>
          <a:p>
            <a:pPr marL="0" indent="0">
              <a:spcBef>
                <a:spcPts val="3000"/>
              </a:spcBef>
              <a:buNone/>
            </a:pPr>
            <a:r>
              <a:rPr lang="en-US" dirty="0" smtClean="0"/>
              <a:t>Multidrug-resistant </a:t>
            </a:r>
            <a:r>
              <a:rPr lang="en-US" i="1" dirty="0" smtClean="0"/>
              <a:t>Acinetobacter baumannii </a:t>
            </a:r>
            <a:r>
              <a:rPr lang="en-US" dirty="0" smtClean="0"/>
              <a:t>(MDRAB)</a:t>
            </a:r>
          </a:p>
          <a:p>
            <a:pPr marL="0" indent="0">
              <a:spcBef>
                <a:spcPts val="3000"/>
              </a:spcBef>
              <a:buNone/>
            </a:pPr>
            <a:r>
              <a:rPr lang="en-US" i="1" dirty="0" smtClean="0"/>
              <a:t>Pseudomonas aeruginosa</a:t>
            </a:r>
          </a:p>
          <a:p>
            <a:pPr>
              <a:spcBef>
                <a:spcPts val="0"/>
              </a:spcBef>
            </a:pPr>
            <a:r>
              <a:rPr lang="en-US" dirty="0" smtClean="0"/>
              <a:t>Resistant to multiple drugs</a:t>
            </a:r>
          </a:p>
          <a:p>
            <a:pPr marL="0" indent="0">
              <a:spcBef>
                <a:spcPts val="3000"/>
              </a:spcBef>
              <a:buNone/>
            </a:pPr>
            <a:r>
              <a:rPr lang="en-US" dirty="0" smtClean="0"/>
              <a:t>Vancomycin-resistant enterococci (VRE)</a:t>
            </a:r>
            <a:endParaRPr 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44571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en-US" dirty="0" smtClean="0"/>
              <a:t>Controlling Infection</a:t>
            </a:r>
            <a:endParaRPr lang="en-US" dirty="0"/>
          </a:p>
        </p:txBody>
      </p:sp>
      <p:sp>
        <p:nvSpPr>
          <p:cNvPr id="10" name="Subtitle 9"/>
          <p:cNvSpPr>
            <a:spLocks noGrp="1"/>
          </p:cNvSpPr>
          <p:nvPr>
            <p:ph type="body" sz="quarter" idx="10"/>
          </p:nvPr>
        </p:nvSpPr>
        <p:spPr/>
        <p:txBody>
          <a:bodyPr/>
          <a:lstStyle/>
          <a:p>
            <a:r>
              <a:rPr lang="en-US" dirty="0" smtClean="0"/>
              <a:t>Learning Outcome 3.2</a:t>
            </a:r>
            <a:endParaRPr lang="en-US" dirty="0"/>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325324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Hospital-Acquired Infections (HAIs)</a:t>
            </a:r>
            <a:endParaRPr lang="en-US" dirty="0"/>
          </a:p>
        </p:txBody>
      </p:sp>
      <p:sp>
        <p:nvSpPr>
          <p:cNvPr id="6" name="Content Placeholder 5"/>
          <p:cNvSpPr>
            <a:spLocks noGrp="1"/>
          </p:cNvSpPr>
          <p:nvPr>
            <p:ph idx="1"/>
          </p:nvPr>
        </p:nvSpPr>
        <p:spPr/>
        <p:txBody>
          <a:bodyPr/>
          <a:lstStyle/>
          <a:p>
            <a:r>
              <a:rPr lang="en-US" dirty="0" smtClean="0"/>
              <a:t>Previously known as nosocomial infections</a:t>
            </a:r>
          </a:p>
          <a:p>
            <a:r>
              <a:rPr lang="en-US" dirty="0" smtClean="0"/>
              <a:t>Occur while patients are hospitalized or receiving treatments in any healthcare facility.</a:t>
            </a:r>
          </a:p>
          <a:p>
            <a:r>
              <a:rPr lang="en-US" dirty="0" smtClean="0"/>
              <a:t>1 in every 25 patients will develop an HAI.</a:t>
            </a:r>
            <a:endParaRPr 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9562340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Hand Hygiene</a:t>
            </a:r>
            <a:endParaRPr lang="en-US" dirty="0"/>
          </a:p>
        </p:txBody>
      </p:sp>
      <p:sp>
        <p:nvSpPr>
          <p:cNvPr id="11" name="Content Placeholder 10"/>
          <p:cNvSpPr>
            <a:spLocks noGrp="1"/>
          </p:cNvSpPr>
          <p:nvPr>
            <p:ph sz="half" idx="1"/>
          </p:nvPr>
        </p:nvSpPr>
        <p:spPr>
          <a:xfrm>
            <a:off x="457200" y="914400"/>
            <a:ext cx="8458200" cy="1219200"/>
          </a:xfrm>
        </p:spPr>
        <p:txBody>
          <a:bodyPr/>
          <a:lstStyle/>
          <a:p>
            <a:r>
              <a:rPr lang="en-US" dirty="0" smtClean="0"/>
              <a:t>Reduces risk of transmitting infection</a:t>
            </a:r>
          </a:p>
          <a:p>
            <a:r>
              <a:rPr lang="en-US" dirty="0" smtClean="0"/>
              <a:t>Must be performed correctly</a:t>
            </a:r>
          </a:p>
          <a:p>
            <a:endParaRPr lang="en-US" dirty="0"/>
          </a:p>
        </p:txBody>
      </p:sp>
      <p:pic>
        <p:nvPicPr>
          <p:cNvPr id="4" name="Picture 3" descr="Hands being washed at sink; dispenser dispensing hand sanitizer into ungloved han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6736" y="2106168"/>
            <a:ext cx="6510528" cy="4066032"/>
          </a:xfrm>
          <a:prstGeom prst="rect">
            <a:avLst/>
          </a:prstGeom>
        </p:spPr>
      </p:pic>
      <p:sp>
        <p:nvSpPr>
          <p:cNvPr id="2" name="Text Placeholder 1"/>
          <p:cNvSpPr>
            <a:spLocks noGrp="1"/>
          </p:cNvSpPr>
          <p:nvPr>
            <p:ph type="body" sz="quarter" idx="12"/>
          </p:nvPr>
        </p:nvSpPr>
        <p:spPr/>
        <p:txBody>
          <a:bodyPr/>
          <a:lstStyle/>
          <a:p>
            <a:endParaRPr lang="en-US"/>
          </a:p>
        </p:txBody>
      </p:sp>
      <p:sp>
        <p:nvSpPr>
          <p:cNvPr id="18" name="Text Placeholder 17"/>
          <p:cNvSpPr>
            <a:spLocks noGrp="1"/>
          </p:cNvSpPr>
          <p:nvPr>
            <p:ph type="body" sz="quarter" idx="11"/>
          </p:nvPr>
        </p:nvSpPr>
        <p:spPr/>
        <p:txBody>
          <a:bodyPr/>
          <a:lstStyle/>
          <a:p>
            <a:r>
              <a:rPr lang="en-US" dirty="0"/>
              <a:t>©McGraw-Hill Education/Jill </a:t>
            </a:r>
            <a:r>
              <a:rPr lang="en-US" dirty="0" err="1"/>
              <a:t>Braaten</a:t>
            </a:r>
            <a:r>
              <a:rPr lang="en-US" dirty="0"/>
              <a:t>, photographer/©Lillian Mundt</a:t>
            </a:r>
          </a:p>
        </p:txBody>
      </p:sp>
    </p:spTree>
    <p:extLst>
      <p:ext uri="{BB962C8B-B14F-4D97-AF65-F5344CB8AC3E}">
        <p14:creationId xmlns:p14="http://schemas.microsoft.com/office/powerpoint/2010/main" val="28926386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3-1:</a:t>
            </a:r>
            <a:br>
              <a:rPr lang="en-US" dirty="0" smtClean="0">
                <a:solidFill>
                  <a:schemeClr val="bg1"/>
                </a:solidFill>
              </a:rPr>
            </a:br>
            <a:r>
              <a:rPr lang="en-US" dirty="0" smtClean="0">
                <a:solidFill>
                  <a:schemeClr val="bg1"/>
                </a:solidFill>
              </a:rPr>
              <a:t>Hand Hygiene 1</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Hand Washing</a:t>
            </a:r>
          </a:p>
          <a:p>
            <a:pPr marL="457200" indent="-457200">
              <a:buFont typeface="+mj-lt"/>
              <a:buAutoNum type="arabicPeriod"/>
            </a:pPr>
            <a:r>
              <a:rPr lang="en-US" altLang="en-US" dirty="0" smtClean="0"/>
              <a:t>Remove all rings and jewelry</a:t>
            </a:r>
          </a:p>
          <a:p>
            <a:pPr marL="457200" indent="-457200">
              <a:buFont typeface="+mj-lt"/>
              <a:buAutoNum type="arabicPeriod"/>
            </a:pPr>
            <a:r>
              <a:rPr lang="en-US" altLang="en-US" dirty="0" smtClean="0"/>
              <a:t>Turn on water and adjust temperature</a:t>
            </a:r>
            <a:br>
              <a:rPr lang="en-US" altLang="en-US" dirty="0" smtClean="0"/>
            </a:br>
            <a:r>
              <a:rPr lang="en-US" altLang="en-US" dirty="0" smtClean="0"/>
              <a:t>to warm</a:t>
            </a:r>
          </a:p>
          <a:p>
            <a:pPr marL="457200" indent="-457200">
              <a:buFont typeface="+mj-lt"/>
              <a:buAutoNum type="arabicPeriod"/>
            </a:pPr>
            <a:r>
              <a:rPr lang="en-US" altLang="en-US" dirty="0" smtClean="0"/>
              <a:t>Wet hands liberally with fingertips </a:t>
            </a:r>
            <a:br>
              <a:rPr lang="en-US" altLang="en-US" dirty="0" smtClean="0"/>
            </a:br>
            <a:r>
              <a:rPr lang="en-US" altLang="en-US" dirty="0" smtClean="0"/>
              <a:t>pointing down; do not lean against</a:t>
            </a:r>
            <a:br>
              <a:rPr lang="en-US" altLang="en-US" dirty="0" smtClean="0"/>
            </a:br>
            <a:r>
              <a:rPr lang="en-US" altLang="en-US" dirty="0" smtClean="0"/>
              <a:t>sink area</a:t>
            </a:r>
          </a:p>
          <a:p>
            <a:pPr marL="457200" indent="-457200">
              <a:buFont typeface="+mj-lt"/>
              <a:buAutoNum type="arabicPeriod"/>
            </a:pPr>
            <a:r>
              <a:rPr lang="en-US" altLang="en-US" dirty="0" smtClean="0"/>
              <a:t>Apply soap and work up lather, using circular motions and friction and interlacing fingers to clean between them</a:t>
            </a:r>
          </a:p>
          <a:p>
            <a:pPr marL="457200" indent="-457200">
              <a:buFont typeface="+mj-lt"/>
              <a:buAutoNum type="arabicPeriod"/>
            </a:pPr>
            <a:r>
              <a:rPr lang="en-US" altLang="en-US" dirty="0" smtClean="0"/>
              <a:t>Rinse each hand, allowing water to run from wrist to fingertips</a:t>
            </a:r>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502381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3-1:</a:t>
            </a:r>
            <a:br>
              <a:rPr lang="en-US" dirty="0" smtClean="0">
                <a:solidFill>
                  <a:schemeClr val="bg1"/>
                </a:solidFill>
              </a:rPr>
            </a:br>
            <a:r>
              <a:rPr lang="en-US" dirty="0" smtClean="0">
                <a:solidFill>
                  <a:schemeClr val="bg1"/>
                </a:solidFill>
              </a:rPr>
              <a:t>Hand Hygiene 2</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Hand Washing (Continued)</a:t>
            </a:r>
          </a:p>
          <a:p>
            <a:pPr marL="457200" indent="-457200">
              <a:spcBef>
                <a:spcPts val="1200"/>
              </a:spcBef>
              <a:buFont typeface="+mj-lt"/>
              <a:buAutoNum type="arabicPeriod" startAt="6"/>
            </a:pPr>
            <a:r>
              <a:rPr lang="en-US" altLang="en-US" dirty="0"/>
              <a:t>Use an orange stick or other tool </a:t>
            </a:r>
            <a:r>
              <a:rPr lang="en-US" altLang="en-US" dirty="0" smtClean="0"/>
              <a:t>to remove </a:t>
            </a:r>
            <a:r>
              <a:rPr lang="en-US" altLang="en-US" dirty="0"/>
              <a:t>contamination from under </a:t>
            </a:r>
            <a:r>
              <a:rPr lang="en-US" altLang="en-US" dirty="0" smtClean="0"/>
              <a:t>fingernails</a:t>
            </a:r>
            <a:endParaRPr lang="en-US" altLang="en-US" dirty="0"/>
          </a:p>
          <a:p>
            <a:pPr marL="457200" indent="-457200">
              <a:spcBef>
                <a:spcPts val="1200"/>
              </a:spcBef>
              <a:buFont typeface="+mj-lt"/>
              <a:buAutoNum type="arabicPeriod" startAt="6"/>
            </a:pPr>
            <a:r>
              <a:rPr lang="en-US" altLang="en-US" dirty="0"/>
              <a:t>Repeat preceding steps if hands </a:t>
            </a:r>
            <a:r>
              <a:rPr lang="en-US" altLang="en-US" dirty="0" smtClean="0"/>
              <a:t>are very </a:t>
            </a:r>
            <a:r>
              <a:rPr lang="en-US" altLang="en-US" dirty="0"/>
              <a:t>soiled</a:t>
            </a:r>
          </a:p>
          <a:p>
            <a:pPr marL="457200" indent="-457200">
              <a:spcBef>
                <a:spcPts val="1200"/>
              </a:spcBef>
              <a:buFont typeface="+mj-lt"/>
              <a:buAutoNum type="arabicPeriod" startAt="6"/>
            </a:pPr>
            <a:r>
              <a:rPr lang="en-US" altLang="en-US" dirty="0"/>
              <a:t>Thoroughly wash wrists</a:t>
            </a:r>
          </a:p>
          <a:p>
            <a:pPr marL="457200" indent="-457200">
              <a:spcBef>
                <a:spcPts val="1200"/>
              </a:spcBef>
              <a:buFont typeface="+mj-lt"/>
              <a:buAutoNum type="arabicPeriod" startAt="6"/>
            </a:pPr>
            <a:r>
              <a:rPr lang="en-US" altLang="en-US" dirty="0"/>
              <a:t>Dry hands thoroughly by patting with paper towels; discard towels without touching receptacle</a:t>
            </a:r>
          </a:p>
          <a:p>
            <a:pPr marL="457200" indent="-457200">
              <a:spcBef>
                <a:spcPts val="1200"/>
              </a:spcBef>
              <a:buFont typeface="+mj-lt"/>
              <a:buAutoNum type="arabicPeriod" startAt="6"/>
            </a:pPr>
            <a:r>
              <a:rPr lang="en-US" altLang="en-US" dirty="0"/>
              <a:t>Turn off water with clean, dry paper towel if indicated</a:t>
            </a:r>
          </a:p>
          <a:p>
            <a:pPr marL="457200" indent="-457200">
              <a:spcBef>
                <a:spcPts val="1200"/>
              </a:spcBef>
              <a:buFont typeface="+mj-lt"/>
              <a:buAutoNum type="arabicPeriod" startAt="6"/>
            </a:pPr>
            <a:r>
              <a:rPr lang="en-US" altLang="en-US" dirty="0"/>
              <a:t>Clean area using dry paper towels as needed</a:t>
            </a:r>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5742943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3-1:</a:t>
            </a:r>
            <a:br>
              <a:rPr lang="en-US" dirty="0" smtClean="0">
                <a:solidFill>
                  <a:schemeClr val="bg1"/>
                </a:solidFill>
              </a:rPr>
            </a:br>
            <a:r>
              <a:rPr lang="en-US" dirty="0" smtClean="0">
                <a:solidFill>
                  <a:schemeClr val="bg1"/>
                </a:solidFill>
              </a:rPr>
              <a:t>Hand Hygiene 3</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Alcohol-Based Hand Rubs</a:t>
            </a:r>
          </a:p>
          <a:p>
            <a:pPr marL="457200" indent="-457200">
              <a:spcBef>
                <a:spcPts val="1200"/>
              </a:spcBef>
              <a:buFont typeface="+mj-lt"/>
              <a:buAutoNum type="arabicPeriod"/>
            </a:pPr>
            <a:r>
              <a:rPr lang="en-US" altLang="en-US" dirty="0"/>
              <a:t>Make sure there is no visible dirt or </a:t>
            </a:r>
            <a:r>
              <a:rPr lang="en-US" altLang="en-US" dirty="0" smtClean="0"/>
              <a:t>contamination</a:t>
            </a:r>
            <a:endParaRPr lang="en-US" altLang="en-US" dirty="0"/>
          </a:p>
          <a:p>
            <a:pPr marL="457200" indent="-457200">
              <a:spcBef>
                <a:spcPts val="1200"/>
              </a:spcBef>
              <a:buFont typeface="+mj-lt"/>
              <a:buAutoNum type="arabicPeriod"/>
            </a:pPr>
            <a:r>
              <a:rPr lang="en-US" altLang="en-US" dirty="0"/>
              <a:t>Apply ½ to 1 tsp alcohol cleanser to hands</a:t>
            </a:r>
          </a:p>
          <a:p>
            <a:pPr marL="457200" indent="-457200">
              <a:spcBef>
                <a:spcPts val="1200"/>
              </a:spcBef>
              <a:buFont typeface="+mj-lt"/>
              <a:buAutoNum type="arabicPeriod"/>
            </a:pPr>
            <a:r>
              <a:rPr lang="en-US" altLang="en-US" dirty="0"/>
              <a:t>Rub hands together vigorously, making </a:t>
            </a:r>
            <a:r>
              <a:rPr lang="en-US" altLang="en-US" dirty="0" smtClean="0"/>
              <a:t>sure all </a:t>
            </a:r>
            <a:r>
              <a:rPr lang="en-US" altLang="en-US" dirty="0"/>
              <a:t>surfaces are covered, including </a:t>
            </a:r>
            <a:r>
              <a:rPr lang="en-US" altLang="en-US" dirty="0" smtClean="0"/>
              <a:t>backs and </a:t>
            </a:r>
            <a:r>
              <a:rPr lang="en-US" altLang="en-US" dirty="0"/>
              <a:t>fronts of hands and between fingers</a:t>
            </a:r>
          </a:p>
          <a:p>
            <a:pPr marL="457200" indent="-457200">
              <a:spcBef>
                <a:spcPts val="1200"/>
              </a:spcBef>
              <a:buFont typeface="+mj-lt"/>
              <a:buAutoNum type="arabicPeriod"/>
            </a:pPr>
            <a:r>
              <a:rPr lang="en-US" altLang="en-US" dirty="0"/>
              <a:t>Continue rubbing until hands are dry</a:t>
            </a:r>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200203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 y="228599"/>
            <a:ext cx="5105401" cy="1273175"/>
          </a:xfrm>
        </p:spPr>
        <p:txBody>
          <a:bodyPr/>
          <a:lstStyle/>
          <a:p>
            <a:r>
              <a:rPr lang="en-US" dirty="0" smtClean="0"/>
              <a:t>Respiratory Hygiene and Cough Etiquette Standard</a:t>
            </a:r>
            <a:endParaRPr lang="en-US" dirty="0"/>
          </a:p>
        </p:txBody>
      </p:sp>
      <p:sp>
        <p:nvSpPr>
          <p:cNvPr id="11" name="Content Placeholder 10"/>
          <p:cNvSpPr>
            <a:spLocks noGrp="1"/>
          </p:cNvSpPr>
          <p:nvPr>
            <p:ph sz="half" idx="1"/>
          </p:nvPr>
        </p:nvSpPr>
        <p:spPr>
          <a:xfrm>
            <a:off x="457200" y="1676400"/>
            <a:ext cx="4038600" cy="4343400"/>
          </a:xfrm>
        </p:spPr>
        <p:txBody>
          <a:bodyPr/>
          <a:lstStyle/>
          <a:p>
            <a:r>
              <a:rPr lang="en-US" altLang="en-US" dirty="0" smtClean="0"/>
              <a:t>Created by CDC</a:t>
            </a:r>
          </a:p>
          <a:p>
            <a:r>
              <a:rPr lang="en-US" altLang="en-US" dirty="0" smtClean="0"/>
              <a:t>Applies to everyone</a:t>
            </a:r>
          </a:p>
          <a:p>
            <a:endParaRPr lang="en-US" dirty="0"/>
          </a:p>
        </p:txBody>
      </p:sp>
      <p:pic>
        <p:nvPicPr>
          <p:cNvPr id="4" name="Picture 3" descr="&quot;Cover your Cough&quot; poster with instructions for stopping the spread of germ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89560"/>
            <a:ext cx="4084320" cy="6339840"/>
          </a:xfrm>
          <a:prstGeom prst="rect">
            <a:avLst/>
          </a:prstGeom>
        </p:spPr>
      </p:pic>
      <p:sp>
        <p:nvSpPr>
          <p:cNvPr id="2" name="Text Placeholder 1"/>
          <p:cNvSpPr>
            <a:spLocks noGrp="1"/>
          </p:cNvSpPr>
          <p:nvPr>
            <p:ph type="body" sz="quarter" idx="12"/>
          </p:nvPr>
        </p:nvSpPr>
        <p:spPr>
          <a:xfrm>
            <a:off x="3429000" y="6324600"/>
            <a:ext cx="1508760" cy="304800"/>
          </a:xfrm>
        </p:spPr>
        <p:txBody>
          <a:bodyPr/>
          <a:lstStyle/>
          <a:p>
            <a:r>
              <a:rPr lang="en-US" dirty="0" smtClean="0">
                <a:hlinkClick r:id="rId4" action="ppaction://hlinksldjump"/>
              </a:rPr>
              <a:t>Jump to Respiratory Hygiene and Cough Etiquette Standard Appendix</a:t>
            </a:r>
            <a:endParaRPr lang="en-US" dirty="0"/>
          </a:p>
        </p:txBody>
      </p:sp>
      <p:sp>
        <p:nvSpPr>
          <p:cNvPr id="18" name="Text Placeholder 17"/>
          <p:cNvSpPr>
            <a:spLocks noGrp="1"/>
          </p:cNvSpPr>
          <p:nvPr>
            <p:ph type="body" sz="quarter" idx="11"/>
          </p:nvPr>
        </p:nvSpPr>
        <p:spPr/>
        <p:txBody>
          <a:bodyPr/>
          <a:lstStyle/>
          <a:p>
            <a:r>
              <a:rPr lang="en-US" dirty="0"/>
              <a:t>"Cover Your Cough Poster for Health Care," Minnesota Department of Health, http://www.health.state.mn.us. Copyright © by MDH. All rights reserved. Used with permission.</a:t>
            </a:r>
          </a:p>
        </p:txBody>
      </p:sp>
    </p:spTree>
    <p:extLst>
      <p:ext uri="{BB962C8B-B14F-4D97-AF65-F5344CB8AC3E}">
        <p14:creationId xmlns:p14="http://schemas.microsoft.com/office/powerpoint/2010/main" val="2055665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Learning Outcomes</a:t>
            </a:r>
            <a:endParaRPr lang="en-US" dirty="0"/>
          </a:p>
        </p:txBody>
      </p:sp>
      <p:sp>
        <p:nvSpPr>
          <p:cNvPr id="6" name="Content Placeholder 5"/>
          <p:cNvSpPr>
            <a:spLocks noGrp="1"/>
          </p:cNvSpPr>
          <p:nvPr>
            <p:ph idx="1"/>
          </p:nvPr>
        </p:nvSpPr>
        <p:spPr/>
        <p:txBody>
          <a:bodyPr/>
          <a:lstStyle/>
          <a:p>
            <a:pPr marL="514350" indent="-514350">
              <a:buNone/>
            </a:pPr>
            <a:r>
              <a:rPr lang="en-US" dirty="0" smtClean="0"/>
              <a:t>3.1	</a:t>
            </a:r>
            <a:r>
              <a:rPr lang="en-US" altLang="en-US" dirty="0" smtClean="0"/>
              <a:t>Identify the elements in the chain of infection and the ways in which disease can be transmitted.</a:t>
            </a:r>
            <a:endParaRPr lang="en-US" dirty="0" smtClean="0"/>
          </a:p>
          <a:p>
            <a:pPr marL="514350" indent="-514350">
              <a:buNone/>
            </a:pPr>
            <a:r>
              <a:rPr lang="en-US" dirty="0" smtClean="0"/>
              <a:t>3.2	</a:t>
            </a:r>
            <a:r>
              <a:rPr lang="en-US" altLang="en-US" dirty="0" smtClean="0"/>
              <a:t>Demonstrate knowledge of infection control practices and guidelines related to phlebotomy.</a:t>
            </a:r>
            <a:endParaRPr 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592290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Personal Protective Equipment (PPE)</a:t>
            </a:r>
            <a:endParaRPr lang="en-US" dirty="0"/>
          </a:p>
        </p:txBody>
      </p:sp>
      <p:sp>
        <p:nvSpPr>
          <p:cNvPr id="8" name="Text Placeholder 7"/>
          <p:cNvSpPr>
            <a:spLocks noGrp="1"/>
          </p:cNvSpPr>
          <p:nvPr>
            <p:ph type="body" idx="1"/>
          </p:nvPr>
        </p:nvSpPr>
        <p:spPr>
          <a:xfrm>
            <a:off x="457201" y="960438"/>
            <a:ext cx="3886199" cy="639762"/>
          </a:xfrm>
          <a:solidFill>
            <a:srgbClr val="002060"/>
          </a:solidFill>
        </p:spPr>
        <p:txBody>
          <a:bodyPr anchor="ctr"/>
          <a:lstStyle/>
          <a:p>
            <a:pPr algn="ctr"/>
            <a:r>
              <a:rPr lang="en-US" dirty="0" smtClean="0">
                <a:solidFill>
                  <a:schemeClr val="bg1"/>
                </a:solidFill>
              </a:rPr>
              <a:t>Order for Donning PPE</a:t>
            </a:r>
            <a:endParaRPr lang="en-US" dirty="0">
              <a:solidFill>
                <a:schemeClr val="bg1"/>
              </a:solidFill>
            </a:endParaRPr>
          </a:p>
        </p:txBody>
      </p:sp>
      <p:sp>
        <p:nvSpPr>
          <p:cNvPr id="9" name="Content Placeholder 8"/>
          <p:cNvSpPr>
            <a:spLocks noGrp="1"/>
          </p:cNvSpPr>
          <p:nvPr>
            <p:ph sz="half" idx="2"/>
          </p:nvPr>
        </p:nvSpPr>
        <p:spPr>
          <a:xfrm>
            <a:off x="457201" y="1676400"/>
            <a:ext cx="3886199" cy="2362200"/>
          </a:xfrm>
          <a:ln w="57150">
            <a:solidFill>
              <a:srgbClr val="C00000"/>
            </a:solidFill>
          </a:ln>
        </p:spPr>
        <p:txBody>
          <a:bodyPr/>
          <a:lstStyle/>
          <a:p>
            <a:r>
              <a:rPr lang="en-US" dirty="0" smtClean="0"/>
              <a:t>Gown</a:t>
            </a:r>
          </a:p>
          <a:p>
            <a:r>
              <a:rPr lang="en-US" dirty="0" smtClean="0"/>
              <a:t>Mask</a:t>
            </a:r>
          </a:p>
          <a:p>
            <a:r>
              <a:rPr lang="en-US" dirty="0" smtClean="0"/>
              <a:t>Goggles or face shield</a:t>
            </a:r>
          </a:p>
          <a:p>
            <a:r>
              <a:rPr lang="en-US" dirty="0" smtClean="0"/>
              <a:t>Gloves</a:t>
            </a:r>
            <a:endParaRPr lang="en-US" dirty="0"/>
          </a:p>
        </p:txBody>
      </p:sp>
      <p:sp>
        <p:nvSpPr>
          <p:cNvPr id="10" name="Text Placeholder 9"/>
          <p:cNvSpPr>
            <a:spLocks noGrp="1"/>
          </p:cNvSpPr>
          <p:nvPr>
            <p:ph type="body" sz="quarter" idx="3"/>
          </p:nvPr>
        </p:nvSpPr>
        <p:spPr>
          <a:xfrm>
            <a:off x="4645027" y="960438"/>
            <a:ext cx="3813174" cy="639762"/>
          </a:xfrm>
          <a:solidFill>
            <a:srgbClr val="002060"/>
          </a:solidFill>
        </p:spPr>
        <p:txBody>
          <a:bodyPr anchor="ctr"/>
          <a:lstStyle/>
          <a:p>
            <a:pPr algn="ctr"/>
            <a:r>
              <a:rPr lang="en-US" dirty="0" smtClean="0">
                <a:solidFill>
                  <a:schemeClr val="bg1"/>
                </a:solidFill>
              </a:rPr>
              <a:t>Order for Removing PPE</a:t>
            </a:r>
            <a:endParaRPr lang="en-US" dirty="0">
              <a:solidFill>
                <a:schemeClr val="bg1"/>
              </a:solidFill>
            </a:endParaRPr>
          </a:p>
        </p:txBody>
      </p:sp>
      <p:sp>
        <p:nvSpPr>
          <p:cNvPr id="11" name="Content Placeholder 10"/>
          <p:cNvSpPr>
            <a:spLocks noGrp="1"/>
          </p:cNvSpPr>
          <p:nvPr>
            <p:ph sz="quarter" idx="4"/>
          </p:nvPr>
        </p:nvSpPr>
        <p:spPr>
          <a:xfrm>
            <a:off x="4645026" y="1676400"/>
            <a:ext cx="3813175" cy="2362200"/>
          </a:xfrm>
          <a:ln w="57150">
            <a:solidFill>
              <a:srgbClr val="C00000"/>
            </a:solidFill>
          </a:ln>
        </p:spPr>
        <p:txBody>
          <a:bodyPr/>
          <a:lstStyle/>
          <a:p>
            <a:r>
              <a:rPr lang="en-US" dirty="0" smtClean="0"/>
              <a:t>Gloves</a:t>
            </a:r>
          </a:p>
          <a:p>
            <a:r>
              <a:rPr lang="en-US" dirty="0" smtClean="0"/>
              <a:t>Goggles or face shield</a:t>
            </a:r>
          </a:p>
          <a:p>
            <a:r>
              <a:rPr lang="en-US" dirty="0" smtClean="0"/>
              <a:t>Mask</a:t>
            </a:r>
          </a:p>
          <a:p>
            <a:r>
              <a:rPr lang="en-US" dirty="0" smtClean="0"/>
              <a:t>Gown</a:t>
            </a:r>
            <a:endParaRPr lang="en-US" dirty="0"/>
          </a:p>
        </p:txBody>
      </p:sp>
      <p:sp>
        <p:nvSpPr>
          <p:cNvPr id="3" name="Text Placeholder 2"/>
          <p:cNvSpPr>
            <a:spLocks noGrp="1"/>
          </p:cNvSpPr>
          <p:nvPr>
            <p:ph type="body" sz="quarter" idx="12"/>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289193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0" y="228600"/>
            <a:ext cx="9144000" cy="1219200"/>
          </a:xfrm>
        </p:spPr>
        <p:txBody>
          <a:bodyPr/>
          <a:lstStyle/>
          <a:p>
            <a:r>
              <a:rPr lang="en-US" dirty="0" smtClean="0"/>
              <a:t>Personal Protective Equipment (PPE): </a:t>
            </a:r>
            <a:br>
              <a:rPr lang="en-US" dirty="0" smtClean="0"/>
            </a:br>
            <a:r>
              <a:rPr lang="en-US" dirty="0" smtClean="0"/>
              <a:t>Gloves</a:t>
            </a:r>
            <a:endParaRPr lang="en-US" dirty="0"/>
          </a:p>
        </p:txBody>
      </p:sp>
      <p:sp>
        <p:nvSpPr>
          <p:cNvPr id="17" name="Content Placeholder 16"/>
          <p:cNvSpPr>
            <a:spLocks noGrp="1"/>
          </p:cNvSpPr>
          <p:nvPr>
            <p:ph sz="quarter" idx="12"/>
          </p:nvPr>
        </p:nvSpPr>
        <p:spPr>
          <a:xfrm>
            <a:off x="533399" y="1470660"/>
            <a:ext cx="8153400" cy="838200"/>
          </a:xfrm>
        </p:spPr>
        <p:txBody>
          <a:bodyPr/>
          <a:lstStyle/>
          <a:p>
            <a:r>
              <a:rPr lang="en-US" altLang="en-US" dirty="0" smtClean="0"/>
              <a:t>Be sure to use gloves that fit you properly</a:t>
            </a:r>
          </a:p>
          <a:p>
            <a:r>
              <a:rPr lang="en-US" altLang="en-US" dirty="0" smtClean="0"/>
              <a:t>Poorly fitting gloves can cause clumsy handling of equipment and a potential for biohazard exposure</a:t>
            </a:r>
          </a:p>
          <a:p>
            <a:endParaRPr lang="en-US" altLang="en-US" dirty="0"/>
          </a:p>
        </p:txBody>
      </p:sp>
      <p:pic>
        <p:nvPicPr>
          <p:cNvPr id="30" name="Picture 2" descr="Two hands: one wearing a poorly fitting glove and the other wearing a well-fitting glove"/>
          <p:cNvPicPr>
            <a:picLocks noGrp="1" noChangeAspect="1" noChangeArrowheads="1"/>
          </p:cNvPicPr>
          <p:nvPr>
            <p:ph sz="quarter" idx="13"/>
          </p:nvPr>
        </p:nvPicPr>
        <p:blipFill rotWithShape="1">
          <a:blip r:embed="rId3" cstate="print"/>
          <a:srcRect t="3313" b="3631"/>
          <a:stretch/>
        </p:blipFill>
        <p:spPr bwMode="auto">
          <a:xfrm>
            <a:off x="2667000" y="3048000"/>
            <a:ext cx="47244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Content Placeholder 23"/>
          <p:cNvSpPr>
            <a:spLocks noGrp="1"/>
          </p:cNvSpPr>
          <p:nvPr>
            <p:ph sz="quarter" idx="10"/>
          </p:nvPr>
        </p:nvSpPr>
        <p:spPr>
          <a:xfrm>
            <a:off x="1447800" y="3657600"/>
            <a:ext cx="2819400" cy="381000"/>
          </a:xfrm>
        </p:spPr>
        <p:txBody>
          <a:bodyPr/>
          <a:lstStyle/>
          <a:p>
            <a:pPr marL="0" indent="0" algn="r">
              <a:buNone/>
            </a:pPr>
            <a:r>
              <a:rPr lang="en-US" dirty="0" smtClean="0"/>
              <a:t>Poorly fitting glove</a:t>
            </a:r>
            <a:endParaRPr lang="en-US" dirty="0"/>
          </a:p>
        </p:txBody>
      </p:sp>
      <p:sp>
        <p:nvSpPr>
          <p:cNvPr id="25" name="Content Placeholder 24"/>
          <p:cNvSpPr>
            <a:spLocks noGrp="1"/>
          </p:cNvSpPr>
          <p:nvPr>
            <p:ph sz="quarter" idx="11"/>
          </p:nvPr>
        </p:nvSpPr>
        <p:spPr>
          <a:xfrm>
            <a:off x="6629400" y="5257800"/>
            <a:ext cx="2362200" cy="457200"/>
          </a:xfrm>
        </p:spPr>
        <p:txBody>
          <a:bodyPr/>
          <a:lstStyle/>
          <a:p>
            <a:pPr marL="0" indent="0">
              <a:buNone/>
            </a:pPr>
            <a:r>
              <a:rPr lang="en-US" dirty="0" smtClean="0"/>
              <a:t>Well-fitting glove</a:t>
            </a:r>
            <a:endParaRPr lang="en-US" dirty="0"/>
          </a:p>
        </p:txBody>
      </p:sp>
      <p:sp>
        <p:nvSpPr>
          <p:cNvPr id="4" name="Text Placeholder 3"/>
          <p:cNvSpPr>
            <a:spLocks noGrp="1"/>
          </p:cNvSpPr>
          <p:nvPr>
            <p:ph type="body" sz="quarter" idx="16"/>
          </p:nvPr>
        </p:nvSpPr>
        <p:spPr/>
        <p:txBody>
          <a:bodyPr/>
          <a:lstStyle/>
          <a:p>
            <a:r>
              <a:rPr lang="en-US" i="1" dirty="0"/>
              <a:t>©McGraw-Hill Education/Sandra </a:t>
            </a:r>
            <a:r>
              <a:rPr lang="en-US" i="1" dirty="0" err="1"/>
              <a:t>Mesrine</a:t>
            </a:r>
            <a:r>
              <a:rPr lang="en-US" i="1" dirty="0"/>
              <a:t>, photographer</a:t>
            </a:r>
            <a:endParaRPr lang="en-US" dirty="0"/>
          </a:p>
        </p:txBody>
      </p:sp>
    </p:spTree>
    <p:extLst>
      <p:ext uri="{BB962C8B-B14F-4D97-AF65-F5344CB8AC3E}">
        <p14:creationId xmlns:p14="http://schemas.microsoft.com/office/powerpoint/2010/main" val="4046609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3-2:</a:t>
            </a:r>
            <a:br>
              <a:rPr lang="en-US" dirty="0" smtClean="0">
                <a:solidFill>
                  <a:schemeClr val="bg1"/>
                </a:solidFill>
              </a:rPr>
            </a:br>
            <a:r>
              <a:rPr lang="en-US" dirty="0" smtClean="0">
                <a:solidFill>
                  <a:schemeClr val="bg1"/>
                </a:solidFill>
              </a:rPr>
              <a:t>Donning and Removing PPE 1</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Gloves</a:t>
            </a:r>
          </a:p>
          <a:p>
            <a:pPr marL="457200" indent="-457200">
              <a:buFont typeface="+mj-lt"/>
              <a:buAutoNum type="arabicPeriod"/>
            </a:pPr>
            <a:r>
              <a:rPr lang="en-US" altLang="en-US" dirty="0" smtClean="0"/>
              <a:t>Wash your hands before putting on gloves</a:t>
            </a:r>
          </a:p>
          <a:p>
            <a:pPr marL="457200" indent="-457200">
              <a:buFont typeface="+mj-lt"/>
              <a:buAutoNum type="arabicPeriod"/>
            </a:pPr>
            <a:r>
              <a:rPr lang="en-US" altLang="en-US" dirty="0" smtClean="0"/>
              <a:t>Remove gloves by using your (gloved) dominant hand to grasp the palm of the glove of your nondominant hand</a:t>
            </a:r>
          </a:p>
          <a:p>
            <a:pPr marL="457200" indent="-457200">
              <a:buFont typeface="+mj-lt"/>
              <a:buAutoNum type="arabicPeriod"/>
            </a:pPr>
            <a:r>
              <a:rPr lang="en-US" altLang="en-US" dirty="0" smtClean="0"/>
              <a:t>Gently pull the glove off the nondominant hand, turning it inside out and holding it in your dominant hand</a:t>
            </a:r>
          </a:p>
          <a:p>
            <a:pPr marL="457200" indent="-457200">
              <a:buFont typeface="+mj-lt"/>
              <a:buAutoNum type="arabicPeriod"/>
            </a:pPr>
            <a:r>
              <a:rPr lang="en-US" altLang="en-US" dirty="0" smtClean="0"/>
              <a:t>Encase the removed glove completely in the dominant </a:t>
            </a:r>
            <a:br>
              <a:rPr lang="en-US" altLang="en-US" dirty="0" smtClean="0"/>
            </a:br>
            <a:r>
              <a:rPr lang="en-US" altLang="en-US" dirty="0" smtClean="0"/>
              <a:t>hand to prevent the spread of contaminants</a:t>
            </a:r>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83618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3-2:</a:t>
            </a:r>
            <a:br>
              <a:rPr lang="en-US" dirty="0" smtClean="0">
                <a:solidFill>
                  <a:schemeClr val="bg1"/>
                </a:solidFill>
              </a:rPr>
            </a:br>
            <a:r>
              <a:rPr lang="en-US" dirty="0" smtClean="0">
                <a:solidFill>
                  <a:schemeClr val="bg1"/>
                </a:solidFill>
              </a:rPr>
              <a:t>Donning and Removing PPE 2</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Gloves (continued)</a:t>
            </a:r>
          </a:p>
          <a:p>
            <a:pPr marL="457200" indent="-457200">
              <a:buFont typeface="+mj-lt"/>
              <a:buAutoNum type="arabicPeriod" startAt="5"/>
            </a:pPr>
            <a:r>
              <a:rPr lang="en-US" altLang="en-US" dirty="0"/>
              <a:t>Place the thumb or two fingers of the ungloved hand under the cuff of the remaining glove, being careful not to touch the contaminated outside of the glove with your bare </a:t>
            </a:r>
            <a:r>
              <a:rPr lang="en-US" altLang="en-US" dirty="0" smtClean="0"/>
              <a:t>hand</a:t>
            </a:r>
          </a:p>
          <a:p>
            <a:pPr marL="457200" indent="-457200">
              <a:spcBef>
                <a:spcPts val="1200"/>
              </a:spcBef>
              <a:buFont typeface="+mj-lt"/>
              <a:buAutoNum type="arabicPeriod" startAt="6"/>
            </a:pPr>
            <a:r>
              <a:rPr lang="en-US" altLang="en-US" dirty="0"/>
              <a:t>Pull the glove over your other hand, turning it inside out over the other glove, leaving none of the outside surface exposed</a:t>
            </a:r>
          </a:p>
          <a:p>
            <a:pPr marL="457200" indent="-457200">
              <a:spcBef>
                <a:spcPts val="1200"/>
              </a:spcBef>
              <a:buClrTx/>
              <a:buSzTx/>
              <a:buFont typeface="+mj-lt"/>
              <a:buAutoNum type="arabicPeriod" startAt="6"/>
            </a:pPr>
            <a:r>
              <a:rPr lang="en-US" altLang="en-US" dirty="0"/>
              <a:t>Throw the gloves away in the appropriate waste container</a:t>
            </a:r>
          </a:p>
          <a:p>
            <a:pPr marL="457200" indent="-457200">
              <a:spcBef>
                <a:spcPts val="1200"/>
              </a:spcBef>
              <a:buClrTx/>
              <a:buSzTx/>
              <a:buFont typeface="+mj-lt"/>
              <a:buAutoNum type="arabicPeriod" startAt="6"/>
            </a:pPr>
            <a:r>
              <a:rPr lang="en-US" altLang="en-US" dirty="0"/>
              <a:t>Wash your hands</a:t>
            </a:r>
          </a:p>
          <a:p>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420862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3-2:</a:t>
            </a:r>
            <a:br>
              <a:rPr lang="en-US" dirty="0" smtClean="0">
                <a:solidFill>
                  <a:schemeClr val="bg1"/>
                </a:solidFill>
              </a:rPr>
            </a:br>
            <a:r>
              <a:rPr lang="en-US" dirty="0" smtClean="0">
                <a:solidFill>
                  <a:schemeClr val="bg1"/>
                </a:solidFill>
              </a:rPr>
              <a:t>Donning and Removing PPE 3</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Gown</a:t>
            </a:r>
          </a:p>
          <a:p>
            <a:pPr marL="457200" indent="-457200">
              <a:spcBef>
                <a:spcPts val="900"/>
              </a:spcBef>
              <a:spcAft>
                <a:spcPts val="600"/>
              </a:spcAft>
              <a:buClrTx/>
              <a:buSzTx/>
              <a:buAutoNum type="arabicPeriod"/>
            </a:pPr>
            <a:r>
              <a:rPr lang="en-US" altLang="en-US" dirty="0"/>
              <a:t>Put on a gown with the opening in the back</a:t>
            </a:r>
          </a:p>
          <a:p>
            <a:pPr marL="457200" indent="-457200">
              <a:spcBef>
                <a:spcPts val="900"/>
              </a:spcBef>
              <a:spcAft>
                <a:spcPts val="600"/>
              </a:spcAft>
              <a:buClrTx/>
              <a:buSzTx/>
              <a:buAutoNum type="arabicPeriod"/>
            </a:pPr>
            <a:r>
              <a:rPr lang="en-US" altLang="en-US" dirty="0"/>
              <a:t>Secure at the neck and waist</a:t>
            </a:r>
          </a:p>
          <a:p>
            <a:pPr marL="457200" indent="-457200">
              <a:spcBef>
                <a:spcPts val="900"/>
              </a:spcBef>
              <a:spcAft>
                <a:spcPts val="600"/>
              </a:spcAft>
              <a:buClrTx/>
              <a:buSzTx/>
              <a:buAutoNum type="arabicPeriod"/>
            </a:pPr>
            <a:r>
              <a:rPr lang="en-US" altLang="en-US" dirty="0"/>
              <a:t>Remove the gown by unfastening the ties</a:t>
            </a:r>
          </a:p>
          <a:p>
            <a:pPr marL="457200" indent="-457200">
              <a:spcBef>
                <a:spcPts val="900"/>
              </a:spcBef>
              <a:spcAft>
                <a:spcPts val="600"/>
              </a:spcAft>
              <a:buClrTx/>
              <a:buSzTx/>
              <a:buAutoNum type="arabicPeriod"/>
            </a:pPr>
            <a:r>
              <a:rPr lang="en-US" altLang="en-US" dirty="0"/>
              <a:t>Peel the gown away from the neck and shoulder and do not touch the outside</a:t>
            </a:r>
          </a:p>
          <a:p>
            <a:pPr marL="457200" indent="-457200">
              <a:spcBef>
                <a:spcPts val="900"/>
              </a:spcBef>
              <a:spcAft>
                <a:spcPts val="600"/>
              </a:spcAft>
              <a:buClrTx/>
              <a:buSzTx/>
              <a:buFont typeface="+mj-lt"/>
              <a:buAutoNum type="arabicPeriod" startAt="5"/>
            </a:pPr>
            <a:r>
              <a:rPr lang="en-US" altLang="en-US" dirty="0"/>
              <a:t>Turn the contaminated gown outside toward the inside</a:t>
            </a:r>
          </a:p>
          <a:p>
            <a:pPr marL="457200" indent="-457200">
              <a:spcBef>
                <a:spcPts val="900"/>
              </a:spcBef>
              <a:spcAft>
                <a:spcPts val="600"/>
              </a:spcAft>
              <a:buClrTx/>
              <a:buSzTx/>
              <a:buFont typeface="+mj-lt"/>
              <a:buAutoNum type="arabicPeriod" startAt="5"/>
            </a:pPr>
            <a:r>
              <a:rPr lang="en-US" altLang="en-US" dirty="0"/>
              <a:t>Fold or roll the gown into a bundle</a:t>
            </a:r>
          </a:p>
          <a:p>
            <a:pPr marL="457200" indent="-457200">
              <a:spcBef>
                <a:spcPts val="900"/>
              </a:spcBef>
              <a:spcAft>
                <a:spcPts val="600"/>
              </a:spcAft>
              <a:buClrTx/>
              <a:buSzTx/>
              <a:buFont typeface="+mj-lt"/>
              <a:buAutoNum type="arabicPeriod" startAt="5"/>
            </a:pPr>
            <a:r>
              <a:rPr lang="en-US" altLang="en-US" dirty="0"/>
              <a:t>Discard the contaminated gown</a:t>
            </a:r>
          </a:p>
          <a:p>
            <a:pPr>
              <a:spcBef>
                <a:spcPts val="900"/>
              </a:spcBef>
            </a:pPr>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3502336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3-2:</a:t>
            </a:r>
            <a:br>
              <a:rPr lang="en-US" dirty="0" smtClean="0">
                <a:solidFill>
                  <a:schemeClr val="bg1"/>
                </a:solidFill>
              </a:rPr>
            </a:br>
            <a:r>
              <a:rPr lang="en-US" dirty="0" smtClean="0">
                <a:solidFill>
                  <a:schemeClr val="bg1"/>
                </a:solidFill>
              </a:rPr>
              <a:t>Donning and Removing PPE 4</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Mask</a:t>
            </a:r>
          </a:p>
          <a:p>
            <a:pPr marL="457200" indent="-457200">
              <a:spcBef>
                <a:spcPts val="900"/>
              </a:spcBef>
              <a:spcAft>
                <a:spcPts val="600"/>
              </a:spcAft>
              <a:buFont typeface="+mj-lt"/>
              <a:buAutoNum type="arabicPeriod"/>
            </a:pPr>
            <a:r>
              <a:rPr lang="en-US" altLang="en-US" dirty="0"/>
              <a:t>To put on the mask, place it over the nose, mouth and chin</a:t>
            </a:r>
          </a:p>
          <a:p>
            <a:pPr marL="457200" indent="-457200">
              <a:spcBef>
                <a:spcPts val="900"/>
              </a:spcBef>
              <a:spcAft>
                <a:spcPts val="600"/>
              </a:spcAft>
              <a:buFont typeface="+mj-lt"/>
              <a:buAutoNum type="arabicPeriod"/>
            </a:pPr>
            <a:r>
              <a:rPr lang="en-US" altLang="en-US" dirty="0"/>
              <a:t>Fit the flexible nose piece over the nose bridge</a:t>
            </a:r>
          </a:p>
          <a:p>
            <a:pPr marL="457200" indent="-457200">
              <a:spcBef>
                <a:spcPts val="900"/>
              </a:spcBef>
              <a:spcAft>
                <a:spcPts val="600"/>
              </a:spcAft>
              <a:buFont typeface="+mj-lt"/>
              <a:buAutoNum type="arabicPeriod"/>
            </a:pPr>
            <a:r>
              <a:rPr lang="en-US" altLang="en-US" dirty="0"/>
              <a:t>Secure the mask on the head with ties or elastic</a:t>
            </a:r>
          </a:p>
          <a:p>
            <a:pPr marL="457200" indent="-457200">
              <a:spcBef>
                <a:spcPts val="900"/>
              </a:spcBef>
              <a:spcAft>
                <a:spcPts val="600"/>
              </a:spcAft>
              <a:buFont typeface="+mj-lt"/>
              <a:buAutoNum type="arabicPeriod"/>
            </a:pPr>
            <a:r>
              <a:rPr lang="en-US" altLang="en-US" dirty="0"/>
              <a:t>Adjust the mask to fit</a:t>
            </a:r>
          </a:p>
          <a:p>
            <a:pPr marL="457200" indent="-457200">
              <a:spcBef>
                <a:spcPts val="900"/>
              </a:spcBef>
              <a:spcAft>
                <a:spcPts val="600"/>
              </a:spcAft>
              <a:buFont typeface="+mj-lt"/>
              <a:buAutoNum type="arabicPeriod"/>
            </a:pPr>
            <a:r>
              <a:rPr lang="en-US" altLang="en-US" dirty="0"/>
              <a:t>To remove the mask, untie the bottom, then top tie</a:t>
            </a:r>
          </a:p>
          <a:p>
            <a:pPr marL="457200" indent="-457200">
              <a:spcBef>
                <a:spcPts val="900"/>
              </a:spcBef>
              <a:spcAft>
                <a:spcPts val="600"/>
              </a:spcAft>
              <a:buFont typeface="+mj-lt"/>
              <a:buAutoNum type="arabicPeriod"/>
            </a:pPr>
            <a:r>
              <a:rPr lang="en-US" altLang="en-US" dirty="0"/>
              <a:t>Remove the mask from the face without touching the outside</a:t>
            </a:r>
          </a:p>
          <a:p>
            <a:pPr marL="457200" indent="-457200">
              <a:spcBef>
                <a:spcPts val="900"/>
              </a:spcBef>
              <a:spcAft>
                <a:spcPts val="600"/>
              </a:spcAft>
              <a:buFont typeface="+mj-lt"/>
              <a:buAutoNum type="arabicPeriod"/>
            </a:pPr>
            <a:r>
              <a:rPr lang="en-US" altLang="en-US" dirty="0"/>
              <a:t>Discard the mask</a:t>
            </a:r>
          </a:p>
          <a:p>
            <a:pPr>
              <a:spcBef>
                <a:spcPts val="900"/>
              </a:spcBef>
              <a:spcAft>
                <a:spcPts val="600"/>
              </a:spcAft>
            </a:pPr>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773715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28600"/>
            <a:ext cx="9144000" cy="1219200"/>
          </a:xfrm>
          <a:solidFill>
            <a:schemeClr val="accent1">
              <a:lumMod val="50000"/>
            </a:schemeClr>
          </a:solidFill>
        </p:spPr>
        <p:txBody>
          <a:bodyPr/>
          <a:lstStyle/>
          <a:p>
            <a:r>
              <a:rPr lang="en-US" dirty="0" smtClean="0">
                <a:solidFill>
                  <a:schemeClr val="bg1"/>
                </a:solidFill>
              </a:rPr>
              <a:t>Check Your Competency 3-2:</a:t>
            </a:r>
            <a:br>
              <a:rPr lang="en-US" dirty="0" smtClean="0">
                <a:solidFill>
                  <a:schemeClr val="bg1"/>
                </a:solidFill>
              </a:rPr>
            </a:br>
            <a:r>
              <a:rPr lang="en-US" dirty="0" smtClean="0">
                <a:solidFill>
                  <a:schemeClr val="bg1"/>
                </a:solidFill>
              </a:rPr>
              <a:t>Donning and Removing PPE 5</a:t>
            </a:r>
            <a:endParaRPr lang="en-US" dirty="0">
              <a:solidFill>
                <a:schemeClr val="bg1"/>
              </a:solidFill>
            </a:endParaRPr>
          </a:p>
        </p:txBody>
      </p:sp>
      <p:sp>
        <p:nvSpPr>
          <p:cNvPr id="11" name="Content Placeholder 10"/>
          <p:cNvSpPr>
            <a:spLocks noGrp="1"/>
          </p:cNvSpPr>
          <p:nvPr>
            <p:ph idx="1"/>
          </p:nvPr>
        </p:nvSpPr>
        <p:spPr>
          <a:xfrm>
            <a:off x="457200" y="1447800"/>
            <a:ext cx="8229600" cy="5105400"/>
          </a:xfrm>
        </p:spPr>
        <p:txBody>
          <a:bodyPr/>
          <a:lstStyle/>
          <a:p>
            <a:pPr marL="0" indent="0">
              <a:buNone/>
            </a:pPr>
            <a:r>
              <a:rPr lang="en-US" altLang="en-US" dirty="0" smtClean="0">
                <a:solidFill>
                  <a:srgbClr val="C00000"/>
                </a:solidFill>
              </a:rPr>
              <a:t>Eye Protection</a:t>
            </a:r>
          </a:p>
          <a:p>
            <a:pPr marL="457200" indent="-457200">
              <a:spcBef>
                <a:spcPts val="1200"/>
              </a:spcBef>
              <a:buFont typeface="+mj-lt"/>
              <a:buAutoNum type="arabicPeriod"/>
            </a:pPr>
            <a:r>
              <a:rPr lang="en-US" altLang="en-US" dirty="0"/>
              <a:t>To remove goggles or face shield, grasp the ear or headpieces with ungloved hands</a:t>
            </a:r>
          </a:p>
          <a:p>
            <a:pPr marL="457200" indent="-457200">
              <a:spcBef>
                <a:spcPts val="1200"/>
              </a:spcBef>
              <a:buFont typeface="+mj-lt"/>
              <a:buAutoNum type="arabicPeriod"/>
            </a:pPr>
            <a:r>
              <a:rPr lang="en-US" altLang="en-US" dirty="0"/>
              <a:t>Lift them away from the face without touching the outside</a:t>
            </a:r>
          </a:p>
          <a:p>
            <a:pPr marL="457200" indent="-457200">
              <a:spcBef>
                <a:spcPts val="1200"/>
              </a:spcBef>
              <a:buFont typeface="+mj-lt"/>
              <a:buAutoNum type="arabicPeriod"/>
            </a:pPr>
            <a:r>
              <a:rPr lang="en-US" altLang="en-US" dirty="0"/>
              <a:t>Place in designated receptacle for reprocessing or disposal</a:t>
            </a:r>
          </a:p>
          <a:p>
            <a:pPr>
              <a:spcBef>
                <a:spcPts val="900"/>
              </a:spcBef>
              <a:spcAft>
                <a:spcPts val="600"/>
              </a:spcAft>
            </a:pPr>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066025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CDC Levels of Protection for Prevention of Nosocomial Infections (HAIs)</a:t>
            </a:r>
          </a:p>
        </p:txBody>
      </p:sp>
      <p:sp>
        <p:nvSpPr>
          <p:cNvPr id="8" name="Text Placeholder 7"/>
          <p:cNvSpPr>
            <a:spLocks noGrp="1"/>
          </p:cNvSpPr>
          <p:nvPr>
            <p:ph type="body" idx="1"/>
          </p:nvPr>
        </p:nvSpPr>
        <p:spPr>
          <a:xfrm>
            <a:off x="457201" y="1570038"/>
            <a:ext cx="4040188" cy="639762"/>
          </a:xfrm>
          <a:solidFill>
            <a:srgbClr val="002060"/>
          </a:solidFill>
        </p:spPr>
        <p:txBody>
          <a:bodyPr anchor="ctr"/>
          <a:lstStyle/>
          <a:p>
            <a:pPr algn="ctr"/>
            <a:r>
              <a:rPr lang="en-US" dirty="0" smtClean="0">
                <a:solidFill>
                  <a:schemeClr val="bg1"/>
                </a:solidFill>
              </a:rPr>
              <a:t>Standard Precautions</a:t>
            </a:r>
            <a:endParaRPr lang="en-US" dirty="0">
              <a:solidFill>
                <a:schemeClr val="bg1"/>
              </a:solidFill>
            </a:endParaRPr>
          </a:p>
        </p:txBody>
      </p:sp>
      <p:sp>
        <p:nvSpPr>
          <p:cNvPr id="9" name="Content Placeholder 8"/>
          <p:cNvSpPr>
            <a:spLocks noGrp="1"/>
          </p:cNvSpPr>
          <p:nvPr>
            <p:ph sz="half" idx="2"/>
          </p:nvPr>
        </p:nvSpPr>
        <p:spPr>
          <a:xfrm>
            <a:off x="457201" y="2286000"/>
            <a:ext cx="4040188" cy="2667000"/>
          </a:xfrm>
          <a:ln w="57150">
            <a:solidFill>
              <a:srgbClr val="C00000"/>
            </a:solidFill>
          </a:ln>
        </p:spPr>
        <p:txBody>
          <a:bodyPr/>
          <a:lstStyle/>
          <a:p>
            <a:pPr marL="0" indent="0">
              <a:buNone/>
            </a:pPr>
            <a:r>
              <a:rPr lang="en-US" dirty="0" smtClean="0"/>
              <a:t>Combines good hand hygiene and the use of gloves when workers are exposed to contaminated products</a:t>
            </a:r>
            <a:endParaRPr lang="en-US" dirty="0"/>
          </a:p>
        </p:txBody>
      </p:sp>
      <p:sp>
        <p:nvSpPr>
          <p:cNvPr id="10" name="Text Placeholder 9"/>
          <p:cNvSpPr>
            <a:spLocks noGrp="1"/>
          </p:cNvSpPr>
          <p:nvPr>
            <p:ph type="body" sz="quarter" idx="3"/>
          </p:nvPr>
        </p:nvSpPr>
        <p:spPr>
          <a:xfrm>
            <a:off x="4645026" y="1570038"/>
            <a:ext cx="4041775" cy="639762"/>
          </a:xfrm>
          <a:solidFill>
            <a:srgbClr val="002060"/>
          </a:solidFill>
        </p:spPr>
        <p:txBody>
          <a:bodyPr anchor="ctr"/>
          <a:lstStyle/>
          <a:p>
            <a:pPr algn="ctr"/>
            <a:r>
              <a:rPr lang="en-US" dirty="0" smtClean="0">
                <a:solidFill>
                  <a:schemeClr val="bg1"/>
                </a:solidFill>
              </a:rPr>
              <a:t>Isolation Precautions</a:t>
            </a:r>
            <a:endParaRPr lang="en-US" dirty="0">
              <a:solidFill>
                <a:schemeClr val="bg1"/>
              </a:solidFill>
            </a:endParaRPr>
          </a:p>
        </p:txBody>
      </p:sp>
      <p:sp>
        <p:nvSpPr>
          <p:cNvPr id="11" name="Content Placeholder 10"/>
          <p:cNvSpPr>
            <a:spLocks noGrp="1"/>
          </p:cNvSpPr>
          <p:nvPr>
            <p:ph sz="quarter" idx="4"/>
          </p:nvPr>
        </p:nvSpPr>
        <p:spPr>
          <a:xfrm>
            <a:off x="4645026" y="2286000"/>
            <a:ext cx="4041775" cy="2667000"/>
          </a:xfrm>
          <a:ln w="57150">
            <a:solidFill>
              <a:srgbClr val="C00000"/>
            </a:solidFill>
          </a:ln>
        </p:spPr>
        <p:txBody>
          <a:bodyPr/>
          <a:lstStyle/>
          <a:p>
            <a:pPr marL="0" indent="0">
              <a:buNone/>
            </a:pPr>
            <a:r>
              <a:rPr lang="en-US" dirty="0" smtClean="0"/>
              <a:t>Based on how the infectious agent is transmitted:</a:t>
            </a:r>
          </a:p>
          <a:p>
            <a:r>
              <a:rPr lang="en-US" dirty="0" smtClean="0"/>
              <a:t>Airborne</a:t>
            </a:r>
          </a:p>
          <a:p>
            <a:r>
              <a:rPr lang="en-US" dirty="0" smtClean="0"/>
              <a:t>Droplet</a:t>
            </a:r>
          </a:p>
          <a:p>
            <a:r>
              <a:rPr lang="en-US" dirty="0" smtClean="0"/>
              <a:t>Contact</a:t>
            </a:r>
            <a:endParaRPr lang="en-US" dirty="0"/>
          </a:p>
        </p:txBody>
      </p:sp>
      <p:sp>
        <p:nvSpPr>
          <p:cNvPr id="3" name="Text Placeholder 2"/>
          <p:cNvSpPr>
            <a:spLocks noGrp="1"/>
          </p:cNvSpPr>
          <p:nvPr>
            <p:ph type="body" sz="quarter" idx="12"/>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711916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Standard Precautions</a:t>
            </a:r>
            <a:endParaRPr lang="en-US" dirty="0"/>
          </a:p>
        </p:txBody>
      </p:sp>
      <p:sp>
        <p:nvSpPr>
          <p:cNvPr id="23" name="Content Placeholder 22"/>
          <p:cNvSpPr>
            <a:spLocks noGrp="1"/>
          </p:cNvSpPr>
          <p:nvPr>
            <p:ph sz="half" idx="1"/>
          </p:nvPr>
        </p:nvSpPr>
        <p:spPr>
          <a:xfrm>
            <a:off x="457200" y="914400"/>
            <a:ext cx="8077200" cy="2286000"/>
          </a:xfrm>
        </p:spPr>
        <p:txBody>
          <a:bodyPr/>
          <a:lstStyle/>
          <a:p>
            <a:pPr marL="0" indent="0">
              <a:buNone/>
            </a:pPr>
            <a:r>
              <a:rPr lang="en-US" altLang="en-US" dirty="0" smtClean="0"/>
              <a:t>First level of CDC-specified precautions</a:t>
            </a:r>
          </a:p>
          <a:p>
            <a:r>
              <a:rPr lang="en-US" altLang="en-US" dirty="0" smtClean="0"/>
              <a:t>Good hand hygiene</a:t>
            </a:r>
          </a:p>
          <a:p>
            <a:r>
              <a:rPr lang="en-US" altLang="en-US" dirty="0" smtClean="0"/>
              <a:t>Use of gloves when exposed to contamination</a:t>
            </a:r>
          </a:p>
          <a:p>
            <a:r>
              <a:rPr lang="en-US" altLang="en-US" dirty="0" smtClean="0"/>
              <a:t>Formerly called universal precautions</a:t>
            </a:r>
          </a:p>
          <a:p>
            <a:endParaRPr lang="en-US" dirty="0"/>
          </a:p>
        </p:txBody>
      </p:sp>
      <p:sp>
        <p:nvSpPr>
          <p:cNvPr id="29" name="Content Placeholder 28"/>
          <p:cNvSpPr>
            <a:spLocks noGrp="1"/>
          </p:cNvSpPr>
          <p:nvPr>
            <p:ph sz="half" idx="2"/>
          </p:nvPr>
        </p:nvSpPr>
        <p:spPr>
          <a:xfrm>
            <a:off x="457200" y="4343400"/>
            <a:ext cx="8229600" cy="2186940"/>
          </a:xfrm>
        </p:spPr>
        <p:txBody>
          <a:bodyPr/>
          <a:lstStyle/>
          <a:p>
            <a:pPr marL="0" indent="0" algn="ctr">
              <a:buNone/>
            </a:pPr>
            <a:r>
              <a:rPr lang="en-US" altLang="en-US" b="1" dirty="0">
                <a:solidFill>
                  <a:srgbClr val="0070C0"/>
                </a:solidFill>
                <a:latin typeface="Albertus Medium"/>
              </a:rPr>
              <a:t>Always follow standard precautions with every </a:t>
            </a:r>
            <a:r>
              <a:rPr lang="en-US" altLang="en-US" b="1" dirty="0" smtClean="0">
                <a:solidFill>
                  <a:srgbClr val="0070C0"/>
                </a:solidFill>
                <a:latin typeface="Albertus Medium"/>
              </a:rPr>
              <a:t/>
            </a:r>
            <a:br>
              <a:rPr lang="en-US" altLang="en-US" b="1" dirty="0" smtClean="0">
                <a:solidFill>
                  <a:srgbClr val="0070C0"/>
                </a:solidFill>
                <a:latin typeface="Albertus Medium"/>
              </a:rPr>
            </a:br>
            <a:r>
              <a:rPr lang="en-US" altLang="en-US" b="1" dirty="0" smtClean="0">
                <a:solidFill>
                  <a:srgbClr val="0070C0"/>
                </a:solidFill>
                <a:latin typeface="Albertus Medium"/>
              </a:rPr>
              <a:t>patient </a:t>
            </a:r>
            <a:r>
              <a:rPr lang="en-US" altLang="en-US" b="1" dirty="0">
                <a:solidFill>
                  <a:srgbClr val="0070C0"/>
                </a:solidFill>
                <a:latin typeface="Albertus Medium"/>
              </a:rPr>
              <a:t>when performing phlebotomy!</a:t>
            </a:r>
          </a:p>
          <a:p>
            <a:pPr marL="0" indent="0" algn="ctr">
              <a:buNone/>
            </a:pPr>
            <a:endParaRPr lang="en-US" dirty="0">
              <a:solidFill>
                <a:srgbClr val="0070C0"/>
              </a:solidFill>
            </a:endParaRPr>
          </a:p>
        </p:txBody>
      </p:sp>
      <p:sp>
        <p:nvSpPr>
          <p:cNvPr id="2" name="Text Placeholder 1"/>
          <p:cNvSpPr>
            <a:spLocks noGrp="1"/>
          </p:cNvSpPr>
          <p:nvPr>
            <p:ph type="body" sz="quarter" idx="12"/>
          </p:nvPr>
        </p:nvSpPr>
        <p:spPr/>
        <p:txBody>
          <a:bodyPr/>
          <a:lstStyle/>
          <a:p>
            <a:endParaRPr lang="en-US"/>
          </a:p>
        </p:txBody>
      </p:sp>
      <p:sp>
        <p:nvSpPr>
          <p:cNvPr id="15" name="Text Placeholder 1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254745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Isolation Precautions</a:t>
            </a:r>
            <a:endParaRPr lang="en-US" dirty="0"/>
          </a:p>
        </p:txBody>
      </p:sp>
      <p:sp>
        <p:nvSpPr>
          <p:cNvPr id="8" name="Content Placeholder 7"/>
          <p:cNvSpPr>
            <a:spLocks noGrp="1"/>
          </p:cNvSpPr>
          <p:nvPr>
            <p:ph idx="1"/>
          </p:nvPr>
        </p:nvSpPr>
        <p:spPr/>
        <p:txBody>
          <a:bodyPr/>
          <a:lstStyle/>
          <a:p>
            <a:pPr marL="0" indent="0">
              <a:buNone/>
            </a:pPr>
            <a:r>
              <a:rPr lang="en-US" altLang="en-US" dirty="0" smtClean="0"/>
              <a:t>Second level of CDC-specified precautions</a:t>
            </a:r>
          </a:p>
          <a:p>
            <a:pPr marL="0" indent="0">
              <a:spcBef>
                <a:spcPts val="1800"/>
              </a:spcBef>
              <a:buNone/>
            </a:pPr>
            <a:r>
              <a:rPr lang="en-US" altLang="en-US" dirty="0" smtClean="0"/>
              <a:t>Based on method of transmission</a:t>
            </a:r>
          </a:p>
          <a:p>
            <a:pPr marL="0" indent="0">
              <a:spcBef>
                <a:spcPts val="1800"/>
              </a:spcBef>
              <a:buNone/>
            </a:pPr>
            <a:r>
              <a:rPr lang="en-US" altLang="en-US" dirty="0" smtClean="0"/>
              <a:t>Wear required PPE</a:t>
            </a:r>
          </a:p>
          <a:p>
            <a:pPr marL="0" indent="0">
              <a:spcBef>
                <a:spcPts val="1800"/>
              </a:spcBef>
              <a:buNone/>
            </a:pPr>
            <a:r>
              <a:rPr lang="en-US" altLang="en-US" dirty="0" smtClean="0"/>
              <a:t>Never take phlebotomy equipment tray into isolation room</a:t>
            </a:r>
          </a:p>
          <a:p>
            <a:pPr>
              <a:spcBef>
                <a:spcPts val="0"/>
              </a:spcBef>
            </a:pPr>
            <a:r>
              <a:rPr lang="en-US" altLang="en-US" dirty="0" smtClean="0"/>
              <a:t>Take only equipment needed for draw</a:t>
            </a:r>
          </a:p>
          <a:p>
            <a:r>
              <a:rPr lang="en-US" altLang="en-US" dirty="0" smtClean="0"/>
              <a:t>Remove only phlebotomy tubes after draw</a:t>
            </a:r>
          </a:p>
          <a:p>
            <a:pPr marL="0" indent="0">
              <a:spcBef>
                <a:spcPts val="1800"/>
              </a:spcBef>
              <a:buNone/>
            </a:pPr>
            <a:r>
              <a:rPr lang="en-US" altLang="en-US" dirty="0" smtClean="0"/>
              <a:t>Leave unused supplies in room</a:t>
            </a:r>
          </a:p>
          <a:p>
            <a:pPr marL="0" indent="0">
              <a:spcBef>
                <a:spcPts val="1800"/>
              </a:spcBef>
              <a:buNone/>
            </a:pPr>
            <a:r>
              <a:rPr lang="en-US" altLang="en-US" dirty="0" smtClean="0"/>
              <a:t>Double-bag contaminated waste and equipment before removal</a:t>
            </a:r>
          </a:p>
          <a:p>
            <a:endParaRPr lang="en-US" dirty="0"/>
          </a:p>
        </p:txBody>
      </p:sp>
      <p:sp>
        <p:nvSpPr>
          <p:cNvPr id="9" name="Text Placeholder 8"/>
          <p:cNvSpPr>
            <a:spLocks noGrp="1"/>
          </p:cNvSpPr>
          <p:nvPr>
            <p:ph type="body" sz="quarter" idx="16"/>
          </p:nvPr>
        </p:nvSpPr>
        <p:spPr/>
        <p:txBody>
          <a:bodyPr/>
          <a:lstStyle/>
          <a:p>
            <a:endParaRPr lang="en-US"/>
          </a:p>
        </p:txBody>
      </p:sp>
      <p:sp>
        <p:nvSpPr>
          <p:cNvPr id="6" name="Text Placeholder 5"/>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190605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NAACLS Competencies</a:t>
            </a:r>
            <a:endParaRPr lang="en-US" dirty="0"/>
          </a:p>
        </p:txBody>
      </p:sp>
      <p:sp>
        <p:nvSpPr>
          <p:cNvPr id="11" name="Content Placeholder 10"/>
          <p:cNvSpPr>
            <a:spLocks noGrp="1"/>
          </p:cNvSpPr>
          <p:nvPr>
            <p:ph idx="1"/>
          </p:nvPr>
        </p:nvSpPr>
        <p:spPr/>
        <p:txBody>
          <a:bodyPr/>
          <a:lstStyle/>
          <a:p>
            <a:pPr marL="739775" indent="-739775">
              <a:buNone/>
            </a:pPr>
            <a:r>
              <a:rPr lang="en-US" dirty="0" smtClean="0"/>
              <a:t>2.00	</a:t>
            </a:r>
            <a:r>
              <a:rPr lang="en-US" altLang="en-US" dirty="0" smtClean="0"/>
              <a:t>Demonstrate knowledge of infection control and safety.</a:t>
            </a:r>
            <a:endParaRPr lang="en-US" dirty="0" smtClean="0"/>
          </a:p>
          <a:p>
            <a:pPr marL="739775" indent="-739775">
              <a:buNone/>
            </a:pPr>
            <a:r>
              <a:rPr lang="en-US" dirty="0" smtClean="0"/>
              <a:t>2.1	</a:t>
            </a:r>
            <a:r>
              <a:rPr lang="en-US" altLang="en-US" dirty="0" smtClean="0"/>
              <a:t>Identify policies and procedures for maintaining laboratory safety.</a:t>
            </a:r>
          </a:p>
          <a:p>
            <a:pPr marL="739775" indent="-739775">
              <a:buNone/>
            </a:pPr>
            <a:r>
              <a:rPr lang="en-US" dirty="0" smtClean="0"/>
              <a:t>2.2	</a:t>
            </a:r>
            <a:r>
              <a:rPr lang="en-US" altLang="en-US" dirty="0" smtClean="0"/>
              <a:t>Demonstrate </a:t>
            </a:r>
            <a:r>
              <a:rPr lang="en-US" altLang="en-US" dirty="0"/>
              <a:t>accepted practices for infection control, isolation techniques, aseptic techniques, and methods for disease prevention</a:t>
            </a:r>
            <a:endParaRPr lang="en-US" dirty="0" smtClean="0"/>
          </a:p>
          <a:p>
            <a:pPr marL="739775" indent="-739775">
              <a:buNone/>
            </a:pPr>
            <a:r>
              <a:rPr lang="en-US" dirty="0" smtClean="0"/>
              <a:t>2.3	</a:t>
            </a:r>
            <a:r>
              <a:rPr lang="en-US" altLang="en-US" dirty="0" smtClean="0"/>
              <a:t>Comply with federal, state, and locally mandated regulations regarding safety practices.</a:t>
            </a:r>
          </a:p>
          <a:p>
            <a:pPr marL="739775" indent="-739775">
              <a:buNone/>
            </a:pPr>
            <a:r>
              <a:rPr lang="en-US" altLang="en-US" dirty="0" smtClean="0"/>
              <a:t>2.4	Describe measures used to ensure patient safety in various patient settings, e.g., inpatient, outpatient, pediatrics, etc.</a:t>
            </a:r>
            <a:endParaRPr lang="en-US" alt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71313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Chapter Summary</a:t>
            </a:r>
            <a:endParaRPr lang="en-US" dirty="0"/>
          </a:p>
        </p:txBody>
      </p:sp>
      <p:sp>
        <p:nvSpPr>
          <p:cNvPr id="11" name="Content Placeholder 10"/>
          <p:cNvSpPr>
            <a:spLocks noGrp="1"/>
          </p:cNvSpPr>
          <p:nvPr>
            <p:ph idx="1"/>
          </p:nvPr>
        </p:nvSpPr>
        <p:spPr/>
        <p:txBody>
          <a:bodyPr/>
          <a:lstStyle/>
          <a:p>
            <a:r>
              <a:rPr lang="en-US" dirty="0" smtClean="0"/>
              <a:t>The chain of infection consists of the infectious agent, reservoir, portal of exit, mode of transmission, portal of entry, and susceptible host.</a:t>
            </a:r>
          </a:p>
          <a:p>
            <a:r>
              <a:rPr lang="en-US" dirty="0" smtClean="0"/>
              <a:t>Modes of transmission include contact, droplet, airborne, vehicle-borne, and vector-borne transmission.</a:t>
            </a:r>
          </a:p>
          <a:p>
            <a:r>
              <a:rPr lang="en-US" dirty="0" smtClean="0"/>
              <a:t>Infection control practices include using appropriate hand hygiene, following respiratory hygiene and cough etiquette, wearing personal protective equipment (PPE), following standard precautions, and following appropriate isolation precautions when indicated.</a:t>
            </a:r>
          </a:p>
          <a:p>
            <a:endParaRPr 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805371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US" dirty="0" smtClean="0"/>
              <a:t>Appendix Slides</a:t>
            </a:r>
            <a:endParaRPr lang="en-US" dirty="0"/>
          </a:p>
        </p:txBody>
      </p:sp>
      <p:sp>
        <p:nvSpPr>
          <p:cNvPr id="11" name="Text Placeholder 10"/>
          <p:cNvSpPr>
            <a:spLocks noGrp="1"/>
          </p:cNvSpPr>
          <p:nvPr>
            <p:ph type="body" sz="quarter" idx="10"/>
          </p:nvPr>
        </p:nvSpPr>
        <p:spPr/>
        <p:txBody>
          <a:bodyPr/>
          <a:lstStyle/>
          <a:p>
            <a:endParaRPr lang="en-US" dirty="0"/>
          </a:p>
        </p:txBody>
      </p:sp>
      <p:sp>
        <p:nvSpPr>
          <p:cNvPr id="12" name="Text Placeholder 11"/>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3535456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Respiratory Hygiene and Cough Etiquette Appendix</a:t>
            </a:r>
            <a:endParaRPr lang="en-US" dirty="0"/>
          </a:p>
        </p:txBody>
      </p:sp>
      <p:sp>
        <p:nvSpPr>
          <p:cNvPr id="6" name="Content Placeholder 5"/>
          <p:cNvSpPr>
            <a:spLocks noGrp="1"/>
          </p:cNvSpPr>
          <p:nvPr>
            <p:ph idx="1"/>
          </p:nvPr>
        </p:nvSpPr>
        <p:spPr>
          <a:xfrm>
            <a:off x="457200" y="1447800"/>
            <a:ext cx="8229600" cy="4876800"/>
          </a:xfrm>
        </p:spPr>
        <p:txBody>
          <a:bodyPr/>
          <a:lstStyle/>
          <a:p>
            <a:pPr marL="0" indent="0">
              <a:buNone/>
            </a:pPr>
            <a:r>
              <a:rPr lang="en-US" dirty="0" smtClean="0"/>
              <a:t>“Cover Your Cough” poster</a:t>
            </a:r>
          </a:p>
          <a:p>
            <a:pPr marL="0" indent="0">
              <a:buNone/>
            </a:pPr>
            <a:r>
              <a:rPr lang="en-US" dirty="0" smtClean="0"/>
              <a:t>Stop the spread of germs that make you and others sick!</a:t>
            </a:r>
          </a:p>
          <a:p>
            <a:pPr marL="0" indent="0">
              <a:buNone/>
            </a:pPr>
            <a:r>
              <a:rPr lang="en-US" dirty="0" smtClean="0"/>
              <a:t>Cover your mouth and nose with a tissue when you cough or sneeze, OR cough or sneeze into your upper sleeve, not your hands.</a:t>
            </a:r>
          </a:p>
          <a:p>
            <a:pPr marL="0" indent="0">
              <a:buNone/>
            </a:pPr>
            <a:r>
              <a:rPr lang="en-US" dirty="0" smtClean="0"/>
              <a:t>Put your used tissue in the waste basket.</a:t>
            </a:r>
          </a:p>
          <a:p>
            <a:pPr marL="0" indent="0">
              <a:buNone/>
            </a:pPr>
            <a:r>
              <a:rPr lang="en-US" dirty="0" smtClean="0"/>
              <a:t>You may be asked to put on a surgical mask to protect others.</a:t>
            </a:r>
          </a:p>
          <a:p>
            <a:pPr marL="0" indent="0">
              <a:buNone/>
            </a:pPr>
            <a:r>
              <a:rPr lang="en-US" dirty="0" smtClean="0"/>
              <a:t>Wash with soap and water OR clean with alcohol-based hand cleaner.</a:t>
            </a:r>
          </a:p>
          <a:p>
            <a:pPr marL="0" indent="0">
              <a:buNone/>
            </a:pPr>
            <a:r>
              <a:rPr lang="en-US" dirty="0" smtClean="0"/>
              <a:t>Clean your hands after coughing or sneezing. </a:t>
            </a:r>
            <a:endParaRPr lang="en-US" dirty="0"/>
          </a:p>
        </p:txBody>
      </p:sp>
      <p:sp>
        <p:nvSpPr>
          <p:cNvPr id="8" name="Text Placeholder 7"/>
          <p:cNvSpPr>
            <a:spLocks noGrp="1"/>
          </p:cNvSpPr>
          <p:nvPr>
            <p:ph type="body" sz="quarter" idx="16"/>
          </p:nvPr>
        </p:nvSpPr>
        <p:spPr>
          <a:xfrm>
            <a:off x="3886200" y="6477000"/>
            <a:ext cx="1371600" cy="176150"/>
          </a:xfrm>
        </p:spPr>
        <p:txBody>
          <a:bodyPr/>
          <a:lstStyle/>
          <a:p>
            <a:r>
              <a:rPr lang="en-US" dirty="0" smtClean="0">
                <a:hlinkClick r:id="rId2" action="ppaction://hlinksldjump"/>
              </a:rPr>
              <a:t>Jump to Respiratory Hygiene and Cough Etiquette</a:t>
            </a:r>
            <a:endParaRPr lang="en-US" dirty="0"/>
          </a:p>
        </p:txBody>
      </p:sp>
      <p:sp>
        <p:nvSpPr>
          <p:cNvPr id="7" name="Text Placeholder 6"/>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7148013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Key Terms</a:t>
            </a:r>
            <a:endParaRPr lang="en-US" dirty="0"/>
          </a:p>
        </p:txBody>
      </p:sp>
      <p:sp>
        <p:nvSpPr>
          <p:cNvPr id="14" name="Content Placeholder 13"/>
          <p:cNvSpPr>
            <a:spLocks noGrp="1"/>
          </p:cNvSpPr>
          <p:nvPr>
            <p:ph sz="half" idx="1"/>
          </p:nvPr>
        </p:nvSpPr>
        <p:spPr/>
        <p:txBody>
          <a:bodyPr/>
          <a:lstStyle/>
          <a:p>
            <a:pPr marL="0" indent="0">
              <a:buNone/>
            </a:pPr>
            <a:r>
              <a:rPr lang="en-US" dirty="0"/>
              <a:t>A</a:t>
            </a:r>
            <a:r>
              <a:rPr lang="en-US" dirty="0" smtClean="0"/>
              <a:t>erosols</a:t>
            </a:r>
          </a:p>
          <a:p>
            <a:pPr marL="0" indent="0">
              <a:buNone/>
            </a:pPr>
            <a:r>
              <a:rPr lang="en-US" dirty="0"/>
              <a:t>A</a:t>
            </a:r>
            <a:r>
              <a:rPr lang="en-US" dirty="0" smtClean="0"/>
              <a:t>irborne transmission</a:t>
            </a:r>
          </a:p>
          <a:p>
            <a:pPr marL="0" indent="0">
              <a:buNone/>
            </a:pPr>
            <a:r>
              <a:rPr lang="en-US" dirty="0"/>
              <a:t>B</a:t>
            </a:r>
            <a:r>
              <a:rPr lang="en-US" dirty="0" smtClean="0"/>
              <a:t>loodborne pathogens</a:t>
            </a:r>
          </a:p>
          <a:p>
            <a:pPr marL="0" indent="0">
              <a:buNone/>
            </a:pPr>
            <a:r>
              <a:rPr lang="en-US" dirty="0"/>
              <a:t>C</a:t>
            </a:r>
            <a:r>
              <a:rPr lang="en-US" dirty="0" smtClean="0"/>
              <a:t>hain of infection</a:t>
            </a:r>
          </a:p>
          <a:p>
            <a:pPr marL="0" indent="0">
              <a:buNone/>
            </a:pPr>
            <a:r>
              <a:rPr lang="en-US" dirty="0"/>
              <a:t>C</a:t>
            </a:r>
            <a:r>
              <a:rPr lang="en-US" dirty="0" smtClean="0"/>
              <a:t>ontact transmission</a:t>
            </a:r>
          </a:p>
          <a:p>
            <a:pPr marL="0" indent="0">
              <a:buNone/>
            </a:pPr>
            <a:r>
              <a:rPr lang="en-US" dirty="0"/>
              <a:t>D</a:t>
            </a:r>
            <a:r>
              <a:rPr lang="en-US" dirty="0" smtClean="0"/>
              <a:t>ouble-bagging</a:t>
            </a:r>
          </a:p>
          <a:p>
            <a:pPr marL="0" indent="0">
              <a:buNone/>
            </a:pPr>
            <a:r>
              <a:rPr lang="en-US" dirty="0"/>
              <a:t>D</a:t>
            </a:r>
            <a:r>
              <a:rPr lang="en-US" dirty="0" smtClean="0"/>
              <a:t>roplet transmission</a:t>
            </a:r>
          </a:p>
          <a:p>
            <a:pPr marL="0" indent="0">
              <a:buNone/>
            </a:pPr>
            <a:r>
              <a:rPr lang="en-US" dirty="0" smtClean="0"/>
              <a:t>Fomite </a:t>
            </a:r>
          </a:p>
          <a:p>
            <a:pPr marL="0" indent="0">
              <a:buNone/>
            </a:pPr>
            <a:r>
              <a:rPr lang="en-US" dirty="0"/>
              <a:t>H</a:t>
            </a:r>
            <a:r>
              <a:rPr lang="en-US" dirty="0" smtClean="0"/>
              <a:t>and hygiene</a:t>
            </a:r>
          </a:p>
          <a:p>
            <a:pPr marL="0" indent="0">
              <a:buNone/>
            </a:pPr>
            <a:r>
              <a:rPr lang="en-US" dirty="0"/>
              <a:t>H</a:t>
            </a:r>
            <a:r>
              <a:rPr lang="en-US" dirty="0" smtClean="0"/>
              <a:t>ealthcare-associated infections (HAIs)</a:t>
            </a:r>
          </a:p>
          <a:p>
            <a:endParaRPr lang="en-US" dirty="0" smtClean="0"/>
          </a:p>
          <a:p>
            <a:endParaRPr lang="en-US" dirty="0"/>
          </a:p>
        </p:txBody>
      </p:sp>
      <p:sp>
        <p:nvSpPr>
          <p:cNvPr id="20" name="Content Placeholder 19"/>
          <p:cNvSpPr>
            <a:spLocks noGrp="1"/>
          </p:cNvSpPr>
          <p:nvPr>
            <p:ph sz="half" idx="2"/>
          </p:nvPr>
        </p:nvSpPr>
        <p:spPr/>
        <p:txBody>
          <a:bodyPr/>
          <a:lstStyle/>
          <a:p>
            <a:pPr marL="0" indent="0">
              <a:buNone/>
            </a:pPr>
            <a:r>
              <a:rPr lang="en-US" dirty="0"/>
              <a:t>I</a:t>
            </a:r>
            <a:r>
              <a:rPr lang="en-US" dirty="0" smtClean="0"/>
              <a:t>solation precautions</a:t>
            </a:r>
          </a:p>
          <a:p>
            <a:pPr marL="0" indent="0">
              <a:buNone/>
            </a:pPr>
            <a:r>
              <a:rPr lang="en-US" dirty="0" smtClean="0"/>
              <a:t>Occupational Safety and Health Administration (OSHA)</a:t>
            </a:r>
          </a:p>
          <a:p>
            <a:pPr marL="0" indent="0">
              <a:buNone/>
            </a:pPr>
            <a:r>
              <a:rPr lang="en-US" dirty="0" smtClean="0"/>
              <a:t>Personal protective equipment (PPE) </a:t>
            </a:r>
          </a:p>
          <a:p>
            <a:pPr marL="0" indent="0">
              <a:buNone/>
            </a:pPr>
            <a:r>
              <a:rPr lang="en-US" dirty="0"/>
              <a:t>S</a:t>
            </a:r>
            <a:r>
              <a:rPr lang="en-US" dirty="0" smtClean="0"/>
              <a:t>epsis</a:t>
            </a:r>
          </a:p>
          <a:p>
            <a:pPr marL="0" indent="0">
              <a:buNone/>
            </a:pPr>
            <a:r>
              <a:rPr lang="en-US" dirty="0"/>
              <a:t>S</a:t>
            </a:r>
            <a:r>
              <a:rPr lang="en-US" dirty="0" smtClean="0"/>
              <a:t>tandard precautions</a:t>
            </a:r>
          </a:p>
          <a:p>
            <a:pPr marL="0" indent="0">
              <a:buNone/>
            </a:pPr>
            <a:r>
              <a:rPr lang="en-US" dirty="0"/>
              <a:t>T</a:t>
            </a:r>
            <a:r>
              <a:rPr lang="en-US" dirty="0" smtClean="0"/>
              <a:t>ransmission-based precautions</a:t>
            </a:r>
          </a:p>
          <a:p>
            <a:pPr marL="0" indent="0">
              <a:buNone/>
            </a:pPr>
            <a:r>
              <a:rPr lang="en-US" dirty="0"/>
              <a:t>V</a:t>
            </a:r>
            <a:r>
              <a:rPr lang="en-US" dirty="0" smtClean="0"/>
              <a:t>ector-borne transmission</a:t>
            </a:r>
          </a:p>
          <a:p>
            <a:pPr marL="0" indent="0">
              <a:buNone/>
            </a:pPr>
            <a:r>
              <a:rPr lang="en-US" dirty="0"/>
              <a:t>V</a:t>
            </a:r>
            <a:r>
              <a:rPr lang="en-US" dirty="0" smtClean="0"/>
              <a:t>ehicle-borne transmission</a:t>
            </a:r>
          </a:p>
          <a:p>
            <a:pPr marL="0" indent="0">
              <a:buNone/>
            </a:pPr>
            <a:endParaRPr lang="en-US" dirty="0" smtClean="0"/>
          </a:p>
        </p:txBody>
      </p:sp>
      <p:sp>
        <p:nvSpPr>
          <p:cNvPr id="4" name="Text Placeholder 3"/>
          <p:cNvSpPr>
            <a:spLocks noGrp="1"/>
          </p:cNvSpPr>
          <p:nvPr>
            <p:ph type="body" sz="quarter" idx="12"/>
          </p:nvPr>
        </p:nvSpPr>
        <p:spPr/>
        <p:txBody>
          <a:bodyPr/>
          <a:lstStyle/>
          <a:p>
            <a:endParaRPr lang="en-US"/>
          </a:p>
        </p:txBody>
      </p:sp>
      <p:sp>
        <p:nvSpPr>
          <p:cNvPr id="3" name="Text Placeholder 2"/>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3334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en-US" dirty="0" smtClean="0"/>
              <a:t>Disease Transmission</a:t>
            </a:r>
            <a:endParaRPr lang="en-US" dirty="0"/>
          </a:p>
        </p:txBody>
      </p:sp>
      <p:sp>
        <p:nvSpPr>
          <p:cNvPr id="10" name="Subtitle 9"/>
          <p:cNvSpPr>
            <a:spLocks noGrp="1"/>
          </p:cNvSpPr>
          <p:nvPr>
            <p:ph type="body" sz="quarter" idx="10"/>
          </p:nvPr>
        </p:nvSpPr>
        <p:spPr/>
        <p:txBody>
          <a:bodyPr/>
          <a:lstStyle/>
          <a:p>
            <a:r>
              <a:rPr lang="en-US" dirty="0" smtClean="0"/>
              <a:t>Learning Outcome 3.1</a:t>
            </a:r>
            <a:endParaRPr lang="en-US" dirty="0"/>
          </a:p>
        </p:txBody>
      </p:sp>
      <p:sp>
        <p:nvSpPr>
          <p:cNvPr id="2" name="Text Placeholder 1"/>
          <p:cNvSpPr>
            <a:spLocks noGrp="1"/>
          </p:cNvSpPr>
          <p:nvPr>
            <p:ph type="body" sz="quarter" idx="11"/>
          </p:nvPr>
        </p:nvSpPr>
        <p:spPr/>
        <p:txBody>
          <a:bodyPr/>
          <a:lstStyle/>
          <a:p>
            <a:endParaRPr lang="en-US"/>
          </a:p>
        </p:txBody>
      </p:sp>
      <p:sp>
        <p:nvSpPr>
          <p:cNvPr id="5" name="Photo Credit"/>
          <p:cNvSpPr txBox="1">
            <a:spLocks/>
          </p:cNvSpPr>
          <p:nvPr/>
        </p:nvSpPr>
        <p:spPr>
          <a:xfrm>
            <a:off x="0" y="6598985"/>
            <a:ext cx="8915400" cy="182815"/>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kern="1200" baseline="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dirty="0" smtClean="0">
                <a:solidFill>
                  <a:prstClr val="white"/>
                </a:solidFill>
              </a:rPr>
              <a:t>©McGraw-Hill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628883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Preventing Infections</a:t>
            </a:r>
            <a:endParaRPr lang="en-US" dirty="0"/>
          </a:p>
        </p:txBody>
      </p:sp>
      <p:sp>
        <p:nvSpPr>
          <p:cNvPr id="8" name="Content Placeholder 7"/>
          <p:cNvSpPr>
            <a:spLocks noGrp="1"/>
          </p:cNvSpPr>
          <p:nvPr>
            <p:ph idx="1"/>
          </p:nvPr>
        </p:nvSpPr>
        <p:spPr/>
        <p:txBody>
          <a:bodyPr/>
          <a:lstStyle/>
          <a:p>
            <a:r>
              <a:rPr lang="en-US" altLang="en-US" dirty="0" smtClean="0"/>
              <a:t>Protecting the safety of patients, colleagues, and yourself is a key aspect of your health career.</a:t>
            </a:r>
          </a:p>
          <a:p>
            <a:r>
              <a:rPr lang="en-US" altLang="en-US" dirty="0" smtClean="0"/>
              <a:t>To prevent infections acquired in a hospital or other medical setting, phlebotomists should be aware of all possible biohazards and must adhere to standards set by the Centers for Disease Control and Prevention (CDC).</a:t>
            </a:r>
          </a:p>
          <a:p>
            <a:r>
              <a:rPr lang="en-US" altLang="en-US" dirty="0" smtClean="0"/>
              <a:t>Phlebotomists should be aware of various nonbiological hazards that may cause injury or illness to healthcare employees, patients, or visitors.</a:t>
            </a:r>
            <a:endParaRPr lang="en-US" dirty="0" smtClean="0"/>
          </a:p>
          <a:p>
            <a:endParaRPr lang="en-US" dirty="0"/>
          </a:p>
        </p:txBody>
      </p:sp>
      <p:sp>
        <p:nvSpPr>
          <p:cNvPr id="3" name="Text Placeholder 2"/>
          <p:cNvSpPr>
            <a:spLocks noGrp="1"/>
          </p:cNvSpPr>
          <p:nvPr>
            <p:ph type="body" sz="quarter" idx="16"/>
          </p:nvPr>
        </p:nvSpPr>
        <p:spPr/>
        <p:txBody>
          <a:bodyPr/>
          <a:lstStyle/>
          <a:p>
            <a:endParaRPr lang="en-US"/>
          </a:p>
        </p:txBody>
      </p:sp>
      <p:sp>
        <p:nvSpPr>
          <p:cNvPr id="2" name="Text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805757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Breaking the Chain of Infection</a:t>
            </a:r>
            <a:endParaRPr lang="en-US" dirty="0"/>
          </a:p>
        </p:txBody>
      </p:sp>
      <p:pic>
        <p:nvPicPr>
          <p:cNvPr id="3" name="Picture 2" descr="The six links in the chain of infection: infectious agent, reservoir, portal of exit, mode of transmission, portal of entry, and susceptible hos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868362"/>
            <a:ext cx="4949952" cy="5608320"/>
          </a:xfrm>
          <a:prstGeom prst="rect">
            <a:avLst/>
          </a:prstGeom>
        </p:spPr>
      </p:pic>
      <p:sp>
        <p:nvSpPr>
          <p:cNvPr id="19" name="Content Placeholder 18"/>
          <p:cNvSpPr>
            <a:spLocks noGrp="1"/>
          </p:cNvSpPr>
          <p:nvPr>
            <p:ph sz="quarter" idx="12"/>
          </p:nvPr>
        </p:nvSpPr>
        <p:spPr>
          <a:xfrm>
            <a:off x="6072962" y="1597024"/>
            <a:ext cx="2514600" cy="2441576"/>
          </a:xfrm>
          <a:ln w="57150">
            <a:solidFill>
              <a:srgbClr val="C00000"/>
            </a:solidFill>
          </a:ln>
        </p:spPr>
        <p:txBody>
          <a:bodyPr/>
          <a:lstStyle/>
          <a:p>
            <a:pPr marL="0" indent="0">
              <a:buNone/>
            </a:pPr>
            <a:r>
              <a:rPr lang="en-US" altLang="en-US" dirty="0" smtClean="0"/>
              <a:t>Breaking the chain of infection at any of these links will prevent an infection from developing.</a:t>
            </a:r>
          </a:p>
          <a:p>
            <a:endParaRPr lang="en-US" dirty="0"/>
          </a:p>
        </p:txBody>
      </p:sp>
      <p:sp>
        <p:nvSpPr>
          <p:cNvPr id="18" name="Content Placeholder 17"/>
          <p:cNvSpPr>
            <a:spLocks noGrp="1"/>
          </p:cNvSpPr>
          <p:nvPr>
            <p:ph sz="quarter" idx="11"/>
          </p:nvPr>
        </p:nvSpPr>
        <p:spPr>
          <a:xfrm>
            <a:off x="6060262" y="959643"/>
            <a:ext cx="2527300" cy="533400"/>
          </a:xfrm>
          <a:solidFill>
            <a:srgbClr val="002060"/>
          </a:solidFill>
          <a:ln>
            <a:solidFill>
              <a:srgbClr val="002060"/>
            </a:solidFill>
          </a:ln>
        </p:spPr>
        <p:txBody>
          <a:bodyPr anchor="ctr"/>
          <a:lstStyle/>
          <a:p>
            <a:pPr marL="0" indent="0" algn="ctr">
              <a:buNone/>
            </a:pPr>
            <a:r>
              <a:rPr lang="en-US" b="1" dirty="0" smtClean="0">
                <a:solidFill>
                  <a:schemeClr val="bg1"/>
                </a:solidFill>
              </a:rPr>
              <a:t>The Six Links</a:t>
            </a:r>
            <a:endParaRPr lang="en-US" b="1" dirty="0">
              <a:solidFill>
                <a:schemeClr val="bg1"/>
              </a:solidFill>
            </a:endParaRPr>
          </a:p>
        </p:txBody>
      </p:sp>
      <p:sp>
        <p:nvSpPr>
          <p:cNvPr id="8" name="Text Placeholder 7"/>
          <p:cNvSpPr>
            <a:spLocks noGrp="1"/>
          </p:cNvSpPr>
          <p:nvPr>
            <p:ph type="body" sz="quarter" idx="16"/>
          </p:nvPr>
        </p:nvSpPr>
        <p:spPr/>
        <p:txBody>
          <a:bodyPr/>
          <a:lstStyle/>
          <a:p>
            <a:r>
              <a:rPr lang="en-US" dirty="0"/>
              <a:t>Copyright © McGraw-Hill Education</a:t>
            </a:r>
          </a:p>
          <a:p>
            <a:endParaRPr lang="en-US" dirty="0"/>
          </a:p>
        </p:txBody>
      </p:sp>
    </p:spTree>
    <p:extLst>
      <p:ext uri="{BB962C8B-B14F-4D97-AF65-F5344CB8AC3E}">
        <p14:creationId xmlns:p14="http://schemas.microsoft.com/office/powerpoint/2010/main" val="3191058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Contact Transmission</a:t>
            </a:r>
            <a:endParaRPr lang="en-US" dirty="0"/>
          </a:p>
        </p:txBody>
      </p:sp>
      <p:sp>
        <p:nvSpPr>
          <p:cNvPr id="11" name="Content Placeholder 10"/>
          <p:cNvSpPr>
            <a:spLocks noGrp="1"/>
          </p:cNvSpPr>
          <p:nvPr>
            <p:ph idx="1"/>
          </p:nvPr>
        </p:nvSpPr>
        <p:spPr/>
        <p:txBody>
          <a:bodyPr/>
          <a:lstStyle/>
          <a:p>
            <a:pPr marL="0" indent="0">
              <a:buNone/>
            </a:pPr>
            <a:r>
              <a:rPr lang="en-US" dirty="0" smtClean="0"/>
              <a:t>Direct contact</a:t>
            </a:r>
          </a:p>
          <a:p>
            <a:r>
              <a:rPr lang="en-US" dirty="0" smtClean="0"/>
              <a:t>Person to person</a:t>
            </a:r>
          </a:p>
          <a:p>
            <a:r>
              <a:rPr lang="en-US" dirty="0" smtClean="0"/>
              <a:t>Reservoir to susceptible host</a:t>
            </a:r>
          </a:p>
          <a:p>
            <a:pPr marL="0" indent="0">
              <a:spcBef>
                <a:spcPts val="3000"/>
              </a:spcBef>
              <a:buNone/>
            </a:pPr>
            <a:r>
              <a:rPr lang="en-US" dirty="0" smtClean="0"/>
              <a:t>Indirect contact</a:t>
            </a:r>
          </a:p>
          <a:p>
            <a:r>
              <a:rPr lang="en-US" dirty="0"/>
              <a:t>Fomite: contaminated item</a:t>
            </a:r>
          </a:p>
          <a:p>
            <a:r>
              <a:rPr lang="en-US" dirty="0" smtClean="0"/>
              <a:t>Person to contaminated item to person</a:t>
            </a:r>
          </a:p>
          <a:p>
            <a:endParaRPr lang="en-US" dirty="0"/>
          </a:p>
        </p:txBody>
      </p:sp>
      <p:sp>
        <p:nvSpPr>
          <p:cNvPr id="7" name="Text Placeholder 6"/>
          <p:cNvSpPr>
            <a:spLocks noGrp="1"/>
          </p:cNvSpPr>
          <p:nvPr>
            <p:ph type="body" sz="quarter" idx="16"/>
          </p:nvPr>
        </p:nvSpPr>
        <p:spPr/>
        <p:txBody>
          <a:bodyPr/>
          <a:lstStyle/>
          <a:p>
            <a:endParaRPr lang="en-US"/>
          </a:p>
        </p:txBody>
      </p:sp>
      <p:sp>
        <p:nvSpPr>
          <p:cNvPr id="6" name="Text Placeholder 5"/>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4301484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Droplet Transmission</a:t>
            </a:r>
            <a:endParaRPr lang="en-US" dirty="0"/>
          </a:p>
        </p:txBody>
      </p:sp>
      <p:sp>
        <p:nvSpPr>
          <p:cNvPr id="11" name="Content Placeholder 10"/>
          <p:cNvSpPr>
            <a:spLocks noGrp="1"/>
          </p:cNvSpPr>
          <p:nvPr>
            <p:ph idx="1"/>
          </p:nvPr>
        </p:nvSpPr>
        <p:spPr/>
        <p:txBody>
          <a:bodyPr/>
          <a:lstStyle/>
          <a:p>
            <a:pPr marL="0" indent="0">
              <a:buNone/>
            </a:pPr>
            <a:r>
              <a:rPr lang="en-US" dirty="0" smtClean="0"/>
              <a:t>Droplets from an infected person are propelled short distances</a:t>
            </a:r>
          </a:p>
          <a:p>
            <a:pPr marL="0" indent="0">
              <a:buNone/>
            </a:pPr>
            <a:r>
              <a:rPr lang="en-US" dirty="0" smtClean="0"/>
              <a:t>Droplets are propelled by coughing, sneezing, breathing, and talking</a:t>
            </a:r>
          </a:p>
          <a:p>
            <a:pPr marL="0" indent="0">
              <a:buNone/>
            </a:pPr>
            <a:r>
              <a:rPr lang="en-US" dirty="0" smtClean="0"/>
              <a:t>Droplets are not suspended in air</a:t>
            </a:r>
          </a:p>
          <a:p>
            <a:pPr marL="0" indent="0">
              <a:buNone/>
            </a:pPr>
            <a:r>
              <a:rPr lang="en-US" dirty="0" smtClean="0"/>
              <a:t>Absorbed by susceptible host</a:t>
            </a:r>
          </a:p>
          <a:p>
            <a:pPr>
              <a:spcBef>
                <a:spcPts val="0"/>
              </a:spcBef>
            </a:pPr>
            <a:r>
              <a:rPr lang="en-US" dirty="0" smtClean="0"/>
              <a:t>Nasal mucosa</a:t>
            </a:r>
          </a:p>
          <a:p>
            <a:r>
              <a:rPr lang="en-US" dirty="0" smtClean="0"/>
              <a:t>Mouth</a:t>
            </a:r>
          </a:p>
          <a:p>
            <a:r>
              <a:rPr lang="en-US" dirty="0" smtClean="0"/>
              <a:t>Conjunctiva of eye</a:t>
            </a:r>
            <a:endParaRPr lang="en-US" dirty="0"/>
          </a:p>
        </p:txBody>
      </p:sp>
      <p:sp>
        <p:nvSpPr>
          <p:cNvPr id="9" name="Text Placeholder 8"/>
          <p:cNvSpPr>
            <a:spLocks noGrp="1"/>
          </p:cNvSpPr>
          <p:nvPr>
            <p:ph type="body" sz="quarter" idx="16"/>
          </p:nvPr>
        </p:nvSpPr>
        <p:spPr/>
        <p:txBody>
          <a:bodyPr/>
          <a:lstStyle/>
          <a:p>
            <a:endParaRPr lang="en-US"/>
          </a:p>
        </p:txBody>
      </p:sp>
      <p:sp>
        <p:nvSpPr>
          <p:cNvPr id="8" name="Text Placeholder 7"/>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550688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MHHE_Accessible_PPT_Template-v3</Template>
  <TotalTime>2176</TotalTime>
  <Words>2923</Words>
  <Application>Microsoft Office PowerPoint</Application>
  <PresentationFormat>On-screen Show (4:3)</PresentationFormat>
  <Paragraphs>390</Paragraphs>
  <Slides>32</Slides>
  <Notes>27</Notes>
  <HiddenSlides>0</HiddenSlides>
  <MMClips>0</MMClips>
  <ScaleCrop>false</ScaleCrop>
  <HeadingPairs>
    <vt:vector size="6" baseType="variant">
      <vt:variant>
        <vt:lpstr>Fonts Used</vt:lpstr>
      </vt:variant>
      <vt:variant>
        <vt:i4>6</vt:i4>
      </vt:variant>
      <vt:variant>
        <vt:lpstr>Theme</vt:lpstr>
      </vt:variant>
      <vt:variant>
        <vt:i4>9</vt:i4>
      </vt:variant>
      <vt:variant>
        <vt:lpstr>Slide Titles</vt:lpstr>
      </vt:variant>
      <vt:variant>
        <vt:i4>32</vt:i4>
      </vt:variant>
    </vt:vector>
  </HeadingPairs>
  <TitlesOfParts>
    <vt:vector size="47" baseType="lpstr">
      <vt:lpstr>Albertus Medium</vt:lpstr>
      <vt:lpstr>Arial</vt:lpstr>
      <vt:lpstr>ArumSans Bold</vt:lpstr>
      <vt:lpstr>ArumSans Regular</vt:lpstr>
      <vt:lpstr>Calibri</vt:lpstr>
      <vt:lpstr>Vectipede Rg</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BLUE Section Divider, Quotes, Callouts</vt:lpstr>
      <vt:lpstr>Plain_APPENDIX</vt:lpstr>
      <vt:lpstr>Red Bar Footer_APPENDIX</vt:lpstr>
      <vt:lpstr>Infection Control</vt:lpstr>
      <vt:lpstr>Learning Outcomes</vt:lpstr>
      <vt:lpstr>NAACLS Competencies</vt:lpstr>
      <vt:lpstr>Key Terms</vt:lpstr>
      <vt:lpstr>Disease Transmission</vt:lpstr>
      <vt:lpstr>Preventing Infections</vt:lpstr>
      <vt:lpstr>Breaking the Chain of Infection</vt:lpstr>
      <vt:lpstr>Contact Transmission</vt:lpstr>
      <vt:lpstr>Droplet Transmission</vt:lpstr>
      <vt:lpstr>Airborne Transmission</vt:lpstr>
      <vt:lpstr>Vehicle-Borne and Vector-Borne Transmission</vt:lpstr>
      <vt:lpstr>Drug-Resistant Bacteria</vt:lpstr>
      <vt:lpstr>Controlling Infection</vt:lpstr>
      <vt:lpstr>Hospital-Acquired Infections (HAIs)</vt:lpstr>
      <vt:lpstr>Hand Hygiene</vt:lpstr>
      <vt:lpstr>Check Your Competency 3-1: Hand Hygiene 1</vt:lpstr>
      <vt:lpstr>Check Your Competency 3-1: Hand Hygiene 2</vt:lpstr>
      <vt:lpstr>Check Your Competency 3-1: Hand Hygiene 3</vt:lpstr>
      <vt:lpstr>Respiratory Hygiene and Cough Etiquette Standard</vt:lpstr>
      <vt:lpstr>Personal Protective Equipment (PPE)</vt:lpstr>
      <vt:lpstr>Personal Protective Equipment (PPE):  Gloves</vt:lpstr>
      <vt:lpstr>Check Your Competency 3-2: Donning and Removing PPE 1</vt:lpstr>
      <vt:lpstr>Check Your Competency 3-2: Donning and Removing PPE 2</vt:lpstr>
      <vt:lpstr>Check Your Competency 3-2: Donning and Removing PPE 3</vt:lpstr>
      <vt:lpstr>Check Your Competency 3-2: Donning and Removing PPE 4</vt:lpstr>
      <vt:lpstr>Check Your Competency 3-2: Donning and Removing PPE 5</vt:lpstr>
      <vt:lpstr>CDC Levels of Protection for Prevention of Nosocomial Infections (HAIs)</vt:lpstr>
      <vt:lpstr>Standard Precautions</vt:lpstr>
      <vt:lpstr>Isolation Precautions</vt:lpstr>
      <vt:lpstr>Chapter Summary</vt:lpstr>
      <vt:lpstr>Appendix Slides</vt:lpstr>
      <vt:lpstr>Respiratory Hygiene and Cough Etiquette Appendix</vt:lpstr>
    </vt:vector>
  </TitlesOfParts>
  <Company>The McGraw-Hill Companies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Jody James;Kathryn A. Booth</dc:creator>
  <cp:lastModifiedBy>Jody James</cp:lastModifiedBy>
  <cp:revision>216</cp:revision>
  <dcterms:created xsi:type="dcterms:W3CDTF">2017-03-30T19:54:13Z</dcterms:created>
  <dcterms:modified xsi:type="dcterms:W3CDTF">2017-10-03T17:53:09Z</dcterms:modified>
</cp:coreProperties>
</file>