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57"/>
  </p:notesMasterIdLst>
  <p:handoutMasterIdLst>
    <p:handoutMasterId r:id="rId58"/>
  </p:handoutMasterIdLst>
  <p:sldIdLst>
    <p:sldId id="256" r:id="rId10"/>
    <p:sldId id="394" r:id="rId11"/>
    <p:sldId id="396" r:id="rId12"/>
    <p:sldId id="398" r:id="rId13"/>
    <p:sldId id="432" r:id="rId14"/>
    <p:sldId id="433" r:id="rId15"/>
    <p:sldId id="407" r:id="rId16"/>
    <p:sldId id="401" r:id="rId17"/>
    <p:sldId id="434" r:id="rId18"/>
    <p:sldId id="435" r:id="rId19"/>
    <p:sldId id="436" r:id="rId20"/>
    <p:sldId id="437" r:id="rId21"/>
    <p:sldId id="438" r:id="rId22"/>
    <p:sldId id="439" r:id="rId23"/>
    <p:sldId id="440" r:id="rId24"/>
    <p:sldId id="441" r:id="rId25"/>
    <p:sldId id="442" r:id="rId26"/>
    <p:sldId id="443" r:id="rId27"/>
    <p:sldId id="444" r:id="rId28"/>
    <p:sldId id="445" r:id="rId29"/>
    <p:sldId id="446" r:id="rId30"/>
    <p:sldId id="447" r:id="rId31"/>
    <p:sldId id="448" r:id="rId32"/>
    <p:sldId id="449" r:id="rId33"/>
    <p:sldId id="450" r:id="rId34"/>
    <p:sldId id="451" r:id="rId35"/>
    <p:sldId id="454" r:id="rId36"/>
    <p:sldId id="453" r:id="rId37"/>
    <p:sldId id="455" r:id="rId38"/>
    <p:sldId id="456" r:id="rId39"/>
    <p:sldId id="457" r:id="rId40"/>
    <p:sldId id="458" r:id="rId41"/>
    <p:sldId id="459" r:id="rId42"/>
    <p:sldId id="460" r:id="rId43"/>
    <p:sldId id="461" r:id="rId44"/>
    <p:sldId id="462" r:id="rId45"/>
    <p:sldId id="463" r:id="rId46"/>
    <p:sldId id="464" r:id="rId47"/>
    <p:sldId id="465" r:id="rId48"/>
    <p:sldId id="466" r:id="rId49"/>
    <p:sldId id="467" r:id="rId50"/>
    <p:sldId id="468" r:id="rId51"/>
    <p:sldId id="469" r:id="rId52"/>
    <p:sldId id="470" r:id="rId53"/>
    <p:sldId id="471" r:id="rId54"/>
    <p:sldId id="472" r:id="rId55"/>
    <p:sldId id="47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6FF"/>
    <a:srgbClr val="FF66CC"/>
    <a:srgbClr val="FF33CC"/>
    <a:srgbClr val="FF00FF"/>
    <a:srgbClr val="679E2A"/>
    <a:srgbClr val="E7F5FF"/>
    <a:srgbClr val="EDE2F6"/>
    <a:srgbClr val="D5B8EA"/>
    <a:srgbClr val="6A6A6A"/>
    <a:srgbClr val="E66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5" autoAdjust="0"/>
    <p:restoredTop sz="96586" autoAdjust="0"/>
  </p:normalViewPr>
  <p:slideViewPr>
    <p:cSldViewPr>
      <p:cViewPr varScale="1">
        <p:scale>
          <a:sx n="114" d="100"/>
          <a:sy n="114" d="100"/>
        </p:scale>
        <p:origin x="90" y="19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11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10/3/2017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841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4.1 </a:t>
            </a:r>
            <a:r>
              <a:rPr lang="en-US" altLang="en-US" dirty="0" smtClean="0">
                <a:latin typeface="Albertus Medium" pitchFamily="34" charset="0"/>
              </a:rPr>
              <a:t>Recognize medical prefixes, word roots, and suffixes to build commonly used medical terms.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word </a:t>
            </a:r>
            <a:r>
              <a:rPr lang="en-US" altLang="en-US" i="1" dirty="0" smtClean="0"/>
              <a:t>leukocytosis</a:t>
            </a:r>
            <a:r>
              <a:rPr lang="en-US" altLang="en-US" dirty="0" smtClean="0"/>
              <a:t> has all four word parts: a prefix, combining vowel, word root, and suffix.</a:t>
            </a:r>
          </a:p>
          <a:p>
            <a:endParaRPr lang="en-US" altLang="en-US" dirty="0" smtClean="0"/>
          </a:p>
          <a:p>
            <a:r>
              <a:rPr lang="en-US" altLang="en-US" dirty="0" smtClean="0"/>
              <a:t>Start with the suffix: </a:t>
            </a:r>
            <a:r>
              <a:rPr lang="en-US" altLang="en-US" i="1" dirty="0" smtClean="0"/>
              <a:t>-</a:t>
            </a:r>
            <a:r>
              <a:rPr lang="en-US" altLang="en-US" i="1" dirty="0" err="1" smtClean="0"/>
              <a:t>osis</a:t>
            </a:r>
            <a:r>
              <a:rPr lang="en-US" altLang="en-US" i="1" dirty="0" smtClean="0"/>
              <a:t> </a:t>
            </a:r>
            <a:r>
              <a:rPr lang="en-US" altLang="en-US" dirty="0" smtClean="0"/>
              <a:t>means “condition.”</a:t>
            </a:r>
          </a:p>
          <a:p>
            <a:endParaRPr lang="en-US" altLang="en-US" dirty="0" smtClean="0"/>
          </a:p>
          <a:p>
            <a:r>
              <a:rPr lang="en-US" altLang="en-US" dirty="0" smtClean="0"/>
              <a:t>Next, look at the word root, </a:t>
            </a:r>
            <a:r>
              <a:rPr lang="en-US" altLang="en-US" i="1" dirty="0" err="1" smtClean="0"/>
              <a:t>cyte</a:t>
            </a:r>
            <a:r>
              <a:rPr lang="en-US" altLang="en-US" dirty="0" smtClean="0"/>
              <a:t>, which means “cell.” Now you know that this word refers to a condition that involves cells. Notice that in this word, the “e” in </a:t>
            </a:r>
            <a:r>
              <a:rPr lang="en-US" altLang="en-US" i="1" dirty="0" err="1" smtClean="0"/>
              <a:t>cyte</a:t>
            </a:r>
            <a:r>
              <a:rPr lang="en-US" altLang="en-US" dirty="0" smtClean="0"/>
              <a:t> is dropped to make the word easier to pronounce.</a:t>
            </a:r>
          </a:p>
          <a:p>
            <a:endParaRPr lang="en-US" altLang="en-US" dirty="0" smtClean="0"/>
          </a:p>
          <a:p>
            <a:r>
              <a:rPr lang="en-US" altLang="en-US" dirty="0" smtClean="0"/>
              <a:t>Finally, recall that the prefix </a:t>
            </a:r>
            <a:r>
              <a:rPr lang="en-US" altLang="en-US" i="1" dirty="0" err="1" smtClean="0"/>
              <a:t>leuk</a:t>
            </a:r>
            <a:r>
              <a:rPr lang="en-US" altLang="en-US" i="1" dirty="0" smtClean="0"/>
              <a:t>-</a:t>
            </a:r>
            <a:r>
              <a:rPr lang="en-US" altLang="en-US" dirty="0" smtClean="0"/>
              <a:t> means “white.”</a:t>
            </a:r>
          </a:p>
          <a:p>
            <a:endParaRPr lang="en-US" altLang="en-US" dirty="0" smtClean="0"/>
          </a:p>
          <a:p>
            <a:r>
              <a:rPr lang="en-US" altLang="en-US" dirty="0" smtClean="0"/>
              <a:t>Leukocytosis is a condition of increased white blood cells.</a:t>
            </a:r>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a:p>
        </p:txBody>
      </p:sp>
    </p:spTree>
    <p:extLst>
      <p:ext uri="{BB962C8B-B14F-4D97-AF65-F5344CB8AC3E}">
        <p14:creationId xmlns:p14="http://schemas.microsoft.com/office/powerpoint/2010/main" val="4113103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4.1 </a:t>
            </a:r>
            <a:r>
              <a:rPr lang="en-US" altLang="en-US" dirty="0" smtClean="0">
                <a:latin typeface="Albertus Medium" pitchFamily="34" charset="0"/>
              </a:rPr>
              <a:t>Recognize medical prefixes, word roots, and suffixes to build commonly used medical terms.</a:t>
            </a:r>
            <a:endParaRPr lang="en-US" baseline="0" dirty="0" smtClean="0"/>
          </a:p>
          <a:p>
            <a:endParaRPr lang="en-US" baseline="0" dirty="0" smtClean="0"/>
          </a:p>
          <a:p>
            <a:r>
              <a:rPr lang="en-US" b="1" baseline="0" dirty="0" smtClean="0"/>
              <a:t>Notes:</a:t>
            </a:r>
          </a:p>
          <a:p>
            <a:endParaRPr lang="en-US" altLang="en-US" dirty="0" smtClean="0"/>
          </a:p>
          <a:p>
            <a:r>
              <a:rPr lang="en-US" altLang="en-US" dirty="0" smtClean="0"/>
              <a:t>To decode the meaning of a medical word, find the meaning of each word part that makes up the word. In many cases, it is easiest to start with the meaning of the suffix. You will quickly become familiar with common suffixes, such as:</a:t>
            </a:r>
          </a:p>
          <a:p>
            <a:r>
              <a:rPr lang="en-US" altLang="en-US" i="1" dirty="0" smtClean="0"/>
              <a:t>-al: </a:t>
            </a:r>
            <a:r>
              <a:rPr lang="en-US" altLang="en-US" dirty="0" smtClean="0"/>
              <a:t>pertaining to</a:t>
            </a:r>
          </a:p>
          <a:p>
            <a:r>
              <a:rPr lang="en-US" altLang="en-US" i="1" dirty="0" smtClean="0"/>
              <a:t>-itis: </a:t>
            </a:r>
            <a:r>
              <a:rPr lang="en-US" altLang="en-US" dirty="0" smtClean="0"/>
              <a:t>inflammation of</a:t>
            </a:r>
          </a:p>
          <a:p>
            <a:r>
              <a:rPr lang="en-US" altLang="en-US" i="1" dirty="0" smtClean="0"/>
              <a:t>-logy: </a:t>
            </a:r>
            <a:r>
              <a:rPr lang="en-US" altLang="en-US" dirty="0" smtClean="0"/>
              <a:t>knowledge or study of</a:t>
            </a:r>
          </a:p>
          <a:p>
            <a:r>
              <a:rPr lang="en-US" altLang="en-US" i="1" dirty="0" smtClean="0"/>
              <a:t>-</a:t>
            </a:r>
            <a:r>
              <a:rPr lang="en-US" altLang="en-US" i="1" dirty="0" err="1" smtClean="0"/>
              <a:t>osis</a:t>
            </a:r>
            <a:r>
              <a:rPr lang="en-US" altLang="en-US" i="1" dirty="0" smtClean="0"/>
              <a:t>: </a:t>
            </a:r>
            <a:r>
              <a:rPr lang="en-US" altLang="en-US" dirty="0" smtClean="0"/>
              <a:t>condition</a:t>
            </a:r>
          </a:p>
          <a:p>
            <a:r>
              <a:rPr lang="en-US" altLang="en-US" i="1" dirty="0" smtClean="0"/>
              <a:t>-</a:t>
            </a:r>
            <a:r>
              <a:rPr lang="en-US" altLang="en-US" i="1" dirty="0" err="1" smtClean="0"/>
              <a:t>tomy</a:t>
            </a:r>
            <a:r>
              <a:rPr lang="en-US" altLang="en-US" i="1" dirty="0" smtClean="0"/>
              <a:t>: </a:t>
            </a:r>
            <a:r>
              <a:rPr lang="en-US" altLang="en-US" dirty="0" smtClean="0"/>
              <a:t>to cut into</a:t>
            </a:r>
          </a:p>
          <a:p>
            <a:r>
              <a:rPr lang="en-US" altLang="en-US" dirty="0" smtClean="0"/>
              <a:t>-</a:t>
            </a:r>
            <a:r>
              <a:rPr lang="en-US" altLang="en-US" i="1" dirty="0" err="1" smtClean="0"/>
              <a:t>cyte</a:t>
            </a:r>
            <a:r>
              <a:rPr lang="en-US" altLang="en-US" i="1" dirty="0" smtClean="0"/>
              <a:t>: </a:t>
            </a:r>
            <a:r>
              <a:rPr lang="en-US" altLang="en-US" dirty="0" smtClean="0"/>
              <a:t>cell</a:t>
            </a:r>
          </a:p>
          <a:p>
            <a:endParaRPr lang="en-US" altLang="en-US" dirty="0" smtClean="0"/>
          </a:p>
          <a:p>
            <a:r>
              <a:rPr lang="en-US" altLang="en-US" dirty="0" smtClean="0"/>
              <a:t>Next, add the meaning of the word root.</a:t>
            </a:r>
          </a:p>
          <a:p>
            <a:endParaRPr lang="en-US" altLang="en-US" dirty="0" smtClean="0"/>
          </a:p>
          <a:p>
            <a:r>
              <a:rPr lang="en-US" altLang="en-US" dirty="0" smtClean="0"/>
              <a:t>Finally, add the meaning of the prefix. You will quickly become familiar with common prefixes, such as:</a:t>
            </a:r>
          </a:p>
          <a:p>
            <a:r>
              <a:rPr lang="en-US" altLang="en-US" i="1" dirty="0" smtClean="0"/>
              <a:t>pre-</a:t>
            </a:r>
            <a:r>
              <a:rPr lang="en-US" altLang="en-US" dirty="0" smtClean="0"/>
              <a:t>: before</a:t>
            </a:r>
          </a:p>
          <a:p>
            <a:r>
              <a:rPr lang="en-US" altLang="en-US" i="1" dirty="0" smtClean="0"/>
              <a:t>post-</a:t>
            </a:r>
            <a:r>
              <a:rPr lang="en-US" altLang="en-US" dirty="0" smtClean="0"/>
              <a:t>: after</a:t>
            </a:r>
          </a:p>
          <a:p>
            <a:r>
              <a:rPr lang="en-US" altLang="en-US" i="1" dirty="0" err="1" smtClean="0"/>
              <a:t>leuk</a:t>
            </a:r>
            <a:r>
              <a:rPr lang="en-US" altLang="en-US" i="1" dirty="0" smtClean="0"/>
              <a:t>-</a:t>
            </a:r>
            <a:r>
              <a:rPr lang="en-US" altLang="en-US" dirty="0" smtClean="0"/>
              <a:t>: white</a:t>
            </a:r>
          </a:p>
          <a:p>
            <a:r>
              <a:rPr lang="en-US" altLang="en-US" i="1" dirty="0" smtClean="0"/>
              <a:t>tachy-</a:t>
            </a:r>
            <a:r>
              <a:rPr lang="en-US" altLang="en-US" dirty="0" smtClean="0"/>
              <a:t>: rapid</a:t>
            </a:r>
          </a:p>
          <a:p>
            <a:r>
              <a:rPr lang="en-US" altLang="en-US" i="1" dirty="0" smtClean="0"/>
              <a:t>hypo-</a:t>
            </a:r>
            <a:r>
              <a:rPr lang="en-US" altLang="en-US" dirty="0" smtClean="0"/>
              <a:t>: below</a:t>
            </a:r>
          </a:p>
          <a:p>
            <a:r>
              <a:rPr lang="en-US" altLang="en-US" i="1" dirty="0" smtClean="0"/>
              <a:t>hyper-</a:t>
            </a:r>
            <a:r>
              <a:rPr lang="en-US" altLang="en-US" dirty="0" smtClean="0"/>
              <a:t>: above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a:p>
        </p:txBody>
      </p:sp>
    </p:spTree>
    <p:extLst>
      <p:ext uri="{BB962C8B-B14F-4D97-AF65-F5344CB8AC3E}">
        <p14:creationId xmlns:p14="http://schemas.microsoft.com/office/powerpoint/2010/main" val="3226757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4.1 </a:t>
            </a:r>
            <a:r>
              <a:rPr lang="en-US" altLang="en-US" dirty="0" smtClean="0">
                <a:latin typeface="Albertus Medium" pitchFamily="34" charset="0"/>
              </a:rPr>
              <a:t>Recognize medical prefixes, word roots, and suffixes to build commonly used medical terms.</a:t>
            </a:r>
            <a:endParaRPr lang="en-US" baseline="0" dirty="0" smtClean="0"/>
          </a:p>
          <a:p>
            <a:endParaRPr lang="en-US" b="1" baseline="0" dirty="0" smtClean="0"/>
          </a:p>
          <a:p>
            <a:r>
              <a:rPr lang="en-US" b="1" baseline="0" dirty="0" smtClean="0"/>
              <a:t>Notes:</a:t>
            </a:r>
          </a:p>
          <a:p>
            <a:endParaRPr lang="en-US" altLang="en-US" dirty="0" smtClean="0"/>
          </a:p>
          <a:p>
            <a:r>
              <a:rPr lang="en-US" altLang="en-US" dirty="0" smtClean="0"/>
              <a:t>To decode the meaning of a medical word, find the meaning of each word part that makes up the word. In many cases, it is easiest to start with the meaning of the suffix. You will quickly become familiar with common suffixes, such as:</a:t>
            </a:r>
          </a:p>
          <a:p>
            <a:r>
              <a:rPr lang="en-US" altLang="en-US" i="1" dirty="0" smtClean="0"/>
              <a:t>-al: </a:t>
            </a:r>
            <a:r>
              <a:rPr lang="en-US" altLang="en-US" dirty="0" smtClean="0"/>
              <a:t>pertaining to</a:t>
            </a:r>
          </a:p>
          <a:p>
            <a:r>
              <a:rPr lang="en-US" altLang="en-US" i="1" dirty="0" smtClean="0"/>
              <a:t>-itis: </a:t>
            </a:r>
            <a:r>
              <a:rPr lang="en-US" altLang="en-US" dirty="0" smtClean="0"/>
              <a:t>inflammation of</a:t>
            </a:r>
          </a:p>
          <a:p>
            <a:r>
              <a:rPr lang="en-US" altLang="en-US" i="1" dirty="0" smtClean="0"/>
              <a:t>-logy: </a:t>
            </a:r>
            <a:r>
              <a:rPr lang="en-US" altLang="en-US" dirty="0" smtClean="0"/>
              <a:t>knowledge or study of</a:t>
            </a:r>
          </a:p>
          <a:p>
            <a:r>
              <a:rPr lang="en-US" altLang="en-US" i="1" dirty="0" smtClean="0"/>
              <a:t>-</a:t>
            </a:r>
            <a:r>
              <a:rPr lang="en-US" altLang="en-US" i="1" dirty="0" err="1" smtClean="0"/>
              <a:t>osis</a:t>
            </a:r>
            <a:r>
              <a:rPr lang="en-US" altLang="en-US" i="1" dirty="0" smtClean="0"/>
              <a:t>: </a:t>
            </a:r>
            <a:r>
              <a:rPr lang="en-US" altLang="en-US" dirty="0" smtClean="0"/>
              <a:t>condition</a:t>
            </a:r>
          </a:p>
          <a:p>
            <a:r>
              <a:rPr lang="en-US" altLang="en-US" i="1" dirty="0" smtClean="0"/>
              <a:t>-</a:t>
            </a:r>
            <a:r>
              <a:rPr lang="en-US" altLang="en-US" i="1" dirty="0" err="1" smtClean="0"/>
              <a:t>tomy</a:t>
            </a:r>
            <a:r>
              <a:rPr lang="en-US" altLang="en-US" i="1" dirty="0" smtClean="0"/>
              <a:t>: </a:t>
            </a:r>
            <a:r>
              <a:rPr lang="en-US" altLang="en-US" dirty="0" smtClean="0"/>
              <a:t>to cut into</a:t>
            </a:r>
          </a:p>
          <a:p>
            <a:r>
              <a:rPr lang="en-US" altLang="en-US" dirty="0" smtClean="0"/>
              <a:t>-</a:t>
            </a:r>
            <a:r>
              <a:rPr lang="en-US" altLang="en-US" i="1" dirty="0" err="1" smtClean="0"/>
              <a:t>cyte</a:t>
            </a:r>
            <a:r>
              <a:rPr lang="en-US" altLang="en-US" i="1" dirty="0" smtClean="0"/>
              <a:t>: </a:t>
            </a:r>
            <a:r>
              <a:rPr lang="en-US" altLang="en-US" dirty="0" smtClean="0"/>
              <a:t>cell</a:t>
            </a:r>
          </a:p>
          <a:p>
            <a:endParaRPr lang="en-US" altLang="en-US" dirty="0" smtClean="0"/>
          </a:p>
          <a:p>
            <a:r>
              <a:rPr lang="en-US" altLang="en-US" dirty="0" smtClean="0"/>
              <a:t>Next, add the meaning of the word root.</a:t>
            </a:r>
          </a:p>
          <a:p>
            <a:endParaRPr lang="en-US" altLang="en-US" dirty="0" smtClean="0"/>
          </a:p>
          <a:p>
            <a:r>
              <a:rPr lang="en-US" altLang="en-US" dirty="0" smtClean="0"/>
              <a:t>Finally, add the meaning of the prefix. You will quickly become familiar with common prefixes, such as:</a:t>
            </a:r>
          </a:p>
          <a:p>
            <a:r>
              <a:rPr lang="en-US" altLang="en-US" i="1" dirty="0" smtClean="0"/>
              <a:t>pre-</a:t>
            </a:r>
            <a:r>
              <a:rPr lang="en-US" altLang="en-US" dirty="0" smtClean="0"/>
              <a:t>: before</a:t>
            </a:r>
          </a:p>
          <a:p>
            <a:r>
              <a:rPr lang="en-US" altLang="en-US" i="1" dirty="0" smtClean="0"/>
              <a:t>post-</a:t>
            </a:r>
            <a:r>
              <a:rPr lang="en-US" altLang="en-US" dirty="0" smtClean="0"/>
              <a:t>: after</a:t>
            </a:r>
          </a:p>
          <a:p>
            <a:r>
              <a:rPr lang="en-US" altLang="en-US" i="1" dirty="0" err="1" smtClean="0"/>
              <a:t>leuk</a:t>
            </a:r>
            <a:r>
              <a:rPr lang="en-US" altLang="en-US" i="1" dirty="0" smtClean="0"/>
              <a:t>-</a:t>
            </a:r>
            <a:r>
              <a:rPr lang="en-US" altLang="en-US" dirty="0" smtClean="0"/>
              <a:t>: white</a:t>
            </a:r>
          </a:p>
          <a:p>
            <a:r>
              <a:rPr lang="en-US" altLang="en-US" i="1" dirty="0" smtClean="0"/>
              <a:t>tachy-</a:t>
            </a:r>
            <a:r>
              <a:rPr lang="en-US" altLang="en-US" dirty="0" smtClean="0"/>
              <a:t>: rapid</a:t>
            </a:r>
          </a:p>
          <a:p>
            <a:r>
              <a:rPr lang="en-US" altLang="en-US" i="1" dirty="0" smtClean="0"/>
              <a:t>hypo-</a:t>
            </a:r>
            <a:r>
              <a:rPr lang="en-US" altLang="en-US" dirty="0" smtClean="0"/>
              <a:t>: below</a:t>
            </a:r>
          </a:p>
          <a:p>
            <a:r>
              <a:rPr lang="en-US" altLang="en-US" i="1" dirty="0" smtClean="0"/>
              <a:t>hyper-</a:t>
            </a:r>
            <a:r>
              <a:rPr lang="en-US" altLang="en-US" dirty="0" smtClean="0"/>
              <a:t>: above</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a:p>
        </p:txBody>
      </p:sp>
    </p:spTree>
    <p:extLst>
      <p:ext uri="{BB962C8B-B14F-4D97-AF65-F5344CB8AC3E}">
        <p14:creationId xmlns:p14="http://schemas.microsoft.com/office/powerpoint/2010/main" val="2769523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4.2 </a:t>
            </a:r>
            <a:r>
              <a:rPr lang="en-US" dirty="0" smtClean="0">
                <a:latin typeface="Albertus Medium" pitchFamily="34" charset="0"/>
              </a:rPr>
              <a:t>Define common medical abbreviations.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use of medical abbreviations is a time-saving device that shortens the amount of information to be recorded in various medical documents. Abbreviations also shorten long terms so that they can be read at a glance by healthcare professionals.</a:t>
            </a:r>
          </a:p>
          <a:p>
            <a:endParaRPr lang="en-US" altLang="en-US" dirty="0" smtClean="0"/>
          </a:p>
          <a:p>
            <a:r>
              <a:rPr lang="en-US" altLang="en-US" dirty="0" smtClean="0"/>
              <a:t>However, many of the abbreviations that were used in the past were unclear or could easily be mistaken for other abbreviations. Therefore, you should use only those abbreviations that have been approved by your facility. If you do not know the correct abbreviation for a word or term, do not guess. When you are in doubt, write out the full term.</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343729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4.2 </a:t>
            </a:r>
            <a:r>
              <a:rPr lang="en-US" dirty="0" smtClean="0">
                <a:latin typeface="Albertus Medium" pitchFamily="34" charset="0"/>
              </a:rPr>
              <a:t>Define common medical abbreviations.</a:t>
            </a:r>
            <a:endParaRPr lang="en-US" baseline="0" dirty="0" smtClean="0"/>
          </a:p>
          <a:p>
            <a:endParaRPr lang="en-US" baseline="0" dirty="0" smtClean="0"/>
          </a:p>
          <a:p>
            <a:r>
              <a:rPr lang="en-US" b="1" baseline="0" dirty="0" smtClean="0"/>
              <a:t>Notes:</a:t>
            </a:r>
          </a:p>
          <a:p>
            <a:endParaRPr lang="en-US" altLang="en-US" dirty="0" smtClean="0"/>
          </a:p>
          <a:p>
            <a:r>
              <a:rPr lang="en-US" altLang="en-US" dirty="0" smtClean="0"/>
              <a:t>The</a:t>
            </a:r>
            <a:r>
              <a:rPr lang="en-US" altLang="en-US" baseline="0" dirty="0" smtClean="0"/>
              <a:t> Joint Commission (TJC) and the Institute for Safe Medication Practice (ISMP) have identified abbreviations that should not be used in healthcare settings. For a complete list of error-prone abbreviations, go to www.ismp.org.</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a:p>
        </p:txBody>
      </p:sp>
    </p:spTree>
    <p:extLst>
      <p:ext uri="{BB962C8B-B14F-4D97-AF65-F5344CB8AC3E}">
        <p14:creationId xmlns:p14="http://schemas.microsoft.com/office/powerpoint/2010/main" val="351442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 4.2 </a:t>
            </a:r>
            <a:r>
              <a:rPr lang="en-US" dirty="0" smtClean="0">
                <a:latin typeface="Albertus Medium" pitchFamily="34" charset="0"/>
              </a:rPr>
              <a:t>Define common medical abbreviations.</a:t>
            </a:r>
            <a:endParaRPr lang="en-US"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1" baseline="0" dirty="0" smtClean="0"/>
              <a:t>Notes:</a:t>
            </a:r>
          </a:p>
          <a:p>
            <a:endParaRPr lang="en-US" altLang="en-US" dirty="0" smtClean="0"/>
          </a:p>
          <a:p>
            <a:r>
              <a:rPr lang="en-US" altLang="en-US" dirty="0" smtClean="0"/>
              <a:t>Refer to </a:t>
            </a:r>
            <a:r>
              <a:rPr lang="en-US" altLang="en-US" b="0" baseline="0" dirty="0" smtClean="0"/>
              <a:t>the </a:t>
            </a:r>
            <a:r>
              <a:rPr lang="en-US" altLang="en-US" b="1" i="1" baseline="0" dirty="0" smtClean="0"/>
              <a:t>Abbreviations</a:t>
            </a:r>
            <a:r>
              <a:rPr lang="en-US" altLang="en-US" b="1" baseline="0" dirty="0" smtClean="0"/>
              <a:t> </a:t>
            </a:r>
            <a:r>
              <a:rPr lang="en-US" altLang="en-US" b="1" i="1" baseline="0" dirty="0" smtClean="0"/>
              <a:t>and Symbols Commonly Used in Medical Notations </a:t>
            </a:r>
            <a:r>
              <a:rPr lang="en-US" altLang="en-US" b="1" baseline="0" dirty="0" smtClean="0"/>
              <a:t>appendix </a:t>
            </a:r>
            <a:r>
              <a:rPr lang="en-US" altLang="en-US" baseline="0" dirty="0" smtClean="0"/>
              <a:t>in the textbook for </a:t>
            </a:r>
            <a:r>
              <a:rPr lang="en-US" altLang="en-US" dirty="0" smtClean="0"/>
              <a:t>a more complete list of abbreviations and symbols used in medical practice. </a:t>
            </a:r>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a:p>
        </p:txBody>
      </p:sp>
    </p:spTree>
    <p:extLst>
      <p:ext uri="{BB962C8B-B14F-4D97-AF65-F5344CB8AC3E}">
        <p14:creationId xmlns:p14="http://schemas.microsoft.com/office/powerpoint/2010/main" val="2538930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endParaRPr lang="en-US" baseline="0" dirty="0" smtClean="0"/>
          </a:p>
          <a:p>
            <a:endParaRPr lang="en-US" baseline="0" dirty="0" smtClean="0"/>
          </a:p>
          <a:p>
            <a:r>
              <a:rPr lang="en-US" b="1" baseline="0" dirty="0" smtClean="0"/>
              <a:t>Notes:</a:t>
            </a:r>
          </a:p>
          <a:p>
            <a:endParaRPr lang="en-US" altLang="en-US" dirty="0" smtClean="0"/>
          </a:p>
          <a:p>
            <a:r>
              <a:rPr lang="en-US" altLang="en-US" dirty="0" smtClean="0"/>
              <a:t>Phlebotomists must have a good understanding of human anatomy and physiology. For example, they must know the positions of the veins and arteries at the common phlebotomy sites.</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a:p>
        </p:txBody>
      </p:sp>
    </p:spTree>
    <p:extLst>
      <p:ext uri="{BB962C8B-B14F-4D97-AF65-F5344CB8AC3E}">
        <p14:creationId xmlns:p14="http://schemas.microsoft.com/office/powerpoint/2010/main" val="33093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baseline="0" dirty="0" smtClean="0"/>
          </a:p>
          <a:p>
            <a:r>
              <a:rPr lang="en-US" b="1" baseline="0" dirty="0" smtClean="0"/>
              <a:t>Notes:</a:t>
            </a:r>
          </a:p>
          <a:p>
            <a:endParaRPr lang="en-US" b="1" baseline="0" dirty="0" smtClean="0"/>
          </a:p>
          <a:p>
            <a:r>
              <a:rPr lang="en-US" altLang="en-US" b="1" dirty="0" smtClean="0"/>
              <a:t>Atoms: </a:t>
            </a:r>
            <a:r>
              <a:rPr lang="en-US" altLang="en-US" dirty="0" smtClean="0"/>
              <a:t>The simplest units of all matter</a:t>
            </a:r>
          </a:p>
          <a:p>
            <a:r>
              <a:rPr lang="en-US" altLang="en-US" b="1" dirty="0" smtClean="0"/>
              <a:t>Molecules: </a:t>
            </a:r>
            <a:r>
              <a:rPr lang="en-US" altLang="en-US" dirty="0" smtClean="0"/>
              <a:t>Units of matter made up of at least two atoms</a:t>
            </a:r>
          </a:p>
          <a:p>
            <a:r>
              <a:rPr lang="en-US" altLang="en-US" b="1" dirty="0" smtClean="0"/>
              <a:t>Organelles:</a:t>
            </a:r>
            <a:r>
              <a:rPr lang="en-US" altLang="en-US" b="1" baseline="0" dirty="0" smtClean="0"/>
              <a:t> </a:t>
            </a:r>
            <a:r>
              <a:rPr lang="en-US" altLang="en-US" baseline="0" dirty="0" smtClean="0"/>
              <a:t>Cell parts</a:t>
            </a:r>
            <a:endParaRPr lang="en-US" altLang="en-US" dirty="0" smtClean="0"/>
          </a:p>
          <a:p>
            <a:r>
              <a:rPr lang="en-US" altLang="en-US" b="1" dirty="0" smtClean="0"/>
              <a:t>Cells: </a:t>
            </a:r>
            <a:r>
              <a:rPr lang="en-US" altLang="en-US" dirty="0" smtClean="0"/>
              <a:t>The smallest living units in the body</a:t>
            </a:r>
          </a:p>
          <a:p>
            <a:r>
              <a:rPr lang="en-US" altLang="en-US" b="1" dirty="0" smtClean="0"/>
              <a:t>Tissues: </a:t>
            </a:r>
            <a:r>
              <a:rPr lang="en-US" altLang="en-US" dirty="0" smtClean="0"/>
              <a:t>Cells of the same type organized together</a:t>
            </a:r>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76976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baseline="0" dirty="0" smtClean="0"/>
          </a:p>
          <a:p>
            <a:r>
              <a:rPr lang="en-US" b="1" baseline="0" dirty="0" smtClean="0"/>
              <a:t>Notes:</a:t>
            </a:r>
          </a:p>
          <a:p>
            <a:endParaRPr lang="en-US" altLang="en-US" b="1" dirty="0" smtClean="0"/>
          </a:p>
          <a:p>
            <a:r>
              <a:rPr lang="en-US" altLang="en-US" b="1" dirty="0" smtClean="0"/>
              <a:t>Organs: </a:t>
            </a:r>
            <a:r>
              <a:rPr lang="en-US" altLang="en-US" dirty="0" smtClean="0"/>
              <a:t>Two or more tissue types working together</a:t>
            </a:r>
          </a:p>
          <a:p>
            <a:r>
              <a:rPr lang="en-US" altLang="en-US" b="1" dirty="0" smtClean="0"/>
              <a:t>Organ systems: </a:t>
            </a:r>
            <a:r>
              <a:rPr lang="en-US" altLang="en-US" dirty="0" smtClean="0"/>
              <a:t>Two or more organs working together</a:t>
            </a:r>
          </a:p>
          <a:p>
            <a:r>
              <a:rPr lang="en-US" altLang="en-US" b="1" dirty="0" smtClean="0"/>
              <a:t>Organism: </a:t>
            </a:r>
            <a:r>
              <a:rPr lang="en-US" altLang="en-US" dirty="0" smtClean="0"/>
              <a:t>Two or more organ systems working together</a:t>
            </a:r>
          </a:p>
        </p:txBody>
      </p:sp>
      <p:sp>
        <p:nvSpPr>
          <p:cNvPr id="4" name="Slide Number Placeholder 3"/>
          <p:cNvSpPr>
            <a:spLocks noGrp="1"/>
          </p:cNvSpPr>
          <p:nvPr>
            <p:ph type="sldNum" sz="quarter" idx="10"/>
          </p:nvPr>
        </p:nvSpPr>
        <p:spPr/>
        <p:txBody>
          <a:bodyPr/>
          <a:lstStyle/>
          <a:p>
            <a:fld id="{5D003D02-7E89-4EBF-B123-9C334E1BFEF7}" type="slidenum">
              <a:rPr lang="en-US" smtClean="0"/>
              <a:t>22</a:t>
            </a:fld>
            <a:endParaRPr lang="en-US"/>
          </a:p>
        </p:txBody>
      </p:sp>
    </p:spTree>
    <p:extLst>
      <p:ext uri="{BB962C8B-B14F-4D97-AF65-F5344CB8AC3E}">
        <p14:creationId xmlns:p14="http://schemas.microsoft.com/office/powerpoint/2010/main" val="3665848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baseline="0" dirty="0" smtClean="0"/>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406922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p>
          <a:p>
            <a:endParaRPr lang="en-US" b="1" dirty="0" smtClean="0"/>
          </a:p>
          <a:p>
            <a:r>
              <a:rPr lang="en-US" dirty="0" smtClean="0"/>
              <a:t>This chapter presents the basic principles on which medical words are formed. Phlebotomists need to understand the medical terminology that pertains to phlebotomy, as well as abbreviations they will encounter in the workplace.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a:t>
            </a:fld>
            <a:endParaRPr lang="en-US" dirty="0"/>
          </a:p>
        </p:txBody>
      </p:sp>
    </p:spTree>
    <p:extLst>
      <p:ext uri="{BB962C8B-B14F-4D97-AF65-F5344CB8AC3E}">
        <p14:creationId xmlns:p14="http://schemas.microsoft.com/office/powerpoint/2010/main" val="2774490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baseline="0" dirty="0" smtClean="0"/>
          </a:p>
          <a:p>
            <a:r>
              <a:rPr lang="en-US" b="1" baseline="0" dirty="0" smtClean="0"/>
              <a:t>Notes:</a:t>
            </a:r>
          </a:p>
          <a:p>
            <a:endParaRPr lang="en-US" b="1" baseline="0" dirty="0" smtClean="0"/>
          </a:p>
          <a:p>
            <a:r>
              <a:rPr lang="en-US" altLang="en-US" b="1" dirty="0" smtClean="0"/>
              <a:t>Ions: </a:t>
            </a:r>
            <a:r>
              <a:rPr lang="en-US" altLang="en-US" b="0" dirty="0" smtClean="0"/>
              <a:t>Positively or negatively charged particles.</a:t>
            </a:r>
          </a:p>
          <a:p>
            <a:r>
              <a:rPr lang="en-US" altLang="en-US" b="1" dirty="0" smtClean="0"/>
              <a:t>Electrolytes:</a:t>
            </a:r>
            <a:r>
              <a:rPr lang="en-US" altLang="en-US" b="1" baseline="0" dirty="0" smtClean="0"/>
              <a:t> </a:t>
            </a:r>
            <a:r>
              <a:rPr lang="en-US" altLang="en-US" b="0" baseline="0" dirty="0" smtClean="0"/>
              <a:t>substances that release ions when put into water.</a:t>
            </a:r>
            <a:endParaRPr lang="en-US" altLang="en-US" b="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a:p>
        </p:txBody>
      </p:sp>
    </p:spTree>
    <p:extLst>
      <p:ext uri="{BB962C8B-B14F-4D97-AF65-F5344CB8AC3E}">
        <p14:creationId xmlns:p14="http://schemas.microsoft.com/office/powerpoint/2010/main" val="810337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baseline="0" dirty="0" smtClean="0"/>
          </a:p>
          <a:p>
            <a:r>
              <a:rPr lang="en-US" b="1" baseline="0" dirty="0" smtClean="0"/>
              <a:t>Notes:</a:t>
            </a:r>
          </a:p>
          <a:p>
            <a:endParaRPr lang="en-US" b="1" baseline="0" dirty="0" smtClean="0"/>
          </a:p>
          <a:p>
            <a:r>
              <a:rPr lang="en-US" altLang="en-US" b="1" dirty="0" smtClean="0"/>
              <a:t>Deoxyribonucleic</a:t>
            </a:r>
            <a:r>
              <a:rPr lang="en-US" altLang="en-US" b="1" baseline="0" dirty="0" smtClean="0"/>
              <a:t> acid (DNA) </a:t>
            </a:r>
            <a:r>
              <a:rPr lang="en-US" altLang="en-US" baseline="0" dirty="0" smtClean="0"/>
              <a:t>holds the genetic code that contains all the information needed for all body processes</a:t>
            </a:r>
            <a:r>
              <a:rPr lang="en-US" altLang="en-US" b="1" baseline="0" dirty="0" smtClean="0"/>
              <a:t>. Ribonucleic acid (RNA) </a:t>
            </a:r>
            <a:r>
              <a:rPr lang="en-US" altLang="en-US" baseline="0" dirty="0" smtClean="0"/>
              <a:t>helps cells translate DNA messages and prompts the cells to perform various tasks. Sequences of DNA and RNA that code for a specific type of protein or function are known as </a:t>
            </a:r>
            <a:r>
              <a:rPr lang="en-US" altLang="en-US" b="1" i="0" baseline="0" dirty="0" smtClean="0"/>
              <a:t>genes</a:t>
            </a:r>
            <a:r>
              <a:rPr lang="en-US" altLang="en-US" i="0" baseline="0" dirty="0" smtClean="0"/>
              <a:t>.</a:t>
            </a:r>
          </a:p>
          <a:p>
            <a:endParaRPr lang="en-US" altLang="en-US" baseline="0" dirty="0" smtClean="0"/>
          </a:p>
          <a:p>
            <a:r>
              <a:rPr lang="en-US" altLang="en-US" baseline="0" dirty="0" smtClean="0"/>
              <a:t>Genetic disorders are caused by altered forms of genes and may be inherited or may occur randomly or as a result of environmental exposure to a carcinogen.</a:t>
            </a:r>
            <a:endParaRPr lang="en-US" altLang="en-US"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a:p>
        </p:txBody>
      </p:sp>
    </p:spTree>
    <p:extLst>
      <p:ext uri="{BB962C8B-B14F-4D97-AF65-F5344CB8AC3E}">
        <p14:creationId xmlns:p14="http://schemas.microsoft.com/office/powerpoint/2010/main" val="26050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Anatomical terms describe the location of body parts and regions. For consistency when using anatomical terms, assume that the body is in the anatomical position.</a:t>
            </a:r>
          </a:p>
          <a:p>
            <a:endParaRPr lang="en-US" altLang="en-US" dirty="0" smtClean="0"/>
          </a:p>
          <a:p>
            <a:r>
              <a:rPr lang="en-US" altLang="en-US" dirty="0" smtClean="0"/>
              <a:t>Refer</a:t>
            </a:r>
            <a:r>
              <a:rPr lang="en-US" altLang="en-US" baseline="0" dirty="0" smtClean="0"/>
              <a:t> to patients as if they were in the anatomical position even when they are in other positions, such as lying </a:t>
            </a:r>
            <a:r>
              <a:rPr lang="en-US" altLang="en-US" b="1" baseline="0" dirty="0" smtClean="0"/>
              <a:t>prone</a:t>
            </a:r>
            <a:r>
              <a:rPr lang="en-US" altLang="en-US" baseline="0" dirty="0" smtClean="0"/>
              <a:t> (face down) or </a:t>
            </a:r>
            <a:r>
              <a:rPr lang="en-US" altLang="en-US" b="1" baseline="0" dirty="0" smtClean="0"/>
              <a:t>supine</a:t>
            </a:r>
            <a:r>
              <a:rPr lang="en-US" altLang="en-US" baseline="0" dirty="0" smtClean="0"/>
              <a:t> (face up).</a:t>
            </a:r>
            <a:endParaRPr lang="en-US" altLang="en-US" dirty="0" smtClean="0"/>
          </a:p>
          <a:p>
            <a:endParaRPr lang="en-US" altLang="en-US" dirty="0" smtClean="0"/>
          </a:p>
          <a:p>
            <a:r>
              <a:rPr lang="en-US" altLang="en-US" i="0" dirty="0" smtClean="0"/>
              <a:t>(Note: </a:t>
            </a:r>
            <a:r>
              <a:rPr lang="en-US" altLang="en-US" dirty="0" smtClean="0"/>
              <a:t>The terms on the slide may be too small to read. See Figure 4-3 in the textbook</a:t>
            </a:r>
            <a:r>
              <a:rPr lang="en-US" altLang="en-US" baseline="0" dirty="0" smtClean="0"/>
              <a:t> for more detail.)</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26</a:t>
            </a:fld>
            <a:endParaRPr lang="en-US"/>
          </a:p>
        </p:txBody>
      </p:sp>
    </p:spTree>
    <p:extLst>
      <p:ext uri="{BB962C8B-B14F-4D97-AF65-F5344CB8AC3E}">
        <p14:creationId xmlns:p14="http://schemas.microsoft.com/office/powerpoint/2010/main" val="3883542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smtClean="0"/>
          </a:p>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a:p>
        </p:txBody>
      </p:sp>
    </p:spTree>
    <p:extLst>
      <p:ext uri="{BB962C8B-B14F-4D97-AF65-F5344CB8AC3E}">
        <p14:creationId xmlns:p14="http://schemas.microsoft.com/office/powerpoint/2010/main" val="3121826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a:p>
        </p:txBody>
      </p:sp>
    </p:spTree>
    <p:extLst>
      <p:ext uri="{BB962C8B-B14F-4D97-AF65-F5344CB8AC3E}">
        <p14:creationId xmlns:p14="http://schemas.microsoft.com/office/powerpoint/2010/main" val="75572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dirty="0" smtClean="0"/>
          </a:p>
          <a:p>
            <a:r>
              <a:rPr lang="en-US" b="1" dirty="0" smtClean="0"/>
              <a:t>Superior (cranial):</a:t>
            </a:r>
            <a:r>
              <a:rPr lang="en-US" b="1" baseline="0" dirty="0" smtClean="0"/>
              <a:t> </a:t>
            </a:r>
            <a:r>
              <a:rPr lang="en-US" baseline="0" dirty="0" smtClean="0"/>
              <a:t>Above or toward the head</a:t>
            </a:r>
          </a:p>
          <a:p>
            <a:r>
              <a:rPr lang="en-US" b="1" dirty="0" smtClean="0"/>
              <a:t>Midline: </a:t>
            </a:r>
            <a:r>
              <a:rPr lang="en-US" dirty="0" smtClean="0"/>
              <a:t>Imaginary line running vertically from head to toe at the midpoint of the body</a:t>
            </a:r>
          </a:p>
          <a:p>
            <a:r>
              <a:rPr lang="en-US" b="1" dirty="0" smtClean="0"/>
              <a:t>Proximal</a:t>
            </a:r>
            <a:r>
              <a:rPr lang="en-US" b="1" baseline="0" dirty="0" smtClean="0"/>
              <a:t>: </a:t>
            </a:r>
            <a:r>
              <a:rPr lang="en-US" baseline="0" dirty="0" smtClean="0"/>
              <a:t>Closer to the point of attachment or toward the trunk of the body</a:t>
            </a:r>
          </a:p>
          <a:p>
            <a:r>
              <a:rPr lang="en-US" b="1" baseline="0" dirty="0" smtClean="0"/>
              <a:t>Distal: </a:t>
            </a:r>
            <a:r>
              <a:rPr lang="en-US" baseline="0" dirty="0" smtClean="0"/>
              <a:t>Away from the point of attachment or farther from the trunk of the body</a:t>
            </a:r>
          </a:p>
          <a:p>
            <a:r>
              <a:rPr lang="en-US" b="1" baseline="0" dirty="0" smtClean="0"/>
              <a:t>Inferior (caudal): </a:t>
            </a:r>
            <a:r>
              <a:rPr lang="en-US" baseline="0" dirty="0" smtClean="0"/>
              <a:t>Below or toward the feet</a:t>
            </a:r>
          </a:p>
          <a:p>
            <a:r>
              <a:rPr lang="en-US" b="1" baseline="0" dirty="0" smtClean="0"/>
              <a:t>Lateral: </a:t>
            </a:r>
            <a:r>
              <a:rPr lang="en-US" baseline="0" dirty="0" smtClean="0"/>
              <a:t>Away from the middle of the body</a:t>
            </a:r>
          </a:p>
          <a:p>
            <a:r>
              <a:rPr lang="en-US" b="1" baseline="0" dirty="0" smtClean="0"/>
              <a:t>Medial: </a:t>
            </a:r>
            <a:r>
              <a:rPr lang="en-US" baseline="0" dirty="0" smtClean="0"/>
              <a:t>Close to the middle of the body</a:t>
            </a:r>
          </a:p>
          <a:p>
            <a:r>
              <a:rPr lang="en-US" b="1" baseline="0" dirty="0" smtClean="0"/>
              <a:t>Dorsal (posterior): </a:t>
            </a:r>
            <a:r>
              <a:rPr lang="en-US" baseline="0" dirty="0" smtClean="0"/>
              <a:t>Pertaining to the backside</a:t>
            </a:r>
          </a:p>
          <a:p>
            <a:r>
              <a:rPr lang="en-US" b="1" baseline="0" dirty="0" smtClean="0"/>
              <a:t>Ventral (anterior): </a:t>
            </a:r>
            <a:r>
              <a:rPr lang="en-US" baseline="0" dirty="0" smtClean="0"/>
              <a:t>Toward the front of the body</a:t>
            </a:r>
          </a:p>
          <a:p>
            <a:r>
              <a:rPr lang="en-US" b="1" baseline="0" dirty="0" smtClean="0"/>
              <a:t>Deep: </a:t>
            </a:r>
            <a:r>
              <a:rPr lang="en-US" baseline="0" dirty="0" smtClean="0"/>
              <a:t>Internally; away from the surface of the body</a:t>
            </a:r>
          </a:p>
          <a:p>
            <a:r>
              <a:rPr lang="en-US" b="1" baseline="0" dirty="0" smtClean="0"/>
              <a:t>Superficial: </a:t>
            </a:r>
            <a:r>
              <a:rPr lang="en-US" baseline="0" dirty="0" smtClean="0"/>
              <a:t>Close to the surface of the body</a:t>
            </a:r>
          </a:p>
          <a:p>
            <a:r>
              <a:rPr lang="en-US" b="1" baseline="0" dirty="0" smtClean="0"/>
              <a:t>Deep: </a:t>
            </a:r>
            <a:r>
              <a:rPr lang="en-US" baseline="0" dirty="0" smtClean="0"/>
              <a:t>More internal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(Note: </a:t>
            </a:r>
            <a:r>
              <a:rPr lang="en-US" dirty="0" smtClean="0"/>
              <a:t>If the terms on the slide are too small to read, refer to Figure 4-4 in the textbook.)</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29</a:t>
            </a:fld>
            <a:endParaRPr lang="en-US"/>
          </a:p>
        </p:txBody>
      </p:sp>
    </p:spTree>
    <p:extLst>
      <p:ext uri="{BB962C8B-B14F-4D97-AF65-F5344CB8AC3E}">
        <p14:creationId xmlns:p14="http://schemas.microsoft.com/office/powerpoint/2010/main" val="583477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Notes:</a:t>
            </a:r>
          </a:p>
          <a:p>
            <a:endParaRPr lang="en-US" dirty="0" smtClean="0"/>
          </a:p>
          <a:p>
            <a:r>
              <a:rPr lang="en-US" altLang="en-US" b="1" dirty="0" smtClean="0"/>
              <a:t>Sagittal plane: </a:t>
            </a:r>
            <a:r>
              <a:rPr lang="en-US" altLang="en-US" dirty="0" smtClean="0"/>
              <a:t>Divides the body into left and right portions</a:t>
            </a:r>
          </a:p>
          <a:p>
            <a:r>
              <a:rPr lang="en-US" altLang="en-US" b="1" dirty="0" smtClean="0"/>
              <a:t>Midsagittal plane: </a:t>
            </a:r>
            <a:r>
              <a:rPr lang="en-US" altLang="en-US" dirty="0" smtClean="0"/>
              <a:t>Runs lengthwise down the midline of the body and divides it into equal left and right halves</a:t>
            </a:r>
          </a:p>
          <a:p>
            <a:r>
              <a:rPr lang="en-US" altLang="en-US" b="1" dirty="0" smtClean="0"/>
              <a:t>Transverse plane: </a:t>
            </a:r>
            <a:r>
              <a:rPr lang="en-US" altLang="en-US" dirty="0" smtClean="0"/>
              <a:t>Divides the body into superior and inferior portions</a:t>
            </a:r>
          </a:p>
          <a:p>
            <a:r>
              <a:rPr lang="en-US" altLang="en-US" b="1" dirty="0" smtClean="0"/>
              <a:t>Frontal plane: </a:t>
            </a:r>
            <a:r>
              <a:rPr lang="en-US" altLang="en-US" dirty="0" smtClean="0"/>
              <a:t>Divides the body into anterior (frontal) and posterior (rear) portions;</a:t>
            </a:r>
            <a:r>
              <a:rPr lang="en-US" altLang="en-US" baseline="0" dirty="0" smtClean="0"/>
              <a:t> n</a:t>
            </a:r>
            <a:r>
              <a:rPr lang="en-US" altLang="en-US" dirty="0" smtClean="0"/>
              <a:t>ote that another term for the frontal plane is </a:t>
            </a:r>
            <a:r>
              <a:rPr lang="en-US" altLang="en-US" b="1" dirty="0" smtClean="0"/>
              <a:t>Coronal plane</a:t>
            </a: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(Note: </a:t>
            </a:r>
            <a:r>
              <a:rPr lang="en-US" dirty="0" smtClean="0"/>
              <a:t>If the terms on the slide are too small to read, refer to Figure 4-5 in the textbook.)</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a:p>
        </p:txBody>
      </p:sp>
    </p:spTree>
    <p:extLst>
      <p:ext uri="{BB962C8B-B14F-4D97-AF65-F5344CB8AC3E}">
        <p14:creationId xmlns:p14="http://schemas.microsoft.com/office/powerpoint/2010/main" val="2015197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p>
          <a:p>
            <a:endParaRPr lang="en-US" baseline="0" dirty="0" smtClean="0"/>
          </a:p>
          <a:p>
            <a:r>
              <a:rPr lang="en-US" b="1" baseline="0" dirty="0" smtClean="0"/>
              <a:t>Notes:</a:t>
            </a:r>
          </a:p>
          <a:p>
            <a:endParaRPr lang="en-US" b="1" baseline="0" dirty="0" smtClean="0"/>
          </a:p>
          <a:p>
            <a:r>
              <a:rPr lang="en-US" altLang="en-US" b="1" dirty="0" smtClean="0"/>
              <a:t>Brachial</a:t>
            </a:r>
            <a:r>
              <a:rPr lang="en-US" altLang="en-US" baseline="0" dirty="0" smtClean="0"/>
              <a:t> refers to the arm.</a:t>
            </a:r>
          </a:p>
          <a:p>
            <a:r>
              <a:rPr lang="en-US" altLang="en-US" b="1" baseline="0" dirty="0" smtClean="0"/>
              <a:t>Femoral</a:t>
            </a:r>
            <a:r>
              <a:rPr lang="en-US" altLang="en-US" baseline="0" dirty="0" smtClean="0"/>
              <a:t> refers to the thigh or the femur bone.</a:t>
            </a:r>
          </a:p>
          <a:p>
            <a:r>
              <a:rPr lang="en-US" altLang="en-US" b="1" baseline="0" dirty="0" smtClean="0"/>
              <a:t>Digital</a:t>
            </a:r>
            <a:r>
              <a:rPr lang="en-US" altLang="en-US" baseline="0" dirty="0" smtClean="0"/>
              <a:t> refers to the fingers or toes.</a:t>
            </a:r>
          </a:p>
          <a:p>
            <a:r>
              <a:rPr lang="en-US" altLang="en-US" b="1" baseline="0" dirty="0" smtClean="0"/>
              <a:t>Cervical</a:t>
            </a:r>
            <a:r>
              <a:rPr lang="en-US" altLang="en-US" baseline="0" dirty="0" smtClean="0"/>
              <a:t> refers to the neck.</a:t>
            </a:r>
          </a:p>
          <a:p>
            <a:endParaRPr lang="en-US" altLang="en-US" baseline="0" dirty="0" smtClean="0"/>
          </a:p>
          <a:p>
            <a:r>
              <a:rPr lang="en-US" altLang="en-US" baseline="0" dirty="0" smtClean="0"/>
              <a:t>See Figure 4-3 for more terms that are used to describe regions of the body.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31</a:t>
            </a:fld>
            <a:endParaRPr lang="en-US"/>
          </a:p>
        </p:txBody>
      </p:sp>
    </p:spTree>
    <p:extLst>
      <p:ext uri="{BB962C8B-B14F-4D97-AF65-F5344CB8AC3E}">
        <p14:creationId xmlns:p14="http://schemas.microsoft.com/office/powerpoint/2010/main" val="10066177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endParaRPr lang="en-US" baseline="0" dirty="0" smtClean="0"/>
          </a:p>
          <a:p>
            <a:endParaRPr lang="en-US" baseline="0" dirty="0" smtClean="0"/>
          </a:p>
          <a:p>
            <a:r>
              <a:rPr lang="en-US" b="1" baseline="0" dirty="0" smtClean="0"/>
              <a:t>Notes:</a:t>
            </a:r>
          </a:p>
          <a:p>
            <a:endParaRPr lang="en-US" altLang="en-US" dirty="0" smtClean="0"/>
          </a:p>
          <a:p>
            <a:r>
              <a:rPr lang="en-US" altLang="en-US" dirty="0" smtClean="0"/>
              <a:t>The </a:t>
            </a:r>
            <a:r>
              <a:rPr lang="en-US" altLang="en-US" b="1" dirty="0" smtClean="0"/>
              <a:t>dorsal</a:t>
            </a:r>
            <a:r>
              <a:rPr lang="en-US" altLang="en-US" dirty="0" smtClean="0"/>
              <a:t> and </a:t>
            </a:r>
            <a:r>
              <a:rPr lang="en-US" altLang="en-US" b="1" dirty="0" smtClean="0"/>
              <a:t>ventral</a:t>
            </a:r>
            <a:r>
              <a:rPr lang="en-US" altLang="en-US" dirty="0" smtClean="0"/>
              <a:t> cavities are the two largest body cavities. </a:t>
            </a:r>
          </a:p>
          <a:p>
            <a:endParaRPr lang="en-US" altLang="en-US" dirty="0" smtClean="0"/>
          </a:p>
          <a:p>
            <a:r>
              <a:rPr lang="en-US" altLang="en-US" dirty="0" smtClean="0"/>
              <a:t>The dorsal cavity contains the brain and spinal cord and is further divided into the </a:t>
            </a:r>
            <a:r>
              <a:rPr lang="en-US" altLang="en-US" b="1" dirty="0" smtClean="0"/>
              <a:t>cranial</a:t>
            </a:r>
            <a:r>
              <a:rPr lang="en-US" altLang="en-US" dirty="0" smtClean="0"/>
              <a:t> and </a:t>
            </a:r>
            <a:r>
              <a:rPr lang="en-US" altLang="en-US" b="1" dirty="0" smtClean="0"/>
              <a:t>spinal</a:t>
            </a:r>
            <a:r>
              <a:rPr lang="en-US" altLang="en-US" dirty="0" smtClean="0"/>
              <a:t> cavities.</a:t>
            </a:r>
          </a:p>
          <a:p>
            <a:endParaRPr lang="en-US" altLang="en-US" dirty="0" smtClean="0"/>
          </a:p>
          <a:p>
            <a:r>
              <a:rPr lang="en-US" altLang="en-US" dirty="0" smtClean="0"/>
              <a:t>The </a:t>
            </a:r>
            <a:r>
              <a:rPr lang="en-US" altLang="en-US" b="1" dirty="0" smtClean="0"/>
              <a:t>ventral</a:t>
            </a:r>
            <a:r>
              <a:rPr lang="en-US" altLang="en-US" dirty="0" smtClean="0"/>
              <a:t> cavity contains the </a:t>
            </a:r>
            <a:r>
              <a:rPr lang="en-US" altLang="en-US" b="1" dirty="0" smtClean="0"/>
              <a:t>thoracic </a:t>
            </a:r>
            <a:r>
              <a:rPr lang="en-US" altLang="en-US" dirty="0" smtClean="0"/>
              <a:t>and </a:t>
            </a:r>
            <a:r>
              <a:rPr lang="en-US" altLang="en-US" b="1" dirty="0" smtClean="0"/>
              <a:t>abdominopelvic</a:t>
            </a:r>
            <a:r>
              <a:rPr lang="en-US" altLang="en-US" dirty="0" smtClean="0"/>
              <a:t> cavities. These cavities are separated by the </a:t>
            </a:r>
            <a:r>
              <a:rPr lang="en-US" altLang="en-US" b="1" dirty="0" smtClean="0"/>
              <a:t>diaphragm</a:t>
            </a:r>
            <a:r>
              <a:rPr lang="en-US" altLang="en-US" dirty="0" smtClean="0"/>
              <a:t>. The abdominopelvic cavity is further divided into the abdominal cavity and the pelvic cavity.</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32</a:t>
            </a:fld>
            <a:endParaRPr lang="en-US"/>
          </a:p>
        </p:txBody>
      </p:sp>
    </p:spTree>
    <p:extLst>
      <p:ext uri="{BB962C8B-B14F-4D97-AF65-F5344CB8AC3E}">
        <p14:creationId xmlns:p14="http://schemas.microsoft.com/office/powerpoint/2010/main" val="365632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It is often necessary to specify a specific area of the abdominopelvic cavity. Healthcare professionals use standard regions to describe nine different regions. The regions are arranged similar to a tic-tac-toe board, as shown. The regions are:</a:t>
            </a:r>
          </a:p>
          <a:p>
            <a:pPr marL="171450" indent="-171450">
              <a:buFont typeface="Arial" pitchFamily="34" charset="0"/>
              <a:buChar char="•"/>
              <a:defRPr/>
            </a:pPr>
            <a:r>
              <a:rPr lang="en-US" dirty="0" smtClean="0"/>
              <a:t>Right hypochondriac region</a:t>
            </a:r>
          </a:p>
          <a:p>
            <a:pPr marL="171450" indent="-171450">
              <a:buFont typeface="Arial" pitchFamily="34" charset="0"/>
              <a:buChar char="•"/>
              <a:defRPr/>
            </a:pPr>
            <a:r>
              <a:rPr lang="en-US" dirty="0" smtClean="0"/>
              <a:t>Epigastric region</a:t>
            </a:r>
          </a:p>
          <a:p>
            <a:pPr marL="171450" indent="-171450">
              <a:buFont typeface="Arial" pitchFamily="34" charset="0"/>
              <a:buChar char="•"/>
              <a:defRPr/>
            </a:pPr>
            <a:r>
              <a:rPr lang="en-US" dirty="0" smtClean="0"/>
              <a:t>Left hypochondriac region</a:t>
            </a:r>
          </a:p>
          <a:p>
            <a:pPr marL="171450" indent="-171450">
              <a:buFont typeface="Arial" pitchFamily="34" charset="0"/>
              <a:buChar char="•"/>
              <a:defRPr/>
            </a:pPr>
            <a:r>
              <a:rPr lang="en-US" dirty="0" smtClean="0"/>
              <a:t>Right lumbar region</a:t>
            </a:r>
          </a:p>
          <a:p>
            <a:pPr marL="171450" indent="-171450">
              <a:buFont typeface="Arial" pitchFamily="34" charset="0"/>
              <a:buChar char="•"/>
              <a:defRPr/>
            </a:pPr>
            <a:r>
              <a:rPr lang="en-US" dirty="0" smtClean="0"/>
              <a:t>Umbilical region</a:t>
            </a:r>
          </a:p>
          <a:p>
            <a:pPr marL="171450" indent="-171450">
              <a:buFont typeface="Arial" pitchFamily="34" charset="0"/>
              <a:buChar char="•"/>
              <a:defRPr/>
            </a:pPr>
            <a:r>
              <a:rPr lang="en-US" dirty="0" smtClean="0"/>
              <a:t>Left lumbar region</a:t>
            </a:r>
          </a:p>
          <a:p>
            <a:pPr marL="171450" indent="-171450">
              <a:buFont typeface="Arial" pitchFamily="34" charset="0"/>
              <a:buChar char="•"/>
              <a:defRPr/>
            </a:pPr>
            <a:r>
              <a:rPr lang="en-US" dirty="0" smtClean="0"/>
              <a:t>Right iliac (inguinal) region</a:t>
            </a:r>
          </a:p>
          <a:p>
            <a:pPr marL="171450" indent="-171450">
              <a:buFont typeface="Arial" pitchFamily="34" charset="0"/>
              <a:buChar char="•"/>
              <a:defRPr/>
            </a:pPr>
            <a:r>
              <a:rPr lang="en-US" dirty="0" smtClean="0"/>
              <a:t>Hypogastric region</a:t>
            </a:r>
          </a:p>
          <a:p>
            <a:pPr marL="171450" indent="-171450">
              <a:buFont typeface="Arial" pitchFamily="34" charset="0"/>
              <a:buChar char="•"/>
              <a:defRPr/>
            </a:pPr>
            <a:r>
              <a:rPr lang="en-US" dirty="0" smtClean="0"/>
              <a:t>Left iliac (inguinal) region</a:t>
            </a:r>
          </a:p>
          <a:p>
            <a:pPr>
              <a:buFont typeface="Arial" pitchFamily="34" charset="0"/>
              <a:buNone/>
              <a:defRPr/>
            </a:pPr>
            <a:endParaRPr lang="en-US" dirty="0" smtClean="0"/>
          </a:p>
          <a:p>
            <a:pPr>
              <a:buFont typeface="Arial" pitchFamily="34" charset="0"/>
              <a:buNone/>
              <a:defRPr/>
            </a:pPr>
            <a:r>
              <a:rPr lang="en-US" dirty="0" smtClean="0"/>
              <a:t>Remember that the “right” and “left” refer to the </a:t>
            </a:r>
            <a:r>
              <a:rPr lang="en-US" i="0" dirty="0" smtClean="0"/>
              <a:t>patient’s </a:t>
            </a:r>
            <a:r>
              <a:rPr lang="en-US" dirty="0" smtClean="0"/>
              <a:t>right and left.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33</a:t>
            </a:fld>
            <a:endParaRPr lang="en-US"/>
          </a:p>
        </p:txBody>
      </p:sp>
    </p:spTree>
    <p:extLst>
      <p:ext uri="{BB962C8B-B14F-4D97-AF65-F5344CB8AC3E}">
        <p14:creationId xmlns:p14="http://schemas.microsoft.com/office/powerpoint/2010/main" val="109496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1956223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4813" indent="-404813">
              <a:spcBef>
                <a:spcPts val="2400"/>
              </a:spcBef>
            </a:pPr>
            <a:r>
              <a:rPr lang="en-US" dirty="0" smtClean="0"/>
              <a:t>LO 4.3 </a:t>
            </a:r>
            <a:r>
              <a:rPr lang="en-US" dirty="0" smtClean="0">
                <a:latin typeface="Albertus Medium" pitchFamily="34" charset="0"/>
              </a:rPr>
              <a:t>Explain body position, direction, and parts using medical terms.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It is often necessary to specify a specific area of the abdominopelvic cavity. Healthcare professionals use standard regions to describe nine different regions. The regions are arranged similar to a tic-tac-toe board, as shown. The regions are:</a:t>
            </a:r>
          </a:p>
          <a:p>
            <a:pPr marL="171450" indent="-171450">
              <a:buFont typeface="Arial" pitchFamily="34" charset="0"/>
              <a:buChar char="•"/>
              <a:defRPr/>
            </a:pPr>
            <a:r>
              <a:rPr lang="en-US" dirty="0" smtClean="0"/>
              <a:t>Right hypochondriac region</a:t>
            </a:r>
          </a:p>
          <a:p>
            <a:pPr marL="171450" indent="-171450">
              <a:buFont typeface="Arial" pitchFamily="34" charset="0"/>
              <a:buChar char="•"/>
              <a:defRPr/>
            </a:pPr>
            <a:r>
              <a:rPr lang="en-US" dirty="0" smtClean="0"/>
              <a:t>Epigastric region</a:t>
            </a:r>
          </a:p>
          <a:p>
            <a:pPr marL="171450" indent="-171450">
              <a:buFont typeface="Arial" pitchFamily="34" charset="0"/>
              <a:buChar char="•"/>
              <a:defRPr/>
            </a:pPr>
            <a:r>
              <a:rPr lang="en-US" dirty="0" smtClean="0"/>
              <a:t>Left hypochondriac region</a:t>
            </a:r>
          </a:p>
          <a:p>
            <a:pPr marL="171450" indent="-171450">
              <a:buFont typeface="Arial" pitchFamily="34" charset="0"/>
              <a:buChar char="•"/>
              <a:defRPr/>
            </a:pPr>
            <a:r>
              <a:rPr lang="en-US" dirty="0" smtClean="0"/>
              <a:t>Right lumbar region</a:t>
            </a:r>
          </a:p>
          <a:p>
            <a:pPr marL="171450" indent="-171450">
              <a:buFont typeface="Arial" pitchFamily="34" charset="0"/>
              <a:buChar char="•"/>
              <a:defRPr/>
            </a:pPr>
            <a:r>
              <a:rPr lang="en-US" dirty="0" smtClean="0"/>
              <a:t>Umbilical region</a:t>
            </a:r>
          </a:p>
          <a:p>
            <a:pPr marL="171450" indent="-171450">
              <a:buFont typeface="Arial" pitchFamily="34" charset="0"/>
              <a:buChar char="•"/>
              <a:defRPr/>
            </a:pPr>
            <a:r>
              <a:rPr lang="en-US" dirty="0" smtClean="0"/>
              <a:t>Left lumbar region</a:t>
            </a:r>
          </a:p>
          <a:p>
            <a:pPr marL="171450" indent="-171450">
              <a:buFont typeface="Arial" pitchFamily="34" charset="0"/>
              <a:buChar char="•"/>
              <a:defRPr/>
            </a:pPr>
            <a:r>
              <a:rPr lang="en-US" dirty="0" smtClean="0"/>
              <a:t>Right iliac (inguinal) region</a:t>
            </a:r>
          </a:p>
          <a:p>
            <a:pPr marL="171450" indent="-171450">
              <a:buFont typeface="Arial" pitchFamily="34" charset="0"/>
              <a:buChar char="•"/>
              <a:defRPr/>
            </a:pPr>
            <a:r>
              <a:rPr lang="en-US" dirty="0" smtClean="0"/>
              <a:t>Hypogastric region</a:t>
            </a:r>
          </a:p>
          <a:p>
            <a:pPr marL="171450" indent="-171450">
              <a:buFont typeface="Arial" pitchFamily="34" charset="0"/>
              <a:buChar char="•"/>
              <a:defRPr/>
            </a:pPr>
            <a:r>
              <a:rPr lang="en-US" dirty="0" smtClean="0"/>
              <a:t>Left iliac (inguinal) region</a:t>
            </a:r>
          </a:p>
          <a:p>
            <a:pPr>
              <a:buFont typeface="Arial" pitchFamily="34" charset="0"/>
              <a:buNone/>
              <a:defRPr/>
            </a:pPr>
            <a:endParaRPr lang="en-US" dirty="0" smtClean="0"/>
          </a:p>
          <a:p>
            <a:pPr>
              <a:buFont typeface="Arial" pitchFamily="34" charset="0"/>
              <a:buNone/>
              <a:defRPr/>
            </a:pPr>
            <a:r>
              <a:rPr lang="en-US" dirty="0" smtClean="0"/>
              <a:t>Remember that the “right” and “left” refer to the </a:t>
            </a:r>
            <a:r>
              <a:rPr lang="en-US" i="0" dirty="0" smtClean="0"/>
              <a:t>patient’s </a:t>
            </a:r>
            <a:r>
              <a:rPr lang="en-US" dirty="0" smtClean="0"/>
              <a:t>right and left.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34</a:t>
            </a:fld>
            <a:endParaRPr lang="en-US" dirty="0"/>
          </a:p>
        </p:txBody>
      </p:sp>
    </p:spTree>
    <p:extLst>
      <p:ext uri="{BB962C8B-B14F-4D97-AF65-F5344CB8AC3E}">
        <p14:creationId xmlns:p14="http://schemas.microsoft.com/office/powerpoint/2010/main" val="4178962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4.1 </a:t>
            </a:r>
            <a:r>
              <a:rPr lang="en-US" altLang="en-US" dirty="0" smtClean="0">
                <a:latin typeface="Albertus Medium" pitchFamily="34" charset="0"/>
              </a:rPr>
              <a:t>Recognize medical prefixes, word roots, and suffixes to build commonly used medical terms.</a:t>
            </a:r>
            <a:endParaRPr lang="en-US" baseline="0" dirty="0" smtClean="0"/>
          </a:p>
          <a:p>
            <a:pPr marL="404813" indent="-404813">
              <a:spcBef>
                <a:spcPts val="2400"/>
              </a:spcBef>
            </a:pPr>
            <a:r>
              <a:rPr lang="en-US" b="0" dirty="0" smtClean="0">
                <a:latin typeface="Albertus Medium" pitchFamily="34" charset="0"/>
              </a:rPr>
              <a:t>LO 4.2 Define common medical abbreviations.</a:t>
            </a:r>
          </a:p>
          <a:p>
            <a:pPr marL="404813" indent="-404813">
              <a:spcBef>
                <a:spcPts val="2400"/>
              </a:spcBef>
            </a:pPr>
            <a:r>
              <a:rPr lang="en-US" b="0" dirty="0" smtClean="0">
                <a:latin typeface="Albertus Medium" pitchFamily="34" charset="0"/>
              </a:rPr>
              <a:t>LO 4.3 Explain body position, direction, and parts using medical terms.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35</a:t>
            </a:fld>
            <a:endParaRPr lang="en-US" dirty="0"/>
          </a:p>
        </p:txBody>
      </p:sp>
    </p:spTree>
    <p:extLst>
      <p:ext uri="{BB962C8B-B14F-4D97-AF65-F5344CB8AC3E}">
        <p14:creationId xmlns:p14="http://schemas.microsoft.com/office/powerpoint/2010/main" val="3972809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279883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227848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4.1 </a:t>
            </a:r>
            <a:r>
              <a:rPr lang="en-US" altLang="en-US" dirty="0" smtClean="0">
                <a:latin typeface="Albertus Medium" pitchFamily="34" charset="0"/>
              </a:rPr>
              <a:t>Recognize medical prefixes, word roots, and suffixes to build commonly used medical terms.</a:t>
            </a:r>
            <a:endParaRPr lang="en-US" baseline="0" dirty="0" smtClean="0"/>
          </a:p>
          <a:p>
            <a:endParaRPr lang="en-US" baseline="0" dirty="0" smtClean="0"/>
          </a:p>
          <a:p>
            <a:r>
              <a:rPr lang="en-US" b="1" baseline="0" dirty="0" smtClean="0"/>
              <a:t>Notes:</a:t>
            </a:r>
          </a:p>
          <a:p>
            <a:endParaRPr lang="en-US" b="1" baseline="0" dirty="0" smtClean="0"/>
          </a:p>
          <a:p>
            <a:pPr>
              <a:defRPr/>
            </a:pPr>
            <a:r>
              <a:rPr lang="en-US" dirty="0" smtClean="0"/>
              <a:t>At first, medical terminology may seem like a foreign language because many words are formed from Greek and Latin words. However, once you learn the basic word parts and understand how they fit together to form words, you will be able to “decode” or figure out the meaning of many medical words quickly, including words you have never seen before.</a:t>
            </a:r>
          </a:p>
          <a:p>
            <a:pPr>
              <a:defRPr/>
            </a:pPr>
            <a:endParaRPr lang="en-US" dirty="0" smtClean="0"/>
          </a:p>
          <a:p>
            <a:pPr>
              <a:defRPr/>
            </a:pPr>
            <a:r>
              <a:rPr lang="en-US" dirty="0" smtClean="0"/>
              <a:t>Basic word parts:</a:t>
            </a:r>
          </a:p>
          <a:p>
            <a:pPr marL="171450" indent="-171450">
              <a:buFont typeface="Arial" pitchFamily="34" charset="0"/>
              <a:buChar char="•"/>
              <a:defRPr/>
            </a:pPr>
            <a:r>
              <a:rPr lang="en-US" b="1" dirty="0" smtClean="0"/>
              <a:t>Word root: </a:t>
            </a:r>
            <a:r>
              <a:rPr lang="en-US" dirty="0" smtClean="0"/>
              <a:t>The basic meaning of the word</a:t>
            </a:r>
          </a:p>
          <a:p>
            <a:pPr marL="171450" indent="-171450">
              <a:buFont typeface="Arial" pitchFamily="34" charset="0"/>
              <a:buChar char="•"/>
              <a:defRPr/>
            </a:pPr>
            <a:r>
              <a:rPr lang="en-US" b="1" dirty="0" smtClean="0"/>
              <a:t>Suffix: </a:t>
            </a:r>
            <a:r>
              <a:rPr lang="en-US" dirty="0" smtClean="0"/>
              <a:t>Placed at the end of the word root to alter its meaning and sometimes to alter the part of speech</a:t>
            </a:r>
            <a:r>
              <a:rPr lang="en-US" baseline="0" dirty="0" smtClean="0"/>
              <a:t> (f</a:t>
            </a:r>
            <a:r>
              <a:rPr lang="en-US" dirty="0" smtClean="0"/>
              <a:t>or example, adding the suffix “-al” to the end of the word root “neuron” changes the noun “neuron” into an adjective that modifies another word)</a:t>
            </a:r>
          </a:p>
          <a:p>
            <a:pPr marL="171450" indent="-171450">
              <a:buFont typeface="Arial" pitchFamily="34" charset="0"/>
              <a:buChar char="•"/>
              <a:defRPr/>
            </a:pPr>
            <a:r>
              <a:rPr lang="en-US" b="1" dirty="0" smtClean="0"/>
              <a:t>Prefix: </a:t>
            </a:r>
            <a:r>
              <a:rPr lang="en-US" b="0" dirty="0" smtClean="0"/>
              <a:t>P</a:t>
            </a:r>
            <a:r>
              <a:rPr lang="en-US" dirty="0" smtClean="0"/>
              <a:t>laced before the word root to modify its meaning</a:t>
            </a:r>
          </a:p>
          <a:p>
            <a:pPr marL="171450" indent="-171450">
              <a:buFont typeface="Arial" pitchFamily="34" charset="0"/>
              <a:buChar char="•"/>
              <a:defRPr/>
            </a:pPr>
            <a:r>
              <a:rPr lang="en-US" b="1" dirty="0" smtClean="0"/>
              <a:t>Combining vowel: </a:t>
            </a:r>
            <a:r>
              <a:rPr lang="en-US" dirty="0" smtClean="0"/>
              <a:t>A vowel added between other word parts to make the word easier to pronounce;</a:t>
            </a:r>
            <a:r>
              <a:rPr lang="en-US" baseline="0" dirty="0" smtClean="0"/>
              <a:t> c</a:t>
            </a:r>
            <a:r>
              <a:rPr lang="en-US" dirty="0" smtClean="0"/>
              <a:t>ombining vowels do not change the meaning of the word</a:t>
            </a:r>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3297729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4.1 </a:t>
            </a:r>
            <a:r>
              <a:rPr lang="en-US" altLang="en-US" dirty="0" smtClean="0">
                <a:latin typeface="Albertus Medium" pitchFamily="34" charset="0"/>
              </a:rPr>
              <a:t>Recognize medical prefixes, word roots, and suffixes to build commonly used medical terms.</a:t>
            </a:r>
            <a:endParaRPr lang="en-US" baseline="0" dirty="0" smtClean="0"/>
          </a:p>
          <a:p>
            <a:endParaRPr lang="en-US" baseline="0" dirty="0" smtClean="0"/>
          </a:p>
          <a:p>
            <a:r>
              <a:rPr lang="en-US" b="1" baseline="0" dirty="0" smtClean="0"/>
              <a:t>Notes:</a:t>
            </a:r>
          </a:p>
          <a:p>
            <a:endParaRPr lang="en-US" altLang="en-US" dirty="0" smtClean="0"/>
          </a:p>
          <a:p>
            <a:r>
              <a:rPr lang="en-US" altLang="en-US" dirty="0" smtClean="0"/>
              <a:t>To decode the meaning of a medical word, find the meaning of each word part that makes up the word. In many cases, it is easiest to start with the meaning of the suffix. You will quickly become familiar with common suffixes, such as:</a:t>
            </a:r>
          </a:p>
          <a:p>
            <a:r>
              <a:rPr lang="en-US" altLang="en-US" i="1" dirty="0" smtClean="0"/>
              <a:t>-al: </a:t>
            </a:r>
            <a:r>
              <a:rPr lang="en-US" altLang="en-US" dirty="0" smtClean="0"/>
              <a:t>pertaining to</a:t>
            </a:r>
          </a:p>
          <a:p>
            <a:r>
              <a:rPr lang="en-US" altLang="en-US" i="1" dirty="0" smtClean="0"/>
              <a:t>-itis: </a:t>
            </a:r>
            <a:r>
              <a:rPr lang="en-US" altLang="en-US" dirty="0" smtClean="0"/>
              <a:t>inflammation of</a:t>
            </a:r>
          </a:p>
          <a:p>
            <a:r>
              <a:rPr lang="en-US" altLang="en-US" i="1" dirty="0" smtClean="0"/>
              <a:t>-logy: </a:t>
            </a:r>
            <a:r>
              <a:rPr lang="en-US" altLang="en-US" dirty="0" smtClean="0"/>
              <a:t>knowledge or study of</a:t>
            </a:r>
          </a:p>
          <a:p>
            <a:r>
              <a:rPr lang="en-US" altLang="en-US" i="1" dirty="0" smtClean="0"/>
              <a:t>-</a:t>
            </a:r>
            <a:r>
              <a:rPr lang="en-US" altLang="en-US" i="1" dirty="0" err="1" smtClean="0"/>
              <a:t>osis</a:t>
            </a:r>
            <a:r>
              <a:rPr lang="en-US" altLang="en-US" i="1" dirty="0" smtClean="0"/>
              <a:t>: </a:t>
            </a:r>
            <a:r>
              <a:rPr lang="en-US" altLang="en-US" dirty="0" smtClean="0"/>
              <a:t>condition</a:t>
            </a:r>
          </a:p>
          <a:p>
            <a:r>
              <a:rPr lang="en-US" altLang="en-US" i="1" dirty="0" smtClean="0"/>
              <a:t>-</a:t>
            </a:r>
            <a:r>
              <a:rPr lang="en-US" altLang="en-US" i="1" dirty="0" err="1" smtClean="0"/>
              <a:t>tomy</a:t>
            </a:r>
            <a:r>
              <a:rPr lang="en-US" altLang="en-US" i="1" dirty="0" smtClean="0"/>
              <a:t>: </a:t>
            </a:r>
            <a:r>
              <a:rPr lang="en-US" altLang="en-US" dirty="0" smtClean="0"/>
              <a:t>to cut into</a:t>
            </a:r>
          </a:p>
          <a:p>
            <a:r>
              <a:rPr lang="en-US" altLang="en-US" dirty="0" smtClean="0"/>
              <a:t>-</a:t>
            </a:r>
            <a:r>
              <a:rPr lang="en-US" altLang="en-US" i="1" dirty="0" err="1" smtClean="0"/>
              <a:t>cyte</a:t>
            </a:r>
            <a:r>
              <a:rPr lang="en-US" altLang="en-US" i="1" dirty="0" smtClean="0"/>
              <a:t>: </a:t>
            </a:r>
            <a:r>
              <a:rPr lang="en-US" altLang="en-US" dirty="0" smtClean="0"/>
              <a:t>cell</a:t>
            </a:r>
          </a:p>
          <a:p>
            <a:endParaRPr lang="en-US" altLang="en-US" dirty="0" smtClean="0"/>
          </a:p>
          <a:p>
            <a:r>
              <a:rPr lang="en-US" altLang="en-US" dirty="0" smtClean="0"/>
              <a:t>Next, add the meaning of the word root.</a:t>
            </a:r>
          </a:p>
          <a:p>
            <a:endParaRPr lang="en-US" altLang="en-US" dirty="0" smtClean="0"/>
          </a:p>
          <a:p>
            <a:r>
              <a:rPr lang="en-US" altLang="en-US" dirty="0" smtClean="0"/>
              <a:t>Finally, add the meaning of the prefix. You will quickly become familiar with common prefixes, such as:</a:t>
            </a:r>
          </a:p>
          <a:p>
            <a:r>
              <a:rPr lang="en-US" altLang="en-US" i="1" dirty="0" smtClean="0"/>
              <a:t>pre-</a:t>
            </a:r>
            <a:r>
              <a:rPr lang="en-US" altLang="en-US" dirty="0" smtClean="0"/>
              <a:t>: before</a:t>
            </a:r>
          </a:p>
          <a:p>
            <a:r>
              <a:rPr lang="en-US" altLang="en-US" i="1" dirty="0" smtClean="0"/>
              <a:t>post-</a:t>
            </a:r>
            <a:r>
              <a:rPr lang="en-US" altLang="en-US" dirty="0" smtClean="0"/>
              <a:t>: after</a:t>
            </a:r>
          </a:p>
          <a:p>
            <a:r>
              <a:rPr lang="en-US" altLang="en-US" i="1" dirty="0" err="1" smtClean="0"/>
              <a:t>leuk</a:t>
            </a:r>
            <a:r>
              <a:rPr lang="en-US" altLang="en-US" i="1" dirty="0" smtClean="0"/>
              <a:t>-</a:t>
            </a:r>
            <a:r>
              <a:rPr lang="en-US" altLang="en-US" dirty="0" smtClean="0"/>
              <a:t>: white</a:t>
            </a:r>
          </a:p>
          <a:p>
            <a:r>
              <a:rPr lang="en-US" altLang="en-US" i="1" dirty="0" smtClean="0"/>
              <a:t>tachy-</a:t>
            </a:r>
            <a:r>
              <a:rPr lang="en-US" altLang="en-US" dirty="0" smtClean="0"/>
              <a:t>: rapid</a:t>
            </a:r>
          </a:p>
          <a:p>
            <a:r>
              <a:rPr lang="en-US" altLang="en-US" i="1" dirty="0" smtClean="0"/>
              <a:t>hypo-</a:t>
            </a:r>
            <a:r>
              <a:rPr lang="en-US" altLang="en-US" dirty="0" smtClean="0"/>
              <a:t>: below</a:t>
            </a:r>
          </a:p>
          <a:p>
            <a:r>
              <a:rPr lang="en-US" altLang="en-US" i="1" dirty="0" smtClean="0"/>
              <a:t>hyper-</a:t>
            </a:r>
            <a:r>
              <a:rPr lang="en-US" altLang="en-US" dirty="0" smtClean="0"/>
              <a:t>: above</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a:p>
        </p:txBody>
      </p:sp>
    </p:spTree>
    <p:extLst>
      <p:ext uri="{BB962C8B-B14F-4D97-AF65-F5344CB8AC3E}">
        <p14:creationId xmlns:p14="http://schemas.microsoft.com/office/powerpoint/2010/main" val="224388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4.1 </a:t>
            </a:r>
            <a:r>
              <a:rPr lang="en-US" altLang="en-US" dirty="0" smtClean="0">
                <a:latin typeface="Albertus Medium" pitchFamily="34" charset="0"/>
              </a:rPr>
              <a:t>Recognize medical prefixes, word roots, and suffixes to build commonly used medical terms.</a:t>
            </a:r>
            <a:endParaRPr lang="en-US" baseline="0" dirty="0" smtClean="0"/>
          </a:p>
          <a:p>
            <a:endParaRPr lang="en-US" baseline="0" dirty="0" smtClean="0"/>
          </a:p>
          <a:p>
            <a:r>
              <a:rPr lang="en-US" b="1" baseline="0" dirty="0" smtClean="0"/>
              <a:t>Notes:</a:t>
            </a:r>
          </a:p>
          <a:p>
            <a:endParaRPr lang="en-US" altLang="en-US" dirty="0" smtClean="0"/>
          </a:p>
          <a:p>
            <a:r>
              <a:rPr lang="en-US" altLang="en-US" dirty="0" smtClean="0"/>
              <a:t>To decode the word </a:t>
            </a:r>
            <a:r>
              <a:rPr lang="en-US" altLang="en-US" i="1" dirty="0" smtClean="0"/>
              <a:t>cardiology</a:t>
            </a:r>
            <a:r>
              <a:rPr lang="en-US" altLang="en-US" dirty="0" smtClean="0"/>
              <a:t>, begin by determining that the suffix </a:t>
            </a:r>
            <a:r>
              <a:rPr lang="en-US" altLang="en-US" i="1" dirty="0" smtClean="0"/>
              <a:t>-logy </a:t>
            </a:r>
            <a:r>
              <a:rPr lang="en-US" altLang="en-US" dirty="0" smtClean="0"/>
              <a:t>means “study or knowledge of.”</a:t>
            </a:r>
          </a:p>
          <a:p>
            <a:endParaRPr lang="en-US" altLang="en-US" dirty="0" smtClean="0"/>
          </a:p>
          <a:p>
            <a:r>
              <a:rPr lang="en-US" altLang="en-US" dirty="0" smtClean="0"/>
              <a:t>Next, recall that the word root </a:t>
            </a:r>
            <a:r>
              <a:rPr lang="en-US" altLang="en-US" i="1" dirty="0" err="1" smtClean="0"/>
              <a:t>cardi</a:t>
            </a:r>
            <a:r>
              <a:rPr lang="en-US" altLang="en-US" i="1" dirty="0" smtClean="0"/>
              <a:t>/o</a:t>
            </a:r>
            <a:r>
              <a:rPr lang="en-US" altLang="en-US" dirty="0" smtClean="0"/>
              <a:t> means heart.</a:t>
            </a:r>
          </a:p>
          <a:p>
            <a:endParaRPr lang="en-US" altLang="en-US" dirty="0" smtClean="0"/>
          </a:p>
          <a:p>
            <a:r>
              <a:rPr lang="en-US" altLang="en-US" dirty="0" smtClean="0"/>
              <a:t>So, cardiology means “study or knowledge of the heart.”</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a:p>
        </p:txBody>
      </p:sp>
    </p:spTree>
    <p:extLst>
      <p:ext uri="{BB962C8B-B14F-4D97-AF65-F5344CB8AC3E}">
        <p14:creationId xmlns:p14="http://schemas.microsoft.com/office/powerpoint/2010/main" val="105766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 4.1 </a:t>
            </a:r>
            <a:r>
              <a:rPr lang="en-US" altLang="en-US" dirty="0" smtClean="0">
                <a:latin typeface="Albertus Medium" pitchFamily="34" charset="0"/>
              </a:rPr>
              <a:t>Recognize medical prefixes, word roots, and suffixes to build commonly used medical terms.</a:t>
            </a:r>
            <a:endParaRPr lang="en-US" baseline="0" dirty="0" smtClean="0"/>
          </a:p>
          <a:p>
            <a:endParaRPr lang="en-US" baseline="0" dirty="0" smtClean="0"/>
          </a:p>
          <a:p>
            <a:r>
              <a:rPr lang="en-US" b="1" baseline="0" dirty="0" smtClean="0"/>
              <a:t>Notes:</a:t>
            </a:r>
          </a:p>
          <a:p>
            <a:endParaRPr lang="en-US" b="1" baseline="0" dirty="0" smtClean="0"/>
          </a:p>
          <a:p>
            <a:r>
              <a:rPr lang="en-US" altLang="en-US" dirty="0" smtClean="0"/>
              <a:t>The word </a:t>
            </a:r>
            <a:r>
              <a:rPr lang="en-US" altLang="en-US" i="1" dirty="0" smtClean="0"/>
              <a:t>tachycardia</a:t>
            </a:r>
            <a:r>
              <a:rPr lang="en-US" altLang="en-US" dirty="0" smtClean="0"/>
              <a:t> does not have a suffix, so start with the word root. As you know, </a:t>
            </a:r>
            <a:r>
              <a:rPr lang="en-US" altLang="en-US" i="1" dirty="0" err="1" smtClean="0"/>
              <a:t>cardi</a:t>
            </a:r>
            <a:r>
              <a:rPr lang="en-US" altLang="en-US" i="1" dirty="0" smtClean="0"/>
              <a:t>/o</a:t>
            </a:r>
            <a:r>
              <a:rPr lang="en-US" altLang="en-US" i="1" baseline="0" dirty="0" smtClean="0"/>
              <a:t> </a:t>
            </a:r>
            <a:r>
              <a:rPr lang="en-US" altLang="en-US" dirty="0" smtClean="0"/>
              <a:t>means “heart.”</a:t>
            </a:r>
          </a:p>
          <a:p>
            <a:endParaRPr lang="en-US" altLang="en-US" dirty="0" smtClean="0"/>
          </a:p>
          <a:p>
            <a:r>
              <a:rPr lang="en-US" altLang="en-US" dirty="0" smtClean="0"/>
              <a:t>The prefix </a:t>
            </a:r>
            <a:r>
              <a:rPr lang="en-US" altLang="en-US" i="1" dirty="0" smtClean="0"/>
              <a:t>tachy-</a:t>
            </a:r>
            <a:r>
              <a:rPr lang="en-US" altLang="en-US" dirty="0" smtClean="0"/>
              <a:t> means “fast.”</a:t>
            </a:r>
          </a:p>
          <a:p>
            <a:endParaRPr lang="en-US" altLang="en-US" dirty="0" smtClean="0"/>
          </a:p>
          <a:p>
            <a:r>
              <a:rPr lang="en-US" altLang="en-US" dirty="0" smtClean="0"/>
              <a:t>Therefore, tachycardia means “rapid heart rate.”</a:t>
            </a:r>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a:p>
        </p:txBody>
      </p:sp>
    </p:spTree>
    <p:extLst>
      <p:ext uri="{BB962C8B-B14F-4D97-AF65-F5344CB8AC3E}">
        <p14:creationId xmlns:p14="http://schemas.microsoft.com/office/powerpoint/2010/main" val="2324737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762000" y="3429000"/>
            <a:ext cx="8382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914400" y="3581400"/>
            <a:ext cx="80010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914400" y="4260273"/>
            <a:ext cx="80010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3668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2057400" y="3429000"/>
            <a:ext cx="70866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133600" y="3581400"/>
            <a:ext cx="67818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133600" y="4260273"/>
            <a:ext cx="67818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546232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gif"/><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965" r:id="rId3"/>
    <p:sldLayoutId id="2147483778" r:id="rId4"/>
    <p:sldLayoutId id="2147483779" r:id="rId5"/>
    <p:sldLayoutId id="2147483733" r:id="rId6"/>
    <p:sldLayoutId id="2147483734" r:id="rId7"/>
    <p:sldLayoutId id="2147483914" r:id="rId8"/>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64" r:id="rId10"/>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slide" Target="slide3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slide" Target="slide3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slide" Target="slide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6.xml"/><Relationship Id="rId4" Type="http://schemas.openxmlformats.org/officeDocument/2006/relationships/slide" Target="slide40.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slide" Target="slide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slide" Target="slide4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6.xml"/><Relationship Id="rId4" Type="http://schemas.openxmlformats.org/officeDocument/2006/relationships/slide" Target="slide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6.xml"/><Relationship Id="rId4" Type="http://schemas.openxmlformats.org/officeDocument/2006/relationships/slide" Target="slide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slide" Target="slide45.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slide" Target="slide46.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slide" Target="slide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Medical Terminology and Abbreviations</a:t>
            </a:r>
            <a:endParaRPr lang="en-US" dirty="0"/>
          </a:p>
        </p:txBody>
      </p:sp>
      <p:sp>
        <p:nvSpPr>
          <p:cNvPr id="6" name="Text Placeholder 5"/>
          <p:cNvSpPr>
            <a:spLocks noGrp="1"/>
          </p:cNvSpPr>
          <p:nvPr>
            <p:ph type="body" sz="quarter" idx="10"/>
          </p:nvPr>
        </p:nvSpPr>
        <p:spPr/>
        <p:txBody>
          <a:bodyPr/>
          <a:lstStyle/>
          <a:p>
            <a:r>
              <a:rPr lang="en-US" dirty="0" smtClean="0"/>
              <a:t>Chapter 4</a:t>
            </a:r>
            <a:endParaRPr lang="en-US" dirty="0"/>
          </a:p>
        </p:txBody>
      </p:sp>
      <p:sp>
        <p:nvSpPr>
          <p:cNvPr id="2" name="Text Placeholder 1"/>
          <p:cNvSpPr>
            <a:spLocks noGrp="1"/>
          </p:cNvSpPr>
          <p:nvPr>
            <p:ph type="body" sz="quarter" idx="11"/>
          </p:nvPr>
        </p:nvSpPr>
        <p:spPr/>
        <p:txBody>
          <a:bodyPr/>
          <a:lstStyle/>
          <a:p>
            <a:endParaRPr lang="en-US" dirty="0"/>
          </a:p>
        </p:txBody>
      </p:sp>
      <p:sp>
        <p:nvSpPr>
          <p:cNvPr id="7" name="Photo Credit"/>
          <p:cNvSpPr txBox="1">
            <a:spLocks/>
          </p:cNvSpPr>
          <p:nvPr/>
        </p:nvSpPr>
        <p:spPr>
          <a:xfrm>
            <a:off x="152400" y="6629400"/>
            <a:ext cx="8839200" cy="124207"/>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smtClean="0">
                <a:solidFill>
                  <a:prstClr val="white"/>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4112236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Example 1</a:t>
            </a:r>
            <a:endParaRPr lang="en-US" dirty="0"/>
          </a:p>
        </p:txBody>
      </p:sp>
      <p:sp>
        <p:nvSpPr>
          <p:cNvPr id="28" name="Content Placeholder 27"/>
          <p:cNvSpPr>
            <a:spLocks noGrp="1"/>
          </p:cNvSpPr>
          <p:nvPr>
            <p:ph sz="half" idx="1"/>
          </p:nvPr>
        </p:nvSpPr>
        <p:spPr>
          <a:xfrm>
            <a:off x="457200" y="1295400"/>
            <a:ext cx="8229600" cy="914400"/>
          </a:xfrm>
        </p:spPr>
        <p:txBody>
          <a:bodyPr/>
          <a:lstStyle/>
          <a:p>
            <a:pPr marL="0" indent="0" algn="ctr">
              <a:buNone/>
            </a:pPr>
            <a:r>
              <a:rPr lang="en-US" altLang="en-US" dirty="0">
                <a:latin typeface="Albertus Medium"/>
              </a:rPr>
              <a:t>Cardiology: Knowledge or study of the heart</a:t>
            </a:r>
          </a:p>
          <a:p>
            <a:endParaRPr lang="en-US" dirty="0"/>
          </a:p>
        </p:txBody>
      </p:sp>
      <p:pic>
        <p:nvPicPr>
          <p:cNvPr id="6" name="Picture 5" descr="Puzzle pieces showing the word parts that make up the word cardi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071" y="1990983"/>
            <a:ext cx="6203857" cy="2876033"/>
          </a:xfrm>
          <a:prstGeom prst="rect">
            <a:avLst/>
          </a:prstGeom>
        </p:spPr>
      </p:pic>
      <p:sp>
        <p:nvSpPr>
          <p:cNvPr id="4" name="Text Placeholder 3"/>
          <p:cNvSpPr>
            <a:spLocks noGrp="1"/>
          </p:cNvSpPr>
          <p:nvPr>
            <p:ph type="body" sz="quarter" idx="12"/>
          </p:nvPr>
        </p:nvSpPr>
        <p:spPr>
          <a:xfrm>
            <a:off x="3817620" y="6400800"/>
            <a:ext cx="1508760" cy="228600"/>
          </a:xfrm>
        </p:spPr>
        <p:txBody>
          <a:bodyPr/>
          <a:lstStyle/>
          <a:p>
            <a:r>
              <a:rPr lang="en-US" dirty="0" smtClean="0">
                <a:hlinkClick r:id="rId4" action="ppaction://hlinksldjump"/>
              </a:rPr>
              <a:t>Decoding Example 1 Appendix</a:t>
            </a:r>
            <a:endParaRPr lang="en-US" dirty="0"/>
          </a:p>
        </p:txBody>
      </p:sp>
      <p:sp>
        <p:nvSpPr>
          <p:cNvPr id="3" name="Text Placeholder 2"/>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4088124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Example 2</a:t>
            </a:r>
            <a:endParaRPr lang="en-US" dirty="0"/>
          </a:p>
        </p:txBody>
      </p:sp>
      <p:sp>
        <p:nvSpPr>
          <p:cNvPr id="28" name="Content Placeholder 27"/>
          <p:cNvSpPr>
            <a:spLocks noGrp="1"/>
          </p:cNvSpPr>
          <p:nvPr>
            <p:ph sz="half" idx="2"/>
          </p:nvPr>
        </p:nvSpPr>
        <p:spPr>
          <a:xfrm>
            <a:off x="457200" y="914400"/>
            <a:ext cx="8229600" cy="685800"/>
          </a:xfrm>
        </p:spPr>
        <p:txBody>
          <a:bodyPr/>
          <a:lstStyle/>
          <a:p>
            <a:pPr marL="0" indent="0" algn="ctr">
              <a:buNone/>
            </a:pPr>
            <a:r>
              <a:rPr lang="en-US" altLang="en-US" dirty="0" smtClean="0">
                <a:latin typeface="Albertus Medium"/>
              </a:rPr>
              <a:t>Tachycardia: Rapid heart rate</a:t>
            </a:r>
            <a:endParaRPr lang="en-US" altLang="en-US" dirty="0">
              <a:latin typeface="Albertus Medium"/>
            </a:endParaRPr>
          </a:p>
          <a:p>
            <a:endParaRPr lang="en-US" dirty="0"/>
          </a:p>
        </p:txBody>
      </p:sp>
      <p:pic>
        <p:nvPicPr>
          <p:cNvPr id="7" name="Picture 6" descr="Puzzle pieces showing the word parts that make up the word tachycar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057400"/>
            <a:ext cx="5748598" cy="2708017"/>
          </a:xfrm>
          <a:prstGeom prst="rect">
            <a:avLst/>
          </a:prstGeom>
        </p:spPr>
      </p:pic>
      <p:sp>
        <p:nvSpPr>
          <p:cNvPr id="5" name="Text Placeholder 4"/>
          <p:cNvSpPr>
            <a:spLocks noGrp="1"/>
          </p:cNvSpPr>
          <p:nvPr>
            <p:ph type="body" sz="quarter" idx="12"/>
          </p:nvPr>
        </p:nvSpPr>
        <p:spPr>
          <a:xfrm>
            <a:off x="3817620" y="6477000"/>
            <a:ext cx="1508760" cy="152400"/>
          </a:xfrm>
        </p:spPr>
        <p:txBody>
          <a:bodyPr/>
          <a:lstStyle/>
          <a:p>
            <a:r>
              <a:rPr lang="en-US" dirty="0" smtClean="0">
                <a:hlinkClick r:id="rId4" action="ppaction://hlinksldjump"/>
              </a:rPr>
              <a:t>Decoding Example 2 Appendix</a:t>
            </a:r>
            <a:endParaRPr lang="en-US" dirty="0"/>
          </a:p>
        </p:txBody>
      </p:sp>
      <p:sp>
        <p:nvSpPr>
          <p:cNvPr id="3" name="Text Placeholder 2"/>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496037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Example 3</a:t>
            </a:r>
            <a:endParaRPr lang="en-US" dirty="0"/>
          </a:p>
        </p:txBody>
      </p:sp>
      <p:sp>
        <p:nvSpPr>
          <p:cNvPr id="28" name="Content Placeholder 27"/>
          <p:cNvSpPr>
            <a:spLocks noGrp="1"/>
          </p:cNvSpPr>
          <p:nvPr>
            <p:ph sz="half" idx="1"/>
          </p:nvPr>
        </p:nvSpPr>
        <p:spPr>
          <a:xfrm>
            <a:off x="457200" y="914400"/>
            <a:ext cx="8229600" cy="1219200"/>
          </a:xfrm>
        </p:spPr>
        <p:txBody>
          <a:bodyPr/>
          <a:lstStyle/>
          <a:p>
            <a:pPr marL="0" indent="0" algn="ctr">
              <a:buNone/>
            </a:pPr>
            <a:r>
              <a:rPr lang="en-US" altLang="en-US" dirty="0" smtClean="0">
                <a:latin typeface="Albertus Medium"/>
              </a:rPr>
              <a:t>Leukocytosis: Condition of increased white blood cells</a:t>
            </a:r>
            <a:endParaRPr lang="en-US" altLang="en-US" dirty="0">
              <a:latin typeface="Albertus Medium"/>
            </a:endParaRPr>
          </a:p>
          <a:p>
            <a:endParaRPr lang="en-US" dirty="0"/>
          </a:p>
        </p:txBody>
      </p:sp>
      <p:pic>
        <p:nvPicPr>
          <p:cNvPr id="7" name="Picture 6" descr="Puzzle pieces showing the word parts that make up the word leukocytos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765" y="1837446"/>
            <a:ext cx="7696470" cy="3183108"/>
          </a:xfrm>
          <a:prstGeom prst="rect">
            <a:avLst/>
          </a:prstGeom>
        </p:spPr>
      </p:pic>
      <p:sp>
        <p:nvSpPr>
          <p:cNvPr id="5" name="Text Placeholder 4"/>
          <p:cNvSpPr>
            <a:spLocks noGrp="1"/>
          </p:cNvSpPr>
          <p:nvPr>
            <p:ph type="body" sz="quarter" idx="12"/>
          </p:nvPr>
        </p:nvSpPr>
        <p:spPr>
          <a:xfrm>
            <a:off x="3817620" y="6400800"/>
            <a:ext cx="1508760" cy="228600"/>
          </a:xfrm>
        </p:spPr>
        <p:txBody>
          <a:bodyPr/>
          <a:lstStyle/>
          <a:p>
            <a:r>
              <a:rPr lang="en-US" dirty="0" smtClean="0">
                <a:hlinkClick r:id="rId4" action="ppaction://hlinksldjump"/>
              </a:rPr>
              <a:t>Decoding Example 3 Appendix</a:t>
            </a:r>
            <a:endParaRPr lang="en-US" dirty="0"/>
          </a:p>
        </p:txBody>
      </p:sp>
      <p:sp>
        <p:nvSpPr>
          <p:cNvPr id="3" name="Text Placeholder 2"/>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89348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Phlebotomy Terminology: Prefix Examples</a:t>
            </a:r>
            <a:endParaRPr lang="en-US" dirty="0"/>
          </a:p>
        </p:txBody>
      </p:sp>
      <p:sp>
        <p:nvSpPr>
          <p:cNvPr id="8" name="Content Placeholder 7"/>
          <p:cNvSpPr>
            <a:spLocks noGrp="1"/>
          </p:cNvSpPr>
          <p:nvPr>
            <p:ph idx="1"/>
          </p:nvPr>
        </p:nvSpPr>
        <p:spPr/>
        <p:txBody>
          <a:bodyPr/>
          <a:lstStyle/>
          <a:p>
            <a:pPr marL="0" indent="0">
              <a:buNone/>
            </a:pPr>
            <a:r>
              <a:rPr lang="en-US" altLang="en-US" dirty="0" smtClean="0"/>
              <a:t>a- 		Aseptic</a:t>
            </a:r>
          </a:p>
          <a:p>
            <a:pPr marL="0" indent="0">
              <a:buNone/>
            </a:pPr>
            <a:r>
              <a:rPr lang="en-US" altLang="en-US" dirty="0" smtClean="0"/>
              <a:t>ante- 	Antecubital</a:t>
            </a:r>
          </a:p>
          <a:p>
            <a:pPr marL="0" indent="0">
              <a:buNone/>
            </a:pPr>
            <a:r>
              <a:rPr lang="en-US" altLang="en-US" dirty="0" smtClean="0"/>
              <a:t>anti-	Anticoagulant</a:t>
            </a:r>
          </a:p>
          <a:p>
            <a:pPr marL="0" indent="0">
              <a:buNone/>
            </a:pPr>
            <a:r>
              <a:rPr lang="en-US" altLang="en-US" dirty="0" smtClean="0"/>
              <a:t>cyan- 	Cyanosis / Cyanotic</a:t>
            </a:r>
          </a:p>
          <a:p>
            <a:pPr marL="0" indent="0">
              <a:buNone/>
            </a:pPr>
            <a:r>
              <a:rPr lang="en-US" altLang="en-US" dirty="0" smtClean="0"/>
              <a:t>epi-	Epidermis </a:t>
            </a:r>
          </a:p>
          <a:p>
            <a:pPr marL="0" indent="0">
              <a:buNone/>
            </a:pPr>
            <a:r>
              <a:rPr lang="en-US" altLang="en-US" dirty="0" smtClean="0"/>
              <a:t>per-	Percutaneous</a:t>
            </a:r>
          </a:p>
          <a:p>
            <a:pPr marL="0" indent="0">
              <a:buNone/>
            </a:pPr>
            <a:r>
              <a:rPr lang="en-US" altLang="en-US" dirty="0" smtClean="0"/>
              <a:t>post-	Postprandial</a:t>
            </a:r>
          </a:p>
          <a:p>
            <a:pPr marL="0" indent="0">
              <a:buNone/>
            </a:pPr>
            <a:r>
              <a:rPr lang="en-US" altLang="en-US" dirty="0" smtClean="0"/>
              <a:t>sub-	Subcutaneous</a:t>
            </a:r>
          </a:p>
          <a:p>
            <a:pPr marL="0" indent="0">
              <a:buNone/>
            </a:pPr>
            <a:endParaRPr 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55887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Phlebotomy Terminology: Suffix Examples</a:t>
            </a:r>
            <a:endParaRPr lang="en-US" dirty="0"/>
          </a:p>
        </p:txBody>
      </p:sp>
      <p:sp>
        <p:nvSpPr>
          <p:cNvPr id="8" name="Content Placeholder 7"/>
          <p:cNvSpPr>
            <a:spLocks noGrp="1"/>
          </p:cNvSpPr>
          <p:nvPr>
            <p:ph idx="1"/>
          </p:nvPr>
        </p:nvSpPr>
        <p:spPr/>
        <p:txBody>
          <a:bodyPr/>
          <a:lstStyle/>
          <a:p>
            <a:pPr marL="1143000" indent="-1143000">
              <a:buNone/>
            </a:pPr>
            <a:r>
              <a:rPr lang="en-US" altLang="en-US" dirty="0" smtClean="0"/>
              <a:t>-algia	Neuralgia</a:t>
            </a:r>
          </a:p>
          <a:p>
            <a:pPr marL="1143000" indent="-1143000">
              <a:buNone/>
            </a:pPr>
            <a:r>
              <a:rPr lang="en-US" altLang="en-US" dirty="0" smtClean="0"/>
              <a:t>-</a:t>
            </a:r>
            <a:r>
              <a:rPr lang="en-US" altLang="en-US" dirty="0" err="1" smtClean="0"/>
              <a:t>emia</a:t>
            </a:r>
            <a:r>
              <a:rPr lang="en-US" altLang="en-US" dirty="0" smtClean="0"/>
              <a:t>	Hypoglycemia</a:t>
            </a:r>
          </a:p>
          <a:p>
            <a:pPr marL="1143000" indent="-1143000">
              <a:buNone/>
            </a:pPr>
            <a:r>
              <a:rPr lang="en-US" altLang="en-US" dirty="0" smtClean="0"/>
              <a:t>-</a:t>
            </a:r>
            <a:r>
              <a:rPr lang="en-US" altLang="en-US" dirty="0" err="1" smtClean="0"/>
              <a:t>ist</a:t>
            </a:r>
            <a:r>
              <a:rPr lang="en-US" altLang="en-US" dirty="0" smtClean="0"/>
              <a:t>	Phlebotomist</a:t>
            </a:r>
          </a:p>
          <a:p>
            <a:pPr marL="1143000" indent="-1143000">
              <a:buNone/>
            </a:pPr>
            <a:r>
              <a:rPr lang="en-US" altLang="en-US" dirty="0" smtClean="0"/>
              <a:t>-lysis	</a:t>
            </a:r>
            <a:r>
              <a:rPr lang="en-US" altLang="en-US" dirty="0" err="1" smtClean="0"/>
              <a:t>Glycolosis</a:t>
            </a:r>
            <a:endParaRPr lang="en-US" altLang="en-US" dirty="0" smtClean="0"/>
          </a:p>
          <a:p>
            <a:pPr marL="1143000" indent="-1143000">
              <a:buNone/>
            </a:pPr>
            <a:r>
              <a:rPr lang="en-US" altLang="en-US" dirty="0" smtClean="0"/>
              <a:t>-</a:t>
            </a:r>
            <a:r>
              <a:rPr lang="en-US" altLang="en-US" dirty="0" err="1" smtClean="0"/>
              <a:t>ous</a:t>
            </a:r>
            <a:r>
              <a:rPr lang="en-US" altLang="en-US" dirty="0" smtClean="0"/>
              <a:t>	Infectious</a:t>
            </a:r>
          </a:p>
          <a:p>
            <a:pPr marL="1143000" indent="-1143000">
              <a:buNone/>
            </a:pPr>
            <a:r>
              <a:rPr lang="en-US" altLang="en-US" dirty="0" smtClean="0"/>
              <a:t>-stasis	Hemostasis</a:t>
            </a:r>
          </a:p>
          <a:p>
            <a:pPr marL="1143000" indent="-1143000">
              <a:buNone/>
            </a:pPr>
            <a:r>
              <a:rPr lang="en-US" altLang="en-US" dirty="0" smtClean="0"/>
              <a:t>-</a:t>
            </a:r>
            <a:r>
              <a:rPr lang="en-US" altLang="en-US" dirty="0" err="1" smtClean="0"/>
              <a:t>otomy</a:t>
            </a:r>
            <a:r>
              <a:rPr lang="en-US" altLang="en-US" dirty="0" smtClean="0"/>
              <a:t>	Phlebotomy</a:t>
            </a:r>
          </a:p>
          <a:p>
            <a:pPr marL="1143000" indent="-1143000">
              <a:buNone/>
            </a:pPr>
            <a:r>
              <a:rPr lang="en-US" altLang="en-US" dirty="0" smtClean="0"/>
              <a:t>-</a:t>
            </a:r>
            <a:r>
              <a:rPr lang="en-US" altLang="en-US" dirty="0" err="1" smtClean="0"/>
              <a:t>ule</a:t>
            </a:r>
            <a:r>
              <a:rPr lang="en-US" altLang="en-US" dirty="0" smtClean="0"/>
              <a:t>	Venule</a:t>
            </a:r>
          </a:p>
          <a:p>
            <a:pPr marL="1143000" indent="-1143000"/>
            <a:endParaRPr lang="en-US" alt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5923192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Medical Abbreviations</a:t>
            </a:r>
            <a:endParaRPr lang="en-US" dirty="0"/>
          </a:p>
        </p:txBody>
      </p:sp>
      <p:sp>
        <p:nvSpPr>
          <p:cNvPr id="10" name="Subtitle 9"/>
          <p:cNvSpPr>
            <a:spLocks noGrp="1"/>
          </p:cNvSpPr>
          <p:nvPr>
            <p:ph type="body" sz="quarter" idx="10"/>
          </p:nvPr>
        </p:nvSpPr>
        <p:spPr/>
        <p:txBody>
          <a:bodyPr/>
          <a:lstStyle/>
          <a:p>
            <a:r>
              <a:rPr lang="en-US" dirty="0" smtClean="0"/>
              <a:t>Learning Outcome 4.2</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444633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Purpose of Medical Abbreviations</a:t>
            </a:r>
            <a:endParaRPr lang="en-US" dirty="0"/>
          </a:p>
        </p:txBody>
      </p:sp>
      <p:sp>
        <p:nvSpPr>
          <p:cNvPr id="6" name="Content Placeholder 5"/>
          <p:cNvSpPr>
            <a:spLocks noGrp="1"/>
          </p:cNvSpPr>
          <p:nvPr>
            <p:ph idx="1"/>
          </p:nvPr>
        </p:nvSpPr>
        <p:spPr/>
        <p:txBody>
          <a:bodyPr/>
          <a:lstStyle/>
          <a:p>
            <a:pPr marL="0" indent="0">
              <a:buNone/>
            </a:pPr>
            <a:r>
              <a:rPr lang="en-US" altLang="en-US" dirty="0" smtClean="0"/>
              <a:t>Help shorten information to be recorded</a:t>
            </a:r>
          </a:p>
          <a:p>
            <a:r>
              <a:rPr lang="en-US" altLang="en-US" dirty="0" smtClean="0"/>
              <a:t>Medical records</a:t>
            </a:r>
          </a:p>
          <a:p>
            <a:r>
              <a:rPr lang="en-US" altLang="en-US" dirty="0" smtClean="0"/>
              <a:t>Prescriptions</a:t>
            </a:r>
          </a:p>
          <a:p>
            <a:r>
              <a:rPr lang="en-US" altLang="en-US" dirty="0" smtClean="0"/>
              <a:t>Medical orders</a:t>
            </a:r>
          </a:p>
          <a:p>
            <a:r>
              <a:rPr lang="en-US" altLang="en-US" dirty="0" smtClean="0"/>
              <a:t>Bills for medical procedures</a:t>
            </a:r>
          </a:p>
          <a:p>
            <a:endParaRPr lang="en-US" sz="2800"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583844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Error-Prone Abbreviations</a:t>
            </a:r>
            <a:endParaRPr lang="en-US" dirty="0"/>
          </a:p>
        </p:txBody>
      </p:sp>
      <p:sp>
        <p:nvSpPr>
          <p:cNvPr id="11" name="Content Placeholder 10"/>
          <p:cNvSpPr>
            <a:spLocks noGrp="1"/>
          </p:cNvSpPr>
          <p:nvPr>
            <p:ph idx="1"/>
          </p:nvPr>
        </p:nvSpPr>
        <p:spPr/>
        <p:txBody>
          <a:bodyPr/>
          <a:lstStyle/>
          <a:p>
            <a:r>
              <a:rPr lang="en-US" altLang="en-US" dirty="0" smtClean="0"/>
              <a:t>Some abbreviations are prone to misinterpretation.</a:t>
            </a:r>
          </a:p>
          <a:p>
            <a:r>
              <a:rPr lang="en-US" altLang="en-US" dirty="0" smtClean="0"/>
              <a:t>TJC and ISMP have created a list of these abbreviations </a:t>
            </a:r>
          </a:p>
          <a:p>
            <a:r>
              <a:rPr lang="en-US" altLang="en-US" dirty="0" smtClean="0"/>
              <a:t>Only use abbreviations approved by your facility</a:t>
            </a:r>
          </a:p>
          <a:p>
            <a:r>
              <a:rPr lang="en-US" altLang="en-US" dirty="0" smtClean="0"/>
              <a:t>“When in doubt, write it out”</a:t>
            </a:r>
          </a:p>
          <a:p>
            <a:endParaRPr 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9590330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Common Abbreviations</a:t>
            </a:r>
            <a:endParaRPr lang="en-US" dirty="0"/>
          </a:p>
        </p:txBody>
      </p:sp>
      <p:sp>
        <p:nvSpPr>
          <p:cNvPr id="11" name="Content Placeholder 10"/>
          <p:cNvSpPr>
            <a:spLocks noGrp="1"/>
          </p:cNvSpPr>
          <p:nvPr>
            <p:ph idx="1"/>
          </p:nvPr>
        </p:nvSpPr>
        <p:spPr/>
        <p:txBody>
          <a:bodyPr/>
          <a:lstStyle/>
          <a:p>
            <a:r>
              <a:rPr lang="en-US" altLang="en-US" dirty="0" smtClean="0"/>
              <a:t>NPO (“nil per os”): nothing by mouth</a:t>
            </a:r>
          </a:p>
          <a:p>
            <a:r>
              <a:rPr lang="en-US" altLang="en-US" dirty="0" smtClean="0"/>
              <a:t>CBC: complete blood count</a:t>
            </a:r>
          </a:p>
          <a:p>
            <a:r>
              <a:rPr lang="en-US" altLang="en-US" dirty="0" smtClean="0"/>
              <a:t>WBC: white blood cell count</a:t>
            </a:r>
          </a:p>
          <a:p>
            <a:r>
              <a:rPr lang="en-US" altLang="en-US" dirty="0" smtClean="0"/>
              <a:t>ABG: arterial blood gases</a:t>
            </a:r>
          </a:p>
          <a:p>
            <a:r>
              <a:rPr lang="en-US" altLang="en-US" dirty="0" smtClean="0"/>
              <a:t>BMP: basic metabolic panel</a:t>
            </a:r>
          </a:p>
          <a:p>
            <a:r>
              <a:rPr lang="en-US" altLang="en-US" dirty="0" smtClean="0"/>
              <a:t>LDL: low-density lipoprotein</a:t>
            </a:r>
          </a:p>
          <a:p>
            <a:r>
              <a:rPr lang="en-US" altLang="en-US" dirty="0" smtClean="0"/>
              <a:t>HDL: high-density lipoprotein</a:t>
            </a:r>
          </a:p>
          <a:p>
            <a:endParaRPr lang="en-US" dirty="0"/>
          </a:p>
        </p:txBody>
      </p:sp>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60054364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Anatomical Terminology</a:t>
            </a:r>
            <a:endParaRPr lang="en-US" dirty="0"/>
          </a:p>
        </p:txBody>
      </p:sp>
      <p:sp>
        <p:nvSpPr>
          <p:cNvPr id="10" name="Subtitle 9"/>
          <p:cNvSpPr>
            <a:spLocks noGrp="1"/>
          </p:cNvSpPr>
          <p:nvPr>
            <p:ph type="body" sz="quarter" idx="10"/>
          </p:nvPr>
        </p:nvSpPr>
        <p:spPr/>
        <p:txBody>
          <a:bodyPr/>
          <a:lstStyle/>
          <a:p>
            <a:r>
              <a:rPr lang="en-US" dirty="0" smtClean="0"/>
              <a:t>Learning Outcome 4.3</a:t>
            </a:r>
            <a:endParaRPr lang="en-US" dirty="0"/>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74903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Learning Outcomes</a:t>
            </a:r>
            <a:endParaRPr lang="en-US" dirty="0"/>
          </a:p>
        </p:txBody>
      </p:sp>
      <p:sp>
        <p:nvSpPr>
          <p:cNvPr id="6" name="Content Placeholder 5"/>
          <p:cNvSpPr>
            <a:spLocks noGrp="1"/>
          </p:cNvSpPr>
          <p:nvPr>
            <p:ph idx="1"/>
          </p:nvPr>
        </p:nvSpPr>
        <p:spPr/>
        <p:txBody>
          <a:bodyPr/>
          <a:lstStyle/>
          <a:p>
            <a:pPr marL="457200" indent="-457200">
              <a:buNone/>
            </a:pPr>
            <a:r>
              <a:rPr lang="en-US" dirty="0" smtClean="0"/>
              <a:t>4.1	</a:t>
            </a:r>
            <a:r>
              <a:rPr lang="en-US" altLang="en-US" dirty="0" smtClean="0"/>
              <a:t>Recognize medical prefixes, word roots, and suffixes to build commonly used medical terms.</a:t>
            </a:r>
          </a:p>
          <a:p>
            <a:pPr marL="457200" indent="-457200">
              <a:buNone/>
            </a:pPr>
            <a:r>
              <a:rPr lang="en-US" dirty="0" smtClean="0"/>
              <a:t>4.2	Define common medical abbreviations.</a:t>
            </a:r>
          </a:p>
          <a:p>
            <a:pPr marL="457200" indent="-457200">
              <a:buNone/>
            </a:pPr>
            <a:r>
              <a:rPr lang="en-US" dirty="0" smtClean="0"/>
              <a:t>4.3	Explain body position, direction, and parts using medical terms.</a:t>
            </a:r>
            <a:endParaRPr lang="en-US" dirty="0"/>
          </a:p>
        </p:txBody>
      </p:sp>
      <p:sp>
        <p:nvSpPr>
          <p:cNvPr id="3" name="Text Placeholder 2"/>
          <p:cNvSpPr>
            <a:spLocks noGrp="1"/>
          </p:cNvSpPr>
          <p:nvPr>
            <p:ph type="body" sz="quarter" idx="16"/>
          </p:nvPr>
        </p:nvSpPr>
        <p:spPr/>
        <p:txBody>
          <a:bodyPr/>
          <a:lstStyle/>
          <a:p>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592290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Anatomy and Physiology</a:t>
            </a:r>
            <a:endParaRPr lang="en-US" dirty="0"/>
          </a:p>
        </p:txBody>
      </p:sp>
      <p:sp>
        <p:nvSpPr>
          <p:cNvPr id="6" name="Content Placeholder 5"/>
          <p:cNvSpPr>
            <a:spLocks noGrp="1"/>
          </p:cNvSpPr>
          <p:nvPr>
            <p:ph idx="1"/>
          </p:nvPr>
        </p:nvSpPr>
        <p:spPr/>
        <p:txBody>
          <a:bodyPr/>
          <a:lstStyle/>
          <a:p>
            <a:pPr marL="0" indent="0">
              <a:buNone/>
            </a:pPr>
            <a:r>
              <a:rPr lang="en-US" altLang="en-US" dirty="0" smtClean="0"/>
              <a:t>Anatomy</a:t>
            </a:r>
          </a:p>
          <a:p>
            <a:r>
              <a:rPr lang="en-US" altLang="en-US" dirty="0" smtClean="0"/>
              <a:t>Scientific study of body structure</a:t>
            </a:r>
          </a:p>
          <a:p>
            <a:r>
              <a:rPr lang="en-US" altLang="en-US" dirty="0" smtClean="0"/>
              <a:t>Normal positions of body parts</a:t>
            </a:r>
          </a:p>
          <a:p>
            <a:pPr marL="0" indent="0">
              <a:spcBef>
                <a:spcPts val="3000"/>
              </a:spcBef>
              <a:buNone/>
            </a:pPr>
            <a:r>
              <a:rPr lang="en-US" altLang="en-US" dirty="0" smtClean="0"/>
              <a:t>Physiology</a:t>
            </a:r>
          </a:p>
          <a:p>
            <a:r>
              <a:rPr lang="en-US" altLang="en-US" dirty="0" smtClean="0"/>
              <a:t>Function of the body’s organs</a:t>
            </a:r>
          </a:p>
          <a:p>
            <a:pPr lvl="1"/>
            <a:endParaRPr lang="en-US" altLang="en-US" dirty="0" smtClean="0"/>
          </a:p>
          <a:p>
            <a:endParaRPr lang="en-US" dirty="0"/>
          </a:p>
        </p:txBody>
      </p:sp>
      <p:sp>
        <p:nvSpPr>
          <p:cNvPr id="9" name="Text Placeholder 8"/>
          <p:cNvSpPr>
            <a:spLocks noGrp="1"/>
          </p:cNvSpPr>
          <p:nvPr>
            <p:ph type="body" sz="quarter" idx="16"/>
          </p:nvPr>
        </p:nvSpPr>
        <p:spPr/>
        <p:txBody>
          <a:bodyPr/>
          <a:lstStyle/>
          <a:p>
            <a:endParaRPr lang="en-US"/>
          </a:p>
        </p:txBody>
      </p:sp>
      <p:sp>
        <p:nvSpPr>
          <p:cNvPr id="8" name="Text Placeholder 7"/>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387892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Organization of the </a:t>
            </a:r>
            <a:r>
              <a:rPr lang="en-US" dirty="0" smtClean="0"/>
              <a:t>Body 1</a:t>
            </a:r>
            <a:endParaRPr lang="en-US" dirty="0"/>
          </a:p>
        </p:txBody>
      </p:sp>
      <p:pic>
        <p:nvPicPr>
          <p:cNvPr id="7" name="Picture 91" descr="Organization of the body from atom to tissue"/>
          <p:cNvPicPr>
            <a:picLocks noGrp="1" noChangeAspect="1" noChangeArrowheads="1"/>
          </p:cNvPicPr>
          <p:nvPr>
            <p:ph idx="1"/>
          </p:nvPr>
        </p:nvPicPr>
        <p:blipFill rotWithShape="1">
          <a:blip r:embed="rId3" cstate="print"/>
          <a:srcRect t="2972"/>
          <a:stretch/>
        </p:blipFill>
        <p:spPr bwMode="auto">
          <a:xfrm>
            <a:off x="2510443" y="827444"/>
            <a:ext cx="4576157" cy="5496463"/>
          </a:xfrm>
          <a:prstGeom prst="rect">
            <a:avLst/>
          </a:prstGeom>
          <a:noFill/>
        </p:spPr>
      </p:pic>
      <p:sp>
        <p:nvSpPr>
          <p:cNvPr id="3" name="Text Placeholder 2"/>
          <p:cNvSpPr>
            <a:spLocks noGrp="1"/>
          </p:cNvSpPr>
          <p:nvPr>
            <p:ph type="body" sz="quarter" idx="16"/>
          </p:nvPr>
        </p:nvSpPr>
        <p:spPr>
          <a:xfrm>
            <a:off x="3886200" y="6400800"/>
            <a:ext cx="1371600" cy="252350"/>
          </a:xfrm>
        </p:spPr>
        <p:txBody>
          <a:bodyPr/>
          <a:lstStyle/>
          <a:p>
            <a:r>
              <a:rPr lang="en-US" dirty="0" smtClean="0">
                <a:hlinkClick r:id="rId4" action="ppaction://hlinksldjump"/>
              </a:rPr>
              <a:t>Organization of the Body </a:t>
            </a:r>
            <a:r>
              <a:rPr lang="en-US" dirty="0" smtClean="0">
                <a:hlinkClick r:id="rId4" action="ppaction://hlinksldjump"/>
              </a:rPr>
              <a:t>1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12109499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Organization of the Body </a:t>
            </a:r>
            <a:r>
              <a:rPr lang="en-US" dirty="0" smtClean="0"/>
              <a:t>2</a:t>
            </a:r>
            <a:endParaRPr lang="en-US" dirty="0"/>
          </a:p>
        </p:txBody>
      </p:sp>
      <p:pic>
        <p:nvPicPr>
          <p:cNvPr id="8" name="Picture 2" descr="Organization of the body from organ to organism"/>
          <p:cNvPicPr>
            <a:picLocks noGrp="1" noChangeAspect="1" noChangeArrowheads="1"/>
          </p:cNvPicPr>
          <p:nvPr>
            <p:ph idx="1"/>
          </p:nvPr>
        </p:nvPicPr>
        <p:blipFill rotWithShape="1">
          <a:blip r:embed="rId3" cstate="print"/>
          <a:srcRect t="2018"/>
          <a:stretch/>
        </p:blipFill>
        <p:spPr bwMode="auto">
          <a:xfrm>
            <a:off x="2616430" y="880360"/>
            <a:ext cx="4165369" cy="5551612"/>
          </a:xfrm>
          <a:prstGeom prst="rect">
            <a:avLst/>
          </a:prstGeom>
          <a:noFill/>
        </p:spPr>
      </p:pic>
      <p:sp>
        <p:nvSpPr>
          <p:cNvPr id="3" name="Text Placeholder 2"/>
          <p:cNvSpPr>
            <a:spLocks noGrp="1"/>
          </p:cNvSpPr>
          <p:nvPr>
            <p:ph type="body" sz="quarter" idx="16"/>
          </p:nvPr>
        </p:nvSpPr>
        <p:spPr>
          <a:xfrm>
            <a:off x="3886200" y="6431972"/>
            <a:ext cx="1371600" cy="221178"/>
          </a:xfrm>
        </p:spPr>
        <p:txBody>
          <a:bodyPr/>
          <a:lstStyle/>
          <a:p>
            <a:r>
              <a:rPr lang="en-US" dirty="0" smtClean="0">
                <a:hlinkClick r:id="rId4" action="ppaction://hlinksldjump"/>
              </a:rPr>
              <a:t>Organization of the Body </a:t>
            </a:r>
            <a:r>
              <a:rPr lang="en-US" dirty="0" smtClean="0">
                <a:hlinkClick r:id="rId4" action="ppaction://hlinksldjump"/>
              </a:rPr>
              <a:t>2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36290576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Four Types of Body Tissue</a:t>
            </a:r>
            <a:endParaRPr lang="en-US" dirty="0"/>
          </a:p>
        </p:txBody>
      </p:sp>
      <p:sp>
        <p:nvSpPr>
          <p:cNvPr id="11" name="Content Placeholder 10"/>
          <p:cNvSpPr>
            <a:spLocks noGrp="1"/>
          </p:cNvSpPr>
          <p:nvPr>
            <p:ph sz="half" idx="1"/>
          </p:nvPr>
        </p:nvSpPr>
        <p:spPr/>
        <p:txBody>
          <a:bodyPr/>
          <a:lstStyle/>
          <a:p>
            <a:pPr marL="0" indent="0">
              <a:buNone/>
            </a:pPr>
            <a:r>
              <a:rPr lang="en-US" altLang="en-US" dirty="0" smtClean="0"/>
              <a:t>Epithelial tissue</a:t>
            </a:r>
          </a:p>
          <a:p>
            <a:r>
              <a:rPr lang="en-US" altLang="en-US" dirty="0" smtClean="0"/>
              <a:t>Skin</a:t>
            </a:r>
          </a:p>
          <a:p>
            <a:r>
              <a:rPr lang="en-US" altLang="en-US" dirty="0" smtClean="0"/>
              <a:t>Linings for body passages</a:t>
            </a:r>
          </a:p>
          <a:p>
            <a:pPr marL="0" indent="0">
              <a:spcBef>
                <a:spcPts val="3000"/>
              </a:spcBef>
              <a:buNone/>
            </a:pPr>
            <a:r>
              <a:rPr lang="en-US" altLang="en-US" dirty="0" smtClean="0"/>
              <a:t>Connective tissue</a:t>
            </a:r>
          </a:p>
          <a:p>
            <a:r>
              <a:rPr lang="en-US" altLang="en-US" dirty="0" smtClean="0"/>
              <a:t>Supports and binds other tissues</a:t>
            </a:r>
          </a:p>
          <a:p>
            <a:endParaRPr lang="en-US" dirty="0"/>
          </a:p>
        </p:txBody>
      </p:sp>
      <p:sp>
        <p:nvSpPr>
          <p:cNvPr id="12" name="Content Placeholder 11"/>
          <p:cNvSpPr>
            <a:spLocks noGrp="1"/>
          </p:cNvSpPr>
          <p:nvPr>
            <p:ph sz="half" idx="2"/>
          </p:nvPr>
        </p:nvSpPr>
        <p:spPr/>
        <p:txBody>
          <a:bodyPr/>
          <a:lstStyle/>
          <a:p>
            <a:pPr marL="0" indent="0">
              <a:buNone/>
            </a:pPr>
            <a:r>
              <a:rPr lang="en-US" altLang="en-US" dirty="0" smtClean="0"/>
              <a:t>Nervous tissue</a:t>
            </a:r>
          </a:p>
          <a:p>
            <a:r>
              <a:rPr lang="en-US" altLang="en-US" dirty="0" smtClean="0"/>
              <a:t>Carries information to and from body parts</a:t>
            </a:r>
          </a:p>
          <a:p>
            <a:pPr marL="0" indent="0">
              <a:spcBef>
                <a:spcPts val="4200"/>
              </a:spcBef>
              <a:buNone/>
            </a:pPr>
            <a:r>
              <a:rPr lang="en-US" altLang="en-US" dirty="0" smtClean="0"/>
              <a:t>Muscle tissue</a:t>
            </a:r>
          </a:p>
          <a:p>
            <a:r>
              <a:rPr lang="en-US" altLang="en-US" dirty="0"/>
              <a:t>Striated</a:t>
            </a:r>
          </a:p>
          <a:p>
            <a:r>
              <a:rPr lang="en-US" altLang="en-US" dirty="0"/>
              <a:t>Smooth</a:t>
            </a:r>
          </a:p>
          <a:p>
            <a:r>
              <a:rPr lang="en-US" altLang="en-US" dirty="0" smtClean="0"/>
              <a:t>Moves body parts</a:t>
            </a:r>
          </a:p>
          <a:p>
            <a:endParaRPr lang="en-US" dirty="0"/>
          </a:p>
        </p:txBody>
      </p:sp>
      <p:sp>
        <p:nvSpPr>
          <p:cNvPr id="21" name="Text Placeholder 20"/>
          <p:cNvSpPr>
            <a:spLocks noGrp="1"/>
          </p:cNvSpPr>
          <p:nvPr>
            <p:ph type="body" sz="quarter" idx="12"/>
          </p:nvPr>
        </p:nvSpPr>
        <p:spPr/>
        <p:txBody>
          <a:bodyPr/>
          <a:lstStyle/>
          <a:p>
            <a:endParaRPr lang="en-US"/>
          </a:p>
        </p:txBody>
      </p:sp>
      <p:sp>
        <p:nvSpPr>
          <p:cNvPr id="20" name="Text Placeholder 1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27784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Electrolytes</a:t>
            </a:r>
            <a:endParaRPr lang="en-US" dirty="0"/>
          </a:p>
        </p:txBody>
      </p:sp>
      <p:sp>
        <p:nvSpPr>
          <p:cNvPr id="8" name="Content Placeholder 7"/>
          <p:cNvSpPr>
            <a:spLocks noGrp="1"/>
          </p:cNvSpPr>
          <p:nvPr>
            <p:ph idx="1"/>
          </p:nvPr>
        </p:nvSpPr>
        <p:spPr/>
        <p:txBody>
          <a:bodyPr/>
          <a:lstStyle/>
          <a:p>
            <a:pPr marL="0" indent="0">
              <a:buNone/>
            </a:pPr>
            <a:r>
              <a:rPr lang="en-US" altLang="en-US" dirty="0" smtClean="0"/>
              <a:t>Substances that release ions</a:t>
            </a:r>
          </a:p>
          <a:p>
            <a:r>
              <a:rPr lang="en-US" altLang="en-US" dirty="0" smtClean="0"/>
              <a:t>Most commonly sodium  (Na+), potassium (K+), chloride (Cl-), and carbon dioxide (CO2)</a:t>
            </a:r>
          </a:p>
          <a:p>
            <a:pPr marL="0" indent="0">
              <a:spcBef>
                <a:spcPts val="3000"/>
              </a:spcBef>
              <a:buNone/>
            </a:pPr>
            <a:r>
              <a:rPr lang="en-US" altLang="en-US" dirty="0" smtClean="0"/>
              <a:t>Regulate or trigger physiologic changes</a:t>
            </a:r>
          </a:p>
          <a:p>
            <a:pPr marL="0" indent="0">
              <a:spcBef>
                <a:spcPts val="3000"/>
              </a:spcBef>
              <a:buNone/>
            </a:pPr>
            <a:r>
              <a:rPr lang="en-US" altLang="en-US" dirty="0" smtClean="0"/>
              <a:t>Essential for</a:t>
            </a:r>
          </a:p>
          <a:p>
            <a:r>
              <a:rPr lang="en-US" altLang="en-US" dirty="0" smtClean="0"/>
              <a:t>Fluid balance</a:t>
            </a:r>
          </a:p>
          <a:p>
            <a:r>
              <a:rPr lang="en-US" altLang="en-US" dirty="0" smtClean="0"/>
              <a:t>Muscle contraction</a:t>
            </a:r>
          </a:p>
          <a:p>
            <a:r>
              <a:rPr lang="en-US" altLang="en-US" dirty="0" smtClean="0"/>
              <a:t>Nerve impulse conduction</a:t>
            </a:r>
          </a:p>
          <a:p>
            <a:endParaRPr lang="en-US" dirty="0"/>
          </a:p>
        </p:txBody>
      </p:sp>
      <p:sp>
        <p:nvSpPr>
          <p:cNvPr id="9" name="Text Placeholder 8"/>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835049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Genetics</a:t>
            </a:r>
            <a:endParaRPr lang="en-US" dirty="0"/>
          </a:p>
        </p:txBody>
      </p:sp>
      <p:sp>
        <p:nvSpPr>
          <p:cNvPr id="8" name="Content Placeholder 7"/>
          <p:cNvSpPr>
            <a:spLocks noGrp="1"/>
          </p:cNvSpPr>
          <p:nvPr>
            <p:ph idx="1"/>
          </p:nvPr>
        </p:nvSpPr>
        <p:spPr/>
        <p:txBody>
          <a:bodyPr/>
          <a:lstStyle/>
          <a:p>
            <a:pPr marL="0" indent="0">
              <a:buNone/>
            </a:pPr>
            <a:r>
              <a:rPr lang="en-US" altLang="en-US" dirty="0" smtClean="0"/>
              <a:t>Control body processes</a:t>
            </a:r>
          </a:p>
          <a:p>
            <a:pPr>
              <a:spcBef>
                <a:spcPts val="0"/>
              </a:spcBef>
            </a:pPr>
            <a:r>
              <a:rPr lang="en-US" altLang="en-US" dirty="0" smtClean="0"/>
              <a:t>Cell differentiation</a:t>
            </a:r>
          </a:p>
          <a:p>
            <a:r>
              <a:rPr lang="en-US" altLang="en-US" dirty="0" smtClean="0"/>
              <a:t>Growth and development</a:t>
            </a:r>
          </a:p>
          <a:p>
            <a:pPr marL="0" indent="0">
              <a:spcBef>
                <a:spcPts val="3000"/>
              </a:spcBef>
              <a:buNone/>
            </a:pPr>
            <a:r>
              <a:rPr lang="en-US" altLang="en-US" dirty="0" smtClean="0"/>
              <a:t>Deoxyribonucleic acid (DNA)</a:t>
            </a:r>
          </a:p>
          <a:p>
            <a:pPr marL="0" indent="0">
              <a:spcBef>
                <a:spcPts val="3000"/>
              </a:spcBef>
              <a:buNone/>
            </a:pPr>
            <a:r>
              <a:rPr lang="en-US" altLang="en-US" dirty="0" smtClean="0"/>
              <a:t>Ribonucleic acid (RNA)</a:t>
            </a:r>
          </a:p>
          <a:p>
            <a:pPr marL="0" indent="0">
              <a:spcBef>
                <a:spcPts val="3000"/>
              </a:spcBef>
              <a:buNone/>
            </a:pPr>
            <a:r>
              <a:rPr lang="en-US" altLang="en-US" dirty="0" smtClean="0"/>
              <a:t>Genes</a:t>
            </a:r>
          </a:p>
          <a:p>
            <a:pPr>
              <a:spcBef>
                <a:spcPts val="0"/>
              </a:spcBef>
            </a:pPr>
            <a:r>
              <a:rPr lang="en-US" altLang="en-US" dirty="0" smtClean="0"/>
              <a:t>Genetic disorders</a:t>
            </a:r>
          </a:p>
          <a:p>
            <a:endParaRPr lang="en-US" altLang="en-US" dirty="0"/>
          </a:p>
        </p:txBody>
      </p:sp>
      <p:sp>
        <p:nvSpPr>
          <p:cNvPr id="11" name="Text Placeholder 10"/>
          <p:cNvSpPr>
            <a:spLocks noGrp="1"/>
          </p:cNvSpPr>
          <p:nvPr>
            <p:ph type="body" sz="quarter" idx="16"/>
          </p:nvPr>
        </p:nvSpPr>
        <p:spPr/>
        <p:txBody>
          <a:bodyPr/>
          <a:lstStyle/>
          <a:p>
            <a:endParaRPr lang="en-US"/>
          </a:p>
        </p:txBody>
      </p:sp>
      <p:sp>
        <p:nvSpPr>
          <p:cNvPr id="10" name="Text Placeholder 9"/>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279121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Anatomical Terms</a:t>
            </a:r>
            <a:endParaRPr lang="en-US" dirty="0"/>
          </a:p>
        </p:txBody>
      </p:sp>
      <p:sp>
        <p:nvSpPr>
          <p:cNvPr id="11" name="Content Placeholder 10"/>
          <p:cNvSpPr>
            <a:spLocks noGrp="1"/>
          </p:cNvSpPr>
          <p:nvPr>
            <p:ph sz="half" idx="1"/>
          </p:nvPr>
        </p:nvSpPr>
        <p:spPr>
          <a:xfrm>
            <a:off x="457200" y="914400"/>
            <a:ext cx="4038600" cy="5334000"/>
          </a:xfrm>
        </p:spPr>
        <p:txBody>
          <a:bodyPr/>
          <a:lstStyle/>
          <a:p>
            <a:pPr marL="0" indent="0">
              <a:spcBef>
                <a:spcPts val="1800"/>
              </a:spcBef>
              <a:buNone/>
            </a:pPr>
            <a:r>
              <a:rPr lang="en-US" altLang="en-US" dirty="0">
                <a:latin typeface="Albertus Medium"/>
              </a:rPr>
              <a:t>Anatomical</a:t>
            </a:r>
            <a:r>
              <a:rPr lang="en-US" altLang="en-US" sz="2200" dirty="0">
                <a:latin typeface="Albertus Medium"/>
              </a:rPr>
              <a:t> position</a:t>
            </a:r>
          </a:p>
          <a:p>
            <a:pPr marL="400050">
              <a:spcBef>
                <a:spcPts val="1800"/>
              </a:spcBef>
              <a:buFont typeface="Arial" panose="020B0604020202020204" pitchFamily="34" charset="0"/>
              <a:buChar char="•"/>
            </a:pPr>
            <a:r>
              <a:rPr lang="en-US" altLang="en-US" dirty="0">
                <a:latin typeface="Albertus Medium"/>
              </a:rPr>
              <a:t>Standing upright</a:t>
            </a:r>
          </a:p>
          <a:p>
            <a:pPr marL="400050">
              <a:spcBef>
                <a:spcPts val="1800"/>
              </a:spcBef>
              <a:buFont typeface="Arial" panose="020B0604020202020204" pitchFamily="34" charset="0"/>
              <a:buChar char="•"/>
            </a:pPr>
            <a:r>
              <a:rPr lang="en-US" altLang="en-US" dirty="0">
                <a:latin typeface="Albertus Medium"/>
              </a:rPr>
              <a:t>Facing forward</a:t>
            </a:r>
          </a:p>
          <a:p>
            <a:pPr marL="400050">
              <a:spcBef>
                <a:spcPts val="1800"/>
              </a:spcBef>
              <a:buFont typeface="Arial" panose="020B0604020202020204" pitchFamily="34" charset="0"/>
              <a:buChar char="•"/>
            </a:pPr>
            <a:r>
              <a:rPr lang="en-US" altLang="en-US" dirty="0">
                <a:latin typeface="Albertus Medium"/>
              </a:rPr>
              <a:t>Arms at sides of body</a:t>
            </a:r>
          </a:p>
          <a:p>
            <a:pPr marL="400050">
              <a:spcBef>
                <a:spcPts val="1800"/>
              </a:spcBef>
              <a:buFont typeface="Arial" panose="020B0604020202020204" pitchFamily="34" charset="0"/>
              <a:buChar char="•"/>
            </a:pPr>
            <a:r>
              <a:rPr lang="en-US" altLang="en-US" dirty="0">
                <a:latin typeface="Albertus Medium"/>
              </a:rPr>
              <a:t>Palms facing forward</a:t>
            </a:r>
          </a:p>
          <a:p>
            <a:endParaRPr lang="en-US" dirty="0"/>
          </a:p>
        </p:txBody>
      </p:sp>
      <p:pic>
        <p:nvPicPr>
          <p:cNvPr id="15" name="Picture 2" descr="Man standing in anatomical position"/>
          <p:cNvPicPr>
            <a:picLocks noGrp="1" noChangeAspect="1" noChangeArrowheads="1"/>
          </p:cNvPicPr>
          <p:nvPr>
            <p:ph sz="half" idx="2"/>
          </p:nvPr>
        </p:nvPicPr>
        <p:blipFill rotWithShape="1">
          <a:blip r:embed="rId3" cstate="print"/>
          <a:srcRect t="2714"/>
          <a:stretch/>
        </p:blipFill>
        <p:spPr bwMode="auto">
          <a:xfrm>
            <a:off x="5249896" y="762000"/>
            <a:ext cx="3702558" cy="575026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400800"/>
            <a:ext cx="1508760" cy="228600"/>
          </a:xfrm>
        </p:spPr>
        <p:txBody>
          <a:bodyPr/>
          <a:lstStyle/>
          <a:p>
            <a:r>
              <a:rPr lang="en-US" dirty="0" smtClean="0">
                <a:hlinkClick r:id="rId4" action="ppaction://hlinksldjump"/>
              </a:rPr>
              <a:t>Anatomical Terms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606972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Directional </a:t>
            </a:r>
            <a:r>
              <a:rPr lang="en-US" dirty="0" smtClean="0"/>
              <a:t>Terms 1</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001105156"/>
              </p:ext>
            </p:extLst>
          </p:nvPr>
        </p:nvGraphicFramePr>
        <p:xfrm>
          <a:off x="457200" y="990600"/>
          <a:ext cx="8229600" cy="5400040"/>
        </p:xfrm>
        <a:graphic>
          <a:graphicData uri="http://schemas.openxmlformats.org/drawingml/2006/table">
            <a:tbl>
              <a:tblPr firstRow="1" bandRow="1">
                <a:tableStyleId>{3C2FFA5D-87B4-456A-9821-1D502468CF0F}</a:tableStyleId>
              </a:tblPr>
              <a:tblGrid>
                <a:gridCol w="2743200"/>
                <a:gridCol w="2743200"/>
                <a:gridCol w="2743200"/>
              </a:tblGrid>
              <a:tr h="370840">
                <a:tc>
                  <a:txBody>
                    <a:bodyPr/>
                    <a:lstStyle/>
                    <a:p>
                      <a:r>
                        <a:rPr lang="en-US" dirty="0" smtClean="0"/>
                        <a:t>Term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Definition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Example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Superior (cranial)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Above or close to the head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The thoracic cavity is superior</a:t>
                      </a:r>
                      <a:r>
                        <a:rPr lang="en-US" baseline="0" dirty="0" smtClean="0"/>
                        <a:t> to the abdominal cavity.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Inferior (caudal)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Below or closer to the feet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The neck is inferior to the head.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Anterior (ventral)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Toward the front of the body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The nose is anterior to the ears.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Posterior (dorsal)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Toward the back of the body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The brain is posterior to the eyes.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algn="l" defTabSz="457200" rtl="0" eaLnBrk="1" latinLnBrk="0" hangingPunct="1"/>
                      <a:r>
                        <a:rPr lang="en-US" sz="1800" kern="1200" dirty="0" smtClean="0">
                          <a:solidFill>
                            <a:schemeClr val="dk1"/>
                          </a:solidFill>
                          <a:latin typeface="+mn-lt"/>
                          <a:ea typeface="+mn-ea"/>
                          <a:cs typeface="+mn-cs"/>
                        </a:rPr>
                        <a:t>Medial</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en-US" sz="1800" kern="1200" dirty="0" smtClean="0">
                          <a:solidFill>
                            <a:schemeClr val="dk1"/>
                          </a:solidFill>
                          <a:latin typeface="+mn-lt"/>
                          <a:ea typeface="+mn-ea"/>
                          <a:cs typeface="+mn-cs"/>
                        </a:rPr>
                        <a:t>Close to the midline of the body</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457200" rtl="0" eaLnBrk="1" latinLnBrk="0" hangingPunct="1"/>
                      <a:r>
                        <a:rPr lang="en-US" sz="1800" kern="1200" dirty="0" smtClean="0">
                          <a:solidFill>
                            <a:schemeClr val="dk1"/>
                          </a:solidFill>
                          <a:latin typeface="+mn-lt"/>
                          <a:ea typeface="+mn-ea"/>
                          <a:cs typeface="+mn-cs"/>
                        </a:rPr>
                        <a:t>The nose is medial to the ears.</a:t>
                      </a:r>
                      <a:endParaRPr lang="en-US" sz="18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Lateral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Farther</a:t>
                      </a:r>
                      <a:r>
                        <a:rPr lang="en-US" baseline="0" dirty="0" smtClean="0"/>
                        <a:t> away from the midline of the body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The ears are lateral to the nose.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Proximal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Close to a point of attachment or to the trunk</a:t>
                      </a:r>
                      <a:r>
                        <a:rPr lang="en-US" baseline="0" dirty="0" smtClean="0"/>
                        <a:t> of the body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The knee</a:t>
                      </a:r>
                      <a:r>
                        <a:rPr lang="en-US" baseline="0" dirty="0" smtClean="0"/>
                        <a:t> is proximal to the toes.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344353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Directional Terms </a:t>
            </a:r>
            <a:r>
              <a:rPr lang="en-US" dirty="0" smtClean="0"/>
              <a:t>2</a:t>
            </a:r>
            <a:endParaRPr lang="en-US"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999225360"/>
              </p:ext>
            </p:extLst>
          </p:nvPr>
        </p:nvGraphicFramePr>
        <p:xfrm>
          <a:off x="457200" y="990600"/>
          <a:ext cx="8229600" cy="2296160"/>
        </p:xfrm>
        <a:graphic>
          <a:graphicData uri="http://schemas.openxmlformats.org/drawingml/2006/table">
            <a:tbl>
              <a:tblPr firstRow="1" bandRow="1">
                <a:tableStyleId>{3C2FFA5D-87B4-456A-9821-1D502468CF0F}</a:tableStyleId>
              </a:tblPr>
              <a:tblGrid>
                <a:gridCol w="2743200"/>
                <a:gridCol w="2743200"/>
                <a:gridCol w="2743200"/>
              </a:tblGrid>
              <a:tr h="370840">
                <a:tc>
                  <a:txBody>
                    <a:bodyPr/>
                    <a:lstStyle/>
                    <a:p>
                      <a:r>
                        <a:rPr lang="en-US" dirty="0" smtClean="0"/>
                        <a:t>Term</a:t>
                      </a:r>
                      <a:endParaRPr lang="en-US" dirty="0"/>
                    </a:p>
                  </a:txBody>
                  <a:tcPr>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Definition</a:t>
                      </a:r>
                      <a:endParaRPr lang="en-US" dirty="0"/>
                    </a:p>
                  </a:txBody>
                  <a:tcPr>
                    <a:lnB w="12700" cap="flat" cmpd="sng" algn="ctr">
                      <a:solidFill>
                        <a:schemeClr val="tx1"/>
                      </a:solidFill>
                      <a:prstDash val="solid"/>
                      <a:round/>
                      <a:headEnd type="none" w="med" len="med"/>
                      <a:tailEnd type="none" w="med" len="med"/>
                    </a:lnB>
                    <a:solidFill>
                      <a:srgbClr val="0070C0"/>
                    </a:solidFill>
                  </a:tcPr>
                </a:tc>
                <a:tc>
                  <a:txBody>
                    <a:bodyPr/>
                    <a:lstStyle/>
                    <a:p>
                      <a:r>
                        <a:rPr lang="en-US" dirty="0" smtClean="0"/>
                        <a:t>Example</a:t>
                      </a:r>
                      <a:endParaRPr lang="en-US" dirty="0"/>
                    </a:p>
                  </a:txBody>
                  <a:tcPr>
                    <a:lnB w="12700" cap="flat" cmpd="sng" algn="ctr">
                      <a:solidFill>
                        <a:schemeClr val="tx1"/>
                      </a:solidFill>
                      <a:prstDash val="solid"/>
                      <a:round/>
                      <a:headEnd type="none" w="med" len="med"/>
                      <a:tailEnd type="none" w="med" len="med"/>
                    </a:lnB>
                    <a:solidFill>
                      <a:srgbClr val="0070C0"/>
                    </a:solidFill>
                  </a:tcPr>
                </a:tc>
              </a:tr>
              <a:tr h="370840">
                <a:tc>
                  <a:txBody>
                    <a:bodyPr/>
                    <a:lstStyle/>
                    <a:p>
                      <a:r>
                        <a:rPr lang="en-US" dirty="0" smtClean="0"/>
                        <a:t>Distal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Farther away from a point of attachment or from the trunk</a:t>
                      </a:r>
                      <a:r>
                        <a:rPr lang="en-US" baseline="0" dirty="0" smtClean="0"/>
                        <a:t> of the body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The fingers are distal to the elbow.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Superficial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Close to the surface of the body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Skin is superficial to muscles.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Deep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More internal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Bones are deep to the skin.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Text Placeholder 2"/>
          <p:cNvSpPr>
            <a:spLocks noGrp="1"/>
          </p:cNvSpPr>
          <p:nvPr>
            <p:ph type="body" sz="quarter" idx="16"/>
          </p:nvPr>
        </p:nvSpPr>
        <p:spPr/>
        <p:txBody>
          <a:bodyPr/>
          <a:lstStyle/>
          <a:p>
            <a:endParaRPr lang="en-US"/>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06689075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Directional Terms </a:t>
            </a:r>
            <a:r>
              <a:rPr lang="en-US" dirty="0" smtClean="0"/>
              <a:t>3</a:t>
            </a:r>
            <a:endParaRPr lang="en-US" dirty="0">
              <a:solidFill>
                <a:schemeClr val="bg1"/>
              </a:solidFill>
            </a:endParaRPr>
          </a:p>
        </p:txBody>
      </p:sp>
      <p:pic>
        <p:nvPicPr>
          <p:cNvPr id="14" name="Picture 2" descr="Frontal and side views of a woman with directional terms labeled"/>
          <p:cNvPicPr>
            <a:picLocks noGrp="1" noChangeAspect="1" noChangeArrowheads="1"/>
          </p:cNvPicPr>
          <p:nvPr>
            <p:ph idx="1"/>
          </p:nvPr>
        </p:nvPicPr>
        <p:blipFill rotWithShape="1">
          <a:blip r:embed="rId3" cstate="print"/>
          <a:srcRect t="2739"/>
          <a:stretch/>
        </p:blipFill>
        <p:spPr bwMode="auto">
          <a:xfrm>
            <a:off x="304800" y="838200"/>
            <a:ext cx="8350415"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a:xfrm>
            <a:off x="3886200" y="6529450"/>
            <a:ext cx="1371600" cy="252350"/>
          </a:xfrm>
        </p:spPr>
        <p:txBody>
          <a:bodyPr/>
          <a:lstStyle/>
          <a:p>
            <a:r>
              <a:rPr lang="en-US" dirty="0" smtClean="0">
                <a:hlinkClick r:id="rId4" action="ppaction://hlinksldjump"/>
              </a:rPr>
              <a:t>Directional Terms </a:t>
            </a:r>
            <a:r>
              <a:rPr lang="en-US" dirty="0" smtClean="0">
                <a:hlinkClick r:id="rId4" action="ppaction://hlinksldjump"/>
              </a:rPr>
              <a:t>3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2858755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NAACLS Competencies</a:t>
            </a:r>
            <a:endParaRPr lang="en-US" dirty="0"/>
          </a:p>
        </p:txBody>
      </p:sp>
      <p:sp>
        <p:nvSpPr>
          <p:cNvPr id="11" name="Content Placeholder 10"/>
          <p:cNvSpPr>
            <a:spLocks noGrp="1"/>
          </p:cNvSpPr>
          <p:nvPr>
            <p:ph idx="1"/>
          </p:nvPr>
        </p:nvSpPr>
        <p:spPr/>
        <p:txBody>
          <a:bodyPr/>
          <a:lstStyle/>
          <a:p>
            <a:pPr marL="685800" indent="-685800">
              <a:buNone/>
            </a:pPr>
            <a:r>
              <a:rPr lang="en-US" dirty="0" smtClean="0"/>
              <a:t>1.00	</a:t>
            </a:r>
            <a:r>
              <a:rPr lang="en-US" altLang="en-US" dirty="0" smtClean="0"/>
              <a:t>Demonstrate knowledge of the healthcare delivery system and medical terminology.</a:t>
            </a:r>
            <a:endParaRPr lang="en-US" dirty="0" smtClean="0"/>
          </a:p>
          <a:p>
            <a:pPr marL="685800" indent="-685800">
              <a:buNone/>
            </a:pPr>
            <a:r>
              <a:rPr lang="en-US" dirty="0" smtClean="0"/>
              <a:t>1.7	</a:t>
            </a:r>
            <a:r>
              <a:rPr lang="en-US" altLang="en-US" dirty="0" smtClean="0"/>
              <a:t>Use common medical terminology.</a:t>
            </a:r>
            <a:endParaRPr lang="en-US" dirty="0" smtClean="0"/>
          </a:p>
          <a:p>
            <a:pPr marL="685800" indent="-685800">
              <a:buNone/>
            </a:pPr>
            <a:r>
              <a:rPr lang="en-US" dirty="0" smtClean="0"/>
              <a:t>3.00	</a:t>
            </a:r>
            <a:r>
              <a:rPr lang="en-US" altLang="en-US" dirty="0" smtClean="0"/>
              <a:t>Demonstrate basic understanding of the anatomy and physiology of body systems and anatomic terminology in order to relate major areas of the clinical laboratory to general pathologic conditions associated with the body systems.</a:t>
            </a:r>
            <a:endParaRPr lang="en-US" dirty="0"/>
          </a:p>
        </p:txBody>
      </p:sp>
      <p:sp>
        <p:nvSpPr>
          <p:cNvPr id="3" name="Text Placeholder 2"/>
          <p:cNvSpPr>
            <a:spLocks noGrp="1"/>
          </p:cNvSpPr>
          <p:nvPr>
            <p:ph type="body" sz="quarter" idx="16"/>
          </p:nvPr>
        </p:nvSpPr>
        <p:spPr/>
        <p:txBody>
          <a:bodyPr/>
          <a:lstStyle/>
          <a:p>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97131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5400" y="228600"/>
            <a:ext cx="4140758" cy="762000"/>
          </a:xfrm>
        </p:spPr>
        <p:txBody>
          <a:bodyPr/>
          <a:lstStyle/>
          <a:p>
            <a:r>
              <a:rPr lang="en-US" dirty="0" smtClean="0"/>
              <a:t>Anatomical Planes</a:t>
            </a:r>
            <a:endParaRPr lang="en-US" dirty="0"/>
          </a:p>
        </p:txBody>
      </p:sp>
      <p:pic>
        <p:nvPicPr>
          <p:cNvPr id="14" name="Picture 4" descr="Three-quarter and side views of a man with anatomical planes labeled"/>
          <p:cNvPicPr>
            <a:picLocks noGrp="1" noChangeAspect="1" noChangeArrowheads="1"/>
          </p:cNvPicPr>
          <p:nvPr>
            <p:ph idx="1"/>
          </p:nvPr>
        </p:nvPicPr>
        <p:blipFill rotWithShape="1">
          <a:blip r:embed="rId3" cstate="print"/>
          <a:srcRect t="2195"/>
          <a:stretch/>
        </p:blipFill>
        <p:spPr bwMode="auto">
          <a:xfrm>
            <a:off x="4115358" y="228600"/>
            <a:ext cx="4723283" cy="624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p:txBody>
          <a:bodyPr/>
          <a:lstStyle/>
          <a:p>
            <a:r>
              <a:rPr lang="en-US" dirty="0" smtClean="0">
                <a:hlinkClick r:id="rId4" action="ppaction://hlinksldjump"/>
              </a:rPr>
              <a:t>Anatomical Planes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952163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Regions of the Body</a:t>
            </a:r>
            <a:endParaRPr lang="en-US" dirty="0"/>
          </a:p>
        </p:txBody>
      </p:sp>
      <p:sp>
        <p:nvSpPr>
          <p:cNvPr id="11" name="Content Placeholder 10"/>
          <p:cNvSpPr>
            <a:spLocks noGrp="1"/>
          </p:cNvSpPr>
          <p:nvPr>
            <p:ph idx="1"/>
          </p:nvPr>
        </p:nvSpPr>
        <p:spPr/>
        <p:txBody>
          <a:bodyPr/>
          <a:lstStyle/>
          <a:p>
            <a:pPr marL="0" indent="0">
              <a:spcBef>
                <a:spcPts val="3000"/>
              </a:spcBef>
              <a:buNone/>
            </a:pPr>
            <a:r>
              <a:rPr lang="en-US" altLang="en-US" dirty="0" smtClean="0"/>
              <a:t>Most bones, muscles, blood vessels, and nerves have specific names.</a:t>
            </a:r>
          </a:p>
          <a:p>
            <a:pPr marL="0" indent="0">
              <a:spcBef>
                <a:spcPts val="3000"/>
              </a:spcBef>
              <a:buNone/>
            </a:pPr>
            <a:r>
              <a:rPr lang="en-US" altLang="en-US" dirty="0" smtClean="0"/>
              <a:t>Regions are often named for the body parts near them.</a:t>
            </a:r>
          </a:p>
          <a:p>
            <a:pPr marL="0" indent="0">
              <a:spcBef>
                <a:spcPts val="3000"/>
              </a:spcBef>
              <a:buNone/>
            </a:pPr>
            <a:r>
              <a:rPr lang="en-US" altLang="en-US" dirty="0" smtClean="0"/>
              <a:t>Examples:</a:t>
            </a:r>
          </a:p>
          <a:p>
            <a:r>
              <a:rPr lang="en-US" altLang="en-US" dirty="0" smtClean="0"/>
              <a:t>Brachial</a:t>
            </a:r>
          </a:p>
          <a:p>
            <a:r>
              <a:rPr lang="en-US" altLang="en-US" dirty="0" smtClean="0"/>
              <a:t>Femoral</a:t>
            </a:r>
          </a:p>
          <a:p>
            <a:r>
              <a:rPr lang="en-US" altLang="en-US" dirty="0" smtClean="0"/>
              <a:t>Digital</a:t>
            </a:r>
          </a:p>
          <a:p>
            <a:r>
              <a:rPr lang="en-US" altLang="en-US" dirty="0" smtClean="0"/>
              <a:t>Cervical</a:t>
            </a:r>
          </a:p>
          <a:p>
            <a:endParaRPr lang="en-US" dirty="0"/>
          </a:p>
        </p:txBody>
      </p:sp>
      <p:sp>
        <p:nvSpPr>
          <p:cNvPr id="7" name="Text Placeholder 6"/>
          <p:cNvSpPr>
            <a:spLocks noGrp="1"/>
          </p:cNvSpPr>
          <p:nvPr>
            <p:ph type="body" sz="quarter" idx="16"/>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28473747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Body Cavities</a:t>
            </a:r>
            <a:endParaRPr lang="en-US" dirty="0"/>
          </a:p>
        </p:txBody>
      </p:sp>
      <p:sp>
        <p:nvSpPr>
          <p:cNvPr id="11" name="Content Placeholder 10"/>
          <p:cNvSpPr>
            <a:spLocks noGrp="1"/>
          </p:cNvSpPr>
          <p:nvPr>
            <p:ph sz="half" idx="1"/>
          </p:nvPr>
        </p:nvSpPr>
        <p:spPr/>
        <p:txBody>
          <a:bodyPr/>
          <a:lstStyle/>
          <a:p>
            <a:pPr marL="0" indent="0">
              <a:buNone/>
            </a:pPr>
            <a:r>
              <a:rPr lang="en-US" altLang="en-US" dirty="0" smtClean="0"/>
              <a:t>Dorsal cavity</a:t>
            </a:r>
          </a:p>
          <a:p>
            <a:r>
              <a:rPr lang="en-US" altLang="en-US" dirty="0" smtClean="0"/>
              <a:t>Cranial cavity</a:t>
            </a:r>
          </a:p>
          <a:p>
            <a:r>
              <a:rPr lang="en-US" altLang="en-US" dirty="0" smtClean="0"/>
              <a:t>Spinal cavity</a:t>
            </a:r>
          </a:p>
          <a:p>
            <a:pPr marL="0" indent="0">
              <a:spcBef>
                <a:spcPts val="3000"/>
              </a:spcBef>
              <a:buNone/>
            </a:pPr>
            <a:r>
              <a:rPr lang="en-US" altLang="en-US" dirty="0" smtClean="0"/>
              <a:t>Ventral cavity</a:t>
            </a:r>
          </a:p>
          <a:p>
            <a:r>
              <a:rPr lang="en-US" altLang="en-US" dirty="0" smtClean="0"/>
              <a:t>Thoracic cavity</a:t>
            </a:r>
          </a:p>
          <a:p>
            <a:r>
              <a:rPr lang="en-US" altLang="en-US" dirty="0" smtClean="0"/>
              <a:t>Abdominopelvic cavity</a:t>
            </a:r>
          </a:p>
          <a:p>
            <a:endParaRPr lang="en-US" dirty="0"/>
          </a:p>
        </p:txBody>
      </p:sp>
      <p:pic>
        <p:nvPicPr>
          <p:cNvPr id="20" name="Picture 2" descr="Side sectional view of a human showing the position of the body cavities"/>
          <p:cNvPicPr>
            <a:picLocks noGrp="1" noChangeAspect="1" noChangeArrowheads="1"/>
          </p:cNvPicPr>
          <p:nvPr>
            <p:ph sz="half" idx="2"/>
          </p:nvPr>
        </p:nvPicPr>
        <p:blipFill rotWithShape="1">
          <a:blip r:embed="rId3" cstate="print"/>
          <a:srcRect t="2714"/>
          <a:stretch/>
        </p:blipFill>
        <p:spPr bwMode="auto">
          <a:xfrm>
            <a:off x="4695878" y="838200"/>
            <a:ext cx="4108213" cy="5692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2"/>
          </p:nvPr>
        </p:nvSpPr>
        <p:spPr>
          <a:xfrm>
            <a:off x="3817620" y="6529450"/>
            <a:ext cx="1508760" cy="176150"/>
          </a:xfrm>
        </p:spPr>
        <p:txBody>
          <a:bodyPr/>
          <a:lstStyle/>
          <a:p>
            <a:r>
              <a:rPr lang="en-US" dirty="0" smtClean="0">
                <a:hlinkClick r:id="rId4" action="ppaction://hlinksldjump"/>
              </a:rPr>
              <a:t>Body Cavities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2756342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Abdominal Regions: Nine Divisions</a:t>
            </a:r>
            <a:endParaRPr lang="en-US" dirty="0"/>
          </a:p>
        </p:txBody>
      </p:sp>
      <p:pic>
        <p:nvPicPr>
          <p:cNvPr id="11" name="Picture 2" descr="Frontal sectional view of a human torso showing the nine divisions of the abdomen and the organs in each"/>
          <p:cNvPicPr>
            <a:picLocks noGrp="1" noChangeAspect="1" noChangeArrowheads="1"/>
          </p:cNvPicPr>
          <p:nvPr>
            <p:ph idx="1"/>
          </p:nvPr>
        </p:nvPicPr>
        <p:blipFill rotWithShape="1">
          <a:blip r:embed="rId3"/>
          <a:srcRect t="5971" b="6092"/>
          <a:stretch/>
        </p:blipFill>
        <p:spPr bwMode="auto">
          <a:xfrm>
            <a:off x="1447800" y="990600"/>
            <a:ext cx="6530270" cy="530080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a:xfrm>
            <a:off x="3886200" y="6443807"/>
            <a:ext cx="1371600" cy="209343"/>
          </a:xfrm>
        </p:spPr>
        <p:txBody>
          <a:bodyPr/>
          <a:lstStyle/>
          <a:p>
            <a:r>
              <a:rPr lang="en-US" dirty="0" smtClean="0">
                <a:hlinkClick r:id="rId4" action="ppaction://hlinksldjump"/>
              </a:rPr>
              <a:t>Abdominal Regions: Nine Divisions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8631417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Abdominal Regions: Four Divisions</a:t>
            </a:r>
            <a:endParaRPr lang="en-US" dirty="0"/>
          </a:p>
        </p:txBody>
      </p:sp>
      <p:pic>
        <p:nvPicPr>
          <p:cNvPr id="8" name="Picture 2" descr="Frontal sectional view of human torso showing the four abdominal quadrants and the organs in each"/>
          <p:cNvPicPr>
            <a:picLocks noGrp="1" noChangeAspect="1" noChangeArrowheads="1"/>
          </p:cNvPicPr>
          <p:nvPr>
            <p:ph idx="1"/>
          </p:nvPr>
        </p:nvPicPr>
        <p:blipFill rotWithShape="1">
          <a:blip r:embed="rId3"/>
          <a:srcRect t="8119" b="5971"/>
          <a:stretch/>
        </p:blipFill>
        <p:spPr bwMode="auto">
          <a:xfrm>
            <a:off x="1219200" y="990600"/>
            <a:ext cx="6854724"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6"/>
          </p:nvPr>
        </p:nvSpPr>
        <p:spPr>
          <a:xfrm>
            <a:off x="3886200" y="6400800"/>
            <a:ext cx="1371600" cy="252350"/>
          </a:xfrm>
        </p:spPr>
        <p:txBody>
          <a:bodyPr/>
          <a:lstStyle/>
          <a:p>
            <a:r>
              <a:rPr lang="en-US" dirty="0" smtClean="0">
                <a:hlinkClick r:id="rId4" action="ppaction://hlinksldjump"/>
              </a:rPr>
              <a:t>Abdominal Regions: Four Divisions Appendix</a:t>
            </a:r>
            <a:endParaRPr lang="en-US" dirty="0"/>
          </a:p>
        </p:txBody>
      </p:sp>
      <p:sp>
        <p:nvSpPr>
          <p:cNvPr id="2" name="Text Placeholder 1"/>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6100744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Chapter Summary</a:t>
            </a:r>
            <a:endParaRPr lang="en-US" dirty="0"/>
          </a:p>
        </p:txBody>
      </p:sp>
      <p:sp>
        <p:nvSpPr>
          <p:cNvPr id="11" name="Content Placeholder 10"/>
          <p:cNvSpPr>
            <a:spLocks noGrp="1"/>
          </p:cNvSpPr>
          <p:nvPr>
            <p:ph idx="1"/>
          </p:nvPr>
        </p:nvSpPr>
        <p:spPr/>
        <p:txBody>
          <a:bodyPr/>
          <a:lstStyle/>
          <a:p>
            <a:r>
              <a:rPr lang="en-US" dirty="0" smtClean="0"/>
              <a:t>Medical terminology comes from Greek and Latin words.</a:t>
            </a:r>
          </a:p>
          <a:p>
            <a:r>
              <a:rPr lang="en-US" dirty="0" smtClean="0"/>
              <a:t>Medical words consist of a word root, a prefix and/or suffix, and sometimes a combining vowel.</a:t>
            </a:r>
          </a:p>
          <a:p>
            <a:r>
              <a:rPr lang="en-US" dirty="0" smtClean="0"/>
              <a:t>Abbreviations and symbols help shorten and simplify the information communicated in medical settings.</a:t>
            </a:r>
          </a:p>
          <a:p>
            <a:r>
              <a:rPr lang="en-US" dirty="0" smtClean="0"/>
              <a:t>Certain abbreviations are prone to errors and should not be used.</a:t>
            </a:r>
          </a:p>
          <a:p>
            <a:r>
              <a:rPr lang="en-US" dirty="0" smtClean="0"/>
              <a:t>Specific anatomical medical terms are used to identify body parts, planes, and positions.</a:t>
            </a:r>
          </a:p>
          <a:p>
            <a:endParaRPr lang="en-US" dirty="0"/>
          </a:p>
        </p:txBody>
      </p:sp>
      <p:sp>
        <p:nvSpPr>
          <p:cNvPr id="3" name="Text Placeholder 2"/>
          <p:cNvSpPr>
            <a:spLocks noGrp="1"/>
          </p:cNvSpPr>
          <p:nvPr>
            <p:ph type="body" sz="quarter" idx="16"/>
          </p:nvPr>
        </p:nvSpPr>
        <p:spPr/>
        <p:txBody>
          <a:bodyPr/>
          <a:lstStyle/>
          <a:p>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593060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Appendix Slides</a:t>
            </a:r>
            <a:endParaRPr lang="en-US" dirty="0"/>
          </a:p>
        </p:txBody>
      </p:sp>
      <p:sp>
        <p:nvSpPr>
          <p:cNvPr id="11" name="Text Placeholder 10"/>
          <p:cNvSpPr>
            <a:spLocks noGrp="1"/>
          </p:cNvSpPr>
          <p:nvPr>
            <p:ph type="body" sz="quarter" idx="10"/>
          </p:nvPr>
        </p:nvSpPr>
        <p:spPr/>
        <p:txBody>
          <a:bodyPr/>
          <a:lstStyle/>
          <a:p>
            <a:endParaRPr lang="en-US" dirty="0"/>
          </a:p>
        </p:txBody>
      </p:sp>
      <p:sp>
        <p:nvSpPr>
          <p:cNvPr id="12" name="Text Placeholder 1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831164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Decoding Example 1 Appendix</a:t>
            </a:r>
            <a:endParaRPr lang="en-US" dirty="0"/>
          </a:p>
        </p:txBody>
      </p:sp>
      <p:sp>
        <p:nvSpPr>
          <p:cNvPr id="6" name="Content Placeholder 5"/>
          <p:cNvSpPr>
            <a:spLocks noGrp="1"/>
          </p:cNvSpPr>
          <p:nvPr>
            <p:ph idx="1"/>
          </p:nvPr>
        </p:nvSpPr>
        <p:spPr/>
        <p:txBody>
          <a:bodyPr/>
          <a:lstStyle/>
          <a:p>
            <a:pPr marL="0" indent="0">
              <a:buNone/>
            </a:pPr>
            <a:r>
              <a:rPr lang="en-US" dirty="0"/>
              <a:t>Two interlocking puzzle pieces. Puzzle piece on the left contains the words </a:t>
            </a:r>
            <a:r>
              <a:rPr lang="en-US" i="1" dirty="0" smtClean="0"/>
              <a:t>C-A-R-D-I</a:t>
            </a:r>
            <a:r>
              <a:rPr lang="en-US" dirty="0" smtClean="0"/>
              <a:t> </a:t>
            </a:r>
            <a:r>
              <a:rPr lang="en-US" dirty="0"/>
              <a:t>and </a:t>
            </a:r>
            <a:r>
              <a:rPr lang="en-US" i="1" dirty="0"/>
              <a:t>Heart</a:t>
            </a:r>
            <a:r>
              <a:rPr lang="en-US" dirty="0"/>
              <a:t> and is labeled </a:t>
            </a:r>
            <a:r>
              <a:rPr lang="en-US" i="1" dirty="0"/>
              <a:t>Word Root</a:t>
            </a:r>
            <a:r>
              <a:rPr lang="en-US" dirty="0"/>
              <a:t>. Puzzle piece on the right contains the words </a:t>
            </a:r>
            <a:r>
              <a:rPr lang="en-US" i="1" dirty="0" smtClean="0"/>
              <a:t>L-O-G-Y</a:t>
            </a:r>
            <a:r>
              <a:rPr lang="en-US" dirty="0" smtClean="0"/>
              <a:t> </a:t>
            </a:r>
            <a:r>
              <a:rPr lang="en-US" dirty="0"/>
              <a:t>and </a:t>
            </a:r>
            <a:r>
              <a:rPr lang="en-US" i="1" dirty="0"/>
              <a:t>Study of </a:t>
            </a:r>
            <a:r>
              <a:rPr lang="en-US" dirty="0"/>
              <a:t>and is labeled </a:t>
            </a:r>
            <a:r>
              <a:rPr lang="en-US" i="1" dirty="0"/>
              <a:t>Suffix</a:t>
            </a:r>
            <a:r>
              <a:rPr lang="en-US" dirty="0"/>
              <a:t>. The two pieces are separated by the </a:t>
            </a:r>
            <a:r>
              <a:rPr lang="en-US" dirty="0" smtClean="0"/>
              <a:t>vowel </a:t>
            </a:r>
            <a:r>
              <a:rPr lang="en-US" i="1" dirty="0" smtClean="0"/>
              <a:t>o</a:t>
            </a:r>
            <a:r>
              <a:rPr lang="en-US" dirty="0" smtClean="0"/>
              <a:t>, </a:t>
            </a:r>
            <a:r>
              <a:rPr lang="en-US" dirty="0"/>
              <a:t>labeled </a:t>
            </a:r>
            <a:r>
              <a:rPr lang="en-US" i="1" dirty="0"/>
              <a:t>Combining Vowel</a:t>
            </a:r>
            <a:r>
              <a:rPr lang="en-US" dirty="0"/>
              <a:t>.</a:t>
            </a:r>
          </a:p>
        </p:txBody>
      </p:sp>
      <p:sp>
        <p:nvSpPr>
          <p:cNvPr id="8" name="Text Placeholder 7"/>
          <p:cNvSpPr>
            <a:spLocks noGrp="1"/>
          </p:cNvSpPr>
          <p:nvPr>
            <p:ph type="body" sz="quarter" idx="16"/>
          </p:nvPr>
        </p:nvSpPr>
        <p:spPr/>
        <p:txBody>
          <a:bodyPr/>
          <a:lstStyle/>
          <a:p>
            <a:r>
              <a:rPr lang="en-US" dirty="0" smtClean="0">
                <a:hlinkClick r:id="rId2" action="ppaction://hlinksldjump"/>
              </a:rPr>
              <a:t>Decoding Example 1</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4142958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Decoding Example 2 Appendix</a:t>
            </a:r>
            <a:endParaRPr lang="en-US" dirty="0"/>
          </a:p>
        </p:txBody>
      </p:sp>
      <p:sp>
        <p:nvSpPr>
          <p:cNvPr id="6" name="Content Placeholder 5"/>
          <p:cNvSpPr>
            <a:spLocks noGrp="1"/>
          </p:cNvSpPr>
          <p:nvPr>
            <p:ph idx="1"/>
          </p:nvPr>
        </p:nvSpPr>
        <p:spPr/>
        <p:txBody>
          <a:bodyPr/>
          <a:lstStyle/>
          <a:p>
            <a:pPr marL="0" indent="0">
              <a:buNone/>
            </a:pPr>
            <a:r>
              <a:rPr lang="en-US" dirty="0"/>
              <a:t>Two interlocking puzzle pieces. Puzzle piece on the left contains the words </a:t>
            </a:r>
            <a:r>
              <a:rPr lang="en-US" i="1" dirty="0" smtClean="0"/>
              <a:t>T-A-C-H-Y </a:t>
            </a:r>
            <a:r>
              <a:rPr lang="en-US" dirty="0" smtClean="0"/>
              <a:t>and </a:t>
            </a:r>
            <a:r>
              <a:rPr lang="en-US" i="1" dirty="0" smtClean="0"/>
              <a:t>Fast</a:t>
            </a:r>
            <a:r>
              <a:rPr lang="en-US" dirty="0" smtClean="0"/>
              <a:t> </a:t>
            </a:r>
            <a:r>
              <a:rPr lang="en-US" dirty="0"/>
              <a:t>and is labeled </a:t>
            </a:r>
            <a:r>
              <a:rPr lang="en-US" i="1" dirty="0" smtClean="0"/>
              <a:t>Prefix</a:t>
            </a:r>
            <a:r>
              <a:rPr lang="en-US" dirty="0" smtClean="0"/>
              <a:t>. </a:t>
            </a:r>
            <a:r>
              <a:rPr lang="en-US" dirty="0"/>
              <a:t>Puzzle piece on the right contains the words </a:t>
            </a:r>
            <a:r>
              <a:rPr lang="en-US" i="1" dirty="0" smtClean="0"/>
              <a:t>C-A-R-D-I-A </a:t>
            </a:r>
            <a:r>
              <a:rPr lang="en-US" dirty="0" smtClean="0"/>
              <a:t>and </a:t>
            </a:r>
            <a:r>
              <a:rPr lang="en-US" i="1" dirty="0" smtClean="0"/>
              <a:t>Heart </a:t>
            </a:r>
            <a:r>
              <a:rPr lang="en-US" dirty="0" smtClean="0"/>
              <a:t>and </a:t>
            </a:r>
            <a:r>
              <a:rPr lang="en-US" dirty="0"/>
              <a:t>is labeled </a:t>
            </a:r>
            <a:r>
              <a:rPr lang="en-US" i="1" dirty="0" smtClean="0"/>
              <a:t>Word Root</a:t>
            </a:r>
            <a:r>
              <a:rPr lang="en-US" dirty="0" smtClean="0"/>
              <a:t>. </a:t>
            </a:r>
            <a:endParaRPr lang="en-US" dirty="0"/>
          </a:p>
        </p:txBody>
      </p:sp>
      <p:sp>
        <p:nvSpPr>
          <p:cNvPr id="8" name="Text Placeholder 7"/>
          <p:cNvSpPr>
            <a:spLocks noGrp="1"/>
          </p:cNvSpPr>
          <p:nvPr>
            <p:ph type="body" sz="quarter" idx="16"/>
          </p:nvPr>
        </p:nvSpPr>
        <p:spPr/>
        <p:txBody>
          <a:bodyPr/>
          <a:lstStyle/>
          <a:p>
            <a:r>
              <a:rPr lang="en-US" dirty="0" smtClean="0">
                <a:hlinkClick r:id="rId2" action="ppaction://hlinksldjump"/>
              </a:rPr>
              <a:t>Decoding Example 2</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128549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Decoding Example 3 Appendix</a:t>
            </a:r>
            <a:endParaRPr lang="en-US" dirty="0"/>
          </a:p>
        </p:txBody>
      </p:sp>
      <p:sp>
        <p:nvSpPr>
          <p:cNvPr id="6" name="Content Placeholder 5"/>
          <p:cNvSpPr>
            <a:spLocks noGrp="1"/>
          </p:cNvSpPr>
          <p:nvPr>
            <p:ph idx="1"/>
          </p:nvPr>
        </p:nvSpPr>
        <p:spPr>
          <a:xfrm>
            <a:off x="457200" y="990600"/>
            <a:ext cx="8229600" cy="5486400"/>
          </a:xfrm>
        </p:spPr>
        <p:txBody>
          <a:bodyPr/>
          <a:lstStyle/>
          <a:p>
            <a:pPr marL="0" indent="0">
              <a:buNone/>
            </a:pPr>
            <a:r>
              <a:rPr lang="en-US" dirty="0"/>
              <a:t>Three interlocking puzzle pieces. Piece on the left contains the words </a:t>
            </a:r>
            <a:r>
              <a:rPr lang="en-US" i="1" dirty="0"/>
              <a:t>L-E-U-K</a:t>
            </a:r>
            <a:r>
              <a:rPr lang="en-US" dirty="0"/>
              <a:t> and </a:t>
            </a:r>
            <a:r>
              <a:rPr lang="en-US" i="1" dirty="0"/>
              <a:t>White</a:t>
            </a:r>
            <a:r>
              <a:rPr lang="en-US" dirty="0"/>
              <a:t> and is labeled </a:t>
            </a:r>
            <a:r>
              <a:rPr lang="en-US" i="1" dirty="0"/>
              <a:t>Prefix</a:t>
            </a:r>
            <a:r>
              <a:rPr lang="en-US" dirty="0"/>
              <a:t>. To the right of this piece is the letter </a:t>
            </a:r>
            <a:r>
              <a:rPr lang="en-US" i="1" dirty="0"/>
              <a:t>o</a:t>
            </a:r>
            <a:r>
              <a:rPr lang="en-US" dirty="0"/>
              <a:t>, labeled Combining Vowel. To the right of the </a:t>
            </a:r>
            <a:r>
              <a:rPr lang="en-US" i="1" dirty="0"/>
              <a:t>o</a:t>
            </a:r>
            <a:r>
              <a:rPr lang="en-US" dirty="0"/>
              <a:t> is a piece containing the words </a:t>
            </a:r>
            <a:r>
              <a:rPr lang="en-US" i="1" dirty="0"/>
              <a:t>C-Y-T-E</a:t>
            </a:r>
            <a:r>
              <a:rPr lang="en-US" dirty="0"/>
              <a:t> (with the </a:t>
            </a:r>
            <a:r>
              <a:rPr lang="en-US" i="1" dirty="0"/>
              <a:t>E</a:t>
            </a:r>
            <a:r>
              <a:rPr lang="en-US" dirty="0"/>
              <a:t> crossed out) and </a:t>
            </a:r>
            <a:r>
              <a:rPr lang="en-US" i="1" dirty="0"/>
              <a:t>Cell</a:t>
            </a:r>
            <a:r>
              <a:rPr lang="en-US" dirty="0"/>
              <a:t>, labeled </a:t>
            </a:r>
            <a:r>
              <a:rPr lang="en-US" i="1" dirty="0"/>
              <a:t>Word Root</a:t>
            </a:r>
            <a:r>
              <a:rPr lang="en-US" dirty="0"/>
              <a:t>. The piece on the extreme right contains the words </a:t>
            </a:r>
            <a:r>
              <a:rPr lang="en-US" i="1" dirty="0"/>
              <a:t>O-S-I-S</a:t>
            </a:r>
            <a:r>
              <a:rPr lang="en-US" dirty="0"/>
              <a:t> and </a:t>
            </a:r>
            <a:r>
              <a:rPr lang="en-US" i="1" dirty="0"/>
              <a:t>Condition</a:t>
            </a:r>
            <a:r>
              <a:rPr lang="en-US" dirty="0"/>
              <a:t> and is labeled </a:t>
            </a:r>
            <a:r>
              <a:rPr lang="en-US" i="1" dirty="0"/>
              <a:t>Suffix</a:t>
            </a:r>
            <a:r>
              <a:rPr lang="en-US" dirty="0"/>
              <a:t>.</a:t>
            </a:r>
          </a:p>
        </p:txBody>
      </p:sp>
      <p:sp>
        <p:nvSpPr>
          <p:cNvPr id="8" name="Text Placeholder 7"/>
          <p:cNvSpPr>
            <a:spLocks noGrp="1"/>
          </p:cNvSpPr>
          <p:nvPr>
            <p:ph type="body" sz="quarter" idx="16"/>
          </p:nvPr>
        </p:nvSpPr>
        <p:spPr>
          <a:xfrm>
            <a:off x="3886200" y="6477000"/>
            <a:ext cx="1371600" cy="176150"/>
          </a:xfrm>
        </p:spPr>
        <p:txBody>
          <a:bodyPr/>
          <a:lstStyle/>
          <a:p>
            <a:r>
              <a:rPr lang="en-US" dirty="0" smtClean="0">
                <a:hlinkClick r:id="rId2" action="ppaction://hlinksldjump"/>
              </a:rPr>
              <a:t>Decoding Example 3</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163421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a:t>
            </a:r>
            <a:r>
              <a:rPr lang="en-US" dirty="0" smtClean="0"/>
              <a:t>Terms 1</a:t>
            </a:r>
            <a:endParaRPr lang="en-US" dirty="0"/>
          </a:p>
        </p:txBody>
      </p:sp>
      <p:sp>
        <p:nvSpPr>
          <p:cNvPr id="14" name="Content Placeholder 13"/>
          <p:cNvSpPr>
            <a:spLocks noGrp="1"/>
          </p:cNvSpPr>
          <p:nvPr>
            <p:ph sz="half" idx="1"/>
          </p:nvPr>
        </p:nvSpPr>
        <p:spPr/>
        <p:txBody>
          <a:bodyPr/>
          <a:lstStyle/>
          <a:p>
            <a:pPr marL="0" indent="0">
              <a:buNone/>
            </a:pPr>
            <a:r>
              <a:rPr lang="en-US" dirty="0"/>
              <a:t>A</a:t>
            </a:r>
            <a:r>
              <a:rPr lang="en-US" dirty="0" smtClean="0"/>
              <a:t>bdominopelvic</a:t>
            </a:r>
            <a:endParaRPr lang="en-US" dirty="0" smtClean="0"/>
          </a:p>
          <a:p>
            <a:pPr marL="0" indent="0">
              <a:buNone/>
            </a:pPr>
            <a:r>
              <a:rPr lang="en-US" dirty="0"/>
              <a:t>A</a:t>
            </a:r>
            <a:r>
              <a:rPr lang="en-US" dirty="0" smtClean="0"/>
              <a:t>natomical </a:t>
            </a:r>
            <a:r>
              <a:rPr lang="en-US" dirty="0" smtClean="0"/>
              <a:t>position</a:t>
            </a:r>
          </a:p>
          <a:p>
            <a:pPr marL="0" indent="0">
              <a:buNone/>
            </a:pPr>
            <a:r>
              <a:rPr lang="en-US" dirty="0"/>
              <a:t>A</a:t>
            </a:r>
            <a:r>
              <a:rPr lang="en-US" dirty="0" smtClean="0"/>
              <a:t>natomy</a:t>
            </a:r>
            <a:endParaRPr lang="en-US" dirty="0" smtClean="0"/>
          </a:p>
          <a:p>
            <a:pPr marL="0" indent="0">
              <a:buNone/>
            </a:pPr>
            <a:r>
              <a:rPr lang="en-US" dirty="0"/>
              <a:t>A</a:t>
            </a:r>
            <a:r>
              <a:rPr lang="en-US" dirty="0" smtClean="0"/>
              <a:t>nterior</a:t>
            </a:r>
            <a:endParaRPr lang="en-US" dirty="0" smtClean="0"/>
          </a:p>
          <a:p>
            <a:pPr marL="0" indent="0">
              <a:buNone/>
            </a:pPr>
            <a:r>
              <a:rPr lang="en-US" dirty="0"/>
              <a:t>A</a:t>
            </a:r>
            <a:r>
              <a:rPr lang="en-US" dirty="0" smtClean="0"/>
              <a:t>toms</a:t>
            </a:r>
            <a:endParaRPr lang="en-US" dirty="0" smtClean="0"/>
          </a:p>
          <a:p>
            <a:pPr marL="0" indent="0">
              <a:buNone/>
            </a:pPr>
            <a:r>
              <a:rPr lang="en-US" dirty="0"/>
              <a:t>B</a:t>
            </a:r>
            <a:r>
              <a:rPr lang="en-US" dirty="0" smtClean="0"/>
              <a:t>rachial</a:t>
            </a:r>
            <a:endParaRPr lang="en-US" dirty="0" smtClean="0"/>
          </a:p>
          <a:p>
            <a:pPr marL="0" indent="0">
              <a:buNone/>
            </a:pPr>
            <a:r>
              <a:rPr lang="en-US" dirty="0"/>
              <a:t>C</a:t>
            </a:r>
            <a:r>
              <a:rPr lang="en-US" dirty="0" smtClean="0"/>
              <a:t>audal </a:t>
            </a:r>
            <a:r>
              <a:rPr lang="en-US" dirty="0" smtClean="0"/>
              <a:t>plane</a:t>
            </a:r>
          </a:p>
          <a:p>
            <a:pPr marL="0" indent="0">
              <a:buNone/>
            </a:pPr>
            <a:r>
              <a:rPr lang="en-US" dirty="0"/>
              <a:t>C</a:t>
            </a:r>
            <a:r>
              <a:rPr lang="en-US" dirty="0" smtClean="0"/>
              <a:t>ells</a:t>
            </a:r>
            <a:endParaRPr lang="en-US" dirty="0" smtClean="0"/>
          </a:p>
          <a:p>
            <a:pPr marL="0" indent="0">
              <a:buNone/>
            </a:pPr>
            <a:r>
              <a:rPr lang="en-US" dirty="0"/>
              <a:t>C</a:t>
            </a:r>
            <a:r>
              <a:rPr lang="en-US" dirty="0" smtClean="0"/>
              <a:t>ombining </a:t>
            </a:r>
            <a:r>
              <a:rPr lang="en-US" dirty="0" smtClean="0"/>
              <a:t>vowel</a:t>
            </a:r>
          </a:p>
          <a:p>
            <a:pPr marL="0" indent="0">
              <a:buNone/>
            </a:pPr>
            <a:r>
              <a:rPr lang="en-US" dirty="0"/>
              <a:t>C</a:t>
            </a:r>
            <a:r>
              <a:rPr lang="en-US" dirty="0" smtClean="0"/>
              <a:t>oronal</a:t>
            </a:r>
            <a:endParaRPr lang="en-US" dirty="0" smtClean="0"/>
          </a:p>
          <a:p>
            <a:pPr marL="0" indent="0">
              <a:buNone/>
            </a:pPr>
            <a:endParaRPr lang="en-US" dirty="0" smtClean="0"/>
          </a:p>
          <a:p>
            <a:pPr marL="0" indent="0">
              <a:buNone/>
            </a:pPr>
            <a:endParaRPr lang="en-US" dirty="0"/>
          </a:p>
        </p:txBody>
      </p:sp>
      <p:sp>
        <p:nvSpPr>
          <p:cNvPr id="12" name="Content Placeholder 11"/>
          <p:cNvSpPr>
            <a:spLocks noGrp="1"/>
          </p:cNvSpPr>
          <p:nvPr>
            <p:ph sz="half" idx="2"/>
          </p:nvPr>
        </p:nvSpPr>
        <p:spPr/>
        <p:txBody>
          <a:bodyPr/>
          <a:lstStyle/>
          <a:p>
            <a:pPr marL="0" indent="0">
              <a:buNone/>
            </a:pPr>
            <a:r>
              <a:rPr lang="en-US" dirty="0"/>
              <a:t>C</a:t>
            </a:r>
            <a:r>
              <a:rPr lang="en-US" dirty="0" smtClean="0"/>
              <a:t>ranial</a:t>
            </a:r>
            <a:endParaRPr lang="en-US" dirty="0" smtClean="0"/>
          </a:p>
          <a:p>
            <a:pPr marL="0" indent="0">
              <a:buNone/>
            </a:pPr>
            <a:r>
              <a:rPr lang="en-US" dirty="0"/>
              <a:t>D</a:t>
            </a:r>
            <a:r>
              <a:rPr lang="en-US" dirty="0" smtClean="0"/>
              <a:t>eep</a:t>
            </a:r>
            <a:endParaRPr lang="en-US" dirty="0" smtClean="0"/>
          </a:p>
          <a:p>
            <a:pPr marL="0" indent="0">
              <a:buNone/>
            </a:pPr>
            <a:r>
              <a:rPr lang="en-US" dirty="0"/>
              <a:t>D</a:t>
            </a:r>
            <a:r>
              <a:rPr lang="en-US" dirty="0" smtClean="0"/>
              <a:t>eoxyribonucleic </a:t>
            </a:r>
            <a:r>
              <a:rPr lang="en-US" dirty="0" smtClean="0"/>
              <a:t>acid (DNA)</a:t>
            </a:r>
          </a:p>
          <a:p>
            <a:pPr marL="0" indent="0">
              <a:buNone/>
            </a:pPr>
            <a:r>
              <a:rPr lang="en-US" dirty="0"/>
              <a:t>D</a:t>
            </a:r>
            <a:r>
              <a:rPr lang="en-US" dirty="0" smtClean="0"/>
              <a:t>iaphragm</a:t>
            </a:r>
            <a:endParaRPr lang="en-US" dirty="0" smtClean="0"/>
          </a:p>
          <a:p>
            <a:pPr marL="0" indent="0">
              <a:buNone/>
            </a:pPr>
            <a:r>
              <a:rPr lang="en-US" dirty="0"/>
              <a:t>D</a:t>
            </a:r>
            <a:r>
              <a:rPr lang="en-US" dirty="0" smtClean="0"/>
              <a:t>istal</a:t>
            </a:r>
            <a:endParaRPr lang="en-US" dirty="0" smtClean="0"/>
          </a:p>
          <a:p>
            <a:pPr marL="0" indent="0">
              <a:buNone/>
            </a:pPr>
            <a:r>
              <a:rPr lang="en-US" dirty="0"/>
              <a:t>D</a:t>
            </a:r>
            <a:r>
              <a:rPr lang="en-US" dirty="0" smtClean="0"/>
              <a:t>orsal</a:t>
            </a:r>
            <a:endParaRPr lang="en-US" dirty="0" smtClean="0"/>
          </a:p>
          <a:p>
            <a:pPr marL="0" indent="0">
              <a:buNone/>
            </a:pPr>
            <a:r>
              <a:rPr lang="en-US" dirty="0" smtClean="0"/>
              <a:t>Electrolytes</a:t>
            </a:r>
          </a:p>
          <a:p>
            <a:pPr marL="0" indent="0">
              <a:buNone/>
            </a:pPr>
            <a:r>
              <a:rPr lang="en-US" dirty="0"/>
              <a:t>F</a:t>
            </a:r>
            <a:r>
              <a:rPr lang="en-US" dirty="0" smtClean="0"/>
              <a:t>emoral</a:t>
            </a:r>
            <a:endParaRPr lang="en-US" dirty="0" smtClean="0"/>
          </a:p>
          <a:p>
            <a:pPr marL="0" indent="0">
              <a:buNone/>
            </a:pPr>
            <a:r>
              <a:rPr lang="en-US" dirty="0"/>
              <a:t>F</a:t>
            </a:r>
            <a:r>
              <a:rPr lang="en-US" dirty="0" smtClean="0"/>
              <a:t>rontal </a:t>
            </a:r>
            <a:r>
              <a:rPr lang="en-US" dirty="0" smtClean="0"/>
              <a:t>plan</a:t>
            </a:r>
          </a:p>
          <a:p>
            <a:pPr marL="0" indent="0">
              <a:buNone/>
            </a:pPr>
            <a:r>
              <a:rPr lang="en-US" dirty="0"/>
              <a:t>I</a:t>
            </a:r>
            <a:r>
              <a:rPr lang="en-US" dirty="0" smtClean="0"/>
              <a:t>nferior</a:t>
            </a:r>
            <a:endParaRPr lang="en-US" dirty="0" smtClean="0"/>
          </a:p>
          <a:p>
            <a:pPr marL="0" indent="0">
              <a:buNone/>
            </a:pPr>
            <a:endParaRPr lang="en-US" dirty="0"/>
          </a:p>
        </p:txBody>
      </p:sp>
      <p:sp>
        <p:nvSpPr>
          <p:cNvPr id="3" name="Text Placeholder 2"/>
          <p:cNvSpPr>
            <a:spLocks noGrp="1"/>
          </p:cNvSpPr>
          <p:nvPr>
            <p:ph type="body" sz="quarter" idx="12"/>
          </p:nvPr>
        </p:nvSpPr>
        <p:spPr/>
        <p:txBody>
          <a:bodyPr/>
          <a:lstStyle/>
          <a:p>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333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Organization of the Body </a:t>
            </a:r>
            <a:r>
              <a:rPr lang="en-US" dirty="0" smtClean="0"/>
              <a:t>1 Appendix</a:t>
            </a:r>
            <a:endParaRPr lang="en-US" dirty="0"/>
          </a:p>
        </p:txBody>
      </p:sp>
      <p:sp>
        <p:nvSpPr>
          <p:cNvPr id="6" name="Content Placeholder 5"/>
          <p:cNvSpPr>
            <a:spLocks noGrp="1"/>
          </p:cNvSpPr>
          <p:nvPr>
            <p:ph idx="1"/>
          </p:nvPr>
        </p:nvSpPr>
        <p:spPr/>
        <p:txBody>
          <a:bodyPr/>
          <a:lstStyle/>
          <a:p>
            <a:pPr marL="0" indent="0">
              <a:buNone/>
            </a:pPr>
            <a:r>
              <a:rPr lang="en-US" dirty="0"/>
              <a:t>At the lowest (chemical) level, an atom of oxygen and a water molecule are displayed. An arrow points from the chemical level to the cellular level, which has a diagram of a typical cell with its internal parts. Another arrow points from the cellular level to the tissue level, which shows a slice of tissue from the stomach wall.</a:t>
            </a:r>
          </a:p>
        </p:txBody>
      </p:sp>
      <p:sp>
        <p:nvSpPr>
          <p:cNvPr id="8" name="Text Placeholder 7"/>
          <p:cNvSpPr>
            <a:spLocks noGrp="1"/>
          </p:cNvSpPr>
          <p:nvPr>
            <p:ph type="body" sz="quarter" idx="16"/>
          </p:nvPr>
        </p:nvSpPr>
        <p:spPr>
          <a:xfrm>
            <a:off x="3886200" y="6477000"/>
            <a:ext cx="1371600" cy="176150"/>
          </a:xfrm>
        </p:spPr>
        <p:txBody>
          <a:bodyPr/>
          <a:lstStyle/>
          <a:p>
            <a:r>
              <a:rPr lang="en-US" dirty="0" smtClean="0">
                <a:hlinkClick r:id="rId2" action="ppaction://hlinksldjump"/>
              </a:rPr>
              <a:t>Organization of the </a:t>
            </a:r>
            <a:r>
              <a:rPr lang="en-US" dirty="0" smtClean="0">
                <a:hlinkClick r:id="rId2" action="ppaction://hlinksldjump"/>
              </a:rPr>
              <a:t>Body 1</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0307760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Organization of the Body </a:t>
            </a:r>
            <a:r>
              <a:rPr lang="en-US" dirty="0" smtClean="0"/>
              <a:t>2 Appendix</a:t>
            </a:r>
            <a:endParaRPr lang="en-US" dirty="0"/>
          </a:p>
        </p:txBody>
      </p:sp>
      <p:sp>
        <p:nvSpPr>
          <p:cNvPr id="6" name="Content Placeholder 5"/>
          <p:cNvSpPr>
            <a:spLocks noGrp="1"/>
          </p:cNvSpPr>
          <p:nvPr>
            <p:ph idx="1"/>
          </p:nvPr>
        </p:nvSpPr>
        <p:spPr>
          <a:xfrm>
            <a:off x="457200" y="990600"/>
            <a:ext cx="8229600" cy="5257800"/>
          </a:xfrm>
        </p:spPr>
        <p:txBody>
          <a:bodyPr/>
          <a:lstStyle/>
          <a:p>
            <a:pPr marL="0" indent="0">
              <a:buNone/>
            </a:pPr>
            <a:r>
              <a:rPr lang="en-US" dirty="0"/>
              <a:t>An arrow coming in from the previous slide (tissue level) points to the organ level, with a picture of the stomach. The stomach wall is labeled. An arrow from the stomach points to the system level with an illustration of a person's torso showing the stomach, liver, and large and small intestines. Another arrow points from the system level to the organism (human) level, with an illustration of a man standing in anatomical position.</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Organization of the Body </a:t>
            </a:r>
            <a:r>
              <a:rPr lang="en-US" dirty="0">
                <a:hlinkClick r:id="rId2" action="ppaction://hlinksldjump"/>
              </a:rPr>
              <a:t>2</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8137253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Anatomical Terms Appendix</a:t>
            </a:r>
            <a:endParaRPr lang="en-US" dirty="0"/>
          </a:p>
        </p:txBody>
      </p:sp>
      <p:sp>
        <p:nvSpPr>
          <p:cNvPr id="6" name="Content Placeholder 5"/>
          <p:cNvSpPr>
            <a:spLocks noGrp="1"/>
          </p:cNvSpPr>
          <p:nvPr>
            <p:ph idx="1"/>
          </p:nvPr>
        </p:nvSpPr>
        <p:spPr/>
        <p:txBody>
          <a:bodyPr/>
          <a:lstStyle/>
          <a:p>
            <a:pPr marL="0" indent="0">
              <a:buNone/>
            </a:pPr>
            <a:r>
              <a:rPr lang="en-US" dirty="0"/>
              <a:t>Man standing in anatomical position with the following terms labeled: Otic (ear), Nasal (nose), Oral (mouth), Cervical (neck), Acromial (point of shoulder), Axillary (armpit), Mammary (breast), Brachial (arm), Antecubital (front of elbow), Abdominal (abdomen), Antebrachial (forearm), Carpal (wrist), Digital (finger), Genital (reproductive organs), Patellar (front of knee), Crural (leg), Tarsal (instep), Cephalic (head), Frontal (forehead), Orbital (eye cavity), Buccal (cheek), Mental (chin), Sternal, Pectoral (chest), Umbilical (navel), Inguinal (groin), Coxal (hip), Pedal (foot)</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Anatomical Terms</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1399952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Directional Terms </a:t>
            </a:r>
            <a:r>
              <a:rPr lang="en-US" dirty="0" smtClean="0"/>
              <a:t>3 Appendix</a:t>
            </a:r>
            <a:endParaRPr lang="en-US" dirty="0"/>
          </a:p>
        </p:txBody>
      </p:sp>
      <p:sp>
        <p:nvSpPr>
          <p:cNvPr id="6" name="Content Placeholder 5"/>
          <p:cNvSpPr>
            <a:spLocks noGrp="1"/>
          </p:cNvSpPr>
          <p:nvPr>
            <p:ph idx="1"/>
          </p:nvPr>
        </p:nvSpPr>
        <p:spPr/>
        <p:txBody>
          <a:bodyPr/>
          <a:lstStyle/>
          <a:p>
            <a:pPr marL="0" indent="0">
              <a:buNone/>
            </a:pPr>
            <a:r>
              <a:rPr lang="en-US" dirty="0"/>
              <a:t>Frontal and side views of a woman with the following directional terms labeled: Superior (cranial), Midline, Proximal end of forearm, Distal end of forearm, Lateral, Medial, Midline, Proximal end of thigh, Distal end of thigh, Dorsal (posterior), Ventral (anterior), Deep (internal), Superficial, Dorsal surface of hand, Ventral surface of leg</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Directional Terms </a:t>
            </a:r>
            <a:r>
              <a:rPr lang="en-US" dirty="0">
                <a:hlinkClick r:id="rId2" action="ppaction://hlinksldjump"/>
              </a:rPr>
              <a:t>3</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253950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Anatomical Planes Appendix</a:t>
            </a:r>
            <a:endParaRPr lang="en-US" dirty="0"/>
          </a:p>
        </p:txBody>
      </p:sp>
      <p:sp>
        <p:nvSpPr>
          <p:cNvPr id="6" name="Content Placeholder 5"/>
          <p:cNvSpPr>
            <a:spLocks noGrp="1"/>
          </p:cNvSpPr>
          <p:nvPr>
            <p:ph idx="1"/>
          </p:nvPr>
        </p:nvSpPr>
        <p:spPr/>
        <p:txBody>
          <a:bodyPr/>
          <a:lstStyle/>
          <a:p>
            <a:pPr marL="0" indent="0">
              <a:buNone/>
            </a:pPr>
            <a:r>
              <a:rPr lang="en-US" dirty="0"/>
              <a:t>Three-quarter and side views of a man with the following anatomical planes labeled: Midsagittal plane, Sagittal plane, Transverse plane, Frontal plane. Three-quarter view has Superior (cranial) and Inferior (caudal) labels. Side view has Posterior and Anterior labels.</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Anatomical Planes</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4725771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Body Cavities Appendix</a:t>
            </a:r>
            <a:endParaRPr lang="en-US" dirty="0"/>
          </a:p>
        </p:txBody>
      </p:sp>
      <p:sp>
        <p:nvSpPr>
          <p:cNvPr id="6" name="Content Placeholder 5"/>
          <p:cNvSpPr>
            <a:spLocks noGrp="1"/>
          </p:cNvSpPr>
          <p:nvPr>
            <p:ph idx="1"/>
          </p:nvPr>
        </p:nvSpPr>
        <p:spPr/>
        <p:txBody>
          <a:bodyPr/>
          <a:lstStyle/>
          <a:p>
            <a:pPr marL="0" indent="0">
              <a:buNone/>
            </a:pPr>
            <a:r>
              <a:rPr lang="en-US" dirty="0"/>
              <a:t>Side sectional view of a human showing the position of the body cavities, with the following items labeled: Cranial cavity, Spinal cavity, Dorsal cavity, Thoracic cavity, Diaphragm, Abdominal cavity, pelvic cavity, and ventral cavity</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Body Cavities</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411918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Abdominal Regions: Nine Divisions Appendix</a:t>
            </a:r>
            <a:endParaRPr lang="en-US" dirty="0"/>
          </a:p>
        </p:txBody>
      </p:sp>
      <p:sp>
        <p:nvSpPr>
          <p:cNvPr id="6" name="Content Placeholder 5"/>
          <p:cNvSpPr>
            <a:spLocks noGrp="1"/>
          </p:cNvSpPr>
          <p:nvPr>
            <p:ph idx="1"/>
          </p:nvPr>
        </p:nvSpPr>
        <p:spPr/>
        <p:txBody>
          <a:bodyPr/>
          <a:lstStyle/>
          <a:p>
            <a:pPr marL="0" indent="0">
              <a:buNone/>
            </a:pPr>
            <a:r>
              <a:rPr lang="en-US" dirty="0"/>
              <a:t>Frontal sectional view of a human torso showing the nine divisions of the abdomen and the organs in each. The regions are labeled as follows: top row, left to right: Right hypochondriac region, Epigastric region, Left hypochondriac region. Middle row, left to right: Right lumbar region, Umbilical region, Left lumbar region. Bottom row, left to right: Right iliac (inguinal) region, Hypogastric region, Left iliac (inguinal) region.</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Abdominal Regions: Nine Divisions</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6605585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Abdominal Regions: Four Divisions Appendix</a:t>
            </a:r>
            <a:endParaRPr lang="en-US" dirty="0"/>
          </a:p>
        </p:txBody>
      </p:sp>
      <p:sp>
        <p:nvSpPr>
          <p:cNvPr id="6" name="Content Placeholder 5"/>
          <p:cNvSpPr>
            <a:spLocks noGrp="1"/>
          </p:cNvSpPr>
          <p:nvPr>
            <p:ph idx="1"/>
          </p:nvPr>
        </p:nvSpPr>
        <p:spPr/>
        <p:txBody>
          <a:bodyPr/>
          <a:lstStyle/>
          <a:p>
            <a:pPr marL="0" indent="0">
              <a:buNone/>
            </a:pPr>
            <a:r>
              <a:rPr lang="en-US" dirty="0"/>
              <a:t>Frontal sectional view of human torso showing the four abdominal quadrants and the organs in each. Regions are labeled as follows: top row, left to right: Right upper quadrant (RUQ), Left upper quadrant (LUQ). Bottom row, left to right: Right lower quadrant (RLQ), Left lower quadrant (LLQ).</a:t>
            </a:r>
          </a:p>
        </p:txBody>
      </p:sp>
      <p:sp>
        <p:nvSpPr>
          <p:cNvPr id="8" name="Text Placeholder 7"/>
          <p:cNvSpPr>
            <a:spLocks noGrp="1"/>
          </p:cNvSpPr>
          <p:nvPr>
            <p:ph type="body" sz="quarter" idx="16"/>
          </p:nvPr>
        </p:nvSpPr>
        <p:spPr>
          <a:xfrm>
            <a:off x="3886200" y="6400800"/>
            <a:ext cx="1371600" cy="252350"/>
          </a:xfrm>
        </p:spPr>
        <p:txBody>
          <a:bodyPr/>
          <a:lstStyle/>
          <a:p>
            <a:r>
              <a:rPr lang="en-US" dirty="0" smtClean="0">
                <a:hlinkClick r:id="rId2" action="ppaction://hlinksldjump"/>
              </a:rPr>
              <a:t>Abdominal Regions: Four Divisions</a:t>
            </a:r>
            <a:endParaRPr lang="en-US" dirty="0"/>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1941887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Terms </a:t>
            </a:r>
            <a:r>
              <a:rPr lang="en-US" dirty="0" smtClean="0"/>
              <a:t>2</a:t>
            </a:r>
            <a:endParaRPr lang="en-US" dirty="0"/>
          </a:p>
        </p:txBody>
      </p:sp>
      <p:sp>
        <p:nvSpPr>
          <p:cNvPr id="14" name="Content Placeholder 13"/>
          <p:cNvSpPr>
            <a:spLocks noGrp="1"/>
          </p:cNvSpPr>
          <p:nvPr>
            <p:ph sz="half" idx="1"/>
          </p:nvPr>
        </p:nvSpPr>
        <p:spPr/>
        <p:txBody>
          <a:bodyPr/>
          <a:lstStyle/>
          <a:p>
            <a:pPr marL="0" indent="0">
              <a:buNone/>
            </a:pPr>
            <a:r>
              <a:rPr lang="en-US" dirty="0" smtClean="0"/>
              <a:t>L</a:t>
            </a:r>
            <a:r>
              <a:rPr lang="en-US" dirty="0" smtClean="0"/>
              <a:t>ateral</a:t>
            </a:r>
            <a:endParaRPr lang="en-US" dirty="0" smtClean="0"/>
          </a:p>
          <a:p>
            <a:pPr marL="0" indent="0">
              <a:buNone/>
            </a:pPr>
            <a:r>
              <a:rPr lang="en-US" dirty="0"/>
              <a:t>M</a:t>
            </a:r>
            <a:r>
              <a:rPr lang="en-US" dirty="0" smtClean="0"/>
              <a:t>edial</a:t>
            </a:r>
            <a:endParaRPr lang="en-US" dirty="0" smtClean="0"/>
          </a:p>
          <a:p>
            <a:pPr marL="0" indent="0">
              <a:buNone/>
            </a:pPr>
            <a:r>
              <a:rPr lang="en-US" dirty="0"/>
              <a:t>M</a:t>
            </a:r>
            <a:r>
              <a:rPr lang="en-US" dirty="0" smtClean="0"/>
              <a:t>idsagittal </a:t>
            </a:r>
            <a:r>
              <a:rPr lang="en-US" dirty="0" smtClean="0"/>
              <a:t>plane</a:t>
            </a:r>
          </a:p>
          <a:p>
            <a:pPr marL="0" indent="0">
              <a:buNone/>
            </a:pPr>
            <a:r>
              <a:rPr lang="en-US" dirty="0"/>
              <a:t>M</a:t>
            </a:r>
            <a:r>
              <a:rPr lang="en-US" dirty="0" smtClean="0"/>
              <a:t>olecules</a:t>
            </a:r>
            <a:endParaRPr lang="en-US" dirty="0" smtClean="0"/>
          </a:p>
          <a:p>
            <a:pPr marL="0" indent="0">
              <a:buNone/>
            </a:pPr>
            <a:r>
              <a:rPr lang="en-US" dirty="0" smtClean="0"/>
              <a:t>Or</a:t>
            </a:r>
            <a:r>
              <a:rPr lang="en-US" dirty="0" smtClean="0"/>
              <a:t>ganelles</a:t>
            </a:r>
            <a:endParaRPr lang="en-US" dirty="0" smtClean="0"/>
          </a:p>
          <a:p>
            <a:pPr marL="0" indent="0">
              <a:buNone/>
            </a:pPr>
            <a:r>
              <a:rPr lang="en-US" dirty="0"/>
              <a:t>O</a:t>
            </a:r>
            <a:r>
              <a:rPr lang="en-US" dirty="0" smtClean="0"/>
              <a:t>rganism</a:t>
            </a:r>
            <a:endParaRPr lang="en-US" dirty="0" smtClean="0"/>
          </a:p>
          <a:p>
            <a:pPr marL="0" indent="0">
              <a:buNone/>
            </a:pPr>
            <a:r>
              <a:rPr lang="en-US" dirty="0" smtClean="0"/>
              <a:t>Organs</a:t>
            </a:r>
            <a:endParaRPr lang="en-US" dirty="0" smtClean="0"/>
          </a:p>
          <a:p>
            <a:pPr marL="0" indent="0">
              <a:buNone/>
            </a:pPr>
            <a:r>
              <a:rPr lang="en-US" dirty="0"/>
              <a:t>P</a:t>
            </a:r>
            <a:r>
              <a:rPr lang="en-US" dirty="0" smtClean="0"/>
              <a:t>hysiology</a:t>
            </a:r>
            <a:endParaRPr lang="en-US" dirty="0" smtClean="0"/>
          </a:p>
          <a:p>
            <a:pPr marL="0" indent="0">
              <a:buNone/>
            </a:pPr>
            <a:r>
              <a:rPr lang="en-US" dirty="0"/>
              <a:t>P</a:t>
            </a:r>
            <a:r>
              <a:rPr lang="en-US" dirty="0" smtClean="0"/>
              <a:t>osterior</a:t>
            </a:r>
            <a:endParaRPr lang="en-US" dirty="0" smtClean="0"/>
          </a:p>
          <a:p>
            <a:pPr marL="0" indent="0">
              <a:buNone/>
            </a:pPr>
            <a:endParaRPr lang="en-US" dirty="0" smtClean="0"/>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a:t>P</a:t>
            </a:r>
            <a:r>
              <a:rPr lang="en-US" dirty="0" smtClean="0"/>
              <a:t>refix</a:t>
            </a:r>
            <a:endParaRPr lang="en-US" dirty="0" smtClean="0"/>
          </a:p>
          <a:p>
            <a:pPr marL="0" indent="0">
              <a:buNone/>
            </a:pPr>
            <a:r>
              <a:rPr lang="en-US" dirty="0"/>
              <a:t>P</a:t>
            </a:r>
            <a:r>
              <a:rPr lang="en-US" dirty="0" smtClean="0"/>
              <a:t>rone</a:t>
            </a:r>
            <a:endParaRPr lang="en-US" dirty="0" smtClean="0"/>
          </a:p>
          <a:p>
            <a:pPr marL="0" indent="0">
              <a:buNone/>
            </a:pPr>
            <a:r>
              <a:rPr lang="en-US" dirty="0"/>
              <a:t>P</a:t>
            </a:r>
            <a:r>
              <a:rPr lang="en-US" dirty="0" smtClean="0"/>
              <a:t>roximal</a:t>
            </a:r>
            <a:endParaRPr lang="en-US" dirty="0" smtClean="0"/>
          </a:p>
          <a:p>
            <a:pPr marL="0" indent="0">
              <a:buNone/>
            </a:pPr>
            <a:r>
              <a:rPr lang="en-US" dirty="0"/>
              <a:t>R</a:t>
            </a:r>
            <a:r>
              <a:rPr lang="en-US" dirty="0" smtClean="0"/>
              <a:t>ibonucleic </a:t>
            </a:r>
            <a:r>
              <a:rPr lang="en-US" dirty="0" smtClean="0"/>
              <a:t>acid (RNA)</a:t>
            </a:r>
          </a:p>
          <a:p>
            <a:pPr marL="0" indent="0">
              <a:buNone/>
            </a:pPr>
            <a:r>
              <a:rPr lang="en-US" dirty="0"/>
              <a:t>S</a:t>
            </a:r>
            <a:r>
              <a:rPr lang="en-US" dirty="0" smtClean="0"/>
              <a:t>agittal </a:t>
            </a:r>
            <a:r>
              <a:rPr lang="en-US" dirty="0" smtClean="0"/>
              <a:t>plane</a:t>
            </a:r>
          </a:p>
          <a:p>
            <a:pPr marL="0" indent="0">
              <a:buNone/>
            </a:pPr>
            <a:r>
              <a:rPr lang="en-US" dirty="0"/>
              <a:t>S</a:t>
            </a:r>
            <a:r>
              <a:rPr lang="en-US" dirty="0" smtClean="0"/>
              <a:t>uffix</a:t>
            </a:r>
            <a:endParaRPr lang="en-US" dirty="0" smtClean="0"/>
          </a:p>
          <a:p>
            <a:pPr marL="0" indent="0">
              <a:buNone/>
            </a:pPr>
            <a:r>
              <a:rPr lang="en-US" dirty="0"/>
              <a:t>S</a:t>
            </a:r>
            <a:r>
              <a:rPr lang="en-US" dirty="0" smtClean="0"/>
              <a:t>uperficial</a:t>
            </a:r>
            <a:endParaRPr lang="en-US" dirty="0" smtClean="0"/>
          </a:p>
          <a:p>
            <a:pPr marL="0" indent="0">
              <a:buNone/>
            </a:pPr>
            <a:r>
              <a:rPr lang="en-US" dirty="0"/>
              <a:t>S</a:t>
            </a:r>
            <a:r>
              <a:rPr lang="en-US" dirty="0" smtClean="0"/>
              <a:t>upine</a:t>
            </a:r>
            <a:endParaRPr lang="en-US" dirty="0" smtClean="0"/>
          </a:p>
          <a:p>
            <a:pPr marL="0" indent="0">
              <a:buNone/>
            </a:pPr>
            <a:r>
              <a:rPr lang="en-US" dirty="0" smtClean="0"/>
              <a:t>T</a:t>
            </a:r>
            <a:r>
              <a:rPr lang="en-US" dirty="0" smtClean="0"/>
              <a:t>horacic</a:t>
            </a:r>
            <a:endParaRPr lang="en-US" dirty="0" smtClean="0"/>
          </a:p>
        </p:txBody>
      </p:sp>
      <p:sp>
        <p:nvSpPr>
          <p:cNvPr id="3" name="Text Placeholder 2"/>
          <p:cNvSpPr>
            <a:spLocks noGrp="1"/>
          </p:cNvSpPr>
          <p:nvPr>
            <p:ph type="body" sz="quarter" idx="12"/>
          </p:nvPr>
        </p:nvSpPr>
        <p:spPr/>
        <p:txBody>
          <a:bodyPr/>
          <a:lstStyle/>
          <a:p>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6093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Key Terms </a:t>
            </a:r>
            <a:r>
              <a:rPr lang="en-US" dirty="0" smtClean="0"/>
              <a:t>3</a:t>
            </a:r>
            <a:r>
              <a:rPr lang="en-US" dirty="0" smtClean="0">
                <a:solidFill>
                  <a:schemeClr val="bg1"/>
                </a:solidFill>
              </a:rPr>
              <a:t>2</a:t>
            </a:r>
            <a:endParaRPr lang="en-US" dirty="0">
              <a:solidFill>
                <a:schemeClr val="bg1"/>
              </a:solidFill>
            </a:endParaRPr>
          </a:p>
        </p:txBody>
      </p:sp>
      <p:sp>
        <p:nvSpPr>
          <p:cNvPr id="14" name="Content Placeholder 13"/>
          <p:cNvSpPr>
            <a:spLocks noGrp="1"/>
          </p:cNvSpPr>
          <p:nvPr>
            <p:ph sz="half" idx="1"/>
          </p:nvPr>
        </p:nvSpPr>
        <p:spPr/>
        <p:txBody>
          <a:bodyPr/>
          <a:lstStyle/>
          <a:p>
            <a:pPr marL="0" indent="0">
              <a:buNone/>
            </a:pPr>
            <a:r>
              <a:rPr lang="en-US" dirty="0"/>
              <a:t>T</a:t>
            </a:r>
            <a:r>
              <a:rPr lang="en-US" dirty="0" smtClean="0"/>
              <a:t>issues</a:t>
            </a:r>
            <a:endParaRPr lang="en-US" dirty="0" smtClean="0"/>
          </a:p>
          <a:p>
            <a:pPr marL="0" indent="0">
              <a:buNone/>
            </a:pPr>
            <a:r>
              <a:rPr lang="en-US" dirty="0"/>
              <a:t>T</a:t>
            </a:r>
            <a:r>
              <a:rPr lang="en-US" dirty="0" smtClean="0"/>
              <a:t>ransverse plane</a:t>
            </a:r>
            <a:endParaRPr lang="en-US" dirty="0" smtClean="0"/>
          </a:p>
        </p:txBody>
      </p:sp>
      <p:sp>
        <p:nvSpPr>
          <p:cNvPr id="4" name="Content Placeholder 3"/>
          <p:cNvSpPr>
            <a:spLocks noGrp="1"/>
          </p:cNvSpPr>
          <p:nvPr>
            <p:ph sz="half" idx="2"/>
          </p:nvPr>
        </p:nvSpPr>
        <p:spPr/>
        <p:txBody>
          <a:bodyPr/>
          <a:lstStyle/>
          <a:p>
            <a:pPr marL="0" indent="0">
              <a:buNone/>
            </a:pPr>
            <a:r>
              <a:rPr lang="en-US" dirty="0"/>
              <a:t>V</a:t>
            </a:r>
            <a:r>
              <a:rPr lang="en-US" dirty="0" smtClean="0"/>
              <a:t>entral</a:t>
            </a:r>
            <a:endParaRPr lang="en-US" dirty="0" smtClean="0"/>
          </a:p>
          <a:p>
            <a:pPr marL="0" indent="0">
              <a:buNone/>
            </a:pPr>
            <a:r>
              <a:rPr lang="en-US" dirty="0" smtClean="0"/>
              <a:t>W</a:t>
            </a:r>
            <a:r>
              <a:rPr lang="en-US" dirty="0" smtClean="0"/>
              <a:t>ord </a:t>
            </a:r>
            <a:r>
              <a:rPr lang="en-US" dirty="0" smtClean="0"/>
              <a:t>root</a:t>
            </a:r>
            <a:endParaRPr lang="en-US" dirty="0"/>
          </a:p>
        </p:txBody>
      </p:sp>
      <p:sp>
        <p:nvSpPr>
          <p:cNvPr id="3" name="Text Placeholder 2"/>
          <p:cNvSpPr>
            <a:spLocks noGrp="1"/>
          </p:cNvSpPr>
          <p:nvPr>
            <p:ph type="body" sz="quarter" idx="12"/>
          </p:nvPr>
        </p:nvSpPr>
        <p:spPr/>
        <p:txBody>
          <a:bodyPr/>
          <a:lstStyle/>
          <a:p>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473639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Medical Language</a:t>
            </a:r>
            <a:endParaRPr lang="en-US" dirty="0"/>
          </a:p>
        </p:txBody>
      </p:sp>
      <p:sp>
        <p:nvSpPr>
          <p:cNvPr id="10" name="Subtitle 9"/>
          <p:cNvSpPr>
            <a:spLocks noGrp="1"/>
          </p:cNvSpPr>
          <p:nvPr>
            <p:ph type="body" sz="quarter" idx="10"/>
          </p:nvPr>
        </p:nvSpPr>
        <p:spPr/>
        <p:txBody>
          <a:bodyPr/>
          <a:lstStyle/>
          <a:p>
            <a:r>
              <a:rPr lang="en-US" dirty="0" smtClean="0"/>
              <a:t>Learning Outcome 4.1</a:t>
            </a:r>
            <a:endParaRPr lang="en-US" dirty="0"/>
          </a:p>
        </p:txBody>
      </p:sp>
      <p:sp>
        <p:nvSpPr>
          <p:cNvPr id="3" name="Text Placeholder 2"/>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62888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Basis of Medical Language</a:t>
            </a:r>
            <a:endParaRPr lang="en-US" dirty="0"/>
          </a:p>
        </p:txBody>
      </p:sp>
      <p:sp>
        <p:nvSpPr>
          <p:cNvPr id="8" name="Content Placeholder 7"/>
          <p:cNvSpPr>
            <a:spLocks noGrp="1"/>
          </p:cNvSpPr>
          <p:nvPr>
            <p:ph sz="half" idx="1"/>
          </p:nvPr>
        </p:nvSpPr>
        <p:spPr>
          <a:xfrm>
            <a:off x="457200" y="914400"/>
            <a:ext cx="8153400" cy="3352800"/>
          </a:xfrm>
        </p:spPr>
        <p:txBody>
          <a:bodyPr/>
          <a:lstStyle/>
          <a:p>
            <a:pPr marL="0" indent="0">
              <a:buNone/>
            </a:pPr>
            <a:r>
              <a:rPr lang="en-US" altLang="en-US" dirty="0" smtClean="0"/>
              <a:t>Formed from Greek and Latin words</a:t>
            </a:r>
          </a:p>
          <a:p>
            <a:pPr marL="0" indent="0">
              <a:buNone/>
            </a:pPr>
            <a:r>
              <a:rPr lang="en-US" altLang="en-US" dirty="0" smtClean="0"/>
              <a:t>Basic word parts </a:t>
            </a:r>
          </a:p>
          <a:p>
            <a:pPr>
              <a:spcBef>
                <a:spcPts val="0"/>
              </a:spcBef>
            </a:pPr>
            <a:r>
              <a:rPr lang="en-US" altLang="en-US" dirty="0" smtClean="0"/>
              <a:t>Word root</a:t>
            </a:r>
          </a:p>
          <a:p>
            <a:r>
              <a:rPr lang="en-US" altLang="en-US" dirty="0" smtClean="0"/>
              <a:t>Suffix</a:t>
            </a:r>
          </a:p>
          <a:p>
            <a:r>
              <a:rPr lang="en-US" altLang="en-US" dirty="0" smtClean="0"/>
              <a:t>Prefix</a:t>
            </a:r>
          </a:p>
          <a:p>
            <a:r>
              <a:rPr lang="en-US" altLang="en-US" dirty="0" smtClean="0"/>
              <a:t>Combining vowel</a:t>
            </a:r>
            <a:endParaRPr lang="en-US" altLang="en-US" dirty="0"/>
          </a:p>
        </p:txBody>
      </p:sp>
      <p:pic>
        <p:nvPicPr>
          <p:cNvPr id="14" name="Picture 3" descr="Interlocking puzzle pieces containing the words Prefix, Word Root, and Suffix"/>
          <p:cNvPicPr>
            <a:picLocks noGrp="1" noChangeAspect="1" noChangeArrowheads="1"/>
          </p:cNvPicPr>
          <p:nvPr>
            <p:ph sz="half" idx="2"/>
          </p:nvPr>
        </p:nvPicPr>
        <p:blipFill rotWithShape="1">
          <a:blip r:embed="rId3"/>
          <a:srcRect l="19015" t="15341" r="17269"/>
          <a:stretch/>
        </p:blipFill>
        <p:spPr>
          <a:xfrm>
            <a:off x="1375409" y="4267200"/>
            <a:ext cx="6396991" cy="1752600"/>
          </a:xfrm>
        </p:spPr>
      </p:pic>
      <p:sp>
        <p:nvSpPr>
          <p:cNvPr id="10" name="Text Placeholder 9"/>
          <p:cNvSpPr>
            <a:spLocks noGrp="1"/>
          </p:cNvSpPr>
          <p:nvPr>
            <p:ph type="body" sz="quarter" idx="12"/>
          </p:nvPr>
        </p:nvSpPr>
        <p:spPr/>
        <p:txBody>
          <a:bodyPr/>
          <a:lstStyle/>
          <a:p>
            <a:endParaRPr lang="en-US" dirty="0"/>
          </a:p>
        </p:txBody>
      </p:sp>
      <p:sp>
        <p:nvSpPr>
          <p:cNvPr id="9" name="Text Placeholder 8"/>
          <p:cNvSpPr>
            <a:spLocks noGrp="1"/>
          </p:cNvSpPr>
          <p:nvPr>
            <p:ph type="body" sz="quarter" idx="11"/>
          </p:nvPr>
        </p:nvSpPr>
        <p:spPr/>
        <p:txBody>
          <a:bodyPr/>
          <a:lstStyle/>
          <a:p>
            <a:r>
              <a:rPr lang="en-US" dirty="0"/>
              <a:t>Copyright © McGraw-Hill Education</a:t>
            </a:r>
          </a:p>
          <a:p>
            <a:endParaRPr lang="en-US" dirty="0"/>
          </a:p>
        </p:txBody>
      </p:sp>
    </p:spTree>
    <p:extLst>
      <p:ext uri="{BB962C8B-B14F-4D97-AF65-F5344CB8AC3E}">
        <p14:creationId xmlns:p14="http://schemas.microsoft.com/office/powerpoint/2010/main" val="80575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Decoding Medical Words</a:t>
            </a:r>
            <a:endParaRPr lang="en-US" dirty="0"/>
          </a:p>
        </p:txBody>
      </p:sp>
      <p:sp>
        <p:nvSpPr>
          <p:cNvPr id="8" name="Content Placeholder 7"/>
          <p:cNvSpPr>
            <a:spLocks noGrp="1"/>
          </p:cNvSpPr>
          <p:nvPr>
            <p:ph idx="1"/>
          </p:nvPr>
        </p:nvSpPr>
        <p:spPr/>
        <p:txBody>
          <a:bodyPr/>
          <a:lstStyle/>
          <a:p>
            <a:r>
              <a:rPr lang="en-US" altLang="en-US" dirty="0" smtClean="0"/>
              <a:t>Start by finding the meaning of the suffix</a:t>
            </a:r>
          </a:p>
          <a:p>
            <a:r>
              <a:rPr lang="en-US" altLang="en-US" dirty="0" smtClean="0"/>
              <a:t>Add the meaning of the word root</a:t>
            </a:r>
          </a:p>
          <a:p>
            <a:r>
              <a:rPr lang="en-US" altLang="en-US" dirty="0" smtClean="0"/>
              <a:t>Add the meaning of the prefix</a:t>
            </a:r>
          </a:p>
          <a:p>
            <a:endParaRPr lang="en-US" dirty="0"/>
          </a:p>
        </p:txBody>
      </p:sp>
      <p:sp>
        <p:nvSpPr>
          <p:cNvPr id="3" name="Text Placeholder 2"/>
          <p:cNvSpPr>
            <a:spLocks noGrp="1"/>
          </p:cNvSpPr>
          <p:nvPr>
            <p:ph type="body" sz="quarter" idx="16"/>
          </p:nvPr>
        </p:nvSpPr>
        <p:spPr/>
        <p:txBody>
          <a:bodyPr/>
          <a:lstStyle/>
          <a:p>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300374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2400</TotalTime>
  <Words>3986</Words>
  <Application>Microsoft Office PowerPoint</Application>
  <PresentationFormat>On-screen Show (4:3)</PresentationFormat>
  <Paragraphs>563</Paragraphs>
  <Slides>47</Slides>
  <Notes>31</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47</vt:i4>
      </vt:variant>
    </vt:vector>
  </HeadingPairs>
  <TitlesOfParts>
    <vt:vector size="62" baseType="lpstr">
      <vt:lpstr>Albertus Medium</vt:lpstr>
      <vt:lpstr>Arial</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Medical Terminology and Abbreviations</vt:lpstr>
      <vt:lpstr>Learning Outcomes</vt:lpstr>
      <vt:lpstr>NAACLS Competencies</vt:lpstr>
      <vt:lpstr>Key Terms 1</vt:lpstr>
      <vt:lpstr>Key Terms 2</vt:lpstr>
      <vt:lpstr>Key Terms 32</vt:lpstr>
      <vt:lpstr>Medical Language</vt:lpstr>
      <vt:lpstr>Basis of Medical Language</vt:lpstr>
      <vt:lpstr>Decoding Medical Words</vt:lpstr>
      <vt:lpstr>Decoding Example 1</vt:lpstr>
      <vt:lpstr>Decoding Example 2</vt:lpstr>
      <vt:lpstr>Decoding Example 3</vt:lpstr>
      <vt:lpstr>Phlebotomy Terminology: Prefix Examples</vt:lpstr>
      <vt:lpstr>Phlebotomy Terminology: Suffix Examples</vt:lpstr>
      <vt:lpstr>Medical Abbreviations</vt:lpstr>
      <vt:lpstr>Purpose of Medical Abbreviations</vt:lpstr>
      <vt:lpstr>Error-Prone Abbreviations</vt:lpstr>
      <vt:lpstr>Common Abbreviations</vt:lpstr>
      <vt:lpstr>Anatomical Terminology</vt:lpstr>
      <vt:lpstr>Anatomy and Physiology</vt:lpstr>
      <vt:lpstr>Organization of the Body 1</vt:lpstr>
      <vt:lpstr>Organization of the Body 2</vt:lpstr>
      <vt:lpstr>Four Types of Body Tissue</vt:lpstr>
      <vt:lpstr>Electrolytes</vt:lpstr>
      <vt:lpstr>Genetics</vt:lpstr>
      <vt:lpstr>Anatomical Terms</vt:lpstr>
      <vt:lpstr>Directional Terms 1</vt:lpstr>
      <vt:lpstr>Directional Terms 2</vt:lpstr>
      <vt:lpstr>Directional Terms 3</vt:lpstr>
      <vt:lpstr>Anatomical Planes</vt:lpstr>
      <vt:lpstr>Regions of the Body</vt:lpstr>
      <vt:lpstr>Body Cavities</vt:lpstr>
      <vt:lpstr>Abdominal Regions: Nine Divisions</vt:lpstr>
      <vt:lpstr>Abdominal Regions: Four Divisions</vt:lpstr>
      <vt:lpstr>Chapter Summary</vt:lpstr>
      <vt:lpstr>Appendix Slides</vt:lpstr>
      <vt:lpstr>Decoding Example 1 Appendix</vt:lpstr>
      <vt:lpstr>Decoding Example 2 Appendix</vt:lpstr>
      <vt:lpstr>Decoding Example 3 Appendix</vt:lpstr>
      <vt:lpstr>Organization of the Body 1 Appendix</vt:lpstr>
      <vt:lpstr>Organization of the Body 2 Appendix</vt:lpstr>
      <vt:lpstr>Anatomical Terms Appendix</vt:lpstr>
      <vt:lpstr>Directional Terms 3 Appendix</vt:lpstr>
      <vt:lpstr>Anatomical Planes Appendix</vt:lpstr>
      <vt:lpstr>Body Cavities Appendix</vt:lpstr>
      <vt:lpstr>Abdominal Regions: Nine Divisions Appendix</vt:lpstr>
      <vt:lpstr>Abdominal Regions: Four Divisions Appendix</vt:lpstr>
    </vt:vector>
  </TitlesOfParts>
  <Company>The McGraw-Hill Companies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James</dc:creator>
  <cp:lastModifiedBy>Jody James</cp:lastModifiedBy>
  <cp:revision>235</cp:revision>
  <dcterms:created xsi:type="dcterms:W3CDTF">2017-03-30T19:54:13Z</dcterms:created>
  <dcterms:modified xsi:type="dcterms:W3CDTF">2017-10-03T18:30:06Z</dcterms:modified>
</cp:coreProperties>
</file>