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6.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7.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8.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859" r:id="rId2"/>
    <p:sldMasterId id="2147483744" r:id="rId3"/>
    <p:sldMasterId id="2147483780" r:id="rId4"/>
    <p:sldMasterId id="2147483838" r:id="rId5"/>
    <p:sldMasterId id="2147483713" r:id="rId6"/>
    <p:sldMasterId id="2147483674" r:id="rId7"/>
    <p:sldMasterId id="2147483897" r:id="rId8"/>
    <p:sldMasterId id="2147483960" r:id="rId9"/>
  </p:sldMasterIdLst>
  <p:notesMasterIdLst>
    <p:notesMasterId r:id="rId113"/>
  </p:notesMasterIdLst>
  <p:handoutMasterIdLst>
    <p:handoutMasterId r:id="rId114"/>
  </p:handoutMasterIdLst>
  <p:sldIdLst>
    <p:sldId id="256" r:id="rId10"/>
    <p:sldId id="394" r:id="rId11"/>
    <p:sldId id="462" r:id="rId12"/>
    <p:sldId id="463" r:id="rId13"/>
    <p:sldId id="396" r:id="rId14"/>
    <p:sldId id="398" r:id="rId15"/>
    <p:sldId id="432" r:id="rId16"/>
    <p:sldId id="407" r:id="rId17"/>
    <p:sldId id="434" r:id="rId18"/>
    <p:sldId id="464" r:id="rId19"/>
    <p:sldId id="465" r:id="rId20"/>
    <p:sldId id="466" r:id="rId21"/>
    <p:sldId id="467" r:id="rId22"/>
    <p:sldId id="468" r:id="rId23"/>
    <p:sldId id="469" r:id="rId24"/>
    <p:sldId id="470" r:id="rId25"/>
    <p:sldId id="472" r:id="rId26"/>
    <p:sldId id="471" r:id="rId27"/>
    <p:sldId id="473" r:id="rId28"/>
    <p:sldId id="474" r:id="rId29"/>
    <p:sldId id="475" r:id="rId30"/>
    <p:sldId id="476" r:id="rId31"/>
    <p:sldId id="477" r:id="rId32"/>
    <p:sldId id="478" r:id="rId33"/>
    <p:sldId id="479" r:id="rId34"/>
    <p:sldId id="480" r:id="rId35"/>
    <p:sldId id="481" r:id="rId36"/>
    <p:sldId id="482" r:id="rId37"/>
    <p:sldId id="483" r:id="rId38"/>
    <p:sldId id="484" r:id="rId39"/>
    <p:sldId id="485" r:id="rId40"/>
    <p:sldId id="486" r:id="rId41"/>
    <p:sldId id="487" r:id="rId42"/>
    <p:sldId id="488" r:id="rId43"/>
    <p:sldId id="489" r:id="rId44"/>
    <p:sldId id="490" r:id="rId45"/>
    <p:sldId id="491" r:id="rId46"/>
    <p:sldId id="492" r:id="rId47"/>
    <p:sldId id="493" r:id="rId48"/>
    <p:sldId id="494" r:id="rId49"/>
    <p:sldId id="495" r:id="rId50"/>
    <p:sldId id="496" r:id="rId51"/>
    <p:sldId id="497" r:id="rId52"/>
    <p:sldId id="498" r:id="rId53"/>
    <p:sldId id="499" r:id="rId54"/>
    <p:sldId id="500" r:id="rId55"/>
    <p:sldId id="501" r:id="rId56"/>
    <p:sldId id="502" r:id="rId57"/>
    <p:sldId id="503" r:id="rId58"/>
    <p:sldId id="504" r:id="rId59"/>
    <p:sldId id="505" r:id="rId60"/>
    <p:sldId id="506" r:id="rId61"/>
    <p:sldId id="507" r:id="rId62"/>
    <p:sldId id="508" r:id="rId63"/>
    <p:sldId id="509" r:id="rId64"/>
    <p:sldId id="510" r:id="rId65"/>
    <p:sldId id="511" r:id="rId66"/>
    <p:sldId id="512" r:id="rId67"/>
    <p:sldId id="513" r:id="rId68"/>
    <p:sldId id="514" r:id="rId69"/>
    <p:sldId id="515" r:id="rId70"/>
    <p:sldId id="516" r:id="rId71"/>
    <p:sldId id="517" r:id="rId72"/>
    <p:sldId id="518" r:id="rId73"/>
    <p:sldId id="519" r:id="rId74"/>
    <p:sldId id="520" r:id="rId75"/>
    <p:sldId id="521" r:id="rId76"/>
    <p:sldId id="522" r:id="rId77"/>
    <p:sldId id="523" r:id="rId78"/>
    <p:sldId id="524" r:id="rId79"/>
    <p:sldId id="525" r:id="rId80"/>
    <p:sldId id="526" r:id="rId81"/>
    <p:sldId id="527" r:id="rId82"/>
    <p:sldId id="528" r:id="rId83"/>
    <p:sldId id="529" r:id="rId84"/>
    <p:sldId id="530" r:id="rId85"/>
    <p:sldId id="531" r:id="rId86"/>
    <p:sldId id="532" r:id="rId87"/>
    <p:sldId id="533" r:id="rId88"/>
    <p:sldId id="534" r:id="rId89"/>
    <p:sldId id="535" r:id="rId90"/>
    <p:sldId id="536" r:id="rId91"/>
    <p:sldId id="537" r:id="rId92"/>
    <p:sldId id="538" r:id="rId93"/>
    <p:sldId id="539" r:id="rId94"/>
    <p:sldId id="540" r:id="rId95"/>
    <p:sldId id="541" r:id="rId96"/>
    <p:sldId id="542" r:id="rId97"/>
    <p:sldId id="543" r:id="rId98"/>
    <p:sldId id="544" r:id="rId99"/>
    <p:sldId id="545" r:id="rId100"/>
    <p:sldId id="546" r:id="rId101"/>
    <p:sldId id="547" r:id="rId102"/>
    <p:sldId id="548" r:id="rId103"/>
    <p:sldId id="549" r:id="rId104"/>
    <p:sldId id="550" r:id="rId105"/>
    <p:sldId id="551" r:id="rId106"/>
    <p:sldId id="552" r:id="rId107"/>
    <p:sldId id="553" r:id="rId108"/>
    <p:sldId id="554" r:id="rId109"/>
    <p:sldId id="555" r:id="rId110"/>
    <p:sldId id="556" r:id="rId111"/>
    <p:sldId id="557" r:id="rId1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08">
          <p15:clr>
            <a:srgbClr val="A4A3A4"/>
          </p15:clr>
        </p15:guide>
        <p15:guide id="2" orient="horz" pos="3600">
          <p15:clr>
            <a:srgbClr val="A4A3A4"/>
          </p15:clr>
        </p15:guide>
        <p15:guide id="3" orient="horz" pos="912" userDrawn="1">
          <p15:clr>
            <a:srgbClr val="A4A3A4"/>
          </p15:clr>
        </p15:guide>
        <p15:guide id="4" orient="horz" pos="3360">
          <p15:clr>
            <a:srgbClr val="A4A3A4"/>
          </p15:clr>
        </p15:guide>
        <p15:guide id="5" pos="5616">
          <p15:clr>
            <a:srgbClr val="A4A3A4"/>
          </p15:clr>
        </p15:guide>
        <p15:guide id="6" pos="432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E6FF"/>
    <a:srgbClr val="F1F5FF"/>
    <a:srgbClr val="FF66CC"/>
    <a:srgbClr val="FF33CC"/>
    <a:srgbClr val="FF00FF"/>
    <a:srgbClr val="679E2A"/>
    <a:srgbClr val="E7F5FF"/>
    <a:srgbClr val="EDE2F6"/>
    <a:srgbClr val="D5B8EA"/>
    <a:srgbClr val="6A6A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72" autoAdjust="0"/>
    <p:restoredTop sz="95705" autoAdjust="0"/>
  </p:normalViewPr>
  <p:slideViewPr>
    <p:cSldViewPr>
      <p:cViewPr varScale="1">
        <p:scale>
          <a:sx n="113" d="100"/>
          <a:sy n="113" d="100"/>
        </p:scale>
        <p:origin x="336" y="72"/>
      </p:cViewPr>
      <p:guideLst>
        <p:guide orient="horz" pos="3408"/>
        <p:guide orient="horz" pos="3600"/>
        <p:guide orient="horz" pos="912"/>
        <p:guide orient="horz" pos="3360"/>
        <p:guide pos="5616"/>
        <p:guide pos="432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77" d="100"/>
          <a:sy n="77" d="100"/>
        </p:scale>
        <p:origin x="1104"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117" Type="http://schemas.openxmlformats.org/officeDocument/2006/relationships/theme" Target="theme/theme1.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84" Type="http://schemas.openxmlformats.org/officeDocument/2006/relationships/slide" Target="slides/slide75.xml"/><Relationship Id="rId89" Type="http://schemas.openxmlformats.org/officeDocument/2006/relationships/slide" Target="slides/slide80.xml"/><Relationship Id="rId112" Type="http://schemas.openxmlformats.org/officeDocument/2006/relationships/slide" Target="slides/slide103.xml"/><Relationship Id="rId16" Type="http://schemas.openxmlformats.org/officeDocument/2006/relationships/slide" Target="slides/slide7.xml"/><Relationship Id="rId107" Type="http://schemas.openxmlformats.org/officeDocument/2006/relationships/slide" Target="slides/slide98.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slide" Target="slides/slide65.xml"/><Relationship Id="rId79" Type="http://schemas.openxmlformats.org/officeDocument/2006/relationships/slide" Target="slides/slide70.xml"/><Relationship Id="rId87" Type="http://schemas.openxmlformats.org/officeDocument/2006/relationships/slide" Target="slides/slide78.xml"/><Relationship Id="rId102" Type="http://schemas.openxmlformats.org/officeDocument/2006/relationships/slide" Target="slides/slide93.xml"/><Relationship Id="rId110" Type="http://schemas.openxmlformats.org/officeDocument/2006/relationships/slide" Target="slides/slide101.xml"/><Relationship Id="rId115"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52.xml"/><Relationship Id="rId82" Type="http://schemas.openxmlformats.org/officeDocument/2006/relationships/slide" Target="slides/slide73.xml"/><Relationship Id="rId90" Type="http://schemas.openxmlformats.org/officeDocument/2006/relationships/slide" Target="slides/slide81.xml"/><Relationship Id="rId95" Type="http://schemas.openxmlformats.org/officeDocument/2006/relationships/slide" Target="slides/slide86.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slide" Target="slides/slide68.xml"/><Relationship Id="rId100" Type="http://schemas.openxmlformats.org/officeDocument/2006/relationships/slide" Target="slides/slide91.xml"/><Relationship Id="rId105" Type="http://schemas.openxmlformats.org/officeDocument/2006/relationships/slide" Target="slides/slide96.xml"/><Relationship Id="rId113" Type="http://schemas.openxmlformats.org/officeDocument/2006/relationships/notesMaster" Target="notesMasters/notesMaster1.xml"/><Relationship Id="rId118"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slide" Target="slides/slide71.xml"/><Relationship Id="rId85" Type="http://schemas.openxmlformats.org/officeDocument/2006/relationships/slide" Target="slides/slide76.xml"/><Relationship Id="rId93" Type="http://schemas.openxmlformats.org/officeDocument/2006/relationships/slide" Target="slides/slide84.xml"/><Relationship Id="rId98" Type="http://schemas.openxmlformats.org/officeDocument/2006/relationships/slide" Target="slides/slide89.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103" Type="http://schemas.openxmlformats.org/officeDocument/2006/relationships/slide" Target="slides/slide94.xml"/><Relationship Id="rId108" Type="http://schemas.openxmlformats.org/officeDocument/2006/relationships/slide" Target="slides/slide99.xml"/><Relationship Id="rId116" Type="http://schemas.openxmlformats.org/officeDocument/2006/relationships/viewProps" Target="viewProps.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slide" Target="slides/slide74.xml"/><Relationship Id="rId88" Type="http://schemas.openxmlformats.org/officeDocument/2006/relationships/slide" Target="slides/slide79.xml"/><Relationship Id="rId91" Type="http://schemas.openxmlformats.org/officeDocument/2006/relationships/slide" Target="slides/slide82.xml"/><Relationship Id="rId96" Type="http://schemas.openxmlformats.org/officeDocument/2006/relationships/slide" Target="slides/slide87.xml"/><Relationship Id="rId111" Type="http://schemas.openxmlformats.org/officeDocument/2006/relationships/slide" Target="slides/slide102.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6" Type="http://schemas.openxmlformats.org/officeDocument/2006/relationships/slide" Target="slides/slide97.xml"/><Relationship Id="rId114" Type="http://schemas.openxmlformats.org/officeDocument/2006/relationships/handoutMaster" Target="handoutMasters/handoutMaster1.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slide" Target="slides/slide72.xml"/><Relationship Id="rId86" Type="http://schemas.openxmlformats.org/officeDocument/2006/relationships/slide" Target="slides/slide77.xml"/><Relationship Id="rId94" Type="http://schemas.openxmlformats.org/officeDocument/2006/relationships/slide" Target="slides/slide85.xml"/><Relationship Id="rId99" Type="http://schemas.openxmlformats.org/officeDocument/2006/relationships/slide" Target="slides/slide90.xml"/><Relationship Id="rId101" Type="http://schemas.openxmlformats.org/officeDocument/2006/relationships/slide" Target="slides/slide92.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109" Type="http://schemas.openxmlformats.org/officeDocument/2006/relationships/slide" Target="slides/slide10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97" Type="http://schemas.openxmlformats.org/officeDocument/2006/relationships/slide" Target="slides/slide88.xml"/><Relationship Id="rId104" Type="http://schemas.openxmlformats.org/officeDocument/2006/relationships/slide" Target="slides/slide95.xml"/><Relationship Id="rId7" Type="http://schemas.openxmlformats.org/officeDocument/2006/relationships/slideMaster" Target="slideMasters/slideMaster7.xml"/><Relationship Id="rId71" Type="http://schemas.openxmlformats.org/officeDocument/2006/relationships/slide" Target="slides/slide62.xml"/><Relationship Id="rId92" Type="http://schemas.openxmlformats.org/officeDocument/2006/relationships/slide" Target="slides/slide83.xml"/><Relationship Id="rId2" Type="http://schemas.openxmlformats.org/officeDocument/2006/relationships/slideMaster" Target="slideMasters/slideMaster2.xml"/><Relationship Id="rId29" Type="http://schemas.openxmlformats.org/officeDocument/2006/relationships/slide" Target="slides/slide2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724CCBF-31CF-4FCA-A5B4-50142834420A}" type="datetimeFigureOut">
              <a:rPr lang="en-US" smtClean="0"/>
              <a:t>10/3/2017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6895618-5249-4F12-80E4-2F3A0FD18481}" type="slidenum">
              <a:rPr lang="en-US" smtClean="0"/>
              <a:t>‹#›</a:t>
            </a:fld>
            <a:endParaRPr lang="en-US" dirty="0"/>
          </a:p>
        </p:txBody>
      </p:sp>
    </p:spTree>
    <p:extLst>
      <p:ext uri="{BB962C8B-B14F-4D97-AF65-F5344CB8AC3E}">
        <p14:creationId xmlns:p14="http://schemas.microsoft.com/office/powerpoint/2010/main" val="4721105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84B720-C9F6-4BFC-BC5C-B1B8D70204DA}" type="datetimeFigureOut">
              <a:rPr lang="en-US" smtClean="0"/>
              <a:t>10/3/2017</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003D02-7E89-4EBF-B123-9C334E1BFEF7}" type="slidenum">
              <a:rPr lang="en-US" smtClean="0"/>
              <a:t>‹#›</a:t>
            </a:fld>
            <a:endParaRPr lang="en-US" dirty="0"/>
          </a:p>
        </p:txBody>
      </p:sp>
    </p:spTree>
    <p:extLst>
      <p:ext uri="{BB962C8B-B14F-4D97-AF65-F5344CB8AC3E}">
        <p14:creationId xmlns:p14="http://schemas.microsoft.com/office/powerpoint/2010/main" val="618904536"/>
      </p:ext>
    </p:extLst>
  </p:cSld>
  <p:clrMap bg1="lt1" tx1="dk1" bg2="lt2" tx2="dk2" accent1="accent1" accent2="accent2" accent3="accent3" accent4="accent4" accent5="accent5" accent6="accent6" hlink="hlink" folHlink="folHlink"/>
  <p:notesStyle>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100" kern="1200">
        <a:solidFill>
          <a:schemeClr val="tx1"/>
        </a:solidFill>
        <a:latin typeface="+mn-lt"/>
        <a:ea typeface="+mn-ea"/>
        <a:cs typeface="+mn-cs"/>
      </a:defRPr>
    </a:lvl2pPr>
    <a:lvl3pPr marL="914400" algn="l" defTabSz="914400" rtl="0" eaLnBrk="1" latinLnBrk="0" hangingPunct="1">
      <a:defRPr sz="1100" kern="1200">
        <a:solidFill>
          <a:schemeClr val="tx1"/>
        </a:solidFill>
        <a:latin typeface="+mn-lt"/>
        <a:ea typeface="+mn-ea"/>
        <a:cs typeface="+mn-cs"/>
      </a:defRPr>
    </a:lvl3pPr>
    <a:lvl4pPr marL="1371600" algn="l" defTabSz="914400" rtl="0" eaLnBrk="1" latinLnBrk="0" hangingPunct="1">
      <a:defRPr sz="1100" kern="1200">
        <a:solidFill>
          <a:schemeClr val="tx1"/>
        </a:solidFill>
        <a:latin typeface="+mn-lt"/>
        <a:ea typeface="+mn-ea"/>
        <a:cs typeface="+mn-cs"/>
      </a:defRPr>
    </a:lvl4pPr>
    <a:lvl5pPr marL="1828800" algn="l" defTabSz="914400" rtl="0" eaLnBrk="1" latinLnBrk="0" hangingPunct="1">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a:t>
            </a:fld>
            <a:endParaRPr lang="en-US" dirty="0"/>
          </a:p>
        </p:txBody>
      </p:sp>
    </p:spTree>
    <p:extLst>
      <p:ext uri="{BB962C8B-B14F-4D97-AF65-F5344CB8AC3E}">
        <p14:creationId xmlns:p14="http://schemas.microsoft.com/office/powerpoint/2010/main" val="8412581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 5.1 </a:t>
            </a:r>
            <a:r>
              <a:rPr lang="en-US" altLang="en-US" dirty="0" smtClean="0">
                <a:latin typeface="Albertus Medium" pitchFamily="34" charset="0"/>
              </a:rPr>
              <a:t>Describe the functions of the integumentary system, common diseases and disorders that affect this system, and related laboratory tests.</a:t>
            </a:r>
            <a:endParaRPr lang="en-US" baseline="0" dirty="0" smtClean="0"/>
          </a:p>
          <a:p>
            <a:endParaRPr lang="en-US" baseline="0" dirty="0" smtClean="0"/>
          </a:p>
          <a:p>
            <a:r>
              <a:rPr lang="en-US" b="1" baseline="0" dirty="0" smtClean="0"/>
              <a:t>Notes:</a:t>
            </a:r>
          </a:p>
          <a:p>
            <a:endParaRPr lang="en-US" b="1" baseline="0" dirty="0" smtClean="0"/>
          </a:p>
          <a:p>
            <a:pPr>
              <a:buFont typeface="Arial" pitchFamily="34" charset="0"/>
              <a:buNone/>
              <a:defRPr/>
            </a:pPr>
            <a:r>
              <a:rPr lang="en-US" dirty="0" smtClean="0"/>
              <a:t>Other (non-blood) tests are performed to test for the presence of fungal, bacterial, or parasitic infections and for malignancy. These include:</a:t>
            </a:r>
          </a:p>
          <a:p>
            <a:pPr marL="171450" indent="-171450">
              <a:buFont typeface="Arial" pitchFamily="34" charset="0"/>
              <a:buChar char="•"/>
              <a:defRPr/>
            </a:pPr>
            <a:r>
              <a:rPr lang="en-US" b="1" dirty="0" smtClean="0"/>
              <a:t>Wet prep of skin scraping: </a:t>
            </a:r>
            <a:r>
              <a:rPr lang="en-US" dirty="0" smtClean="0"/>
              <a:t>The skin is scraped to loosen skin cells, which are prepared on a slide with sterile or distilled water and examined under a microscope for possible fungal infection.</a:t>
            </a:r>
          </a:p>
          <a:p>
            <a:pPr marL="171450" indent="-171450">
              <a:buFont typeface="Arial" pitchFamily="34" charset="0"/>
              <a:buChar char="•"/>
              <a:defRPr/>
            </a:pPr>
            <a:r>
              <a:rPr lang="en-US" b="1" dirty="0" smtClean="0"/>
              <a:t>Culture of skin scraping: </a:t>
            </a:r>
            <a:r>
              <a:rPr lang="en-US" dirty="0" smtClean="0"/>
              <a:t>Skin cells are placed in a growth medium to detect the presence of bacterial, fungal, or parasitic infections.</a:t>
            </a:r>
          </a:p>
          <a:p>
            <a:pPr marL="171450" indent="-171450">
              <a:buFont typeface="Arial" pitchFamily="34" charset="0"/>
              <a:buChar char="•"/>
              <a:defRPr/>
            </a:pPr>
            <a:r>
              <a:rPr lang="en-US" b="1" dirty="0" smtClean="0"/>
              <a:t>Skin biopsy: </a:t>
            </a:r>
            <a:r>
              <a:rPr lang="en-US" dirty="0" smtClean="0"/>
              <a:t>A small amount of intact skin tissue is removed and examined for signs of skin cancer.</a:t>
            </a:r>
          </a:p>
          <a:p>
            <a:pPr marL="171450" indent="-171450">
              <a:buFont typeface="Arial" pitchFamily="34" charset="0"/>
              <a:buChar char="•"/>
              <a:defRPr/>
            </a:pPr>
            <a:r>
              <a:rPr lang="en-US" b="1" dirty="0" smtClean="0"/>
              <a:t>Urine melanin: </a:t>
            </a:r>
            <a:r>
              <a:rPr lang="en-US" b="0" dirty="0" smtClean="0"/>
              <a:t>Urine</a:t>
            </a:r>
            <a:r>
              <a:rPr lang="en-US" b="0" baseline="0" dirty="0" smtClean="0"/>
              <a:t> is e</a:t>
            </a:r>
            <a:r>
              <a:rPr lang="en-US" dirty="0" smtClean="0"/>
              <a:t>valuated for the presence of melanin, a skin pigment that may be present if the patient has melanoma.</a:t>
            </a:r>
          </a:p>
        </p:txBody>
      </p:sp>
      <p:sp>
        <p:nvSpPr>
          <p:cNvPr id="4" name="Slide Number Placeholder 3"/>
          <p:cNvSpPr>
            <a:spLocks noGrp="1"/>
          </p:cNvSpPr>
          <p:nvPr>
            <p:ph type="sldNum" sz="quarter" idx="10"/>
          </p:nvPr>
        </p:nvSpPr>
        <p:spPr/>
        <p:txBody>
          <a:bodyPr/>
          <a:lstStyle/>
          <a:p>
            <a:fld id="{5D003D02-7E89-4EBF-B123-9C334E1BFEF7}" type="slidenum">
              <a:rPr lang="en-US" smtClean="0"/>
              <a:t>12</a:t>
            </a:fld>
            <a:endParaRPr lang="en-US" dirty="0"/>
          </a:p>
        </p:txBody>
      </p:sp>
    </p:spTree>
    <p:extLst>
      <p:ext uri="{BB962C8B-B14F-4D97-AF65-F5344CB8AC3E}">
        <p14:creationId xmlns:p14="http://schemas.microsoft.com/office/powerpoint/2010/main" val="11862030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 5.2 </a:t>
            </a:r>
            <a:r>
              <a:rPr lang="en-US" altLang="en-US" dirty="0" smtClean="0">
                <a:latin typeface="Albertus Medium" pitchFamily="34" charset="0"/>
              </a:rPr>
              <a:t>Describe the functions of the skeletal system, common diseases and disorders that affect this system, and related laboratory tests.</a:t>
            </a:r>
            <a:endParaRPr lang="en-US" baseline="0" dirty="0" smtClean="0"/>
          </a:p>
          <a:p>
            <a:endParaRPr lang="en-US" baseline="0" dirty="0" smtClean="0"/>
          </a:p>
          <a:p>
            <a:r>
              <a:rPr lang="en-US" b="1" baseline="0" dirty="0" smtClean="0"/>
              <a:t>Notes:</a:t>
            </a:r>
          </a:p>
          <a:p>
            <a:endParaRPr lang="en-US" b="1" baseline="0" dirty="0" smtClean="0"/>
          </a:p>
          <a:p>
            <a:pPr>
              <a:defRPr/>
            </a:pPr>
            <a:r>
              <a:rPr lang="en-US" dirty="0" smtClean="0"/>
              <a:t>The </a:t>
            </a:r>
            <a:r>
              <a:rPr lang="en-US" b="1" dirty="0" smtClean="0"/>
              <a:t>skeletal system </a:t>
            </a:r>
            <a:r>
              <a:rPr lang="en-US" dirty="0" smtClean="0"/>
              <a:t>provides support as well as protection for the body. </a:t>
            </a:r>
          </a:p>
          <a:p>
            <a:pPr>
              <a:buFont typeface="Arial" pitchFamily="34" charset="0"/>
              <a:buNone/>
              <a:defRPr/>
            </a:pPr>
            <a:endParaRPr lang="en-US" b="1" dirty="0" smtClean="0"/>
          </a:p>
          <a:p>
            <a:pPr>
              <a:buFont typeface="Arial" pitchFamily="34" charset="0"/>
              <a:buNone/>
              <a:defRPr/>
            </a:pPr>
            <a:r>
              <a:rPr lang="en-US" b="1" dirty="0" smtClean="0"/>
              <a:t>Bones:</a:t>
            </a:r>
          </a:p>
          <a:p>
            <a:pPr marL="228600" indent="-228600">
              <a:buFont typeface="Arial" pitchFamily="34" charset="0"/>
              <a:buChar char="•"/>
              <a:defRPr/>
            </a:pPr>
            <a:r>
              <a:rPr lang="en-US" dirty="0" smtClean="0"/>
              <a:t>Provide a place for muscles to attach</a:t>
            </a:r>
          </a:p>
          <a:p>
            <a:pPr marL="228600" indent="-228600">
              <a:buFont typeface="Arial" pitchFamily="34" charset="0"/>
              <a:buChar char="•"/>
              <a:defRPr/>
            </a:pPr>
            <a:r>
              <a:rPr lang="en-US" dirty="0" smtClean="0"/>
              <a:t>Protect the internal organs</a:t>
            </a:r>
          </a:p>
          <a:p>
            <a:pPr marL="228600" indent="-228600">
              <a:buFont typeface="Arial" pitchFamily="34" charset="0"/>
              <a:buChar char="•"/>
              <a:defRPr/>
            </a:pPr>
            <a:r>
              <a:rPr lang="en-US" dirty="0" smtClean="0"/>
              <a:t>Produce blood cells</a:t>
            </a:r>
          </a:p>
          <a:p>
            <a:pPr marL="228600" indent="-228600">
              <a:buFont typeface="Arial" pitchFamily="34" charset="0"/>
              <a:buChar char="•"/>
              <a:defRPr/>
            </a:pPr>
            <a:r>
              <a:rPr lang="en-US" dirty="0" smtClean="0"/>
              <a:t>Store minerals and fat</a:t>
            </a:r>
          </a:p>
          <a:p>
            <a:pPr>
              <a:defRPr/>
            </a:pPr>
            <a:endParaRPr lang="en-US" dirty="0" smtClean="0"/>
          </a:p>
          <a:p>
            <a:pPr>
              <a:defRPr/>
            </a:pPr>
            <a:r>
              <a:rPr lang="en-US" b="1" dirty="0" smtClean="0"/>
              <a:t>Cartilage </a:t>
            </a:r>
            <a:r>
              <a:rPr lang="en-US" b="0" dirty="0" smtClean="0"/>
              <a:t>c</a:t>
            </a:r>
            <a:r>
              <a:rPr lang="en-US" dirty="0" smtClean="0"/>
              <a:t>ushions bones and protects</a:t>
            </a:r>
            <a:r>
              <a:rPr lang="en-US" baseline="0" dirty="0" smtClean="0"/>
              <a:t> </a:t>
            </a:r>
            <a:r>
              <a:rPr lang="en-US" dirty="0" smtClean="0"/>
              <a:t>them from rubbing against each other.</a:t>
            </a:r>
          </a:p>
          <a:p>
            <a:pPr>
              <a:buFont typeface="Arial" pitchFamily="34" charset="0"/>
              <a:buNone/>
              <a:defRPr/>
            </a:pPr>
            <a:r>
              <a:rPr lang="en-US" b="1" dirty="0" smtClean="0"/>
              <a:t>Ligaments </a:t>
            </a:r>
            <a:r>
              <a:rPr lang="en-US" b="0" dirty="0" smtClean="0"/>
              <a:t>a</a:t>
            </a:r>
            <a:r>
              <a:rPr lang="en-US" dirty="0" smtClean="0"/>
              <a:t>ttach bones to other bones.</a:t>
            </a:r>
          </a:p>
          <a:p>
            <a:pPr>
              <a:buFont typeface="Arial" pitchFamily="34" charset="0"/>
              <a:buNone/>
              <a:defRPr/>
            </a:pPr>
            <a:r>
              <a:rPr lang="en-US" b="1" dirty="0" smtClean="0"/>
              <a:t>Joints </a:t>
            </a:r>
            <a:r>
              <a:rPr lang="en-US" b="0" dirty="0" smtClean="0"/>
              <a:t>a</a:t>
            </a:r>
            <a:r>
              <a:rPr lang="en-US" dirty="0" smtClean="0"/>
              <a:t>llow movement.</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14</a:t>
            </a:fld>
            <a:endParaRPr lang="en-US" dirty="0"/>
          </a:p>
        </p:txBody>
      </p:sp>
    </p:spTree>
    <p:extLst>
      <p:ext uri="{BB962C8B-B14F-4D97-AF65-F5344CB8AC3E}">
        <p14:creationId xmlns:p14="http://schemas.microsoft.com/office/powerpoint/2010/main" val="4157931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 5.2 </a:t>
            </a:r>
            <a:r>
              <a:rPr lang="en-US" altLang="en-US" dirty="0" smtClean="0">
                <a:latin typeface="Albertus Medium" pitchFamily="34" charset="0"/>
              </a:rPr>
              <a:t>Describe the functions of the skeletal system, common diseases and disorders that affect this system, and related laboratory tests.</a:t>
            </a:r>
            <a:endParaRPr lang="en-US" baseline="0" dirty="0" smtClean="0"/>
          </a:p>
          <a:p>
            <a:endParaRPr lang="en-US" baseline="0" dirty="0" smtClean="0"/>
          </a:p>
          <a:p>
            <a:r>
              <a:rPr lang="en-US" b="1" baseline="0" dirty="0" smtClean="0"/>
              <a:t>Notes:</a:t>
            </a:r>
          </a:p>
          <a:p>
            <a:endParaRPr lang="en-US" b="1" baseline="0" dirty="0" smtClean="0"/>
          </a:p>
          <a:p>
            <a:r>
              <a:rPr lang="en-US" altLang="en-US" b="1" dirty="0" smtClean="0"/>
              <a:t>Alkaline phosphatase (ALP): </a:t>
            </a:r>
            <a:r>
              <a:rPr lang="en-US" altLang="en-US" b="0" dirty="0" smtClean="0"/>
              <a:t>S</a:t>
            </a:r>
            <a:r>
              <a:rPr lang="en-US" altLang="en-US" dirty="0" smtClean="0"/>
              <a:t>creens for abnormal bone growth</a:t>
            </a:r>
            <a:r>
              <a:rPr lang="en-US" altLang="en-US" baseline="0" dirty="0" smtClean="0"/>
              <a:t> due to bone tumors or Paget’s disease (abnormal bone enlargement and deformation)</a:t>
            </a:r>
            <a:endParaRPr lang="en-US" altLang="en-US" dirty="0" smtClean="0"/>
          </a:p>
          <a:p>
            <a:r>
              <a:rPr lang="en-US" altLang="en-US" b="1" dirty="0" smtClean="0"/>
              <a:t>Calcium (Ca): </a:t>
            </a:r>
            <a:r>
              <a:rPr lang="en-US" altLang="en-US" b="0" dirty="0" smtClean="0"/>
              <a:t>S</a:t>
            </a:r>
            <a:r>
              <a:rPr lang="en-US" altLang="en-US" dirty="0" smtClean="0"/>
              <a:t>creens for lower</a:t>
            </a:r>
            <a:r>
              <a:rPr lang="en-US" altLang="en-US" baseline="0" dirty="0" smtClean="0"/>
              <a:t> calcium levels, which may indicate softening of the bones</a:t>
            </a:r>
            <a:endParaRPr lang="en-US" alt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smtClean="0"/>
              <a:t>Erythrocyte sedimentation rate (ESR): </a:t>
            </a:r>
            <a:r>
              <a:rPr lang="en-US" altLang="en-US" b="0" dirty="0" smtClean="0"/>
              <a:t>R</a:t>
            </a:r>
            <a:r>
              <a:rPr lang="en-US" altLang="en-US" dirty="0" smtClean="0"/>
              <a:t>ed blood cell test that helps determine infection, tumors, and inflammation</a:t>
            </a:r>
          </a:p>
          <a:p>
            <a:r>
              <a:rPr lang="en-US" altLang="en-US" b="1" dirty="0" smtClean="0"/>
              <a:t>Phosphorus (P):</a:t>
            </a:r>
            <a:r>
              <a:rPr lang="en-US" altLang="en-US" b="1" baseline="0" dirty="0" smtClean="0"/>
              <a:t> </a:t>
            </a:r>
            <a:r>
              <a:rPr lang="en-US" altLang="en-US" b="0" baseline="0" dirty="0" smtClean="0"/>
              <a:t>Measures phosphorus levels in serum, which contains only 15% of the body’s phosphorus. The majority (85%) is stored in the bones.</a:t>
            </a:r>
          </a:p>
          <a:p>
            <a:r>
              <a:rPr lang="en-US" altLang="en-US" b="1" baseline="0" dirty="0" smtClean="0"/>
              <a:t>Rheumatoid factor (RF): </a:t>
            </a:r>
            <a:r>
              <a:rPr lang="en-US" sz="1100" kern="1200" dirty="0" smtClean="0">
                <a:solidFill>
                  <a:schemeClr val="tx1"/>
                </a:solidFill>
                <a:effectLst/>
                <a:latin typeface="+mn-lt"/>
                <a:ea typeface="+mn-ea"/>
                <a:cs typeface="+mn-cs"/>
              </a:rPr>
              <a:t>Tests for the autoantibody that is present in rheumatoid arthritis</a:t>
            </a:r>
            <a:endParaRPr lang="en-US" altLang="en-US" b="0" dirty="0" smtClean="0"/>
          </a:p>
          <a:p>
            <a:r>
              <a:rPr lang="en-US" altLang="en-US" b="1" dirty="0" smtClean="0"/>
              <a:t>Uric acid: </a:t>
            </a:r>
            <a:r>
              <a:rPr lang="en-US" altLang="en-US" b="0" dirty="0" smtClean="0"/>
              <a:t>H</a:t>
            </a:r>
            <a:r>
              <a:rPr lang="en-US" altLang="en-US" dirty="0" smtClean="0"/>
              <a:t>elps diagnose gout,</a:t>
            </a:r>
            <a:r>
              <a:rPr lang="en-US" altLang="en-US" baseline="0" dirty="0" smtClean="0"/>
              <a:t> a type of arthritis in which the body does not break down uric acid adequately</a:t>
            </a:r>
            <a:endParaRPr lang="en-US" altLang="en-US" dirty="0" smtClean="0"/>
          </a:p>
          <a:p>
            <a:endParaRPr lang="en-US" altLang="en-US" dirty="0" smtClean="0"/>
          </a:p>
        </p:txBody>
      </p:sp>
      <p:sp>
        <p:nvSpPr>
          <p:cNvPr id="4" name="Slide Number Placeholder 3"/>
          <p:cNvSpPr>
            <a:spLocks noGrp="1"/>
          </p:cNvSpPr>
          <p:nvPr>
            <p:ph type="sldNum" sz="quarter" idx="10"/>
          </p:nvPr>
        </p:nvSpPr>
        <p:spPr/>
        <p:txBody>
          <a:bodyPr/>
          <a:lstStyle/>
          <a:p>
            <a:fld id="{5D003D02-7E89-4EBF-B123-9C334E1BFEF7}" type="slidenum">
              <a:rPr lang="en-US" smtClean="0"/>
              <a:t>15</a:t>
            </a:fld>
            <a:endParaRPr lang="en-US" dirty="0"/>
          </a:p>
        </p:txBody>
      </p:sp>
    </p:spTree>
    <p:extLst>
      <p:ext uri="{BB962C8B-B14F-4D97-AF65-F5344CB8AC3E}">
        <p14:creationId xmlns:p14="http://schemas.microsoft.com/office/powerpoint/2010/main" val="16618807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 5.2 </a:t>
            </a:r>
            <a:r>
              <a:rPr lang="en-US" altLang="en-US" dirty="0" smtClean="0">
                <a:latin typeface="Albertus Medium" pitchFamily="34" charset="0"/>
              </a:rPr>
              <a:t>Describe the functions of the skeletal system, common diseases and disorders that affect this system, and related laboratory tests.</a:t>
            </a:r>
            <a:endParaRPr lang="en-US" baseline="0" dirty="0" smtClean="0"/>
          </a:p>
          <a:p>
            <a:endParaRPr lang="en-US" baseline="0" dirty="0" smtClean="0"/>
          </a:p>
          <a:p>
            <a:r>
              <a:rPr lang="en-US" b="1" baseline="0" dirty="0" smtClean="0"/>
              <a:t>Notes:</a:t>
            </a:r>
          </a:p>
          <a:p>
            <a:endParaRPr lang="en-US" b="1" baseline="0" dirty="0" smtClean="0"/>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altLang="en-US" b="1" dirty="0" smtClean="0"/>
              <a:t>Bone marrow biopsy </a:t>
            </a:r>
            <a:r>
              <a:rPr lang="en-US" altLang="en-US" dirty="0" smtClean="0"/>
              <a:t>may be performed if blood counts are abnormal and the physician wants to rule out bone marrow abnormalities as a cause. It is also performed to diagnose some types of cancer.</a:t>
            </a:r>
            <a:r>
              <a:rPr lang="en-US" altLang="en-US" baseline="0" dirty="0" smtClean="0"/>
              <a:t> </a:t>
            </a:r>
            <a:r>
              <a:rPr lang="en-US" baseline="0" dirty="0" smtClean="0"/>
              <a:t>Multiple myeloma is a cancer that starts in bone marrow.</a:t>
            </a:r>
            <a:endParaRPr lang="en-US"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altLang="en-US" b="1" dirty="0" smtClean="0"/>
              <a:t>Synovial fluid </a:t>
            </a:r>
            <a:r>
              <a:rPr lang="en-US" altLang="en-US" dirty="0" smtClean="0"/>
              <a:t>is found in joints. It is tested to help determine the cause of joint inflammation, fluid accumulation, or swelling at a joint.</a:t>
            </a:r>
            <a:r>
              <a:rPr lang="en-US" altLang="en-US" baseline="0" dirty="0" smtClean="0"/>
              <a:t> </a:t>
            </a:r>
            <a:r>
              <a:rPr lang="en-US" dirty="0" smtClean="0"/>
              <a:t>Synovial</a:t>
            </a:r>
            <a:r>
              <a:rPr lang="en-US" baseline="0" dirty="0" smtClean="0"/>
              <a:t> fluid analysis consists of multiple tests including visual and microscopic analysis and measurement of glucose proteins, LDH, and uric acid, as well as a bacterial culture.</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1" baseline="0" dirty="0" smtClean="0"/>
              <a:t>Urine uric acid: </a:t>
            </a:r>
            <a:r>
              <a:rPr lang="en-US" sz="1100" kern="1200" dirty="0" smtClean="0">
                <a:solidFill>
                  <a:schemeClr val="tx1"/>
                </a:solidFill>
                <a:effectLst/>
                <a:latin typeface="+mn-lt"/>
                <a:ea typeface="+mn-ea"/>
                <a:cs typeface="+mn-cs"/>
              </a:rPr>
              <a:t>Screens for excessive uric acid in urine collected over a 24 hour period.</a:t>
            </a:r>
            <a:endParaRPr lang="en-US" baseline="0" dirty="0" smtClean="0"/>
          </a:p>
          <a:p>
            <a:pPr>
              <a:buFont typeface="Arial" pitchFamily="34" charset="0"/>
              <a:buNone/>
              <a:defRPr/>
            </a:pPr>
            <a:endParaRPr lang="en-US" baseline="0" dirty="0" smtClean="0"/>
          </a:p>
        </p:txBody>
      </p:sp>
      <p:sp>
        <p:nvSpPr>
          <p:cNvPr id="4" name="Slide Number Placeholder 3"/>
          <p:cNvSpPr>
            <a:spLocks noGrp="1"/>
          </p:cNvSpPr>
          <p:nvPr>
            <p:ph type="sldNum" sz="quarter" idx="10"/>
          </p:nvPr>
        </p:nvSpPr>
        <p:spPr/>
        <p:txBody>
          <a:bodyPr/>
          <a:lstStyle/>
          <a:p>
            <a:fld id="{5D003D02-7E89-4EBF-B123-9C334E1BFEF7}" type="slidenum">
              <a:rPr lang="en-US" smtClean="0"/>
              <a:t>16</a:t>
            </a:fld>
            <a:endParaRPr lang="en-US" dirty="0"/>
          </a:p>
        </p:txBody>
      </p:sp>
    </p:spTree>
    <p:extLst>
      <p:ext uri="{BB962C8B-B14F-4D97-AF65-F5344CB8AC3E}">
        <p14:creationId xmlns:p14="http://schemas.microsoft.com/office/powerpoint/2010/main" val="10362839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 5.3 </a:t>
            </a:r>
            <a:r>
              <a:rPr lang="en-US" altLang="en-US" dirty="0" smtClean="0">
                <a:latin typeface="Albertus Medium" pitchFamily="34" charset="0"/>
              </a:rPr>
              <a:t>Describe the functions of the muscular system, common diseases and disorders that affect this system, and related laboratory tests.</a:t>
            </a:r>
            <a:endParaRPr lang="en-US" baseline="0" dirty="0" smtClean="0"/>
          </a:p>
          <a:p>
            <a:endParaRPr lang="en-US" baseline="0" dirty="0" smtClean="0"/>
          </a:p>
          <a:p>
            <a:r>
              <a:rPr lang="en-US" b="1" baseline="0" dirty="0" smtClean="0"/>
              <a:t>Notes:</a:t>
            </a:r>
          </a:p>
          <a:p>
            <a:endParaRPr lang="en-US" b="1" baseline="0" dirty="0" smtClean="0"/>
          </a:p>
          <a:p>
            <a:r>
              <a:rPr lang="en-US" altLang="en-US" dirty="0" smtClean="0"/>
              <a:t>Muscles attach to bones and other muscles. By contracting and relaxing, they allow us to move. </a:t>
            </a:r>
            <a:r>
              <a:rPr lang="en-US" altLang="en-US" b="1" dirty="0" smtClean="0"/>
              <a:t>Tendons</a:t>
            </a:r>
            <a:r>
              <a:rPr lang="en-US" altLang="en-US" dirty="0" smtClean="0"/>
              <a:t> attach muscles to bones, and </a:t>
            </a:r>
            <a:r>
              <a:rPr lang="en-US" altLang="en-US" b="1" dirty="0" smtClean="0"/>
              <a:t>ligaments</a:t>
            </a:r>
            <a:r>
              <a:rPr lang="en-US" altLang="en-US" dirty="0" smtClean="0"/>
              <a:t> attach bones to other bones.</a:t>
            </a:r>
          </a:p>
          <a:p>
            <a:endParaRPr lang="en-US" altLang="en-US" dirty="0" smtClean="0"/>
          </a:p>
          <a:p>
            <a:r>
              <a:rPr lang="en-US" altLang="en-US" dirty="0" smtClean="0"/>
              <a:t>Some muscle movements are involuntary, such as those of the heart. The rhythmic contraction and relaxation of the heart pumps blood throughout the body.</a:t>
            </a:r>
          </a:p>
          <a:p>
            <a:endParaRPr lang="en-US" altLang="en-US" dirty="0" smtClean="0"/>
          </a:p>
          <a:p>
            <a:r>
              <a:rPr lang="en-US" altLang="en-US" dirty="0" smtClean="0"/>
              <a:t>Other muscle movements are voluntary, or under our conscious control. For example, raising your arm to throw a ball involves voluntary muscle movements.</a:t>
            </a:r>
          </a:p>
        </p:txBody>
      </p:sp>
      <p:sp>
        <p:nvSpPr>
          <p:cNvPr id="4" name="Slide Number Placeholder 3"/>
          <p:cNvSpPr>
            <a:spLocks noGrp="1"/>
          </p:cNvSpPr>
          <p:nvPr>
            <p:ph type="sldNum" sz="quarter" idx="10"/>
          </p:nvPr>
        </p:nvSpPr>
        <p:spPr/>
        <p:txBody>
          <a:bodyPr/>
          <a:lstStyle/>
          <a:p>
            <a:fld id="{5D003D02-7E89-4EBF-B123-9C334E1BFEF7}" type="slidenum">
              <a:rPr lang="en-US" smtClean="0"/>
              <a:t>18</a:t>
            </a:fld>
            <a:endParaRPr lang="en-US" dirty="0"/>
          </a:p>
        </p:txBody>
      </p:sp>
    </p:spTree>
    <p:extLst>
      <p:ext uri="{BB962C8B-B14F-4D97-AF65-F5344CB8AC3E}">
        <p14:creationId xmlns:p14="http://schemas.microsoft.com/office/powerpoint/2010/main" val="19040987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 5.3 </a:t>
            </a:r>
            <a:r>
              <a:rPr lang="en-US" altLang="en-US" dirty="0" smtClean="0">
                <a:latin typeface="Albertus Medium" pitchFamily="34" charset="0"/>
              </a:rPr>
              <a:t>Describe the functions of the muscular system, common diseases and disorders that affect this system, and related laboratory tests.</a:t>
            </a:r>
            <a:endParaRPr lang="en-US" baseline="0" dirty="0" smtClean="0"/>
          </a:p>
          <a:p>
            <a:endParaRPr lang="en-US" baseline="0" dirty="0" smtClean="0"/>
          </a:p>
          <a:p>
            <a:r>
              <a:rPr lang="en-US" b="1" baseline="0" dirty="0" smtClean="0"/>
              <a:t>Notes:</a:t>
            </a:r>
          </a:p>
          <a:p>
            <a:endParaRPr lang="en-US" b="1" baseline="0" dirty="0" smtClean="0"/>
          </a:p>
          <a:p>
            <a:r>
              <a:rPr lang="en-US" altLang="en-US" dirty="0" smtClean="0"/>
              <a:t>Voluntary muscles can be consciously controlled.</a:t>
            </a:r>
          </a:p>
          <a:p>
            <a:endParaRPr lang="en-US" altLang="en-US" dirty="0" smtClean="0"/>
          </a:p>
          <a:p>
            <a:r>
              <a:rPr lang="en-US" altLang="en-US" dirty="0" smtClean="0"/>
              <a:t>Smooth muscle and cardiac muscle are both involuntary:</a:t>
            </a:r>
            <a:r>
              <a:rPr lang="en-US" altLang="en-US" baseline="0" dirty="0" smtClean="0"/>
              <a:t> they contract without you being consciously aware.</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19</a:t>
            </a:fld>
            <a:endParaRPr lang="en-US" dirty="0"/>
          </a:p>
        </p:txBody>
      </p:sp>
    </p:spTree>
    <p:extLst>
      <p:ext uri="{BB962C8B-B14F-4D97-AF65-F5344CB8AC3E}">
        <p14:creationId xmlns:p14="http://schemas.microsoft.com/office/powerpoint/2010/main" val="20453873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 5.3 </a:t>
            </a:r>
            <a:r>
              <a:rPr lang="en-US" altLang="en-US" dirty="0" smtClean="0">
                <a:latin typeface="Albertus Medium" pitchFamily="34" charset="0"/>
              </a:rPr>
              <a:t>Describe the functions of the muscular system, common diseases and disorders that affect this system, and related laboratory tests.</a:t>
            </a:r>
            <a:endParaRPr lang="en-US" baseline="0" dirty="0" smtClean="0"/>
          </a:p>
          <a:p>
            <a:endParaRPr lang="en-US" baseline="0" dirty="0" smtClean="0"/>
          </a:p>
          <a:p>
            <a:r>
              <a:rPr lang="en-US" b="1" baseline="0" dirty="0" smtClean="0"/>
              <a:t>Notes:</a:t>
            </a:r>
          </a:p>
          <a:p>
            <a:endParaRPr lang="en-US" b="1" baseline="0" dirty="0" smtClean="0"/>
          </a:p>
          <a:p>
            <a:r>
              <a:rPr lang="en-US" b="1" baseline="0" dirty="0" smtClean="0"/>
              <a:t>Aldolase: </a:t>
            </a:r>
            <a:r>
              <a:rPr lang="en-US" b="0" baseline="0" dirty="0" smtClean="0"/>
              <a:t>Screens for blood levels of aldolase, which is used in glycolysis.</a:t>
            </a:r>
            <a:endParaRPr lang="en-US" b="1" baseline="0" dirty="0" smtClean="0"/>
          </a:p>
          <a:p>
            <a:r>
              <a:rPr lang="en-US" altLang="en-US" b="1" dirty="0" smtClean="0"/>
              <a:t>Autoimmune antibody tests: </a:t>
            </a:r>
            <a:r>
              <a:rPr lang="en-US" altLang="en-US" b="0" dirty="0" smtClean="0"/>
              <a:t>S</a:t>
            </a:r>
            <a:r>
              <a:rPr lang="en-US" altLang="en-US" dirty="0" smtClean="0"/>
              <a:t>creens for abnormal antibody levels that may indicate various autoimmune diseases</a:t>
            </a:r>
          </a:p>
          <a:p>
            <a:r>
              <a:rPr lang="en-US" altLang="en-US" b="1" dirty="0" smtClean="0"/>
              <a:t>Creatine kinase: </a:t>
            </a:r>
            <a:r>
              <a:rPr lang="en-US" altLang="en-US" dirty="0" smtClean="0"/>
              <a:t>CK tests level of enzyme that indicates muscle damage; CK-MM tests specifically for skeletal muscle damage,</a:t>
            </a:r>
            <a:r>
              <a:rPr lang="en-US" altLang="en-US" baseline="0" dirty="0" smtClean="0"/>
              <a:t> while CK-MB is also affected by skeletal muscle disorders</a:t>
            </a:r>
            <a:endParaRPr lang="en-US" altLang="en-US" dirty="0" smtClean="0"/>
          </a:p>
          <a:p>
            <a:r>
              <a:rPr lang="en-US" altLang="en-US" b="1" dirty="0" smtClean="0"/>
              <a:t>Lactate/lactic acid: </a:t>
            </a:r>
            <a:r>
              <a:rPr lang="en-US" altLang="en-US" dirty="0" smtClean="0"/>
              <a:t>Lactic acid increases in the muscles during exercise, with certain medications, and in some diseases,</a:t>
            </a:r>
            <a:r>
              <a:rPr lang="en-US" altLang="en-US" baseline="0" dirty="0" smtClean="0"/>
              <a:t> including heart failure</a:t>
            </a:r>
            <a:endParaRPr lang="en-US" altLang="en-US" dirty="0" smtClean="0"/>
          </a:p>
          <a:p>
            <a:r>
              <a:rPr lang="en-US" altLang="en-US" b="1" dirty="0" smtClean="0"/>
              <a:t>Lactate dehydrogenase (LD/LDH):</a:t>
            </a:r>
            <a:r>
              <a:rPr lang="en-US" altLang="en-US" b="1" baseline="0" dirty="0" smtClean="0"/>
              <a:t> </a:t>
            </a:r>
            <a:r>
              <a:rPr lang="en-US" altLang="en-US" b="0" baseline="0" dirty="0" smtClean="0"/>
              <a:t>Measures the level of the protein LDH in the blood; performed when </a:t>
            </a:r>
            <a:r>
              <a:rPr lang="en-US" altLang="en-US" dirty="0" smtClean="0"/>
              <a:t>tissue damage is suspected</a:t>
            </a:r>
          </a:p>
          <a:p>
            <a:r>
              <a:rPr lang="en-US" altLang="en-US" b="1" dirty="0" smtClean="0"/>
              <a:t>Magnesium: </a:t>
            </a:r>
            <a:r>
              <a:rPr lang="en-US" altLang="en-US" dirty="0" smtClean="0"/>
              <a:t>Measures the amount of magnesium in the blood.</a:t>
            </a:r>
          </a:p>
          <a:p>
            <a:r>
              <a:rPr lang="en-US" altLang="en-US" b="1" dirty="0" smtClean="0"/>
              <a:t>Myoglobin: </a:t>
            </a:r>
            <a:r>
              <a:rPr lang="en-US" altLang="en-US" b="0" dirty="0" smtClean="0"/>
              <a:t>Measures the level of the protein myoglobin</a:t>
            </a:r>
            <a:r>
              <a:rPr lang="en-US" altLang="en-US" b="0" baseline="0" dirty="0" smtClean="0"/>
              <a:t> in the blood; myoglobin is released into the bloodstream when </a:t>
            </a:r>
            <a:r>
              <a:rPr lang="en-US" altLang="en-US" dirty="0" smtClean="0"/>
              <a:t>muscle tissue has been damaged</a:t>
            </a:r>
          </a:p>
          <a:p>
            <a:r>
              <a:rPr lang="en-US" altLang="en-US" b="1" dirty="0" smtClean="0"/>
              <a:t>Rhabdomyolysis: </a:t>
            </a:r>
            <a:r>
              <a:rPr lang="en-US" altLang="en-US" dirty="0" smtClean="0"/>
              <a:t>Breakdown of muscle fibers</a:t>
            </a:r>
          </a:p>
        </p:txBody>
      </p:sp>
      <p:sp>
        <p:nvSpPr>
          <p:cNvPr id="4" name="Slide Number Placeholder 3"/>
          <p:cNvSpPr>
            <a:spLocks noGrp="1"/>
          </p:cNvSpPr>
          <p:nvPr>
            <p:ph type="sldNum" sz="quarter" idx="10"/>
          </p:nvPr>
        </p:nvSpPr>
        <p:spPr/>
        <p:txBody>
          <a:bodyPr/>
          <a:lstStyle/>
          <a:p>
            <a:fld id="{5D003D02-7E89-4EBF-B123-9C334E1BFEF7}" type="slidenum">
              <a:rPr lang="en-US" smtClean="0"/>
              <a:t>20</a:t>
            </a:fld>
            <a:endParaRPr lang="en-US" dirty="0"/>
          </a:p>
        </p:txBody>
      </p:sp>
    </p:spTree>
    <p:extLst>
      <p:ext uri="{BB962C8B-B14F-4D97-AF65-F5344CB8AC3E}">
        <p14:creationId xmlns:p14="http://schemas.microsoft.com/office/powerpoint/2010/main" val="7660953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 5.3 </a:t>
            </a:r>
            <a:r>
              <a:rPr lang="en-US" altLang="en-US" dirty="0" smtClean="0">
                <a:latin typeface="Albertus Medium" pitchFamily="34" charset="0"/>
              </a:rPr>
              <a:t>Describe the functions of the muscular system, common diseases and disorders that affect this system, and related laboratory tests.</a:t>
            </a:r>
            <a:endParaRPr lang="en-US" baseline="0" dirty="0" smtClean="0"/>
          </a:p>
          <a:p>
            <a:endParaRPr lang="en-US" baseline="0" dirty="0" smtClean="0"/>
          </a:p>
          <a:p>
            <a:r>
              <a:rPr lang="en-US" b="1" baseline="0" dirty="0" smtClean="0"/>
              <a:t>Notes:</a:t>
            </a:r>
          </a:p>
          <a:p>
            <a:endParaRPr lang="en-US" b="1"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smtClean="0"/>
              <a:t>Muscle biopsy: </a:t>
            </a:r>
            <a:r>
              <a:rPr lang="en-US" altLang="en-US" b="0" dirty="0" smtClean="0"/>
              <a:t>P</a:t>
            </a:r>
            <a:r>
              <a:rPr lang="en-US" altLang="en-US" dirty="0" smtClean="0"/>
              <a:t>erformed to diagno</a:t>
            </a:r>
            <a:r>
              <a:rPr lang="en-US" altLang="en-US" baseline="0" dirty="0" smtClean="0"/>
              <a:t>s</a:t>
            </a:r>
            <a:r>
              <a:rPr lang="en-US" altLang="en-US" dirty="0" smtClean="0"/>
              <a:t>e muscle abnormalities caused by disease</a:t>
            </a:r>
            <a:r>
              <a:rPr lang="en-US" altLang="en-US" baseline="0" dirty="0" smtClean="0"/>
              <a:t> or infection</a:t>
            </a:r>
            <a:endParaRPr lang="en-US" altLang="en-US" dirty="0" smtClean="0"/>
          </a:p>
          <a:p>
            <a:r>
              <a:rPr lang="en-US" altLang="en-US" b="1" dirty="0" smtClean="0"/>
              <a:t>Urine myoglobin: </a:t>
            </a:r>
            <a:r>
              <a:rPr lang="en-US" altLang="en-US" b="0" dirty="0" smtClean="0"/>
              <a:t>Measures myoglobin in the urine</a:t>
            </a:r>
            <a:r>
              <a:rPr lang="en-US" altLang="en-US" b="0" baseline="0" dirty="0" smtClean="0"/>
              <a:t> (</a:t>
            </a:r>
            <a:r>
              <a:rPr lang="en-US" altLang="en-US" b="0" dirty="0" smtClean="0"/>
              <a:t>myoglobin enters the urine when kidneys filter it out of the blood);</a:t>
            </a:r>
            <a:r>
              <a:rPr lang="en-US" altLang="en-US" b="0" baseline="0" dirty="0" smtClean="0"/>
              <a:t> p</a:t>
            </a:r>
            <a:r>
              <a:rPr lang="en-US" altLang="en-US" dirty="0" smtClean="0"/>
              <a:t>erformed to evaluate extensive damage to skeletal muscle</a:t>
            </a:r>
          </a:p>
        </p:txBody>
      </p:sp>
      <p:sp>
        <p:nvSpPr>
          <p:cNvPr id="4" name="Slide Number Placeholder 3"/>
          <p:cNvSpPr>
            <a:spLocks noGrp="1"/>
          </p:cNvSpPr>
          <p:nvPr>
            <p:ph type="sldNum" sz="quarter" idx="10"/>
          </p:nvPr>
        </p:nvSpPr>
        <p:spPr/>
        <p:txBody>
          <a:bodyPr/>
          <a:lstStyle/>
          <a:p>
            <a:fld id="{5D003D02-7E89-4EBF-B123-9C334E1BFEF7}" type="slidenum">
              <a:rPr lang="en-US" smtClean="0"/>
              <a:t>21</a:t>
            </a:fld>
            <a:endParaRPr lang="en-US" dirty="0"/>
          </a:p>
        </p:txBody>
      </p:sp>
    </p:spTree>
    <p:extLst>
      <p:ext uri="{BB962C8B-B14F-4D97-AF65-F5344CB8AC3E}">
        <p14:creationId xmlns:p14="http://schemas.microsoft.com/office/powerpoint/2010/main" val="28782417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 5.4 </a:t>
            </a:r>
            <a:r>
              <a:rPr lang="en-US" dirty="0" smtClean="0">
                <a:latin typeface="Albertus Medium" pitchFamily="34" charset="0"/>
              </a:rPr>
              <a:t>Describe the functions of the lymphatic and immune systems, </a:t>
            </a:r>
            <a:r>
              <a:rPr lang="en-US" altLang="en-US" dirty="0" smtClean="0">
                <a:latin typeface="Albertus Medium" pitchFamily="34" charset="0"/>
              </a:rPr>
              <a:t>common diseases and disorders that affect these systems, and related laboratory tests.</a:t>
            </a:r>
          </a:p>
          <a:p>
            <a:endParaRPr lang="en-US" baseline="0" dirty="0" smtClean="0"/>
          </a:p>
          <a:p>
            <a:r>
              <a:rPr lang="en-US" b="1" baseline="0" dirty="0" smtClean="0"/>
              <a:t>Notes:</a:t>
            </a:r>
          </a:p>
          <a:p>
            <a:endParaRPr lang="en-US" altLang="en-US" dirty="0" smtClean="0"/>
          </a:p>
          <a:p>
            <a:r>
              <a:rPr lang="en-US" altLang="en-US" dirty="0" smtClean="0"/>
              <a:t>The </a:t>
            </a:r>
            <a:r>
              <a:rPr lang="en-US" altLang="en-US" b="1" i="0" dirty="0" smtClean="0"/>
              <a:t>immune system </a:t>
            </a:r>
            <a:r>
              <a:rPr lang="en-US" altLang="en-US" dirty="0" smtClean="0"/>
              <a:t>protects the body against</a:t>
            </a:r>
            <a:r>
              <a:rPr lang="en-US" altLang="en-US" baseline="0" dirty="0" smtClean="0"/>
              <a:t> bacteria, viruses, fungi, toxins, parasites, and cancer. It includes a circulatory system called the </a:t>
            </a:r>
            <a:r>
              <a:rPr lang="en-US" altLang="en-US" b="1" i="0" baseline="0" dirty="0" smtClean="0"/>
              <a:t>lymphatic system</a:t>
            </a:r>
            <a:r>
              <a:rPr lang="en-US" altLang="en-US" i="1" baseline="0" dirty="0" smtClean="0"/>
              <a:t> </a:t>
            </a:r>
            <a:r>
              <a:rPr lang="en-US" altLang="en-US" baseline="0" dirty="0" smtClean="0"/>
              <a:t>that circulates white blood cells and antibodies throughout the body to attack foreign substances.</a:t>
            </a:r>
          </a:p>
          <a:p>
            <a:endParaRPr lang="en-US" altLang="en-US" baseline="0" dirty="0" smtClean="0"/>
          </a:p>
          <a:p>
            <a:r>
              <a:rPr lang="en-US" altLang="en-US" dirty="0" smtClean="0"/>
              <a:t>The lymphatic vessels form a circulatory system much like the blood circulatory system, except that the contents are lymph. Lymph is made up of fluid that has leaked out of blood capillaries, as well as lipids and fat-soluble vitamins from the digestive tract.</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23</a:t>
            </a:fld>
            <a:endParaRPr lang="en-US" dirty="0"/>
          </a:p>
        </p:txBody>
      </p:sp>
    </p:spTree>
    <p:extLst>
      <p:ext uri="{BB962C8B-B14F-4D97-AF65-F5344CB8AC3E}">
        <p14:creationId xmlns:p14="http://schemas.microsoft.com/office/powerpoint/2010/main" val="28639582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 5.4 </a:t>
            </a:r>
            <a:r>
              <a:rPr lang="en-US" dirty="0" smtClean="0">
                <a:latin typeface="Albertus Medium" pitchFamily="34" charset="0"/>
              </a:rPr>
              <a:t>Describe the functions of the lymphatic and immune systems, </a:t>
            </a:r>
            <a:r>
              <a:rPr lang="en-US" altLang="en-US" dirty="0" smtClean="0">
                <a:latin typeface="Albertus Medium" pitchFamily="34" charset="0"/>
              </a:rPr>
              <a:t>common diseases and disorders that affect these systems, and related laboratory tests.</a:t>
            </a:r>
          </a:p>
          <a:p>
            <a:endParaRPr lang="en-US" baseline="0" dirty="0" smtClean="0"/>
          </a:p>
          <a:p>
            <a:r>
              <a:rPr lang="en-US" b="1" baseline="0" dirty="0" smtClean="0"/>
              <a:t>Notes:</a:t>
            </a:r>
          </a:p>
          <a:p>
            <a:endParaRPr lang="en-US" b="1" baseline="0" dirty="0" smtClean="0"/>
          </a:p>
          <a:p>
            <a:r>
              <a:rPr lang="en-US" altLang="en-US" dirty="0" smtClean="0"/>
              <a:t>The immune system and lymphatic system work together to protect the body against bacteria, viruses, fungi, toxins, parasites, and cancer. </a:t>
            </a:r>
          </a:p>
          <a:p>
            <a:endParaRPr lang="en-US" altLang="en-US" dirty="0" smtClean="0"/>
          </a:p>
          <a:p>
            <a:r>
              <a:rPr lang="en-US" altLang="en-US" b="1" dirty="0" smtClean="0"/>
              <a:t>Immune system: </a:t>
            </a:r>
            <a:r>
              <a:rPr lang="en-US" altLang="en-US" dirty="0" smtClean="0"/>
              <a:t>White blood cells and formation of antibodies</a:t>
            </a:r>
          </a:p>
          <a:p>
            <a:r>
              <a:rPr lang="en-US" altLang="en-US" b="1" dirty="0" smtClean="0"/>
              <a:t>Lymphatic system: </a:t>
            </a:r>
            <a:r>
              <a:rPr lang="en-US" altLang="en-US" dirty="0" smtClean="0"/>
              <a:t>Lymphatic vessels and accessory organs collect and filter fluid to remove harmful pathogens</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24</a:t>
            </a:fld>
            <a:endParaRPr lang="en-US" dirty="0"/>
          </a:p>
        </p:txBody>
      </p:sp>
    </p:spTree>
    <p:extLst>
      <p:ext uri="{BB962C8B-B14F-4D97-AF65-F5344CB8AC3E}">
        <p14:creationId xmlns:p14="http://schemas.microsoft.com/office/powerpoint/2010/main" val="1296177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Introduction:</a:t>
            </a:r>
          </a:p>
          <a:p>
            <a:endParaRPr lang="en-US" b="1" dirty="0" smtClean="0"/>
          </a:p>
          <a:p>
            <a:r>
              <a:rPr lang="en-US" dirty="0" smtClean="0"/>
              <a:t>Human diseases and disorders, as well as the laboratory tests used to diagnose them, can be classified according to which</a:t>
            </a:r>
            <a:r>
              <a:rPr lang="en-US" baseline="0" dirty="0" smtClean="0"/>
              <a:t> of the 12 body systems they affect:</a:t>
            </a:r>
          </a:p>
          <a:p>
            <a:pPr marL="171450" indent="-171450">
              <a:buFont typeface="Arial" panose="020B0604020202020204" pitchFamily="34" charset="0"/>
              <a:buChar char="•"/>
            </a:pPr>
            <a:r>
              <a:rPr lang="en-US" baseline="0" dirty="0" smtClean="0"/>
              <a:t>Integumentary</a:t>
            </a:r>
          </a:p>
          <a:p>
            <a:pPr marL="171450" indent="-171450">
              <a:buFont typeface="Arial" panose="020B0604020202020204" pitchFamily="34" charset="0"/>
              <a:buChar char="•"/>
            </a:pPr>
            <a:r>
              <a:rPr lang="en-US" baseline="0" dirty="0" smtClean="0"/>
              <a:t>Skeletal</a:t>
            </a:r>
          </a:p>
          <a:p>
            <a:pPr marL="171450" indent="-171450">
              <a:buFont typeface="Arial" panose="020B0604020202020204" pitchFamily="34" charset="0"/>
              <a:buChar char="•"/>
            </a:pPr>
            <a:r>
              <a:rPr lang="en-US" baseline="0" dirty="0" smtClean="0"/>
              <a:t>Muscular</a:t>
            </a:r>
          </a:p>
          <a:p>
            <a:pPr marL="171450" indent="-171450">
              <a:buFont typeface="Arial" panose="020B0604020202020204" pitchFamily="34" charset="0"/>
              <a:buChar char="•"/>
            </a:pPr>
            <a:r>
              <a:rPr lang="en-US" baseline="0" dirty="0" smtClean="0"/>
              <a:t>Lymphatic</a:t>
            </a:r>
          </a:p>
          <a:p>
            <a:pPr marL="171450" indent="-171450">
              <a:buFont typeface="Arial" panose="020B0604020202020204" pitchFamily="34" charset="0"/>
              <a:buChar char="•"/>
            </a:pPr>
            <a:r>
              <a:rPr lang="en-US" baseline="0" dirty="0" smtClean="0"/>
              <a:t>Immune</a:t>
            </a:r>
          </a:p>
          <a:p>
            <a:pPr marL="171450" indent="-171450">
              <a:buFont typeface="Arial" panose="020B0604020202020204" pitchFamily="34" charset="0"/>
              <a:buChar char="•"/>
            </a:pPr>
            <a:r>
              <a:rPr lang="en-US" baseline="0" dirty="0" smtClean="0"/>
              <a:t>Respiratory</a:t>
            </a:r>
          </a:p>
          <a:p>
            <a:pPr marL="171450" indent="-171450">
              <a:buFont typeface="Arial" panose="020B0604020202020204" pitchFamily="34" charset="0"/>
              <a:buChar char="•"/>
            </a:pPr>
            <a:r>
              <a:rPr lang="en-US" baseline="0" dirty="0" smtClean="0"/>
              <a:t>Digestive</a:t>
            </a:r>
          </a:p>
          <a:p>
            <a:pPr marL="171450" indent="-171450">
              <a:buFont typeface="Arial" panose="020B0604020202020204" pitchFamily="34" charset="0"/>
              <a:buChar char="•"/>
            </a:pPr>
            <a:r>
              <a:rPr lang="en-US" baseline="0" dirty="0" smtClean="0"/>
              <a:t>Nervous</a:t>
            </a:r>
          </a:p>
          <a:p>
            <a:pPr marL="171450" indent="-171450">
              <a:buFont typeface="Arial" panose="020B0604020202020204" pitchFamily="34" charset="0"/>
              <a:buChar char="•"/>
            </a:pPr>
            <a:r>
              <a:rPr lang="en-US" baseline="0" dirty="0" smtClean="0"/>
              <a:t>Endocrine</a:t>
            </a:r>
          </a:p>
          <a:p>
            <a:pPr marL="171450" indent="-171450">
              <a:buFont typeface="Arial" panose="020B0604020202020204" pitchFamily="34" charset="0"/>
              <a:buChar char="•"/>
            </a:pPr>
            <a:r>
              <a:rPr lang="en-US" baseline="0" dirty="0" smtClean="0"/>
              <a:t>Cardiovascular</a:t>
            </a:r>
          </a:p>
          <a:p>
            <a:pPr marL="171450" indent="-171450">
              <a:buFont typeface="Arial" panose="020B0604020202020204" pitchFamily="34" charset="0"/>
              <a:buChar char="•"/>
            </a:pPr>
            <a:r>
              <a:rPr lang="en-US" baseline="0" dirty="0" smtClean="0"/>
              <a:t>Urinary</a:t>
            </a:r>
          </a:p>
          <a:p>
            <a:pPr marL="171450" indent="-171450">
              <a:buFont typeface="Arial" panose="020B0604020202020204" pitchFamily="34" charset="0"/>
              <a:buChar char="•"/>
            </a:pPr>
            <a:r>
              <a:rPr lang="en-US" baseline="0" dirty="0" smtClean="0"/>
              <a:t>Male and female reproductive</a:t>
            </a:r>
          </a:p>
          <a:p>
            <a:pPr marL="171450" indent="-17145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This chapter reviews the anatomy and physiology of each body system, diseases and disorders that commonly affect each system, and the laboratory tests used to diagnose or monitor them.</a:t>
            </a:r>
          </a:p>
          <a:p>
            <a:pPr marL="0" indent="0">
              <a:buFont typeface="Arial" panose="020B0604020202020204" pitchFamily="34" charset="0"/>
              <a:buNone/>
            </a:pPr>
            <a:r>
              <a:rPr lang="en-US" b="1" baseline="0" dirty="0" smtClean="0"/>
              <a:t>Anatomy: </a:t>
            </a:r>
            <a:r>
              <a:rPr lang="en-US" baseline="0" dirty="0" smtClean="0"/>
              <a:t>study of the structure of body systems</a:t>
            </a:r>
          </a:p>
          <a:p>
            <a:pPr marL="0" indent="0">
              <a:buFont typeface="Arial" panose="020B0604020202020204" pitchFamily="34" charset="0"/>
              <a:buNone/>
            </a:pPr>
            <a:r>
              <a:rPr lang="en-US" b="1" baseline="0" dirty="0" smtClean="0"/>
              <a:t>Physiology: </a:t>
            </a:r>
            <a:r>
              <a:rPr lang="en-US" baseline="0" dirty="0" smtClean="0"/>
              <a:t>study of the function of body systems</a:t>
            </a:r>
          </a:p>
        </p:txBody>
      </p:sp>
      <p:sp>
        <p:nvSpPr>
          <p:cNvPr id="4" name="Slide Number Placeholder 3"/>
          <p:cNvSpPr>
            <a:spLocks noGrp="1"/>
          </p:cNvSpPr>
          <p:nvPr>
            <p:ph type="sldNum" sz="quarter" idx="10"/>
          </p:nvPr>
        </p:nvSpPr>
        <p:spPr/>
        <p:txBody>
          <a:bodyPr/>
          <a:lstStyle/>
          <a:p>
            <a:fld id="{5D003D02-7E89-4EBF-B123-9C334E1BFEF7}" type="slidenum">
              <a:rPr lang="en-US" smtClean="0"/>
              <a:t>2</a:t>
            </a:fld>
            <a:endParaRPr lang="en-US" dirty="0"/>
          </a:p>
        </p:txBody>
      </p:sp>
    </p:spTree>
    <p:extLst>
      <p:ext uri="{BB962C8B-B14F-4D97-AF65-F5344CB8AC3E}">
        <p14:creationId xmlns:p14="http://schemas.microsoft.com/office/powerpoint/2010/main" val="27744901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 5.4 </a:t>
            </a:r>
            <a:r>
              <a:rPr lang="en-US" dirty="0" smtClean="0">
                <a:latin typeface="Albertus Medium" pitchFamily="34" charset="0"/>
              </a:rPr>
              <a:t>Describe the functions of the lymphatic and immune systems, </a:t>
            </a:r>
            <a:r>
              <a:rPr lang="en-US" altLang="en-US" dirty="0" smtClean="0">
                <a:latin typeface="Albertus Medium" pitchFamily="34" charset="0"/>
              </a:rPr>
              <a:t>common diseases and disorders that affect these systems, and related laboratory tests.</a:t>
            </a:r>
            <a:endParaRPr lang="en-US" baseline="0" dirty="0" smtClean="0"/>
          </a:p>
          <a:p>
            <a:endParaRPr lang="en-US" baseline="0" dirty="0" smtClean="0"/>
          </a:p>
          <a:p>
            <a:r>
              <a:rPr lang="en-US" b="1" baseline="0" dirty="0" smtClean="0"/>
              <a:t>Notes:</a:t>
            </a:r>
          </a:p>
          <a:p>
            <a:endParaRPr lang="en-US" b="1" baseline="0" dirty="0" smtClean="0"/>
          </a:p>
          <a:p>
            <a:r>
              <a:rPr lang="en-US" altLang="en-US" b="1" dirty="0" smtClean="0"/>
              <a:t>Antinuclear antibodies (ANA): </a:t>
            </a:r>
            <a:r>
              <a:rPr lang="en-US" altLang="en-US" b="0" dirty="0" smtClean="0"/>
              <a:t>Measures the levels of antibodies produced by the immune</a:t>
            </a:r>
            <a:r>
              <a:rPr lang="en-US" altLang="en-US" b="0" baseline="0" dirty="0" smtClean="0"/>
              <a:t> system that attack body systems (</a:t>
            </a:r>
            <a:r>
              <a:rPr lang="en-US" altLang="en-US" b="1" baseline="0" dirty="0" smtClean="0"/>
              <a:t>autoimmune disease</a:t>
            </a:r>
            <a:r>
              <a:rPr lang="en-US" altLang="en-US" b="0" baseline="0" dirty="0" smtClean="0"/>
              <a:t>)</a:t>
            </a:r>
            <a:endParaRPr lang="en-US" altLang="en-US" b="0" dirty="0" smtClean="0"/>
          </a:p>
          <a:p>
            <a:r>
              <a:rPr lang="en-US" altLang="en-US" b="1" dirty="0" smtClean="0"/>
              <a:t>Complete blood count (CBC): </a:t>
            </a:r>
            <a:r>
              <a:rPr lang="en-US" altLang="en-US" b="0" dirty="0" smtClean="0"/>
              <a:t>C</a:t>
            </a:r>
            <a:r>
              <a:rPr lang="en-US" altLang="en-US" dirty="0" smtClean="0"/>
              <a:t>ount of red and white blood cells and platelets, amount of hemoglobin in the blood, and hematocrit (fraction of blood</a:t>
            </a:r>
            <a:r>
              <a:rPr lang="en-US" altLang="en-US" baseline="0" dirty="0" smtClean="0"/>
              <a:t> composed of red blood cells); a</a:t>
            </a:r>
            <a:r>
              <a:rPr lang="en-US" altLang="en-US" dirty="0" smtClean="0"/>
              <a:t>bnormal red cell counts may indicate various forms of anemia; abnormal white cell counts may result from infection or many other causes</a:t>
            </a:r>
          </a:p>
          <a:p>
            <a:r>
              <a:rPr lang="en-US" altLang="en-US" b="1" dirty="0" smtClean="0"/>
              <a:t>C-reactive protein: </a:t>
            </a:r>
            <a:r>
              <a:rPr lang="en-US" altLang="en-US" dirty="0" smtClean="0"/>
              <a:t>Measures the level of C-reactive protein, a marker for tissue necrosis.</a:t>
            </a:r>
          </a:p>
          <a:p>
            <a:r>
              <a:rPr lang="en-US" altLang="en-US" b="1" dirty="0" smtClean="0"/>
              <a:t>Monospot: </a:t>
            </a:r>
            <a:r>
              <a:rPr lang="en-US" altLang="en-US" b="0" dirty="0" smtClean="0"/>
              <a:t>Checks</a:t>
            </a:r>
            <a:r>
              <a:rPr lang="en-US" altLang="en-US" b="0" baseline="0" dirty="0" smtClean="0"/>
              <a:t> for two antibodies that appear when a person has mononucleosis</a:t>
            </a:r>
            <a:endParaRPr lang="en-US" altLang="en-US" dirty="0" smtClean="0"/>
          </a:p>
        </p:txBody>
      </p:sp>
      <p:sp>
        <p:nvSpPr>
          <p:cNvPr id="4" name="Slide Number Placeholder 3"/>
          <p:cNvSpPr>
            <a:spLocks noGrp="1"/>
          </p:cNvSpPr>
          <p:nvPr>
            <p:ph type="sldNum" sz="quarter" idx="10"/>
          </p:nvPr>
        </p:nvSpPr>
        <p:spPr/>
        <p:txBody>
          <a:bodyPr/>
          <a:lstStyle/>
          <a:p>
            <a:fld id="{5D003D02-7E89-4EBF-B123-9C334E1BFEF7}" type="slidenum">
              <a:rPr lang="en-US" smtClean="0"/>
              <a:t>25</a:t>
            </a:fld>
            <a:endParaRPr lang="en-US" dirty="0"/>
          </a:p>
        </p:txBody>
      </p:sp>
    </p:spTree>
    <p:extLst>
      <p:ext uri="{BB962C8B-B14F-4D97-AF65-F5344CB8AC3E}">
        <p14:creationId xmlns:p14="http://schemas.microsoft.com/office/powerpoint/2010/main" val="18981970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 5.4 </a:t>
            </a:r>
            <a:r>
              <a:rPr lang="en-US" dirty="0" smtClean="0">
                <a:latin typeface="Albertus Medium" pitchFamily="34" charset="0"/>
              </a:rPr>
              <a:t>Describe the functions of the lymphatic and immune systems, </a:t>
            </a:r>
            <a:r>
              <a:rPr lang="en-US" altLang="en-US" dirty="0" smtClean="0">
                <a:latin typeface="Albertus Medium" pitchFamily="34" charset="0"/>
              </a:rPr>
              <a:t>common diseases and disorders that affect these systems, and related laboratory tests.</a:t>
            </a:r>
          </a:p>
          <a:p>
            <a:endParaRPr lang="en-US" baseline="0" dirty="0" smtClean="0"/>
          </a:p>
          <a:p>
            <a:r>
              <a:rPr lang="en-US" b="1" baseline="0" dirty="0" smtClean="0"/>
              <a:t>Notes:</a:t>
            </a:r>
          </a:p>
          <a:p>
            <a:endParaRPr lang="en-US" b="1" baseline="0" dirty="0" smtClean="0"/>
          </a:p>
          <a:p>
            <a:r>
              <a:rPr lang="en-US" altLang="en-US" b="1" dirty="0" smtClean="0"/>
              <a:t>Biopsy: </a:t>
            </a:r>
            <a:r>
              <a:rPr lang="en-US" altLang="en-US" b="0" dirty="0" smtClean="0"/>
              <a:t>P</a:t>
            </a:r>
            <a:r>
              <a:rPr lang="en-US" altLang="en-US" dirty="0" smtClean="0"/>
              <a:t>erformed on the lymph nodes and other lymphatic tissues to check for abnormal cells that may indicate cancer</a:t>
            </a:r>
          </a:p>
          <a:p>
            <a:r>
              <a:rPr lang="en-US" altLang="en-US" b="1" dirty="0" smtClean="0"/>
              <a:t>Culture of lymphatic fluid: </a:t>
            </a:r>
            <a:r>
              <a:rPr lang="en-US" altLang="en-US" dirty="0" smtClean="0"/>
              <a:t>Microbiological culture performed to check for pathogens</a:t>
            </a:r>
          </a:p>
        </p:txBody>
      </p:sp>
      <p:sp>
        <p:nvSpPr>
          <p:cNvPr id="4" name="Slide Number Placeholder 3"/>
          <p:cNvSpPr>
            <a:spLocks noGrp="1"/>
          </p:cNvSpPr>
          <p:nvPr>
            <p:ph type="sldNum" sz="quarter" idx="10"/>
          </p:nvPr>
        </p:nvSpPr>
        <p:spPr/>
        <p:txBody>
          <a:bodyPr/>
          <a:lstStyle/>
          <a:p>
            <a:fld id="{5D003D02-7E89-4EBF-B123-9C334E1BFEF7}" type="slidenum">
              <a:rPr lang="en-US" smtClean="0"/>
              <a:t>26</a:t>
            </a:fld>
            <a:endParaRPr lang="en-US" dirty="0"/>
          </a:p>
        </p:txBody>
      </p:sp>
    </p:spTree>
    <p:extLst>
      <p:ext uri="{BB962C8B-B14F-4D97-AF65-F5344CB8AC3E}">
        <p14:creationId xmlns:p14="http://schemas.microsoft.com/office/powerpoint/2010/main" val="20395613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 5.5 </a:t>
            </a:r>
            <a:r>
              <a:rPr lang="en-US" dirty="0" smtClean="0">
                <a:latin typeface="Albertus Medium" pitchFamily="34" charset="0"/>
              </a:rPr>
              <a:t>Describe the functions of the respiratory system, </a:t>
            </a:r>
            <a:r>
              <a:rPr lang="en-US" altLang="en-US" dirty="0" smtClean="0">
                <a:latin typeface="Albertus Medium" pitchFamily="34" charset="0"/>
              </a:rPr>
              <a:t>common diseases and disorders that affect this system, and related laboratory tests.</a:t>
            </a:r>
          </a:p>
          <a:p>
            <a:endParaRPr lang="en-US" baseline="0" dirty="0" smtClean="0"/>
          </a:p>
          <a:p>
            <a:r>
              <a:rPr lang="en-US" b="1" baseline="0" dirty="0" smtClean="0"/>
              <a:t>Notes:</a:t>
            </a:r>
          </a:p>
          <a:p>
            <a:endParaRPr lang="en-US" altLang="en-US" dirty="0" smtClean="0"/>
          </a:p>
          <a:p>
            <a:r>
              <a:rPr lang="en-US" altLang="en-US" dirty="0" smtClean="0"/>
              <a:t>The </a:t>
            </a:r>
            <a:r>
              <a:rPr lang="en-US" altLang="en-US" b="1" dirty="0" smtClean="0"/>
              <a:t>respiratory system </a:t>
            </a:r>
            <a:r>
              <a:rPr lang="en-US" altLang="en-US" dirty="0" smtClean="0"/>
              <a:t>begins at the nasal and oral cavities, where air is taken into the body. The air moves through the pharynx (throat) and larynx and then through the trachea to the bronchi, which are the major airways leading to the lungs.</a:t>
            </a:r>
          </a:p>
          <a:p>
            <a:endParaRPr lang="en-US" altLang="en-US" dirty="0" smtClean="0"/>
          </a:p>
          <a:p>
            <a:r>
              <a:rPr lang="en-US" altLang="en-US" dirty="0" smtClean="0"/>
              <a:t>The bronchi branch to become smaller, more numerous bronchioles inside the lungs. The bronchioles, in turn, branch to form tiny alveoli. </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28</a:t>
            </a:fld>
            <a:endParaRPr lang="en-US" dirty="0"/>
          </a:p>
        </p:txBody>
      </p:sp>
    </p:spTree>
    <p:extLst>
      <p:ext uri="{BB962C8B-B14F-4D97-AF65-F5344CB8AC3E}">
        <p14:creationId xmlns:p14="http://schemas.microsoft.com/office/powerpoint/2010/main" val="13369189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 5.5 </a:t>
            </a:r>
            <a:r>
              <a:rPr lang="en-US" dirty="0" smtClean="0">
                <a:latin typeface="Albertus Medium" pitchFamily="34" charset="0"/>
              </a:rPr>
              <a:t>Describe the functions of the respiratory system, </a:t>
            </a:r>
            <a:r>
              <a:rPr lang="en-US" altLang="en-US" dirty="0" smtClean="0">
                <a:latin typeface="Albertus Medium" pitchFamily="34" charset="0"/>
              </a:rPr>
              <a:t>common diseases and disorders that affect this system, and related laboratory tests.</a:t>
            </a:r>
            <a:endParaRPr lang="en-US" baseline="0" dirty="0" smtClean="0"/>
          </a:p>
          <a:p>
            <a:endParaRPr lang="en-US" baseline="0" dirty="0" smtClean="0"/>
          </a:p>
          <a:p>
            <a:r>
              <a:rPr lang="en-US" b="1" baseline="0" dirty="0" smtClean="0"/>
              <a:t>Notes:</a:t>
            </a:r>
          </a:p>
          <a:p>
            <a:endParaRPr lang="en-US" b="1" baseline="0" dirty="0" smtClean="0"/>
          </a:p>
          <a:p>
            <a:r>
              <a:rPr lang="en-US" altLang="en-US" dirty="0" smtClean="0"/>
              <a:t>In the lungs, the alveoli (alveolar sacs) are surrounded by blood capillaries, and it is here that the exchange of gases takes place. Oxygen from the alveoli passes to the blood, and carbon dioxide from the blood – a waste gas transported from the body tissues – passes to the alveoli. The carbon dioxide then travels back up the airways, through the bronchi, trachea, larynx, and pharynx, and out of the body through the nasal and oral cavities.</a:t>
            </a:r>
          </a:p>
          <a:p>
            <a:endParaRPr lang="en-US" altLang="en-US" dirty="0" smtClean="0"/>
          </a:p>
          <a:p>
            <a:r>
              <a:rPr lang="en-US" altLang="en-US" b="1" dirty="0" smtClean="0"/>
              <a:t>Internal</a:t>
            </a:r>
            <a:r>
              <a:rPr lang="en-US" altLang="en-US" b="1" baseline="0" dirty="0" smtClean="0"/>
              <a:t> respiration: </a:t>
            </a:r>
            <a:r>
              <a:rPr lang="en-US" altLang="en-US" baseline="0" dirty="0" smtClean="0"/>
              <a:t>Gas exchange between the blood and body cells</a:t>
            </a:r>
          </a:p>
          <a:p>
            <a:r>
              <a:rPr lang="en-US" altLang="en-US" b="1" baseline="0" dirty="0" smtClean="0"/>
              <a:t>External respiration: </a:t>
            </a:r>
            <a:r>
              <a:rPr lang="en-US" altLang="en-US" baseline="0" dirty="0" smtClean="0"/>
              <a:t>Exchange of air between the lungs and the outside environment</a:t>
            </a:r>
          </a:p>
          <a:p>
            <a:r>
              <a:rPr lang="en-US" altLang="en-US" b="1" baseline="0" dirty="0" smtClean="0"/>
              <a:t>Respiratory acidosis: </a:t>
            </a:r>
            <a:r>
              <a:rPr lang="en-US" altLang="en-US" baseline="0" dirty="0" smtClean="0"/>
              <a:t>Condition that results when the lungs do not adequately remove carbon dioxide from the blood and the blood becomes too acidic.</a:t>
            </a:r>
          </a:p>
          <a:p>
            <a:r>
              <a:rPr lang="en-US" altLang="en-US" b="1" baseline="0" dirty="0" smtClean="0"/>
              <a:t>Respiratory alkalosis: </a:t>
            </a:r>
            <a:r>
              <a:rPr lang="en-US" altLang="en-US" baseline="0" dirty="0" smtClean="0"/>
              <a:t>Condition that results when the lungs remove too much carbon dioxide from the blood and the blood becomes to alkaline.</a:t>
            </a:r>
          </a:p>
          <a:p>
            <a:endParaRPr lang="en-US" altLang="en-US" dirty="0" smtClean="0"/>
          </a:p>
        </p:txBody>
      </p:sp>
      <p:sp>
        <p:nvSpPr>
          <p:cNvPr id="4" name="Slide Number Placeholder 3"/>
          <p:cNvSpPr>
            <a:spLocks noGrp="1"/>
          </p:cNvSpPr>
          <p:nvPr>
            <p:ph type="sldNum" sz="quarter" idx="10"/>
          </p:nvPr>
        </p:nvSpPr>
        <p:spPr/>
        <p:txBody>
          <a:bodyPr/>
          <a:lstStyle/>
          <a:p>
            <a:fld id="{5D003D02-7E89-4EBF-B123-9C334E1BFEF7}" type="slidenum">
              <a:rPr lang="en-US" smtClean="0"/>
              <a:t>29</a:t>
            </a:fld>
            <a:endParaRPr lang="en-US" dirty="0"/>
          </a:p>
        </p:txBody>
      </p:sp>
    </p:spTree>
    <p:extLst>
      <p:ext uri="{BB962C8B-B14F-4D97-AF65-F5344CB8AC3E}">
        <p14:creationId xmlns:p14="http://schemas.microsoft.com/office/powerpoint/2010/main" val="37740136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 5.5 </a:t>
            </a:r>
            <a:r>
              <a:rPr lang="en-US" dirty="0" smtClean="0">
                <a:latin typeface="Albertus Medium" pitchFamily="34" charset="0"/>
              </a:rPr>
              <a:t>Describe the functions of the respiratory system, </a:t>
            </a:r>
            <a:r>
              <a:rPr lang="en-US" altLang="en-US" dirty="0" smtClean="0">
                <a:latin typeface="Albertus Medium" pitchFamily="34" charset="0"/>
              </a:rPr>
              <a:t>common diseases and disorders that affect this system, and related laboratory tests.</a:t>
            </a:r>
          </a:p>
          <a:p>
            <a:endParaRPr lang="en-US" baseline="0" dirty="0" smtClean="0"/>
          </a:p>
          <a:p>
            <a:r>
              <a:rPr lang="en-US" b="1" baseline="0" dirty="0" smtClean="0"/>
              <a:t>Notes:</a:t>
            </a:r>
          </a:p>
          <a:p>
            <a:endParaRPr lang="en-US" altLang="en-US" b="1" dirty="0" smtClean="0"/>
          </a:p>
          <a:p>
            <a:r>
              <a:rPr lang="en-US" altLang="en-US" b="1" dirty="0" smtClean="0"/>
              <a:t>Arterial blood gases (ABG): </a:t>
            </a:r>
            <a:r>
              <a:rPr lang="en-US" altLang="en-US" b="0" dirty="0" smtClean="0"/>
              <a:t>M</a:t>
            </a:r>
            <a:r>
              <a:rPr lang="en-US" altLang="en-US" dirty="0" smtClean="0"/>
              <a:t>easures the level of oxygen, carbon dioxide, and other gases in the arteries</a:t>
            </a:r>
          </a:p>
          <a:p>
            <a:r>
              <a:rPr lang="en-US" altLang="en-US" b="1" dirty="0" smtClean="0"/>
              <a:t>Complete blood count (CBC): </a:t>
            </a:r>
            <a:r>
              <a:rPr lang="en-US" altLang="en-US" b="0" dirty="0" smtClean="0"/>
              <a:t>C</a:t>
            </a:r>
            <a:r>
              <a:rPr lang="en-US" altLang="en-US" dirty="0" smtClean="0"/>
              <a:t>ount of red and white blood cells;</a:t>
            </a:r>
            <a:r>
              <a:rPr lang="en-US" altLang="en-US" baseline="0" dirty="0" smtClean="0"/>
              <a:t> a</a:t>
            </a:r>
            <a:r>
              <a:rPr lang="en-US" altLang="en-US" dirty="0" smtClean="0"/>
              <a:t>bnormal red cell counts may indicate various forms of anemia; abnormal white cell counts may result from infection or many other causes</a:t>
            </a:r>
          </a:p>
          <a:p>
            <a:r>
              <a:rPr lang="en-US" altLang="en-US" b="1" dirty="0" smtClean="0"/>
              <a:t>DNA studies: </a:t>
            </a:r>
            <a:r>
              <a:rPr lang="en-US" altLang="en-US" b="0" dirty="0" smtClean="0"/>
              <a:t>A</a:t>
            </a:r>
            <a:r>
              <a:rPr lang="en-US" altLang="en-US" dirty="0" smtClean="0"/>
              <a:t>nalyzes DNA samples to look for gene sequences that suggest specific diseases, such as cystic fibrosis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smtClean="0"/>
              <a:t>Electrolytes (Na, K, Cl, CO</a:t>
            </a:r>
            <a:r>
              <a:rPr lang="en-US" altLang="en-US" b="1" baseline="-25000" dirty="0" smtClean="0"/>
              <a:t>2</a:t>
            </a:r>
            <a:r>
              <a:rPr lang="en-US" altLang="en-US" b="1" dirty="0" smtClean="0"/>
              <a:t>): </a:t>
            </a:r>
            <a:r>
              <a:rPr lang="en-US" altLang="en-US" dirty="0" smtClean="0"/>
              <a:t>The concentration of electrolytes sodium, potassium, chlorine, and carbon dioxide (in the form of bicarbonate</a:t>
            </a:r>
            <a:r>
              <a:rPr lang="en-US" altLang="en-US" baseline="0" dirty="0" smtClean="0"/>
              <a:t> HCO</a:t>
            </a:r>
            <a:r>
              <a:rPr lang="en-US" altLang="en-US" baseline="-25000" dirty="0" smtClean="0"/>
              <a:t>3</a:t>
            </a:r>
            <a:r>
              <a:rPr lang="en-US" altLang="en-US" baseline="0" dirty="0" smtClean="0"/>
              <a:t>) </a:t>
            </a:r>
            <a:r>
              <a:rPr lang="en-US" altLang="en-US" dirty="0" smtClean="0"/>
              <a:t>play a role in maintaining the pH balance in the blood;</a:t>
            </a:r>
            <a:r>
              <a:rPr lang="en-US" altLang="en-US" baseline="0" dirty="0" smtClean="0"/>
              <a:t> c</a:t>
            </a:r>
            <a:r>
              <a:rPr lang="en-US" altLang="en-US" dirty="0" smtClean="0"/>
              <a:t>alcium, magnesium</a:t>
            </a:r>
            <a:r>
              <a:rPr lang="en-US" altLang="en-US" baseline="0" dirty="0" smtClean="0"/>
              <a:t>, and phosphorus are sometimes monitored as well</a:t>
            </a:r>
            <a:endParaRPr lang="en-US" altLang="en-US" dirty="0" smtClean="0"/>
          </a:p>
          <a:p>
            <a:endParaRPr lang="en-US" altLang="en-US" dirty="0" smtClean="0"/>
          </a:p>
        </p:txBody>
      </p:sp>
      <p:sp>
        <p:nvSpPr>
          <p:cNvPr id="4" name="Slide Number Placeholder 3"/>
          <p:cNvSpPr>
            <a:spLocks noGrp="1"/>
          </p:cNvSpPr>
          <p:nvPr>
            <p:ph type="sldNum" sz="quarter" idx="10"/>
          </p:nvPr>
        </p:nvSpPr>
        <p:spPr/>
        <p:txBody>
          <a:bodyPr/>
          <a:lstStyle/>
          <a:p>
            <a:fld id="{5D003D02-7E89-4EBF-B123-9C334E1BFEF7}" type="slidenum">
              <a:rPr lang="en-US" smtClean="0"/>
              <a:t>30</a:t>
            </a:fld>
            <a:endParaRPr lang="en-US" dirty="0"/>
          </a:p>
        </p:txBody>
      </p:sp>
    </p:spTree>
    <p:extLst>
      <p:ext uri="{BB962C8B-B14F-4D97-AF65-F5344CB8AC3E}">
        <p14:creationId xmlns:p14="http://schemas.microsoft.com/office/powerpoint/2010/main" val="15101192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 5.5 </a:t>
            </a:r>
            <a:r>
              <a:rPr lang="en-US" dirty="0" smtClean="0">
                <a:latin typeface="Albertus Medium" pitchFamily="34" charset="0"/>
              </a:rPr>
              <a:t>Describe the functions of the respiratory system, </a:t>
            </a:r>
            <a:r>
              <a:rPr lang="en-US" altLang="en-US" dirty="0" smtClean="0">
                <a:latin typeface="Albertus Medium" pitchFamily="34" charset="0"/>
              </a:rPr>
              <a:t>common diseases and disorders that affect this system, and related laboratory tests.</a:t>
            </a:r>
            <a:endParaRPr lang="en-US" baseline="0" dirty="0" smtClean="0"/>
          </a:p>
          <a:p>
            <a:endParaRPr lang="en-US" baseline="0" dirty="0" smtClean="0"/>
          </a:p>
          <a:p>
            <a:r>
              <a:rPr lang="en-US" b="1" baseline="0" dirty="0" smtClean="0"/>
              <a:t>Notes:</a:t>
            </a:r>
          </a:p>
          <a:p>
            <a:endParaRPr lang="en-US" b="1" baseline="0" dirty="0" smtClean="0"/>
          </a:p>
          <a:p>
            <a:r>
              <a:rPr lang="en-US" altLang="en-US" dirty="0" smtClean="0"/>
              <a:t>The purpose of the listed non-blood tests for the respiratory system is to determine the presence of pathogens in various parts of the respiratory system.</a:t>
            </a:r>
          </a:p>
          <a:p>
            <a:endParaRPr lang="en-US" altLang="en-US" dirty="0" smtClean="0"/>
          </a:p>
          <a:p>
            <a:r>
              <a:rPr lang="en-US" altLang="en-US" b="1" dirty="0" smtClean="0"/>
              <a:t>Bronchial washing: </a:t>
            </a:r>
            <a:r>
              <a:rPr lang="en-US" dirty="0" smtClean="0"/>
              <a:t>The patient’s respiratory tract is flushed with a saline solution, which is then analyzed and examined under a microscope for the presence of foreign particles.</a:t>
            </a:r>
          </a:p>
          <a:p>
            <a:r>
              <a:rPr lang="en-US" altLang="en-US" b="1" dirty="0" smtClean="0"/>
              <a:t>Nasopharyngeal specimens: </a:t>
            </a:r>
            <a:r>
              <a:rPr lang="en-US" dirty="0" smtClean="0"/>
              <a:t>Nasopharyngeal swabs are tested using DNA probes to detect various viral infections. </a:t>
            </a:r>
          </a:p>
          <a:p>
            <a:r>
              <a:rPr lang="en-US" altLang="en-US" b="1" dirty="0" smtClean="0"/>
              <a:t>Pleural</a:t>
            </a:r>
            <a:r>
              <a:rPr lang="en-US" altLang="en-US" b="1" baseline="0" dirty="0" smtClean="0"/>
              <a:t> fluid analysis: </a:t>
            </a:r>
            <a:r>
              <a:rPr lang="en-US" dirty="0" smtClean="0"/>
              <a:t>Analysis of fluid that has collected in the pleural cavity</a:t>
            </a:r>
          </a:p>
          <a:p>
            <a:r>
              <a:rPr lang="en-US" altLang="en-US" b="1" dirty="0" smtClean="0"/>
              <a:t>Sputum culture: </a:t>
            </a:r>
            <a:r>
              <a:rPr lang="en-US" dirty="0" smtClean="0"/>
              <a:t>Secretions from the lungs and bronchi are placed on a culture medium; any microbial growth is examined microscopically; often includes sensitivity testing (culture and sensitivity or C&amp;S) to determine effectiveness of various antibiotics</a:t>
            </a:r>
          </a:p>
          <a:p>
            <a:r>
              <a:rPr lang="en-US" altLang="en-US" b="1" dirty="0" smtClean="0"/>
              <a:t>Throat culture: </a:t>
            </a:r>
            <a:r>
              <a:rPr lang="en-US" dirty="0" smtClean="0"/>
              <a:t>Material swabbed from the back of the patient’s throat is placed on a culture medium; any microbial growth is examined microscopically; often includes sensitivity testing</a:t>
            </a:r>
            <a:endParaRPr lang="en-US" altLang="en-US" dirty="0" smtClean="0"/>
          </a:p>
        </p:txBody>
      </p:sp>
      <p:sp>
        <p:nvSpPr>
          <p:cNvPr id="4" name="Slide Number Placeholder 3"/>
          <p:cNvSpPr>
            <a:spLocks noGrp="1"/>
          </p:cNvSpPr>
          <p:nvPr>
            <p:ph type="sldNum" sz="quarter" idx="10"/>
          </p:nvPr>
        </p:nvSpPr>
        <p:spPr/>
        <p:txBody>
          <a:bodyPr/>
          <a:lstStyle/>
          <a:p>
            <a:fld id="{5D003D02-7E89-4EBF-B123-9C334E1BFEF7}" type="slidenum">
              <a:rPr lang="en-US" smtClean="0"/>
              <a:t>31</a:t>
            </a:fld>
            <a:endParaRPr lang="en-US" dirty="0"/>
          </a:p>
        </p:txBody>
      </p:sp>
    </p:spTree>
    <p:extLst>
      <p:ext uri="{BB962C8B-B14F-4D97-AF65-F5344CB8AC3E}">
        <p14:creationId xmlns:p14="http://schemas.microsoft.com/office/powerpoint/2010/main" val="35076356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 5.6 </a:t>
            </a:r>
            <a:r>
              <a:rPr lang="en-US" dirty="0" smtClean="0">
                <a:latin typeface="Albertus Medium" pitchFamily="34" charset="0"/>
              </a:rPr>
              <a:t>Describe the functions of the digestive system, </a:t>
            </a:r>
            <a:r>
              <a:rPr lang="en-US" altLang="en-US" dirty="0" smtClean="0">
                <a:latin typeface="Albertus Medium" pitchFamily="34" charset="0"/>
              </a:rPr>
              <a:t>common diseases and disorders that affect this system, and related laboratory tests.</a:t>
            </a:r>
            <a:endParaRPr lang="en-US" baseline="0" dirty="0" smtClean="0"/>
          </a:p>
          <a:p>
            <a:endParaRPr lang="en-US" baseline="0" dirty="0" smtClean="0"/>
          </a:p>
          <a:p>
            <a:r>
              <a:rPr lang="en-US" b="1" baseline="0" dirty="0" smtClean="0"/>
              <a:t>Notes:</a:t>
            </a:r>
          </a:p>
          <a:p>
            <a:endParaRPr lang="en-US" b="1" baseline="0" dirty="0" smtClean="0"/>
          </a:p>
          <a:p>
            <a:r>
              <a:rPr lang="en-US" altLang="en-US" dirty="0" smtClean="0"/>
              <a:t>The </a:t>
            </a:r>
            <a:r>
              <a:rPr lang="en-US" altLang="en-US" b="1" dirty="0" smtClean="0"/>
              <a:t>digestive</a:t>
            </a:r>
            <a:r>
              <a:rPr lang="en-US" altLang="en-US" b="1" baseline="0" dirty="0" smtClean="0"/>
              <a:t> system </a:t>
            </a:r>
            <a:r>
              <a:rPr lang="en-US" altLang="en-US" baseline="0" dirty="0" smtClean="0"/>
              <a:t>is responsible for the intake and digestion of food, the absorption of nutrients, and the removal of solid waste. </a:t>
            </a:r>
          </a:p>
          <a:p>
            <a:endParaRPr lang="en-US" altLang="en-US" baseline="0" dirty="0" smtClean="0"/>
          </a:p>
          <a:p>
            <a:r>
              <a:rPr lang="en-US" altLang="en-US" dirty="0" smtClean="0"/>
              <a:t>The accessory organs of the </a:t>
            </a:r>
            <a:r>
              <a:rPr lang="en-US" altLang="en-US" b="0" dirty="0" smtClean="0"/>
              <a:t>digestive system </a:t>
            </a:r>
            <a:r>
              <a:rPr lang="en-US" altLang="en-US" dirty="0" smtClean="0"/>
              <a:t>are the teeth, tongue, salivary glands, liver, gallbladder, and pancreas. Although food does not pass through these organs, they help in the process of digestion.</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33</a:t>
            </a:fld>
            <a:endParaRPr lang="en-US" dirty="0"/>
          </a:p>
        </p:txBody>
      </p:sp>
    </p:spTree>
    <p:extLst>
      <p:ext uri="{BB962C8B-B14F-4D97-AF65-F5344CB8AC3E}">
        <p14:creationId xmlns:p14="http://schemas.microsoft.com/office/powerpoint/2010/main" val="8393918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 5.6 </a:t>
            </a:r>
            <a:r>
              <a:rPr lang="en-US" dirty="0" smtClean="0">
                <a:latin typeface="Albertus Medium" pitchFamily="34" charset="0"/>
              </a:rPr>
              <a:t>Describe the functions of the digestive system, </a:t>
            </a:r>
            <a:r>
              <a:rPr lang="en-US" altLang="en-US" dirty="0" smtClean="0">
                <a:latin typeface="Albertus Medium" pitchFamily="34" charset="0"/>
              </a:rPr>
              <a:t>common diseases and disorders that affect this system, and related laboratory tests.</a:t>
            </a:r>
            <a:endParaRPr lang="en-US" baseline="0" dirty="0" smtClean="0"/>
          </a:p>
          <a:p>
            <a:endParaRPr lang="en-US" baseline="0" dirty="0" smtClean="0"/>
          </a:p>
          <a:p>
            <a:r>
              <a:rPr lang="en-US" b="1" baseline="0" dirty="0" smtClean="0"/>
              <a:t>Notes:</a:t>
            </a:r>
          </a:p>
          <a:p>
            <a:endParaRPr lang="en-US" altLang="en-US" dirty="0" smtClean="0"/>
          </a:p>
          <a:p>
            <a:r>
              <a:rPr lang="en-US" altLang="en-US" dirty="0" smtClean="0"/>
              <a:t>People eat food for nourishment, but the food we eat has to be digested, or broken down into usable chemicals and absorbed into the body. This is the purpose of the digestive system. The breakdown begins in the mouth when we chew and is assisted by salivary glands that contain digestive enzymes. The food moves through the esophagus to the stomach, where it is further broken down, and then to the small intestine, where most digestion takes place. Accessory organs such as the liver, pancreas, and gallbladder produce additional enzymes to help with the digestive process. Indigestible parts of the food proceed to the large intestine, where water and certain chemicals are reabsorbed into the body. The waste mass that is left is called feces. The feces move through the rectum and leave the body through the anus.</a:t>
            </a:r>
          </a:p>
        </p:txBody>
      </p:sp>
      <p:sp>
        <p:nvSpPr>
          <p:cNvPr id="4" name="Slide Number Placeholder 3"/>
          <p:cNvSpPr>
            <a:spLocks noGrp="1"/>
          </p:cNvSpPr>
          <p:nvPr>
            <p:ph type="sldNum" sz="quarter" idx="10"/>
          </p:nvPr>
        </p:nvSpPr>
        <p:spPr/>
        <p:txBody>
          <a:bodyPr/>
          <a:lstStyle/>
          <a:p>
            <a:fld id="{5D003D02-7E89-4EBF-B123-9C334E1BFEF7}" type="slidenum">
              <a:rPr lang="en-US" smtClean="0"/>
              <a:t>34</a:t>
            </a:fld>
            <a:endParaRPr lang="en-US" dirty="0"/>
          </a:p>
        </p:txBody>
      </p:sp>
    </p:spTree>
    <p:extLst>
      <p:ext uri="{BB962C8B-B14F-4D97-AF65-F5344CB8AC3E}">
        <p14:creationId xmlns:p14="http://schemas.microsoft.com/office/powerpoint/2010/main" val="37377407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 5.6 </a:t>
            </a:r>
            <a:r>
              <a:rPr lang="en-US" dirty="0" smtClean="0">
                <a:latin typeface="Albertus Medium" pitchFamily="34" charset="0"/>
              </a:rPr>
              <a:t>Describe the functions of the digestive system, </a:t>
            </a:r>
            <a:r>
              <a:rPr lang="en-US" altLang="en-US" dirty="0" smtClean="0">
                <a:latin typeface="Albertus Medium" pitchFamily="34" charset="0"/>
              </a:rPr>
              <a:t>common diseases and disorders that affect this system, and related laboratory tests.</a:t>
            </a:r>
            <a:endParaRPr lang="en-US" baseline="0" dirty="0" smtClean="0"/>
          </a:p>
          <a:p>
            <a:endParaRPr lang="en-US" baseline="0" dirty="0" smtClean="0"/>
          </a:p>
          <a:p>
            <a:r>
              <a:rPr lang="en-US" b="1" baseline="0" dirty="0" smtClean="0"/>
              <a:t>Notes:</a:t>
            </a:r>
          </a:p>
          <a:p>
            <a:endParaRPr lang="en-US" b="1" baseline="0" dirty="0" smtClean="0"/>
          </a:p>
          <a:p>
            <a:r>
              <a:rPr lang="en-US" altLang="en-US" dirty="0" smtClean="0"/>
              <a:t>Because the digestive system involves many different organs and handles a large number of chemicals from outside the body (in the form of food), many kinds of tests are performed to diagnose various problems pertaining to the digestive system.</a:t>
            </a:r>
          </a:p>
          <a:p>
            <a:endParaRPr lang="en-US" altLang="en-US" b="1" dirty="0" smtClean="0"/>
          </a:p>
          <a:p>
            <a:r>
              <a:rPr lang="en-US" altLang="en-US" b="1" dirty="0" smtClean="0"/>
              <a:t>Albumin: </a:t>
            </a:r>
            <a:r>
              <a:rPr lang="en-US" altLang="en-US" dirty="0" smtClean="0"/>
              <a:t>M</a:t>
            </a:r>
            <a:r>
              <a:rPr lang="en-US" dirty="0" smtClean="0"/>
              <a:t>easures the amount of albumin in the blood</a:t>
            </a:r>
          </a:p>
          <a:p>
            <a:r>
              <a:rPr lang="en-US" altLang="en-US" b="1" dirty="0" smtClean="0"/>
              <a:t>Aldolase: </a:t>
            </a:r>
            <a:r>
              <a:rPr lang="en-US" dirty="0" smtClean="0"/>
              <a:t>Screens for blood levels of aldolase, which is used in glycolysis</a:t>
            </a:r>
          </a:p>
          <a:p>
            <a:r>
              <a:rPr lang="en-US" altLang="en-US" b="1" dirty="0" smtClean="0"/>
              <a:t>Alkaline</a:t>
            </a:r>
            <a:r>
              <a:rPr lang="en-US" altLang="en-US" b="1" baseline="0" dirty="0" smtClean="0"/>
              <a:t> phosphatase (ALP): </a:t>
            </a:r>
            <a:r>
              <a:rPr lang="en-US" dirty="0" smtClean="0"/>
              <a:t>Screens for abnormal levels of ALP in the blood</a:t>
            </a:r>
          </a:p>
          <a:p>
            <a:r>
              <a:rPr lang="en-US" altLang="en-US" b="1" dirty="0" smtClean="0"/>
              <a:t>Ammonia (NH</a:t>
            </a:r>
            <a:r>
              <a:rPr lang="en-US" altLang="en-US" b="1" baseline="-25000" dirty="0" smtClean="0"/>
              <a:t>3</a:t>
            </a:r>
            <a:r>
              <a:rPr lang="en-US" altLang="en-US" b="1" dirty="0" smtClean="0"/>
              <a:t>): </a:t>
            </a:r>
            <a:r>
              <a:rPr lang="en-US" dirty="0" smtClean="0"/>
              <a:t>Measures ammonia buildup in the blood</a:t>
            </a:r>
          </a:p>
          <a:p>
            <a:r>
              <a:rPr lang="en-US" altLang="en-US" b="1" dirty="0" smtClean="0"/>
              <a:t>Amylase: </a:t>
            </a:r>
            <a:r>
              <a:rPr lang="en-US" dirty="0" smtClean="0"/>
              <a:t>Measure the amount of the enzyme amylase in the blood</a:t>
            </a:r>
            <a:endParaRPr lang="en-US" altLang="en-US" dirty="0" smtClean="0"/>
          </a:p>
          <a:p>
            <a:r>
              <a:rPr lang="en-US" altLang="en-US" b="1" dirty="0" smtClean="0"/>
              <a:t>Carcinoembryonic antigen (CEA): </a:t>
            </a:r>
            <a:r>
              <a:rPr lang="en-US" altLang="en-US" b="0" dirty="0" smtClean="0"/>
              <a:t>A</a:t>
            </a:r>
            <a:r>
              <a:rPr lang="en-US" altLang="en-US" dirty="0" smtClean="0"/>
              <a:t>n antigen associated with some types of cancer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smtClean="0"/>
              <a:t>Carotene: </a:t>
            </a:r>
            <a:r>
              <a:rPr lang="en-US" dirty="0" smtClean="0"/>
              <a:t>Determines the level of carotene in the blood</a:t>
            </a:r>
          </a:p>
          <a:p>
            <a:endParaRPr lang="en-US" altLang="en-US" dirty="0" smtClean="0"/>
          </a:p>
        </p:txBody>
      </p:sp>
      <p:sp>
        <p:nvSpPr>
          <p:cNvPr id="4" name="Slide Number Placeholder 3"/>
          <p:cNvSpPr>
            <a:spLocks noGrp="1"/>
          </p:cNvSpPr>
          <p:nvPr>
            <p:ph type="sldNum" sz="quarter" idx="10"/>
          </p:nvPr>
        </p:nvSpPr>
        <p:spPr/>
        <p:txBody>
          <a:bodyPr/>
          <a:lstStyle/>
          <a:p>
            <a:fld id="{5D003D02-7E89-4EBF-B123-9C334E1BFEF7}" type="slidenum">
              <a:rPr lang="en-US" smtClean="0"/>
              <a:t>35</a:t>
            </a:fld>
            <a:endParaRPr lang="en-US" dirty="0"/>
          </a:p>
        </p:txBody>
      </p:sp>
    </p:spTree>
    <p:extLst>
      <p:ext uri="{BB962C8B-B14F-4D97-AF65-F5344CB8AC3E}">
        <p14:creationId xmlns:p14="http://schemas.microsoft.com/office/powerpoint/2010/main" val="42658455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 5.6 </a:t>
            </a:r>
            <a:r>
              <a:rPr lang="en-US" dirty="0" smtClean="0">
                <a:latin typeface="Albertus Medium" pitchFamily="34" charset="0"/>
              </a:rPr>
              <a:t>Describe the functions of the digestive system, </a:t>
            </a:r>
            <a:r>
              <a:rPr lang="en-US" altLang="en-US" dirty="0" smtClean="0">
                <a:latin typeface="Albertus Medium" pitchFamily="34" charset="0"/>
              </a:rPr>
              <a:t>common diseases and disorders that affect this system, and related laboratory tests.</a:t>
            </a:r>
          </a:p>
          <a:p>
            <a:endParaRPr lang="en-US" baseline="0" dirty="0" smtClean="0"/>
          </a:p>
          <a:p>
            <a:r>
              <a:rPr lang="en-US" b="1" baseline="0" dirty="0" smtClean="0"/>
              <a:t>Notes:</a:t>
            </a:r>
          </a:p>
          <a:p>
            <a:endParaRPr lang="en-US" b="1" baseline="0" dirty="0" smtClean="0"/>
          </a:p>
          <a:p>
            <a:r>
              <a:rPr lang="en-US" altLang="en-US" b="1" dirty="0" smtClean="0"/>
              <a:t>Glucose and glucose tolerance tests (GTT): </a:t>
            </a:r>
            <a:r>
              <a:rPr lang="en-US" altLang="en-US" b="0" dirty="0" smtClean="0"/>
              <a:t>P</a:t>
            </a:r>
            <a:r>
              <a:rPr lang="en-US" altLang="en-US" dirty="0" smtClean="0"/>
              <a:t>erformed to identify insulin-related or pancreatic disorders</a:t>
            </a:r>
          </a:p>
          <a:p>
            <a:r>
              <a:rPr lang="en-US" altLang="en-US" b="1" dirty="0" smtClean="0"/>
              <a:t>Ceruloplasmin: </a:t>
            </a:r>
            <a:r>
              <a:rPr lang="en-US" altLang="en-US" b="0" dirty="0" smtClean="0"/>
              <a:t>H</a:t>
            </a:r>
            <a:r>
              <a:rPr lang="en-US" altLang="en-US" dirty="0" smtClean="0"/>
              <a:t>elps diagnose Wilson disease and other causes of abnormal copper levels</a:t>
            </a:r>
          </a:p>
          <a:p>
            <a:r>
              <a:rPr lang="en-US" altLang="en-US" b="1" baseline="0" dirty="0" smtClean="0"/>
              <a:t>Lipase</a:t>
            </a:r>
            <a:r>
              <a:rPr lang="en-US" altLang="en-US" baseline="0" dirty="0" smtClean="0"/>
              <a:t>: </a:t>
            </a:r>
            <a:r>
              <a:rPr lang="en-US" altLang="en-US" dirty="0" smtClean="0"/>
              <a:t>Measure the amount</a:t>
            </a:r>
            <a:r>
              <a:rPr lang="en-US" altLang="en-US" baseline="0" dirty="0" smtClean="0"/>
              <a:t> of this enzyme in the blood </a:t>
            </a:r>
            <a:r>
              <a:rPr lang="en-US" altLang="en-US" dirty="0" smtClean="0"/>
              <a:t>to help diagnose pancreatic disorders</a:t>
            </a:r>
          </a:p>
          <a:p>
            <a:r>
              <a:rPr lang="en-US" altLang="en-US" b="1" dirty="0" smtClean="0"/>
              <a:t>Liver function tests : </a:t>
            </a:r>
            <a:r>
              <a:rPr lang="en-US" altLang="en-US" b="0" dirty="0" smtClean="0"/>
              <a:t>D</a:t>
            </a:r>
            <a:r>
              <a:rPr lang="en-US" altLang="en-US" dirty="0" smtClean="0"/>
              <a:t>etermines the level of albumin, bilirubin, alanine aminotransferase (ALT), aspartate</a:t>
            </a:r>
            <a:r>
              <a:rPr lang="en-US" altLang="en-US" baseline="0" dirty="0" smtClean="0"/>
              <a:t> aminotransferase (AST), gamma-glutamyl transferase (GGT), alkaline phosphatase (ALP), and total protein; these tests may also be ordered individually</a:t>
            </a:r>
            <a:endParaRPr lang="en-US" altLang="en-US" dirty="0" smtClean="0"/>
          </a:p>
          <a:p>
            <a:endParaRPr lang="en-US"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Additional tests used to diagnose liver disorders: alanine aminotransferase (ALT), aspartate aminotransferase (AST), and gamma-glutamyltransferase (GGT).</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smtClean="0"/>
              <a:t>Magnesium: </a:t>
            </a:r>
            <a:r>
              <a:rPr lang="en-US" dirty="0" smtClean="0"/>
              <a:t>Measures the amount of magnesium in the blood</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p>
          <a:p>
            <a:endParaRPr lang="en-US" altLang="en-US" dirty="0" smtClean="0"/>
          </a:p>
        </p:txBody>
      </p:sp>
      <p:sp>
        <p:nvSpPr>
          <p:cNvPr id="4" name="Slide Number Placeholder 3"/>
          <p:cNvSpPr>
            <a:spLocks noGrp="1"/>
          </p:cNvSpPr>
          <p:nvPr>
            <p:ph type="sldNum" sz="quarter" idx="10"/>
          </p:nvPr>
        </p:nvSpPr>
        <p:spPr/>
        <p:txBody>
          <a:bodyPr/>
          <a:lstStyle/>
          <a:p>
            <a:fld id="{5D003D02-7E89-4EBF-B123-9C334E1BFEF7}" type="slidenum">
              <a:rPr lang="en-US" smtClean="0"/>
              <a:t>36</a:t>
            </a:fld>
            <a:endParaRPr lang="en-US" dirty="0"/>
          </a:p>
        </p:txBody>
      </p:sp>
    </p:spTree>
    <p:extLst>
      <p:ext uri="{BB962C8B-B14F-4D97-AF65-F5344CB8AC3E}">
        <p14:creationId xmlns:p14="http://schemas.microsoft.com/office/powerpoint/2010/main" val="2508470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Introduction:</a:t>
            </a:r>
          </a:p>
          <a:p>
            <a:endParaRPr lang="en-US" b="1" dirty="0" smtClean="0"/>
          </a:p>
          <a:p>
            <a:r>
              <a:rPr lang="en-US" dirty="0" smtClean="0"/>
              <a:t>Human diseases and disorders, as well as the laboratory tests used to diagnose them, can be classified according to which</a:t>
            </a:r>
            <a:r>
              <a:rPr lang="en-US" baseline="0" dirty="0" smtClean="0"/>
              <a:t> of the 12 body systems they affect:</a:t>
            </a:r>
          </a:p>
          <a:p>
            <a:pPr marL="171450" indent="-171450">
              <a:buFont typeface="Arial" panose="020B0604020202020204" pitchFamily="34" charset="0"/>
              <a:buChar char="•"/>
            </a:pPr>
            <a:r>
              <a:rPr lang="en-US" baseline="0" dirty="0" smtClean="0"/>
              <a:t>Integumentary</a:t>
            </a:r>
          </a:p>
          <a:p>
            <a:pPr marL="171450" indent="-171450">
              <a:buFont typeface="Arial" panose="020B0604020202020204" pitchFamily="34" charset="0"/>
              <a:buChar char="•"/>
            </a:pPr>
            <a:r>
              <a:rPr lang="en-US" baseline="0" dirty="0" smtClean="0"/>
              <a:t>Skeletal</a:t>
            </a:r>
          </a:p>
          <a:p>
            <a:pPr marL="171450" indent="-171450">
              <a:buFont typeface="Arial" panose="020B0604020202020204" pitchFamily="34" charset="0"/>
              <a:buChar char="•"/>
            </a:pPr>
            <a:r>
              <a:rPr lang="en-US" baseline="0" dirty="0" smtClean="0"/>
              <a:t>Muscular</a:t>
            </a:r>
          </a:p>
          <a:p>
            <a:pPr marL="171450" indent="-171450">
              <a:buFont typeface="Arial" panose="020B0604020202020204" pitchFamily="34" charset="0"/>
              <a:buChar char="•"/>
            </a:pPr>
            <a:r>
              <a:rPr lang="en-US" baseline="0" dirty="0" smtClean="0"/>
              <a:t>Lymphatic</a:t>
            </a:r>
          </a:p>
          <a:p>
            <a:pPr marL="171450" indent="-171450">
              <a:buFont typeface="Arial" panose="020B0604020202020204" pitchFamily="34" charset="0"/>
              <a:buChar char="•"/>
            </a:pPr>
            <a:r>
              <a:rPr lang="en-US" baseline="0" dirty="0" smtClean="0"/>
              <a:t>Immune</a:t>
            </a:r>
          </a:p>
          <a:p>
            <a:pPr marL="171450" indent="-171450">
              <a:buFont typeface="Arial" panose="020B0604020202020204" pitchFamily="34" charset="0"/>
              <a:buChar char="•"/>
            </a:pPr>
            <a:r>
              <a:rPr lang="en-US" baseline="0" dirty="0" smtClean="0"/>
              <a:t>Respiratory</a:t>
            </a:r>
          </a:p>
          <a:p>
            <a:pPr marL="171450" indent="-171450">
              <a:buFont typeface="Arial" panose="020B0604020202020204" pitchFamily="34" charset="0"/>
              <a:buChar char="•"/>
            </a:pPr>
            <a:r>
              <a:rPr lang="en-US" baseline="0" dirty="0" smtClean="0"/>
              <a:t>Digestive</a:t>
            </a:r>
          </a:p>
          <a:p>
            <a:pPr marL="171450" indent="-171450">
              <a:buFont typeface="Arial" panose="020B0604020202020204" pitchFamily="34" charset="0"/>
              <a:buChar char="•"/>
            </a:pPr>
            <a:r>
              <a:rPr lang="en-US" baseline="0" dirty="0" smtClean="0"/>
              <a:t>Nervous</a:t>
            </a:r>
          </a:p>
          <a:p>
            <a:pPr marL="171450" indent="-171450">
              <a:buFont typeface="Arial" panose="020B0604020202020204" pitchFamily="34" charset="0"/>
              <a:buChar char="•"/>
            </a:pPr>
            <a:r>
              <a:rPr lang="en-US" baseline="0" dirty="0" smtClean="0"/>
              <a:t>Endocrine</a:t>
            </a:r>
          </a:p>
          <a:p>
            <a:pPr marL="171450" indent="-171450">
              <a:buFont typeface="Arial" panose="020B0604020202020204" pitchFamily="34" charset="0"/>
              <a:buChar char="•"/>
            </a:pPr>
            <a:r>
              <a:rPr lang="en-US" baseline="0" dirty="0" smtClean="0"/>
              <a:t>Cardiovascular</a:t>
            </a:r>
          </a:p>
          <a:p>
            <a:pPr marL="171450" indent="-171450">
              <a:buFont typeface="Arial" panose="020B0604020202020204" pitchFamily="34" charset="0"/>
              <a:buChar char="•"/>
            </a:pPr>
            <a:r>
              <a:rPr lang="en-US" baseline="0" dirty="0" smtClean="0"/>
              <a:t>Urinary</a:t>
            </a:r>
          </a:p>
          <a:p>
            <a:pPr marL="171450" indent="-171450">
              <a:buFont typeface="Arial" panose="020B0604020202020204" pitchFamily="34" charset="0"/>
              <a:buChar char="•"/>
            </a:pPr>
            <a:r>
              <a:rPr lang="en-US" baseline="0" dirty="0" smtClean="0"/>
              <a:t>Male and female reproductive</a:t>
            </a:r>
          </a:p>
          <a:p>
            <a:pPr marL="171450" indent="-17145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This chapter reviews the anatomy and physiology of each body system, diseases and disorders that commonly affect each system, and the laboratory tests used to diagnose or monitor them.</a:t>
            </a:r>
          </a:p>
          <a:p>
            <a:pPr marL="0" indent="0">
              <a:buFont typeface="Arial" panose="020B0604020202020204" pitchFamily="34" charset="0"/>
              <a:buNone/>
            </a:pPr>
            <a:r>
              <a:rPr lang="en-US" b="1" baseline="0" dirty="0" smtClean="0"/>
              <a:t>Anatomy: </a:t>
            </a:r>
            <a:r>
              <a:rPr lang="en-US" baseline="0" dirty="0" smtClean="0"/>
              <a:t>study of the structure of body systems</a:t>
            </a:r>
          </a:p>
          <a:p>
            <a:pPr marL="0" indent="0">
              <a:buFont typeface="Arial" panose="020B0604020202020204" pitchFamily="34" charset="0"/>
              <a:buNone/>
            </a:pPr>
            <a:r>
              <a:rPr lang="en-US" b="1" baseline="0" dirty="0" smtClean="0"/>
              <a:t>Physiology: </a:t>
            </a:r>
            <a:r>
              <a:rPr lang="en-US" baseline="0" dirty="0" smtClean="0"/>
              <a:t>study of the function of body systems</a:t>
            </a:r>
          </a:p>
        </p:txBody>
      </p:sp>
      <p:sp>
        <p:nvSpPr>
          <p:cNvPr id="4" name="Slide Number Placeholder 3"/>
          <p:cNvSpPr>
            <a:spLocks noGrp="1"/>
          </p:cNvSpPr>
          <p:nvPr>
            <p:ph type="sldNum" sz="quarter" idx="10"/>
          </p:nvPr>
        </p:nvSpPr>
        <p:spPr/>
        <p:txBody>
          <a:bodyPr/>
          <a:lstStyle/>
          <a:p>
            <a:fld id="{5D003D02-7E89-4EBF-B123-9C334E1BFEF7}" type="slidenum">
              <a:rPr lang="en-US" smtClean="0"/>
              <a:t>3</a:t>
            </a:fld>
            <a:endParaRPr lang="en-US" dirty="0"/>
          </a:p>
        </p:txBody>
      </p:sp>
    </p:spTree>
    <p:extLst>
      <p:ext uri="{BB962C8B-B14F-4D97-AF65-F5344CB8AC3E}">
        <p14:creationId xmlns:p14="http://schemas.microsoft.com/office/powerpoint/2010/main" val="7699994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 5.6 </a:t>
            </a:r>
            <a:r>
              <a:rPr lang="en-US" dirty="0" smtClean="0">
                <a:latin typeface="Albertus Medium" pitchFamily="34" charset="0"/>
              </a:rPr>
              <a:t>Describe the functions of the digestive system, </a:t>
            </a:r>
            <a:r>
              <a:rPr lang="en-US" altLang="en-US" dirty="0" smtClean="0">
                <a:latin typeface="Albertus Medium" pitchFamily="34" charset="0"/>
              </a:rPr>
              <a:t>common diseases and disorders that affect this system, and related laboratory tests.</a:t>
            </a:r>
          </a:p>
          <a:p>
            <a:endParaRPr lang="en-US" baseline="0" dirty="0" smtClean="0"/>
          </a:p>
          <a:p>
            <a:r>
              <a:rPr lang="en-US" b="1" baseline="0" dirty="0" smtClean="0"/>
              <a:t>Notes:</a:t>
            </a:r>
          </a:p>
          <a:p>
            <a:endParaRPr lang="en-US" b="1"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smtClean="0"/>
              <a:t>Methyltetrahydrofolate</a:t>
            </a:r>
            <a:r>
              <a:rPr lang="en-US" altLang="en-US" b="1" baseline="0" dirty="0" smtClean="0"/>
              <a:t> reductase (MTHFR) gene mutation: </a:t>
            </a:r>
            <a:r>
              <a:rPr lang="en-US" dirty="0" smtClean="0"/>
              <a:t>Detects genetic mutation of the MTHFR gene</a:t>
            </a:r>
          </a:p>
          <a:p>
            <a:r>
              <a:rPr lang="en-US" b="1" baseline="0" dirty="0" smtClean="0"/>
              <a:t>Potassium (K): </a:t>
            </a:r>
            <a:r>
              <a:rPr lang="en-US" dirty="0" smtClean="0"/>
              <a:t>Measures the amount of potassium in the blood</a:t>
            </a:r>
          </a:p>
          <a:p>
            <a:r>
              <a:rPr lang="en-US" b="1" baseline="0" dirty="0" smtClean="0"/>
              <a:t>Triglycerides: </a:t>
            </a:r>
            <a:r>
              <a:rPr lang="en-US" dirty="0" smtClean="0"/>
              <a:t>Measures the blood level of triglycerides</a:t>
            </a:r>
          </a:p>
          <a:p>
            <a:r>
              <a:rPr lang="en-US" b="1" baseline="0" dirty="0" smtClean="0"/>
              <a:t>Vitamins: </a:t>
            </a:r>
            <a:r>
              <a:rPr lang="en-US" dirty="0" smtClean="0"/>
              <a:t>Measures the levels of various vitamins (A, B, C, etc.) in the blood</a:t>
            </a:r>
          </a:p>
          <a:p>
            <a:r>
              <a:rPr lang="en-US" b="1" baseline="0" dirty="0" smtClean="0"/>
              <a:t>Zinc: </a:t>
            </a:r>
            <a:r>
              <a:rPr lang="en-US" dirty="0" smtClean="0"/>
              <a:t>Measures the blood level of zinc</a:t>
            </a:r>
            <a:endParaRPr lang="en-US" b="1"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p>
        </p:txBody>
      </p:sp>
      <p:sp>
        <p:nvSpPr>
          <p:cNvPr id="4" name="Slide Number Placeholder 3"/>
          <p:cNvSpPr>
            <a:spLocks noGrp="1"/>
          </p:cNvSpPr>
          <p:nvPr>
            <p:ph type="sldNum" sz="quarter" idx="10"/>
          </p:nvPr>
        </p:nvSpPr>
        <p:spPr/>
        <p:txBody>
          <a:bodyPr/>
          <a:lstStyle/>
          <a:p>
            <a:fld id="{5D003D02-7E89-4EBF-B123-9C334E1BFEF7}" type="slidenum">
              <a:rPr lang="en-US" smtClean="0"/>
              <a:t>37</a:t>
            </a:fld>
            <a:endParaRPr lang="en-US" dirty="0"/>
          </a:p>
        </p:txBody>
      </p:sp>
    </p:spTree>
    <p:extLst>
      <p:ext uri="{BB962C8B-B14F-4D97-AF65-F5344CB8AC3E}">
        <p14:creationId xmlns:p14="http://schemas.microsoft.com/office/powerpoint/2010/main" val="21281601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 5.6 </a:t>
            </a:r>
            <a:r>
              <a:rPr lang="en-US" dirty="0" smtClean="0">
                <a:latin typeface="Albertus Medium" pitchFamily="34" charset="0"/>
              </a:rPr>
              <a:t>Describe the functions of the digestive system, </a:t>
            </a:r>
            <a:r>
              <a:rPr lang="en-US" altLang="en-US" dirty="0" smtClean="0">
                <a:latin typeface="Albertus Medium" pitchFamily="34" charset="0"/>
              </a:rPr>
              <a:t>common diseases and disorders that affect this system, and related laboratory tests.</a:t>
            </a:r>
            <a:endParaRPr lang="en-US" baseline="0" dirty="0" smtClean="0"/>
          </a:p>
          <a:p>
            <a:endParaRPr lang="en-US" baseline="0" dirty="0" smtClean="0"/>
          </a:p>
          <a:p>
            <a:r>
              <a:rPr lang="en-US" b="1" baseline="0" dirty="0" smtClean="0"/>
              <a:t>Notes:</a:t>
            </a:r>
          </a:p>
          <a:p>
            <a:endParaRPr lang="en-US" b="1" baseline="0" dirty="0" smtClean="0"/>
          </a:p>
          <a:p>
            <a:r>
              <a:rPr lang="en-US" altLang="en-US" dirty="0" smtClean="0"/>
              <a:t>Non-blood tests are performed on other fluids and substances throughout the digestive tract. Feces are tested for fat, occult blood, white blood cells,</a:t>
            </a:r>
            <a:r>
              <a:rPr lang="en-US" altLang="en-US" baseline="0" dirty="0" smtClean="0"/>
              <a:t> </a:t>
            </a:r>
            <a:r>
              <a:rPr lang="en-US" altLang="en-US" dirty="0" smtClean="0"/>
              <a:t>ova, and parasites. They may also be cultured to determine the presence of pathogens.</a:t>
            </a:r>
          </a:p>
          <a:p>
            <a:endParaRPr lang="en-US" altLang="en-US" dirty="0" smtClean="0"/>
          </a:p>
          <a:p>
            <a:r>
              <a:rPr lang="en-US" altLang="en-US" b="1" dirty="0" smtClean="0"/>
              <a:t>Fecal fat: </a:t>
            </a:r>
            <a:r>
              <a:rPr lang="en-US" altLang="en-US" dirty="0" smtClean="0"/>
              <a:t>Determines how well fat is being absorbed by the body</a:t>
            </a:r>
          </a:p>
          <a:p>
            <a:r>
              <a:rPr lang="en-US" altLang="en-US" b="1" dirty="0" smtClean="0"/>
              <a:t>Fecal occult</a:t>
            </a:r>
            <a:r>
              <a:rPr lang="en-US" altLang="en-US" b="1" baseline="0" dirty="0" smtClean="0"/>
              <a:t> blood: </a:t>
            </a:r>
            <a:r>
              <a:rPr lang="en-US" altLang="en-US" baseline="0" dirty="0" smtClean="0"/>
              <a:t>Determines whether red blood cells are present in the feces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baseline="0" dirty="0" smtClean="0"/>
              <a:t>Fecal white blood cells: </a:t>
            </a:r>
            <a:r>
              <a:rPr lang="en-US" altLang="en-US" baseline="0" dirty="0" smtClean="0"/>
              <a:t>Checks for white blood cells in the feces to help determine the cause of inflammatory diarrhea</a:t>
            </a:r>
          </a:p>
          <a:p>
            <a:endParaRPr lang="en-US" altLang="en-US" baseline="0" dirty="0" smtClean="0"/>
          </a:p>
        </p:txBody>
      </p:sp>
      <p:sp>
        <p:nvSpPr>
          <p:cNvPr id="4" name="Slide Number Placeholder 3"/>
          <p:cNvSpPr>
            <a:spLocks noGrp="1"/>
          </p:cNvSpPr>
          <p:nvPr>
            <p:ph type="sldNum" sz="quarter" idx="10"/>
          </p:nvPr>
        </p:nvSpPr>
        <p:spPr/>
        <p:txBody>
          <a:bodyPr/>
          <a:lstStyle/>
          <a:p>
            <a:fld id="{5D003D02-7E89-4EBF-B123-9C334E1BFEF7}" type="slidenum">
              <a:rPr lang="en-US" smtClean="0"/>
              <a:t>38</a:t>
            </a:fld>
            <a:endParaRPr lang="en-US" dirty="0"/>
          </a:p>
        </p:txBody>
      </p:sp>
    </p:spTree>
    <p:extLst>
      <p:ext uri="{BB962C8B-B14F-4D97-AF65-F5344CB8AC3E}">
        <p14:creationId xmlns:p14="http://schemas.microsoft.com/office/powerpoint/2010/main" val="19546083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 5.6 </a:t>
            </a:r>
            <a:r>
              <a:rPr lang="en-US" dirty="0" smtClean="0">
                <a:latin typeface="Albertus Medium" pitchFamily="34" charset="0"/>
              </a:rPr>
              <a:t>Describe the functions of the digestive system, </a:t>
            </a:r>
            <a:r>
              <a:rPr lang="en-US" altLang="en-US" dirty="0" smtClean="0">
                <a:latin typeface="Albertus Medium" pitchFamily="34" charset="0"/>
              </a:rPr>
              <a:t>common diseases and disorders that affect this system, and related laboratory tests.</a:t>
            </a:r>
            <a:endParaRPr lang="en-US" baseline="0" dirty="0" smtClean="0"/>
          </a:p>
          <a:p>
            <a:endParaRPr lang="en-US" baseline="0" dirty="0" smtClean="0"/>
          </a:p>
          <a:p>
            <a:r>
              <a:rPr lang="en-US" b="1" baseline="0" dirty="0" smtClean="0"/>
              <a:t>Notes:</a:t>
            </a:r>
          </a:p>
          <a:p>
            <a:endParaRPr lang="en-US" b="1"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baseline="0" dirty="0" smtClean="0"/>
              <a:t>Gastric fluid analysis: </a:t>
            </a:r>
            <a:r>
              <a:rPr lang="en-US" altLang="en-US" baseline="0" dirty="0" smtClean="0"/>
              <a:t>Determines the pH and content of residual gastric fluid in the stomach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baseline="0" dirty="0" smtClean="0"/>
              <a:t>Peritoneal fluid analysis: </a:t>
            </a:r>
            <a:r>
              <a:rPr lang="en-US" altLang="en-US" baseline="0" dirty="0" smtClean="0"/>
              <a:t>Examines fluid taken from the abdominal cavity (peritoneal space) for presence of albumin, protein, and red and white blood cells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baseline="0" dirty="0" smtClean="0"/>
              <a:t>Stool culture: </a:t>
            </a:r>
            <a:r>
              <a:rPr lang="en-US" altLang="en-US" baseline="0" dirty="0" smtClean="0"/>
              <a:t>Stool sample is placed on culture medium; any microbial growth is examined microscopically to determine which type of bacteria may be responsible for a bacterial infection</a:t>
            </a:r>
          </a:p>
          <a:p>
            <a:r>
              <a:rPr lang="en-US" altLang="en-US" b="1" dirty="0" smtClean="0"/>
              <a:t>Stool</a:t>
            </a:r>
            <a:r>
              <a:rPr lang="en-US" altLang="en-US" b="1" baseline="0" dirty="0" smtClean="0"/>
              <a:t> </a:t>
            </a:r>
            <a:r>
              <a:rPr lang="en-US" altLang="en-US" b="1" dirty="0" smtClean="0"/>
              <a:t>O&amp;P:</a:t>
            </a:r>
            <a:r>
              <a:rPr lang="en-US" altLang="en-US" baseline="0" dirty="0" smtClean="0"/>
              <a:t> Microscopic examination of stool sample to determine whether certain parasites or their eggs (ova) are present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aseline="0" dirty="0" smtClean="0"/>
          </a:p>
        </p:txBody>
      </p:sp>
      <p:sp>
        <p:nvSpPr>
          <p:cNvPr id="4" name="Slide Number Placeholder 3"/>
          <p:cNvSpPr>
            <a:spLocks noGrp="1"/>
          </p:cNvSpPr>
          <p:nvPr>
            <p:ph type="sldNum" sz="quarter" idx="10"/>
          </p:nvPr>
        </p:nvSpPr>
        <p:spPr/>
        <p:txBody>
          <a:bodyPr/>
          <a:lstStyle/>
          <a:p>
            <a:fld id="{5D003D02-7E89-4EBF-B123-9C334E1BFEF7}" type="slidenum">
              <a:rPr lang="en-US" smtClean="0"/>
              <a:t>39</a:t>
            </a:fld>
            <a:endParaRPr lang="en-US" dirty="0"/>
          </a:p>
        </p:txBody>
      </p:sp>
    </p:spTree>
    <p:extLst>
      <p:ext uri="{BB962C8B-B14F-4D97-AF65-F5344CB8AC3E}">
        <p14:creationId xmlns:p14="http://schemas.microsoft.com/office/powerpoint/2010/main" val="32798085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 5.6 </a:t>
            </a:r>
            <a:r>
              <a:rPr lang="en-US" dirty="0" smtClean="0">
                <a:latin typeface="Albertus Medium" pitchFamily="34" charset="0"/>
              </a:rPr>
              <a:t>Describe the functions of the digestive system, </a:t>
            </a:r>
            <a:r>
              <a:rPr lang="en-US" altLang="en-US" dirty="0" smtClean="0">
                <a:latin typeface="Albertus Medium" pitchFamily="34" charset="0"/>
              </a:rPr>
              <a:t>common diseases and disorders that affect this system, and related laboratory tests.</a:t>
            </a:r>
            <a:endParaRPr lang="en-US" baseline="0" dirty="0" smtClean="0"/>
          </a:p>
          <a:p>
            <a:endParaRPr lang="en-US" baseline="0" dirty="0" smtClean="0"/>
          </a:p>
          <a:p>
            <a:r>
              <a:rPr lang="en-US" b="1" baseline="0" dirty="0" smtClean="0"/>
              <a:t>Notes:</a:t>
            </a:r>
          </a:p>
          <a:p>
            <a:endParaRPr lang="en-US" b="1" baseline="0" dirty="0" smtClean="0"/>
          </a:p>
          <a:p>
            <a:r>
              <a:rPr lang="en-US" altLang="en-US" b="1" dirty="0" smtClean="0"/>
              <a:t>Urine chemistries </a:t>
            </a:r>
            <a:r>
              <a:rPr lang="en-US" altLang="en-US" dirty="0" smtClean="0"/>
              <a:t>include tests for glucose, ketones, and protein in the urine. The presence of these substances is abnormal and may indicate diseases such as diabetes mellitus.</a:t>
            </a:r>
          </a:p>
        </p:txBody>
      </p:sp>
      <p:sp>
        <p:nvSpPr>
          <p:cNvPr id="4" name="Slide Number Placeholder 3"/>
          <p:cNvSpPr>
            <a:spLocks noGrp="1"/>
          </p:cNvSpPr>
          <p:nvPr>
            <p:ph type="sldNum" sz="quarter" idx="10"/>
          </p:nvPr>
        </p:nvSpPr>
        <p:spPr/>
        <p:txBody>
          <a:bodyPr/>
          <a:lstStyle/>
          <a:p>
            <a:fld id="{5D003D02-7E89-4EBF-B123-9C334E1BFEF7}" type="slidenum">
              <a:rPr lang="en-US" smtClean="0"/>
              <a:t>40</a:t>
            </a:fld>
            <a:endParaRPr lang="en-US" dirty="0"/>
          </a:p>
        </p:txBody>
      </p:sp>
    </p:spTree>
    <p:extLst>
      <p:ext uri="{BB962C8B-B14F-4D97-AF65-F5344CB8AC3E}">
        <p14:creationId xmlns:p14="http://schemas.microsoft.com/office/powerpoint/2010/main" val="19846586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 5.7 </a:t>
            </a:r>
            <a:r>
              <a:rPr lang="en-US" dirty="0" smtClean="0">
                <a:latin typeface="Albertus Medium" pitchFamily="34" charset="0"/>
              </a:rPr>
              <a:t>Describe the functions of the nervous system, </a:t>
            </a:r>
            <a:r>
              <a:rPr lang="en-US" altLang="en-US" dirty="0" smtClean="0">
                <a:latin typeface="Albertus Medium" pitchFamily="34" charset="0"/>
              </a:rPr>
              <a:t>common diseases and disorders that affect this system, and related laboratory tests.</a:t>
            </a:r>
          </a:p>
          <a:p>
            <a:endParaRPr lang="en-US" baseline="0" dirty="0" smtClean="0"/>
          </a:p>
          <a:p>
            <a:r>
              <a:rPr lang="en-US" b="1" baseline="0" dirty="0" smtClean="0"/>
              <a:t>Notes:</a:t>
            </a:r>
          </a:p>
          <a:p>
            <a:endParaRPr lang="en-US" altLang="en-US" dirty="0" smtClean="0"/>
          </a:p>
          <a:p>
            <a:r>
              <a:rPr lang="en-US" altLang="en-US" dirty="0" smtClean="0"/>
              <a:t>The two major divisions of the </a:t>
            </a:r>
            <a:r>
              <a:rPr lang="en-US" altLang="en-US" b="1" dirty="0" smtClean="0"/>
              <a:t>nervous system </a:t>
            </a:r>
            <a:r>
              <a:rPr lang="en-US" altLang="en-US" dirty="0" smtClean="0"/>
              <a:t>are the central nervous system (CNS), which includes the brain and spinal cord, and the peripheral nervous system (PNS), which includes the cranial and spinal nerves.</a:t>
            </a:r>
          </a:p>
          <a:p>
            <a:endParaRPr lang="en-US" altLang="en-US" dirty="0" smtClean="0"/>
          </a:p>
          <a:p>
            <a:r>
              <a:rPr lang="en-US" altLang="en-US" dirty="0" smtClean="0"/>
              <a:t>Three types of neurons:</a:t>
            </a:r>
          </a:p>
          <a:p>
            <a:r>
              <a:rPr lang="en-US" altLang="en-US" dirty="0" smtClean="0"/>
              <a:t>Sensory neurons take stimuli from the environment or inside the body to the CNS.</a:t>
            </a:r>
          </a:p>
          <a:p>
            <a:r>
              <a:rPr lang="en-US" altLang="en-US" dirty="0" smtClean="0"/>
              <a:t>Interneurons</a:t>
            </a:r>
            <a:r>
              <a:rPr lang="en-US" altLang="en-US" baseline="0" dirty="0" smtClean="0"/>
              <a:t> interpret the information from the sensory neurons and pass it on to the motor neurons.</a:t>
            </a:r>
            <a:endParaRPr lang="en-US" altLang="en-US" dirty="0" smtClean="0"/>
          </a:p>
          <a:p>
            <a:r>
              <a:rPr lang="en-US" altLang="en-US" dirty="0" smtClean="0"/>
              <a:t>Motor neurons take the interpreted information</a:t>
            </a:r>
            <a:r>
              <a:rPr lang="en-US" altLang="en-US" baseline="0" dirty="0" smtClean="0"/>
              <a:t> from the CNS to the PNS to a muscle or gland to react to the stimuli.</a:t>
            </a:r>
            <a:endParaRPr lang="en-US" altLang="en-US" dirty="0" smtClean="0"/>
          </a:p>
          <a:p>
            <a:endParaRPr lang="en-US" altLang="en-US" dirty="0" smtClean="0"/>
          </a:p>
          <a:p>
            <a:r>
              <a:rPr lang="en-US" altLang="en-US" dirty="0" smtClean="0"/>
              <a:t>The nervous system controls both voluntary and involuntary actions, including breathing and digestion. It detects sensations through sensory receptors and is responsible for our intellectual functions.</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42</a:t>
            </a:fld>
            <a:endParaRPr lang="en-US" dirty="0"/>
          </a:p>
        </p:txBody>
      </p:sp>
    </p:spTree>
    <p:extLst>
      <p:ext uri="{BB962C8B-B14F-4D97-AF65-F5344CB8AC3E}">
        <p14:creationId xmlns:p14="http://schemas.microsoft.com/office/powerpoint/2010/main" val="14744989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 5.7 </a:t>
            </a:r>
            <a:r>
              <a:rPr lang="en-US" dirty="0" smtClean="0">
                <a:latin typeface="Albertus Medium" pitchFamily="34" charset="0"/>
              </a:rPr>
              <a:t>Describe the functions of the nervous system, </a:t>
            </a:r>
            <a:r>
              <a:rPr lang="en-US" altLang="en-US" dirty="0" smtClean="0">
                <a:latin typeface="Albertus Medium" pitchFamily="34" charset="0"/>
              </a:rPr>
              <a:t>common diseases and disorders that affect this system, and related laboratory tests.</a:t>
            </a:r>
          </a:p>
          <a:p>
            <a:endParaRPr lang="en-US" baseline="0" dirty="0" smtClean="0"/>
          </a:p>
          <a:p>
            <a:r>
              <a:rPr lang="en-US" b="1" baseline="0" dirty="0" smtClean="0"/>
              <a:t>Notes:</a:t>
            </a:r>
          </a:p>
          <a:p>
            <a:endParaRPr lang="en-US" altLang="en-US" b="1" dirty="0" smtClean="0"/>
          </a:p>
          <a:p>
            <a:r>
              <a:rPr lang="en-US" altLang="en-US" b="1" dirty="0" smtClean="0"/>
              <a:t>Acetylcholine receptor antibody: </a:t>
            </a:r>
            <a:r>
              <a:rPr lang="en-US" altLang="en-US" b="0" dirty="0" smtClean="0"/>
              <a:t>Determines</a:t>
            </a:r>
            <a:r>
              <a:rPr lang="en-US" altLang="en-US" b="0" baseline="0" dirty="0" smtClean="0"/>
              <a:t> the presence or absence of this antibody, which </a:t>
            </a:r>
            <a:r>
              <a:rPr lang="en-US" altLang="en-US" dirty="0" smtClean="0"/>
              <a:t>prevents the transfer of signals from nerves to muscles; seen in myasthenia gravis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smtClean="0"/>
              <a:t>Creatine kinase brain/smooth muscle isoenzyme (CK-BB): </a:t>
            </a:r>
            <a:r>
              <a:rPr lang="en-US" altLang="en-US" b="0" dirty="0" smtClean="0"/>
              <a:t>T</a:t>
            </a:r>
            <a:r>
              <a:rPr lang="en-US" altLang="en-US" dirty="0" smtClean="0"/>
              <a:t>ests for enzymes that help the nervous system function</a:t>
            </a:r>
          </a:p>
          <a:p>
            <a:r>
              <a:rPr lang="en-US" altLang="en-US" b="1" dirty="0" smtClean="0"/>
              <a:t>Drug levels: </a:t>
            </a:r>
            <a:r>
              <a:rPr lang="en-US" altLang="en-US" dirty="0" smtClean="0"/>
              <a:t>Measures the blood</a:t>
            </a:r>
            <a:r>
              <a:rPr lang="en-US" altLang="en-US" baseline="0" dirty="0" smtClean="0"/>
              <a:t> levels of various therapeutic drugs to monitor patient response and to help determine therapeutic levels</a:t>
            </a:r>
          </a:p>
          <a:p>
            <a:r>
              <a:rPr lang="en-US" b="1" dirty="0" smtClean="0"/>
              <a:t>Zinc:</a:t>
            </a:r>
            <a:r>
              <a:rPr lang="en-US" b="1" baseline="0" dirty="0" smtClean="0"/>
              <a:t> </a:t>
            </a:r>
            <a:r>
              <a:rPr lang="en-US" dirty="0" smtClean="0"/>
              <a:t>Measures the blood level of zinc</a:t>
            </a:r>
          </a:p>
          <a:p>
            <a:endParaRPr lang="en-US" altLang="en-US" dirty="0" smtClean="0"/>
          </a:p>
        </p:txBody>
      </p:sp>
      <p:sp>
        <p:nvSpPr>
          <p:cNvPr id="4" name="Slide Number Placeholder 3"/>
          <p:cNvSpPr>
            <a:spLocks noGrp="1"/>
          </p:cNvSpPr>
          <p:nvPr>
            <p:ph type="sldNum" sz="quarter" idx="10"/>
          </p:nvPr>
        </p:nvSpPr>
        <p:spPr/>
        <p:txBody>
          <a:bodyPr/>
          <a:lstStyle/>
          <a:p>
            <a:fld id="{5D003D02-7E89-4EBF-B123-9C334E1BFEF7}" type="slidenum">
              <a:rPr lang="en-US" smtClean="0"/>
              <a:t>43</a:t>
            </a:fld>
            <a:endParaRPr lang="en-US" dirty="0"/>
          </a:p>
        </p:txBody>
      </p:sp>
    </p:spTree>
    <p:extLst>
      <p:ext uri="{BB962C8B-B14F-4D97-AF65-F5344CB8AC3E}">
        <p14:creationId xmlns:p14="http://schemas.microsoft.com/office/powerpoint/2010/main" val="38745882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 5.7 </a:t>
            </a:r>
            <a:r>
              <a:rPr lang="en-US" dirty="0" smtClean="0">
                <a:latin typeface="Albertus Medium" pitchFamily="34" charset="0"/>
              </a:rPr>
              <a:t>Describe the functions of the nervous system, </a:t>
            </a:r>
            <a:r>
              <a:rPr lang="en-US" altLang="en-US" dirty="0" smtClean="0">
                <a:latin typeface="Albertus Medium" pitchFamily="34" charset="0"/>
              </a:rPr>
              <a:t>common diseases and disorders that affect this system, and related laboratory tests.</a:t>
            </a:r>
          </a:p>
          <a:p>
            <a:endParaRPr lang="en-US" baseline="0" dirty="0" smtClean="0"/>
          </a:p>
          <a:p>
            <a:r>
              <a:rPr lang="en-US" b="1" baseline="0" dirty="0" smtClean="0"/>
              <a:t>Notes:</a:t>
            </a:r>
          </a:p>
          <a:p>
            <a:endParaRPr lang="en-US" altLang="en-US" dirty="0" smtClean="0"/>
          </a:p>
          <a:p>
            <a:r>
              <a:rPr lang="en-US" altLang="en-US" b="1" dirty="0" smtClean="0"/>
              <a:t>Cerebrospinal fluid </a:t>
            </a:r>
            <a:r>
              <a:rPr lang="en-US" altLang="en-US" dirty="0" smtClean="0"/>
              <a:t>is the clear, colorless fluid that surrounds the brain and spinal cord to protect and cushion them. It also helps maintain a constant level of pressure on the brain. The CSF sample for any of the above tests is gathered using a “spinal tap” or lumbar puncture, in which a needle is inserted into the lumbar region of the spine to withdraw the fluid.</a:t>
            </a:r>
          </a:p>
          <a:p>
            <a:endParaRPr lang="en-US" altLang="en-US" dirty="0" smtClean="0"/>
          </a:p>
        </p:txBody>
      </p:sp>
      <p:sp>
        <p:nvSpPr>
          <p:cNvPr id="4" name="Slide Number Placeholder 3"/>
          <p:cNvSpPr>
            <a:spLocks noGrp="1"/>
          </p:cNvSpPr>
          <p:nvPr>
            <p:ph type="sldNum" sz="quarter" idx="10"/>
          </p:nvPr>
        </p:nvSpPr>
        <p:spPr/>
        <p:txBody>
          <a:bodyPr/>
          <a:lstStyle/>
          <a:p>
            <a:fld id="{5D003D02-7E89-4EBF-B123-9C334E1BFEF7}" type="slidenum">
              <a:rPr lang="en-US" smtClean="0"/>
              <a:t>44</a:t>
            </a:fld>
            <a:endParaRPr lang="en-US" dirty="0"/>
          </a:p>
        </p:txBody>
      </p:sp>
    </p:spTree>
    <p:extLst>
      <p:ext uri="{BB962C8B-B14F-4D97-AF65-F5344CB8AC3E}">
        <p14:creationId xmlns:p14="http://schemas.microsoft.com/office/powerpoint/2010/main" val="19860709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 5.8 </a:t>
            </a:r>
            <a:r>
              <a:rPr lang="en-US" dirty="0" smtClean="0">
                <a:latin typeface="Albertus Medium" pitchFamily="34" charset="0"/>
              </a:rPr>
              <a:t>Describe the functions of the endocrine system, </a:t>
            </a:r>
            <a:r>
              <a:rPr lang="en-US" altLang="en-US" dirty="0" smtClean="0">
                <a:latin typeface="Albertus Medium" pitchFamily="34" charset="0"/>
              </a:rPr>
              <a:t>common diseases and disorders that affect this system, and related laboratory tests.</a:t>
            </a:r>
          </a:p>
          <a:p>
            <a:endParaRPr lang="en-US" baseline="0" dirty="0" smtClean="0"/>
          </a:p>
          <a:p>
            <a:r>
              <a:rPr lang="en-US" sz="1100" b="1" baseline="0" dirty="0" smtClean="0"/>
              <a:t>Notes:</a:t>
            </a:r>
          </a:p>
          <a:p>
            <a:pPr>
              <a:defRPr/>
            </a:pPr>
            <a:endParaRPr lang="en-US" sz="1100" dirty="0" smtClean="0"/>
          </a:p>
          <a:p>
            <a:pPr>
              <a:defRPr/>
            </a:pPr>
            <a:r>
              <a:rPr lang="en-US" sz="1100" dirty="0" smtClean="0"/>
              <a:t>The endocrine system is made up of glands that secrete various types of hormones</a:t>
            </a:r>
            <a:r>
              <a:rPr lang="en-US" sz="1100" baseline="0" dirty="0" smtClean="0"/>
              <a:t> directly into body fluids, including the blood. These hormones control the functions of organs and tissues at the cellular level.</a:t>
            </a:r>
          </a:p>
          <a:p>
            <a:pPr>
              <a:defRPr/>
            </a:pPr>
            <a:endParaRPr lang="en-US" sz="1100" dirty="0" smtClean="0"/>
          </a:p>
          <a:p>
            <a:pPr>
              <a:defRPr/>
            </a:pPr>
            <a:r>
              <a:rPr lang="en-US" sz="1100" b="1" dirty="0" smtClean="0"/>
              <a:t>Hypothalamus: </a:t>
            </a:r>
            <a:r>
              <a:rPr lang="en-US" sz="1100" b="0" dirty="0" smtClean="0"/>
              <a:t>A</a:t>
            </a:r>
            <a:r>
              <a:rPr lang="en-US" sz="1100" dirty="0" smtClean="0"/>
              <a:t>ntidiuretic hormone (ADH), oxytocin</a:t>
            </a:r>
          </a:p>
          <a:p>
            <a:pPr>
              <a:defRPr/>
            </a:pPr>
            <a:r>
              <a:rPr lang="en-US" sz="1100" b="1" dirty="0" smtClean="0"/>
              <a:t>Pineal body: </a:t>
            </a:r>
            <a:r>
              <a:rPr lang="en-US" sz="1100" dirty="0" smtClean="0"/>
              <a:t>Melatonin</a:t>
            </a:r>
          </a:p>
          <a:p>
            <a:pPr>
              <a:defRPr/>
            </a:pPr>
            <a:r>
              <a:rPr lang="en-US" sz="1100" b="1" dirty="0" smtClean="0"/>
              <a:t>Anterior pituitary: </a:t>
            </a:r>
            <a:r>
              <a:rPr lang="en-US" sz="1100" dirty="0" smtClean="0"/>
              <a:t>Growth hormone (GH), melanocyte-stimulating hormone (MSH), adrenocorticotropic hormone (ACTH), thyroid-stimulating hormone (TSH), follicle-stimulating hormone (FSH), luteinizing hormone (LH), and</a:t>
            </a:r>
            <a:r>
              <a:rPr lang="en-US" sz="1100" baseline="0" dirty="0" smtClean="0"/>
              <a:t> </a:t>
            </a:r>
            <a:r>
              <a:rPr lang="en-US" sz="1100" dirty="0" smtClean="0"/>
              <a:t>prolactin (PRL)</a:t>
            </a:r>
          </a:p>
          <a:p>
            <a:pPr>
              <a:buFont typeface="Arial" pitchFamily="34" charset="0"/>
              <a:buNone/>
              <a:defRPr/>
            </a:pPr>
            <a:r>
              <a:rPr lang="en-US" sz="1100" b="1" dirty="0" smtClean="0"/>
              <a:t>Posterior pituitary:</a:t>
            </a:r>
            <a:r>
              <a:rPr lang="en-US" sz="1100" b="1" baseline="0" dirty="0" smtClean="0"/>
              <a:t> </a:t>
            </a:r>
            <a:r>
              <a:rPr lang="en-US" sz="1100" dirty="0" smtClean="0"/>
              <a:t>Antidiuretic hormone (ADH)</a:t>
            </a:r>
            <a:r>
              <a:rPr lang="en-US" sz="1100" baseline="0" dirty="0" smtClean="0"/>
              <a:t> and </a:t>
            </a:r>
            <a:r>
              <a:rPr lang="en-US" sz="1100" dirty="0" smtClean="0"/>
              <a:t>oxytocin (OT)</a:t>
            </a:r>
          </a:p>
          <a:p>
            <a:pPr>
              <a:buFont typeface="Arial" pitchFamily="34" charset="0"/>
              <a:buNone/>
              <a:defRPr/>
            </a:pPr>
            <a:r>
              <a:rPr lang="en-US" sz="1100" b="1" dirty="0" smtClean="0"/>
              <a:t>Thyroid:</a:t>
            </a:r>
            <a:r>
              <a:rPr lang="en-US" sz="1100" b="1" baseline="0" dirty="0" smtClean="0"/>
              <a:t> </a:t>
            </a:r>
            <a:r>
              <a:rPr lang="en-US" sz="1100" dirty="0" smtClean="0"/>
              <a:t>T3, T4, and</a:t>
            </a:r>
            <a:r>
              <a:rPr lang="en-US" sz="1100" baseline="0" dirty="0" smtClean="0"/>
              <a:t> c</a:t>
            </a:r>
            <a:r>
              <a:rPr lang="en-US" sz="1100" dirty="0" smtClean="0"/>
              <a:t>alcitonin</a:t>
            </a:r>
          </a:p>
          <a:p>
            <a:pPr>
              <a:buFont typeface="Arial" pitchFamily="34" charset="0"/>
              <a:buNone/>
              <a:defRPr/>
            </a:pPr>
            <a:r>
              <a:rPr lang="en-US" sz="1100" b="1" dirty="0" smtClean="0"/>
              <a:t>Parathyroid:</a:t>
            </a:r>
            <a:r>
              <a:rPr lang="en-US" sz="1100" dirty="0" smtClean="0"/>
              <a:t> Parathyroid hormone (PTH)</a:t>
            </a:r>
          </a:p>
          <a:p>
            <a:pPr>
              <a:buFont typeface="Arial" pitchFamily="34" charset="0"/>
              <a:buNone/>
              <a:defRPr/>
            </a:pPr>
            <a:r>
              <a:rPr lang="en-US" sz="1100" b="1" dirty="0" smtClean="0"/>
              <a:t>Thymus:</a:t>
            </a:r>
            <a:r>
              <a:rPr lang="en-US" sz="1100" b="1" baseline="0" dirty="0" smtClean="0"/>
              <a:t> </a:t>
            </a:r>
            <a:r>
              <a:rPr lang="en-US" sz="1100" dirty="0" smtClean="0"/>
              <a:t>Thymosin</a:t>
            </a:r>
            <a:r>
              <a:rPr lang="en-US" sz="1100" baseline="0" dirty="0" smtClean="0"/>
              <a:t> and t</a:t>
            </a:r>
            <a:r>
              <a:rPr lang="en-US" sz="1100" dirty="0" smtClean="0"/>
              <a:t>hymopoietin</a:t>
            </a:r>
          </a:p>
          <a:p>
            <a:pPr>
              <a:buFont typeface="Arial" pitchFamily="34" charset="0"/>
              <a:buNone/>
              <a:defRPr/>
            </a:pPr>
            <a:r>
              <a:rPr lang="en-US" sz="1100" b="1" dirty="0" smtClean="0"/>
              <a:t>Adrenal cortex:</a:t>
            </a:r>
            <a:r>
              <a:rPr lang="en-US" sz="1100" b="1" baseline="0" dirty="0" smtClean="0"/>
              <a:t> </a:t>
            </a:r>
            <a:r>
              <a:rPr lang="en-US" sz="1100" dirty="0" smtClean="0"/>
              <a:t>Aldosterone</a:t>
            </a:r>
            <a:r>
              <a:rPr lang="en-US" sz="1100" baseline="0" dirty="0" smtClean="0"/>
              <a:t> and c</a:t>
            </a:r>
            <a:r>
              <a:rPr lang="en-US" sz="1100" dirty="0" smtClean="0"/>
              <a:t>ortisol</a:t>
            </a:r>
          </a:p>
          <a:p>
            <a:pPr>
              <a:buFont typeface="Arial" pitchFamily="34" charset="0"/>
              <a:buNone/>
              <a:defRPr/>
            </a:pPr>
            <a:r>
              <a:rPr lang="en-US" sz="1100" b="1" dirty="0" smtClean="0"/>
              <a:t>Adrenal medulla: </a:t>
            </a:r>
            <a:r>
              <a:rPr lang="en-US" sz="1100" dirty="0" smtClean="0"/>
              <a:t>Epinephrine</a:t>
            </a:r>
            <a:r>
              <a:rPr lang="en-US" sz="1100" baseline="0" dirty="0" smtClean="0"/>
              <a:t> and n</a:t>
            </a:r>
            <a:r>
              <a:rPr lang="en-US" sz="1100" dirty="0" smtClean="0"/>
              <a:t>orepinephrine</a:t>
            </a:r>
          </a:p>
          <a:p>
            <a:pPr>
              <a:buFont typeface="Arial" pitchFamily="34" charset="0"/>
              <a:buNone/>
              <a:defRPr/>
            </a:pPr>
            <a:r>
              <a:rPr lang="en-US" sz="1100" b="1" dirty="0" smtClean="0"/>
              <a:t>Pancreas:</a:t>
            </a:r>
            <a:r>
              <a:rPr lang="en-US" sz="1100" b="1" baseline="0" dirty="0" smtClean="0"/>
              <a:t> </a:t>
            </a:r>
            <a:r>
              <a:rPr lang="en-US" sz="1100" dirty="0" smtClean="0"/>
              <a:t>Glucagon</a:t>
            </a:r>
            <a:r>
              <a:rPr lang="en-US" sz="1100" baseline="0" dirty="0" smtClean="0"/>
              <a:t> and i</a:t>
            </a:r>
            <a:r>
              <a:rPr lang="en-US" sz="1100" dirty="0" smtClean="0"/>
              <a:t>nsulin</a:t>
            </a:r>
          </a:p>
          <a:p>
            <a:pPr>
              <a:buFont typeface="Arial" pitchFamily="34" charset="0"/>
              <a:buNone/>
              <a:defRPr/>
            </a:pPr>
            <a:r>
              <a:rPr lang="en-US" sz="1100" b="1" dirty="0" smtClean="0"/>
              <a:t>Gonads (female):</a:t>
            </a:r>
            <a:r>
              <a:rPr lang="en-US" sz="1100" b="1" baseline="0" dirty="0" smtClean="0"/>
              <a:t> </a:t>
            </a:r>
            <a:r>
              <a:rPr lang="en-US" sz="1100" dirty="0" smtClean="0"/>
              <a:t>Estrogen</a:t>
            </a:r>
            <a:r>
              <a:rPr lang="en-US" sz="1100" baseline="0" dirty="0" smtClean="0"/>
              <a:t> and p</a:t>
            </a:r>
            <a:r>
              <a:rPr lang="en-US" sz="1100" dirty="0" smtClean="0"/>
              <a:t>rogesterone</a:t>
            </a:r>
          </a:p>
          <a:p>
            <a:pPr>
              <a:buFont typeface="Arial" pitchFamily="34" charset="0"/>
              <a:buNone/>
              <a:defRPr/>
            </a:pPr>
            <a:r>
              <a:rPr lang="en-US" sz="1100" b="1" dirty="0" smtClean="0"/>
              <a:t>Gonads (male):</a:t>
            </a:r>
            <a:r>
              <a:rPr lang="en-US" sz="1100" dirty="0" smtClean="0"/>
              <a:t> Testosterone</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46</a:t>
            </a:fld>
            <a:endParaRPr lang="en-US" dirty="0"/>
          </a:p>
        </p:txBody>
      </p:sp>
    </p:spTree>
    <p:extLst>
      <p:ext uri="{BB962C8B-B14F-4D97-AF65-F5344CB8AC3E}">
        <p14:creationId xmlns:p14="http://schemas.microsoft.com/office/powerpoint/2010/main" val="38558421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 5.8 </a:t>
            </a:r>
            <a:r>
              <a:rPr lang="en-US" dirty="0" smtClean="0">
                <a:latin typeface="Albertus Medium" pitchFamily="34" charset="0"/>
              </a:rPr>
              <a:t>Describe the functions of the endocrine system, </a:t>
            </a:r>
            <a:r>
              <a:rPr lang="en-US" altLang="en-US" dirty="0" smtClean="0">
                <a:latin typeface="Albertus Medium" pitchFamily="34" charset="0"/>
              </a:rPr>
              <a:t>common diseases and disorders that affect this system, and related laboratory tests.</a:t>
            </a:r>
            <a:endParaRPr lang="en-US" baseline="0" dirty="0" smtClean="0"/>
          </a:p>
          <a:p>
            <a:endParaRPr lang="en-US" baseline="0" dirty="0" smtClean="0"/>
          </a:p>
          <a:p>
            <a:r>
              <a:rPr lang="en-US" b="1" baseline="0" dirty="0" smtClean="0"/>
              <a:t>Notes:</a:t>
            </a:r>
          </a:p>
          <a:p>
            <a:endParaRPr lang="en-US" b="1" baseline="0" dirty="0" smtClean="0"/>
          </a:p>
          <a:p>
            <a:r>
              <a:rPr lang="en-US" altLang="en-US" dirty="0" smtClean="0"/>
              <a:t>The hormones secreted by the endocrine system regulate metabolism, growth, reproduction, and many other body processes. The endocrine system is similar to the nervous system in that it exerts control over body processes, but unlike the immediate effects of the nervous system, the effects of the endocrine system occur over time.</a:t>
            </a:r>
          </a:p>
          <a:p>
            <a:endParaRPr lang="en-US" altLang="en-US" dirty="0" smtClean="0"/>
          </a:p>
        </p:txBody>
      </p:sp>
      <p:sp>
        <p:nvSpPr>
          <p:cNvPr id="4" name="Slide Number Placeholder 3"/>
          <p:cNvSpPr>
            <a:spLocks noGrp="1"/>
          </p:cNvSpPr>
          <p:nvPr>
            <p:ph type="sldNum" sz="quarter" idx="10"/>
          </p:nvPr>
        </p:nvSpPr>
        <p:spPr/>
        <p:txBody>
          <a:bodyPr/>
          <a:lstStyle/>
          <a:p>
            <a:fld id="{5D003D02-7E89-4EBF-B123-9C334E1BFEF7}" type="slidenum">
              <a:rPr lang="en-US" smtClean="0"/>
              <a:t>47</a:t>
            </a:fld>
            <a:endParaRPr lang="en-US" dirty="0"/>
          </a:p>
        </p:txBody>
      </p:sp>
    </p:spTree>
    <p:extLst>
      <p:ext uri="{BB962C8B-B14F-4D97-AF65-F5344CB8AC3E}">
        <p14:creationId xmlns:p14="http://schemas.microsoft.com/office/powerpoint/2010/main" val="7365749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 5.8 </a:t>
            </a:r>
            <a:r>
              <a:rPr lang="en-US" dirty="0" smtClean="0">
                <a:latin typeface="Albertus Medium" pitchFamily="34" charset="0"/>
              </a:rPr>
              <a:t>Describe the functions of the endocrine system, </a:t>
            </a:r>
            <a:r>
              <a:rPr lang="en-US" altLang="en-US" dirty="0" smtClean="0">
                <a:latin typeface="Albertus Medium" pitchFamily="34" charset="0"/>
              </a:rPr>
              <a:t>common diseases and disorders that affect this system, and related laboratory tests.</a:t>
            </a:r>
            <a:endParaRPr lang="en-US" baseline="0" dirty="0" smtClean="0"/>
          </a:p>
          <a:p>
            <a:endParaRPr lang="en-US" baseline="0" dirty="0" smtClean="0"/>
          </a:p>
          <a:p>
            <a:r>
              <a:rPr lang="en-US" b="1" baseline="0" dirty="0" smtClean="0"/>
              <a:t>Notes:</a:t>
            </a:r>
          </a:p>
          <a:p>
            <a:endParaRPr lang="en-US" b="1" baseline="0" dirty="0" smtClean="0"/>
          </a:p>
          <a:p>
            <a:r>
              <a:rPr lang="en-US" altLang="en-US" dirty="0" smtClean="0"/>
              <a:t>Laboratory blood tests for the endocrine system consist of testing for the blood level of the individual hormone. Because</a:t>
            </a:r>
            <a:r>
              <a:rPr lang="en-US" altLang="en-US" baseline="0" dirty="0" smtClean="0"/>
              <a:t> each hormone helps regulate a specific body function, the blood level of the hormone can help physicians diagnose various diseases and disorders. </a:t>
            </a:r>
            <a:r>
              <a:rPr lang="en-US" altLang="en-US" dirty="0" smtClean="0"/>
              <a:t>For example, if a thyroid problem is suspected, blood would be examined for levels of thyroid-stimulating hormone (TSH), T3, T4, and possibly calcitonin.</a:t>
            </a:r>
          </a:p>
          <a:p>
            <a:endParaRPr lang="en-US" altLang="en-US" dirty="0" smtClean="0"/>
          </a:p>
          <a:p>
            <a:r>
              <a:rPr lang="en-US" b="1" dirty="0" smtClean="0"/>
              <a:t>A1c (glycated hemoglobin):</a:t>
            </a:r>
            <a:r>
              <a:rPr lang="en-US" b="1" baseline="0" dirty="0" smtClean="0"/>
              <a:t> </a:t>
            </a:r>
            <a:r>
              <a:rPr lang="en-US" dirty="0" smtClean="0"/>
              <a:t>Determines the patient’s average blood glucose level over the past 2 to 3 months</a:t>
            </a:r>
          </a:p>
          <a:p>
            <a:r>
              <a:rPr lang="en-US" b="1" dirty="0" smtClean="0"/>
              <a:t>Adrenocorticotropic hormone (ACTH)</a:t>
            </a:r>
            <a:r>
              <a:rPr lang="en-US" b="1" baseline="0" dirty="0" smtClean="0"/>
              <a:t>: </a:t>
            </a:r>
            <a:r>
              <a:rPr lang="en-US" dirty="0" smtClean="0"/>
              <a:t>Measures the level of the ACTH hormone in the blood</a:t>
            </a:r>
          </a:p>
          <a:p>
            <a:r>
              <a:rPr lang="en-US" b="1" dirty="0" smtClean="0"/>
              <a:t>Antidiuretic hormone (ADH):</a:t>
            </a:r>
            <a:r>
              <a:rPr lang="en-US" b="1" baseline="0" dirty="0" smtClean="0"/>
              <a:t> </a:t>
            </a:r>
            <a:r>
              <a:rPr lang="en-US" dirty="0" smtClean="0"/>
              <a:t>Measures the blood level of ADH, which is produced by the hypothalamus in the brain</a:t>
            </a:r>
          </a:p>
          <a:p>
            <a:r>
              <a:rPr lang="en-US" b="1" dirty="0" smtClean="0"/>
              <a:t>Aldosterone (ALD): </a:t>
            </a:r>
            <a:r>
              <a:rPr lang="en-US" dirty="0" smtClean="0"/>
              <a:t>Measures the level of aldosterone in the blood</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48</a:t>
            </a:fld>
            <a:endParaRPr lang="en-US" dirty="0"/>
          </a:p>
        </p:txBody>
      </p:sp>
    </p:spTree>
    <p:extLst>
      <p:ext uri="{BB962C8B-B14F-4D97-AF65-F5344CB8AC3E}">
        <p14:creationId xmlns:p14="http://schemas.microsoft.com/office/powerpoint/2010/main" val="1729228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Introduction:</a:t>
            </a:r>
          </a:p>
          <a:p>
            <a:endParaRPr lang="en-US" b="1" dirty="0" smtClean="0"/>
          </a:p>
          <a:p>
            <a:r>
              <a:rPr lang="en-US" dirty="0" smtClean="0"/>
              <a:t>Human diseases and disorders, as well as the laboratory tests used to diagnose them, can be classified according to which</a:t>
            </a:r>
            <a:r>
              <a:rPr lang="en-US" baseline="0" dirty="0" smtClean="0"/>
              <a:t> of the 12 body systems they affect:</a:t>
            </a:r>
          </a:p>
          <a:p>
            <a:pPr marL="171450" indent="-171450">
              <a:buFont typeface="Arial" panose="020B0604020202020204" pitchFamily="34" charset="0"/>
              <a:buChar char="•"/>
            </a:pPr>
            <a:r>
              <a:rPr lang="en-US" baseline="0" dirty="0" smtClean="0"/>
              <a:t>Integumentary</a:t>
            </a:r>
          </a:p>
          <a:p>
            <a:pPr marL="171450" indent="-171450">
              <a:buFont typeface="Arial" panose="020B0604020202020204" pitchFamily="34" charset="0"/>
              <a:buChar char="•"/>
            </a:pPr>
            <a:r>
              <a:rPr lang="en-US" baseline="0" dirty="0" smtClean="0"/>
              <a:t>Skeletal</a:t>
            </a:r>
          </a:p>
          <a:p>
            <a:pPr marL="171450" indent="-171450">
              <a:buFont typeface="Arial" panose="020B0604020202020204" pitchFamily="34" charset="0"/>
              <a:buChar char="•"/>
            </a:pPr>
            <a:r>
              <a:rPr lang="en-US" baseline="0" dirty="0" smtClean="0"/>
              <a:t>Muscular</a:t>
            </a:r>
          </a:p>
          <a:p>
            <a:pPr marL="171450" indent="-171450">
              <a:buFont typeface="Arial" panose="020B0604020202020204" pitchFamily="34" charset="0"/>
              <a:buChar char="•"/>
            </a:pPr>
            <a:r>
              <a:rPr lang="en-US" baseline="0" dirty="0" smtClean="0"/>
              <a:t>Lymphatic</a:t>
            </a:r>
          </a:p>
          <a:p>
            <a:pPr marL="171450" indent="-171450">
              <a:buFont typeface="Arial" panose="020B0604020202020204" pitchFamily="34" charset="0"/>
              <a:buChar char="•"/>
            </a:pPr>
            <a:r>
              <a:rPr lang="en-US" baseline="0" dirty="0" smtClean="0"/>
              <a:t>Immune</a:t>
            </a:r>
          </a:p>
          <a:p>
            <a:pPr marL="171450" indent="-171450">
              <a:buFont typeface="Arial" panose="020B0604020202020204" pitchFamily="34" charset="0"/>
              <a:buChar char="•"/>
            </a:pPr>
            <a:r>
              <a:rPr lang="en-US" baseline="0" dirty="0" smtClean="0"/>
              <a:t>Respiratory</a:t>
            </a:r>
          </a:p>
          <a:p>
            <a:pPr marL="171450" indent="-171450">
              <a:buFont typeface="Arial" panose="020B0604020202020204" pitchFamily="34" charset="0"/>
              <a:buChar char="•"/>
            </a:pPr>
            <a:r>
              <a:rPr lang="en-US" baseline="0" dirty="0" smtClean="0"/>
              <a:t>Digestive</a:t>
            </a:r>
          </a:p>
          <a:p>
            <a:pPr marL="171450" indent="-171450">
              <a:buFont typeface="Arial" panose="020B0604020202020204" pitchFamily="34" charset="0"/>
              <a:buChar char="•"/>
            </a:pPr>
            <a:r>
              <a:rPr lang="en-US" baseline="0" dirty="0" smtClean="0"/>
              <a:t>Nervous</a:t>
            </a:r>
          </a:p>
          <a:p>
            <a:pPr marL="171450" indent="-171450">
              <a:buFont typeface="Arial" panose="020B0604020202020204" pitchFamily="34" charset="0"/>
              <a:buChar char="•"/>
            </a:pPr>
            <a:r>
              <a:rPr lang="en-US" baseline="0" dirty="0" smtClean="0"/>
              <a:t>Endocrine</a:t>
            </a:r>
          </a:p>
          <a:p>
            <a:pPr marL="171450" indent="-171450">
              <a:buFont typeface="Arial" panose="020B0604020202020204" pitchFamily="34" charset="0"/>
              <a:buChar char="•"/>
            </a:pPr>
            <a:r>
              <a:rPr lang="en-US" baseline="0" dirty="0" smtClean="0"/>
              <a:t>Cardiovascular</a:t>
            </a:r>
          </a:p>
          <a:p>
            <a:pPr marL="171450" indent="-171450">
              <a:buFont typeface="Arial" panose="020B0604020202020204" pitchFamily="34" charset="0"/>
              <a:buChar char="•"/>
            </a:pPr>
            <a:r>
              <a:rPr lang="en-US" baseline="0" dirty="0" smtClean="0"/>
              <a:t>Urinary</a:t>
            </a:r>
          </a:p>
          <a:p>
            <a:pPr marL="171450" indent="-171450">
              <a:buFont typeface="Arial" panose="020B0604020202020204" pitchFamily="34" charset="0"/>
              <a:buChar char="•"/>
            </a:pPr>
            <a:r>
              <a:rPr lang="en-US" baseline="0" dirty="0" smtClean="0"/>
              <a:t>Male and female reproductive</a:t>
            </a:r>
          </a:p>
          <a:p>
            <a:pPr marL="171450" indent="-17145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This chapter reviews the anatomy and physiology of each body system, diseases and disorders that commonly affect each system, and the laboratory tests used to diagnose or monitor them.</a:t>
            </a:r>
          </a:p>
          <a:p>
            <a:pPr marL="0" indent="0">
              <a:buFont typeface="Arial" panose="020B0604020202020204" pitchFamily="34" charset="0"/>
              <a:buNone/>
            </a:pPr>
            <a:r>
              <a:rPr lang="en-US" b="1" baseline="0" dirty="0" smtClean="0"/>
              <a:t>Anatomy: </a:t>
            </a:r>
            <a:r>
              <a:rPr lang="en-US" baseline="0" dirty="0" smtClean="0"/>
              <a:t>study of the structure of body systems</a:t>
            </a:r>
          </a:p>
          <a:p>
            <a:pPr marL="0" indent="0">
              <a:buFont typeface="Arial" panose="020B0604020202020204" pitchFamily="34" charset="0"/>
              <a:buNone/>
            </a:pPr>
            <a:r>
              <a:rPr lang="en-US" b="1" baseline="0" dirty="0" smtClean="0"/>
              <a:t>Physiology: </a:t>
            </a:r>
            <a:r>
              <a:rPr lang="en-US" baseline="0" dirty="0" smtClean="0"/>
              <a:t>study of the function of body systems</a:t>
            </a:r>
          </a:p>
        </p:txBody>
      </p:sp>
      <p:sp>
        <p:nvSpPr>
          <p:cNvPr id="4" name="Slide Number Placeholder 3"/>
          <p:cNvSpPr>
            <a:spLocks noGrp="1"/>
          </p:cNvSpPr>
          <p:nvPr>
            <p:ph type="sldNum" sz="quarter" idx="10"/>
          </p:nvPr>
        </p:nvSpPr>
        <p:spPr/>
        <p:txBody>
          <a:bodyPr/>
          <a:lstStyle/>
          <a:p>
            <a:fld id="{5D003D02-7E89-4EBF-B123-9C334E1BFEF7}" type="slidenum">
              <a:rPr lang="en-US" smtClean="0"/>
              <a:t>4</a:t>
            </a:fld>
            <a:endParaRPr lang="en-US" dirty="0"/>
          </a:p>
        </p:txBody>
      </p:sp>
    </p:spTree>
    <p:extLst>
      <p:ext uri="{BB962C8B-B14F-4D97-AF65-F5344CB8AC3E}">
        <p14:creationId xmlns:p14="http://schemas.microsoft.com/office/powerpoint/2010/main" val="33292807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 5.8 </a:t>
            </a:r>
            <a:r>
              <a:rPr lang="en-US" dirty="0" smtClean="0">
                <a:latin typeface="Albertus Medium" pitchFamily="34" charset="0"/>
              </a:rPr>
              <a:t>Describe the functions of the endocrine system, </a:t>
            </a:r>
            <a:r>
              <a:rPr lang="en-US" altLang="en-US" dirty="0" smtClean="0">
                <a:latin typeface="Albertus Medium" pitchFamily="34" charset="0"/>
              </a:rPr>
              <a:t>common diseases and disorders that affect this system, and related laboratory tests.</a:t>
            </a:r>
          </a:p>
          <a:p>
            <a:endParaRPr lang="en-US" baseline="0" dirty="0" smtClean="0"/>
          </a:p>
          <a:p>
            <a:r>
              <a:rPr lang="en-US" b="1" baseline="0" dirty="0" smtClean="0"/>
              <a:t>Notes:</a:t>
            </a:r>
          </a:p>
          <a:p>
            <a:endParaRPr lang="en-US" baseline="0" dirty="0" smtClean="0"/>
          </a:p>
          <a:p>
            <a:r>
              <a:rPr lang="en-US" b="1" dirty="0" smtClean="0"/>
              <a:t>Calcitonin:</a:t>
            </a:r>
            <a:r>
              <a:rPr lang="en-US" dirty="0" smtClean="0"/>
              <a:t> Measures blood levels of calcitonin</a:t>
            </a:r>
          </a:p>
          <a:p>
            <a:r>
              <a:rPr lang="en-US" b="1" dirty="0" smtClean="0"/>
              <a:t>Cortisol:</a:t>
            </a:r>
            <a:r>
              <a:rPr lang="en-US" b="1" baseline="0" dirty="0" smtClean="0"/>
              <a:t> </a:t>
            </a:r>
            <a:r>
              <a:rPr lang="en-US" dirty="0" smtClean="0"/>
              <a:t>Measures the level of the steroid hormone cortisol in the blood</a:t>
            </a:r>
          </a:p>
          <a:p>
            <a:r>
              <a:rPr lang="en-US" b="1" dirty="0" smtClean="0"/>
              <a:t>Fasting blood glucose (also called fasting blood sugar or FBS):</a:t>
            </a:r>
            <a:r>
              <a:rPr lang="en-US" baseline="0" dirty="0" smtClean="0"/>
              <a:t> </a:t>
            </a:r>
            <a:r>
              <a:rPr lang="en-US" dirty="0" smtClean="0"/>
              <a:t>Measures the level of glucose in the blood after the patient has fasted for at least 8 hours</a:t>
            </a:r>
          </a:p>
          <a:p>
            <a:endParaRPr lang="en-US" baseline="0" dirty="0" smtClean="0"/>
          </a:p>
        </p:txBody>
      </p:sp>
      <p:sp>
        <p:nvSpPr>
          <p:cNvPr id="4" name="Slide Number Placeholder 3"/>
          <p:cNvSpPr>
            <a:spLocks noGrp="1"/>
          </p:cNvSpPr>
          <p:nvPr>
            <p:ph type="sldNum" sz="quarter" idx="10"/>
          </p:nvPr>
        </p:nvSpPr>
        <p:spPr/>
        <p:txBody>
          <a:bodyPr/>
          <a:lstStyle/>
          <a:p>
            <a:fld id="{5D003D02-7E89-4EBF-B123-9C334E1BFEF7}" type="slidenum">
              <a:rPr lang="en-US" smtClean="0"/>
              <a:t>49</a:t>
            </a:fld>
            <a:endParaRPr lang="en-US" dirty="0"/>
          </a:p>
        </p:txBody>
      </p:sp>
    </p:spTree>
    <p:extLst>
      <p:ext uri="{BB962C8B-B14F-4D97-AF65-F5344CB8AC3E}">
        <p14:creationId xmlns:p14="http://schemas.microsoft.com/office/powerpoint/2010/main" val="16622080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 5.8 </a:t>
            </a:r>
            <a:r>
              <a:rPr lang="en-US" dirty="0" smtClean="0">
                <a:latin typeface="Albertus Medium" pitchFamily="34" charset="0"/>
              </a:rPr>
              <a:t>Describe the functions of the endocrine system, </a:t>
            </a:r>
            <a:r>
              <a:rPr lang="en-US" altLang="en-US" dirty="0" smtClean="0">
                <a:latin typeface="Albertus Medium" pitchFamily="34" charset="0"/>
              </a:rPr>
              <a:t>common diseases and disorders that affect this system, and related laboratory tests.</a:t>
            </a:r>
          </a:p>
          <a:p>
            <a:endParaRPr lang="en-US" baseline="0" dirty="0" smtClean="0"/>
          </a:p>
          <a:p>
            <a:r>
              <a:rPr lang="en-US" b="1" baseline="0" dirty="0" smtClean="0"/>
              <a:t>Notes:</a:t>
            </a:r>
          </a:p>
          <a:p>
            <a:endParaRPr lang="en-US" baseline="0" dirty="0" smtClean="0"/>
          </a:p>
          <a:p>
            <a:r>
              <a:rPr lang="en-US" b="1" dirty="0" smtClean="0"/>
              <a:t>Follicle-stimulating hormone (FSH):</a:t>
            </a:r>
            <a:r>
              <a:rPr lang="en-US" baseline="0" dirty="0" smtClean="0"/>
              <a:t> </a:t>
            </a:r>
            <a:r>
              <a:rPr lang="en-US" dirty="0" smtClean="0"/>
              <a:t>Measures the level of FSH in the blood</a:t>
            </a:r>
          </a:p>
          <a:p>
            <a:r>
              <a:rPr lang="en-US" b="1" dirty="0" smtClean="0"/>
              <a:t>Luteinizing hormone (LH): </a:t>
            </a:r>
            <a:r>
              <a:rPr lang="en-US" dirty="0" smtClean="0"/>
              <a:t>Measures the level of LH in the blood</a:t>
            </a:r>
          </a:p>
        </p:txBody>
      </p:sp>
      <p:sp>
        <p:nvSpPr>
          <p:cNvPr id="4" name="Slide Number Placeholder 3"/>
          <p:cNvSpPr>
            <a:spLocks noGrp="1"/>
          </p:cNvSpPr>
          <p:nvPr>
            <p:ph type="sldNum" sz="quarter" idx="10"/>
          </p:nvPr>
        </p:nvSpPr>
        <p:spPr/>
        <p:txBody>
          <a:bodyPr/>
          <a:lstStyle/>
          <a:p>
            <a:fld id="{5D003D02-7E89-4EBF-B123-9C334E1BFEF7}" type="slidenum">
              <a:rPr lang="en-US" smtClean="0"/>
              <a:t>50</a:t>
            </a:fld>
            <a:endParaRPr lang="en-US" dirty="0"/>
          </a:p>
        </p:txBody>
      </p:sp>
    </p:spTree>
    <p:extLst>
      <p:ext uri="{BB962C8B-B14F-4D97-AF65-F5344CB8AC3E}">
        <p14:creationId xmlns:p14="http://schemas.microsoft.com/office/powerpoint/2010/main" val="41950268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 5.8 </a:t>
            </a:r>
            <a:r>
              <a:rPr lang="en-US" dirty="0" smtClean="0">
                <a:latin typeface="Albertus Medium" pitchFamily="34" charset="0"/>
              </a:rPr>
              <a:t>Describe the functions of the endocrine system, </a:t>
            </a:r>
            <a:r>
              <a:rPr lang="en-US" altLang="en-US" dirty="0" smtClean="0">
                <a:latin typeface="Albertus Medium" pitchFamily="34" charset="0"/>
              </a:rPr>
              <a:t>common diseases and disorders that affect this system, and related laboratory tests.</a:t>
            </a:r>
          </a:p>
          <a:p>
            <a:endParaRPr lang="en-US" baseline="0" dirty="0" smtClean="0"/>
          </a:p>
          <a:p>
            <a:r>
              <a:rPr lang="en-US" b="1" baseline="0" dirty="0" smtClean="0"/>
              <a:t>Notes:</a:t>
            </a:r>
          </a:p>
          <a:p>
            <a:endParaRPr lang="en-US" b="1" baseline="0" dirty="0" smtClean="0"/>
          </a:p>
          <a:p>
            <a:r>
              <a:rPr lang="en-US" b="1" dirty="0" smtClean="0"/>
              <a:t>Luteinizing hormone (LH)</a:t>
            </a:r>
            <a:r>
              <a:rPr lang="en-US" b="1" baseline="0" dirty="0" smtClean="0"/>
              <a:t>: </a:t>
            </a:r>
            <a:r>
              <a:rPr lang="en-US" dirty="0" smtClean="0"/>
              <a:t>Measures the level of LH in the blood</a:t>
            </a:r>
          </a:p>
          <a:p>
            <a:r>
              <a:rPr lang="en-US" b="1" dirty="0" smtClean="0"/>
              <a:t>Glucagon:</a:t>
            </a:r>
            <a:r>
              <a:rPr lang="en-US" b="1" baseline="0" dirty="0" smtClean="0"/>
              <a:t> </a:t>
            </a:r>
            <a:r>
              <a:rPr lang="en-US" dirty="0" smtClean="0"/>
              <a:t>Measures the level of the hormone glucagon in the blood</a:t>
            </a:r>
          </a:p>
          <a:p>
            <a:r>
              <a:rPr lang="en-US" b="1" dirty="0" smtClean="0"/>
              <a:t>Glucose tolerance test (GTT):</a:t>
            </a:r>
            <a:r>
              <a:rPr lang="en-US" b="1" baseline="0" dirty="0" smtClean="0"/>
              <a:t> </a:t>
            </a:r>
            <a:r>
              <a:rPr lang="en-US" dirty="0" smtClean="0"/>
              <a:t>Determines how well the body breaks down glucose over a 2- to 3-hour period</a:t>
            </a:r>
          </a:p>
          <a:p>
            <a:endParaRPr lang="en-US" baseline="0" dirty="0" smtClean="0"/>
          </a:p>
        </p:txBody>
      </p:sp>
      <p:sp>
        <p:nvSpPr>
          <p:cNvPr id="4" name="Slide Number Placeholder 3"/>
          <p:cNvSpPr>
            <a:spLocks noGrp="1"/>
          </p:cNvSpPr>
          <p:nvPr>
            <p:ph type="sldNum" sz="quarter" idx="10"/>
          </p:nvPr>
        </p:nvSpPr>
        <p:spPr/>
        <p:txBody>
          <a:bodyPr/>
          <a:lstStyle/>
          <a:p>
            <a:fld id="{5D003D02-7E89-4EBF-B123-9C334E1BFEF7}" type="slidenum">
              <a:rPr lang="en-US" smtClean="0"/>
              <a:t>51</a:t>
            </a:fld>
            <a:endParaRPr lang="en-US" dirty="0"/>
          </a:p>
        </p:txBody>
      </p:sp>
    </p:spTree>
    <p:extLst>
      <p:ext uri="{BB962C8B-B14F-4D97-AF65-F5344CB8AC3E}">
        <p14:creationId xmlns:p14="http://schemas.microsoft.com/office/powerpoint/2010/main" val="133706469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 5.8 </a:t>
            </a:r>
            <a:r>
              <a:rPr lang="en-US" dirty="0" smtClean="0">
                <a:latin typeface="Albertus Medium" pitchFamily="34" charset="0"/>
              </a:rPr>
              <a:t>Describe the functions of the endocrine system, </a:t>
            </a:r>
            <a:r>
              <a:rPr lang="en-US" altLang="en-US" dirty="0" smtClean="0">
                <a:latin typeface="Albertus Medium" pitchFamily="34" charset="0"/>
              </a:rPr>
              <a:t>common diseases and disorders that affect this system, and related laboratory tests.</a:t>
            </a:r>
          </a:p>
          <a:p>
            <a:endParaRPr lang="en-US" baseline="0" dirty="0" smtClean="0"/>
          </a:p>
          <a:p>
            <a:r>
              <a:rPr lang="en-US" b="1" baseline="0" dirty="0" smtClean="0"/>
              <a:t>Notes:</a:t>
            </a:r>
          </a:p>
          <a:p>
            <a:endParaRPr lang="en-US" b="1" baseline="0" dirty="0" smtClean="0"/>
          </a:p>
          <a:p>
            <a:r>
              <a:rPr lang="en-US" b="1" dirty="0" smtClean="0"/>
              <a:t>Growth hormone (GH): </a:t>
            </a:r>
            <a:r>
              <a:rPr lang="en-US" dirty="0" smtClean="0"/>
              <a:t>Measures the level of GH in the blood</a:t>
            </a:r>
          </a:p>
          <a:p>
            <a:r>
              <a:rPr lang="en-US" b="1" dirty="0" smtClean="0"/>
              <a:t>Insulin: </a:t>
            </a:r>
            <a:r>
              <a:rPr lang="en-US" dirty="0" smtClean="0"/>
              <a:t>Measures the level of insulin in the blood</a:t>
            </a:r>
          </a:p>
          <a:p>
            <a:r>
              <a:rPr lang="en-US" b="1" dirty="0" smtClean="0"/>
              <a:t>Renin: </a:t>
            </a:r>
            <a:r>
              <a:rPr lang="en-US" dirty="0" smtClean="0"/>
              <a:t>Measures the level of renin in the blood</a:t>
            </a:r>
          </a:p>
          <a:p>
            <a:r>
              <a:rPr lang="en-US" b="1" dirty="0" smtClean="0"/>
              <a:t>Thyroid function panel: </a:t>
            </a:r>
            <a:r>
              <a:rPr lang="en-US" dirty="0" smtClean="0"/>
              <a:t>Measures the level of T3, T4, and TSH; often includes a thyroid scan with a radioactive iodine tracer as well</a:t>
            </a:r>
          </a:p>
          <a:p>
            <a:r>
              <a:rPr lang="en-US" b="1" dirty="0" smtClean="0"/>
              <a:t>Zinc: </a:t>
            </a:r>
            <a:r>
              <a:rPr lang="en-US" dirty="0" smtClean="0"/>
              <a:t>Measures blood level of zinc</a:t>
            </a:r>
            <a:endParaRPr lang="en-US" baseline="0" dirty="0" smtClean="0"/>
          </a:p>
        </p:txBody>
      </p:sp>
      <p:sp>
        <p:nvSpPr>
          <p:cNvPr id="4" name="Slide Number Placeholder 3"/>
          <p:cNvSpPr>
            <a:spLocks noGrp="1"/>
          </p:cNvSpPr>
          <p:nvPr>
            <p:ph type="sldNum" sz="quarter" idx="10"/>
          </p:nvPr>
        </p:nvSpPr>
        <p:spPr/>
        <p:txBody>
          <a:bodyPr/>
          <a:lstStyle/>
          <a:p>
            <a:fld id="{5D003D02-7E89-4EBF-B123-9C334E1BFEF7}" type="slidenum">
              <a:rPr lang="en-US" smtClean="0"/>
              <a:t>52</a:t>
            </a:fld>
            <a:endParaRPr lang="en-US" dirty="0"/>
          </a:p>
        </p:txBody>
      </p:sp>
    </p:spTree>
    <p:extLst>
      <p:ext uri="{BB962C8B-B14F-4D97-AF65-F5344CB8AC3E}">
        <p14:creationId xmlns:p14="http://schemas.microsoft.com/office/powerpoint/2010/main" val="31833135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 5.8 </a:t>
            </a:r>
            <a:r>
              <a:rPr lang="en-US" dirty="0" smtClean="0">
                <a:latin typeface="Albertus Medium" pitchFamily="34" charset="0"/>
              </a:rPr>
              <a:t>Describe the functions of the endocrine system, </a:t>
            </a:r>
            <a:r>
              <a:rPr lang="en-US" altLang="en-US" dirty="0" smtClean="0">
                <a:latin typeface="Albertus Medium" pitchFamily="34" charset="0"/>
              </a:rPr>
              <a:t>common diseases and disorders that affect this system, and related laboratory tests.</a:t>
            </a:r>
            <a:endParaRPr lang="en-US" baseline="0" dirty="0" smtClean="0"/>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b="1" dirty="0" smtClean="0"/>
              <a:t>Notes: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Non-blood tests consist of microbiology cultures to determine the presence of pathogens, and biopsies, when needed, of the various glands themselves.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p>
          <a:p>
            <a:r>
              <a:rPr lang="en-US" b="1" dirty="0" smtClean="0"/>
              <a:t>Urine ketones: </a:t>
            </a:r>
            <a:r>
              <a:rPr lang="en-US" dirty="0" smtClean="0"/>
              <a:t>Measures the level of ketones in the urine</a:t>
            </a:r>
          </a:p>
          <a:p>
            <a:r>
              <a:rPr lang="en-US" b="1" dirty="0" smtClean="0"/>
              <a:t>Tissue biopsy </a:t>
            </a:r>
            <a:r>
              <a:rPr lang="en-US" dirty="0" smtClean="0"/>
              <a:t>of individual glands: Removal of a small piece of tissue through a biopsy needle for examination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p>
        </p:txBody>
      </p:sp>
      <p:sp>
        <p:nvSpPr>
          <p:cNvPr id="4" name="Slide Number Placeholder 3"/>
          <p:cNvSpPr>
            <a:spLocks noGrp="1"/>
          </p:cNvSpPr>
          <p:nvPr>
            <p:ph type="sldNum" sz="quarter" idx="10"/>
          </p:nvPr>
        </p:nvSpPr>
        <p:spPr/>
        <p:txBody>
          <a:bodyPr/>
          <a:lstStyle/>
          <a:p>
            <a:fld id="{5D003D02-7E89-4EBF-B123-9C334E1BFEF7}" type="slidenum">
              <a:rPr lang="en-US" smtClean="0"/>
              <a:t>53</a:t>
            </a:fld>
            <a:endParaRPr lang="en-US" dirty="0"/>
          </a:p>
        </p:txBody>
      </p:sp>
    </p:spTree>
    <p:extLst>
      <p:ext uri="{BB962C8B-B14F-4D97-AF65-F5344CB8AC3E}">
        <p14:creationId xmlns:p14="http://schemas.microsoft.com/office/powerpoint/2010/main" val="2497508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 5.9 </a:t>
            </a:r>
            <a:r>
              <a:rPr lang="en-US" dirty="0" smtClean="0">
                <a:latin typeface="Albertus Medium" pitchFamily="34" charset="0"/>
              </a:rPr>
              <a:t>Describe the functions of the cardiovascular system, </a:t>
            </a:r>
            <a:r>
              <a:rPr lang="en-US" altLang="en-US" dirty="0" smtClean="0">
                <a:latin typeface="Albertus Medium" pitchFamily="34" charset="0"/>
              </a:rPr>
              <a:t>common diseases and disorders that affect this system, and related laboratory tests.</a:t>
            </a:r>
          </a:p>
          <a:p>
            <a:endParaRPr lang="en-US" baseline="0" dirty="0" smtClean="0"/>
          </a:p>
          <a:p>
            <a:r>
              <a:rPr lang="en-US" b="1" baseline="0" dirty="0" smtClean="0"/>
              <a:t>Notes:</a:t>
            </a:r>
          </a:p>
          <a:p>
            <a:pPr>
              <a:defRPr/>
            </a:pPr>
            <a:endParaRPr lang="en-US" dirty="0" smtClean="0"/>
          </a:p>
          <a:p>
            <a:pPr>
              <a:defRPr/>
            </a:pPr>
            <a:r>
              <a:rPr lang="en-US" dirty="0" smtClean="0"/>
              <a:t>The </a:t>
            </a:r>
            <a:r>
              <a:rPr lang="en-US" b="1" dirty="0" smtClean="0"/>
              <a:t>cardiovascular system </a:t>
            </a:r>
            <a:r>
              <a:rPr lang="en-US" dirty="0" smtClean="0"/>
              <a:t>does more than just pump blood to all areas of the body. Its functions include:</a:t>
            </a:r>
          </a:p>
          <a:p>
            <a:pPr marL="171450" indent="-171450">
              <a:buFont typeface="Arial" pitchFamily="34" charset="0"/>
              <a:buChar char="•"/>
              <a:defRPr/>
            </a:pPr>
            <a:r>
              <a:rPr lang="en-US" dirty="0" smtClean="0"/>
              <a:t>Carrying nutrients and oxygen to the body cells</a:t>
            </a:r>
          </a:p>
          <a:p>
            <a:pPr marL="171450" indent="-171450">
              <a:buFont typeface="Arial" pitchFamily="34" charset="0"/>
              <a:buChar char="•"/>
              <a:defRPr/>
            </a:pPr>
            <a:r>
              <a:rPr lang="en-US" dirty="0" smtClean="0"/>
              <a:t>Carrying wastes, including waste gases, from the body cells to the appropriate systems for removal from the body</a:t>
            </a:r>
          </a:p>
          <a:p>
            <a:pPr marL="628650" lvl="1" indent="-171450">
              <a:buFont typeface="Arial" pitchFamily="34" charset="0"/>
              <a:buChar char="•"/>
              <a:defRPr/>
            </a:pPr>
            <a:r>
              <a:rPr lang="en-US" dirty="0" smtClean="0"/>
              <a:t>Carbon dioxide to the lungs for exhalation</a:t>
            </a:r>
          </a:p>
          <a:p>
            <a:pPr marL="628650" lvl="1" indent="-171450">
              <a:buFont typeface="Arial" pitchFamily="34" charset="0"/>
              <a:buChar char="•"/>
              <a:defRPr/>
            </a:pPr>
            <a:r>
              <a:rPr lang="en-US" dirty="0" smtClean="0"/>
              <a:t>Urea and other waste products to the kidneys for excretion</a:t>
            </a:r>
          </a:p>
          <a:p>
            <a:pPr marL="171450" indent="-171450">
              <a:buFont typeface="Arial" pitchFamily="34" charset="0"/>
              <a:buChar char="•"/>
              <a:defRPr/>
            </a:pPr>
            <a:r>
              <a:rPr lang="en-US" dirty="0" smtClean="0"/>
              <a:t>Carrying hormones to various parts of the body</a:t>
            </a:r>
          </a:p>
          <a:p>
            <a:pPr marL="171450" indent="-171450">
              <a:buFont typeface="Arial" pitchFamily="34" charset="0"/>
              <a:buChar char="•"/>
              <a:defRPr/>
            </a:pPr>
            <a:r>
              <a:rPr lang="en-US" dirty="0" smtClean="0"/>
              <a:t>Playing a part in the body’s immune response</a:t>
            </a:r>
          </a:p>
          <a:p>
            <a:pPr marL="171450" indent="-171450">
              <a:buFont typeface="Arial" pitchFamily="34" charset="0"/>
              <a:buChar char="•"/>
              <a:defRPr/>
            </a:pPr>
            <a:r>
              <a:rPr lang="en-US" dirty="0" smtClean="0"/>
              <a:t>Regulating body temperature</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55</a:t>
            </a:fld>
            <a:endParaRPr lang="en-US" dirty="0"/>
          </a:p>
        </p:txBody>
      </p:sp>
    </p:spTree>
    <p:extLst>
      <p:ext uri="{BB962C8B-B14F-4D97-AF65-F5344CB8AC3E}">
        <p14:creationId xmlns:p14="http://schemas.microsoft.com/office/powerpoint/2010/main" val="69657470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 5.9 </a:t>
            </a:r>
            <a:r>
              <a:rPr lang="en-US" dirty="0" smtClean="0">
                <a:latin typeface="Albertus Medium" pitchFamily="34" charset="0"/>
              </a:rPr>
              <a:t>Describe the functions of the cardiovascular system, </a:t>
            </a:r>
            <a:r>
              <a:rPr lang="en-US" altLang="en-US" dirty="0" smtClean="0">
                <a:latin typeface="Albertus Medium" pitchFamily="34" charset="0"/>
              </a:rPr>
              <a:t>common diseases and disorders that affect this system, and related laboratory tests.</a:t>
            </a:r>
          </a:p>
          <a:p>
            <a:endParaRPr lang="en-US" baseline="0" dirty="0" smtClean="0"/>
          </a:p>
          <a:p>
            <a:r>
              <a:rPr lang="en-US" b="1" baseline="0" dirty="0" smtClean="0"/>
              <a:t>Notes:</a:t>
            </a:r>
          </a:p>
          <a:p>
            <a:pPr>
              <a:buFont typeface="Arial" pitchFamily="34" charset="0"/>
              <a:buNone/>
              <a:defRPr/>
            </a:pPr>
            <a:endParaRPr lang="en-US" b="1" dirty="0" smtClean="0"/>
          </a:p>
          <a:p>
            <a:pPr>
              <a:buFont typeface="Arial" pitchFamily="34" charset="0"/>
              <a:buNone/>
              <a:defRPr/>
            </a:pPr>
            <a:r>
              <a:rPr lang="en-US" b="1" dirty="0" smtClean="0"/>
              <a:t>Arterial blood gases: </a:t>
            </a:r>
            <a:r>
              <a:rPr lang="en-US" dirty="0" smtClean="0"/>
              <a:t>Measures level of oxygen (O</a:t>
            </a:r>
            <a:r>
              <a:rPr lang="en-US" baseline="-25000" dirty="0" smtClean="0"/>
              <a:t>2</a:t>
            </a:r>
            <a:r>
              <a:rPr lang="en-US" dirty="0" smtClean="0"/>
              <a:t>), carbon dioxide (CO</a:t>
            </a:r>
            <a:r>
              <a:rPr lang="en-US" baseline="-25000" dirty="0" smtClean="0"/>
              <a:t>2</a:t>
            </a:r>
            <a:r>
              <a:rPr lang="en-US" dirty="0" smtClean="0"/>
              <a:t>, and bicarbonate (HCO</a:t>
            </a:r>
            <a:r>
              <a:rPr lang="en-US" baseline="-25000" dirty="0" smtClean="0"/>
              <a:t>3</a:t>
            </a:r>
            <a:r>
              <a:rPr lang="en-US" dirty="0" smtClean="0"/>
              <a:t>) as well as the pH (acidity or alkalinity) of arterial blood</a:t>
            </a:r>
          </a:p>
          <a:p>
            <a:pPr>
              <a:buFont typeface="Arial" pitchFamily="34" charset="0"/>
              <a:buNone/>
              <a:defRPr/>
            </a:pPr>
            <a:r>
              <a:rPr lang="en-US" b="1" dirty="0" smtClean="0"/>
              <a:t>Aspartate aminotransferase (AST): </a:t>
            </a:r>
            <a:r>
              <a:rPr lang="en-US" dirty="0" smtClean="0"/>
              <a:t>Measures the amount of AST in the blood</a:t>
            </a:r>
            <a:endParaRPr lang="en-US" b="1" dirty="0" smtClean="0"/>
          </a:p>
          <a:p>
            <a:pPr>
              <a:buFont typeface="Arial" pitchFamily="34" charset="0"/>
              <a:buNone/>
              <a:defRPr/>
            </a:pPr>
            <a:r>
              <a:rPr lang="en-US" b="1" dirty="0" smtClean="0"/>
              <a:t>B-type</a:t>
            </a:r>
            <a:r>
              <a:rPr lang="en-US" b="1" baseline="0" dirty="0" smtClean="0"/>
              <a:t> natriuretic peptide (BNP): </a:t>
            </a:r>
            <a:r>
              <a:rPr lang="en-US" b="0" baseline="0" dirty="0" smtClean="0"/>
              <a:t>Helps determine heart failure</a:t>
            </a:r>
            <a:endParaRPr lang="en-US" b="0" dirty="0" smtClean="0"/>
          </a:p>
          <a:p>
            <a:pPr>
              <a:buFont typeface="Arial" pitchFamily="34" charset="0"/>
              <a:buNone/>
              <a:defRPr/>
            </a:pPr>
            <a:r>
              <a:rPr lang="en-US" b="1" dirty="0" smtClean="0"/>
              <a:t>Creatine kinase (CK): </a:t>
            </a:r>
            <a:r>
              <a:rPr lang="en-US" dirty="0" smtClean="0"/>
              <a:t>For cardiovascular</a:t>
            </a:r>
            <a:r>
              <a:rPr lang="en-US" baseline="0" dirty="0" smtClean="0"/>
              <a:t> disorders, the level of CK-MB – the isoenzyme mostly found in the heart – is measured; this isoenzyme is also affected during myocardial infarction</a:t>
            </a:r>
            <a:endParaRPr lang="en-US" dirty="0" smtClean="0"/>
          </a:p>
          <a:p>
            <a:pPr>
              <a:buFont typeface="Arial" pitchFamily="34" charset="0"/>
              <a:buNone/>
              <a:defRPr/>
            </a:pPr>
            <a:r>
              <a:rPr lang="en-US" dirty="0" smtClean="0"/>
              <a:t>A</a:t>
            </a:r>
            <a:r>
              <a:rPr lang="en-US" baseline="0" dirty="0" smtClean="0"/>
              <a:t> </a:t>
            </a:r>
            <a:r>
              <a:rPr lang="en-US" b="1" dirty="0" smtClean="0"/>
              <a:t>lipid profile</a:t>
            </a:r>
            <a:r>
              <a:rPr lang="en-US" dirty="0" smtClean="0"/>
              <a:t>, which includes HDL, LDL, and VLDL cholesterol as well as triglycerides, checks the condition of the entire system for risk of atherosclerosis and plaque buildup.</a:t>
            </a:r>
          </a:p>
          <a:p>
            <a:pPr>
              <a:buFont typeface="Arial" pitchFamily="34" charset="0"/>
              <a:buNone/>
              <a:defRPr/>
            </a:pPr>
            <a:r>
              <a:rPr lang="en-US" b="1" dirty="0" smtClean="0"/>
              <a:t>Troponin</a:t>
            </a:r>
            <a:r>
              <a:rPr lang="en-US" dirty="0" smtClean="0"/>
              <a:t> levels are elevated when the heart muscle is damaged due to myocardial infarction.</a:t>
            </a:r>
          </a:p>
        </p:txBody>
      </p:sp>
      <p:sp>
        <p:nvSpPr>
          <p:cNvPr id="4" name="Slide Number Placeholder 3"/>
          <p:cNvSpPr>
            <a:spLocks noGrp="1"/>
          </p:cNvSpPr>
          <p:nvPr>
            <p:ph type="sldNum" sz="quarter" idx="10"/>
          </p:nvPr>
        </p:nvSpPr>
        <p:spPr/>
        <p:txBody>
          <a:bodyPr/>
          <a:lstStyle/>
          <a:p>
            <a:fld id="{5D003D02-7E89-4EBF-B123-9C334E1BFEF7}" type="slidenum">
              <a:rPr lang="en-US" smtClean="0"/>
              <a:t>56</a:t>
            </a:fld>
            <a:endParaRPr lang="en-US" dirty="0"/>
          </a:p>
        </p:txBody>
      </p:sp>
    </p:spTree>
    <p:extLst>
      <p:ext uri="{BB962C8B-B14F-4D97-AF65-F5344CB8AC3E}">
        <p14:creationId xmlns:p14="http://schemas.microsoft.com/office/powerpoint/2010/main" val="8469899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 5.9 </a:t>
            </a:r>
            <a:r>
              <a:rPr lang="en-US" dirty="0" smtClean="0">
                <a:latin typeface="Albertus Medium" pitchFamily="34" charset="0"/>
              </a:rPr>
              <a:t>Describe the functions of the cardiovascular system, </a:t>
            </a:r>
            <a:r>
              <a:rPr lang="en-US" altLang="en-US" dirty="0" smtClean="0">
                <a:latin typeface="Albertus Medium" pitchFamily="34" charset="0"/>
              </a:rPr>
              <a:t>common diseases and disorders that affect this system, and related laboratory tests.</a:t>
            </a:r>
            <a:endParaRPr lang="en-US" baseline="0" dirty="0" smtClean="0"/>
          </a:p>
          <a:p>
            <a:endParaRPr lang="en-US" baseline="0" dirty="0" smtClean="0"/>
          </a:p>
          <a:p>
            <a:r>
              <a:rPr lang="en-US" b="1" baseline="0" dirty="0" smtClean="0"/>
              <a:t>Notes:</a:t>
            </a:r>
          </a:p>
          <a:p>
            <a:endParaRPr lang="en-US" b="1" baseline="0" dirty="0" smtClean="0"/>
          </a:p>
          <a:p>
            <a:pPr>
              <a:buFont typeface="Arial" pitchFamily="34" charset="0"/>
              <a:buNone/>
              <a:defRPr/>
            </a:pPr>
            <a:r>
              <a:rPr lang="en-US" b="1" baseline="0" dirty="0" smtClean="0"/>
              <a:t>Clotting factor assays: </a:t>
            </a:r>
            <a:r>
              <a:rPr lang="en-US" b="0" baseline="0" dirty="0" smtClean="0"/>
              <a:t>Determine levels of specific clotting proteins; performed when PT or APTT test results are abnormal</a:t>
            </a:r>
          </a:p>
          <a:p>
            <a:pPr>
              <a:buFont typeface="Arial" pitchFamily="34" charset="0"/>
              <a:buNone/>
              <a:defRPr/>
            </a:pPr>
            <a:r>
              <a:rPr lang="en-US" b="1" baseline="0" dirty="0" smtClean="0"/>
              <a:t>Clotting inhibitor and antibody studies: </a:t>
            </a:r>
            <a:r>
              <a:rPr lang="en-US" b="0" baseline="0" dirty="0" smtClean="0"/>
              <a:t>Determines the presence of and measures the level of various coagulation (clotting) factors in the blood</a:t>
            </a:r>
          </a:p>
          <a:p>
            <a:pPr>
              <a:buFont typeface="Arial" pitchFamily="34" charset="0"/>
              <a:buNone/>
              <a:defRPr/>
            </a:pPr>
            <a:r>
              <a:rPr lang="en-US" b="1" dirty="0" smtClean="0"/>
              <a:t>D-Dimer and other fibrin degradation/split products (FDP/FSP): </a:t>
            </a:r>
            <a:r>
              <a:rPr lang="en-US" dirty="0" smtClean="0"/>
              <a:t>Measures the blood levels of the byproducts generated when the body breaks down blood clots</a:t>
            </a:r>
          </a:p>
          <a:p>
            <a:pPr>
              <a:buFont typeface="Arial" pitchFamily="34" charset="0"/>
              <a:buNone/>
              <a:defRPr/>
            </a:pPr>
            <a:r>
              <a:rPr lang="en-US" b="1" dirty="0" smtClean="0"/>
              <a:t>Electrolytes (Na, K, Cl, CO</a:t>
            </a:r>
            <a:r>
              <a:rPr lang="en-US" b="1" baseline="-25000" dirty="0" smtClean="0"/>
              <a:t>2</a:t>
            </a:r>
            <a:r>
              <a:rPr lang="en-US" b="1" dirty="0" smtClean="0"/>
              <a:t>): </a:t>
            </a:r>
            <a:r>
              <a:rPr lang="en-US" dirty="0" smtClean="0"/>
              <a:t>Measures blood levels of sodium, potassium</a:t>
            </a:r>
          </a:p>
        </p:txBody>
      </p:sp>
      <p:sp>
        <p:nvSpPr>
          <p:cNvPr id="4" name="Slide Number Placeholder 3"/>
          <p:cNvSpPr>
            <a:spLocks noGrp="1"/>
          </p:cNvSpPr>
          <p:nvPr>
            <p:ph type="sldNum" sz="quarter" idx="10"/>
          </p:nvPr>
        </p:nvSpPr>
        <p:spPr/>
        <p:txBody>
          <a:bodyPr/>
          <a:lstStyle/>
          <a:p>
            <a:fld id="{5D003D02-7E89-4EBF-B123-9C334E1BFEF7}" type="slidenum">
              <a:rPr lang="en-US" smtClean="0"/>
              <a:t>57</a:t>
            </a:fld>
            <a:endParaRPr lang="en-US" dirty="0"/>
          </a:p>
        </p:txBody>
      </p:sp>
    </p:spTree>
    <p:extLst>
      <p:ext uri="{BB962C8B-B14F-4D97-AF65-F5344CB8AC3E}">
        <p14:creationId xmlns:p14="http://schemas.microsoft.com/office/powerpoint/2010/main" val="299658605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 5.9 </a:t>
            </a:r>
            <a:r>
              <a:rPr lang="en-US" dirty="0" smtClean="0">
                <a:latin typeface="Albertus Medium" pitchFamily="34" charset="0"/>
              </a:rPr>
              <a:t>Describe the functions of the cardiovascular system, </a:t>
            </a:r>
            <a:r>
              <a:rPr lang="en-US" altLang="en-US" dirty="0" smtClean="0">
                <a:latin typeface="Albertus Medium" pitchFamily="34" charset="0"/>
              </a:rPr>
              <a:t>common diseases and disorders that affect this system, and related laboratory tests.</a:t>
            </a:r>
          </a:p>
          <a:p>
            <a:endParaRPr lang="en-US" baseline="0" dirty="0" smtClean="0"/>
          </a:p>
          <a:p>
            <a:r>
              <a:rPr lang="en-US" b="1" baseline="0" dirty="0" smtClean="0"/>
              <a:t>Notes:</a:t>
            </a:r>
          </a:p>
          <a:p>
            <a:pPr>
              <a:buFont typeface="Arial" pitchFamily="34" charset="0"/>
              <a:buNone/>
              <a:defRPr/>
            </a:pPr>
            <a:endParaRPr lang="en-US" b="1" dirty="0" smtClean="0"/>
          </a:p>
          <a:p>
            <a:pPr>
              <a:buFont typeface="Arial" pitchFamily="34" charset="0"/>
              <a:buNone/>
              <a:defRPr/>
            </a:pPr>
            <a:r>
              <a:rPr lang="en-US" b="1" dirty="0" smtClean="0"/>
              <a:t>Fibrinogen: </a:t>
            </a:r>
            <a:r>
              <a:rPr lang="en-US" dirty="0" smtClean="0"/>
              <a:t>Measures the amount of fibrinogen in the blood</a:t>
            </a:r>
          </a:p>
          <a:p>
            <a:pPr>
              <a:buFont typeface="Arial" pitchFamily="34" charset="0"/>
              <a:buNone/>
              <a:defRPr/>
            </a:pPr>
            <a:r>
              <a:rPr lang="en-US" b="1" dirty="0" smtClean="0"/>
              <a:t>Homocysteine: </a:t>
            </a:r>
            <a:r>
              <a:rPr lang="en-US" dirty="0" smtClean="0"/>
              <a:t>Measures the amount of homocysteine in the blood</a:t>
            </a:r>
          </a:p>
          <a:p>
            <a:pPr>
              <a:buFont typeface="Arial" pitchFamily="34" charset="0"/>
              <a:buNone/>
              <a:defRPr/>
            </a:pPr>
            <a:r>
              <a:rPr lang="en-US" b="1" dirty="0" smtClean="0"/>
              <a:t>Methylene tetrahydrofolate reductase (MTHFR): </a:t>
            </a:r>
            <a:r>
              <a:rPr lang="en-US" dirty="0" smtClean="0"/>
              <a:t>DNA test for mutation of MTHFR gene</a:t>
            </a:r>
            <a:endParaRPr lang="en-US" b="1" dirty="0" smtClean="0"/>
          </a:p>
        </p:txBody>
      </p:sp>
      <p:sp>
        <p:nvSpPr>
          <p:cNvPr id="4" name="Slide Number Placeholder 3"/>
          <p:cNvSpPr>
            <a:spLocks noGrp="1"/>
          </p:cNvSpPr>
          <p:nvPr>
            <p:ph type="sldNum" sz="quarter" idx="10"/>
          </p:nvPr>
        </p:nvSpPr>
        <p:spPr/>
        <p:txBody>
          <a:bodyPr/>
          <a:lstStyle/>
          <a:p>
            <a:fld id="{5D003D02-7E89-4EBF-B123-9C334E1BFEF7}" type="slidenum">
              <a:rPr lang="en-US" smtClean="0"/>
              <a:t>58</a:t>
            </a:fld>
            <a:endParaRPr lang="en-US" dirty="0"/>
          </a:p>
        </p:txBody>
      </p:sp>
    </p:spTree>
    <p:extLst>
      <p:ext uri="{BB962C8B-B14F-4D97-AF65-F5344CB8AC3E}">
        <p14:creationId xmlns:p14="http://schemas.microsoft.com/office/powerpoint/2010/main" val="76640665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 5.9 </a:t>
            </a:r>
            <a:r>
              <a:rPr lang="en-US" dirty="0" smtClean="0">
                <a:latin typeface="Albertus Medium" pitchFamily="34" charset="0"/>
              </a:rPr>
              <a:t>Describe the functions of the cardiovascular system, </a:t>
            </a:r>
            <a:r>
              <a:rPr lang="en-US" altLang="en-US" dirty="0" smtClean="0">
                <a:latin typeface="Albertus Medium" pitchFamily="34" charset="0"/>
              </a:rPr>
              <a:t>common diseases and disorders that affect this system, and related laboratory tests.</a:t>
            </a:r>
          </a:p>
          <a:p>
            <a:endParaRPr lang="en-US" baseline="0" dirty="0" smtClean="0"/>
          </a:p>
          <a:p>
            <a:r>
              <a:rPr lang="en-US" b="1" baseline="0" dirty="0" smtClean="0"/>
              <a:t>Notes:</a:t>
            </a:r>
          </a:p>
          <a:p>
            <a:pPr>
              <a:buFont typeface="Arial" pitchFamily="34" charset="0"/>
              <a:buNone/>
              <a:defRPr/>
            </a:pPr>
            <a:endParaRPr lang="en-US" b="1" dirty="0" smtClean="0"/>
          </a:p>
          <a:p>
            <a:r>
              <a:rPr lang="en-US" b="1" dirty="0" smtClean="0"/>
              <a:t>Platelet count:</a:t>
            </a:r>
            <a:r>
              <a:rPr lang="en-US" b="1" baseline="0" dirty="0" smtClean="0"/>
              <a:t> </a:t>
            </a:r>
            <a:r>
              <a:rPr lang="en-US" dirty="0" smtClean="0"/>
              <a:t>Determines the number of platelets in the blood</a:t>
            </a:r>
          </a:p>
          <a:p>
            <a:pPr>
              <a:buFont typeface="Arial" pitchFamily="34" charset="0"/>
              <a:buNone/>
              <a:defRPr/>
            </a:pPr>
            <a:r>
              <a:rPr lang="en-US" b="1" dirty="0" smtClean="0"/>
              <a:t>Platelet</a:t>
            </a:r>
            <a:r>
              <a:rPr lang="en-US" b="1" baseline="0" dirty="0" smtClean="0"/>
              <a:t> function studies: </a:t>
            </a:r>
            <a:r>
              <a:rPr lang="en-US" b="0" baseline="0" dirty="0" smtClean="0"/>
              <a:t>Assess various functions of the platelets</a:t>
            </a:r>
          </a:p>
          <a:p>
            <a:pPr>
              <a:buFont typeface="Arial" pitchFamily="34" charset="0"/>
              <a:buNone/>
              <a:defRPr/>
            </a:pPr>
            <a:r>
              <a:rPr lang="en-US" b="1" baseline="0" dirty="0" smtClean="0"/>
              <a:t>Prothrombin time (PT): </a:t>
            </a:r>
            <a:r>
              <a:rPr lang="en-US" b="0" baseline="0" dirty="0" smtClean="0"/>
              <a:t>Measures the time it takes blood plasma to clot</a:t>
            </a:r>
          </a:p>
        </p:txBody>
      </p:sp>
      <p:sp>
        <p:nvSpPr>
          <p:cNvPr id="4" name="Slide Number Placeholder 3"/>
          <p:cNvSpPr>
            <a:spLocks noGrp="1"/>
          </p:cNvSpPr>
          <p:nvPr>
            <p:ph type="sldNum" sz="quarter" idx="10"/>
          </p:nvPr>
        </p:nvSpPr>
        <p:spPr/>
        <p:txBody>
          <a:bodyPr/>
          <a:lstStyle/>
          <a:p>
            <a:fld id="{5D003D02-7E89-4EBF-B123-9C334E1BFEF7}" type="slidenum">
              <a:rPr lang="en-US" smtClean="0"/>
              <a:t>59</a:t>
            </a:fld>
            <a:endParaRPr lang="en-US" dirty="0"/>
          </a:p>
        </p:txBody>
      </p:sp>
    </p:spTree>
    <p:extLst>
      <p:ext uri="{BB962C8B-B14F-4D97-AF65-F5344CB8AC3E}">
        <p14:creationId xmlns:p14="http://schemas.microsoft.com/office/powerpoint/2010/main" val="38695916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6</a:t>
            </a:fld>
            <a:endParaRPr lang="en-US" dirty="0"/>
          </a:p>
        </p:txBody>
      </p:sp>
    </p:spTree>
    <p:extLst>
      <p:ext uri="{BB962C8B-B14F-4D97-AF65-F5344CB8AC3E}">
        <p14:creationId xmlns:p14="http://schemas.microsoft.com/office/powerpoint/2010/main" val="195622346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 5.9 </a:t>
            </a:r>
            <a:r>
              <a:rPr lang="en-US" dirty="0" smtClean="0">
                <a:latin typeface="Albertus Medium" pitchFamily="34" charset="0"/>
              </a:rPr>
              <a:t>Describe the functions of the cardiovascular system, </a:t>
            </a:r>
            <a:r>
              <a:rPr lang="en-US" altLang="en-US" dirty="0" smtClean="0">
                <a:latin typeface="Albertus Medium" pitchFamily="34" charset="0"/>
              </a:rPr>
              <a:t>common diseases and disorders that affect this system, and related laboratory tests.</a:t>
            </a:r>
          </a:p>
          <a:p>
            <a:endParaRPr lang="en-US" baseline="0" dirty="0" smtClean="0"/>
          </a:p>
          <a:p>
            <a:r>
              <a:rPr lang="en-US" b="1" baseline="0" dirty="0" smtClean="0"/>
              <a:t>Notes:</a:t>
            </a:r>
          </a:p>
          <a:p>
            <a:pPr>
              <a:buFont typeface="Arial" pitchFamily="34" charset="0"/>
              <a:buNone/>
              <a:defRPr/>
            </a:pPr>
            <a:endParaRPr lang="en-US" b="1" dirty="0" smtClean="0"/>
          </a:p>
          <a:p>
            <a:pPr>
              <a:buFont typeface="Arial" pitchFamily="34" charset="0"/>
              <a:buNone/>
              <a:defRPr/>
            </a:pPr>
            <a:r>
              <a:rPr lang="en-US" b="1" dirty="0" smtClean="0"/>
              <a:t>ABO and Rh factor</a:t>
            </a:r>
            <a:r>
              <a:rPr lang="en-US" b="1" baseline="0" dirty="0" smtClean="0"/>
              <a:t>: </a:t>
            </a:r>
            <a:r>
              <a:rPr lang="en-US" b="0" baseline="0" dirty="0" smtClean="0"/>
              <a:t>Determines the presence of specific antigens on red blood cells for blood typing purposes</a:t>
            </a:r>
          </a:p>
          <a:p>
            <a:pPr>
              <a:buFont typeface="Arial" pitchFamily="34" charset="0"/>
              <a:buNone/>
              <a:defRPr/>
            </a:pPr>
            <a:r>
              <a:rPr lang="en-US" b="1" baseline="0" dirty="0" smtClean="0"/>
              <a:t>Complete blood count (CBC): </a:t>
            </a:r>
            <a:r>
              <a:rPr lang="en-US" b="0" baseline="0" dirty="0" smtClean="0"/>
              <a:t>Measures white blood cells (WBC), red blood cells (RBC), hemoglobin (Hgb), hematocrit (Hct), mean corpuscular volume (MCV), mean corpuscular hemoglobin (MCH), mean corpuscular hemoglobin concentration (MCHC), red cell distribution width (RDW), and platelet count (Plat)</a:t>
            </a:r>
          </a:p>
          <a:p>
            <a:pPr>
              <a:buFont typeface="Arial" pitchFamily="34" charset="0"/>
              <a:buNone/>
              <a:defRPr/>
            </a:pPr>
            <a:r>
              <a:rPr lang="en-US" b="1" baseline="0" dirty="0" smtClean="0"/>
              <a:t>Differential: </a:t>
            </a:r>
            <a:r>
              <a:rPr lang="en-US" b="0" baseline="0" dirty="0" smtClean="0"/>
              <a:t>Determines the percentage of individual types of white blood cells: neutrophils, lymphocytes, monocytes, eosinophils, and basophils; also counts hematopoietic cells (e.g., nucleated RBCs and early stages of WBCs)</a:t>
            </a:r>
          </a:p>
          <a:p>
            <a:pPr>
              <a:buFont typeface="Arial" pitchFamily="34" charset="0"/>
              <a:buNone/>
              <a:defRPr/>
            </a:pPr>
            <a:r>
              <a:rPr lang="en-US" b="1" baseline="0" dirty="0" smtClean="0"/>
              <a:t>Erythrocyte sedimentation rate (ESR): </a:t>
            </a:r>
            <a:r>
              <a:rPr lang="en-US" b="0" baseline="0" dirty="0" smtClean="0"/>
              <a:t>Measures the rate at which red blood cells fall to the bottom of a calibrated tube; RBCs fall more quickly during times of inflammation and other disorders because of the increase in plasma protein during these times</a:t>
            </a:r>
          </a:p>
        </p:txBody>
      </p:sp>
      <p:sp>
        <p:nvSpPr>
          <p:cNvPr id="4" name="Slide Number Placeholder 3"/>
          <p:cNvSpPr>
            <a:spLocks noGrp="1"/>
          </p:cNvSpPr>
          <p:nvPr>
            <p:ph type="sldNum" sz="quarter" idx="10"/>
          </p:nvPr>
        </p:nvSpPr>
        <p:spPr/>
        <p:txBody>
          <a:bodyPr/>
          <a:lstStyle/>
          <a:p>
            <a:fld id="{5D003D02-7E89-4EBF-B123-9C334E1BFEF7}" type="slidenum">
              <a:rPr lang="en-US" smtClean="0"/>
              <a:t>60</a:t>
            </a:fld>
            <a:endParaRPr lang="en-US" dirty="0"/>
          </a:p>
        </p:txBody>
      </p:sp>
    </p:spTree>
    <p:extLst>
      <p:ext uri="{BB962C8B-B14F-4D97-AF65-F5344CB8AC3E}">
        <p14:creationId xmlns:p14="http://schemas.microsoft.com/office/powerpoint/2010/main" val="23804484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 5.9 </a:t>
            </a:r>
            <a:r>
              <a:rPr lang="en-US" dirty="0" smtClean="0">
                <a:latin typeface="Albertus Medium" pitchFamily="34" charset="0"/>
              </a:rPr>
              <a:t>Describe the functions of the cardiovascular system, </a:t>
            </a:r>
            <a:r>
              <a:rPr lang="en-US" altLang="en-US" dirty="0" smtClean="0">
                <a:latin typeface="Albertus Medium" pitchFamily="34" charset="0"/>
              </a:rPr>
              <a:t>common diseases and disorders that affect this system, and related laboratory tests.</a:t>
            </a:r>
          </a:p>
          <a:p>
            <a:endParaRPr lang="en-US" baseline="0" dirty="0" smtClean="0"/>
          </a:p>
          <a:p>
            <a:r>
              <a:rPr lang="en-US" b="1" baseline="0" dirty="0" smtClean="0"/>
              <a:t>Notes:</a:t>
            </a:r>
          </a:p>
          <a:p>
            <a:pPr>
              <a:buFont typeface="Arial" pitchFamily="34" charset="0"/>
              <a:buNone/>
              <a:defRPr/>
            </a:pPr>
            <a:endParaRPr lang="en-US" b="1" dirty="0" smtClean="0"/>
          </a:p>
          <a:p>
            <a:pPr>
              <a:buFont typeface="Arial" pitchFamily="34" charset="0"/>
              <a:buNone/>
              <a:defRPr/>
            </a:pPr>
            <a:r>
              <a:rPr lang="en-US" b="1" dirty="0" smtClean="0"/>
              <a:t>Flow cytometry: </a:t>
            </a:r>
            <a:r>
              <a:rPr lang="en-US" dirty="0" smtClean="0"/>
              <a:t>Used to detect cell identification proteins on the surface of blood cells known as cluster designation (CD) markers</a:t>
            </a:r>
          </a:p>
          <a:p>
            <a:pPr>
              <a:buFont typeface="Arial" pitchFamily="34" charset="0"/>
              <a:buNone/>
              <a:defRPr/>
            </a:pPr>
            <a:r>
              <a:rPr lang="en-US" b="1" dirty="0" smtClean="0"/>
              <a:t>Iron</a:t>
            </a:r>
            <a:r>
              <a:rPr lang="en-US" b="1" baseline="0" dirty="0" smtClean="0"/>
              <a:t> studies: </a:t>
            </a:r>
            <a:r>
              <a:rPr lang="en-US" b="0" baseline="0" dirty="0" smtClean="0"/>
              <a:t>Series of tests to measure the level of iron in the serum, blood’s total iron-binding capacity, unsaturated iron-binding capacity, and amount of iron stored in the body</a:t>
            </a:r>
          </a:p>
          <a:p>
            <a:pPr>
              <a:buFont typeface="Arial" pitchFamily="34" charset="0"/>
              <a:buNone/>
              <a:defRPr/>
            </a:pPr>
            <a:r>
              <a:rPr lang="en-US" b="1" dirty="0" smtClean="0"/>
              <a:t>Hemoglobin electrophoresis (HbEP): </a:t>
            </a:r>
            <a:r>
              <a:rPr lang="en-US" dirty="0" smtClean="0"/>
              <a:t>Used to detect abnormal forms of hemoglobin</a:t>
            </a:r>
          </a:p>
          <a:p>
            <a:r>
              <a:rPr lang="en-US" b="1" dirty="0" smtClean="0"/>
              <a:t>Malaria test:</a:t>
            </a:r>
            <a:r>
              <a:rPr lang="en-US" b="1" baseline="0" dirty="0" smtClean="0"/>
              <a:t> </a:t>
            </a:r>
            <a:r>
              <a:rPr lang="en-US" dirty="0" smtClean="0"/>
              <a:t>Microscopic examination of the blood to detect malaria parasites; in some cases, the individual species of parasite is determined</a:t>
            </a:r>
          </a:p>
          <a:p>
            <a:pPr>
              <a:buFont typeface="Arial" pitchFamily="34" charset="0"/>
              <a:buNone/>
              <a:defRPr/>
            </a:pPr>
            <a:r>
              <a:rPr lang="en-US" b="1" baseline="0" dirty="0" smtClean="0"/>
              <a:t>Reticulocyte count (Retic): </a:t>
            </a:r>
            <a:r>
              <a:rPr lang="en-US" b="0" baseline="0" dirty="0" smtClean="0"/>
              <a:t>Measures the percentage of immature red blood cells (reticulocytes) in the blood</a:t>
            </a:r>
          </a:p>
          <a:p>
            <a:pPr>
              <a:buFont typeface="Arial" pitchFamily="34" charset="0"/>
              <a:buNone/>
              <a:defRPr/>
            </a:pPr>
            <a:r>
              <a:rPr lang="en-US" b="1" dirty="0" smtClean="0"/>
              <a:t>Sickle cell screening: </a:t>
            </a:r>
            <a:r>
              <a:rPr lang="en-US" dirty="0" smtClean="0"/>
              <a:t>Screens for abnormal hemoglobin S</a:t>
            </a:r>
            <a:endParaRPr lang="en-US" b="0" baseline="0" dirty="0" smtClean="0"/>
          </a:p>
          <a:p>
            <a:pPr>
              <a:buFont typeface="Arial" pitchFamily="34" charset="0"/>
              <a:buNone/>
              <a:defRPr/>
            </a:pPr>
            <a:endParaRPr lang="en-US" b="0" baseline="0" dirty="0" smtClean="0"/>
          </a:p>
        </p:txBody>
      </p:sp>
      <p:sp>
        <p:nvSpPr>
          <p:cNvPr id="4" name="Slide Number Placeholder 3"/>
          <p:cNvSpPr>
            <a:spLocks noGrp="1"/>
          </p:cNvSpPr>
          <p:nvPr>
            <p:ph type="sldNum" sz="quarter" idx="10"/>
          </p:nvPr>
        </p:nvSpPr>
        <p:spPr/>
        <p:txBody>
          <a:bodyPr/>
          <a:lstStyle/>
          <a:p>
            <a:fld id="{5D003D02-7E89-4EBF-B123-9C334E1BFEF7}" type="slidenum">
              <a:rPr lang="en-US" smtClean="0"/>
              <a:t>61</a:t>
            </a:fld>
            <a:endParaRPr lang="en-US" dirty="0"/>
          </a:p>
        </p:txBody>
      </p:sp>
    </p:spTree>
    <p:extLst>
      <p:ext uri="{BB962C8B-B14F-4D97-AF65-F5344CB8AC3E}">
        <p14:creationId xmlns:p14="http://schemas.microsoft.com/office/powerpoint/2010/main" val="275088699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 5.9 </a:t>
            </a:r>
            <a:r>
              <a:rPr lang="en-US" dirty="0" smtClean="0">
                <a:latin typeface="Albertus Medium" pitchFamily="34" charset="0"/>
              </a:rPr>
              <a:t>Describe the functions of the cardiovascular system, </a:t>
            </a:r>
            <a:r>
              <a:rPr lang="en-US" altLang="en-US" dirty="0" smtClean="0">
                <a:latin typeface="Albertus Medium" pitchFamily="34" charset="0"/>
              </a:rPr>
              <a:t>common diseases and disorders that affect this system, and related laboratory tests.</a:t>
            </a:r>
            <a:endParaRPr lang="en-US" baseline="0" dirty="0" smtClean="0"/>
          </a:p>
          <a:p>
            <a:endParaRPr lang="en-US" baseline="0" dirty="0" smtClean="0"/>
          </a:p>
          <a:p>
            <a:r>
              <a:rPr lang="en-US" b="1" baseline="0" dirty="0" smtClean="0"/>
              <a:t>Notes:</a:t>
            </a:r>
          </a:p>
          <a:p>
            <a:endParaRPr lang="en-US" b="1" baseline="0" dirty="0" smtClean="0"/>
          </a:p>
          <a:p>
            <a:pPr>
              <a:buFont typeface="Arial" pitchFamily="34" charset="0"/>
              <a:buNone/>
              <a:defRPr/>
            </a:pPr>
            <a:r>
              <a:rPr lang="en-US" b="1" dirty="0" smtClean="0"/>
              <a:t>Blood culture</a:t>
            </a:r>
            <a:r>
              <a:rPr lang="en-US" b="1" baseline="0" dirty="0" smtClean="0"/>
              <a:t>: </a:t>
            </a:r>
            <a:r>
              <a:rPr lang="en-US" b="0" baseline="0" dirty="0" smtClean="0"/>
              <a:t>Determines whether bacteria or other microorganisms are present in the blood</a:t>
            </a:r>
          </a:p>
          <a:p>
            <a:pPr>
              <a:buFont typeface="Arial" pitchFamily="34" charset="0"/>
              <a:buNone/>
              <a:defRPr/>
            </a:pPr>
            <a:r>
              <a:rPr lang="en-US" b="1" baseline="0" dirty="0" smtClean="0"/>
              <a:t>Bone marrow analysis: </a:t>
            </a:r>
            <a:r>
              <a:rPr lang="en-US" b="0" baseline="0" dirty="0" smtClean="0"/>
              <a:t>Ordered when blood counts are abnormal</a:t>
            </a:r>
          </a:p>
          <a:p>
            <a:pPr>
              <a:buFont typeface="Arial" pitchFamily="34" charset="0"/>
              <a:buNone/>
              <a:defRPr/>
            </a:pPr>
            <a:r>
              <a:rPr lang="en-US" b="1" baseline="0" dirty="0" smtClean="0"/>
              <a:t>Pericardial fluid analysis: </a:t>
            </a:r>
            <a:r>
              <a:rPr lang="en-US" b="0" baseline="0" dirty="0" smtClean="0"/>
              <a:t>Evaluates the fluid in the pericardium that lubricates the movement of the heart (pericardial fluid) to determine the cause of increased fluid levels</a:t>
            </a:r>
          </a:p>
        </p:txBody>
      </p:sp>
      <p:sp>
        <p:nvSpPr>
          <p:cNvPr id="4" name="Slide Number Placeholder 3"/>
          <p:cNvSpPr>
            <a:spLocks noGrp="1"/>
          </p:cNvSpPr>
          <p:nvPr>
            <p:ph type="sldNum" sz="quarter" idx="10"/>
          </p:nvPr>
        </p:nvSpPr>
        <p:spPr/>
        <p:txBody>
          <a:bodyPr/>
          <a:lstStyle/>
          <a:p>
            <a:fld id="{5D003D02-7E89-4EBF-B123-9C334E1BFEF7}" type="slidenum">
              <a:rPr lang="en-US" smtClean="0"/>
              <a:t>62</a:t>
            </a:fld>
            <a:endParaRPr lang="en-US" dirty="0"/>
          </a:p>
        </p:txBody>
      </p:sp>
    </p:spTree>
    <p:extLst>
      <p:ext uri="{BB962C8B-B14F-4D97-AF65-F5344CB8AC3E}">
        <p14:creationId xmlns:p14="http://schemas.microsoft.com/office/powerpoint/2010/main" val="63387510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 5.10 </a:t>
            </a:r>
            <a:r>
              <a:rPr lang="en-US" dirty="0" smtClean="0">
                <a:latin typeface="Albertus Medium" pitchFamily="34" charset="0"/>
              </a:rPr>
              <a:t>Describe the functions of the urinary system, </a:t>
            </a:r>
            <a:r>
              <a:rPr lang="en-US" altLang="en-US" dirty="0" smtClean="0">
                <a:latin typeface="Albertus Medium" pitchFamily="34" charset="0"/>
              </a:rPr>
              <a:t>common diseases and disorders that affect this system, and related laboratory tests.</a:t>
            </a:r>
            <a:endParaRPr lang="en-US" baseline="0" dirty="0" smtClean="0"/>
          </a:p>
          <a:p>
            <a:endParaRPr lang="en-US" baseline="0" dirty="0" smtClean="0"/>
          </a:p>
          <a:p>
            <a:r>
              <a:rPr lang="en-US" b="1" baseline="0" dirty="0" smtClean="0"/>
              <a:t>Notes:</a:t>
            </a:r>
          </a:p>
          <a:p>
            <a:endParaRPr lang="en-US" b="1" baseline="0" dirty="0" smtClean="0"/>
          </a:p>
          <a:p>
            <a:pPr>
              <a:defRPr/>
            </a:pPr>
            <a:r>
              <a:rPr lang="en-US" dirty="0" smtClean="0"/>
              <a:t>The </a:t>
            </a:r>
            <a:r>
              <a:rPr lang="en-US" b="1" dirty="0" smtClean="0"/>
              <a:t>urinary system </a:t>
            </a:r>
            <a:r>
              <a:rPr lang="en-US" dirty="0" smtClean="0"/>
              <a:t>removes liquid wastes, such as urea, from the blood. Wastes are filtered out of the blood in the kidneys to form urine, which then travels through the ureters to the urinary bladder.</a:t>
            </a:r>
            <a:r>
              <a:rPr lang="en-US" baseline="0" dirty="0" smtClean="0"/>
              <a:t> I</a:t>
            </a:r>
            <a:r>
              <a:rPr lang="en-US" dirty="0" smtClean="0"/>
              <a:t>t is held there until micturition, when the urine travels through the urethra  and is excreted from the body.</a:t>
            </a:r>
          </a:p>
          <a:p>
            <a:pPr>
              <a:defRPr/>
            </a:pPr>
            <a:endParaRPr lang="en-US" dirty="0" smtClean="0"/>
          </a:p>
          <a:p>
            <a:pPr>
              <a:defRPr/>
            </a:pPr>
            <a:r>
              <a:rPr lang="en-US" sz="1100" b="1" kern="1200" dirty="0" smtClean="0">
                <a:solidFill>
                  <a:schemeClr val="tx1"/>
                </a:solidFill>
                <a:latin typeface="+mn-lt"/>
                <a:ea typeface="+mn-ea"/>
                <a:cs typeface="+mn-cs"/>
              </a:rPr>
              <a:t>Metabolic acidosis: </a:t>
            </a:r>
            <a:r>
              <a:rPr lang="en-US" sz="1100" kern="1200" dirty="0" smtClean="0">
                <a:solidFill>
                  <a:schemeClr val="tx1"/>
                </a:solidFill>
                <a:latin typeface="+mn-lt"/>
                <a:ea typeface="+mn-ea"/>
                <a:cs typeface="+mn-cs"/>
              </a:rPr>
              <a:t>A serious condition that results</a:t>
            </a:r>
            <a:r>
              <a:rPr lang="en-US" sz="1100" kern="1200" baseline="0" dirty="0" smtClean="0">
                <a:solidFill>
                  <a:schemeClr val="tx1"/>
                </a:solidFill>
                <a:latin typeface="+mn-lt"/>
                <a:ea typeface="+mn-ea"/>
                <a:cs typeface="+mn-cs"/>
              </a:rPr>
              <a:t> when t</a:t>
            </a:r>
            <a:r>
              <a:rPr lang="en-US" sz="1100" kern="1200" dirty="0" smtClean="0">
                <a:solidFill>
                  <a:schemeClr val="tx1"/>
                </a:solidFill>
                <a:latin typeface="+mn-lt"/>
                <a:ea typeface="+mn-ea"/>
                <a:cs typeface="+mn-cs"/>
              </a:rPr>
              <a:t>he body retains too much acid or the kidneys eliminate too much bicarbonate, making the blood too acidic (a lower pH).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kern="1200" dirty="0" smtClean="0">
                <a:solidFill>
                  <a:schemeClr val="tx1"/>
                </a:solidFill>
                <a:latin typeface="+mn-lt"/>
                <a:ea typeface="+mn-ea"/>
                <a:cs typeface="+mn-cs"/>
              </a:rPr>
              <a:t>Metabolic alkalosis:  </a:t>
            </a:r>
            <a:r>
              <a:rPr lang="en-US" sz="1100" kern="1200" dirty="0" smtClean="0">
                <a:solidFill>
                  <a:schemeClr val="tx1"/>
                </a:solidFill>
                <a:latin typeface="+mn-lt"/>
                <a:ea typeface="+mn-ea"/>
                <a:cs typeface="+mn-cs"/>
              </a:rPr>
              <a:t>A serious condition that results</a:t>
            </a:r>
            <a:r>
              <a:rPr lang="en-US" sz="1100" kern="1200" baseline="0" dirty="0" smtClean="0">
                <a:solidFill>
                  <a:schemeClr val="tx1"/>
                </a:solidFill>
                <a:latin typeface="+mn-lt"/>
                <a:ea typeface="+mn-ea"/>
                <a:cs typeface="+mn-cs"/>
              </a:rPr>
              <a:t> when t</a:t>
            </a:r>
            <a:r>
              <a:rPr lang="en-US" sz="1100" kern="1200" dirty="0" smtClean="0">
                <a:solidFill>
                  <a:schemeClr val="tx1"/>
                </a:solidFill>
                <a:latin typeface="+mn-lt"/>
                <a:ea typeface="+mn-ea"/>
                <a:cs typeface="+mn-cs"/>
              </a:rPr>
              <a:t>he body retains too much bicarbonate, making the blood too alkaline (a higher pH).</a:t>
            </a:r>
          </a:p>
          <a:p>
            <a:pPr>
              <a:defRPr/>
            </a:pPr>
            <a:endParaRPr lang="en-US" dirty="0" smtClean="0"/>
          </a:p>
          <a:p>
            <a:pPr>
              <a:defRPr/>
            </a:pPr>
            <a:r>
              <a:rPr lang="en-US" dirty="0" smtClean="0"/>
              <a:t>The kidneys also play an important part in homeostasis by secreting hormones:</a:t>
            </a:r>
          </a:p>
          <a:p>
            <a:pPr marL="171450" indent="-171450">
              <a:buFont typeface="Arial" pitchFamily="34" charset="0"/>
              <a:buChar char="•"/>
              <a:defRPr/>
            </a:pPr>
            <a:r>
              <a:rPr lang="en-US" dirty="0" smtClean="0"/>
              <a:t>Erythropoietin, which stimulates red bone marrow to produce red blood cells </a:t>
            </a:r>
          </a:p>
          <a:p>
            <a:pPr marL="171450" indent="-171450">
              <a:buFont typeface="Arial" pitchFamily="34" charset="0"/>
              <a:buChar char="•"/>
              <a:defRPr/>
            </a:pPr>
            <a:r>
              <a:rPr lang="en-US" dirty="0" smtClean="0"/>
              <a:t>Renin, which helps regulate blood pressure</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64</a:t>
            </a:fld>
            <a:endParaRPr lang="en-US" dirty="0"/>
          </a:p>
        </p:txBody>
      </p:sp>
    </p:spTree>
    <p:extLst>
      <p:ext uri="{BB962C8B-B14F-4D97-AF65-F5344CB8AC3E}">
        <p14:creationId xmlns:p14="http://schemas.microsoft.com/office/powerpoint/2010/main" val="49174081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 5.10 </a:t>
            </a:r>
            <a:r>
              <a:rPr lang="en-US" dirty="0" smtClean="0">
                <a:latin typeface="Albertus Medium" pitchFamily="34" charset="0"/>
              </a:rPr>
              <a:t>Describe the functions of the urinary system, </a:t>
            </a:r>
            <a:r>
              <a:rPr lang="en-US" altLang="en-US" dirty="0" smtClean="0">
                <a:latin typeface="Albertus Medium" pitchFamily="34" charset="0"/>
              </a:rPr>
              <a:t>common diseases and disorders that affect this system, and related laboratory tests.</a:t>
            </a:r>
          </a:p>
          <a:p>
            <a:endParaRPr lang="en-US" baseline="0" dirty="0" smtClean="0"/>
          </a:p>
          <a:p>
            <a:r>
              <a:rPr lang="en-US" b="1" baseline="0" dirty="0" smtClean="0"/>
              <a:t>Notes:</a:t>
            </a:r>
          </a:p>
          <a:p>
            <a:endParaRPr lang="en-US" altLang="en-US" dirty="0" smtClean="0"/>
          </a:p>
          <a:p>
            <a:r>
              <a:rPr lang="en-US" altLang="en-US" dirty="0" smtClean="0"/>
              <a:t>In general, blood tests for the urinary system help determine how efficiently the system is removing wastes from the blood.</a:t>
            </a:r>
          </a:p>
          <a:p>
            <a:endParaRPr lang="en-US" altLang="en-US" dirty="0" smtClean="0"/>
          </a:p>
          <a:p>
            <a:r>
              <a:rPr lang="en-US" altLang="en-US" b="1" dirty="0" smtClean="0"/>
              <a:t>Albumin: </a:t>
            </a:r>
            <a:r>
              <a:rPr lang="en-US" altLang="en-US" dirty="0" smtClean="0"/>
              <a:t>Measures the level of albumin in blood serum</a:t>
            </a:r>
          </a:p>
          <a:p>
            <a:r>
              <a:rPr lang="en-US" altLang="en-US" b="1" dirty="0" smtClean="0"/>
              <a:t>Blood urea nitrogen (BUN): </a:t>
            </a:r>
            <a:r>
              <a:rPr lang="en-US" altLang="en-US" dirty="0" smtClean="0"/>
              <a:t>Measures the level of urea nitrogen in the blood; urea nitrogen is formed when proteins break down</a:t>
            </a:r>
          </a:p>
          <a:p>
            <a:r>
              <a:rPr lang="en-US" altLang="en-US" b="1" dirty="0" smtClean="0"/>
              <a:t>Creatinine: </a:t>
            </a:r>
            <a:r>
              <a:rPr lang="en-US" altLang="en-US" dirty="0" smtClean="0"/>
              <a:t>Measures the level of creatinine in the blood; creatinine is formed when creatine in the muscles breaks down</a:t>
            </a:r>
          </a:p>
        </p:txBody>
      </p:sp>
      <p:sp>
        <p:nvSpPr>
          <p:cNvPr id="4" name="Slide Number Placeholder 3"/>
          <p:cNvSpPr>
            <a:spLocks noGrp="1"/>
          </p:cNvSpPr>
          <p:nvPr>
            <p:ph type="sldNum" sz="quarter" idx="10"/>
          </p:nvPr>
        </p:nvSpPr>
        <p:spPr/>
        <p:txBody>
          <a:bodyPr/>
          <a:lstStyle/>
          <a:p>
            <a:fld id="{5D003D02-7E89-4EBF-B123-9C334E1BFEF7}" type="slidenum">
              <a:rPr lang="en-US" smtClean="0"/>
              <a:t>65</a:t>
            </a:fld>
            <a:endParaRPr lang="en-US" dirty="0"/>
          </a:p>
        </p:txBody>
      </p:sp>
    </p:spTree>
    <p:extLst>
      <p:ext uri="{BB962C8B-B14F-4D97-AF65-F5344CB8AC3E}">
        <p14:creationId xmlns:p14="http://schemas.microsoft.com/office/powerpoint/2010/main" val="398557763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 5.10 </a:t>
            </a:r>
            <a:r>
              <a:rPr lang="en-US" dirty="0" smtClean="0">
                <a:latin typeface="Albertus Medium" pitchFamily="34" charset="0"/>
              </a:rPr>
              <a:t>Describe the functions of the urinary system, </a:t>
            </a:r>
            <a:r>
              <a:rPr lang="en-US" altLang="en-US" dirty="0" smtClean="0">
                <a:latin typeface="Albertus Medium" pitchFamily="34" charset="0"/>
              </a:rPr>
              <a:t>common diseases and disorders that affect this system, and related laboratory tests.</a:t>
            </a:r>
            <a:endParaRPr lang="en-US" baseline="0" dirty="0" smtClean="0"/>
          </a:p>
          <a:p>
            <a:endParaRPr lang="en-US" baseline="0" dirty="0" smtClean="0"/>
          </a:p>
          <a:p>
            <a:r>
              <a:rPr lang="en-US" b="1" baseline="0" dirty="0" smtClean="0"/>
              <a:t>Notes:</a:t>
            </a:r>
          </a:p>
          <a:p>
            <a:endParaRPr lang="en-US" b="1"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Electrolytes (Na, K, Cl, CO</a:t>
            </a:r>
            <a:r>
              <a:rPr lang="en-US" b="1" baseline="-25000" dirty="0" smtClean="0"/>
              <a:t>2</a:t>
            </a:r>
            <a:r>
              <a:rPr lang="en-US" b="1" dirty="0" smtClean="0"/>
              <a:t>): </a:t>
            </a:r>
            <a:r>
              <a:rPr lang="en-US" dirty="0" smtClean="0"/>
              <a:t>Measures blood levels of sodium, potassium, chloride, and carbon dioxide (in the form of bicarbonate (HCO</a:t>
            </a:r>
            <a:r>
              <a:rPr lang="en-US" baseline="-25000" dirty="0" smtClean="0"/>
              <a:t>3</a:t>
            </a:r>
            <a:r>
              <a:rPr lang="en-US" dirty="0" smtClean="0"/>
              <a:t>−)</a:t>
            </a:r>
            <a:endParaRPr lang="en-US" altLang="en-US" dirty="0" smtClean="0"/>
          </a:p>
          <a:p>
            <a:r>
              <a:rPr lang="en-US" altLang="en-US" b="1" dirty="0" smtClean="0"/>
              <a:t>Glomerular</a:t>
            </a:r>
            <a:r>
              <a:rPr lang="en-US" altLang="en-US" b="1" baseline="0" dirty="0" smtClean="0"/>
              <a:t> filtration rate: </a:t>
            </a:r>
            <a:r>
              <a:rPr lang="en-US" altLang="en-US" baseline="0" dirty="0" smtClean="0"/>
              <a:t>Estimates how much blood passes through the glomeruli in the kidneys per minute; glomeruli are the structures in the kidneys that filter waste product from the blood</a:t>
            </a:r>
          </a:p>
          <a:p>
            <a:r>
              <a:rPr lang="en-US" altLang="en-US" b="1" baseline="0" dirty="0" smtClean="0"/>
              <a:t>Serum osmolality: </a:t>
            </a:r>
            <a:r>
              <a:rPr lang="en-US" altLang="en-US" baseline="0" dirty="0" smtClean="0"/>
              <a:t>Measures the amounts of chemicals in blood serum to determine the water balance in the body</a:t>
            </a:r>
          </a:p>
          <a:p>
            <a:endParaRPr lang="en-US" altLang="en-US" baseline="0" dirty="0" smtClean="0"/>
          </a:p>
        </p:txBody>
      </p:sp>
      <p:sp>
        <p:nvSpPr>
          <p:cNvPr id="4" name="Slide Number Placeholder 3"/>
          <p:cNvSpPr>
            <a:spLocks noGrp="1"/>
          </p:cNvSpPr>
          <p:nvPr>
            <p:ph type="sldNum" sz="quarter" idx="10"/>
          </p:nvPr>
        </p:nvSpPr>
        <p:spPr/>
        <p:txBody>
          <a:bodyPr/>
          <a:lstStyle/>
          <a:p>
            <a:fld id="{5D003D02-7E89-4EBF-B123-9C334E1BFEF7}" type="slidenum">
              <a:rPr lang="en-US" smtClean="0"/>
              <a:t>66</a:t>
            </a:fld>
            <a:endParaRPr lang="en-US" dirty="0"/>
          </a:p>
        </p:txBody>
      </p:sp>
    </p:spTree>
    <p:extLst>
      <p:ext uri="{BB962C8B-B14F-4D97-AF65-F5344CB8AC3E}">
        <p14:creationId xmlns:p14="http://schemas.microsoft.com/office/powerpoint/2010/main" val="109274541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 5.10 </a:t>
            </a:r>
            <a:r>
              <a:rPr lang="en-US" dirty="0" smtClean="0">
                <a:latin typeface="Albertus Medium" pitchFamily="34" charset="0"/>
              </a:rPr>
              <a:t>Describe the functions of the urinary system, </a:t>
            </a:r>
            <a:r>
              <a:rPr lang="en-US" altLang="en-US" dirty="0" smtClean="0">
                <a:latin typeface="Albertus Medium" pitchFamily="34" charset="0"/>
              </a:rPr>
              <a:t>common diseases and disorders that affect this system, and related laboratory tests.</a:t>
            </a:r>
          </a:p>
          <a:p>
            <a:r>
              <a:rPr lang="en-US" baseline="0" dirty="0" smtClean="0"/>
              <a:t>-----</a:t>
            </a:r>
          </a:p>
          <a:p>
            <a:endParaRPr lang="en-US" baseline="0" dirty="0" smtClean="0"/>
          </a:p>
          <a:p>
            <a:r>
              <a:rPr lang="en-US" b="1" baseline="0" dirty="0" smtClean="0"/>
              <a:t>Notes:</a:t>
            </a:r>
          </a:p>
          <a:p>
            <a:r>
              <a:rPr lang="en-US" altLang="en-US" dirty="0" smtClean="0"/>
              <a:t>Non-blood tests examine the urine for abnormalities that may indicate a disorder of the urinary or other body system. </a:t>
            </a:r>
          </a:p>
          <a:p>
            <a:endParaRPr lang="en-US" altLang="en-US" dirty="0" smtClean="0"/>
          </a:p>
          <a:p>
            <a:r>
              <a:rPr lang="en-US" altLang="en-US" b="1" baseline="0" dirty="0" smtClean="0"/>
              <a:t>Creatinine clearance: </a:t>
            </a:r>
            <a:r>
              <a:rPr lang="en-US" altLang="en-US" baseline="0" dirty="0" smtClean="0"/>
              <a:t>Compares the level of creatinine in the blood and urine; requires both a blood sample and a urine sample</a:t>
            </a:r>
          </a:p>
          <a:p>
            <a:r>
              <a:rPr lang="en-US" altLang="en-US" b="1" baseline="0" dirty="0" smtClean="0"/>
              <a:t>Renal stone analysis: </a:t>
            </a:r>
            <a:r>
              <a:rPr lang="en-US" dirty="0" smtClean="0"/>
              <a:t>Stones and crystals passed in the urine are examined and chemically identified</a:t>
            </a:r>
            <a:endParaRPr lang="en-US" altLang="en-US" baseline="0" dirty="0" smtClean="0"/>
          </a:p>
          <a:p>
            <a:r>
              <a:rPr lang="en-US" altLang="en-US" b="1" baseline="0" dirty="0" smtClean="0"/>
              <a:t>Urine culture: </a:t>
            </a:r>
            <a:r>
              <a:rPr lang="en-US" altLang="en-US" baseline="0" dirty="0" smtClean="0"/>
              <a:t>Urine is placed in a culture medium, and any microbial growth is examined microscopically; a sensitivity (culture and sensitivity or C&amp;S) is often done on the microbial growth to help determine the most effective antimicrobial agent to remove the infection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smtClean="0"/>
              <a:t>Urinalysis: </a:t>
            </a:r>
            <a:r>
              <a:rPr lang="en-US" altLang="en-US" dirty="0" smtClean="0"/>
              <a:t>Examination of the physical and chemical properties of urine,</a:t>
            </a:r>
            <a:r>
              <a:rPr lang="en-US" altLang="en-US" baseline="0" dirty="0" smtClean="0"/>
              <a:t> including a microscopic evaluation</a:t>
            </a:r>
          </a:p>
          <a:p>
            <a:endParaRPr lang="en-US" altLang="en-US" baseline="0" dirty="0" smtClean="0"/>
          </a:p>
        </p:txBody>
      </p:sp>
      <p:sp>
        <p:nvSpPr>
          <p:cNvPr id="4" name="Slide Number Placeholder 3"/>
          <p:cNvSpPr>
            <a:spLocks noGrp="1"/>
          </p:cNvSpPr>
          <p:nvPr>
            <p:ph type="sldNum" sz="quarter" idx="10"/>
          </p:nvPr>
        </p:nvSpPr>
        <p:spPr/>
        <p:txBody>
          <a:bodyPr/>
          <a:lstStyle/>
          <a:p>
            <a:fld id="{5D003D02-7E89-4EBF-B123-9C334E1BFEF7}" type="slidenum">
              <a:rPr lang="en-US" smtClean="0"/>
              <a:t>67</a:t>
            </a:fld>
            <a:endParaRPr lang="en-US" dirty="0"/>
          </a:p>
        </p:txBody>
      </p:sp>
    </p:spTree>
    <p:extLst>
      <p:ext uri="{BB962C8B-B14F-4D97-AF65-F5344CB8AC3E}">
        <p14:creationId xmlns:p14="http://schemas.microsoft.com/office/powerpoint/2010/main" val="208200373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 5.11 </a:t>
            </a:r>
            <a:r>
              <a:rPr lang="en-US" dirty="0" smtClean="0">
                <a:latin typeface="Albertus Medium" pitchFamily="34" charset="0"/>
              </a:rPr>
              <a:t>Describe the functions of the female and male reproductive systems, </a:t>
            </a:r>
            <a:r>
              <a:rPr lang="en-US" altLang="en-US" dirty="0" smtClean="0">
                <a:latin typeface="Albertus Medium" pitchFamily="34" charset="0"/>
              </a:rPr>
              <a:t>common diseases and disorders that affect these</a:t>
            </a:r>
            <a:r>
              <a:rPr lang="en-US" altLang="en-US" baseline="0" dirty="0" smtClean="0">
                <a:latin typeface="Albertus Medium" pitchFamily="34" charset="0"/>
              </a:rPr>
              <a:t> </a:t>
            </a:r>
            <a:r>
              <a:rPr lang="en-US" altLang="en-US" dirty="0" smtClean="0">
                <a:latin typeface="Albertus Medium" pitchFamily="34" charset="0"/>
              </a:rPr>
              <a:t>systems, and related laboratory tests.</a:t>
            </a:r>
            <a:endParaRPr lang="en-US" baseline="0" dirty="0" smtClean="0"/>
          </a:p>
          <a:p>
            <a:endParaRPr lang="en-US" baseline="0" dirty="0" smtClean="0"/>
          </a:p>
          <a:p>
            <a:r>
              <a:rPr lang="en-US" b="1" baseline="0" dirty="0" smtClean="0"/>
              <a:t>Notes:</a:t>
            </a:r>
          </a:p>
          <a:p>
            <a:endParaRPr lang="en-US" b="1" baseline="0" dirty="0" smtClean="0"/>
          </a:p>
          <a:p>
            <a:r>
              <a:rPr lang="en-US" altLang="en-US" dirty="0" smtClean="0"/>
              <a:t>The female reproductive system produces the oocytes, which</a:t>
            </a:r>
            <a:r>
              <a:rPr lang="en-US" altLang="en-US" baseline="0" dirty="0" smtClean="0"/>
              <a:t> develop into the </a:t>
            </a:r>
            <a:r>
              <a:rPr lang="en-US" altLang="en-US" dirty="0" smtClean="0"/>
              <a:t>female sex cells (ova, or eggs). If an egg is fertilized by sperm, this system nurtures the resulting fetus until birth. After birth, it produces milk for the newborn. The female reproductive</a:t>
            </a:r>
            <a:r>
              <a:rPr lang="en-US" altLang="en-US" baseline="0" dirty="0" smtClean="0"/>
              <a:t> system also produces hormones that influence sexual function and behaviors.</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69</a:t>
            </a:fld>
            <a:endParaRPr lang="en-US" dirty="0"/>
          </a:p>
        </p:txBody>
      </p:sp>
    </p:spTree>
    <p:extLst>
      <p:ext uri="{BB962C8B-B14F-4D97-AF65-F5344CB8AC3E}">
        <p14:creationId xmlns:p14="http://schemas.microsoft.com/office/powerpoint/2010/main" val="358651408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 5.11 </a:t>
            </a:r>
            <a:r>
              <a:rPr lang="en-US" dirty="0" smtClean="0">
                <a:latin typeface="Albertus Medium" pitchFamily="34" charset="0"/>
              </a:rPr>
              <a:t>Describe the functions of the female and male reproductive systems, </a:t>
            </a:r>
            <a:r>
              <a:rPr lang="en-US" altLang="en-US" dirty="0" smtClean="0">
                <a:latin typeface="Albertus Medium" pitchFamily="34" charset="0"/>
              </a:rPr>
              <a:t>common diseases and disorders that affect these systems, and related laboratory tests.</a:t>
            </a:r>
            <a:endParaRPr lang="en-US" baseline="0" dirty="0" smtClean="0"/>
          </a:p>
          <a:p>
            <a:endParaRPr lang="en-US" baseline="0" dirty="0" smtClean="0"/>
          </a:p>
          <a:p>
            <a:r>
              <a:rPr lang="en-US" b="1" baseline="0" dirty="0" smtClean="0"/>
              <a:t>Notes:</a:t>
            </a:r>
          </a:p>
          <a:p>
            <a:endParaRPr lang="en-US" b="1" baseline="0" dirty="0" smtClean="0"/>
          </a:p>
          <a:p>
            <a:r>
              <a:rPr lang="en-US" altLang="en-US" dirty="0" smtClean="0"/>
              <a:t>The male reproductive system produces the male sex cells (sperm) and transports them through the penis and into the female vagina to fertilize a female egg. It also produces hormones that influence sexual functions and behaviors.</a:t>
            </a:r>
          </a:p>
        </p:txBody>
      </p:sp>
      <p:sp>
        <p:nvSpPr>
          <p:cNvPr id="4" name="Slide Number Placeholder 3"/>
          <p:cNvSpPr>
            <a:spLocks noGrp="1"/>
          </p:cNvSpPr>
          <p:nvPr>
            <p:ph type="sldNum" sz="quarter" idx="10"/>
          </p:nvPr>
        </p:nvSpPr>
        <p:spPr/>
        <p:txBody>
          <a:bodyPr/>
          <a:lstStyle/>
          <a:p>
            <a:fld id="{5D003D02-7E89-4EBF-B123-9C334E1BFEF7}" type="slidenum">
              <a:rPr lang="en-US" smtClean="0"/>
              <a:t>70</a:t>
            </a:fld>
            <a:endParaRPr lang="en-US" dirty="0"/>
          </a:p>
        </p:txBody>
      </p:sp>
    </p:spTree>
    <p:extLst>
      <p:ext uri="{BB962C8B-B14F-4D97-AF65-F5344CB8AC3E}">
        <p14:creationId xmlns:p14="http://schemas.microsoft.com/office/powerpoint/2010/main" val="370732378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 5.11 </a:t>
            </a:r>
            <a:r>
              <a:rPr lang="en-US" dirty="0" smtClean="0">
                <a:latin typeface="Albertus Medium" pitchFamily="34" charset="0"/>
              </a:rPr>
              <a:t>Describe the functions of the female and male reproductive systems, </a:t>
            </a:r>
            <a:r>
              <a:rPr lang="en-US" altLang="en-US" dirty="0" smtClean="0">
                <a:latin typeface="Albertus Medium" pitchFamily="34" charset="0"/>
              </a:rPr>
              <a:t>common diseases and disorders that affect these systems, and related laboratory tests.</a:t>
            </a:r>
            <a:endParaRPr lang="en-US" baseline="0" dirty="0" smtClean="0"/>
          </a:p>
          <a:p>
            <a:endParaRPr lang="en-US" baseline="0" dirty="0" smtClean="0"/>
          </a:p>
          <a:p>
            <a:r>
              <a:rPr lang="en-US" b="1" baseline="0" dirty="0" smtClean="0"/>
              <a:t>Notes:</a:t>
            </a:r>
          </a:p>
          <a:p>
            <a:endParaRPr lang="en-US" b="1" baseline="0" dirty="0" smtClean="0"/>
          </a:p>
          <a:p>
            <a:r>
              <a:rPr lang="en-US" b="1" dirty="0" smtClean="0"/>
              <a:t>Acid phosphatase:</a:t>
            </a:r>
            <a:r>
              <a:rPr lang="en-US" dirty="0" smtClean="0"/>
              <a:t> Measures the amount of acid phosphatase in the blood</a:t>
            </a:r>
            <a:endParaRPr lang="en-US" b="1" baseline="0" dirty="0" smtClean="0"/>
          </a:p>
          <a:p>
            <a:r>
              <a:rPr lang="en-US" b="1" dirty="0" smtClean="0"/>
              <a:t>Cancer antigens: </a:t>
            </a:r>
            <a:r>
              <a:rPr lang="en-US" dirty="0" smtClean="0"/>
              <a:t>Detects the presence of cancer antigen CA-15-3 or CA-125</a:t>
            </a:r>
          </a:p>
          <a:p>
            <a:r>
              <a:rPr lang="en-US" b="1" baseline="0" dirty="0" smtClean="0"/>
              <a:t>Human chorionic gonadotropin (hCG): </a:t>
            </a:r>
            <a:r>
              <a:rPr lang="en-US" b="0" baseline="0" dirty="0" smtClean="0"/>
              <a:t>Qualitative test determines whether the hormone is present; quantitative measures its level in the blood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smtClean="0"/>
              <a:t>Estradiol</a:t>
            </a:r>
            <a:r>
              <a:rPr lang="en-US" b="0" baseline="0" dirty="0" smtClean="0"/>
              <a:t> </a:t>
            </a:r>
            <a:r>
              <a:rPr lang="en-US" b="1" baseline="0" dirty="0" smtClean="0"/>
              <a:t>:</a:t>
            </a:r>
            <a:r>
              <a:rPr lang="en-US" b="0" baseline="0" dirty="0" smtClean="0"/>
              <a:t> Measure the amount of this hormone in the blood</a:t>
            </a:r>
          </a:p>
          <a:p>
            <a:endParaRPr lang="en-US" b="0" baseline="0" dirty="0" smtClean="0"/>
          </a:p>
        </p:txBody>
      </p:sp>
      <p:sp>
        <p:nvSpPr>
          <p:cNvPr id="4" name="Slide Number Placeholder 3"/>
          <p:cNvSpPr>
            <a:spLocks noGrp="1"/>
          </p:cNvSpPr>
          <p:nvPr>
            <p:ph type="sldNum" sz="quarter" idx="10"/>
          </p:nvPr>
        </p:nvSpPr>
        <p:spPr/>
        <p:txBody>
          <a:bodyPr/>
          <a:lstStyle/>
          <a:p>
            <a:fld id="{5D003D02-7E89-4EBF-B123-9C334E1BFEF7}" type="slidenum">
              <a:rPr lang="en-US" smtClean="0"/>
              <a:t>71</a:t>
            </a:fld>
            <a:endParaRPr lang="en-US" dirty="0"/>
          </a:p>
        </p:txBody>
      </p:sp>
    </p:spTree>
    <p:extLst>
      <p:ext uri="{BB962C8B-B14F-4D97-AF65-F5344CB8AC3E}">
        <p14:creationId xmlns:p14="http://schemas.microsoft.com/office/powerpoint/2010/main" val="42944139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7</a:t>
            </a:fld>
            <a:endParaRPr lang="en-US" dirty="0"/>
          </a:p>
        </p:txBody>
      </p:sp>
    </p:spTree>
    <p:extLst>
      <p:ext uri="{BB962C8B-B14F-4D97-AF65-F5344CB8AC3E}">
        <p14:creationId xmlns:p14="http://schemas.microsoft.com/office/powerpoint/2010/main" val="279883698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 5.11 </a:t>
            </a:r>
            <a:r>
              <a:rPr lang="en-US" dirty="0" smtClean="0">
                <a:latin typeface="Albertus Medium" pitchFamily="34" charset="0"/>
              </a:rPr>
              <a:t>Describe the functions of the female and male reproductive systems, </a:t>
            </a:r>
            <a:r>
              <a:rPr lang="en-US" altLang="en-US" dirty="0" smtClean="0">
                <a:latin typeface="Albertus Medium" pitchFamily="34" charset="0"/>
              </a:rPr>
              <a:t>common diseases and disorders that affect these systems, and related laboratory tests.</a:t>
            </a:r>
            <a:endParaRPr lang="en-US" baseline="0" dirty="0" smtClean="0"/>
          </a:p>
          <a:p>
            <a:endParaRPr lang="en-US" baseline="0" dirty="0" smtClean="0"/>
          </a:p>
          <a:p>
            <a:r>
              <a:rPr lang="en-US" b="1" baseline="0" dirty="0" smtClean="0"/>
              <a:t>Notes:</a:t>
            </a:r>
          </a:p>
          <a:p>
            <a:endParaRPr lang="en-US" b="1" baseline="0" dirty="0" smtClean="0"/>
          </a:p>
          <a:p>
            <a:r>
              <a:rPr lang="en-US" b="1" baseline="0" dirty="0" smtClean="0"/>
              <a:t>Follicle-stimulating hormone (FSH):</a:t>
            </a:r>
            <a:r>
              <a:rPr lang="en-US" b="0" baseline="0" dirty="0" smtClean="0"/>
              <a:t> Measure the amount of this hormone in the blood</a:t>
            </a:r>
          </a:p>
          <a:p>
            <a:r>
              <a:rPr lang="en-US" b="1" baseline="0" dirty="0" smtClean="0"/>
              <a:t>Human chorionic gonadotropin (hCG): </a:t>
            </a:r>
            <a:r>
              <a:rPr lang="en-US" b="0" baseline="0" dirty="0" smtClean="0"/>
              <a:t>Qualitative test determines whether the hormone is present; quantitative measures its level in the blood</a:t>
            </a:r>
          </a:p>
          <a:p>
            <a:r>
              <a:rPr lang="en-US" b="1" baseline="0" dirty="0" smtClean="0"/>
              <a:t>Luteinizing hormone (LH) </a:t>
            </a:r>
            <a:r>
              <a:rPr lang="en-US" b="0" baseline="0" dirty="0" smtClean="0"/>
              <a:t>and </a:t>
            </a:r>
            <a:r>
              <a:rPr lang="en-US" b="1" baseline="0" dirty="0" smtClean="0"/>
              <a:t>progesterone:</a:t>
            </a:r>
            <a:r>
              <a:rPr lang="en-US" b="0" baseline="0" dirty="0" smtClean="0"/>
              <a:t> Measure the amount of these hormones in the blood</a:t>
            </a:r>
          </a:p>
        </p:txBody>
      </p:sp>
      <p:sp>
        <p:nvSpPr>
          <p:cNvPr id="4" name="Slide Number Placeholder 3"/>
          <p:cNvSpPr>
            <a:spLocks noGrp="1"/>
          </p:cNvSpPr>
          <p:nvPr>
            <p:ph type="sldNum" sz="quarter" idx="10"/>
          </p:nvPr>
        </p:nvSpPr>
        <p:spPr/>
        <p:txBody>
          <a:bodyPr/>
          <a:lstStyle/>
          <a:p>
            <a:fld id="{5D003D02-7E89-4EBF-B123-9C334E1BFEF7}" type="slidenum">
              <a:rPr lang="en-US" smtClean="0"/>
              <a:t>72</a:t>
            </a:fld>
            <a:endParaRPr lang="en-US" dirty="0"/>
          </a:p>
        </p:txBody>
      </p:sp>
    </p:spTree>
    <p:extLst>
      <p:ext uri="{BB962C8B-B14F-4D97-AF65-F5344CB8AC3E}">
        <p14:creationId xmlns:p14="http://schemas.microsoft.com/office/powerpoint/2010/main" val="83662717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 5.11 </a:t>
            </a:r>
            <a:r>
              <a:rPr lang="en-US" dirty="0" smtClean="0">
                <a:latin typeface="Albertus Medium" pitchFamily="34" charset="0"/>
              </a:rPr>
              <a:t>Describe the functions of the female and male reproductive systems, </a:t>
            </a:r>
            <a:r>
              <a:rPr lang="en-US" altLang="en-US" dirty="0" smtClean="0">
                <a:latin typeface="Albertus Medium" pitchFamily="34" charset="0"/>
              </a:rPr>
              <a:t>common diseases and disorders that affect these systems, and related laboratory tests.</a:t>
            </a:r>
          </a:p>
          <a:p>
            <a:endParaRPr lang="en-US" baseline="0" dirty="0" smtClean="0"/>
          </a:p>
          <a:p>
            <a:r>
              <a:rPr lang="en-US" b="1" baseline="0" dirty="0" smtClean="0"/>
              <a:t>Notes:</a:t>
            </a:r>
          </a:p>
          <a:p>
            <a:endParaRPr lang="en-US" b="1"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smtClean="0"/>
              <a:t>Luteinizing hormone (LH) </a:t>
            </a:r>
            <a:r>
              <a:rPr lang="en-US" b="0" baseline="0" dirty="0" smtClean="0"/>
              <a:t>and </a:t>
            </a:r>
            <a:r>
              <a:rPr lang="en-US" b="1" baseline="0" dirty="0" smtClean="0"/>
              <a:t>progesterone:</a:t>
            </a:r>
            <a:r>
              <a:rPr lang="en-US" b="0" baseline="0" dirty="0" smtClean="0"/>
              <a:t> Measure the amount of these hormones in the blood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smtClean="0"/>
              <a:t>Prolactin:</a:t>
            </a:r>
            <a:r>
              <a:rPr lang="en-US" b="0" baseline="0" dirty="0" smtClean="0"/>
              <a:t> measures the amount of these hormones in the blood</a:t>
            </a:r>
          </a:p>
        </p:txBody>
      </p:sp>
      <p:sp>
        <p:nvSpPr>
          <p:cNvPr id="4" name="Slide Number Placeholder 3"/>
          <p:cNvSpPr>
            <a:spLocks noGrp="1"/>
          </p:cNvSpPr>
          <p:nvPr>
            <p:ph type="sldNum" sz="quarter" idx="10"/>
          </p:nvPr>
        </p:nvSpPr>
        <p:spPr/>
        <p:txBody>
          <a:bodyPr/>
          <a:lstStyle/>
          <a:p>
            <a:fld id="{5D003D02-7E89-4EBF-B123-9C334E1BFEF7}" type="slidenum">
              <a:rPr lang="en-US" smtClean="0"/>
              <a:t>73</a:t>
            </a:fld>
            <a:endParaRPr lang="en-US" dirty="0"/>
          </a:p>
        </p:txBody>
      </p:sp>
    </p:spTree>
    <p:extLst>
      <p:ext uri="{BB962C8B-B14F-4D97-AF65-F5344CB8AC3E}">
        <p14:creationId xmlns:p14="http://schemas.microsoft.com/office/powerpoint/2010/main" val="373613240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 5.11 </a:t>
            </a:r>
            <a:r>
              <a:rPr lang="en-US" dirty="0" smtClean="0">
                <a:latin typeface="Albertus Medium" pitchFamily="34" charset="0"/>
              </a:rPr>
              <a:t>Describe the functions of the female and male reproductive systems, </a:t>
            </a:r>
            <a:r>
              <a:rPr lang="en-US" altLang="en-US" dirty="0" smtClean="0">
                <a:latin typeface="Albertus Medium" pitchFamily="34" charset="0"/>
              </a:rPr>
              <a:t>common diseases and disorders that affect these systems, and related laboratory tests.</a:t>
            </a:r>
          </a:p>
          <a:p>
            <a:endParaRPr lang="en-US" baseline="0" dirty="0" smtClean="0"/>
          </a:p>
          <a:p>
            <a:r>
              <a:rPr lang="en-US" b="1" baseline="0" dirty="0" smtClean="0"/>
              <a:t>Notes:</a:t>
            </a:r>
          </a:p>
          <a:p>
            <a:endParaRPr lang="en-US" b="1" baseline="0" dirty="0" smtClean="0"/>
          </a:p>
          <a:p>
            <a:r>
              <a:rPr lang="en-US" b="1" baseline="0" dirty="0" smtClean="0"/>
              <a:t>Prostate-specific antigen (PSA): </a:t>
            </a:r>
            <a:r>
              <a:rPr lang="en-US" b="0" baseline="0" dirty="0" smtClean="0"/>
              <a:t>Measures the level of PSA in the blood</a:t>
            </a:r>
          </a:p>
          <a:p>
            <a:r>
              <a:rPr lang="en-US" b="1" baseline="0" dirty="0" smtClean="0"/>
              <a:t>Rapid plasma reagin and VDRL tests: </a:t>
            </a:r>
            <a:r>
              <a:rPr lang="en-US" b="0" baseline="0" dirty="0" smtClean="0"/>
              <a:t>Determine whether antibodies are present to </a:t>
            </a:r>
            <a:r>
              <a:rPr lang="en-US" b="0" i="1" baseline="0" dirty="0" smtClean="0"/>
              <a:t>Treponema pallidum</a:t>
            </a:r>
            <a:r>
              <a:rPr lang="en-US" b="0" baseline="0" dirty="0" smtClean="0"/>
              <a:t>, the organism that causes syphilis</a:t>
            </a:r>
          </a:p>
          <a:p>
            <a:r>
              <a:rPr lang="en-US" b="1" dirty="0" smtClean="0"/>
              <a:t>Testosterone:</a:t>
            </a:r>
            <a:r>
              <a:rPr lang="en-US" b="1" baseline="0" dirty="0" smtClean="0"/>
              <a:t> </a:t>
            </a:r>
            <a:r>
              <a:rPr lang="en-US" dirty="0" smtClean="0"/>
              <a:t>Measures the level of testosterone in the blood</a:t>
            </a:r>
          </a:p>
          <a:p>
            <a:endParaRPr lang="en-US" b="0" baseline="0" dirty="0" smtClean="0"/>
          </a:p>
        </p:txBody>
      </p:sp>
      <p:sp>
        <p:nvSpPr>
          <p:cNvPr id="4" name="Slide Number Placeholder 3"/>
          <p:cNvSpPr>
            <a:spLocks noGrp="1"/>
          </p:cNvSpPr>
          <p:nvPr>
            <p:ph type="sldNum" sz="quarter" idx="10"/>
          </p:nvPr>
        </p:nvSpPr>
        <p:spPr/>
        <p:txBody>
          <a:bodyPr/>
          <a:lstStyle/>
          <a:p>
            <a:fld id="{5D003D02-7E89-4EBF-B123-9C334E1BFEF7}" type="slidenum">
              <a:rPr lang="en-US" smtClean="0"/>
              <a:t>74</a:t>
            </a:fld>
            <a:endParaRPr lang="en-US" dirty="0"/>
          </a:p>
        </p:txBody>
      </p:sp>
    </p:spTree>
    <p:extLst>
      <p:ext uri="{BB962C8B-B14F-4D97-AF65-F5344CB8AC3E}">
        <p14:creationId xmlns:p14="http://schemas.microsoft.com/office/powerpoint/2010/main" val="60479205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 5.11 </a:t>
            </a:r>
            <a:r>
              <a:rPr lang="en-US" dirty="0" smtClean="0">
                <a:latin typeface="Albertus Medium" pitchFamily="34" charset="0"/>
              </a:rPr>
              <a:t>Describe the functions of the female and male reproductive systems, </a:t>
            </a:r>
            <a:r>
              <a:rPr lang="en-US" altLang="en-US" dirty="0" smtClean="0">
                <a:latin typeface="Albertus Medium" pitchFamily="34" charset="0"/>
              </a:rPr>
              <a:t>common diseases and disorders that affect these systems, and related laboratory tests.</a:t>
            </a:r>
            <a:endParaRPr lang="en-US" baseline="0" dirty="0" smtClean="0"/>
          </a:p>
          <a:p>
            <a:endParaRPr lang="en-US" baseline="0" dirty="0" smtClean="0"/>
          </a:p>
          <a:p>
            <a:r>
              <a:rPr lang="en-US" b="1" baseline="0" dirty="0" smtClean="0"/>
              <a:t>Notes:</a:t>
            </a:r>
          </a:p>
          <a:p>
            <a:endParaRPr lang="en-US" b="1" baseline="0" dirty="0" smtClean="0"/>
          </a:p>
          <a:p>
            <a:r>
              <a:rPr lang="en-US" b="1" baseline="0" dirty="0" smtClean="0"/>
              <a:t>Microbiology cultures </a:t>
            </a:r>
            <a:r>
              <a:rPr lang="en-US" b="0" baseline="0" dirty="0" smtClean="0"/>
              <a:t>are performed on semen and other secretions to isolate and identify infection-causing bacteria.</a:t>
            </a:r>
          </a:p>
          <a:p>
            <a:r>
              <a:rPr lang="en-US" b="0" baseline="0" dirty="0" smtClean="0"/>
              <a:t>In a </a:t>
            </a:r>
            <a:r>
              <a:rPr lang="en-US" b="1" baseline="0" dirty="0" smtClean="0"/>
              <a:t>PAP smear</a:t>
            </a:r>
            <a:r>
              <a:rPr lang="en-US" b="0" baseline="0" dirty="0" smtClean="0"/>
              <a:t>, cells are scraped from the opening of the cervix and are examined microscopically for evidence of abnormal cells that might indicate cervical cancer.</a:t>
            </a:r>
          </a:p>
          <a:p>
            <a:r>
              <a:rPr lang="en-US" b="1" baseline="0" dirty="0" smtClean="0"/>
              <a:t>Semen analysis: </a:t>
            </a:r>
            <a:r>
              <a:rPr lang="en-US" b="0" baseline="0" dirty="0" smtClean="0"/>
              <a:t>Measures the amount and quality of semen and sperm</a:t>
            </a:r>
          </a:p>
          <a:p>
            <a:r>
              <a:rPr lang="en-US" b="1" baseline="0" dirty="0" smtClean="0"/>
              <a:t>Tissue biopsy: </a:t>
            </a:r>
            <a:r>
              <a:rPr lang="en-US" b="0" baseline="0" dirty="0" smtClean="0"/>
              <a:t>Removal of a small piece of tissue through a biopsy needle for examination</a:t>
            </a:r>
          </a:p>
          <a:p>
            <a:r>
              <a:rPr lang="en-US" b="1" baseline="0" dirty="0" smtClean="0"/>
              <a:t>Tumor markers: </a:t>
            </a:r>
            <a:r>
              <a:rPr lang="en-US" b="0" baseline="0" dirty="0" smtClean="0"/>
              <a:t>Determines whether substances called tumor markers are present in blood or body fluids; tumor markers indicate specific types of tumors</a:t>
            </a:r>
          </a:p>
        </p:txBody>
      </p:sp>
      <p:sp>
        <p:nvSpPr>
          <p:cNvPr id="4" name="Slide Number Placeholder 3"/>
          <p:cNvSpPr>
            <a:spLocks noGrp="1"/>
          </p:cNvSpPr>
          <p:nvPr>
            <p:ph type="sldNum" sz="quarter" idx="10"/>
          </p:nvPr>
        </p:nvSpPr>
        <p:spPr/>
        <p:txBody>
          <a:bodyPr/>
          <a:lstStyle/>
          <a:p>
            <a:fld id="{5D003D02-7E89-4EBF-B123-9C334E1BFEF7}" type="slidenum">
              <a:rPr lang="en-US" smtClean="0"/>
              <a:t>75</a:t>
            </a:fld>
            <a:endParaRPr lang="en-US" dirty="0"/>
          </a:p>
        </p:txBody>
      </p:sp>
    </p:spTree>
    <p:extLst>
      <p:ext uri="{BB962C8B-B14F-4D97-AF65-F5344CB8AC3E}">
        <p14:creationId xmlns:p14="http://schemas.microsoft.com/office/powerpoint/2010/main" val="130763477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 5.12 </a:t>
            </a:r>
            <a:r>
              <a:rPr lang="en-US" dirty="0" smtClean="0">
                <a:latin typeface="Albertus Medium" pitchFamily="34" charset="0"/>
              </a:rPr>
              <a:t>Explain the use of test panels</a:t>
            </a:r>
            <a:r>
              <a:rPr lang="en-US" baseline="0" dirty="0" smtClean="0">
                <a:latin typeface="Albertus Medium" pitchFamily="34" charset="0"/>
              </a:rPr>
              <a:t> in the assessment of specific body systems or general health screening.</a:t>
            </a:r>
            <a:endParaRPr lang="en-US" baseline="0" dirty="0" smtClean="0"/>
          </a:p>
          <a:p>
            <a:endParaRPr lang="en-US" baseline="0" dirty="0" smtClean="0"/>
          </a:p>
          <a:p>
            <a:r>
              <a:rPr lang="en-US" b="1" baseline="0" dirty="0" smtClean="0"/>
              <a:t>Notes:</a:t>
            </a:r>
          </a:p>
          <a:p>
            <a:endParaRPr lang="en-US" b="1" baseline="0" dirty="0" smtClean="0"/>
          </a:p>
          <a:p>
            <a:r>
              <a:rPr lang="en-US" b="1" baseline="0" dirty="0" smtClean="0"/>
              <a:t>Test panel: </a:t>
            </a:r>
            <a:r>
              <a:rPr lang="en-US" b="0" baseline="0" dirty="0" smtClean="0"/>
              <a:t>Laboratory tests associated with one organ or body system.</a:t>
            </a:r>
          </a:p>
          <a:p>
            <a:r>
              <a:rPr lang="en-US" b="1" baseline="0" dirty="0" smtClean="0"/>
              <a:t>Test profile: </a:t>
            </a:r>
            <a:r>
              <a:rPr lang="en-US" b="0" baseline="0" dirty="0" smtClean="0"/>
              <a:t>Group of laboratory tests that provide assessment over at least two body systems.</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77</a:t>
            </a:fld>
            <a:endParaRPr lang="en-US" dirty="0"/>
          </a:p>
        </p:txBody>
      </p:sp>
    </p:spTree>
    <p:extLst>
      <p:ext uri="{BB962C8B-B14F-4D97-AF65-F5344CB8AC3E}">
        <p14:creationId xmlns:p14="http://schemas.microsoft.com/office/powerpoint/2010/main" val="28027774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LO 5.12 </a:t>
            </a:r>
            <a:r>
              <a:rPr lang="en-US" dirty="0" smtClean="0">
                <a:latin typeface="Albertus Medium" pitchFamily="34" charset="0"/>
              </a:rPr>
              <a:t>Explain the use of test panels</a:t>
            </a:r>
            <a:r>
              <a:rPr lang="en-US" baseline="0" dirty="0" smtClean="0">
                <a:latin typeface="Albertus Medium" pitchFamily="34" charset="0"/>
              </a:rPr>
              <a:t> in the assessment of specific body systems or general health screening.</a:t>
            </a:r>
            <a:endParaRPr lang="en-US" baseline="0" dirty="0" smtClean="0"/>
          </a:p>
          <a:p>
            <a:endParaRPr lang="en-US" dirty="0" smtClean="0"/>
          </a:p>
          <a:p>
            <a:r>
              <a:rPr lang="en-US" b="1" dirty="0" smtClean="0"/>
              <a:t>Notes:</a:t>
            </a:r>
          </a:p>
          <a:p>
            <a:endParaRPr lang="en-US" dirty="0" smtClean="0"/>
          </a:p>
          <a:p>
            <a:r>
              <a:rPr lang="en-US" dirty="0" smtClean="0"/>
              <a:t>Other</a:t>
            </a:r>
            <a:r>
              <a:rPr lang="en-US" baseline="0" dirty="0" smtClean="0"/>
              <a:t> examples of test panels</a:t>
            </a:r>
          </a:p>
          <a:p>
            <a:r>
              <a:rPr lang="en-US" b="1" baseline="0" dirty="0" smtClean="0"/>
              <a:t>Hepatitis panel: </a:t>
            </a:r>
            <a:r>
              <a:rPr lang="en-US" baseline="0" dirty="0" smtClean="0"/>
              <a:t>H</a:t>
            </a:r>
            <a:r>
              <a:rPr lang="en-US" dirty="0" smtClean="0"/>
              <a:t>epatitis A virus antibody, IgM; hepatitis B virus core antibody, IgM; hepatitis B virus surface antigen; hepatitis C virus antibody</a:t>
            </a:r>
            <a:endParaRPr lang="en-US" baseline="0" dirty="0" smtClean="0"/>
          </a:p>
          <a:p>
            <a:r>
              <a:rPr lang="en-US" b="1" baseline="0" dirty="0" smtClean="0"/>
              <a:t>Hypercoagulation panel: </a:t>
            </a:r>
            <a:r>
              <a:rPr lang="en-US" i="1" dirty="0" smtClean="0"/>
              <a:t>All tests in the coagulation panel, plus:</a:t>
            </a:r>
            <a:r>
              <a:rPr lang="en-US" i="0" baseline="0" dirty="0" smtClean="0"/>
              <a:t> a</a:t>
            </a:r>
            <a:r>
              <a:rPr lang="en-US" dirty="0" smtClean="0"/>
              <a:t>nticardiolipin antibody; APC resistance; inhibitor status (ATIII, protein C, protein S); factor assays (V, VIII); gene mutation studies (prothrombin, Factor V Leiden); homocysteine;</a:t>
            </a:r>
            <a:r>
              <a:rPr lang="en-US" baseline="0" dirty="0" smtClean="0"/>
              <a:t> l</a:t>
            </a:r>
            <a:r>
              <a:rPr lang="en-US" dirty="0" smtClean="0"/>
              <a:t>upus anticoagulant studies; methyltetrahydrofolate reductase (MTHFR)</a:t>
            </a:r>
          </a:p>
          <a:p>
            <a:r>
              <a:rPr lang="en-US" b="1" dirty="0" smtClean="0"/>
              <a:t>Obstetrics (OB) panel: </a:t>
            </a:r>
            <a:r>
              <a:rPr lang="en-US" dirty="0" smtClean="0"/>
              <a:t>ABO group / Rh type, antibody screen; complete blood count (CBC, including differential); cystic fibrosis gene mutation (according to family history); hepatitis B surface antigen;</a:t>
            </a:r>
            <a:r>
              <a:rPr lang="en-US" baseline="0" dirty="0" smtClean="0"/>
              <a:t> r</a:t>
            </a:r>
            <a:r>
              <a:rPr lang="en-US" dirty="0" smtClean="0"/>
              <a:t>apid plasma reagin (RPR); rubella IgG</a:t>
            </a:r>
            <a:endParaRPr lang="en-US" baseline="0" dirty="0" smtClean="0"/>
          </a:p>
          <a:p>
            <a:r>
              <a:rPr lang="en-US" b="1" dirty="0" smtClean="0"/>
              <a:t>Renal panel: </a:t>
            </a:r>
            <a:r>
              <a:rPr lang="en-US" dirty="0" smtClean="0"/>
              <a:t>Albumin; blood urea nitrogen (BUN); calcium; creatinine; glucose; electrolytes (Cl, CO</a:t>
            </a:r>
            <a:r>
              <a:rPr lang="en-US" baseline="-25000" dirty="0" smtClean="0"/>
              <a:t>2</a:t>
            </a:r>
            <a:r>
              <a:rPr lang="en-US" dirty="0" smtClean="0"/>
              <a:t>, Na, K); phosphorus</a:t>
            </a:r>
          </a:p>
          <a:p>
            <a:r>
              <a:rPr lang="en-US" b="1" dirty="0" smtClean="0"/>
              <a:t>Respiratory virus panel:</a:t>
            </a:r>
            <a:r>
              <a:rPr lang="en-US" dirty="0" smtClean="0"/>
              <a:t> Adenovirus; coronaviruses (HKU1, NL63, 229E, OC43); human rhinovirus/enterovirus; influenza (A, A/H1, A/H3, B, H1N1); parainfluenza virus (1, 2, 3, 4); respiratory syncytial virus (A, B)</a:t>
            </a:r>
          </a:p>
          <a:p>
            <a:endParaRPr lang="en-US" baseline="0" dirty="0" smtClean="0"/>
          </a:p>
        </p:txBody>
      </p:sp>
      <p:sp>
        <p:nvSpPr>
          <p:cNvPr id="4" name="Slide Number Placeholder 3"/>
          <p:cNvSpPr>
            <a:spLocks noGrp="1"/>
          </p:cNvSpPr>
          <p:nvPr>
            <p:ph type="sldNum" sz="quarter" idx="10"/>
          </p:nvPr>
        </p:nvSpPr>
        <p:spPr/>
        <p:txBody>
          <a:bodyPr/>
          <a:lstStyle/>
          <a:p>
            <a:fld id="{5D003D02-7E89-4EBF-B123-9C334E1BFEF7}" type="slidenum">
              <a:rPr lang="en-US" smtClean="0"/>
              <a:t>78</a:t>
            </a:fld>
            <a:endParaRPr lang="en-US" dirty="0"/>
          </a:p>
        </p:txBody>
      </p:sp>
    </p:spTree>
    <p:extLst>
      <p:ext uri="{BB962C8B-B14F-4D97-AF65-F5344CB8AC3E}">
        <p14:creationId xmlns:p14="http://schemas.microsoft.com/office/powerpoint/2010/main" val="391220235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LO 5.12 </a:t>
            </a:r>
            <a:r>
              <a:rPr lang="en-US" dirty="0" smtClean="0">
                <a:latin typeface="Albertus Medium" pitchFamily="34" charset="0"/>
              </a:rPr>
              <a:t>Explain the use of test panels</a:t>
            </a:r>
            <a:r>
              <a:rPr lang="en-US" baseline="0" dirty="0" smtClean="0">
                <a:latin typeface="Albertus Medium" pitchFamily="34" charset="0"/>
              </a:rPr>
              <a:t> in the assessment of specific body systems or general health screening.</a:t>
            </a:r>
            <a:endParaRPr lang="en-US" baseline="0" dirty="0" smtClean="0"/>
          </a:p>
        </p:txBody>
      </p:sp>
      <p:sp>
        <p:nvSpPr>
          <p:cNvPr id="4" name="Slide Number Placeholder 3"/>
          <p:cNvSpPr>
            <a:spLocks noGrp="1"/>
          </p:cNvSpPr>
          <p:nvPr>
            <p:ph type="sldNum" sz="quarter" idx="10"/>
          </p:nvPr>
        </p:nvSpPr>
        <p:spPr/>
        <p:txBody>
          <a:bodyPr/>
          <a:lstStyle/>
          <a:p>
            <a:fld id="{5D003D02-7E89-4EBF-B123-9C334E1BFEF7}" type="slidenum">
              <a:rPr lang="en-US" smtClean="0"/>
              <a:t>79</a:t>
            </a:fld>
            <a:endParaRPr lang="en-US" dirty="0"/>
          </a:p>
        </p:txBody>
      </p:sp>
    </p:spTree>
    <p:extLst>
      <p:ext uri="{BB962C8B-B14F-4D97-AF65-F5344CB8AC3E}">
        <p14:creationId xmlns:p14="http://schemas.microsoft.com/office/powerpoint/2010/main" val="20341928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04813" indent="-404813">
              <a:spcBef>
                <a:spcPts val="2400"/>
              </a:spcBef>
            </a:pPr>
            <a:r>
              <a:rPr lang="en-US" b="0" dirty="0" smtClean="0">
                <a:latin typeface="Albertus Medium" pitchFamily="34" charset="0"/>
              </a:rPr>
              <a:t>LO 5.1</a:t>
            </a:r>
            <a:r>
              <a:rPr lang="en-US" b="0" baseline="0" dirty="0" smtClean="0">
                <a:latin typeface="Albertus Medium" pitchFamily="34" charset="0"/>
              </a:rPr>
              <a:t> </a:t>
            </a:r>
            <a:r>
              <a:rPr lang="en-US" altLang="en-US" b="0" dirty="0" smtClean="0">
                <a:latin typeface="Albertus Medium" pitchFamily="34" charset="0"/>
              </a:rPr>
              <a:t>Describe the functions of the integumentary system, common diseases and disorders that affect this system, and related laboratory tests.</a:t>
            </a:r>
          </a:p>
          <a:p>
            <a:pPr marL="404813" indent="-404813">
              <a:spcBef>
                <a:spcPts val="2400"/>
              </a:spcBef>
            </a:pPr>
            <a:r>
              <a:rPr lang="en-US" b="0" dirty="0" smtClean="0">
                <a:latin typeface="Albertus Medium" pitchFamily="34" charset="0"/>
              </a:rPr>
              <a:t>LO 5.2 Describe the functions of the skeletal system, </a:t>
            </a:r>
            <a:r>
              <a:rPr lang="en-US" altLang="en-US" b="0" dirty="0" smtClean="0">
                <a:latin typeface="Albertus Medium" pitchFamily="34" charset="0"/>
              </a:rPr>
              <a:t>common diseases and disorders that affect this system, and related laboratory tests.</a:t>
            </a:r>
          </a:p>
          <a:p>
            <a:pPr marL="404813" indent="-404813">
              <a:spcBef>
                <a:spcPts val="2400"/>
              </a:spcBef>
            </a:pPr>
            <a:r>
              <a:rPr lang="en-US" b="0" dirty="0" smtClean="0">
                <a:latin typeface="Albertus Medium" pitchFamily="34" charset="0"/>
              </a:rPr>
              <a:t>LO 5.3 Describe the </a:t>
            </a:r>
            <a:r>
              <a:rPr lang="en-US" dirty="0" smtClean="0">
                <a:latin typeface="Albertus Medium" pitchFamily="34" charset="0"/>
              </a:rPr>
              <a:t>functions of the muscular system, </a:t>
            </a:r>
            <a:r>
              <a:rPr lang="en-US" altLang="en-US" dirty="0" smtClean="0">
                <a:latin typeface="Albertus Medium" pitchFamily="34" charset="0"/>
              </a:rPr>
              <a:t>common diseases and disorders that affect this system, and related laboratory tests.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5D003D02-7E89-4EBF-B123-9C334E1BFEF7}" type="slidenum">
              <a:rPr lang="en-US" smtClean="0"/>
              <a:t>80</a:t>
            </a:fld>
            <a:endParaRPr lang="en-US" dirty="0"/>
          </a:p>
        </p:txBody>
      </p:sp>
    </p:spTree>
    <p:extLst>
      <p:ext uri="{BB962C8B-B14F-4D97-AF65-F5344CB8AC3E}">
        <p14:creationId xmlns:p14="http://schemas.microsoft.com/office/powerpoint/2010/main" val="176153549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04813" indent="-404813">
              <a:spcBef>
                <a:spcPts val="2400"/>
              </a:spcBef>
            </a:pPr>
            <a:r>
              <a:rPr lang="en-US" b="0" dirty="0" smtClean="0">
                <a:latin typeface="Albertus Medium" pitchFamily="34" charset="0"/>
              </a:rPr>
              <a:t>LO 5.4 Describe the </a:t>
            </a:r>
            <a:r>
              <a:rPr lang="en-US" dirty="0" smtClean="0">
                <a:latin typeface="Albertus Medium" pitchFamily="34" charset="0"/>
              </a:rPr>
              <a:t>functions of the lymphatic and immune systems, </a:t>
            </a:r>
            <a:r>
              <a:rPr lang="en-US" altLang="en-US" dirty="0" smtClean="0">
                <a:latin typeface="Albertus Medium" pitchFamily="34" charset="0"/>
              </a:rPr>
              <a:t>common diseases and disorders that affect these systems, and related laboratory</a:t>
            </a:r>
            <a:r>
              <a:rPr lang="en-US" altLang="en-US" baseline="0" dirty="0" smtClean="0">
                <a:latin typeface="Albertus Medium" pitchFamily="34" charset="0"/>
              </a:rPr>
              <a:t> </a:t>
            </a:r>
            <a:r>
              <a:rPr lang="en-US" altLang="en-US" dirty="0" smtClean="0">
                <a:latin typeface="Albertus Medium" pitchFamily="34" charset="0"/>
              </a:rPr>
              <a:t>tests.</a:t>
            </a:r>
          </a:p>
        </p:txBody>
      </p:sp>
      <p:sp>
        <p:nvSpPr>
          <p:cNvPr id="4" name="Slide Number Placeholder 3"/>
          <p:cNvSpPr>
            <a:spLocks noGrp="1"/>
          </p:cNvSpPr>
          <p:nvPr>
            <p:ph type="sldNum" sz="quarter" idx="10"/>
          </p:nvPr>
        </p:nvSpPr>
        <p:spPr/>
        <p:txBody>
          <a:bodyPr/>
          <a:lstStyle/>
          <a:p>
            <a:fld id="{5D003D02-7E89-4EBF-B123-9C334E1BFEF7}" type="slidenum">
              <a:rPr lang="en-US" smtClean="0"/>
              <a:t>81</a:t>
            </a:fld>
            <a:endParaRPr lang="en-US" dirty="0"/>
          </a:p>
        </p:txBody>
      </p:sp>
    </p:spTree>
    <p:extLst>
      <p:ext uri="{BB962C8B-B14F-4D97-AF65-F5344CB8AC3E}">
        <p14:creationId xmlns:p14="http://schemas.microsoft.com/office/powerpoint/2010/main" val="91818345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04813" marR="0" indent="-404813" algn="l" defTabSz="914400" rtl="0" eaLnBrk="1" fontAlgn="auto" latinLnBrk="0" hangingPunct="1">
              <a:lnSpc>
                <a:spcPct val="100000"/>
              </a:lnSpc>
              <a:spcBef>
                <a:spcPts val="2400"/>
              </a:spcBef>
              <a:spcAft>
                <a:spcPts val="0"/>
              </a:spcAft>
              <a:buClrTx/>
              <a:buSzTx/>
              <a:buFontTx/>
              <a:buNone/>
              <a:tabLst/>
              <a:defRPr/>
            </a:pPr>
            <a:r>
              <a:rPr lang="en-US" b="0" dirty="0" smtClean="0">
                <a:latin typeface="Albertus Medium" pitchFamily="34" charset="0"/>
              </a:rPr>
              <a:t>LO 5.5</a:t>
            </a:r>
            <a:r>
              <a:rPr lang="en-US" b="0" baseline="0" dirty="0" smtClean="0">
                <a:latin typeface="Albertus Medium" pitchFamily="34" charset="0"/>
              </a:rPr>
              <a:t> </a:t>
            </a:r>
            <a:r>
              <a:rPr lang="en-US" b="0" dirty="0" smtClean="0">
                <a:latin typeface="Albertus Medium" pitchFamily="34" charset="0"/>
              </a:rPr>
              <a:t>Describe </a:t>
            </a:r>
            <a:r>
              <a:rPr lang="en-US" dirty="0" smtClean="0">
                <a:latin typeface="Albertus Medium" pitchFamily="34" charset="0"/>
              </a:rPr>
              <a:t>the functions of the respiratory system, </a:t>
            </a:r>
            <a:r>
              <a:rPr lang="en-US" altLang="en-US" dirty="0" smtClean="0">
                <a:latin typeface="Albertus Medium" pitchFamily="34" charset="0"/>
              </a:rPr>
              <a:t>common diseases and disorders that affect this system, and related laboratory tests.</a:t>
            </a:r>
          </a:p>
          <a:p>
            <a:pPr marL="404813" indent="-404813">
              <a:spcBef>
                <a:spcPts val="2400"/>
              </a:spcBef>
            </a:pPr>
            <a:r>
              <a:rPr lang="en-US" b="0" dirty="0" smtClean="0">
                <a:latin typeface="Albertus Medium" pitchFamily="34" charset="0"/>
              </a:rPr>
              <a:t>LO 5.6</a:t>
            </a:r>
            <a:r>
              <a:rPr lang="en-US" b="0" baseline="0" dirty="0" smtClean="0">
                <a:latin typeface="Albertus Medium" pitchFamily="34" charset="0"/>
              </a:rPr>
              <a:t> </a:t>
            </a:r>
            <a:r>
              <a:rPr lang="en-US" b="0" dirty="0" smtClean="0">
                <a:latin typeface="Albertus Medium" pitchFamily="34" charset="0"/>
              </a:rPr>
              <a:t>Describe </a:t>
            </a:r>
            <a:r>
              <a:rPr lang="en-US" dirty="0" smtClean="0">
                <a:latin typeface="Albertus Medium" pitchFamily="34" charset="0"/>
              </a:rPr>
              <a:t>the functions of the digestive system, </a:t>
            </a:r>
            <a:r>
              <a:rPr lang="en-US" altLang="en-US" dirty="0" smtClean="0">
                <a:latin typeface="Albertus Medium" pitchFamily="34" charset="0"/>
              </a:rPr>
              <a:t>common diseases and disorders that affect this system, and related laboratory tests.</a:t>
            </a:r>
          </a:p>
        </p:txBody>
      </p:sp>
      <p:sp>
        <p:nvSpPr>
          <p:cNvPr id="4" name="Slide Number Placeholder 3"/>
          <p:cNvSpPr>
            <a:spLocks noGrp="1"/>
          </p:cNvSpPr>
          <p:nvPr>
            <p:ph type="sldNum" sz="quarter" idx="10"/>
          </p:nvPr>
        </p:nvSpPr>
        <p:spPr/>
        <p:txBody>
          <a:bodyPr/>
          <a:lstStyle/>
          <a:p>
            <a:fld id="{5D003D02-7E89-4EBF-B123-9C334E1BFEF7}" type="slidenum">
              <a:rPr lang="en-US" smtClean="0"/>
              <a:t>82</a:t>
            </a:fld>
            <a:endParaRPr lang="en-US" dirty="0"/>
          </a:p>
        </p:txBody>
      </p:sp>
    </p:spTree>
    <p:extLst>
      <p:ext uri="{BB962C8B-B14F-4D97-AF65-F5344CB8AC3E}">
        <p14:creationId xmlns:p14="http://schemas.microsoft.com/office/powerpoint/2010/main" val="23533710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 5.1 </a:t>
            </a:r>
            <a:r>
              <a:rPr lang="en-US" altLang="en-US" dirty="0" smtClean="0">
                <a:latin typeface="Albertus Medium" pitchFamily="34" charset="0"/>
              </a:rPr>
              <a:t>Describe the functions of the integumentary system, common diseases and disorders that affect this system, and related laboratory tests.</a:t>
            </a:r>
          </a:p>
          <a:p>
            <a:endParaRPr lang="en-US" baseline="0" dirty="0" smtClean="0"/>
          </a:p>
          <a:p>
            <a:r>
              <a:rPr lang="en-US" b="1" baseline="0" dirty="0" smtClean="0"/>
              <a:t>Notes:</a:t>
            </a:r>
          </a:p>
          <a:p>
            <a:endParaRPr lang="en-US" b="1" baseline="0" dirty="0" smtClean="0"/>
          </a:p>
          <a:p>
            <a:r>
              <a:rPr lang="en-US" altLang="en-US" dirty="0" smtClean="0"/>
              <a:t>The </a:t>
            </a:r>
            <a:r>
              <a:rPr lang="en-US" altLang="en-US" b="1" dirty="0" smtClean="0"/>
              <a:t>integumentary system </a:t>
            </a:r>
            <a:r>
              <a:rPr lang="en-US" altLang="en-US" dirty="0" smtClean="0"/>
              <a:t>is the body’s first line of defense against disease. It provides protection,</a:t>
            </a:r>
            <a:r>
              <a:rPr lang="en-US" altLang="en-US" baseline="0" dirty="0" smtClean="0"/>
              <a:t> regulates temperature, and prevents water loss.</a:t>
            </a:r>
            <a:endParaRPr lang="en-US" altLang="en-US" dirty="0" smtClean="0"/>
          </a:p>
          <a:p>
            <a:endParaRPr lang="en-US" altLang="en-US" dirty="0" smtClean="0"/>
          </a:p>
          <a:p>
            <a:r>
              <a:rPr lang="en-US" altLang="en-US" dirty="0" smtClean="0"/>
              <a:t>In the presence of sunlight, the skin converts 7-dehydrocholesterol to vitamin D.</a:t>
            </a:r>
          </a:p>
          <a:p>
            <a:endParaRPr lang="en-US" altLang="en-US" dirty="0" smtClean="0"/>
          </a:p>
          <a:p>
            <a:r>
              <a:rPr lang="en-US" altLang="en-US" dirty="0" smtClean="0"/>
              <a:t>Nerve endings in the skin create your sense of touch. Touch is one way in which we perceive the world around us.</a:t>
            </a:r>
          </a:p>
        </p:txBody>
      </p:sp>
      <p:sp>
        <p:nvSpPr>
          <p:cNvPr id="4" name="Slide Number Placeholder 3"/>
          <p:cNvSpPr>
            <a:spLocks noGrp="1"/>
          </p:cNvSpPr>
          <p:nvPr>
            <p:ph type="sldNum" sz="quarter" idx="10"/>
          </p:nvPr>
        </p:nvSpPr>
        <p:spPr/>
        <p:txBody>
          <a:bodyPr/>
          <a:lstStyle/>
          <a:p>
            <a:fld id="{5D003D02-7E89-4EBF-B123-9C334E1BFEF7}" type="slidenum">
              <a:rPr lang="en-US" smtClean="0"/>
              <a:t>9</a:t>
            </a:fld>
            <a:endParaRPr lang="en-US" dirty="0"/>
          </a:p>
        </p:txBody>
      </p:sp>
    </p:spTree>
    <p:extLst>
      <p:ext uri="{BB962C8B-B14F-4D97-AF65-F5344CB8AC3E}">
        <p14:creationId xmlns:p14="http://schemas.microsoft.com/office/powerpoint/2010/main" val="224388636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7850" indent="-577850">
              <a:spcBef>
                <a:spcPts val="2400"/>
              </a:spcBef>
            </a:pPr>
            <a:r>
              <a:rPr lang="en-US" b="0" dirty="0" smtClean="0">
                <a:latin typeface="Albertus Medium" pitchFamily="34" charset="0"/>
              </a:rPr>
              <a:t>LO 5.7</a:t>
            </a:r>
            <a:r>
              <a:rPr lang="en-US" b="0" baseline="0" dirty="0" smtClean="0">
                <a:latin typeface="Albertus Medium" pitchFamily="34" charset="0"/>
              </a:rPr>
              <a:t> </a:t>
            </a:r>
            <a:r>
              <a:rPr lang="en-US" b="0" dirty="0" smtClean="0">
                <a:latin typeface="Albertus Medium" pitchFamily="34" charset="0"/>
              </a:rPr>
              <a:t>Describe the functions of the nervous system, </a:t>
            </a:r>
            <a:r>
              <a:rPr lang="en-US" altLang="en-US" b="0" dirty="0" smtClean="0">
                <a:latin typeface="Albertus Medium" pitchFamily="34" charset="0"/>
              </a:rPr>
              <a:t>common diseases and disorders that affect this system, and related laboratory tests.</a:t>
            </a:r>
          </a:p>
          <a:p>
            <a:pPr marL="577850" indent="-577850">
              <a:spcBef>
                <a:spcPts val="2400"/>
              </a:spcBef>
            </a:pPr>
            <a:r>
              <a:rPr lang="en-US" b="0" dirty="0" smtClean="0">
                <a:latin typeface="Albertus Medium" pitchFamily="34" charset="0"/>
              </a:rPr>
              <a:t>LO 5.8 Describe the functions of the muscular system, </a:t>
            </a:r>
            <a:r>
              <a:rPr lang="en-US" altLang="en-US" b="0" dirty="0" smtClean="0">
                <a:latin typeface="Albertus Medium" pitchFamily="34" charset="0"/>
              </a:rPr>
              <a:t>common diseases and disorders that affect this system, and related laboratory tests.</a:t>
            </a:r>
          </a:p>
        </p:txBody>
      </p:sp>
      <p:sp>
        <p:nvSpPr>
          <p:cNvPr id="4" name="Slide Number Placeholder 3"/>
          <p:cNvSpPr>
            <a:spLocks noGrp="1"/>
          </p:cNvSpPr>
          <p:nvPr>
            <p:ph type="sldNum" sz="quarter" idx="10"/>
          </p:nvPr>
        </p:nvSpPr>
        <p:spPr/>
        <p:txBody>
          <a:bodyPr/>
          <a:lstStyle/>
          <a:p>
            <a:fld id="{5D003D02-7E89-4EBF-B123-9C334E1BFEF7}" type="slidenum">
              <a:rPr lang="en-US" smtClean="0"/>
              <a:t>83</a:t>
            </a:fld>
            <a:endParaRPr lang="en-US" dirty="0"/>
          </a:p>
        </p:txBody>
      </p:sp>
    </p:spTree>
    <p:extLst>
      <p:ext uri="{BB962C8B-B14F-4D97-AF65-F5344CB8AC3E}">
        <p14:creationId xmlns:p14="http://schemas.microsoft.com/office/powerpoint/2010/main" val="129900743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7850" indent="-577850">
              <a:spcBef>
                <a:spcPts val="2400"/>
              </a:spcBef>
            </a:pPr>
            <a:r>
              <a:rPr lang="en-US" b="0" dirty="0" smtClean="0">
                <a:latin typeface="Albertus Medium" pitchFamily="34" charset="0"/>
              </a:rPr>
              <a:t>LO 5.9 Describe the functions </a:t>
            </a:r>
            <a:r>
              <a:rPr lang="en-US" dirty="0" smtClean="0">
                <a:latin typeface="Albertus Medium" pitchFamily="34" charset="0"/>
              </a:rPr>
              <a:t>of the cardiovascular system, </a:t>
            </a:r>
            <a:r>
              <a:rPr lang="en-US" altLang="en-US" dirty="0" smtClean="0">
                <a:latin typeface="Albertus Medium" pitchFamily="34" charset="0"/>
              </a:rPr>
              <a:t>common diseases and disorders that affect this system, and related laboratory tests.</a:t>
            </a:r>
          </a:p>
          <a:p>
            <a:pPr marL="577850" marR="0" lvl="0" indent="-577850" algn="l" defTabSz="914400" rtl="0" eaLnBrk="1" fontAlgn="auto" latinLnBrk="0" hangingPunct="1">
              <a:lnSpc>
                <a:spcPct val="100000"/>
              </a:lnSpc>
              <a:spcBef>
                <a:spcPts val="2400"/>
              </a:spcBef>
              <a:spcAft>
                <a:spcPts val="0"/>
              </a:spcAft>
              <a:buClrTx/>
              <a:buSzTx/>
              <a:buFontTx/>
              <a:buNone/>
              <a:tabLst/>
              <a:defRPr/>
            </a:pPr>
            <a:r>
              <a:rPr lang="en-US" b="0" dirty="0" smtClean="0">
                <a:latin typeface="Albertus Medium" pitchFamily="34" charset="0"/>
              </a:rPr>
              <a:t>LO 5.10</a:t>
            </a:r>
            <a:r>
              <a:rPr lang="en-US" b="0" baseline="0" dirty="0" smtClean="0">
                <a:latin typeface="Albertus Medium" pitchFamily="34" charset="0"/>
              </a:rPr>
              <a:t> </a:t>
            </a:r>
            <a:r>
              <a:rPr lang="en-US" b="0" dirty="0" smtClean="0">
                <a:latin typeface="Albertus Medium" pitchFamily="34" charset="0"/>
              </a:rPr>
              <a:t>Describe the functions of the urinary system, </a:t>
            </a:r>
            <a:r>
              <a:rPr lang="en-US" altLang="en-US" b="0" dirty="0" smtClean="0">
                <a:latin typeface="Albertus Medium" pitchFamily="34" charset="0"/>
              </a:rPr>
              <a:t>common diseases and disorders that affect this system, and related laboratory tests.</a:t>
            </a:r>
          </a:p>
          <a:p>
            <a:pPr marL="577850" indent="-577850">
              <a:spcBef>
                <a:spcPts val="2400"/>
              </a:spcBef>
            </a:pPr>
            <a:endParaRPr lang="en-US" altLang="en-US" dirty="0" smtClean="0">
              <a:latin typeface="Albertus Medium" pitchFamily="34" charset="0"/>
            </a:endParaRPr>
          </a:p>
        </p:txBody>
      </p:sp>
      <p:sp>
        <p:nvSpPr>
          <p:cNvPr id="4" name="Slide Number Placeholder 3"/>
          <p:cNvSpPr>
            <a:spLocks noGrp="1"/>
          </p:cNvSpPr>
          <p:nvPr>
            <p:ph type="sldNum" sz="quarter" idx="10"/>
          </p:nvPr>
        </p:nvSpPr>
        <p:spPr/>
        <p:txBody>
          <a:bodyPr/>
          <a:lstStyle/>
          <a:p>
            <a:fld id="{5D003D02-7E89-4EBF-B123-9C334E1BFEF7}" type="slidenum">
              <a:rPr lang="en-US" smtClean="0"/>
              <a:t>84</a:t>
            </a:fld>
            <a:endParaRPr lang="en-US" dirty="0"/>
          </a:p>
        </p:txBody>
      </p:sp>
    </p:spTree>
    <p:extLst>
      <p:ext uri="{BB962C8B-B14F-4D97-AF65-F5344CB8AC3E}">
        <p14:creationId xmlns:p14="http://schemas.microsoft.com/office/powerpoint/2010/main" val="174879462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7850" indent="-577850">
              <a:spcBef>
                <a:spcPts val="2400"/>
              </a:spcBef>
            </a:pPr>
            <a:r>
              <a:rPr lang="en-US" b="0" dirty="0" smtClean="0">
                <a:latin typeface="Albertus Medium" pitchFamily="34" charset="0"/>
              </a:rPr>
              <a:t>LO 4.11 Describe the functions of the female and male reproductive systems, </a:t>
            </a:r>
            <a:r>
              <a:rPr lang="en-US" altLang="en-US" b="0" dirty="0" smtClean="0">
                <a:latin typeface="Albertus Medium" pitchFamily="34" charset="0"/>
              </a:rPr>
              <a:t>common diseases and disorders that affect these systems, and related laboratory tests</a:t>
            </a:r>
            <a:r>
              <a:rPr lang="en-US" altLang="en-US" dirty="0" smtClean="0">
                <a:latin typeface="Albertus Medium" pitchFamily="34" charset="0"/>
              </a:rPr>
              <a:t>.</a:t>
            </a:r>
            <a:endParaRPr lang="en-US" altLang="en-US" dirty="0">
              <a:latin typeface="Albertus Medium" pitchFamily="34" charset="0"/>
            </a:endParaRPr>
          </a:p>
        </p:txBody>
      </p:sp>
      <p:sp>
        <p:nvSpPr>
          <p:cNvPr id="4" name="Slide Number Placeholder 3"/>
          <p:cNvSpPr>
            <a:spLocks noGrp="1"/>
          </p:cNvSpPr>
          <p:nvPr>
            <p:ph type="sldNum" sz="quarter" idx="10"/>
          </p:nvPr>
        </p:nvSpPr>
        <p:spPr/>
        <p:txBody>
          <a:bodyPr/>
          <a:lstStyle/>
          <a:p>
            <a:fld id="{5D003D02-7E89-4EBF-B123-9C334E1BFEF7}" type="slidenum">
              <a:rPr lang="en-US" smtClean="0"/>
              <a:t>85</a:t>
            </a:fld>
            <a:endParaRPr lang="en-US" dirty="0"/>
          </a:p>
        </p:txBody>
      </p:sp>
    </p:spTree>
    <p:extLst>
      <p:ext uri="{BB962C8B-B14F-4D97-AF65-F5344CB8AC3E}">
        <p14:creationId xmlns:p14="http://schemas.microsoft.com/office/powerpoint/2010/main" val="347271600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LO 5.12 </a:t>
            </a:r>
            <a:r>
              <a:rPr lang="en-US" dirty="0" smtClean="0">
                <a:latin typeface="Albertus Medium" pitchFamily="34" charset="0"/>
              </a:rPr>
              <a:t>Explain the use of test panels</a:t>
            </a:r>
            <a:r>
              <a:rPr lang="en-US" baseline="0" dirty="0" smtClean="0">
                <a:latin typeface="Albertus Medium" pitchFamily="34" charset="0"/>
              </a:rPr>
              <a:t> in the assessment of specific body systems or general health screening.</a:t>
            </a:r>
            <a:endParaRPr lang="en-US" baseline="0" dirty="0" smtClean="0"/>
          </a:p>
        </p:txBody>
      </p:sp>
      <p:sp>
        <p:nvSpPr>
          <p:cNvPr id="4" name="Slide Number Placeholder 3"/>
          <p:cNvSpPr>
            <a:spLocks noGrp="1"/>
          </p:cNvSpPr>
          <p:nvPr>
            <p:ph type="sldNum" sz="quarter" idx="10"/>
          </p:nvPr>
        </p:nvSpPr>
        <p:spPr/>
        <p:txBody>
          <a:bodyPr/>
          <a:lstStyle/>
          <a:p>
            <a:fld id="{5D003D02-7E89-4EBF-B123-9C334E1BFEF7}" type="slidenum">
              <a:rPr lang="en-US" smtClean="0"/>
              <a:t>86</a:t>
            </a:fld>
            <a:endParaRPr lang="en-US" dirty="0"/>
          </a:p>
        </p:txBody>
      </p:sp>
    </p:spTree>
    <p:extLst>
      <p:ext uri="{BB962C8B-B14F-4D97-AF65-F5344CB8AC3E}">
        <p14:creationId xmlns:p14="http://schemas.microsoft.com/office/powerpoint/2010/main" val="31023226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 5.1 </a:t>
            </a:r>
            <a:r>
              <a:rPr lang="en-US" altLang="en-US" dirty="0" smtClean="0">
                <a:latin typeface="Albertus Medium" pitchFamily="34" charset="0"/>
              </a:rPr>
              <a:t>Describe the functions of the integumentary system, common diseases and disorders that affect this system, and related laboratory tests.</a:t>
            </a:r>
            <a:endParaRPr lang="en-US" baseline="0" dirty="0" smtClean="0"/>
          </a:p>
          <a:p>
            <a:endParaRPr lang="en-US" baseline="0" dirty="0" smtClean="0"/>
          </a:p>
          <a:p>
            <a:r>
              <a:rPr lang="en-US" b="1" baseline="0" dirty="0" smtClean="0"/>
              <a:t>Notes:</a:t>
            </a:r>
          </a:p>
          <a:p>
            <a:endParaRPr lang="en-US" b="1" baseline="0" dirty="0" smtClean="0"/>
          </a:p>
          <a:p>
            <a:r>
              <a:rPr lang="en-US" b="0" baseline="0" dirty="0" smtClean="0"/>
              <a:t>The skin is the largest organ of the body. It contains many structures, including nerve endings, glands and ducts to secrete sweat, hair follicles, and blood vessels, as well as adipose tissue to help cushion the body.</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10</a:t>
            </a:fld>
            <a:endParaRPr lang="en-US" dirty="0"/>
          </a:p>
        </p:txBody>
      </p:sp>
    </p:spTree>
    <p:extLst>
      <p:ext uri="{BB962C8B-B14F-4D97-AF65-F5344CB8AC3E}">
        <p14:creationId xmlns:p14="http://schemas.microsoft.com/office/powerpoint/2010/main" val="18861440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 5.1 </a:t>
            </a:r>
            <a:r>
              <a:rPr lang="en-US" altLang="en-US" dirty="0" smtClean="0">
                <a:latin typeface="Albertus Medium" pitchFamily="34" charset="0"/>
              </a:rPr>
              <a:t>Describe the functions of the integumentary system, common diseases and disorders that affect this system, and related laboratory tests.</a:t>
            </a:r>
          </a:p>
          <a:p>
            <a:r>
              <a:rPr lang="en-US" baseline="0" dirty="0" smtClean="0"/>
              <a:t>-----</a:t>
            </a:r>
          </a:p>
          <a:p>
            <a:endParaRPr lang="en-US" baseline="0" dirty="0" smtClean="0"/>
          </a:p>
          <a:p>
            <a:r>
              <a:rPr lang="en-US" b="1" baseline="0" dirty="0" smtClean="0"/>
              <a:t>Notes:</a:t>
            </a:r>
          </a:p>
          <a:p>
            <a:endParaRPr lang="en-US" b="1" baseline="0" dirty="0" smtClean="0"/>
          </a:p>
          <a:p>
            <a:pPr>
              <a:defRPr/>
            </a:pPr>
            <a:r>
              <a:rPr lang="en-US" dirty="0" smtClean="0"/>
              <a:t>Blood tests that</a:t>
            </a:r>
            <a:r>
              <a:rPr lang="en-US" baseline="0" dirty="0" smtClean="0"/>
              <a:t> </a:t>
            </a:r>
            <a:r>
              <a:rPr lang="en-US" dirty="0" smtClean="0"/>
              <a:t>are</a:t>
            </a:r>
            <a:r>
              <a:rPr lang="en-US" b="1" dirty="0" smtClean="0"/>
              <a:t> </a:t>
            </a:r>
            <a:r>
              <a:rPr lang="en-US" dirty="0" smtClean="0"/>
              <a:t>performed to evaluate the integumentary system include </a:t>
            </a:r>
            <a:r>
              <a:rPr lang="en-US" b="1" dirty="0" smtClean="0"/>
              <a:t>titers</a:t>
            </a:r>
            <a:r>
              <a:rPr lang="en-US" dirty="0" smtClean="0"/>
              <a:t>, or levels of measurement, for viruses.</a:t>
            </a:r>
            <a:r>
              <a:rPr lang="en-US" baseline="0" dirty="0" smtClean="0"/>
              <a:t> In addition to those listed above, viruses include:</a:t>
            </a:r>
            <a:endParaRPr lang="en-US" dirty="0" smtClean="0"/>
          </a:p>
          <a:p>
            <a:pPr marL="171450" indent="-171450">
              <a:buFont typeface="Arial" pitchFamily="34" charset="0"/>
              <a:buChar char="•"/>
              <a:defRPr/>
            </a:pPr>
            <a:r>
              <a:rPr lang="en-US" dirty="0" smtClean="0"/>
              <a:t>Viral hepatitis</a:t>
            </a:r>
          </a:p>
          <a:p>
            <a:pPr marL="171450" indent="-171450">
              <a:buFont typeface="Arial" pitchFamily="34" charset="0"/>
              <a:buChar char="•"/>
              <a:defRPr/>
            </a:pPr>
            <a:r>
              <a:rPr lang="en-US" dirty="0" smtClean="0"/>
              <a:t>Systemic lupus erythematosus (SLE)</a:t>
            </a:r>
          </a:p>
          <a:p>
            <a:pPr>
              <a:buFont typeface="Arial" pitchFamily="34" charset="0"/>
              <a:buNone/>
              <a:defRPr/>
            </a:pPr>
            <a:endParaRPr lang="en-US" dirty="0" smtClean="0"/>
          </a:p>
          <a:p>
            <a:pPr>
              <a:buFont typeface="Arial" pitchFamily="34" charset="0"/>
              <a:buNone/>
              <a:defRPr/>
            </a:pPr>
            <a:r>
              <a:rPr lang="en-US" b="1" dirty="0" smtClean="0"/>
              <a:t>Immunoglobulin levels</a:t>
            </a:r>
            <a:r>
              <a:rPr lang="en-US" dirty="0" smtClean="0"/>
              <a:t> are blood tests that are done to test for allergic reactions. </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11</a:t>
            </a:fld>
            <a:endParaRPr lang="en-US" dirty="0"/>
          </a:p>
        </p:txBody>
      </p:sp>
    </p:spTree>
    <p:extLst>
      <p:ext uri="{BB962C8B-B14F-4D97-AF65-F5344CB8AC3E}">
        <p14:creationId xmlns:p14="http://schemas.microsoft.com/office/powerpoint/2010/main" val="35711527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smtClean="0"/>
              <a:t>Click to edit Master title style</a:t>
            </a:r>
            <a:endParaRPr lang="en-US" dirty="0"/>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11560280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hite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smtClean="0"/>
              <a:t>Click to edit Master title style</a:t>
            </a:r>
            <a:endParaRPr lang="en-US" dirty="0"/>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05600"/>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238481487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teTagline-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7"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106916897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hiteTagline-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6"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40761728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hite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smtClean="0"/>
              <a:t>Click to edit Master title style</a:t>
            </a:r>
            <a:endParaRPr lang="en-US" dirty="0"/>
          </a:p>
        </p:txBody>
      </p:sp>
      <p:sp>
        <p:nvSpPr>
          <p:cNvPr id="3" name="Subtitle 1"/>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
        <p:nvSpPr>
          <p:cNvPr id="7"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4235527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hite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smtClean="0"/>
              <a:t>Click to edit Master title style</a:t>
            </a:r>
            <a:endParaRPr lang="en-US" dirty="0"/>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2229479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White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smtClean="0"/>
              <a:t>Click to edit Master title style</a:t>
            </a:r>
            <a:endParaRPr lang="en-US" dirty="0"/>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36955695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o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Content Placeholder 1"/>
          <p:cNvSpPr>
            <a:spLocks noGrp="1"/>
          </p:cNvSpPr>
          <p:nvPr>
            <p:ph idx="1"/>
          </p:nvPr>
        </p:nvSpPr>
        <p:spPr>
          <a:xfrm>
            <a:off x="457200" y="990600"/>
            <a:ext cx="8229600" cy="55626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Jump Link"/>
          <p:cNvSpPr>
            <a:spLocks noGrp="1"/>
          </p:cNvSpPr>
          <p:nvPr>
            <p:ph type="body" sz="quarter" idx="16" hasCustomPrompt="1"/>
          </p:nvPr>
        </p:nvSpPr>
        <p:spPr>
          <a:xfrm>
            <a:off x="3886200" y="6553200"/>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380104104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oBar-Six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smtClean="0"/>
              <a:t>Click to edit Master title style</a:t>
            </a:r>
            <a:endParaRPr lang="en-US" dirty="0"/>
          </a:p>
        </p:txBody>
      </p:sp>
      <p:sp>
        <p:nvSpPr>
          <p:cNvPr id="8" name="Content Placeholder 1"/>
          <p:cNvSpPr>
            <a:spLocks noGrp="1"/>
          </p:cNvSpPr>
          <p:nvPr>
            <p:ph sz="quarter" idx="12"/>
          </p:nvPr>
        </p:nvSpPr>
        <p:spPr>
          <a:xfrm>
            <a:off x="533400" y="106680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3"/>
          </p:nvPr>
        </p:nvSpPr>
        <p:spPr>
          <a:xfrm>
            <a:off x="533400" y="201168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3"/>
          <p:cNvSpPr>
            <a:spLocks noGrp="1"/>
          </p:cNvSpPr>
          <p:nvPr>
            <p:ph sz="quarter" idx="14"/>
          </p:nvPr>
        </p:nvSpPr>
        <p:spPr>
          <a:xfrm>
            <a:off x="533400" y="2880360"/>
            <a:ext cx="8153400" cy="6858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4"/>
          <p:cNvSpPr>
            <a:spLocks noGrp="1"/>
          </p:cNvSpPr>
          <p:nvPr>
            <p:ph sz="quarter" idx="15"/>
          </p:nvPr>
        </p:nvSpPr>
        <p:spPr>
          <a:xfrm>
            <a:off x="533400" y="367284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5"/>
          <p:cNvSpPr>
            <a:spLocks noGrp="1"/>
          </p:cNvSpPr>
          <p:nvPr>
            <p:ph sz="quarter" idx="10"/>
          </p:nvPr>
        </p:nvSpPr>
        <p:spPr>
          <a:xfrm>
            <a:off x="533400" y="4617720"/>
            <a:ext cx="8153400" cy="9144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6"/>
          <p:cNvSpPr>
            <a:spLocks noGrp="1"/>
          </p:cNvSpPr>
          <p:nvPr>
            <p:ph sz="quarter" idx="11"/>
          </p:nvPr>
        </p:nvSpPr>
        <p:spPr>
          <a:xfrm>
            <a:off x="533400" y="563880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hoto Credit"/>
          <p:cNvSpPr>
            <a:spLocks noGrp="1"/>
          </p:cNvSpPr>
          <p:nvPr>
            <p:ph type="body" sz="quarter" idx="16"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256202352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oBar-Two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1" y="228600"/>
            <a:ext cx="9144001"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Content Placeholder 1"/>
          <p:cNvSpPr>
            <a:spLocks noGrp="1"/>
          </p:cNvSpPr>
          <p:nvPr>
            <p:ph sz="half" idx="1"/>
          </p:nvPr>
        </p:nvSpPr>
        <p:spPr>
          <a:xfrm>
            <a:off x="457200" y="914400"/>
            <a:ext cx="4038600" cy="561594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2"/>
          <p:cNvSpPr>
            <a:spLocks noGrp="1"/>
          </p:cNvSpPr>
          <p:nvPr>
            <p:ph sz="half" idx="2"/>
          </p:nvPr>
        </p:nvSpPr>
        <p:spPr>
          <a:xfrm>
            <a:off x="4648200" y="914400"/>
            <a:ext cx="4038600" cy="561594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Jump Link"/>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smtClean="0"/>
              <a:t>Jump to long image description(s)</a:t>
            </a:r>
          </a:p>
        </p:txBody>
      </p:sp>
      <p:sp>
        <p:nvSpPr>
          <p:cNvPr id="10"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21187976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oBar-Two-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1"/>
          <p:cNvSpPr>
            <a:spLocks noGrp="1"/>
          </p:cNvSpPr>
          <p:nvPr>
            <p:ph sz="half" idx="2"/>
          </p:nvPr>
        </p:nvSpPr>
        <p:spPr>
          <a:xfrm>
            <a:off x="457201" y="1600200"/>
            <a:ext cx="4040188" cy="4912202"/>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2"/>
          <p:cNvSpPr>
            <a:spLocks noGrp="1"/>
          </p:cNvSpPr>
          <p:nvPr>
            <p:ph sz="quarter" idx="4"/>
          </p:nvPr>
        </p:nvSpPr>
        <p:spPr>
          <a:xfrm>
            <a:off x="4645026" y="1600200"/>
            <a:ext cx="4041775" cy="4912202"/>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Jump Link"/>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smtClean="0"/>
              <a:t>Jump to long image description(s)</a:t>
            </a:r>
          </a:p>
        </p:txBody>
      </p:sp>
      <p:sp>
        <p:nvSpPr>
          <p:cNvPr id="12"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8740734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2057400" y="2743200"/>
            <a:ext cx="7086600" cy="24384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09800" y="2895600"/>
            <a:ext cx="6705600" cy="1205114"/>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smtClean="0"/>
              <a:t>Click to edit Master title style</a:t>
            </a:r>
            <a:endParaRPr lang="en-US" dirty="0"/>
          </a:p>
        </p:txBody>
      </p:sp>
      <p:sp>
        <p:nvSpPr>
          <p:cNvPr id="7" name="Text Placeholder 1"/>
          <p:cNvSpPr>
            <a:spLocks noGrp="1"/>
          </p:cNvSpPr>
          <p:nvPr>
            <p:ph type="body" sz="quarter" idx="10"/>
          </p:nvPr>
        </p:nvSpPr>
        <p:spPr>
          <a:xfrm>
            <a:off x="2209800" y="4260273"/>
            <a:ext cx="6705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48068660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oBar-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1"/>
          <p:cNvSpPr>
            <a:spLocks noGrp="1"/>
          </p:cNvSpPr>
          <p:nvPr>
            <p:ph sz="half" idx="2"/>
          </p:nvPr>
        </p:nvSpPr>
        <p:spPr>
          <a:xfrm>
            <a:off x="457201" y="1600200"/>
            <a:ext cx="4040188"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2"/>
          <p:cNvSpPr>
            <a:spLocks noGrp="1"/>
          </p:cNvSpPr>
          <p:nvPr>
            <p:ph sz="quarter" idx="4"/>
          </p:nvPr>
        </p:nvSpPr>
        <p:spPr>
          <a:xfrm>
            <a:off x="4645026" y="1600200"/>
            <a:ext cx="4041775"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Header 3"/>
          <p:cNvSpPr>
            <a:spLocks noGrp="1"/>
          </p:cNvSpPr>
          <p:nvPr>
            <p:ph type="body" sz="quarter" idx="12"/>
          </p:nvPr>
        </p:nvSpPr>
        <p:spPr>
          <a:xfrm>
            <a:off x="457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smtClean="0"/>
              <a:t>Click to edit Master text styles</a:t>
            </a:r>
          </a:p>
        </p:txBody>
      </p:sp>
      <p:sp>
        <p:nvSpPr>
          <p:cNvPr id="14" name="Content Placeholder 3"/>
          <p:cNvSpPr>
            <a:spLocks noGrp="1"/>
          </p:cNvSpPr>
          <p:nvPr>
            <p:ph sz="half" idx="14"/>
          </p:nvPr>
        </p:nvSpPr>
        <p:spPr>
          <a:xfrm>
            <a:off x="457200" y="4191000"/>
            <a:ext cx="4040188"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Header 4"/>
          <p:cNvSpPr>
            <a:spLocks noGrp="1"/>
          </p:cNvSpPr>
          <p:nvPr>
            <p:ph type="body" sz="quarter" idx="13"/>
          </p:nvPr>
        </p:nvSpPr>
        <p:spPr>
          <a:xfrm>
            <a:off x="4648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smtClean="0"/>
              <a:t>Click to edit Master text styles</a:t>
            </a:r>
          </a:p>
        </p:txBody>
      </p:sp>
      <p:sp>
        <p:nvSpPr>
          <p:cNvPr id="15" name="Content Placeholder 4"/>
          <p:cNvSpPr>
            <a:spLocks noGrp="1"/>
          </p:cNvSpPr>
          <p:nvPr>
            <p:ph sz="quarter" idx="15"/>
          </p:nvPr>
        </p:nvSpPr>
        <p:spPr>
          <a:xfrm>
            <a:off x="4645025" y="4191000"/>
            <a:ext cx="4041775"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Jump Link"/>
          <p:cNvSpPr>
            <a:spLocks noGrp="1"/>
          </p:cNvSpPr>
          <p:nvPr>
            <p:ph type="body" sz="quarter" idx="16" hasCustomPrompt="1"/>
          </p:nvPr>
        </p:nvSpPr>
        <p:spPr>
          <a:xfrm>
            <a:off x="3817620" y="5996050"/>
            <a:ext cx="1508760" cy="99950"/>
          </a:xfrm>
          <a:prstGeom prst="rect">
            <a:avLst/>
          </a:prstGeom>
        </p:spPr>
        <p:txBody>
          <a:bodyPr lIns="0" tIns="0" rIns="0" bIns="0"/>
          <a:lstStyle>
            <a:lvl1pPr marL="0" indent="0" algn="ctr">
              <a:buNone/>
              <a:defRPr sz="800"/>
            </a:lvl1pPr>
          </a:lstStyle>
          <a:p>
            <a:pPr lvl="0"/>
            <a:r>
              <a:rPr lang="en-US" dirty="0" smtClean="0"/>
              <a:t>Jump to long image description(s)</a:t>
            </a:r>
          </a:p>
        </p:txBody>
      </p:sp>
      <p:sp>
        <p:nvSpPr>
          <p:cNvPr id="1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15873770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oBar-Content with Lef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dirty="0" smtClean="0"/>
              <a:t>Click to edit Master title style</a:t>
            </a:r>
            <a:endParaRPr lang="en-US" dirty="0"/>
          </a:p>
        </p:txBody>
      </p:sp>
      <p:sp>
        <p:nvSpPr>
          <p:cNvPr id="4" name="Text Placeholder 1"/>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3" name="Content Placeholder 1"/>
          <p:cNvSpPr>
            <a:spLocks noGrp="1"/>
          </p:cNvSpPr>
          <p:nvPr>
            <p:ph idx="1"/>
          </p:nvPr>
        </p:nvSpPr>
        <p:spPr>
          <a:xfrm>
            <a:off x="357505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Jump Link"/>
          <p:cNvSpPr>
            <a:spLocks noGrp="1"/>
          </p:cNvSpPr>
          <p:nvPr>
            <p:ph type="body" sz="quarter" idx="12" hasCustomPrompt="1"/>
          </p:nvPr>
        </p:nvSpPr>
        <p:spPr>
          <a:xfrm>
            <a:off x="5445125" y="6488875"/>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8"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29750495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NoBar-Content with Righ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5678487" y="304800"/>
            <a:ext cx="3008313" cy="838200"/>
          </a:xfrm>
          <a:prstGeom prst="rect">
            <a:avLst/>
          </a:prstGeom>
        </p:spPr>
        <p:txBody>
          <a:bodyPr anchor="b"/>
          <a:lstStyle>
            <a:lvl1pPr algn="l">
              <a:defRPr sz="1800" b="1">
                <a:solidFill>
                  <a:schemeClr val="bg2"/>
                </a:solidFill>
                <a:latin typeface="+mj-lt"/>
              </a:defRPr>
            </a:lvl1pPr>
          </a:lstStyle>
          <a:p>
            <a:r>
              <a:rPr lang="en-US" dirty="0" smtClean="0"/>
              <a:t>Click to edit Master title style</a:t>
            </a:r>
            <a:endParaRPr lang="en-US" dirty="0"/>
          </a:p>
        </p:txBody>
      </p:sp>
      <p:sp>
        <p:nvSpPr>
          <p:cNvPr id="4" name="Text Placeholder 1"/>
          <p:cNvSpPr>
            <a:spLocks noGrp="1"/>
          </p:cNvSpPr>
          <p:nvPr>
            <p:ph type="body" sz="half" idx="2"/>
          </p:nvPr>
        </p:nvSpPr>
        <p:spPr>
          <a:xfrm>
            <a:off x="5678487"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3" name="Content Placeholder 1"/>
          <p:cNvSpPr>
            <a:spLocks noGrp="1"/>
          </p:cNvSpPr>
          <p:nvPr>
            <p:ph idx="1"/>
          </p:nvPr>
        </p:nvSpPr>
        <p:spPr>
          <a:xfrm>
            <a:off x="45720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Jump Link"/>
          <p:cNvSpPr>
            <a:spLocks noGrp="1"/>
          </p:cNvSpPr>
          <p:nvPr>
            <p:ph type="body" sz="quarter" idx="12" hasCustomPrompt="1"/>
          </p:nvPr>
        </p:nvSpPr>
        <p:spPr>
          <a:xfrm>
            <a:off x="2327275" y="6488875"/>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14910042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NoBar-Picture with Caption">
    <p:spTree>
      <p:nvGrpSpPr>
        <p:cNvPr id="1" name=""/>
        <p:cNvGrpSpPr/>
        <p:nvPr/>
      </p:nvGrpSpPr>
      <p:grpSpPr>
        <a:xfrm>
          <a:off x="0" y="0"/>
          <a:ext cx="0" cy="0"/>
          <a:chOff x="0" y="0"/>
          <a:chExt cx="0" cy="0"/>
        </a:xfrm>
      </p:grpSpPr>
      <p:sp>
        <p:nvSpPr>
          <p:cNvPr id="2" name="Slide Title"/>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mj-lt"/>
              </a:defRPr>
            </a:lvl1pPr>
          </a:lstStyle>
          <a:p>
            <a:r>
              <a:rPr lang="en-US" dirty="0" smtClean="0"/>
              <a:t>Click to edit Master title style</a:t>
            </a:r>
            <a:endParaRPr lang="en-US" dirty="0"/>
          </a:p>
        </p:txBody>
      </p:sp>
      <p:sp>
        <p:nvSpPr>
          <p:cNvPr id="4" name="Text Placeholder 1"/>
          <p:cNvSpPr>
            <a:spLocks noGrp="1"/>
          </p:cNvSpPr>
          <p:nvPr>
            <p:ph type="body" sz="half" idx="2"/>
          </p:nvPr>
        </p:nvSpPr>
        <p:spPr>
          <a:xfrm>
            <a:off x="1828800" y="5895975"/>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1"/>
          <p:cNvSpPr>
            <a:spLocks noGrp="1"/>
          </p:cNvSpPr>
          <p:nvPr>
            <p:ph type="pic" idx="1"/>
          </p:nvPr>
        </p:nvSpPr>
        <p:spPr>
          <a:xfrm>
            <a:off x="1028700" y="12865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Jump Link"/>
          <p:cNvSpPr>
            <a:spLocks noGrp="1"/>
          </p:cNvSpPr>
          <p:nvPr>
            <p:ph type="body" sz="quarter" idx="16" hasCustomPrompt="1"/>
          </p:nvPr>
        </p:nvSpPr>
        <p:spPr>
          <a:xfrm>
            <a:off x="3886200" y="5081650"/>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1326611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oBar-Title and Video">
    <p:spTree>
      <p:nvGrpSpPr>
        <p:cNvPr id="1" name=""/>
        <p:cNvGrpSpPr/>
        <p:nvPr/>
      </p:nvGrpSpPr>
      <p:grpSpPr>
        <a:xfrm>
          <a:off x="0" y="0"/>
          <a:ext cx="0" cy="0"/>
          <a:chOff x="0" y="0"/>
          <a:chExt cx="0" cy="0"/>
        </a:xfrm>
      </p:grpSpPr>
      <p:sp>
        <p:nvSpPr>
          <p:cNvPr id="2" name="Slide Title"/>
          <p:cNvSpPr>
            <a:spLocks noGrp="1"/>
          </p:cNvSpPr>
          <p:nvPr>
            <p:ph type="title"/>
          </p:nvPr>
        </p:nvSpPr>
        <p:spPr>
          <a:xfrm>
            <a:off x="-2251" y="228600"/>
            <a:ext cx="9172252"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6" name="Media Placeholder 1"/>
          <p:cNvSpPr>
            <a:spLocks noGrp="1"/>
          </p:cNvSpPr>
          <p:nvPr>
            <p:ph type="media" sz="quarter" idx="11"/>
          </p:nvPr>
        </p:nvSpPr>
        <p:spPr>
          <a:xfrm>
            <a:off x="0" y="1066799"/>
            <a:ext cx="9144000" cy="5315957"/>
          </a:xfrm>
          <a:prstGeom prst="rect">
            <a:avLst/>
          </a:prstGeom>
        </p:spPr>
        <p:txBody>
          <a:bodyPr/>
          <a:lstStyle/>
          <a:p>
            <a:endParaRPr lang="en-US" dirty="0"/>
          </a:p>
        </p:txBody>
      </p:sp>
      <p:sp>
        <p:nvSpPr>
          <p:cNvPr id="5" name="Video Credit"/>
          <p:cNvSpPr>
            <a:spLocks noGrp="1"/>
          </p:cNvSpPr>
          <p:nvPr>
            <p:ph type="body" sz="quarter" idx="12"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Video Credit Here</a:t>
            </a:r>
            <a:endParaRPr lang="en-US" dirty="0"/>
          </a:p>
        </p:txBody>
      </p:sp>
    </p:spTree>
    <p:extLst>
      <p:ext uri="{BB962C8B-B14F-4D97-AF65-F5344CB8AC3E}">
        <p14:creationId xmlns:p14="http://schemas.microsoft.com/office/powerpoint/2010/main" val="19874173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528">
          <p15:clr>
            <a:srgbClr val="FBAE40"/>
          </p15:clr>
        </p15:guide>
        <p15:guide id="3" pos="5136">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No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smtClean="0"/>
              <a:t>Click to edit Master title style</a:t>
            </a:r>
            <a:endParaRPr lang="en-US" dirty="0"/>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7"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7732675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Content Placeholder 1"/>
          <p:cNvSpPr>
            <a:spLocks noGrp="1"/>
          </p:cNvSpPr>
          <p:nvPr>
            <p:ph idx="1"/>
          </p:nvPr>
        </p:nvSpPr>
        <p:spPr>
          <a:xfrm>
            <a:off x="457200" y="990600"/>
            <a:ext cx="8229600" cy="55626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Jump Link"/>
          <p:cNvSpPr>
            <a:spLocks noGrp="1"/>
          </p:cNvSpPr>
          <p:nvPr>
            <p:ph type="body" sz="quarter" idx="16" hasCustomPrompt="1"/>
          </p:nvPr>
        </p:nvSpPr>
        <p:spPr>
          <a:xfrm>
            <a:off x="3886200" y="6553200"/>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86265536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RedBar-Six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smtClean="0"/>
              <a:t>Click to edit Master title style</a:t>
            </a:r>
            <a:endParaRPr lang="en-US" dirty="0"/>
          </a:p>
        </p:txBody>
      </p:sp>
      <p:sp>
        <p:nvSpPr>
          <p:cNvPr id="8" name="Content Placeholder 1"/>
          <p:cNvSpPr>
            <a:spLocks noGrp="1"/>
          </p:cNvSpPr>
          <p:nvPr>
            <p:ph sz="quarter" idx="12"/>
          </p:nvPr>
        </p:nvSpPr>
        <p:spPr>
          <a:xfrm>
            <a:off x="533400" y="106680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3"/>
          </p:nvPr>
        </p:nvSpPr>
        <p:spPr>
          <a:xfrm>
            <a:off x="533400" y="201168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3"/>
          <p:cNvSpPr>
            <a:spLocks noGrp="1"/>
          </p:cNvSpPr>
          <p:nvPr>
            <p:ph sz="quarter" idx="14"/>
          </p:nvPr>
        </p:nvSpPr>
        <p:spPr>
          <a:xfrm>
            <a:off x="533400" y="2880360"/>
            <a:ext cx="8153400" cy="6858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4"/>
          <p:cNvSpPr>
            <a:spLocks noGrp="1"/>
          </p:cNvSpPr>
          <p:nvPr>
            <p:ph sz="quarter" idx="15"/>
          </p:nvPr>
        </p:nvSpPr>
        <p:spPr>
          <a:xfrm>
            <a:off x="533400" y="367284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5"/>
          <p:cNvSpPr>
            <a:spLocks noGrp="1"/>
          </p:cNvSpPr>
          <p:nvPr>
            <p:ph sz="quarter" idx="10"/>
          </p:nvPr>
        </p:nvSpPr>
        <p:spPr>
          <a:xfrm>
            <a:off x="533400" y="4617720"/>
            <a:ext cx="8153400" cy="9144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6"/>
          <p:cNvSpPr>
            <a:spLocks noGrp="1"/>
          </p:cNvSpPr>
          <p:nvPr>
            <p:ph sz="quarter" idx="11"/>
          </p:nvPr>
        </p:nvSpPr>
        <p:spPr>
          <a:xfrm>
            <a:off x="533400" y="563880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hoto Credit"/>
          <p:cNvSpPr>
            <a:spLocks noGrp="1"/>
          </p:cNvSpPr>
          <p:nvPr>
            <p:ph type="body" sz="quarter" idx="16"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96244490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edBar-Two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1" y="228600"/>
            <a:ext cx="9144001"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Content Placeholder 1"/>
          <p:cNvSpPr>
            <a:spLocks noGrp="1"/>
          </p:cNvSpPr>
          <p:nvPr>
            <p:ph sz="half" idx="1"/>
          </p:nvPr>
        </p:nvSpPr>
        <p:spPr>
          <a:xfrm>
            <a:off x="457200" y="914400"/>
            <a:ext cx="4038600" cy="561594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2"/>
          <p:cNvSpPr>
            <a:spLocks noGrp="1"/>
          </p:cNvSpPr>
          <p:nvPr>
            <p:ph sz="half" idx="2"/>
          </p:nvPr>
        </p:nvSpPr>
        <p:spPr>
          <a:xfrm>
            <a:off x="4648200" y="914400"/>
            <a:ext cx="4038600" cy="561594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Jump Link"/>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smtClean="0"/>
              <a:t>Jump to long image description(s)</a:t>
            </a:r>
          </a:p>
        </p:txBody>
      </p:sp>
      <p:sp>
        <p:nvSpPr>
          <p:cNvPr id="10"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3194019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dBar-Two-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1"/>
          <p:cNvSpPr>
            <a:spLocks noGrp="1"/>
          </p:cNvSpPr>
          <p:nvPr>
            <p:ph sz="half" idx="2"/>
          </p:nvPr>
        </p:nvSpPr>
        <p:spPr>
          <a:xfrm>
            <a:off x="457201" y="1600200"/>
            <a:ext cx="4040188" cy="4912202"/>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2"/>
          <p:cNvSpPr>
            <a:spLocks noGrp="1"/>
          </p:cNvSpPr>
          <p:nvPr>
            <p:ph sz="quarter" idx="4"/>
          </p:nvPr>
        </p:nvSpPr>
        <p:spPr>
          <a:xfrm>
            <a:off x="4645026" y="1600200"/>
            <a:ext cx="4041775" cy="4912202"/>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Jump Link"/>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smtClean="0"/>
              <a:t>Jump to long image description(s)</a:t>
            </a:r>
          </a:p>
        </p:txBody>
      </p:sp>
      <p:sp>
        <p:nvSpPr>
          <p:cNvPr id="12"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7505567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Red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2057400" y="3429000"/>
            <a:ext cx="70866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09800" y="3581400"/>
            <a:ext cx="6705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smtClean="0"/>
              <a:t>Click to edit Master title style</a:t>
            </a:r>
            <a:endParaRPr lang="en-US" dirty="0"/>
          </a:p>
        </p:txBody>
      </p:sp>
      <p:sp>
        <p:nvSpPr>
          <p:cNvPr id="7" name="Text Placeholder 1"/>
          <p:cNvSpPr>
            <a:spLocks noGrp="1"/>
          </p:cNvSpPr>
          <p:nvPr>
            <p:ph type="body" sz="quarter" idx="10"/>
          </p:nvPr>
        </p:nvSpPr>
        <p:spPr>
          <a:xfrm>
            <a:off x="2209800" y="4260273"/>
            <a:ext cx="6705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
        <p:nvSpPr>
          <p:cNvPr id="9"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82570012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edBar-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1"/>
          <p:cNvSpPr>
            <a:spLocks noGrp="1"/>
          </p:cNvSpPr>
          <p:nvPr>
            <p:ph sz="half" idx="2"/>
          </p:nvPr>
        </p:nvSpPr>
        <p:spPr>
          <a:xfrm>
            <a:off x="457201" y="1600200"/>
            <a:ext cx="4040188"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2"/>
          <p:cNvSpPr>
            <a:spLocks noGrp="1"/>
          </p:cNvSpPr>
          <p:nvPr>
            <p:ph sz="quarter" idx="4"/>
          </p:nvPr>
        </p:nvSpPr>
        <p:spPr>
          <a:xfrm>
            <a:off x="4645026" y="1600200"/>
            <a:ext cx="4041775"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Header 3"/>
          <p:cNvSpPr>
            <a:spLocks noGrp="1"/>
          </p:cNvSpPr>
          <p:nvPr>
            <p:ph type="body" sz="quarter" idx="12"/>
          </p:nvPr>
        </p:nvSpPr>
        <p:spPr>
          <a:xfrm>
            <a:off x="457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smtClean="0"/>
              <a:t>Click to edit Master text styles</a:t>
            </a:r>
          </a:p>
        </p:txBody>
      </p:sp>
      <p:sp>
        <p:nvSpPr>
          <p:cNvPr id="14" name="Content Placeholder 3"/>
          <p:cNvSpPr>
            <a:spLocks noGrp="1"/>
          </p:cNvSpPr>
          <p:nvPr>
            <p:ph sz="half" idx="14"/>
          </p:nvPr>
        </p:nvSpPr>
        <p:spPr>
          <a:xfrm>
            <a:off x="457200" y="4191000"/>
            <a:ext cx="4040188"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Header 4"/>
          <p:cNvSpPr>
            <a:spLocks noGrp="1"/>
          </p:cNvSpPr>
          <p:nvPr>
            <p:ph type="body" sz="quarter" idx="13"/>
          </p:nvPr>
        </p:nvSpPr>
        <p:spPr>
          <a:xfrm>
            <a:off x="4648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smtClean="0"/>
              <a:t>Click to edit Master text styles</a:t>
            </a:r>
          </a:p>
        </p:txBody>
      </p:sp>
      <p:sp>
        <p:nvSpPr>
          <p:cNvPr id="15" name="Content Placeholder 4"/>
          <p:cNvSpPr>
            <a:spLocks noGrp="1"/>
          </p:cNvSpPr>
          <p:nvPr>
            <p:ph sz="quarter" idx="15"/>
          </p:nvPr>
        </p:nvSpPr>
        <p:spPr>
          <a:xfrm>
            <a:off x="4645025" y="4191000"/>
            <a:ext cx="4041775"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Jump Link"/>
          <p:cNvSpPr>
            <a:spLocks noGrp="1"/>
          </p:cNvSpPr>
          <p:nvPr>
            <p:ph type="body" sz="quarter" idx="16" hasCustomPrompt="1"/>
          </p:nvPr>
        </p:nvSpPr>
        <p:spPr>
          <a:xfrm>
            <a:off x="3817620" y="5996050"/>
            <a:ext cx="1508760" cy="99950"/>
          </a:xfrm>
          <a:prstGeom prst="rect">
            <a:avLst/>
          </a:prstGeom>
        </p:spPr>
        <p:txBody>
          <a:bodyPr lIns="0" tIns="0" rIns="0" bIns="0"/>
          <a:lstStyle>
            <a:lvl1pPr marL="0" indent="0" algn="ctr">
              <a:buNone/>
              <a:defRPr sz="800"/>
            </a:lvl1pPr>
          </a:lstStyle>
          <a:p>
            <a:pPr lvl="0"/>
            <a:r>
              <a:rPr lang="en-US" dirty="0" smtClean="0"/>
              <a:t>Jump to long image description(s)</a:t>
            </a:r>
          </a:p>
        </p:txBody>
      </p:sp>
      <p:sp>
        <p:nvSpPr>
          <p:cNvPr id="1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207924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RedBar-Content with Lef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dirty="0" smtClean="0"/>
              <a:t>Click to edit Master title style</a:t>
            </a:r>
            <a:endParaRPr lang="en-US" dirty="0"/>
          </a:p>
        </p:txBody>
      </p:sp>
      <p:sp>
        <p:nvSpPr>
          <p:cNvPr id="4" name="Text Placeholder 1"/>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3" name="Content Placeholder 1"/>
          <p:cNvSpPr>
            <a:spLocks noGrp="1"/>
          </p:cNvSpPr>
          <p:nvPr>
            <p:ph idx="1"/>
          </p:nvPr>
        </p:nvSpPr>
        <p:spPr>
          <a:xfrm>
            <a:off x="357505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Jump Link"/>
          <p:cNvSpPr>
            <a:spLocks noGrp="1"/>
          </p:cNvSpPr>
          <p:nvPr>
            <p:ph type="body" sz="quarter" idx="12" hasCustomPrompt="1"/>
          </p:nvPr>
        </p:nvSpPr>
        <p:spPr>
          <a:xfrm>
            <a:off x="5445125" y="6488875"/>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8"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485390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edBar-Content with Righ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5678487" y="304800"/>
            <a:ext cx="3008313" cy="838200"/>
          </a:xfrm>
          <a:prstGeom prst="rect">
            <a:avLst/>
          </a:prstGeom>
        </p:spPr>
        <p:txBody>
          <a:bodyPr anchor="b"/>
          <a:lstStyle>
            <a:lvl1pPr algn="l">
              <a:defRPr sz="1800" b="1">
                <a:solidFill>
                  <a:schemeClr val="bg2"/>
                </a:solidFill>
                <a:latin typeface="+mj-lt"/>
              </a:defRPr>
            </a:lvl1pPr>
          </a:lstStyle>
          <a:p>
            <a:r>
              <a:rPr lang="en-US" dirty="0" smtClean="0"/>
              <a:t>Click to edit Master title style</a:t>
            </a:r>
            <a:endParaRPr lang="en-US" dirty="0"/>
          </a:p>
        </p:txBody>
      </p:sp>
      <p:sp>
        <p:nvSpPr>
          <p:cNvPr id="4" name="Text Placeholder 1"/>
          <p:cNvSpPr>
            <a:spLocks noGrp="1"/>
          </p:cNvSpPr>
          <p:nvPr>
            <p:ph type="body" sz="half" idx="2"/>
          </p:nvPr>
        </p:nvSpPr>
        <p:spPr>
          <a:xfrm>
            <a:off x="5678487"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3" name="Content Placeholder 1"/>
          <p:cNvSpPr>
            <a:spLocks noGrp="1"/>
          </p:cNvSpPr>
          <p:nvPr>
            <p:ph idx="1"/>
          </p:nvPr>
        </p:nvSpPr>
        <p:spPr>
          <a:xfrm>
            <a:off x="45720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Jump Link"/>
          <p:cNvSpPr>
            <a:spLocks noGrp="1"/>
          </p:cNvSpPr>
          <p:nvPr>
            <p:ph type="body" sz="quarter" idx="12" hasCustomPrompt="1"/>
          </p:nvPr>
        </p:nvSpPr>
        <p:spPr>
          <a:xfrm>
            <a:off x="2327275" y="6488875"/>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9164351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RedBar-Picture with Caption">
    <p:spTree>
      <p:nvGrpSpPr>
        <p:cNvPr id="1" name=""/>
        <p:cNvGrpSpPr/>
        <p:nvPr/>
      </p:nvGrpSpPr>
      <p:grpSpPr>
        <a:xfrm>
          <a:off x="0" y="0"/>
          <a:ext cx="0" cy="0"/>
          <a:chOff x="0" y="0"/>
          <a:chExt cx="0" cy="0"/>
        </a:xfrm>
      </p:grpSpPr>
      <p:sp>
        <p:nvSpPr>
          <p:cNvPr id="2" name="Slide Title"/>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mj-lt"/>
              </a:defRPr>
            </a:lvl1pPr>
          </a:lstStyle>
          <a:p>
            <a:r>
              <a:rPr lang="en-US" dirty="0" smtClean="0"/>
              <a:t>Click to edit Master title style</a:t>
            </a:r>
            <a:endParaRPr lang="en-US" dirty="0"/>
          </a:p>
        </p:txBody>
      </p:sp>
      <p:sp>
        <p:nvSpPr>
          <p:cNvPr id="4" name="Text Placeholder 1"/>
          <p:cNvSpPr>
            <a:spLocks noGrp="1"/>
          </p:cNvSpPr>
          <p:nvPr>
            <p:ph type="body" sz="half" idx="2"/>
          </p:nvPr>
        </p:nvSpPr>
        <p:spPr>
          <a:xfrm>
            <a:off x="1828800" y="5895975"/>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1"/>
          <p:cNvSpPr>
            <a:spLocks noGrp="1"/>
          </p:cNvSpPr>
          <p:nvPr>
            <p:ph type="pic" idx="1"/>
          </p:nvPr>
        </p:nvSpPr>
        <p:spPr>
          <a:xfrm>
            <a:off x="1028700" y="12865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Jump Link"/>
          <p:cNvSpPr>
            <a:spLocks noGrp="1"/>
          </p:cNvSpPr>
          <p:nvPr>
            <p:ph type="body" sz="quarter" idx="16" hasCustomPrompt="1"/>
          </p:nvPr>
        </p:nvSpPr>
        <p:spPr>
          <a:xfrm>
            <a:off x="3886200" y="5081650"/>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157950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edBar-Title and Video">
    <p:spTree>
      <p:nvGrpSpPr>
        <p:cNvPr id="1" name=""/>
        <p:cNvGrpSpPr/>
        <p:nvPr/>
      </p:nvGrpSpPr>
      <p:grpSpPr>
        <a:xfrm>
          <a:off x="0" y="0"/>
          <a:ext cx="0" cy="0"/>
          <a:chOff x="0" y="0"/>
          <a:chExt cx="0" cy="0"/>
        </a:xfrm>
      </p:grpSpPr>
      <p:sp>
        <p:nvSpPr>
          <p:cNvPr id="2" name="Slide Title"/>
          <p:cNvSpPr>
            <a:spLocks noGrp="1"/>
          </p:cNvSpPr>
          <p:nvPr>
            <p:ph type="title"/>
          </p:nvPr>
        </p:nvSpPr>
        <p:spPr>
          <a:xfrm>
            <a:off x="-2251" y="228600"/>
            <a:ext cx="9172252"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6" name="Media Placeholder 5"/>
          <p:cNvSpPr>
            <a:spLocks noGrp="1"/>
          </p:cNvSpPr>
          <p:nvPr>
            <p:ph type="media" sz="quarter" idx="11"/>
          </p:nvPr>
        </p:nvSpPr>
        <p:spPr>
          <a:xfrm>
            <a:off x="0" y="1066799"/>
            <a:ext cx="9144000" cy="5315957"/>
          </a:xfrm>
          <a:prstGeom prst="rect">
            <a:avLst/>
          </a:prstGeom>
        </p:spPr>
        <p:txBody>
          <a:bodyPr/>
          <a:lstStyle/>
          <a:p>
            <a:endParaRPr lang="en-US" dirty="0"/>
          </a:p>
        </p:txBody>
      </p:sp>
      <p:sp>
        <p:nvSpPr>
          <p:cNvPr id="5" name="Video Credit"/>
          <p:cNvSpPr>
            <a:spLocks noGrp="1"/>
          </p:cNvSpPr>
          <p:nvPr>
            <p:ph type="body" sz="quarter" idx="12"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Video Credit Here</a:t>
            </a:r>
          </a:p>
        </p:txBody>
      </p:sp>
    </p:spTree>
    <p:extLst>
      <p:ext uri="{BB962C8B-B14F-4D97-AF65-F5344CB8AC3E}">
        <p14:creationId xmlns:p14="http://schemas.microsoft.com/office/powerpoint/2010/main" val="24692979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528">
          <p15:clr>
            <a:srgbClr val="FBAE40"/>
          </p15:clr>
        </p15:guide>
        <p15:guide id="3" pos="5136">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No 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4004973280"/>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No 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smtClean="0"/>
              <a:t>Click to edit Master title style</a:t>
            </a:r>
            <a:endParaRPr lang="en-US" dirty="0"/>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2384814877"/>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No Tagline-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1069168974"/>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No Tagline-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407617283"/>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No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smtClean="0"/>
              <a:t>Click to edit Master title style</a:t>
            </a:r>
            <a:endParaRPr lang="en-US" dirty="0"/>
          </a:p>
        </p:txBody>
      </p:sp>
      <p:sp>
        <p:nvSpPr>
          <p:cNvPr id="3" name="Subtitle 1"/>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4235527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dTagline-Gray BG, Title-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smtClean="0"/>
              <a:t>Click to edit Master title style</a:t>
            </a:r>
            <a:endParaRPr lang="en-US" dirty="0"/>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333682806"/>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No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smtClean="0"/>
              <a:t>Click to edit Master title style</a:t>
            </a:r>
            <a:endParaRPr lang="en-US" dirty="0"/>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7"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2229479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No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smtClean="0"/>
              <a:t>Click to edit Master title style</a:t>
            </a:r>
            <a:endParaRPr lang="en-US" dirty="0"/>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3"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36955695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mallRedBar-Gray BG, Title &amp; Subtitle Left1_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04973280"/>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mallRedBar-Gray BG, Title &amp; Subtitle Left1_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smtClean="0"/>
              <a:t>Click to edit Master title style</a:t>
            </a:r>
            <a:endParaRPr lang="en-US" dirty="0"/>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384814877"/>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mallRedBar-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069168974"/>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mallRedBar-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7617283"/>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mallRedBar-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235527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mallRedBar-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229479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mallRedBar-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smtClean="0"/>
              <a:t>Click to edit Master title style</a:t>
            </a:r>
            <a:endParaRPr lang="en-US" dirty="0"/>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6955695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ue Slide Title above text">
    <p:spTree>
      <p:nvGrpSpPr>
        <p:cNvPr id="1" name=""/>
        <p:cNvGrpSpPr/>
        <p:nvPr/>
      </p:nvGrpSpPr>
      <p:grpSpPr>
        <a:xfrm>
          <a:off x="0" y="0"/>
          <a:ext cx="0" cy="0"/>
          <a:chOff x="0" y="0"/>
          <a:chExt cx="0" cy="0"/>
        </a:xfrm>
      </p:grpSpPr>
      <p:sp>
        <p:nvSpPr>
          <p:cNvPr id="2" name="Slide Title"/>
          <p:cNvSpPr>
            <a:spLocks noGrp="1"/>
          </p:cNvSpPr>
          <p:nvPr>
            <p:ph type="ctrTitle"/>
          </p:nvPr>
        </p:nvSpPr>
        <p:spPr>
          <a:xfrm>
            <a:off x="1066800" y="1524000"/>
            <a:ext cx="7048500" cy="1470025"/>
          </a:xfrm>
          <a:prstGeom prst="rect">
            <a:avLst/>
          </a:prstGeom>
        </p:spPr>
        <p:txBody>
          <a:bodyPr/>
          <a:lstStyle>
            <a:lvl1pPr algn="l">
              <a:defRPr sz="4400">
                <a:solidFill>
                  <a:schemeClr val="bg1"/>
                </a:solidFill>
              </a:defRPr>
            </a:lvl1pPr>
          </a:lstStyle>
          <a:p>
            <a:r>
              <a:rPr lang="en-US" dirty="0" smtClean="0"/>
              <a:t>Click to edit Master title style</a:t>
            </a:r>
            <a:endParaRPr lang="en-US" dirty="0"/>
          </a:p>
        </p:txBody>
      </p:sp>
      <p:sp>
        <p:nvSpPr>
          <p:cNvPr id="3" name="Subtitle 1"/>
          <p:cNvSpPr>
            <a:spLocks noGrp="1"/>
          </p:cNvSpPr>
          <p:nvPr>
            <p:ph type="subTitle" idx="1"/>
          </p:nvPr>
        </p:nvSpPr>
        <p:spPr>
          <a:xfrm>
            <a:off x="1066800" y="2971800"/>
            <a:ext cx="6400800" cy="1752600"/>
          </a:xfrm>
          <a:prstGeom prst="rect">
            <a:avLst/>
          </a:prstGeom>
        </p:spPr>
        <p:txBody>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3887237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dTagline-Gray BG, Title-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smtClean="0"/>
              <a:t>Click to edit Master title style</a:t>
            </a:r>
            <a:endParaRPr lang="en-US" dirty="0"/>
          </a:p>
        </p:txBody>
      </p:sp>
      <p:sp>
        <p:nvSpPr>
          <p:cNvPr id="6" name="Text Photo Credit3"/>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2833503217"/>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Blue Slide 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722313" y="2643186"/>
            <a:ext cx="7202487" cy="1362075"/>
          </a:xfrm>
          <a:prstGeom prst="rect">
            <a:avLst/>
          </a:prstGeom>
        </p:spPr>
        <p:txBody>
          <a:bodyPr anchor="t"/>
          <a:lstStyle>
            <a:lvl1pPr algn="l">
              <a:defRPr sz="4400" b="1" cap="all">
                <a:solidFill>
                  <a:schemeClr val="bg1"/>
                </a:solidFill>
              </a:defRPr>
            </a:lvl1pPr>
          </a:lstStyle>
          <a:p>
            <a:r>
              <a:rPr lang="en-US" dirty="0" smtClean="0"/>
              <a:t>Click to edit Master title style</a:t>
            </a:r>
            <a:endParaRPr lang="en-US" dirty="0"/>
          </a:p>
        </p:txBody>
      </p:sp>
      <p:sp>
        <p:nvSpPr>
          <p:cNvPr id="3" name="Text Placeholder 1"/>
          <p:cNvSpPr>
            <a:spLocks noGrp="1"/>
          </p:cNvSpPr>
          <p:nvPr>
            <p:ph type="body" idx="1"/>
          </p:nvPr>
        </p:nvSpPr>
        <p:spPr>
          <a:xfrm>
            <a:off x="722313" y="1143000"/>
            <a:ext cx="7202487" cy="1500187"/>
          </a:xfrm>
          <a:prstGeom prst="rect">
            <a:avLst/>
          </a:prstGeo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2705315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lain_Appendix_Title and Tex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5" name="Jump Link"/>
          <p:cNvSpPr>
            <a:spLocks noGrp="1"/>
          </p:cNvSpPr>
          <p:nvPr>
            <p:ph type="body" sz="quarter" idx="11" hasCustomPrompt="1"/>
          </p:nvPr>
        </p:nvSpPr>
        <p:spPr>
          <a:xfrm>
            <a:off x="3467100" y="6629400"/>
            <a:ext cx="2209800" cy="152400"/>
          </a:xfrm>
          <a:prstGeom prst="rect">
            <a:avLst/>
          </a:prstGeom>
        </p:spPr>
        <p:txBody>
          <a:bodyPr/>
          <a:lstStyle>
            <a:lvl1pPr marL="0" indent="0" algn="ctr">
              <a:buNone/>
              <a:defRPr sz="800" baseline="0">
                <a:solidFill>
                  <a:srgbClr val="6A6A6A"/>
                </a:solidFill>
              </a:defRPr>
            </a:lvl1pPr>
          </a:lstStyle>
          <a:p>
            <a:pPr lvl="0"/>
            <a:r>
              <a:rPr lang="en-US" dirty="0" smtClean="0"/>
              <a:t>Jump back to slide containing original image</a:t>
            </a:r>
          </a:p>
        </p:txBody>
      </p:sp>
      <p:sp>
        <p:nvSpPr>
          <p:cNvPr id="8" name="Text Placeholder 1"/>
          <p:cNvSpPr>
            <a:spLocks noGrp="1"/>
          </p:cNvSpPr>
          <p:nvPr>
            <p:ph type="body" sz="quarter" idx="12"/>
          </p:nvPr>
        </p:nvSpPr>
        <p:spPr>
          <a:xfrm>
            <a:off x="457200" y="1066800"/>
            <a:ext cx="8229600" cy="5562600"/>
          </a:xfrm>
          <a:prstGeom prst="rect">
            <a:avLst/>
          </a:prstGeom>
        </p:spPr>
        <p:txBody>
          <a:bodyPr/>
          <a:lstStyle>
            <a:lvl1pPr marL="0" indent="0">
              <a:spcAft>
                <a:spcPts val="800"/>
              </a:spcAft>
              <a:buNone/>
              <a:defRPr sz="24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smtClean="0"/>
              <a:t>Click to edit Master text styles</a:t>
            </a:r>
          </a:p>
        </p:txBody>
      </p:sp>
    </p:spTree>
    <p:extLst>
      <p:ext uri="{BB962C8B-B14F-4D97-AF65-F5344CB8AC3E}">
        <p14:creationId xmlns:p14="http://schemas.microsoft.com/office/powerpoint/2010/main" val="70175557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lain_Appendix_2-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1" name="Text Placeholder 1"/>
          <p:cNvSpPr>
            <a:spLocks noGrp="1"/>
          </p:cNvSpPr>
          <p:nvPr>
            <p:ph type="body" sz="quarter" idx="12"/>
          </p:nvPr>
        </p:nvSpPr>
        <p:spPr>
          <a:xfrm>
            <a:off x="457200" y="1600200"/>
            <a:ext cx="40386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5" name="Header 2"/>
          <p:cNvSpPr>
            <a:spLocks noGrp="1"/>
          </p:cNvSpPr>
          <p:nvPr>
            <p:ph type="body" sz="quarter" idx="3"/>
          </p:nvPr>
        </p:nvSpPr>
        <p:spPr>
          <a:xfrm>
            <a:off x="4645026" y="960438"/>
            <a:ext cx="4117974"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5" name="Text Placeholder 2"/>
          <p:cNvSpPr>
            <a:spLocks noGrp="1"/>
          </p:cNvSpPr>
          <p:nvPr>
            <p:ph type="body" sz="quarter" idx="14"/>
          </p:nvPr>
        </p:nvSpPr>
        <p:spPr>
          <a:xfrm>
            <a:off x="4648200" y="1600200"/>
            <a:ext cx="41148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3" name="Jump link"/>
          <p:cNvSpPr>
            <a:spLocks noGrp="1"/>
          </p:cNvSpPr>
          <p:nvPr>
            <p:ph type="body" sz="quarter" idx="13" hasCustomPrompt="1"/>
          </p:nvPr>
        </p:nvSpPr>
        <p:spPr>
          <a:xfrm>
            <a:off x="3467100" y="6629400"/>
            <a:ext cx="2209800" cy="152400"/>
          </a:xfrm>
          <a:prstGeom prst="rect">
            <a:avLst/>
          </a:prstGeom>
        </p:spPr>
        <p:txBody>
          <a:bodyPr/>
          <a:lstStyle>
            <a:lvl1pPr marL="0" indent="0" algn="ctr">
              <a:buNone/>
              <a:defRPr sz="800" baseline="0">
                <a:solidFill>
                  <a:srgbClr val="6A6A6A"/>
                </a:solidFill>
              </a:defRPr>
            </a:lvl1pPr>
          </a:lstStyle>
          <a:p>
            <a:pPr lvl="0"/>
            <a:r>
              <a:rPr lang="en-US" dirty="0" smtClean="0"/>
              <a:t>Jump back to slide containing original image</a:t>
            </a:r>
          </a:p>
        </p:txBody>
      </p:sp>
    </p:spTree>
    <p:extLst>
      <p:ext uri="{BB962C8B-B14F-4D97-AF65-F5344CB8AC3E}">
        <p14:creationId xmlns:p14="http://schemas.microsoft.com/office/powerpoint/2010/main" val="3949214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Plain_Appendix_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0" name="Text Placeholder 1"/>
          <p:cNvSpPr>
            <a:spLocks noGrp="1"/>
          </p:cNvSpPr>
          <p:nvPr>
            <p:ph type="body" sz="quarter" idx="14"/>
          </p:nvPr>
        </p:nvSpPr>
        <p:spPr>
          <a:xfrm>
            <a:off x="457200" y="1600200"/>
            <a:ext cx="4038600" cy="1981200"/>
          </a:xfrm>
          <a:prstGeom prst="rect">
            <a:avLst/>
          </a:prstGeom>
        </p:spPr>
        <p:txBody>
          <a:bodyPr/>
          <a:lstStyle>
            <a:lvl1pPr marL="0" indent="0">
              <a:spcAft>
                <a:spcPts val="8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endParaRPr lang="en-US" dirty="0"/>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3" name="Text Placeholder 2"/>
          <p:cNvSpPr>
            <a:spLocks noGrp="1"/>
          </p:cNvSpPr>
          <p:nvPr>
            <p:ph type="body" sz="quarter" idx="15"/>
          </p:nvPr>
        </p:nvSpPr>
        <p:spPr>
          <a:xfrm>
            <a:off x="4648200" y="1600200"/>
            <a:ext cx="4038600" cy="1981200"/>
          </a:xfrm>
          <a:prstGeom prst="rect">
            <a:avLst/>
          </a:prstGeom>
        </p:spPr>
        <p:txBody>
          <a:bodyPr/>
          <a:lstStyle>
            <a:lvl1pPr marL="0" indent="0">
              <a:spcAft>
                <a:spcPts val="800"/>
              </a:spcAft>
              <a:buNone/>
              <a:defRPr sz="2000"/>
            </a:lvl1pPr>
          </a:lstStyle>
          <a:p>
            <a:pPr lvl="0"/>
            <a:r>
              <a:rPr lang="en-US" dirty="0" smtClean="0"/>
              <a:t>Click to edit Master text styles</a:t>
            </a:r>
            <a:endParaRPr lang="en-US" dirty="0"/>
          </a:p>
        </p:txBody>
      </p:sp>
      <p:sp>
        <p:nvSpPr>
          <p:cNvPr id="7" name="Header 3"/>
          <p:cNvSpPr>
            <a:spLocks noGrp="1"/>
          </p:cNvSpPr>
          <p:nvPr>
            <p:ph type="body" sz="quarter" idx="12"/>
          </p:nvPr>
        </p:nvSpPr>
        <p:spPr>
          <a:xfrm>
            <a:off x="457200" y="37338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smtClean="0"/>
              <a:t>Click to edit Master text styles</a:t>
            </a:r>
          </a:p>
        </p:txBody>
      </p:sp>
      <p:sp>
        <p:nvSpPr>
          <p:cNvPr id="25" name="Text Placeholder 3"/>
          <p:cNvSpPr>
            <a:spLocks noGrp="1"/>
          </p:cNvSpPr>
          <p:nvPr>
            <p:ph type="body" sz="quarter" idx="16"/>
          </p:nvPr>
        </p:nvSpPr>
        <p:spPr>
          <a:xfrm>
            <a:off x="457200" y="4343400"/>
            <a:ext cx="4038600" cy="2133600"/>
          </a:xfrm>
          <a:prstGeom prst="rect">
            <a:avLst/>
          </a:prstGeom>
        </p:spPr>
        <p:txBody>
          <a:bodyPr/>
          <a:lstStyle>
            <a:lvl1pPr marL="0" indent="0">
              <a:spcAft>
                <a:spcPts val="800"/>
              </a:spcAft>
              <a:buNone/>
              <a:defRPr sz="2000"/>
            </a:lvl1pPr>
          </a:lstStyle>
          <a:p>
            <a:pPr lvl="0"/>
            <a:r>
              <a:rPr lang="en-US" dirty="0" smtClean="0"/>
              <a:t>Click to edit Master text styles</a:t>
            </a:r>
            <a:endParaRPr lang="en-US" dirty="0"/>
          </a:p>
        </p:txBody>
      </p:sp>
      <p:sp>
        <p:nvSpPr>
          <p:cNvPr id="10" name="Header 4"/>
          <p:cNvSpPr>
            <a:spLocks noGrp="1"/>
          </p:cNvSpPr>
          <p:nvPr>
            <p:ph type="body" sz="quarter" idx="13"/>
          </p:nvPr>
        </p:nvSpPr>
        <p:spPr>
          <a:xfrm>
            <a:off x="4648200" y="37338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smtClean="0"/>
              <a:t>Click to edit Master text styles</a:t>
            </a:r>
          </a:p>
        </p:txBody>
      </p:sp>
      <p:sp>
        <p:nvSpPr>
          <p:cNvPr id="27" name="Text Placeholder 4"/>
          <p:cNvSpPr>
            <a:spLocks noGrp="1"/>
          </p:cNvSpPr>
          <p:nvPr>
            <p:ph type="body" sz="quarter" idx="17"/>
          </p:nvPr>
        </p:nvSpPr>
        <p:spPr>
          <a:xfrm>
            <a:off x="4648200" y="4343400"/>
            <a:ext cx="4038600" cy="2133600"/>
          </a:xfrm>
          <a:prstGeom prst="rect">
            <a:avLst/>
          </a:prstGeom>
        </p:spPr>
        <p:txBody>
          <a:bodyPr/>
          <a:lstStyle>
            <a:lvl1pPr marL="0" indent="0">
              <a:spcAft>
                <a:spcPts val="800"/>
              </a:spcAft>
              <a:buNone/>
              <a:defRPr sz="2000"/>
            </a:lvl1pPr>
          </a:lstStyle>
          <a:p>
            <a:pPr lvl="0"/>
            <a:r>
              <a:rPr lang="en-US" dirty="0" smtClean="0"/>
              <a:t>Click to edit Master text styles</a:t>
            </a:r>
            <a:endParaRPr lang="en-US" dirty="0"/>
          </a:p>
        </p:txBody>
      </p:sp>
      <p:sp>
        <p:nvSpPr>
          <p:cNvPr id="18" name="Jump Link"/>
          <p:cNvSpPr>
            <a:spLocks noGrp="1"/>
          </p:cNvSpPr>
          <p:nvPr>
            <p:ph type="body" sz="quarter" idx="11" hasCustomPrompt="1"/>
          </p:nvPr>
        </p:nvSpPr>
        <p:spPr>
          <a:xfrm>
            <a:off x="3467100" y="6629400"/>
            <a:ext cx="2209800" cy="152400"/>
          </a:xfrm>
          <a:prstGeom prst="rect">
            <a:avLst/>
          </a:prstGeom>
        </p:spPr>
        <p:txBody>
          <a:bodyPr/>
          <a:lstStyle>
            <a:lvl1pPr marL="0" indent="0" algn="ctr">
              <a:buNone/>
              <a:defRPr sz="800" baseline="0">
                <a:solidFill>
                  <a:srgbClr val="6A6A6A"/>
                </a:solidFill>
              </a:defRPr>
            </a:lvl1pPr>
          </a:lstStyle>
          <a:p>
            <a:pPr lvl="0"/>
            <a:r>
              <a:rPr lang="en-US" dirty="0" smtClean="0"/>
              <a:t>Jump back to slide containing original image</a:t>
            </a:r>
          </a:p>
        </p:txBody>
      </p:sp>
    </p:spTree>
    <p:extLst>
      <p:ext uri="{BB962C8B-B14F-4D97-AF65-F5344CB8AC3E}">
        <p14:creationId xmlns:p14="http://schemas.microsoft.com/office/powerpoint/2010/main" val="3656260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Red Bar Footer_Appendix_Title and Tex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5" name="Jump Link"/>
          <p:cNvSpPr>
            <a:spLocks noGrp="1"/>
          </p:cNvSpPr>
          <p:nvPr>
            <p:ph type="body" sz="quarter" idx="11" hasCustomPrompt="1"/>
          </p:nvPr>
        </p:nvSpPr>
        <p:spPr>
          <a:xfrm>
            <a:off x="3467100" y="6477000"/>
            <a:ext cx="2209800" cy="152400"/>
          </a:xfrm>
          <a:prstGeom prst="rect">
            <a:avLst/>
          </a:prstGeom>
        </p:spPr>
        <p:txBody>
          <a:bodyPr/>
          <a:lstStyle>
            <a:lvl1pPr marL="0" indent="0" algn="ctr">
              <a:buNone/>
              <a:defRPr sz="800" baseline="0">
                <a:solidFill>
                  <a:srgbClr val="6A6A6A"/>
                </a:solidFill>
              </a:defRPr>
            </a:lvl1pPr>
          </a:lstStyle>
          <a:p>
            <a:pPr lvl="0"/>
            <a:r>
              <a:rPr lang="en-US" dirty="0" smtClean="0"/>
              <a:t>Jump back to slide containing original image</a:t>
            </a:r>
          </a:p>
        </p:txBody>
      </p:sp>
      <p:sp>
        <p:nvSpPr>
          <p:cNvPr id="8" name="Text Placeholder 1"/>
          <p:cNvSpPr>
            <a:spLocks noGrp="1"/>
          </p:cNvSpPr>
          <p:nvPr>
            <p:ph type="body" sz="quarter" idx="12"/>
          </p:nvPr>
        </p:nvSpPr>
        <p:spPr>
          <a:xfrm>
            <a:off x="457200" y="990600"/>
            <a:ext cx="8229600" cy="5410200"/>
          </a:xfrm>
          <a:prstGeom prst="rect">
            <a:avLst/>
          </a:prstGeom>
        </p:spPr>
        <p:txBody>
          <a:bodyPr/>
          <a:lstStyle>
            <a:lvl1pPr marL="0" indent="0">
              <a:spcAft>
                <a:spcPts val="800"/>
              </a:spcAft>
              <a:buNone/>
              <a:defRPr sz="24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smtClean="0"/>
              <a:t>Click to edit Master text styles</a:t>
            </a:r>
          </a:p>
        </p:txBody>
      </p:sp>
    </p:spTree>
    <p:extLst>
      <p:ext uri="{BB962C8B-B14F-4D97-AF65-F5344CB8AC3E}">
        <p14:creationId xmlns:p14="http://schemas.microsoft.com/office/powerpoint/2010/main" val="267836920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Red Bar Footer_Appendix_2-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1" name="Text Placeholder 1"/>
          <p:cNvSpPr>
            <a:spLocks noGrp="1"/>
          </p:cNvSpPr>
          <p:nvPr>
            <p:ph type="body" sz="quarter" idx="12"/>
          </p:nvPr>
        </p:nvSpPr>
        <p:spPr>
          <a:xfrm>
            <a:off x="457200" y="1600200"/>
            <a:ext cx="40386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5" name="Header 2"/>
          <p:cNvSpPr>
            <a:spLocks noGrp="1"/>
          </p:cNvSpPr>
          <p:nvPr>
            <p:ph type="body" sz="quarter" idx="3"/>
          </p:nvPr>
        </p:nvSpPr>
        <p:spPr>
          <a:xfrm>
            <a:off x="4645026" y="960438"/>
            <a:ext cx="4117974"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5" name="Text Placeholder 2"/>
          <p:cNvSpPr>
            <a:spLocks noGrp="1"/>
          </p:cNvSpPr>
          <p:nvPr>
            <p:ph type="body" sz="quarter" idx="14"/>
          </p:nvPr>
        </p:nvSpPr>
        <p:spPr>
          <a:xfrm>
            <a:off x="4648200" y="1600200"/>
            <a:ext cx="41148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3" name="Jump link"/>
          <p:cNvSpPr>
            <a:spLocks noGrp="1"/>
          </p:cNvSpPr>
          <p:nvPr>
            <p:ph type="body" sz="quarter" idx="13" hasCustomPrompt="1"/>
          </p:nvPr>
        </p:nvSpPr>
        <p:spPr>
          <a:xfrm>
            <a:off x="3467100" y="6477000"/>
            <a:ext cx="2209800" cy="152400"/>
          </a:xfrm>
          <a:prstGeom prst="rect">
            <a:avLst/>
          </a:prstGeom>
        </p:spPr>
        <p:txBody>
          <a:bodyPr/>
          <a:lstStyle>
            <a:lvl1pPr marL="0" indent="0" algn="ctr">
              <a:buNone/>
              <a:defRPr sz="800" baseline="0">
                <a:solidFill>
                  <a:srgbClr val="6A6A6A"/>
                </a:solidFill>
              </a:defRPr>
            </a:lvl1pPr>
          </a:lstStyle>
          <a:p>
            <a:pPr lvl="0"/>
            <a:r>
              <a:rPr lang="en-US" dirty="0" smtClean="0"/>
              <a:t>Jump back to slide containing original image</a:t>
            </a:r>
          </a:p>
        </p:txBody>
      </p:sp>
    </p:spTree>
    <p:extLst>
      <p:ext uri="{BB962C8B-B14F-4D97-AF65-F5344CB8AC3E}">
        <p14:creationId xmlns:p14="http://schemas.microsoft.com/office/powerpoint/2010/main" val="10997478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Red Bar Footer_Appendix_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0" name="Text Placeholder 1"/>
          <p:cNvSpPr>
            <a:spLocks noGrp="1"/>
          </p:cNvSpPr>
          <p:nvPr>
            <p:ph type="body" sz="quarter" idx="14"/>
          </p:nvPr>
        </p:nvSpPr>
        <p:spPr>
          <a:xfrm>
            <a:off x="457200" y="1600200"/>
            <a:ext cx="4038600" cy="1981200"/>
          </a:xfrm>
          <a:prstGeom prst="rect">
            <a:avLst/>
          </a:prstGeom>
        </p:spPr>
        <p:txBody>
          <a:bodyPr/>
          <a:lstStyle>
            <a:lvl1pPr marL="0" indent="0">
              <a:spcAft>
                <a:spcPts val="8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endParaRPr lang="en-US" dirty="0"/>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3" name="Text Placeholder 2"/>
          <p:cNvSpPr>
            <a:spLocks noGrp="1"/>
          </p:cNvSpPr>
          <p:nvPr>
            <p:ph type="body" sz="quarter" idx="15"/>
          </p:nvPr>
        </p:nvSpPr>
        <p:spPr>
          <a:xfrm>
            <a:off x="4648200" y="1600200"/>
            <a:ext cx="4038600" cy="1981200"/>
          </a:xfrm>
          <a:prstGeom prst="rect">
            <a:avLst/>
          </a:prstGeom>
        </p:spPr>
        <p:txBody>
          <a:bodyPr/>
          <a:lstStyle>
            <a:lvl1pPr marL="0" indent="0">
              <a:spcAft>
                <a:spcPts val="800"/>
              </a:spcAft>
              <a:buNone/>
              <a:defRPr sz="2000"/>
            </a:lvl1pPr>
          </a:lstStyle>
          <a:p>
            <a:pPr lvl="0"/>
            <a:r>
              <a:rPr lang="en-US" dirty="0" smtClean="0"/>
              <a:t>Click to edit Master text styles</a:t>
            </a:r>
            <a:endParaRPr lang="en-US" dirty="0"/>
          </a:p>
        </p:txBody>
      </p:sp>
      <p:sp>
        <p:nvSpPr>
          <p:cNvPr id="7" name="Header 3"/>
          <p:cNvSpPr>
            <a:spLocks noGrp="1"/>
          </p:cNvSpPr>
          <p:nvPr>
            <p:ph type="body" sz="quarter" idx="12"/>
          </p:nvPr>
        </p:nvSpPr>
        <p:spPr>
          <a:xfrm>
            <a:off x="457200" y="36576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smtClean="0"/>
              <a:t>Click to edit Master text styles</a:t>
            </a:r>
          </a:p>
        </p:txBody>
      </p:sp>
      <p:sp>
        <p:nvSpPr>
          <p:cNvPr id="25" name="Text Placeholder 3"/>
          <p:cNvSpPr>
            <a:spLocks noGrp="1"/>
          </p:cNvSpPr>
          <p:nvPr>
            <p:ph type="body" sz="quarter" idx="16"/>
          </p:nvPr>
        </p:nvSpPr>
        <p:spPr>
          <a:xfrm>
            <a:off x="457200" y="4267200"/>
            <a:ext cx="4038600" cy="2133600"/>
          </a:xfrm>
          <a:prstGeom prst="rect">
            <a:avLst/>
          </a:prstGeom>
        </p:spPr>
        <p:txBody>
          <a:bodyPr/>
          <a:lstStyle>
            <a:lvl1pPr marL="0" indent="0">
              <a:spcAft>
                <a:spcPts val="800"/>
              </a:spcAft>
              <a:buNone/>
              <a:defRPr sz="2000"/>
            </a:lvl1pPr>
          </a:lstStyle>
          <a:p>
            <a:pPr lvl="0"/>
            <a:r>
              <a:rPr lang="en-US" dirty="0" smtClean="0"/>
              <a:t>Click to edit Master text styles</a:t>
            </a:r>
            <a:endParaRPr lang="en-US" dirty="0"/>
          </a:p>
        </p:txBody>
      </p:sp>
      <p:sp>
        <p:nvSpPr>
          <p:cNvPr id="10" name="Header 4"/>
          <p:cNvSpPr>
            <a:spLocks noGrp="1"/>
          </p:cNvSpPr>
          <p:nvPr>
            <p:ph type="body" sz="quarter" idx="13"/>
          </p:nvPr>
        </p:nvSpPr>
        <p:spPr>
          <a:xfrm>
            <a:off x="4648200" y="36576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smtClean="0"/>
              <a:t>Click to edit Master text styles</a:t>
            </a:r>
          </a:p>
        </p:txBody>
      </p:sp>
      <p:sp>
        <p:nvSpPr>
          <p:cNvPr id="27" name="Text Placeholder 4"/>
          <p:cNvSpPr>
            <a:spLocks noGrp="1"/>
          </p:cNvSpPr>
          <p:nvPr>
            <p:ph type="body" sz="quarter" idx="17"/>
          </p:nvPr>
        </p:nvSpPr>
        <p:spPr>
          <a:xfrm>
            <a:off x="4648200" y="4267200"/>
            <a:ext cx="4038600" cy="2133600"/>
          </a:xfrm>
          <a:prstGeom prst="rect">
            <a:avLst/>
          </a:prstGeom>
        </p:spPr>
        <p:txBody>
          <a:bodyPr/>
          <a:lstStyle>
            <a:lvl1pPr marL="0" indent="0">
              <a:spcAft>
                <a:spcPts val="800"/>
              </a:spcAft>
              <a:buNone/>
              <a:defRPr sz="2000"/>
            </a:lvl1pPr>
          </a:lstStyle>
          <a:p>
            <a:pPr lvl="0"/>
            <a:r>
              <a:rPr lang="en-US" dirty="0" smtClean="0"/>
              <a:t>Click to edit Master text styles</a:t>
            </a:r>
            <a:endParaRPr lang="en-US" dirty="0"/>
          </a:p>
        </p:txBody>
      </p:sp>
      <p:sp>
        <p:nvSpPr>
          <p:cNvPr id="18" name="Jump Link"/>
          <p:cNvSpPr>
            <a:spLocks noGrp="1"/>
          </p:cNvSpPr>
          <p:nvPr>
            <p:ph type="body" sz="quarter" idx="11" hasCustomPrompt="1"/>
          </p:nvPr>
        </p:nvSpPr>
        <p:spPr>
          <a:xfrm>
            <a:off x="3467100" y="6477000"/>
            <a:ext cx="2209800" cy="152400"/>
          </a:xfrm>
          <a:prstGeom prst="rect">
            <a:avLst/>
          </a:prstGeom>
        </p:spPr>
        <p:txBody>
          <a:bodyPr/>
          <a:lstStyle>
            <a:lvl1pPr marL="0" indent="0" algn="ctr">
              <a:buNone/>
              <a:defRPr sz="800" baseline="0">
                <a:solidFill>
                  <a:srgbClr val="6A6A6A"/>
                </a:solidFill>
              </a:defRPr>
            </a:lvl1pPr>
          </a:lstStyle>
          <a:p>
            <a:pPr lvl="0"/>
            <a:r>
              <a:rPr lang="en-US" dirty="0" smtClean="0"/>
              <a:t>Jump back to slide containing original image</a:t>
            </a:r>
          </a:p>
        </p:txBody>
      </p:sp>
    </p:spTree>
    <p:extLst>
      <p:ext uri="{BB962C8B-B14F-4D97-AF65-F5344CB8AC3E}">
        <p14:creationId xmlns:p14="http://schemas.microsoft.com/office/powerpoint/2010/main" val="31123782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d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3859920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d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smtClean="0"/>
              <a:t>Click to edit Master title style</a:t>
            </a:r>
            <a:endParaRPr lang="en-US" dirty="0"/>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10755641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ed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smtClean="0"/>
              <a:t>Click to edit Master title style</a:t>
            </a:r>
            <a:endParaRPr lang="en-US" dirty="0"/>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33074104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ite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05600"/>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400497328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3.gif"/><Relationship Id="rId4" Type="http://schemas.openxmlformats.org/officeDocument/2006/relationships/slideLayout" Target="../slideLayouts/slideLayout12.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theme" Target="../theme/theme3.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10" Type="http://schemas.openxmlformats.org/officeDocument/2006/relationships/theme" Target="../theme/theme4.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4.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5" Type="http://schemas.openxmlformats.org/officeDocument/2006/relationships/slideLayout" Target="../slideLayouts/slideLayout46.xml"/><Relationship Id="rId4" Type="http://schemas.openxmlformats.org/officeDocument/2006/relationships/slideLayout" Target="../slideLayouts/slideLayout45.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50.xml"/><Relationship Id="rId1" Type="http://schemas.openxmlformats.org/officeDocument/2006/relationships/slideLayout" Target="../slideLayouts/slideLayout49.xml"/><Relationship Id="rId4" Type="http://schemas.openxmlformats.org/officeDocument/2006/relationships/image" Target="../media/image4.png"/></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53.xml"/><Relationship Id="rId2" Type="http://schemas.openxmlformats.org/officeDocument/2006/relationships/slideLayout" Target="../slideLayouts/slideLayout52.xml"/><Relationship Id="rId1" Type="http://schemas.openxmlformats.org/officeDocument/2006/relationships/slideLayout" Target="../slideLayouts/slideLayout51.xml"/><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56.xml"/><Relationship Id="rId2" Type="http://schemas.openxmlformats.org/officeDocument/2006/relationships/slideLayout" Target="../slideLayouts/slideLayout55.xml"/><Relationship Id="rId1" Type="http://schemas.openxmlformats.org/officeDocument/2006/relationships/slideLayout" Target="../slideLayouts/slideLayout54.xml"/><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MH Logo" descr="Logo: McGraw-Hill Education"/>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sp>
        <p:nvSpPr>
          <p:cNvPr id="13" name="Red Bar"/>
          <p:cNvSpPr/>
          <p:nvPr userDrawn="1"/>
        </p:nvSpPr>
        <p:spPr>
          <a:xfrm>
            <a:off x="0" y="6248400"/>
            <a:ext cx="9144000" cy="503767"/>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pic>
        <p:nvPicPr>
          <p:cNvPr id="12" name="MH Tagline" descr="Tagline: Because learning changes everything.™"/>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3481" y="6351925"/>
            <a:ext cx="3223119" cy="272375"/>
          </a:xfrm>
          <a:prstGeom prst="rect">
            <a:avLst/>
          </a:prstGeom>
        </p:spPr>
      </p:pic>
    </p:spTree>
    <p:extLst>
      <p:ext uri="{BB962C8B-B14F-4D97-AF65-F5344CB8AC3E}">
        <p14:creationId xmlns:p14="http://schemas.microsoft.com/office/powerpoint/2010/main" val="1066235593"/>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965" r:id="rId3"/>
    <p:sldLayoutId id="2147483778" r:id="rId4"/>
    <p:sldLayoutId id="2147483779" r:id="rId5"/>
    <p:sldLayoutId id="2147483733" r:id="rId6"/>
    <p:sldLayoutId id="2147483734" r:id="rId7"/>
    <p:sldLayoutId id="2147483914" r:id="rId8"/>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marR="0" indent="0" algn="r" defTabSz="914400" rtl="0" eaLnBrk="1" fontAlgn="auto" latinLnBrk="0" hangingPunct="1">
        <a:lnSpc>
          <a:spcPct val="100000"/>
        </a:lnSpc>
        <a:spcBef>
          <a:spcPts val="0"/>
        </a:spcBef>
        <a:spcAft>
          <a:spcPts val="0"/>
        </a:spcAft>
        <a:buClrTx/>
        <a:buSzTx/>
        <a:buFontTx/>
        <a:buNone/>
        <a:tabLst/>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MH Logo" descr="Logo: McGraw-Hill Education"/>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pic>
        <p:nvPicPr>
          <p:cNvPr id="2" name="MH Tagline" descr="Tag line: Because learning changes everythin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6257775"/>
            <a:ext cx="3371850" cy="476250"/>
          </a:xfrm>
          <a:prstGeom prst="rect">
            <a:avLst/>
          </a:prstGeom>
        </p:spPr>
      </p:pic>
    </p:spTree>
    <p:extLst>
      <p:ext uri="{BB962C8B-B14F-4D97-AF65-F5344CB8AC3E}">
        <p14:creationId xmlns:p14="http://schemas.microsoft.com/office/powerpoint/2010/main" val="1460950632"/>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smtClean="0">
                <a:solidFill>
                  <a:srgbClr val="6A6A6A"/>
                </a:solidFill>
                <a:effectLst/>
                <a:latin typeface="+mn-lt"/>
                <a:ea typeface="+mn-ea"/>
                <a:cs typeface="+mn-cs"/>
              </a:rPr>
              <a:t>©McGraw-Hill Education.</a:t>
            </a:r>
            <a:endParaRPr lang="en-US" sz="3200" kern="1200" dirty="0">
              <a:solidFill>
                <a:srgbClr val="6A6A6A"/>
              </a:solidFill>
              <a:effectLst/>
              <a:latin typeface="+mn-lt"/>
              <a:ea typeface="+mn-ea"/>
              <a:cs typeface="+mn-cs"/>
            </a:endParaRPr>
          </a:p>
        </p:txBody>
      </p:sp>
    </p:spTree>
    <p:extLst>
      <p:ext uri="{BB962C8B-B14F-4D97-AF65-F5344CB8AC3E}">
        <p14:creationId xmlns:p14="http://schemas.microsoft.com/office/powerpoint/2010/main" val="1192571768"/>
      </p:ext>
    </p:extLst>
  </p:cSld>
  <p:clrMap bg1="lt1" tx1="dk1" bg2="lt2" tx2="dk2" accent1="accent1" accent2="accent2" accent3="accent3" accent4="accent4" accent5="accent5" accent6="accent6" hlink="hlink" folHlink="folHlink"/>
  <p:sldLayoutIdLst>
    <p:sldLayoutId id="2147483751" r:id="rId1"/>
    <p:sldLayoutId id="2147483896" r:id="rId2"/>
    <p:sldLayoutId id="2147483753" r:id="rId3"/>
    <p:sldLayoutId id="2147483908" r:id="rId4"/>
    <p:sldLayoutId id="2147483950" r:id="rId5"/>
    <p:sldLayoutId id="2147483757" r:id="rId6"/>
    <p:sldLayoutId id="2147483877" r:id="rId7"/>
    <p:sldLayoutId id="2147483761" r:id="rId8"/>
    <p:sldLayoutId id="2147483800" r:id="rId9"/>
    <p:sldLayoutId id="2147483964" r:id="rId10"/>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d Bar"/>
          <p:cNvSpPr/>
          <p:nvPr userDrawn="1"/>
        </p:nvSpPr>
        <p:spPr>
          <a:xfrm>
            <a:off x="0" y="6705600"/>
            <a:ext cx="9144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10" name="Copyright" descr="©McGraw-Hill Education&#10;"/>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smtClean="0">
                <a:solidFill>
                  <a:schemeClr val="bg1"/>
                </a:solidFill>
                <a:effectLst/>
                <a:latin typeface="+mn-lt"/>
                <a:ea typeface="+mn-ea"/>
                <a:cs typeface="+mn-cs"/>
              </a:rPr>
              <a:t>©McGraw-Hill Education.</a:t>
            </a:r>
            <a:endParaRPr lang="en-US" sz="3200" kern="1200" dirty="0">
              <a:solidFill>
                <a:schemeClr val="bg1"/>
              </a:solidFill>
              <a:effectLst/>
              <a:latin typeface="+mn-lt"/>
              <a:ea typeface="+mn-ea"/>
              <a:cs typeface="+mn-cs"/>
            </a:endParaRPr>
          </a:p>
        </p:txBody>
      </p:sp>
    </p:spTree>
    <p:extLst>
      <p:ext uri="{BB962C8B-B14F-4D97-AF65-F5344CB8AC3E}">
        <p14:creationId xmlns:p14="http://schemas.microsoft.com/office/powerpoint/2010/main" val="1283304046"/>
      </p:ext>
    </p:extLst>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Copyright" descr="©McGraw-Hill Education&#10;"/>
          <p:cNvSpPr txBox="1"/>
          <p:nvPr userDrawn="1"/>
        </p:nvSpPr>
        <p:spPr>
          <a:xfrm>
            <a:off x="0" y="6642556"/>
            <a:ext cx="1295400" cy="215444"/>
          </a:xfrm>
          <a:prstGeom prst="rect">
            <a:avLst/>
          </a:prstGeom>
          <a:noFill/>
        </p:spPr>
        <p:txBody>
          <a:bodyPr wrap="square" rtlCol="0">
            <a:spAutoFit/>
          </a:bodyPr>
          <a:lstStyle/>
          <a:p>
            <a:r>
              <a:rPr lang="en-US" sz="800" dirty="0" smtClean="0">
                <a:solidFill>
                  <a:srgbClr val="6A6A6A"/>
                </a:solidFill>
              </a:rPr>
              <a:t>©McGraw-Hill Education</a:t>
            </a:r>
          </a:p>
        </p:txBody>
      </p:sp>
    </p:spTree>
    <p:extLst>
      <p:ext uri="{BB962C8B-B14F-4D97-AF65-F5344CB8AC3E}">
        <p14:creationId xmlns:p14="http://schemas.microsoft.com/office/powerpoint/2010/main" val="857642538"/>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Lst>
  <p:timing>
    <p:tnLst>
      <p:par>
        <p:cTn id="1" dur="indefinite" restart="never" nodeType="tmRoot"/>
      </p:par>
    </p:tnLst>
  </p:timing>
  <p:txStyles>
    <p:titleStyle>
      <a:lvl1pPr algn="l" defTabSz="914400" rtl="0" eaLnBrk="1" latinLnBrk="0" hangingPunct="1">
        <a:spcBef>
          <a:spcPct val="0"/>
        </a:spcBef>
        <a:buNone/>
        <a:defRPr sz="3200" kern="1200">
          <a:solidFill>
            <a:schemeClr val="bg1"/>
          </a:solidFill>
          <a:latin typeface="Vectipede Rg"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ctipede Rg"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ctipede Rg"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ctipede Rg"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d bar"/>
          <p:cNvSpPr/>
          <p:nvPr userDrawn="1"/>
        </p:nvSpPr>
        <p:spPr>
          <a:xfrm>
            <a:off x="0" y="6629400"/>
            <a:ext cx="9144000" cy="2286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5" name="Copyright" descr="©McGraw-Hill Education."/>
          <p:cNvSpPr txBox="1"/>
          <p:nvPr userDrawn="1"/>
        </p:nvSpPr>
        <p:spPr>
          <a:xfrm>
            <a:off x="0" y="6629400"/>
            <a:ext cx="1828800" cy="215444"/>
          </a:xfrm>
          <a:prstGeom prst="rect">
            <a:avLst/>
          </a:prstGeom>
          <a:noFill/>
        </p:spPr>
        <p:txBody>
          <a:bodyPr wrap="square" rtlCol="0">
            <a:spAutoFit/>
          </a:bodyPr>
          <a:lstStyle/>
          <a:p>
            <a:r>
              <a:rPr lang="en-US" sz="800" dirty="0" smtClean="0">
                <a:solidFill>
                  <a:schemeClr val="bg1"/>
                </a:solidFill>
              </a:rPr>
              <a:t>©McGraw-Hill EducationCopy</a:t>
            </a:r>
          </a:p>
        </p:txBody>
      </p:sp>
    </p:spTree>
    <p:extLst>
      <p:ext uri="{BB962C8B-B14F-4D97-AF65-F5344CB8AC3E}">
        <p14:creationId xmlns:p14="http://schemas.microsoft.com/office/powerpoint/2010/main" val="520106136"/>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Lst>
  <p:txStyles>
    <p:titleStyle>
      <a:lvl1pPr algn="l" defTabSz="914400" rtl="0" eaLnBrk="1" latinLnBrk="0" hangingPunct="1">
        <a:spcBef>
          <a:spcPct val="0"/>
        </a:spcBef>
        <a:buNone/>
        <a:defRPr sz="3200" kern="1200">
          <a:solidFill>
            <a:schemeClr val="bg1"/>
          </a:solidFill>
          <a:latin typeface="Vectipede Rg"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ctipede Rg"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ctipede Rg"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ctipede Rg"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9144000" cy="6858000"/>
          </a:xfrm>
          <a:prstGeom prst="rect">
            <a:avLst/>
          </a:prstGeom>
          <a:solidFill>
            <a:srgbClr val="3070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MH BG Image"/>
          <p:cNvPicPr>
            <a:picLocks noChangeAspect="1"/>
          </p:cNvPicPr>
          <p:nvPr userDrawn="1"/>
        </p:nvPicPr>
        <p:blipFill rotWithShape="1">
          <a:blip r:embed="rId4" cstate="screen">
            <a:alphaModFix amt="25000"/>
            <a:extLst>
              <a:ext uri="{28A0092B-C50C-407E-A947-70E740481C1C}">
                <a14:useLocalDpi xmlns:a14="http://schemas.microsoft.com/office/drawing/2010/main"/>
              </a:ext>
            </a:extLst>
          </a:blip>
          <a:srcRect r="28644" b="27282"/>
          <a:stretch/>
        </p:blipFill>
        <p:spPr>
          <a:xfrm>
            <a:off x="461821" y="1943668"/>
            <a:ext cx="8682180" cy="4914333"/>
          </a:xfrm>
          <a:prstGeom prst="rect">
            <a:avLst/>
          </a:prstGeom>
        </p:spPr>
      </p:pic>
      <p:sp>
        <p:nvSpPr>
          <p:cNvPr id="8" name="Copyright" descr="©McGraw-Hill Education"/>
          <p:cNvSpPr txBox="1"/>
          <p:nvPr userDrawn="1"/>
        </p:nvSpPr>
        <p:spPr>
          <a:xfrm>
            <a:off x="0" y="6629400"/>
            <a:ext cx="1828800" cy="215444"/>
          </a:xfrm>
          <a:prstGeom prst="rect">
            <a:avLst/>
          </a:prstGeom>
          <a:noFill/>
        </p:spPr>
        <p:txBody>
          <a:bodyPr wrap="square" rtlCol="0">
            <a:spAutoFit/>
          </a:bodyPr>
          <a:lstStyle/>
          <a:p>
            <a:r>
              <a:rPr lang="en-US" sz="800" dirty="0" smtClean="0">
                <a:solidFill>
                  <a:schemeClr val="bg1"/>
                </a:solidFill>
              </a:rPr>
              <a:t>©McGraw-Hill Education</a:t>
            </a:r>
          </a:p>
        </p:txBody>
      </p:sp>
    </p:spTree>
    <p:extLst>
      <p:ext uri="{BB962C8B-B14F-4D97-AF65-F5344CB8AC3E}">
        <p14:creationId xmlns:p14="http://schemas.microsoft.com/office/powerpoint/2010/main" val="263611861"/>
      </p:ext>
    </p:extLst>
  </p:cSld>
  <p:clrMap bg1="lt1" tx1="dk1" bg2="lt2" tx2="dk2" accent1="accent1" accent2="accent2" accent3="accent3" accent4="accent4" accent5="accent5" accent6="accent6" hlink="hlink" folHlink="folHlink"/>
  <p:sldLayoutIdLst>
    <p:sldLayoutId id="2147483677" r:id="rId1"/>
    <p:sldLayoutId id="2147483769"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smtClean="0">
                <a:solidFill>
                  <a:srgbClr val="6A6A6A"/>
                </a:solidFill>
                <a:effectLst/>
                <a:latin typeface="+mn-lt"/>
                <a:ea typeface="+mn-ea"/>
                <a:cs typeface="+mn-cs"/>
              </a:rPr>
              <a:t>©McGraw-Hill Education.</a:t>
            </a:r>
            <a:endParaRPr lang="en-US" sz="3200" kern="1200" dirty="0">
              <a:solidFill>
                <a:srgbClr val="6A6A6A"/>
              </a:solidFill>
              <a:effectLst/>
              <a:latin typeface="+mn-lt"/>
              <a:ea typeface="+mn-ea"/>
              <a:cs typeface="+mn-cs"/>
            </a:endParaRPr>
          </a:p>
        </p:txBody>
      </p:sp>
    </p:spTree>
    <p:extLst>
      <p:ext uri="{BB962C8B-B14F-4D97-AF65-F5344CB8AC3E}">
        <p14:creationId xmlns:p14="http://schemas.microsoft.com/office/powerpoint/2010/main" val="782738187"/>
      </p:ext>
    </p:extLst>
  </p:cSld>
  <p:clrMap bg1="lt1" tx1="dk1" bg2="lt2" tx2="dk2" accent1="accent1" accent2="accent2" accent3="accent3" accent4="accent4" accent5="accent5" accent6="accent6" hlink="hlink" folHlink="folHlink"/>
  <p:sldLayoutIdLst>
    <p:sldLayoutId id="2147483902" r:id="rId1"/>
    <p:sldLayoutId id="2147483906" r:id="rId2"/>
    <p:sldLayoutId id="2147483755" r:id="rId3"/>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d Bar"/>
          <p:cNvSpPr/>
          <p:nvPr userDrawn="1"/>
        </p:nvSpPr>
        <p:spPr>
          <a:xfrm>
            <a:off x="0" y="6705600"/>
            <a:ext cx="9144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11"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smtClean="0">
                <a:solidFill>
                  <a:schemeClr val="bg1"/>
                </a:solidFill>
                <a:effectLst/>
                <a:latin typeface="+mn-lt"/>
                <a:ea typeface="+mn-ea"/>
                <a:cs typeface="+mn-cs"/>
              </a:rPr>
              <a:t>©McGraw-Hill Education.</a:t>
            </a:r>
            <a:endParaRPr lang="en-US" sz="3200" kern="1200" dirty="0">
              <a:solidFill>
                <a:schemeClr val="bg1"/>
              </a:solidFill>
              <a:effectLst/>
              <a:latin typeface="+mn-lt"/>
              <a:ea typeface="+mn-ea"/>
              <a:cs typeface="+mn-cs"/>
            </a:endParaRPr>
          </a:p>
        </p:txBody>
      </p:sp>
    </p:spTree>
    <p:extLst>
      <p:ext uri="{BB962C8B-B14F-4D97-AF65-F5344CB8AC3E}">
        <p14:creationId xmlns:p14="http://schemas.microsoft.com/office/powerpoint/2010/main" val="2366522392"/>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6.xml"/><Relationship Id="rId4" Type="http://schemas.openxmlformats.org/officeDocument/2006/relationships/slide" Target="slide88.xml"/></Relationships>
</file>

<file path=ppt/slides/_rels/slide100.xml.rels><?xml version="1.0" encoding="UTF-8" standalone="yes"?>
<Relationships xmlns="http://schemas.openxmlformats.org/package/2006/relationships"><Relationship Id="rId2" Type="http://schemas.openxmlformats.org/officeDocument/2006/relationships/slide" Target="slide55.xml"/><Relationship Id="rId1" Type="http://schemas.openxmlformats.org/officeDocument/2006/relationships/slideLayout" Target="../slideLayouts/slideLayout26.xml"/></Relationships>
</file>

<file path=ppt/slides/_rels/slide101.xml.rels><?xml version="1.0" encoding="UTF-8" standalone="yes"?>
<Relationships xmlns="http://schemas.openxmlformats.org/package/2006/relationships"><Relationship Id="rId2" Type="http://schemas.openxmlformats.org/officeDocument/2006/relationships/slide" Target="slide64.xml"/><Relationship Id="rId1" Type="http://schemas.openxmlformats.org/officeDocument/2006/relationships/slideLayout" Target="../slideLayouts/slideLayout26.xml"/></Relationships>
</file>

<file path=ppt/slides/_rels/slide102.xml.rels><?xml version="1.0" encoding="UTF-8" standalone="yes"?>
<Relationships xmlns="http://schemas.openxmlformats.org/package/2006/relationships"><Relationship Id="rId2" Type="http://schemas.openxmlformats.org/officeDocument/2006/relationships/slide" Target="slide69.xml"/><Relationship Id="rId1" Type="http://schemas.openxmlformats.org/officeDocument/2006/relationships/slideLayout" Target="../slideLayouts/slideLayout26.xml"/></Relationships>
</file>

<file path=ppt/slides/_rels/slide103.xml.rels><?xml version="1.0" encoding="UTF-8" standalone="yes"?>
<Relationships xmlns="http://schemas.openxmlformats.org/package/2006/relationships"><Relationship Id="rId2" Type="http://schemas.openxmlformats.org/officeDocument/2006/relationships/slide" Target="slide70.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8.xml"/><Relationship Id="rId4" Type="http://schemas.openxmlformats.org/officeDocument/2006/relationships/slide" Target="slide8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8.xml"/><Relationship Id="rId4" Type="http://schemas.openxmlformats.org/officeDocument/2006/relationships/slide" Target="slide9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28.xml"/><Relationship Id="rId4" Type="http://schemas.openxmlformats.org/officeDocument/2006/relationships/slide" Target="slide91.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28.xml"/><Relationship Id="rId4" Type="http://schemas.openxmlformats.org/officeDocument/2006/relationships/slide" Target="slide9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28.xml"/><Relationship Id="rId4" Type="http://schemas.openxmlformats.org/officeDocument/2006/relationships/slide" Target="slide93.xml"/></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26.xml"/><Relationship Id="rId4" Type="http://schemas.openxmlformats.org/officeDocument/2006/relationships/slide" Target="slide9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6.xml"/><Relationship Id="rId1" Type="http://schemas.openxmlformats.org/officeDocument/2006/relationships/slideLayout" Target="../slideLayouts/slideLayout28.xml"/><Relationship Id="rId4" Type="http://schemas.openxmlformats.org/officeDocument/2006/relationships/slide" Target="slide95.xml"/></Relationships>
</file>

<file path=ppt/slides/_rels/slide3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7.xml"/><Relationship Id="rId1" Type="http://schemas.openxmlformats.org/officeDocument/2006/relationships/slideLayout" Target="../slideLayouts/slideLayout28.xml"/><Relationship Id="rId4" Type="http://schemas.openxmlformats.org/officeDocument/2006/relationships/slide" Target="slide9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4.xml"/><Relationship Id="rId1" Type="http://schemas.openxmlformats.org/officeDocument/2006/relationships/slideLayout" Target="../slideLayouts/slideLayout28.xml"/><Relationship Id="rId4" Type="http://schemas.openxmlformats.org/officeDocument/2006/relationships/slide" Target="slide9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7.xml"/><Relationship Id="rId1" Type="http://schemas.openxmlformats.org/officeDocument/2006/relationships/slideLayout" Target="../slideLayouts/slideLayout28.xml"/><Relationship Id="rId4" Type="http://schemas.openxmlformats.org/officeDocument/2006/relationships/slide" Target="slide98.xml"/></Relationships>
</file>

<file path=ppt/slides/_rels/slide4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8.xml"/><Relationship Id="rId1" Type="http://schemas.openxmlformats.org/officeDocument/2006/relationships/slideLayout" Target="../slideLayouts/slideLayout28.xml"/><Relationship Id="rId4" Type="http://schemas.openxmlformats.org/officeDocument/2006/relationships/slide" Target="slide9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5.xml"/><Relationship Id="rId1" Type="http://schemas.openxmlformats.org/officeDocument/2006/relationships/slideLayout" Target="../slideLayouts/slideLayout28.xml"/><Relationship Id="rId4" Type="http://schemas.openxmlformats.org/officeDocument/2006/relationships/slide" Target="slide100.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3.xml"/><Relationship Id="rId1" Type="http://schemas.openxmlformats.org/officeDocument/2006/relationships/slideLayout" Target="../slideLayouts/slideLayout28.xml"/><Relationship Id="rId4" Type="http://schemas.openxmlformats.org/officeDocument/2006/relationships/slide" Target="slide10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7.xml"/><Relationship Id="rId1" Type="http://schemas.openxmlformats.org/officeDocument/2006/relationships/slideLayout" Target="../slideLayouts/slideLayout28.xml"/><Relationship Id="rId4" Type="http://schemas.openxmlformats.org/officeDocument/2006/relationships/slide" Target="slide10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7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8.xml"/><Relationship Id="rId1" Type="http://schemas.openxmlformats.org/officeDocument/2006/relationships/slideLayout" Target="../slideLayouts/slideLayout28.xml"/><Relationship Id="rId4" Type="http://schemas.openxmlformats.org/officeDocument/2006/relationships/slide" Target="slide10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6.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6.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6.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6.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6.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6.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6.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26.xml"/></Relationships>
</file>

<file path=ppt/slides/_rels/slide89.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90.xml.rels><?xml version="1.0" encoding="UTF-8" standalone="yes"?>
<Relationships xmlns="http://schemas.openxmlformats.org/package/2006/relationships"><Relationship Id="rId2" Type="http://schemas.openxmlformats.org/officeDocument/2006/relationships/slide" Target="slide18.xml"/><Relationship Id="rId1" Type="http://schemas.openxmlformats.org/officeDocument/2006/relationships/slideLayout" Target="../slideLayouts/slideLayout26.xml"/></Relationships>
</file>

<file path=ppt/slides/_rels/slide91.xml.rels><?xml version="1.0" encoding="UTF-8" standalone="yes"?>
<Relationships xmlns="http://schemas.openxmlformats.org/package/2006/relationships"><Relationship Id="rId2" Type="http://schemas.openxmlformats.org/officeDocument/2006/relationships/slide" Target="slide23.xml"/><Relationship Id="rId1" Type="http://schemas.openxmlformats.org/officeDocument/2006/relationships/slideLayout" Target="../slideLayouts/slideLayout26.xml"/></Relationships>
</file>

<file path=ppt/slides/_rels/slide92.xml.rels><?xml version="1.0" encoding="UTF-8" standalone="yes"?>
<Relationships xmlns="http://schemas.openxmlformats.org/package/2006/relationships"><Relationship Id="rId2" Type="http://schemas.openxmlformats.org/officeDocument/2006/relationships/slide" Target="slide24.xml"/><Relationship Id="rId1" Type="http://schemas.openxmlformats.org/officeDocument/2006/relationships/slideLayout" Target="../slideLayouts/slideLayout26.xml"/></Relationships>
</file>

<file path=ppt/slides/_rels/slide93.xml.rels><?xml version="1.0" encoding="UTF-8" standalone="yes"?>
<Relationships xmlns="http://schemas.openxmlformats.org/package/2006/relationships"><Relationship Id="rId2" Type="http://schemas.openxmlformats.org/officeDocument/2006/relationships/slide" Target="slide28.xml"/><Relationship Id="rId1" Type="http://schemas.openxmlformats.org/officeDocument/2006/relationships/slideLayout" Target="../slideLayouts/slideLayout26.xml"/></Relationships>
</file>

<file path=ppt/slides/_rels/slide94.xml.rels><?xml version="1.0" encoding="UTF-8" standalone="yes"?>
<Relationships xmlns="http://schemas.openxmlformats.org/package/2006/relationships"><Relationship Id="rId2" Type="http://schemas.openxmlformats.org/officeDocument/2006/relationships/slide" Target="slide29.xml"/><Relationship Id="rId1" Type="http://schemas.openxmlformats.org/officeDocument/2006/relationships/slideLayout" Target="../slideLayouts/slideLayout26.xml"/></Relationships>
</file>

<file path=ppt/slides/_rels/slide95.xml.rels><?xml version="1.0" encoding="UTF-8" standalone="yes"?>
<Relationships xmlns="http://schemas.openxmlformats.org/package/2006/relationships"><Relationship Id="rId2" Type="http://schemas.openxmlformats.org/officeDocument/2006/relationships/slide" Target="slide33.xml"/><Relationship Id="rId1" Type="http://schemas.openxmlformats.org/officeDocument/2006/relationships/slideLayout" Target="../slideLayouts/slideLayout26.xml"/></Relationships>
</file>

<file path=ppt/slides/_rels/slide96.xml.rels><?xml version="1.0" encoding="UTF-8" standalone="yes"?>
<Relationships xmlns="http://schemas.openxmlformats.org/package/2006/relationships"><Relationship Id="rId2" Type="http://schemas.openxmlformats.org/officeDocument/2006/relationships/slide" Target="slide34.xml"/><Relationship Id="rId1" Type="http://schemas.openxmlformats.org/officeDocument/2006/relationships/slideLayout" Target="../slideLayouts/slideLayout26.xml"/></Relationships>
</file>

<file path=ppt/slides/_rels/slide97.xml.rels><?xml version="1.0" encoding="UTF-8" standalone="yes"?>
<Relationships xmlns="http://schemas.openxmlformats.org/package/2006/relationships"><Relationship Id="rId2" Type="http://schemas.openxmlformats.org/officeDocument/2006/relationships/slide" Target="slide42.xml"/><Relationship Id="rId1" Type="http://schemas.openxmlformats.org/officeDocument/2006/relationships/slideLayout" Target="../slideLayouts/slideLayout26.xml"/></Relationships>
</file>

<file path=ppt/slides/_rels/slide98.xml.rels><?xml version="1.0" encoding="UTF-8" standalone="yes"?>
<Relationships xmlns="http://schemas.openxmlformats.org/package/2006/relationships"><Relationship Id="rId2" Type="http://schemas.openxmlformats.org/officeDocument/2006/relationships/slide" Target="slide46.xml"/><Relationship Id="rId1" Type="http://schemas.openxmlformats.org/officeDocument/2006/relationships/slideLayout" Target="../slideLayouts/slideLayout26.xml"/></Relationships>
</file>

<file path=ppt/slides/_rels/slide99.xml.rels><?xml version="1.0" encoding="UTF-8" standalone="yes"?>
<Relationships xmlns="http://schemas.openxmlformats.org/package/2006/relationships"><Relationship Id="rId2" Type="http://schemas.openxmlformats.org/officeDocument/2006/relationships/slide" Target="slide47.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Body Systems and Related Laboratory Tests</a:t>
            </a:r>
            <a:endParaRPr lang="en-US" dirty="0"/>
          </a:p>
        </p:txBody>
      </p:sp>
      <p:sp>
        <p:nvSpPr>
          <p:cNvPr id="6" name="Text Placeholder 5"/>
          <p:cNvSpPr>
            <a:spLocks noGrp="1"/>
          </p:cNvSpPr>
          <p:nvPr>
            <p:ph type="body" sz="quarter" idx="10"/>
          </p:nvPr>
        </p:nvSpPr>
        <p:spPr/>
        <p:txBody>
          <a:bodyPr/>
          <a:lstStyle/>
          <a:p>
            <a:r>
              <a:rPr lang="en-US" dirty="0" smtClean="0"/>
              <a:t>Chapter 5</a:t>
            </a:r>
            <a:endParaRPr lang="en-US" dirty="0"/>
          </a:p>
        </p:txBody>
      </p:sp>
      <p:sp>
        <p:nvSpPr>
          <p:cNvPr id="2" name="Text Placeholder 1"/>
          <p:cNvSpPr>
            <a:spLocks noGrp="1"/>
          </p:cNvSpPr>
          <p:nvPr>
            <p:ph type="body" sz="quarter" idx="11"/>
          </p:nvPr>
        </p:nvSpPr>
        <p:spPr/>
        <p:txBody>
          <a:bodyPr/>
          <a:lstStyle/>
          <a:p>
            <a:endParaRPr lang="en-US"/>
          </a:p>
        </p:txBody>
      </p:sp>
      <p:sp>
        <p:nvSpPr>
          <p:cNvPr id="7" name="Photo Credit"/>
          <p:cNvSpPr txBox="1">
            <a:spLocks/>
          </p:cNvSpPr>
          <p:nvPr/>
        </p:nvSpPr>
        <p:spPr>
          <a:xfrm>
            <a:off x="152400" y="6629400"/>
            <a:ext cx="8839200" cy="124207"/>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US" dirty="0" smtClean="0">
                <a:solidFill>
                  <a:prstClr val="white"/>
                </a:solidFill>
              </a:rPr>
              <a:t>©McGraw-Hill Education. All rights reserved. Authorized only 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41122361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Structures of the Skin</a:t>
            </a:r>
            <a:endParaRPr lang="en-US" dirty="0"/>
          </a:p>
        </p:txBody>
      </p:sp>
      <p:pic>
        <p:nvPicPr>
          <p:cNvPr id="14" name="Picture 2" descr="Section view of the skin showing the three layers and the structures in each"/>
          <p:cNvPicPr>
            <a:picLocks noGrp="1" noChangeAspect="1" noChangeArrowheads="1"/>
          </p:cNvPicPr>
          <p:nvPr>
            <p:ph idx="1"/>
          </p:nvPr>
        </p:nvPicPr>
        <p:blipFill rotWithShape="1">
          <a:blip r:embed="rId3" cstate="print"/>
          <a:srcRect t="2739"/>
          <a:stretch/>
        </p:blipFill>
        <p:spPr bwMode="auto">
          <a:xfrm>
            <a:off x="381001" y="853481"/>
            <a:ext cx="8404532" cy="5699719"/>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sz="quarter" idx="16"/>
          </p:nvPr>
        </p:nvSpPr>
        <p:spPr>
          <a:xfrm>
            <a:off x="3886200" y="6553200"/>
            <a:ext cx="1371600" cy="152400"/>
          </a:xfrm>
        </p:spPr>
        <p:txBody>
          <a:bodyPr/>
          <a:lstStyle/>
          <a:p>
            <a:r>
              <a:rPr lang="en-US" dirty="0" smtClean="0">
                <a:hlinkClick r:id="rId4" action="ppaction://hlinksldjump"/>
              </a:rPr>
              <a:t>Structures of the Skin Appendix</a:t>
            </a:r>
            <a:endParaRPr lang="en-US" dirty="0"/>
          </a:p>
        </p:txBody>
      </p:sp>
      <p:sp>
        <p:nvSpPr>
          <p:cNvPr id="2" name="Text Placeholder 1"/>
          <p:cNvSpPr>
            <a:spLocks noGrp="1"/>
          </p:cNvSpPr>
          <p:nvPr>
            <p:ph type="body" sz="quarter" idx="11"/>
          </p:nvPr>
        </p:nvSpPr>
        <p:spPr/>
        <p:txBody>
          <a:bodyPr/>
          <a:lstStyle/>
          <a:p>
            <a:r>
              <a:rPr lang="en-US" dirty="0"/>
              <a:t>Copyright © McGraw-Hill Education</a:t>
            </a:r>
          </a:p>
          <a:p>
            <a:endParaRPr lang="en-US" dirty="0"/>
          </a:p>
          <a:p>
            <a:endParaRPr lang="en-US" dirty="0"/>
          </a:p>
        </p:txBody>
      </p:sp>
    </p:spTree>
    <p:extLst>
      <p:ext uri="{BB962C8B-B14F-4D97-AF65-F5344CB8AC3E}">
        <p14:creationId xmlns:p14="http://schemas.microsoft.com/office/powerpoint/2010/main" val="8275488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144000" cy="1219200"/>
          </a:xfrm>
        </p:spPr>
        <p:txBody>
          <a:bodyPr/>
          <a:lstStyle/>
          <a:p>
            <a:r>
              <a:rPr lang="en-US" dirty="0" smtClean="0"/>
              <a:t>Structures and Functions of the Cardiovascular System Appendix</a:t>
            </a:r>
            <a:endParaRPr lang="en-US" dirty="0"/>
          </a:p>
        </p:txBody>
      </p:sp>
      <p:sp>
        <p:nvSpPr>
          <p:cNvPr id="6" name="Content Placeholder 5"/>
          <p:cNvSpPr>
            <a:spLocks noGrp="1"/>
          </p:cNvSpPr>
          <p:nvPr>
            <p:ph idx="1"/>
          </p:nvPr>
        </p:nvSpPr>
        <p:spPr>
          <a:xfrm>
            <a:off x="457200" y="1447800"/>
            <a:ext cx="8229600" cy="5105400"/>
          </a:xfrm>
        </p:spPr>
        <p:txBody>
          <a:bodyPr/>
          <a:lstStyle/>
          <a:p>
            <a:pPr marL="0" indent="0">
              <a:buNone/>
            </a:pPr>
            <a:r>
              <a:rPr lang="en-US" dirty="0"/>
              <a:t>Human in anatomic position with structures of the cardiovascular system labeled as follows: Carotid artery, Jugular vein, Heart, Brachial artery, Inferior vena cava, Superior vena cava, Pulmonary trunk, Aorta, Femoral artery and vein</a:t>
            </a:r>
          </a:p>
        </p:txBody>
      </p:sp>
      <p:sp>
        <p:nvSpPr>
          <p:cNvPr id="8" name="Text Placeholder 7"/>
          <p:cNvSpPr>
            <a:spLocks noGrp="1"/>
          </p:cNvSpPr>
          <p:nvPr>
            <p:ph type="body" sz="quarter" idx="16"/>
          </p:nvPr>
        </p:nvSpPr>
        <p:spPr>
          <a:xfrm>
            <a:off x="3886200" y="6400800"/>
            <a:ext cx="1371600" cy="252350"/>
          </a:xfrm>
        </p:spPr>
        <p:txBody>
          <a:bodyPr/>
          <a:lstStyle/>
          <a:p>
            <a:r>
              <a:rPr lang="en-US" dirty="0" smtClean="0">
                <a:hlinkClick r:id="rId2" action="ppaction://hlinksldjump"/>
              </a:rPr>
              <a:t>Structures and Functions of the Cardiovascular System</a:t>
            </a:r>
            <a:endParaRPr lang="en-US" dirty="0"/>
          </a:p>
        </p:txBody>
      </p:sp>
      <p:sp>
        <p:nvSpPr>
          <p:cNvPr id="7" name="Text Placeholder 6"/>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00731369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144000" cy="1219200"/>
          </a:xfrm>
        </p:spPr>
        <p:txBody>
          <a:bodyPr/>
          <a:lstStyle/>
          <a:p>
            <a:r>
              <a:rPr lang="en-US" dirty="0" smtClean="0"/>
              <a:t>Structures and Functions of the Urinary System Appendix</a:t>
            </a:r>
            <a:endParaRPr lang="en-US" dirty="0"/>
          </a:p>
        </p:txBody>
      </p:sp>
      <p:sp>
        <p:nvSpPr>
          <p:cNvPr id="6" name="Content Placeholder 5"/>
          <p:cNvSpPr>
            <a:spLocks noGrp="1"/>
          </p:cNvSpPr>
          <p:nvPr>
            <p:ph idx="1"/>
          </p:nvPr>
        </p:nvSpPr>
        <p:spPr>
          <a:xfrm>
            <a:off x="457200" y="1447800"/>
            <a:ext cx="8229600" cy="5105400"/>
          </a:xfrm>
        </p:spPr>
        <p:txBody>
          <a:bodyPr/>
          <a:lstStyle/>
          <a:p>
            <a:pPr marL="0" indent="0">
              <a:buNone/>
            </a:pPr>
            <a:r>
              <a:rPr lang="en-US" dirty="0"/>
              <a:t>Human in anatomical position with structures of the urinary system labeled as follows: Kidney, Ureter, Urinary bladder, Urethra</a:t>
            </a:r>
          </a:p>
        </p:txBody>
      </p:sp>
      <p:sp>
        <p:nvSpPr>
          <p:cNvPr id="8" name="Text Placeholder 7"/>
          <p:cNvSpPr>
            <a:spLocks noGrp="1"/>
          </p:cNvSpPr>
          <p:nvPr>
            <p:ph type="body" sz="quarter" idx="16"/>
          </p:nvPr>
        </p:nvSpPr>
        <p:spPr>
          <a:xfrm>
            <a:off x="3886200" y="6400800"/>
            <a:ext cx="1371600" cy="252350"/>
          </a:xfrm>
        </p:spPr>
        <p:txBody>
          <a:bodyPr/>
          <a:lstStyle/>
          <a:p>
            <a:r>
              <a:rPr lang="en-US" dirty="0" smtClean="0">
                <a:hlinkClick r:id="rId2" action="ppaction://hlinksldjump"/>
              </a:rPr>
              <a:t>Structures and Functions of the Urinary System</a:t>
            </a:r>
            <a:endParaRPr lang="en-US" dirty="0"/>
          </a:p>
        </p:txBody>
      </p:sp>
      <p:sp>
        <p:nvSpPr>
          <p:cNvPr id="7" name="Text Placeholder 6"/>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08911052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144000" cy="1219200"/>
          </a:xfrm>
        </p:spPr>
        <p:txBody>
          <a:bodyPr/>
          <a:lstStyle/>
          <a:p>
            <a:r>
              <a:rPr lang="en-US" dirty="0" smtClean="0"/>
              <a:t>Structures and Functions of the Female Reproductive System Appendix</a:t>
            </a:r>
            <a:endParaRPr lang="en-US" dirty="0"/>
          </a:p>
        </p:txBody>
      </p:sp>
      <p:sp>
        <p:nvSpPr>
          <p:cNvPr id="6" name="Content Placeholder 5"/>
          <p:cNvSpPr>
            <a:spLocks noGrp="1"/>
          </p:cNvSpPr>
          <p:nvPr>
            <p:ph idx="1"/>
          </p:nvPr>
        </p:nvSpPr>
        <p:spPr>
          <a:xfrm>
            <a:off x="457200" y="1447800"/>
            <a:ext cx="8229600" cy="5105400"/>
          </a:xfrm>
        </p:spPr>
        <p:txBody>
          <a:bodyPr/>
          <a:lstStyle/>
          <a:p>
            <a:pPr marL="0" indent="0">
              <a:buNone/>
            </a:pPr>
            <a:r>
              <a:rPr lang="en-US" dirty="0"/>
              <a:t>Female in anatomical position with structures of the female reproductive system labeled as follows: Mammary gland (in breast), Uterine tube, Ovary, Uterus, Vagina</a:t>
            </a:r>
          </a:p>
        </p:txBody>
      </p:sp>
      <p:sp>
        <p:nvSpPr>
          <p:cNvPr id="8" name="Text Placeholder 7"/>
          <p:cNvSpPr>
            <a:spLocks noGrp="1"/>
          </p:cNvSpPr>
          <p:nvPr>
            <p:ph type="body" sz="quarter" idx="16"/>
          </p:nvPr>
        </p:nvSpPr>
        <p:spPr>
          <a:xfrm>
            <a:off x="3886200" y="6400800"/>
            <a:ext cx="1371600" cy="252350"/>
          </a:xfrm>
        </p:spPr>
        <p:txBody>
          <a:bodyPr/>
          <a:lstStyle/>
          <a:p>
            <a:r>
              <a:rPr lang="en-US" dirty="0" smtClean="0">
                <a:hlinkClick r:id="rId2" action="ppaction://hlinksldjump"/>
              </a:rPr>
              <a:t>Structures and Functions of the Female Reproduction System</a:t>
            </a:r>
            <a:endParaRPr lang="en-US" dirty="0"/>
          </a:p>
        </p:txBody>
      </p:sp>
      <p:sp>
        <p:nvSpPr>
          <p:cNvPr id="7" name="Text Placeholder 6"/>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70368368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144000" cy="1219200"/>
          </a:xfrm>
        </p:spPr>
        <p:txBody>
          <a:bodyPr/>
          <a:lstStyle/>
          <a:p>
            <a:r>
              <a:rPr lang="en-US" dirty="0" smtClean="0"/>
              <a:t>Structures and Functions of the </a:t>
            </a:r>
            <a:r>
              <a:rPr lang="en-US" dirty="0"/>
              <a:t>M</a:t>
            </a:r>
            <a:r>
              <a:rPr lang="en-US" dirty="0" smtClean="0"/>
              <a:t>ale Reproductive System Appendix</a:t>
            </a:r>
            <a:endParaRPr lang="en-US" dirty="0"/>
          </a:p>
        </p:txBody>
      </p:sp>
      <p:sp>
        <p:nvSpPr>
          <p:cNvPr id="6" name="Content Placeholder 5"/>
          <p:cNvSpPr>
            <a:spLocks noGrp="1"/>
          </p:cNvSpPr>
          <p:nvPr>
            <p:ph idx="1"/>
          </p:nvPr>
        </p:nvSpPr>
        <p:spPr>
          <a:xfrm>
            <a:off x="457200" y="1447800"/>
            <a:ext cx="8229600" cy="5105400"/>
          </a:xfrm>
        </p:spPr>
        <p:txBody>
          <a:bodyPr/>
          <a:lstStyle/>
          <a:p>
            <a:pPr marL="0" indent="0">
              <a:buNone/>
            </a:pPr>
            <a:r>
              <a:rPr lang="en-US" dirty="0"/>
              <a:t>Male in anatomical position with structures of the male reproductive system labeled as follows: Ductus deferens, Epididymis, Seminal vesicle, Prostate gland, Testis, Penis</a:t>
            </a:r>
          </a:p>
        </p:txBody>
      </p:sp>
      <p:sp>
        <p:nvSpPr>
          <p:cNvPr id="8" name="Text Placeholder 7"/>
          <p:cNvSpPr>
            <a:spLocks noGrp="1"/>
          </p:cNvSpPr>
          <p:nvPr>
            <p:ph type="body" sz="quarter" idx="16"/>
          </p:nvPr>
        </p:nvSpPr>
        <p:spPr>
          <a:xfrm>
            <a:off x="3886200" y="6400800"/>
            <a:ext cx="1371600" cy="252350"/>
          </a:xfrm>
        </p:spPr>
        <p:txBody>
          <a:bodyPr/>
          <a:lstStyle/>
          <a:p>
            <a:r>
              <a:rPr lang="en-US" dirty="0" smtClean="0">
                <a:hlinkClick r:id="rId2" action="ppaction://hlinksldjump"/>
              </a:rPr>
              <a:t>Structures and Functions of the Male Reproduction System</a:t>
            </a:r>
            <a:endParaRPr lang="en-US" dirty="0"/>
          </a:p>
        </p:txBody>
      </p:sp>
      <p:sp>
        <p:nvSpPr>
          <p:cNvPr id="7" name="Text Placeholder 6"/>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7050543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Integumentary System: Blood Tests</a:t>
            </a:r>
            <a:endParaRPr lang="en-US" dirty="0"/>
          </a:p>
        </p:txBody>
      </p:sp>
      <p:graphicFrame>
        <p:nvGraphicFramePr>
          <p:cNvPr id="16" name="Content Placeholder 15"/>
          <p:cNvGraphicFramePr>
            <a:graphicFrameLocks noGrp="1"/>
          </p:cNvGraphicFramePr>
          <p:nvPr>
            <p:ph idx="1"/>
            <p:extLst>
              <p:ext uri="{D42A27DB-BD31-4B8C-83A1-F6EECF244321}">
                <p14:modId xmlns:p14="http://schemas.microsoft.com/office/powerpoint/2010/main" val="2491287869"/>
              </p:ext>
            </p:extLst>
          </p:nvPr>
        </p:nvGraphicFramePr>
        <p:xfrm>
          <a:off x="457200" y="990600"/>
          <a:ext cx="8229600" cy="3571240"/>
        </p:xfrm>
        <a:graphic>
          <a:graphicData uri="http://schemas.openxmlformats.org/drawingml/2006/table">
            <a:tbl>
              <a:tblPr firstRow="1" bandRow="1">
                <a:tableStyleId>{3C2FFA5D-87B4-456A-9821-1D502468CF0F}</a:tableStyleId>
              </a:tblPr>
              <a:tblGrid>
                <a:gridCol w="4114800"/>
                <a:gridCol w="4114800"/>
              </a:tblGrid>
              <a:tr h="370840">
                <a:tc>
                  <a:txBody>
                    <a:bodyPr/>
                    <a:lstStyle/>
                    <a:p>
                      <a:r>
                        <a:rPr lang="en-US" dirty="0" smtClean="0"/>
                        <a:t>Test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r>
                        <a:rPr lang="en-US" dirty="0" smtClean="0"/>
                        <a:t>Related Diseases</a:t>
                      </a:r>
                      <a:r>
                        <a:rPr lang="en-US" baseline="0" dirty="0" smtClean="0"/>
                        <a:t> and Disorders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370840">
                <a:tc>
                  <a:txBody>
                    <a:bodyPr/>
                    <a:lstStyle/>
                    <a:p>
                      <a:r>
                        <a:rPr lang="en-US" dirty="0" smtClean="0"/>
                        <a:t>Antibody titers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smtClean="0">
                          <a:latin typeface="+mn-lt"/>
                        </a:rPr>
                        <a:t>Viruses: </a:t>
                      </a:r>
                    </a:p>
                    <a:p>
                      <a:pPr>
                        <a:tabLst>
                          <a:tab pos="288925" algn="l"/>
                        </a:tabLst>
                      </a:pPr>
                      <a:r>
                        <a:rPr lang="en-US" sz="1800" dirty="0" smtClean="0">
                          <a:latin typeface="+mn-lt"/>
                        </a:rPr>
                        <a:t>	Rubella</a:t>
                      </a:r>
                    </a:p>
                    <a:p>
                      <a:pPr>
                        <a:tabLst>
                          <a:tab pos="288925" algn="l"/>
                        </a:tabLst>
                      </a:pPr>
                      <a:r>
                        <a:rPr lang="en-US" sz="1800" dirty="0" smtClean="0">
                          <a:latin typeface="+mn-lt"/>
                        </a:rPr>
                        <a:t>	Rubeola</a:t>
                      </a:r>
                    </a:p>
                    <a:p>
                      <a:pPr>
                        <a:tabLst>
                          <a:tab pos="288925" algn="l"/>
                        </a:tabLst>
                      </a:pPr>
                      <a:r>
                        <a:rPr lang="en-US" sz="1800" dirty="0" smtClean="0">
                          <a:latin typeface="+mn-lt"/>
                        </a:rPr>
                        <a:t>	Chickenpox</a:t>
                      </a:r>
                    </a:p>
                    <a:p>
                      <a:pPr>
                        <a:tabLst>
                          <a:tab pos="288925" algn="l"/>
                        </a:tabLst>
                      </a:pPr>
                      <a:r>
                        <a:rPr lang="en-US" sz="1800" dirty="0" smtClean="0">
                          <a:latin typeface="+mn-lt"/>
                        </a:rPr>
                        <a:t>	Shingles</a:t>
                      </a:r>
                    </a:p>
                    <a:p>
                      <a:pPr>
                        <a:tabLst>
                          <a:tab pos="288925" algn="l"/>
                        </a:tabLst>
                      </a:pPr>
                      <a:r>
                        <a:rPr lang="en-US" sz="1800" dirty="0" smtClean="0">
                          <a:latin typeface="+mn-lt"/>
                        </a:rPr>
                        <a:t>	Mononucleosis</a:t>
                      </a:r>
                    </a:p>
                    <a:p>
                      <a:r>
                        <a:rPr lang="en-US" sz="1800" dirty="0" smtClean="0">
                          <a:latin typeface="+mn-lt"/>
                        </a:rPr>
                        <a:t>Other: </a:t>
                      </a:r>
                    </a:p>
                    <a:p>
                      <a:pPr>
                        <a:tabLst>
                          <a:tab pos="288925" algn="l"/>
                        </a:tabLst>
                      </a:pPr>
                      <a:r>
                        <a:rPr lang="en-US" sz="1800" dirty="0" smtClean="0">
                          <a:latin typeface="+mn-lt"/>
                        </a:rPr>
                        <a:t>	Immune deficiencies</a:t>
                      </a:r>
                    </a:p>
                    <a:p>
                      <a:pPr>
                        <a:tabLst>
                          <a:tab pos="288925" algn="l"/>
                        </a:tabLst>
                      </a:pPr>
                      <a:r>
                        <a:rPr lang="en-US" sz="1800" baseline="0" dirty="0" smtClean="0">
                          <a:latin typeface="+mn-lt"/>
                        </a:rPr>
                        <a:t>	Autoimmune disease</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dirty="0" smtClean="0"/>
                        <a:t>Immunoglobulin levels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t>Seasonal allergies</a:t>
                      </a:r>
                    </a:p>
                    <a:p>
                      <a:r>
                        <a:rPr lang="en-US" dirty="0" smtClean="0"/>
                        <a:t>Immunodeficiencies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Text Placeholder 2"/>
          <p:cNvSpPr>
            <a:spLocks noGrp="1"/>
          </p:cNvSpPr>
          <p:nvPr>
            <p:ph type="body" sz="quarter" idx="16"/>
          </p:nvPr>
        </p:nvSpPr>
        <p:spPr/>
        <p:txBody>
          <a:bodyPr/>
          <a:lstStyle/>
          <a:p>
            <a:endParaRPr lang="en-US"/>
          </a:p>
        </p:txBody>
      </p:sp>
      <p:sp>
        <p:nvSpPr>
          <p:cNvPr id="2" name="Text Placeholder 1"/>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88206228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Integumentary System: Other Tests</a:t>
            </a:r>
            <a:endParaRPr lang="en-US" dirty="0"/>
          </a:p>
        </p:txBody>
      </p:sp>
      <p:graphicFrame>
        <p:nvGraphicFramePr>
          <p:cNvPr id="16" name="Content Placeholder 15"/>
          <p:cNvGraphicFramePr>
            <a:graphicFrameLocks noGrp="1"/>
          </p:cNvGraphicFramePr>
          <p:nvPr>
            <p:ph idx="1"/>
            <p:extLst>
              <p:ext uri="{D42A27DB-BD31-4B8C-83A1-F6EECF244321}">
                <p14:modId xmlns:p14="http://schemas.microsoft.com/office/powerpoint/2010/main" val="3942149007"/>
              </p:ext>
            </p:extLst>
          </p:nvPr>
        </p:nvGraphicFramePr>
        <p:xfrm>
          <a:off x="457200" y="990600"/>
          <a:ext cx="8229600" cy="2672080"/>
        </p:xfrm>
        <a:graphic>
          <a:graphicData uri="http://schemas.openxmlformats.org/drawingml/2006/table">
            <a:tbl>
              <a:tblPr firstRow="1" bandRow="1">
                <a:tableStyleId>{3C2FFA5D-87B4-456A-9821-1D502468CF0F}</a:tableStyleId>
              </a:tblPr>
              <a:tblGrid>
                <a:gridCol w="4114800"/>
                <a:gridCol w="4114800"/>
              </a:tblGrid>
              <a:tr h="370840">
                <a:tc>
                  <a:txBody>
                    <a:bodyPr/>
                    <a:lstStyle/>
                    <a:p>
                      <a:r>
                        <a:rPr lang="en-US" dirty="0" smtClean="0"/>
                        <a:t>Test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r>
                        <a:rPr lang="en-US" dirty="0" smtClean="0"/>
                        <a:t>Related Diseases</a:t>
                      </a:r>
                      <a:r>
                        <a:rPr lang="en-US" baseline="0" dirty="0" smtClean="0"/>
                        <a:t> and Disorders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370840">
                <a:tc>
                  <a:txBody>
                    <a:bodyPr/>
                    <a:lstStyle/>
                    <a:p>
                      <a:r>
                        <a:rPr lang="en-US" dirty="0" smtClean="0"/>
                        <a:t>Wet prep</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smtClean="0">
                          <a:latin typeface="+mn-lt"/>
                        </a:rPr>
                        <a:t>Fungal infections of the skin or nails</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dirty="0" smtClean="0"/>
                        <a:t>Culture of scraping</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smtClean="0">
                          <a:latin typeface="+mn-lt"/>
                        </a:rPr>
                        <a:t>Staphylococcus (“staph”)</a:t>
                      </a:r>
                      <a:r>
                        <a:rPr lang="en-US" sz="1800" baseline="0" dirty="0" smtClean="0">
                          <a:latin typeface="+mn-lt"/>
                        </a:rPr>
                        <a:t> infection</a:t>
                      </a:r>
                    </a:p>
                    <a:p>
                      <a:r>
                        <a:rPr lang="en-US" sz="1800" baseline="0" dirty="0" smtClean="0">
                          <a:latin typeface="+mn-lt"/>
                        </a:rPr>
                        <a:t>Athlete’s foot</a:t>
                      </a:r>
                    </a:p>
                    <a:p>
                      <a:r>
                        <a:rPr lang="en-US" sz="1800" baseline="0" dirty="0" smtClean="0">
                          <a:latin typeface="+mn-lt"/>
                        </a:rPr>
                        <a:t>Ringworm</a:t>
                      </a:r>
                    </a:p>
                    <a:p>
                      <a:r>
                        <a:rPr lang="en-US" sz="1800" baseline="0" dirty="0" smtClean="0">
                          <a:latin typeface="+mn-lt"/>
                        </a:rPr>
                        <a:t>Fingernail or toenail infection</a:t>
                      </a:r>
                      <a:endParaRPr lang="en-US" sz="1800" dirty="0" smtClean="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dirty="0" smtClean="0"/>
                        <a:t>Skin biopsy</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t>Skin cancer</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dirty="0" smtClean="0"/>
                        <a:t>Urine melanin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t>Skin cancer (melanoma)</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Text Placeholder 2"/>
          <p:cNvSpPr>
            <a:spLocks noGrp="1"/>
          </p:cNvSpPr>
          <p:nvPr>
            <p:ph type="body" sz="quarter" idx="16"/>
          </p:nvPr>
        </p:nvSpPr>
        <p:spPr/>
        <p:txBody>
          <a:bodyPr/>
          <a:lstStyle/>
          <a:p>
            <a:endParaRPr lang="en-US"/>
          </a:p>
        </p:txBody>
      </p:sp>
      <p:sp>
        <p:nvSpPr>
          <p:cNvPr id="2" name="Text Placeholder 1"/>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55632624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lstStyle/>
          <a:p>
            <a:r>
              <a:rPr lang="en-US" dirty="0" smtClean="0"/>
              <a:t>Skeletal System</a:t>
            </a:r>
            <a:endParaRPr lang="en-US" dirty="0"/>
          </a:p>
        </p:txBody>
      </p:sp>
      <p:sp>
        <p:nvSpPr>
          <p:cNvPr id="10" name="Subtitle 9"/>
          <p:cNvSpPr>
            <a:spLocks noGrp="1"/>
          </p:cNvSpPr>
          <p:nvPr>
            <p:ph type="body" sz="quarter" idx="10"/>
          </p:nvPr>
        </p:nvSpPr>
        <p:spPr/>
        <p:txBody>
          <a:bodyPr/>
          <a:lstStyle/>
          <a:p>
            <a:r>
              <a:rPr lang="en-US" dirty="0" smtClean="0"/>
              <a:t>Learning Outcome 5.2</a:t>
            </a:r>
            <a:endParaRPr lang="en-US" dirty="0"/>
          </a:p>
        </p:txBody>
      </p:sp>
      <p:sp>
        <p:nvSpPr>
          <p:cNvPr id="2" name="Text Placeholder 1"/>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0589334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Structures and Functions of the Skeletal System</a:t>
            </a:r>
            <a:endParaRPr lang="en-US" dirty="0"/>
          </a:p>
        </p:txBody>
      </p:sp>
      <p:sp>
        <p:nvSpPr>
          <p:cNvPr id="6" name="Content Placeholder 5"/>
          <p:cNvSpPr>
            <a:spLocks noGrp="1"/>
          </p:cNvSpPr>
          <p:nvPr>
            <p:ph sz="half" idx="1"/>
          </p:nvPr>
        </p:nvSpPr>
        <p:spPr/>
        <p:txBody>
          <a:bodyPr/>
          <a:lstStyle/>
          <a:p>
            <a:pPr marL="0" indent="0">
              <a:buNone/>
            </a:pPr>
            <a:r>
              <a:rPr lang="en-US" altLang="en-US" dirty="0" smtClean="0">
                <a:solidFill>
                  <a:srgbClr val="0070C0"/>
                </a:solidFill>
              </a:rPr>
              <a:t>Structures</a:t>
            </a:r>
          </a:p>
          <a:p>
            <a:r>
              <a:rPr lang="en-US" altLang="en-US" dirty="0" smtClean="0"/>
              <a:t>Bones</a:t>
            </a:r>
          </a:p>
          <a:p>
            <a:r>
              <a:rPr lang="en-US" altLang="en-US" dirty="0" smtClean="0"/>
              <a:t>Cartilages</a:t>
            </a:r>
          </a:p>
          <a:p>
            <a:r>
              <a:rPr lang="en-US" altLang="en-US" dirty="0" smtClean="0"/>
              <a:t>Ligaments</a:t>
            </a:r>
          </a:p>
          <a:p>
            <a:r>
              <a:rPr lang="en-US" altLang="en-US" dirty="0" smtClean="0"/>
              <a:t>Joints</a:t>
            </a:r>
          </a:p>
          <a:p>
            <a:pPr marL="0" indent="0">
              <a:spcBef>
                <a:spcPts val="3000"/>
              </a:spcBef>
              <a:buNone/>
            </a:pPr>
            <a:r>
              <a:rPr lang="en-US" altLang="en-US" dirty="0" smtClean="0">
                <a:solidFill>
                  <a:srgbClr val="0070C0"/>
                </a:solidFill>
              </a:rPr>
              <a:t>Functions</a:t>
            </a:r>
          </a:p>
          <a:p>
            <a:r>
              <a:rPr lang="en-US" altLang="en-US" dirty="0" smtClean="0"/>
              <a:t>Protection</a:t>
            </a:r>
          </a:p>
          <a:p>
            <a:r>
              <a:rPr lang="en-US" altLang="en-US" dirty="0" smtClean="0"/>
              <a:t>Support</a:t>
            </a:r>
          </a:p>
          <a:p>
            <a:endParaRPr lang="en-US" dirty="0"/>
          </a:p>
        </p:txBody>
      </p:sp>
      <p:pic>
        <p:nvPicPr>
          <p:cNvPr id="15" name="Picture 4" descr="Female in the anatomical position with major bones labeled"/>
          <p:cNvPicPr>
            <a:picLocks noGrp="1" noChangeAspect="1" noChangeArrowheads="1"/>
          </p:cNvPicPr>
          <p:nvPr>
            <p:ph sz="half" idx="2"/>
          </p:nvPr>
        </p:nvPicPr>
        <p:blipFill rotWithShape="1">
          <a:blip r:embed="rId3" cstate="print"/>
          <a:srcRect t="2438"/>
          <a:stretch/>
        </p:blipFill>
        <p:spPr bwMode="auto">
          <a:xfrm>
            <a:off x="4343400" y="878867"/>
            <a:ext cx="4530994" cy="5235305"/>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sz="quarter" idx="12"/>
          </p:nvPr>
        </p:nvSpPr>
        <p:spPr>
          <a:xfrm>
            <a:off x="3817620" y="6400800"/>
            <a:ext cx="1508760" cy="228600"/>
          </a:xfrm>
        </p:spPr>
        <p:txBody>
          <a:bodyPr/>
          <a:lstStyle/>
          <a:p>
            <a:r>
              <a:rPr lang="en-US" dirty="0" smtClean="0">
                <a:hlinkClick r:id="rId4" action="ppaction://hlinksldjump"/>
              </a:rPr>
              <a:t>Structures and Functions of the Skeletal System Appendix</a:t>
            </a:r>
            <a:endParaRPr lang="en-US" dirty="0"/>
          </a:p>
        </p:txBody>
      </p:sp>
      <p:sp>
        <p:nvSpPr>
          <p:cNvPr id="2" name="Text Placeholder 1"/>
          <p:cNvSpPr>
            <a:spLocks noGrp="1"/>
          </p:cNvSpPr>
          <p:nvPr>
            <p:ph type="body" sz="quarter" idx="11"/>
          </p:nvPr>
        </p:nvSpPr>
        <p:spPr/>
        <p:txBody>
          <a:bodyPr/>
          <a:lstStyle/>
          <a:p>
            <a:r>
              <a:rPr lang="en-US" dirty="0"/>
              <a:t>Copyright © McGraw-Hill Education</a:t>
            </a:r>
          </a:p>
          <a:p>
            <a:endParaRPr lang="en-US" dirty="0"/>
          </a:p>
          <a:p>
            <a:endParaRPr lang="en-US" dirty="0"/>
          </a:p>
        </p:txBody>
      </p:sp>
    </p:spTree>
    <p:extLst>
      <p:ext uri="{BB962C8B-B14F-4D97-AF65-F5344CB8AC3E}">
        <p14:creationId xmlns:p14="http://schemas.microsoft.com/office/powerpoint/2010/main" val="21259300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Skeletal System: Blood Tests</a:t>
            </a:r>
            <a:endParaRPr lang="en-US" dirty="0"/>
          </a:p>
        </p:txBody>
      </p:sp>
      <p:graphicFrame>
        <p:nvGraphicFramePr>
          <p:cNvPr id="16" name="Content Placeholder 15"/>
          <p:cNvGraphicFramePr>
            <a:graphicFrameLocks noGrp="1"/>
          </p:cNvGraphicFramePr>
          <p:nvPr>
            <p:ph idx="1"/>
            <p:extLst>
              <p:ext uri="{D42A27DB-BD31-4B8C-83A1-F6EECF244321}">
                <p14:modId xmlns:p14="http://schemas.microsoft.com/office/powerpoint/2010/main" val="1781292624"/>
              </p:ext>
            </p:extLst>
          </p:nvPr>
        </p:nvGraphicFramePr>
        <p:xfrm>
          <a:off x="457200" y="990600"/>
          <a:ext cx="8229600" cy="3672840"/>
        </p:xfrm>
        <a:graphic>
          <a:graphicData uri="http://schemas.openxmlformats.org/drawingml/2006/table">
            <a:tbl>
              <a:tblPr firstRow="1" bandRow="1">
                <a:tableStyleId>{3C2FFA5D-87B4-456A-9821-1D502468CF0F}</a:tableStyleId>
              </a:tblPr>
              <a:tblGrid>
                <a:gridCol w="4114800"/>
                <a:gridCol w="4114800"/>
              </a:tblGrid>
              <a:tr h="370840">
                <a:tc>
                  <a:txBody>
                    <a:bodyPr/>
                    <a:lstStyle/>
                    <a:p>
                      <a:r>
                        <a:rPr lang="en-US" dirty="0" smtClean="0"/>
                        <a:t>Test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r>
                        <a:rPr lang="en-US" dirty="0" smtClean="0"/>
                        <a:t>Related Diseases</a:t>
                      </a:r>
                      <a:r>
                        <a:rPr lang="en-US" baseline="0" dirty="0" smtClean="0"/>
                        <a:t> and Disorders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370840">
                <a:tc>
                  <a:txBody>
                    <a:bodyPr/>
                    <a:lstStyle/>
                    <a:p>
                      <a:r>
                        <a:rPr lang="en-US" dirty="0" smtClean="0"/>
                        <a:t>Alkaline phosphatase (ALP)</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smtClean="0">
                          <a:latin typeface="+mn-lt"/>
                        </a:rPr>
                        <a:t>Bone</a:t>
                      </a:r>
                      <a:r>
                        <a:rPr lang="en-US" sz="1800" baseline="0" dirty="0" smtClean="0">
                          <a:latin typeface="+mn-lt"/>
                        </a:rPr>
                        <a:t> tumors</a:t>
                      </a:r>
                    </a:p>
                    <a:p>
                      <a:r>
                        <a:rPr lang="en-US" sz="1800" baseline="0" dirty="0" smtClean="0">
                          <a:latin typeface="+mn-lt"/>
                        </a:rPr>
                        <a:t>Paget’s disease</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dirty="0" smtClean="0"/>
                        <a:t>Calcium (Ca)</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smtClean="0">
                          <a:latin typeface="+mn-lt"/>
                        </a:rPr>
                        <a:t>Rickets (children)</a:t>
                      </a:r>
                    </a:p>
                    <a:p>
                      <a:r>
                        <a:rPr lang="en-US" sz="1800" dirty="0" smtClean="0">
                          <a:latin typeface="+mn-lt"/>
                        </a:rPr>
                        <a:t>Osteomalacia (adults)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dirty="0" smtClean="0"/>
                        <a:t>Erythrocyte</a:t>
                      </a:r>
                      <a:r>
                        <a:rPr lang="en-US" baseline="0" dirty="0" smtClean="0"/>
                        <a:t> sedimentation rate (ESR)</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latin typeface="+mn-lt"/>
                        </a:rPr>
                        <a:t>Rheumatoid arthritis</a:t>
                      </a:r>
                    </a:p>
                    <a:p>
                      <a:r>
                        <a:rPr lang="en-US" dirty="0" smtClean="0">
                          <a:latin typeface="+mn-lt"/>
                        </a:rPr>
                        <a:t>Some other types of arthritis</a:t>
                      </a:r>
                      <a:endParaRPr lang="en-US"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dirty="0" smtClean="0"/>
                        <a:t>Phosphorus (P)</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t>Gastrointestinal problems</a:t>
                      </a:r>
                    </a:p>
                    <a:p>
                      <a:r>
                        <a:rPr lang="en-US" dirty="0" smtClean="0"/>
                        <a:t>Malabsorption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dirty="0" smtClean="0"/>
                        <a:t>Rheumatoid factor (RF)</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t>Rheumatoid arthritis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dirty="0" smtClean="0"/>
                        <a:t>Uric acid</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t>Gout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Text Placeholder 2"/>
          <p:cNvSpPr>
            <a:spLocks noGrp="1"/>
          </p:cNvSpPr>
          <p:nvPr>
            <p:ph type="body" sz="quarter" idx="16"/>
          </p:nvPr>
        </p:nvSpPr>
        <p:spPr/>
        <p:txBody>
          <a:bodyPr/>
          <a:lstStyle/>
          <a:p>
            <a:endParaRPr lang="en-US"/>
          </a:p>
        </p:txBody>
      </p:sp>
      <p:sp>
        <p:nvSpPr>
          <p:cNvPr id="2" name="Text Placeholder 1"/>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95273463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Skeletal System: Other Tests</a:t>
            </a:r>
            <a:endParaRPr lang="en-US" dirty="0"/>
          </a:p>
        </p:txBody>
      </p:sp>
      <p:graphicFrame>
        <p:nvGraphicFramePr>
          <p:cNvPr id="16" name="Content Placeholder 15"/>
          <p:cNvGraphicFramePr>
            <a:graphicFrameLocks noGrp="1"/>
          </p:cNvGraphicFramePr>
          <p:nvPr>
            <p:ph idx="1"/>
            <p:extLst>
              <p:ext uri="{D42A27DB-BD31-4B8C-83A1-F6EECF244321}">
                <p14:modId xmlns:p14="http://schemas.microsoft.com/office/powerpoint/2010/main" val="3537865884"/>
              </p:ext>
            </p:extLst>
          </p:nvPr>
        </p:nvGraphicFramePr>
        <p:xfrm>
          <a:off x="457200" y="990600"/>
          <a:ext cx="8229600" cy="2296160"/>
        </p:xfrm>
        <a:graphic>
          <a:graphicData uri="http://schemas.openxmlformats.org/drawingml/2006/table">
            <a:tbl>
              <a:tblPr firstRow="1" bandRow="1">
                <a:tableStyleId>{3C2FFA5D-87B4-456A-9821-1D502468CF0F}</a:tableStyleId>
              </a:tblPr>
              <a:tblGrid>
                <a:gridCol w="4114800"/>
                <a:gridCol w="4114800"/>
              </a:tblGrid>
              <a:tr h="370840">
                <a:tc>
                  <a:txBody>
                    <a:bodyPr/>
                    <a:lstStyle/>
                    <a:p>
                      <a:r>
                        <a:rPr lang="en-US" dirty="0" smtClean="0"/>
                        <a:t>Test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r>
                        <a:rPr lang="en-US" dirty="0" smtClean="0"/>
                        <a:t>Related Diseases</a:t>
                      </a:r>
                      <a:r>
                        <a:rPr lang="en-US" baseline="0" dirty="0" smtClean="0"/>
                        <a:t> and Disorders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370840">
                <a:tc>
                  <a:txBody>
                    <a:bodyPr/>
                    <a:lstStyle/>
                    <a:p>
                      <a:r>
                        <a:rPr lang="en-US" dirty="0" smtClean="0"/>
                        <a:t>Bone marrow biopsy</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smtClean="0">
                          <a:latin typeface="+mn-lt"/>
                        </a:rPr>
                        <a:t>Multiple myeloma (cancer that starts in bone marrow)</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dirty="0" smtClean="0"/>
                        <a:t>Synovial fluid analysis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smtClean="0">
                          <a:latin typeface="+mn-lt"/>
                        </a:rPr>
                        <a:t>Gout</a:t>
                      </a:r>
                    </a:p>
                    <a:p>
                      <a:r>
                        <a:rPr lang="en-US" sz="1800" dirty="0" smtClean="0">
                          <a:latin typeface="+mn-lt"/>
                        </a:rPr>
                        <a:t>Other types of arthritis</a:t>
                      </a:r>
                    </a:p>
                    <a:p>
                      <a:r>
                        <a:rPr lang="en-US" sz="1800" dirty="0" smtClean="0">
                          <a:latin typeface="+mn-lt"/>
                        </a:rPr>
                        <a:t>Joint infections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dirty="0" smtClean="0"/>
                        <a:t>Urine</a:t>
                      </a:r>
                      <a:r>
                        <a:rPr lang="en-US" baseline="0" dirty="0" smtClean="0"/>
                        <a:t> uric acid</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t>Gout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Text Placeholder 2"/>
          <p:cNvSpPr>
            <a:spLocks noGrp="1"/>
          </p:cNvSpPr>
          <p:nvPr>
            <p:ph type="body" sz="quarter" idx="16"/>
          </p:nvPr>
        </p:nvSpPr>
        <p:spPr/>
        <p:txBody>
          <a:bodyPr/>
          <a:lstStyle/>
          <a:p>
            <a:endParaRPr lang="en-US"/>
          </a:p>
        </p:txBody>
      </p:sp>
      <p:sp>
        <p:nvSpPr>
          <p:cNvPr id="2" name="Text Placeholder 1"/>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6941998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lstStyle/>
          <a:p>
            <a:r>
              <a:rPr lang="en-US" dirty="0" smtClean="0"/>
              <a:t>Muscular System</a:t>
            </a:r>
            <a:endParaRPr lang="en-US" dirty="0"/>
          </a:p>
        </p:txBody>
      </p:sp>
      <p:sp>
        <p:nvSpPr>
          <p:cNvPr id="10" name="Subtitle 9"/>
          <p:cNvSpPr>
            <a:spLocks noGrp="1"/>
          </p:cNvSpPr>
          <p:nvPr>
            <p:ph type="body" sz="quarter" idx="10"/>
          </p:nvPr>
        </p:nvSpPr>
        <p:spPr/>
        <p:txBody>
          <a:bodyPr/>
          <a:lstStyle/>
          <a:p>
            <a:r>
              <a:rPr lang="en-US" dirty="0" smtClean="0"/>
              <a:t>Learning Outcome 5.3</a:t>
            </a:r>
            <a:endParaRPr lang="en-US" dirty="0"/>
          </a:p>
        </p:txBody>
      </p:sp>
      <p:sp>
        <p:nvSpPr>
          <p:cNvPr id="2" name="Text Placeholder 1"/>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7723916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Structures and Functions of the </a:t>
            </a:r>
            <a:br>
              <a:rPr lang="en-US" dirty="0" smtClean="0"/>
            </a:br>
            <a:r>
              <a:rPr lang="en-US" dirty="0" smtClean="0"/>
              <a:t>Muscular System</a:t>
            </a:r>
            <a:endParaRPr lang="en-US" dirty="0"/>
          </a:p>
        </p:txBody>
      </p:sp>
      <p:sp>
        <p:nvSpPr>
          <p:cNvPr id="6" name="Content Placeholder 5"/>
          <p:cNvSpPr>
            <a:spLocks noGrp="1"/>
          </p:cNvSpPr>
          <p:nvPr>
            <p:ph sz="half" idx="1"/>
          </p:nvPr>
        </p:nvSpPr>
        <p:spPr>
          <a:xfrm>
            <a:off x="457200" y="1558716"/>
            <a:ext cx="4038600" cy="4971623"/>
          </a:xfrm>
        </p:spPr>
        <p:txBody>
          <a:bodyPr/>
          <a:lstStyle/>
          <a:p>
            <a:pPr marL="0" indent="0">
              <a:buNone/>
            </a:pPr>
            <a:r>
              <a:rPr lang="en-US" altLang="en-US" dirty="0" smtClean="0">
                <a:solidFill>
                  <a:srgbClr val="0070C0"/>
                </a:solidFill>
              </a:rPr>
              <a:t>Structures</a:t>
            </a:r>
          </a:p>
          <a:p>
            <a:r>
              <a:rPr lang="en-US" altLang="en-US" dirty="0" smtClean="0"/>
              <a:t>Muscles</a:t>
            </a:r>
          </a:p>
          <a:p>
            <a:r>
              <a:rPr lang="en-US" altLang="en-US" dirty="0" smtClean="0"/>
              <a:t>Tendons</a:t>
            </a:r>
          </a:p>
          <a:p>
            <a:endParaRPr lang="en-US" altLang="en-US" dirty="0" smtClean="0"/>
          </a:p>
          <a:p>
            <a:pPr marL="0" indent="0">
              <a:buNone/>
            </a:pPr>
            <a:r>
              <a:rPr lang="en-US" altLang="en-US" dirty="0" smtClean="0">
                <a:solidFill>
                  <a:srgbClr val="0070C0"/>
                </a:solidFill>
              </a:rPr>
              <a:t>Functions</a:t>
            </a:r>
          </a:p>
          <a:p>
            <a:r>
              <a:rPr lang="en-US" altLang="en-US" dirty="0" smtClean="0"/>
              <a:t>Movement</a:t>
            </a:r>
          </a:p>
          <a:p>
            <a:r>
              <a:rPr lang="en-US" altLang="en-US" dirty="0" smtClean="0"/>
              <a:t>Maintain body </a:t>
            </a:r>
            <a:br>
              <a:rPr lang="en-US" altLang="en-US" dirty="0" smtClean="0"/>
            </a:br>
            <a:r>
              <a:rPr lang="en-US" altLang="en-US" dirty="0" smtClean="0"/>
              <a:t>posture</a:t>
            </a:r>
          </a:p>
          <a:p>
            <a:r>
              <a:rPr lang="en-US" altLang="en-US" dirty="0" smtClean="0"/>
              <a:t>Produce heat</a:t>
            </a:r>
            <a:endParaRPr lang="en-US" altLang="en-US" dirty="0"/>
          </a:p>
        </p:txBody>
      </p:sp>
      <p:pic>
        <p:nvPicPr>
          <p:cNvPr id="16" name="Picture 2" descr="Human in anatomical position with major muscles labeled"/>
          <p:cNvPicPr>
            <a:picLocks noGrp="1" noChangeAspect="1" noChangeArrowheads="1"/>
          </p:cNvPicPr>
          <p:nvPr>
            <p:ph sz="half" idx="2"/>
          </p:nvPr>
        </p:nvPicPr>
        <p:blipFill rotWithShape="1">
          <a:blip r:embed="rId3" cstate="print"/>
          <a:srcRect t="2285"/>
          <a:stretch/>
        </p:blipFill>
        <p:spPr bwMode="auto">
          <a:xfrm>
            <a:off x="3979134" y="1295400"/>
            <a:ext cx="4919484" cy="4966456"/>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sz="quarter" idx="12"/>
          </p:nvPr>
        </p:nvSpPr>
        <p:spPr>
          <a:xfrm>
            <a:off x="3817620" y="6400800"/>
            <a:ext cx="1508760" cy="228600"/>
          </a:xfrm>
        </p:spPr>
        <p:txBody>
          <a:bodyPr/>
          <a:lstStyle/>
          <a:p>
            <a:r>
              <a:rPr lang="en-US" dirty="0" smtClean="0">
                <a:hlinkClick r:id="rId4" action="ppaction://hlinksldjump"/>
              </a:rPr>
              <a:t>Structures and Functions of the Muscular System Appendix</a:t>
            </a:r>
            <a:endParaRPr lang="en-US" dirty="0"/>
          </a:p>
        </p:txBody>
      </p:sp>
      <p:sp>
        <p:nvSpPr>
          <p:cNvPr id="2" name="Text Placeholder 1"/>
          <p:cNvSpPr>
            <a:spLocks noGrp="1"/>
          </p:cNvSpPr>
          <p:nvPr>
            <p:ph type="body" sz="quarter" idx="11"/>
          </p:nvPr>
        </p:nvSpPr>
        <p:spPr/>
        <p:txBody>
          <a:bodyPr/>
          <a:lstStyle/>
          <a:p>
            <a:r>
              <a:rPr lang="en-US" dirty="0"/>
              <a:t>Copyright © McGraw-Hill Education</a:t>
            </a:r>
          </a:p>
          <a:p>
            <a:endParaRPr lang="en-US" dirty="0"/>
          </a:p>
          <a:p>
            <a:endParaRPr lang="en-US" dirty="0"/>
          </a:p>
        </p:txBody>
      </p:sp>
    </p:spTree>
    <p:extLst>
      <p:ext uri="{BB962C8B-B14F-4D97-AF65-F5344CB8AC3E}">
        <p14:creationId xmlns:p14="http://schemas.microsoft.com/office/powerpoint/2010/main" val="33969331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Types of Muscles</a:t>
            </a:r>
            <a:endParaRPr lang="en-US" dirty="0"/>
          </a:p>
        </p:txBody>
      </p:sp>
      <p:sp>
        <p:nvSpPr>
          <p:cNvPr id="8" name="Content Placeholder 7"/>
          <p:cNvSpPr>
            <a:spLocks noGrp="1"/>
          </p:cNvSpPr>
          <p:nvPr>
            <p:ph idx="1"/>
          </p:nvPr>
        </p:nvSpPr>
        <p:spPr/>
        <p:txBody>
          <a:bodyPr/>
          <a:lstStyle/>
          <a:p>
            <a:pPr marL="0" indent="0">
              <a:buNone/>
            </a:pPr>
            <a:r>
              <a:rPr lang="en-US" dirty="0" smtClean="0"/>
              <a:t>Voluntary </a:t>
            </a:r>
          </a:p>
          <a:p>
            <a:r>
              <a:rPr lang="en-US" dirty="0" smtClean="0"/>
              <a:t>Skeletal muscles produce movement</a:t>
            </a:r>
          </a:p>
          <a:p>
            <a:pPr marL="0" indent="0">
              <a:spcBef>
                <a:spcPts val="3000"/>
              </a:spcBef>
              <a:buNone/>
            </a:pPr>
            <a:r>
              <a:rPr lang="en-US" dirty="0" smtClean="0"/>
              <a:t>Involuntary</a:t>
            </a:r>
          </a:p>
          <a:p>
            <a:r>
              <a:rPr lang="en-US" dirty="0" smtClean="0"/>
              <a:t>Contract without conscious awareness</a:t>
            </a:r>
          </a:p>
          <a:p>
            <a:r>
              <a:rPr lang="en-US" dirty="0" smtClean="0"/>
              <a:t>Muscles lining blood vessels and the walls of hollow organs such as the intestines</a:t>
            </a:r>
          </a:p>
          <a:p>
            <a:r>
              <a:rPr lang="en-US" dirty="0" smtClean="0"/>
              <a:t>Cardiac muscles pump blood through the heart</a:t>
            </a:r>
            <a:endParaRPr lang="en-US" altLang="en-US" dirty="0" smtClean="0"/>
          </a:p>
          <a:p>
            <a:endParaRPr lang="en-US" dirty="0"/>
          </a:p>
        </p:txBody>
      </p:sp>
      <p:sp>
        <p:nvSpPr>
          <p:cNvPr id="9" name="Text Placeholder 8"/>
          <p:cNvSpPr>
            <a:spLocks noGrp="1"/>
          </p:cNvSpPr>
          <p:nvPr>
            <p:ph type="body" sz="quarter" idx="16"/>
          </p:nvPr>
        </p:nvSpPr>
        <p:spPr/>
        <p:txBody>
          <a:bodyPr/>
          <a:lstStyle/>
          <a:p>
            <a:endParaRPr lang="en-US"/>
          </a:p>
        </p:txBody>
      </p:sp>
      <p:sp>
        <p:nvSpPr>
          <p:cNvPr id="6" name="Text Placeholder 5"/>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28963744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Learning </a:t>
            </a:r>
            <a:r>
              <a:rPr lang="en-US" dirty="0" smtClean="0"/>
              <a:t>Outcomes 1</a:t>
            </a:r>
            <a:endParaRPr lang="en-US" dirty="0"/>
          </a:p>
        </p:txBody>
      </p:sp>
      <p:sp>
        <p:nvSpPr>
          <p:cNvPr id="6" name="Content Placeholder 5"/>
          <p:cNvSpPr>
            <a:spLocks noGrp="1"/>
          </p:cNvSpPr>
          <p:nvPr>
            <p:ph idx="1"/>
          </p:nvPr>
        </p:nvSpPr>
        <p:spPr/>
        <p:txBody>
          <a:bodyPr/>
          <a:lstStyle/>
          <a:p>
            <a:pPr marL="627063" indent="-627063">
              <a:buNone/>
            </a:pPr>
            <a:r>
              <a:rPr lang="en-US" dirty="0" smtClean="0"/>
              <a:t>5.1	</a:t>
            </a:r>
            <a:r>
              <a:rPr lang="en-US" altLang="en-US" dirty="0" smtClean="0"/>
              <a:t>Describe the functions of the integumentary system, common diseases and disorders that affect this system, and related laboratory tests.</a:t>
            </a:r>
          </a:p>
          <a:p>
            <a:pPr marL="627063" indent="-627063">
              <a:buNone/>
            </a:pPr>
            <a:r>
              <a:rPr lang="en-US" dirty="0" smtClean="0"/>
              <a:t>5.2	Describe the functions of the skeletal system, </a:t>
            </a:r>
            <a:r>
              <a:rPr lang="en-US" altLang="en-US" dirty="0" smtClean="0"/>
              <a:t>common diseases and disorders that affect this system, and related laboratory tests.</a:t>
            </a:r>
          </a:p>
          <a:p>
            <a:pPr marL="627063" indent="-627063">
              <a:buNone/>
            </a:pPr>
            <a:r>
              <a:rPr lang="en-US" dirty="0" smtClean="0"/>
              <a:t>5.3	Describe the functions of the muscular system, </a:t>
            </a:r>
            <a:r>
              <a:rPr lang="en-US" altLang="en-US" dirty="0" smtClean="0"/>
              <a:t>common diseases and disorders that affect this system, and related laboratory tests.</a:t>
            </a:r>
          </a:p>
          <a:p>
            <a:pPr marL="627063" indent="-627063">
              <a:buNone/>
            </a:pPr>
            <a:r>
              <a:rPr lang="en-US" dirty="0" smtClean="0"/>
              <a:t>5.4	Describe the functions of the lymphatic and immune systems, </a:t>
            </a:r>
            <a:r>
              <a:rPr lang="en-US" altLang="en-US" dirty="0" smtClean="0"/>
              <a:t>common diseases and disorders that affect these systems, and related laboratory tests.</a:t>
            </a:r>
            <a:endParaRPr lang="en-US" altLang="en-US" dirty="0"/>
          </a:p>
        </p:txBody>
      </p:sp>
      <p:sp>
        <p:nvSpPr>
          <p:cNvPr id="3" name="Text Placeholder 2"/>
          <p:cNvSpPr>
            <a:spLocks noGrp="1"/>
          </p:cNvSpPr>
          <p:nvPr>
            <p:ph type="body" sz="quarter" idx="16"/>
          </p:nvPr>
        </p:nvSpPr>
        <p:spPr/>
        <p:txBody>
          <a:bodyPr/>
          <a:lstStyle/>
          <a:p>
            <a:endParaRPr lang="en-US"/>
          </a:p>
        </p:txBody>
      </p:sp>
      <p:sp>
        <p:nvSpPr>
          <p:cNvPr id="2" name="Text Placeholder 1"/>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55922905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Muscular System: Blood Tests</a:t>
            </a:r>
            <a:endParaRPr lang="en-US" dirty="0"/>
          </a:p>
        </p:txBody>
      </p:sp>
      <p:graphicFrame>
        <p:nvGraphicFramePr>
          <p:cNvPr id="16" name="Content Placeholder 15"/>
          <p:cNvGraphicFramePr>
            <a:graphicFrameLocks noGrp="1"/>
          </p:cNvGraphicFramePr>
          <p:nvPr>
            <p:ph idx="1"/>
            <p:extLst>
              <p:ext uri="{D42A27DB-BD31-4B8C-83A1-F6EECF244321}">
                <p14:modId xmlns:p14="http://schemas.microsoft.com/office/powerpoint/2010/main" val="2576193861"/>
              </p:ext>
            </p:extLst>
          </p:nvPr>
        </p:nvGraphicFramePr>
        <p:xfrm>
          <a:off x="457200" y="990600"/>
          <a:ext cx="8229600" cy="5135880"/>
        </p:xfrm>
        <a:graphic>
          <a:graphicData uri="http://schemas.openxmlformats.org/drawingml/2006/table">
            <a:tbl>
              <a:tblPr firstRow="1" bandRow="1">
                <a:tableStyleId>{3C2FFA5D-87B4-456A-9821-1D502468CF0F}</a:tableStyleId>
              </a:tblPr>
              <a:tblGrid>
                <a:gridCol w="4114800"/>
                <a:gridCol w="4114800"/>
              </a:tblGrid>
              <a:tr h="370840">
                <a:tc>
                  <a:txBody>
                    <a:bodyPr/>
                    <a:lstStyle/>
                    <a:p>
                      <a:r>
                        <a:rPr lang="en-US" dirty="0" smtClean="0"/>
                        <a:t>Test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r>
                        <a:rPr lang="en-US" dirty="0" smtClean="0"/>
                        <a:t>Related Diseases</a:t>
                      </a:r>
                      <a:r>
                        <a:rPr lang="en-US" baseline="0" dirty="0" smtClean="0"/>
                        <a:t> and Disorders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370840">
                <a:tc>
                  <a:txBody>
                    <a:bodyPr/>
                    <a:lstStyle/>
                    <a:p>
                      <a:r>
                        <a:rPr lang="en-US" dirty="0" smtClean="0"/>
                        <a:t>Aldolase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smtClean="0">
                          <a:latin typeface="+mn-lt"/>
                        </a:rPr>
                        <a:t>Muscular dystrophy</a:t>
                      </a:r>
                    </a:p>
                    <a:p>
                      <a:r>
                        <a:rPr lang="en-US" sz="1800" dirty="0" smtClean="0">
                          <a:latin typeface="+mn-lt"/>
                        </a:rPr>
                        <a:t>Muscle</a:t>
                      </a:r>
                      <a:r>
                        <a:rPr lang="en-US" sz="1800" baseline="0" dirty="0" smtClean="0">
                          <a:latin typeface="+mn-lt"/>
                        </a:rPr>
                        <a:t> cell damage/infection</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dirty="0" smtClean="0"/>
                        <a:t>Autoimmune antibodies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smtClean="0">
                          <a:latin typeface="+mn-lt"/>
                        </a:rPr>
                        <a:t>Myasthenia gravis</a:t>
                      </a:r>
                    </a:p>
                    <a:p>
                      <a:r>
                        <a:rPr lang="en-US" sz="1800" dirty="0" smtClean="0">
                          <a:latin typeface="+mn-lt"/>
                        </a:rPr>
                        <a:t>Polymyalgia rheumatica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dirty="0" smtClean="0"/>
                        <a:t>Creatine kinase (CK)</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t>Muscle damage, including damage due</a:t>
                      </a:r>
                      <a:r>
                        <a:rPr lang="en-US" baseline="0" dirty="0" smtClean="0"/>
                        <a:t> to myocardial infarction (MI, heart attack)</a:t>
                      </a:r>
                    </a:p>
                    <a:p>
                      <a:r>
                        <a:rPr lang="en-US" baseline="0" dirty="0" smtClean="0"/>
                        <a:t>Muscular dystrophy</a:t>
                      </a:r>
                    </a:p>
                    <a:p>
                      <a:r>
                        <a:rPr lang="en-US" baseline="0" dirty="0" smtClean="0"/>
                        <a:t>Skeletal muscle disease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dirty="0" smtClean="0"/>
                        <a:t>Lactate/lactic acid</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t>Heart failure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dirty="0" smtClean="0"/>
                        <a:t>Lactate dehydrogenase (LH/LDH)</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t>Muscle injury</a:t>
                      </a:r>
                    </a:p>
                    <a:p>
                      <a:r>
                        <a:rPr lang="en-US" dirty="0" smtClean="0"/>
                        <a:t>Muscular</a:t>
                      </a:r>
                      <a:r>
                        <a:rPr lang="en-US" baseline="0" dirty="0" smtClean="0"/>
                        <a:t> dystrophy</a:t>
                      </a:r>
                    </a:p>
                    <a:p>
                      <a:r>
                        <a:rPr lang="en-US" baseline="0" dirty="0" smtClean="0"/>
                        <a:t>Blood flow deficiency (ischemia)</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dirty="0" smtClean="0"/>
                        <a:t>Magnesium (Mg)</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t>Mg intoxication, neuromuscular</a:t>
                      </a:r>
                      <a:r>
                        <a:rPr lang="en-US" baseline="0" dirty="0" smtClean="0"/>
                        <a:t> problems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dirty="0" smtClean="0"/>
                        <a:t>Myoglobin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t>Skeletal muscle</a:t>
                      </a:r>
                      <a:r>
                        <a:rPr lang="en-US" baseline="0" dirty="0" smtClean="0"/>
                        <a:t> inflammation or trauma, MI, muscular dystrophy, rhabdomyolysis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Text Placeholder 2"/>
          <p:cNvSpPr>
            <a:spLocks noGrp="1"/>
          </p:cNvSpPr>
          <p:nvPr>
            <p:ph type="body" sz="quarter" idx="16"/>
          </p:nvPr>
        </p:nvSpPr>
        <p:spPr/>
        <p:txBody>
          <a:bodyPr/>
          <a:lstStyle/>
          <a:p>
            <a:endParaRPr lang="en-US"/>
          </a:p>
        </p:txBody>
      </p:sp>
      <p:sp>
        <p:nvSpPr>
          <p:cNvPr id="2" name="Text Placeholder 1"/>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58751461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Muscular System: Other Tests</a:t>
            </a:r>
            <a:endParaRPr lang="en-US" dirty="0"/>
          </a:p>
        </p:txBody>
      </p:sp>
      <p:graphicFrame>
        <p:nvGraphicFramePr>
          <p:cNvPr id="16" name="Content Placeholder 15"/>
          <p:cNvGraphicFramePr>
            <a:graphicFrameLocks noGrp="1"/>
          </p:cNvGraphicFramePr>
          <p:nvPr>
            <p:ph idx="1"/>
            <p:extLst>
              <p:ext uri="{D42A27DB-BD31-4B8C-83A1-F6EECF244321}">
                <p14:modId xmlns:p14="http://schemas.microsoft.com/office/powerpoint/2010/main" val="2501308327"/>
              </p:ext>
            </p:extLst>
          </p:nvPr>
        </p:nvGraphicFramePr>
        <p:xfrm>
          <a:off x="457200" y="990600"/>
          <a:ext cx="8229600" cy="3296920"/>
        </p:xfrm>
        <a:graphic>
          <a:graphicData uri="http://schemas.openxmlformats.org/drawingml/2006/table">
            <a:tbl>
              <a:tblPr firstRow="1" bandRow="1">
                <a:tableStyleId>{3C2FFA5D-87B4-456A-9821-1D502468CF0F}</a:tableStyleId>
              </a:tblPr>
              <a:tblGrid>
                <a:gridCol w="4114800"/>
                <a:gridCol w="4114800"/>
              </a:tblGrid>
              <a:tr h="370840">
                <a:tc>
                  <a:txBody>
                    <a:bodyPr/>
                    <a:lstStyle/>
                    <a:p>
                      <a:r>
                        <a:rPr lang="en-US" dirty="0" smtClean="0"/>
                        <a:t>Test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r>
                        <a:rPr lang="en-US" dirty="0" smtClean="0"/>
                        <a:t>Related Diseases</a:t>
                      </a:r>
                      <a:r>
                        <a:rPr lang="en-US" baseline="0" dirty="0" smtClean="0"/>
                        <a:t> and Disorders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370840">
                <a:tc>
                  <a:txBody>
                    <a:bodyPr/>
                    <a:lstStyle/>
                    <a:p>
                      <a:r>
                        <a:rPr lang="en-US" dirty="0" smtClean="0"/>
                        <a:t>Muscle biopsy</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smtClean="0">
                          <a:latin typeface="+mn-lt"/>
                        </a:rPr>
                        <a:t>Trichinosis</a:t>
                      </a:r>
                    </a:p>
                    <a:p>
                      <a:r>
                        <a:rPr lang="en-US" sz="1800" dirty="0" smtClean="0">
                          <a:latin typeface="+mn-lt"/>
                        </a:rPr>
                        <a:t>Toxoplasmosis</a:t>
                      </a:r>
                    </a:p>
                    <a:p>
                      <a:r>
                        <a:rPr lang="en-US" sz="1800" dirty="0" smtClean="0">
                          <a:latin typeface="+mn-lt"/>
                        </a:rPr>
                        <a:t>Other muscle infections</a:t>
                      </a:r>
                    </a:p>
                    <a:p>
                      <a:r>
                        <a:rPr lang="en-US" sz="1800" dirty="0" smtClean="0">
                          <a:latin typeface="+mn-lt"/>
                        </a:rPr>
                        <a:t>Muscular dystrophy</a:t>
                      </a:r>
                    </a:p>
                    <a:p>
                      <a:r>
                        <a:rPr lang="en-US" sz="1800" dirty="0" smtClean="0">
                          <a:latin typeface="+mn-lt"/>
                        </a:rPr>
                        <a:t>Muscle atrophy or necrosis</a:t>
                      </a:r>
                    </a:p>
                    <a:p>
                      <a:r>
                        <a:rPr lang="en-US" sz="1800" dirty="0" smtClean="0">
                          <a:latin typeface="+mn-lt"/>
                        </a:rPr>
                        <a:t>Polymyositis</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dirty="0" smtClean="0"/>
                        <a:t>Urine myoglobin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smtClean="0">
                          <a:latin typeface="+mn-lt"/>
                        </a:rPr>
                        <a:t>Skeletal muscle</a:t>
                      </a:r>
                      <a:r>
                        <a:rPr lang="en-US" sz="1800" baseline="0" dirty="0" smtClean="0">
                          <a:latin typeface="+mn-lt"/>
                        </a:rPr>
                        <a:t> inflammation or trauma</a:t>
                      </a:r>
                    </a:p>
                    <a:p>
                      <a:r>
                        <a:rPr lang="en-US" sz="1800" baseline="0" dirty="0" smtClean="0">
                          <a:latin typeface="+mn-lt"/>
                        </a:rPr>
                        <a:t>Myocardial infarction</a:t>
                      </a:r>
                    </a:p>
                    <a:p>
                      <a:r>
                        <a:rPr lang="en-US" sz="1800" baseline="0" dirty="0" smtClean="0">
                          <a:latin typeface="+mn-lt"/>
                        </a:rPr>
                        <a:t>Muscular dystrophy</a:t>
                      </a:r>
                    </a:p>
                    <a:p>
                      <a:r>
                        <a:rPr lang="en-US" sz="1800" baseline="0" dirty="0" smtClean="0">
                          <a:latin typeface="+mn-lt"/>
                        </a:rPr>
                        <a:t>Rhabdomyolysis</a:t>
                      </a:r>
                      <a:endParaRPr lang="en-US" sz="1800" dirty="0" smtClean="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Text Placeholder 2"/>
          <p:cNvSpPr>
            <a:spLocks noGrp="1"/>
          </p:cNvSpPr>
          <p:nvPr>
            <p:ph type="body" sz="quarter" idx="16"/>
          </p:nvPr>
        </p:nvSpPr>
        <p:spPr/>
        <p:txBody>
          <a:bodyPr/>
          <a:lstStyle/>
          <a:p>
            <a:endParaRPr lang="en-US"/>
          </a:p>
        </p:txBody>
      </p:sp>
      <p:sp>
        <p:nvSpPr>
          <p:cNvPr id="2" name="Text Placeholder 1"/>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48148140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lstStyle/>
          <a:p>
            <a:r>
              <a:rPr lang="en-US" dirty="0" smtClean="0"/>
              <a:t>Lymphatic and Immune Systems</a:t>
            </a:r>
            <a:endParaRPr lang="en-US" dirty="0"/>
          </a:p>
        </p:txBody>
      </p:sp>
      <p:sp>
        <p:nvSpPr>
          <p:cNvPr id="10" name="Subtitle 9"/>
          <p:cNvSpPr>
            <a:spLocks noGrp="1"/>
          </p:cNvSpPr>
          <p:nvPr>
            <p:ph type="body" sz="quarter" idx="10"/>
          </p:nvPr>
        </p:nvSpPr>
        <p:spPr/>
        <p:txBody>
          <a:bodyPr/>
          <a:lstStyle/>
          <a:p>
            <a:r>
              <a:rPr lang="en-US" dirty="0" smtClean="0"/>
              <a:t>Learning Outcome 5.4</a:t>
            </a:r>
            <a:endParaRPr lang="en-US" dirty="0"/>
          </a:p>
        </p:txBody>
      </p:sp>
      <p:sp>
        <p:nvSpPr>
          <p:cNvPr id="2" name="Text Placeholder 1"/>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392297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Structures of the Lymphatic and </a:t>
            </a:r>
            <a:br>
              <a:rPr lang="en-US" dirty="0" smtClean="0"/>
            </a:br>
            <a:r>
              <a:rPr lang="en-US" dirty="0" smtClean="0"/>
              <a:t>Immune Systems</a:t>
            </a:r>
            <a:endParaRPr lang="en-US" dirty="0"/>
          </a:p>
        </p:txBody>
      </p:sp>
      <p:sp>
        <p:nvSpPr>
          <p:cNvPr id="6" name="Content Placeholder 5"/>
          <p:cNvSpPr>
            <a:spLocks noGrp="1"/>
          </p:cNvSpPr>
          <p:nvPr>
            <p:ph sz="half" idx="1"/>
          </p:nvPr>
        </p:nvSpPr>
        <p:spPr>
          <a:xfrm>
            <a:off x="457200" y="1578466"/>
            <a:ext cx="4038600" cy="4441334"/>
          </a:xfrm>
        </p:spPr>
        <p:txBody>
          <a:bodyPr/>
          <a:lstStyle/>
          <a:p>
            <a:r>
              <a:rPr lang="en-US" altLang="en-US" dirty="0" smtClean="0"/>
              <a:t>Lymphatic vessels</a:t>
            </a:r>
          </a:p>
          <a:p>
            <a:r>
              <a:rPr lang="en-US" altLang="en-US" dirty="0" smtClean="0"/>
              <a:t>Lymph nodes</a:t>
            </a:r>
          </a:p>
          <a:p>
            <a:r>
              <a:rPr lang="en-US" altLang="en-US" dirty="0" smtClean="0"/>
              <a:t>Glands</a:t>
            </a:r>
          </a:p>
          <a:p>
            <a:r>
              <a:rPr lang="en-US" altLang="en-US" dirty="0" smtClean="0"/>
              <a:t>Thymus</a:t>
            </a:r>
          </a:p>
          <a:p>
            <a:r>
              <a:rPr lang="en-US" altLang="en-US" dirty="0" smtClean="0"/>
              <a:t>Tonsils</a:t>
            </a:r>
          </a:p>
          <a:p>
            <a:r>
              <a:rPr lang="en-US" altLang="en-US" dirty="0" smtClean="0"/>
              <a:t>Spleen</a:t>
            </a:r>
          </a:p>
          <a:p>
            <a:endParaRPr lang="en-US" dirty="0"/>
          </a:p>
        </p:txBody>
      </p:sp>
      <p:pic>
        <p:nvPicPr>
          <p:cNvPr id="15" name="Picture 2" descr="Human in anatomical position with structures of the lymphatic and immune systems labeled"/>
          <p:cNvPicPr>
            <a:picLocks noGrp="1" noChangeAspect="1" noChangeArrowheads="1"/>
          </p:cNvPicPr>
          <p:nvPr>
            <p:ph sz="half" idx="2"/>
          </p:nvPr>
        </p:nvPicPr>
        <p:blipFill rotWithShape="1">
          <a:blip r:embed="rId3" cstate="print"/>
          <a:srcRect t="2284"/>
          <a:stretch/>
        </p:blipFill>
        <p:spPr bwMode="auto">
          <a:xfrm>
            <a:off x="4191000" y="1371600"/>
            <a:ext cx="4862988" cy="5045906"/>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sz="quarter" idx="12"/>
          </p:nvPr>
        </p:nvSpPr>
        <p:spPr>
          <a:xfrm>
            <a:off x="3817620" y="6417506"/>
            <a:ext cx="1508760" cy="211894"/>
          </a:xfrm>
        </p:spPr>
        <p:txBody>
          <a:bodyPr/>
          <a:lstStyle/>
          <a:p>
            <a:r>
              <a:rPr lang="en-US" dirty="0" smtClean="0">
                <a:hlinkClick r:id="rId4" action="ppaction://hlinksldjump"/>
              </a:rPr>
              <a:t>Structures of the Lymphatic and Immune Systems Appendix</a:t>
            </a:r>
            <a:endParaRPr lang="en-US" dirty="0"/>
          </a:p>
        </p:txBody>
      </p:sp>
      <p:sp>
        <p:nvSpPr>
          <p:cNvPr id="2" name="Text Placeholder 1"/>
          <p:cNvSpPr>
            <a:spLocks noGrp="1"/>
          </p:cNvSpPr>
          <p:nvPr>
            <p:ph type="body" sz="quarter" idx="11"/>
          </p:nvPr>
        </p:nvSpPr>
        <p:spPr/>
        <p:txBody>
          <a:bodyPr/>
          <a:lstStyle/>
          <a:p>
            <a:r>
              <a:rPr lang="en-US" dirty="0"/>
              <a:t>Copyright © McGraw-Hill Education</a:t>
            </a:r>
          </a:p>
          <a:p>
            <a:endParaRPr lang="en-US" dirty="0"/>
          </a:p>
          <a:p>
            <a:endParaRPr lang="en-US" dirty="0"/>
          </a:p>
        </p:txBody>
      </p:sp>
    </p:spTree>
    <p:extLst>
      <p:ext uri="{BB962C8B-B14F-4D97-AF65-F5344CB8AC3E}">
        <p14:creationId xmlns:p14="http://schemas.microsoft.com/office/powerpoint/2010/main" val="37157464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Functions of the Lymphatic and </a:t>
            </a:r>
            <a:br>
              <a:rPr lang="en-US" dirty="0" smtClean="0"/>
            </a:br>
            <a:r>
              <a:rPr lang="en-US" dirty="0" smtClean="0"/>
              <a:t>Immune Systems</a:t>
            </a:r>
            <a:endParaRPr lang="en-US" dirty="0"/>
          </a:p>
        </p:txBody>
      </p:sp>
      <p:sp>
        <p:nvSpPr>
          <p:cNvPr id="6" name="Content Placeholder 5"/>
          <p:cNvSpPr>
            <a:spLocks noGrp="1"/>
          </p:cNvSpPr>
          <p:nvPr>
            <p:ph sz="half" idx="1"/>
          </p:nvPr>
        </p:nvSpPr>
        <p:spPr>
          <a:xfrm>
            <a:off x="457200" y="1578466"/>
            <a:ext cx="3360420" cy="4951874"/>
          </a:xfrm>
        </p:spPr>
        <p:txBody>
          <a:bodyPr/>
          <a:lstStyle/>
          <a:p>
            <a:r>
              <a:rPr lang="en-US" altLang="en-US" dirty="0" smtClean="0"/>
              <a:t>Remove foreign substances</a:t>
            </a:r>
          </a:p>
          <a:p>
            <a:r>
              <a:rPr lang="en-US" altLang="en-US" dirty="0" smtClean="0"/>
              <a:t>Combat disease</a:t>
            </a:r>
          </a:p>
          <a:p>
            <a:r>
              <a:rPr lang="en-US" altLang="en-US" dirty="0" smtClean="0"/>
              <a:t>Maintain tissue fluid balance</a:t>
            </a:r>
          </a:p>
          <a:p>
            <a:r>
              <a:rPr lang="en-US" altLang="en-US" dirty="0" smtClean="0"/>
              <a:t>Absorb fats f rom digestive tract</a:t>
            </a:r>
          </a:p>
          <a:p>
            <a:endParaRPr lang="en-US" dirty="0"/>
          </a:p>
        </p:txBody>
      </p:sp>
      <p:pic>
        <p:nvPicPr>
          <p:cNvPr id="15" name="Picture 2" descr="Human in anatomical position with structures of the lymphatic and immune systems labeled"/>
          <p:cNvPicPr>
            <a:picLocks noGrp="1" noChangeAspect="1" noChangeArrowheads="1"/>
          </p:cNvPicPr>
          <p:nvPr>
            <p:ph sz="half" idx="2"/>
          </p:nvPr>
        </p:nvPicPr>
        <p:blipFill rotWithShape="1">
          <a:blip r:embed="rId3" cstate="print"/>
          <a:srcRect t="2284"/>
          <a:stretch/>
        </p:blipFill>
        <p:spPr bwMode="auto">
          <a:xfrm>
            <a:off x="4168646" y="1360135"/>
            <a:ext cx="4886454" cy="5070255"/>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sz="quarter" idx="12"/>
          </p:nvPr>
        </p:nvSpPr>
        <p:spPr>
          <a:xfrm>
            <a:off x="3817620" y="6430390"/>
            <a:ext cx="1508760" cy="199010"/>
          </a:xfrm>
        </p:spPr>
        <p:txBody>
          <a:bodyPr/>
          <a:lstStyle/>
          <a:p>
            <a:r>
              <a:rPr lang="en-US" dirty="0" smtClean="0">
                <a:hlinkClick r:id="rId4" action="ppaction://hlinksldjump"/>
              </a:rPr>
              <a:t>Functions of the Lymphatic and Immune Systems Appendix</a:t>
            </a:r>
            <a:endParaRPr lang="en-US" dirty="0"/>
          </a:p>
        </p:txBody>
      </p:sp>
      <p:sp>
        <p:nvSpPr>
          <p:cNvPr id="2" name="Text Placeholder 1"/>
          <p:cNvSpPr>
            <a:spLocks noGrp="1"/>
          </p:cNvSpPr>
          <p:nvPr>
            <p:ph type="body" sz="quarter" idx="11"/>
          </p:nvPr>
        </p:nvSpPr>
        <p:spPr/>
        <p:txBody>
          <a:bodyPr/>
          <a:lstStyle/>
          <a:p>
            <a:r>
              <a:rPr lang="en-US" dirty="0"/>
              <a:t>Copyright © McGraw-Hill Education</a:t>
            </a:r>
          </a:p>
          <a:p>
            <a:endParaRPr lang="en-US" dirty="0"/>
          </a:p>
          <a:p>
            <a:endParaRPr lang="en-US" dirty="0"/>
          </a:p>
        </p:txBody>
      </p:sp>
    </p:spTree>
    <p:extLst>
      <p:ext uri="{BB962C8B-B14F-4D97-AF65-F5344CB8AC3E}">
        <p14:creationId xmlns:p14="http://schemas.microsoft.com/office/powerpoint/2010/main" val="1632513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Lymphatic and Immune Systems: Blood Tests</a:t>
            </a:r>
            <a:endParaRPr lang="en-US" dirty="0"/>
          </a:p>
        </p:txBody>
      </p:sp>
      <p:graphicFrame>
        <p:nvGraphicFramePr>
          <p:cNvPr id="16" name="Content Placeholder 15"/>
          <p:cNvGraphicFramePr>
            <a:graphicFrameLocks noGrp="1"/>
          </p:cNvGraphicFramePr>
          <p:nvPr>
            <p:ph idx="1"/>
            <p:extLst>
              <p:ext uri="{D42A27DB-BD31-4B8C-83A1-F6EECF244321}">
                <p14:modId xmlns:p14="http://schemas.microsoft.com/office/powerpoint/2010/main" val="890009551"/>
              </p:ext>
            </p:extLst>
          </p:nvPr>
        </p:nvGraphicFramePr>
        <p:xfrm>
          <a:off x="457200" y="990600"/>
          <a:ext cx="8229600" cy="3759200"/>
        </p:xfrm>
        <a:graphic>
          <a:graphicData uri="http://schemas.openxmlformats.org/drawingml/2006/table">
            <a:tbl>
              <a:tblPr firstRow="1" bandRow="1">
                <a:tableStyleId>{3C2FFA5D-87B4-456A-9821-1D502468CF0F}</a:tableStyleId>
              </a:tblPr>
              <a:tblGrid>
                <a:gridCol w="4114800"/>
                <a:gridCol w="4114800"/>
              </a:tblGrid>
              <a:tr h="370840">
                <a:tc>
                  <a:txBody>
                    <a:bodyPr/>
                    <a:lstStyle/>
                    <a:p>
                      <a:r>
                        <a:rPr lang="en-US" dirty="0" smtClean="0"/>
                        <a:t>Test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r>
                        <a:rPr lang="en-US" dirty="0" smtClean="0"/>
                        <a:t>Related Diseases</a:t>
                      </a:r>
                      <a:r>
                        <a:rPr lang="en-US" baseline="0" dirty="0" smtClean="0"/>
                        <a:t> and Disorders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370840">
                <a:tc>
                  <a:txBody>
                    <a:bodyPr/>
                    <a:lstStyle/>
                    <a:p>
                      <a:r>
                        <a:rPr lang="en-US" dirty="0" smtClean="0"/>
                        <a:t>Antinuclear antibody panel (ANA)</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smtClean="0">
                          <a:latin typeface="+mn-lt"/>
                        </a:rPr>
                        <a:t>Rheumatoid</a:t>
                      </a:r>
                      <a:r>
                        <a:rPr lang="en-US" sz="1800" baseline="0" dirty="0" smtClean="0">
                          <a:latin typeface="+mn-lt"/>
                        </a:rPr>
                        <a:t> arthritis</a:t>
                      </a:r>
                    </a:p>
                    <a:p>
                      <a:r>
                        <a:rPr lang="en-US" sz="1800" baseline="0" dirty="0" smtClean="0">
                          <a:latin typeface="+mn-lt"/>
                        </a:rPr>
                        <a:t>Systemic lupus erythematosus</a:t>
                      </a:r>
                    </a:p>
                    <a:p>
                      <a:r>
                        <a:rPr lang="en-US" sz="1800" baseline="0" dirty="0" smtClean="0">
                          <a:latin typeface="+mn-lt"/>
                        </a:rPr>
                        <a:t>Scleroderma</a:t>
                      </a:r>
                    </a:p>
                    <a:p>
                      <a:r>
                        <a:rPr lang="en-US" sz="1800" baseline="0" dirty="0" smtClean="0">
                          <a:latin typeface="+mn-lt"/>
                        </a:rPr>
                        <a:t>Thyroid disease</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dirty="0" smtClean="0"/>
                        <a:t>Complete blood count (CBC)</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smtClean="0">
                          <a:latin typeface="+mn-lt"/>
                        </a:rPr>
                        <a:t>Allergies</a:t>
                      </a:r>
                    </a:p>
                    <a:p>
                      <a:r>
                        <a:rPr lang="en-US" sz="1800" dirty="0" smtClean="0">
                          <a:latin typeface="+mn-lt"/>
                        </a:rPr>
                        <a:t>Infections</a:t>
                      </a:r>
                    </a:p>
                    <a:p>
                      <a:r>
                        <a:rPr lang="en-US" sz="1800" dirty="0" smtClean="0">
                          <a:latin typeface="+mn-lt"/>
                        </a:rPr>
                        <a:t>Anemia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dirty="0" smtClean="0"/>
                        <a:t>C-reactive</a:t>
                      </a:r>
                      <a:r>
                        <a:rPr lang="en-US" baseline="0" dirty="0" smtClean="0"/>
                        <a:t> protein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t>Infections</a:t>
                      </a:r>
                    </a:p>
                    <a:p>
                      <a:r>
                        <a:rPr lang="en-US" dirty="0" smtClean="0"/>
                        <a:t>Rheumatic fever</a:t>
                      </a:r>
                    </a:p>
                    <a:p>
                      <a:r>
                        <a:rPr lang="en-US" dirty="0" smtClean="0"/>
                        <a:t>Rheumatoid arthritis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dirty="0" smtClean="0"/>
                        <a:t>Monospot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t>Mononucleosis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Text Placeholder 2"/>
          <p:cNvSpPr>
            <a:spLocks noGrp="1"/>
          </p:cNvSpPr>
          <p:nvPr>
            <p:ph type="body" sz="quarter" idx="16"/>
          </p:nvPr>
        </p:nvSpPr>
        <p:spPr/>
        <p:txBody>
          <a:bodyPr/>
          <a:lstStyle/>
          <a:p>
            <a:endParaRPr lang="en-US"/>
          </a:p>
        </p:txBody>
      </p:sp>
      <p:sp>
        <p:nvSpPr>
          <p:cNvPr id="2" name="Text Placeholder 1"/>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73979834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Lymphatic and Immune Systems: Other Tests</a:t>
            </a:r>
            <a:endParaRPr lang="en-US" dirty="0"/>
          </a:p>
        </p:txBody>
      </p:sp>
      <p:graphicFrame>
        <p:nvGraphicFramePr>
          <p:cNvPr id="16" name="Content Placeholder 15"/>
          <p:cNvGraphicFramePr>
            <a:graphicFrameLocks noGrp="1"/>
          </p:cNvGraphicFramePr>
          <p:nvPr>
            <p:ph idx="1"/>
            <p:extLst>
              <p:ext uri="{D42A27DB-BD31-4B8C-83A1-F6EECF244321}">
                <p14:modId xmlns:p14="http://schemas.microsoft.com/office/powerpoint/2010/main" val="2565239081"/>
              </p:ext>
            </p:extLst>
          </p:nvPr>
        </p:nvGraphicFramePr>
        <p:xfrm>
          <a:off x="457200" y="990600"/>
          <a:ext cx="8229600" cy="1656080"/>
        </p:xfrm>
        <a:graphic>
          <a:graphicData uri="http://schemas.openxmlformats.org/drawingml/2006/table">
            <a:tbl>
              <a:tblPr firstRow="1" bandRow="1">
                <a:tableStyleId>{3C2FFA5D-87B4-456A-9821-1D502468CF0F}</a:tableStyleId>
              </a:tblPr>
              <a:tblGrid>
                <a:gridCol w="4114800"/>
                <a:gridCol w="4114800"/>
              </a:tblGrid>
              <a:tr h="370840">
                <a:tc>
                  <a:txBody>
                    <a:bodyPr/>
                    <a:lstStyle/>
                    <a:p>
                      <a:r>
                        <a:rPr lang="en-US" dirty="0" smtClean="0"/>
                        <a:t>Test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r>
                        <a:rPr lang="en-US" dirty="0" smtClean="0"/>
                        <a:t>Related Diseases</a:t>
                      </a:r>
                      <a:r>
                        <a:rPr lang="en-US" baseline="0" dirty="0" smtClean="0"/>
                        <a:t> and Disorders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370840">
                <a:tc>
                  <a:txBody>
                    <a:bodyPr/>
                    <a:lstStyle/>
                    <a:p>
                      <a:r>
                        <a:rPr lang="en-US" dirty="0" smtClean="0"/>
                        <a:t>Biopsy of lymph node or other lymphatic tissues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kern="1200" dirty="0" smtClean="0">
                          <a:solidFill>
                            <a:schemeClr val="dk1"/>
                          </a:solidFill>
                          <a:latin typeface="+mn-lt"/>
                          <a:ea typeface="+mn-ea"/>
                          <a:cs typeface="+mn-cs"/>
                        </a:rPr>
                        <a:t>Cancer</a:t>
                      </a:r>
                    </a:p>
                    <a:p>
                      <a:r>
                        <a:rPr lang="en-US" sz="1800" kern="1200" dirty="0" smtClean="0">
                          <a:solidFill>
                            <a:schemeClr val="dk1"/>
                          </a:solidFill>
                          <a:latin typeface="+mn-lt"/>
                          <a:ea typeface="+mn-ea"/>
                          <a:cs typeface="+mn-cs"/>
                        </a:rPr>
                        <a:t>Sarcoidosis</a:t>
                      </a:r>
                    </a:p>
                    <a:p>
                      <a:r>
                        <a:rPr lang="en-US" sz="1800" kern="1200" dirty="0" smtClean="0">
                          <a:solidFill>
                            <a:schemeClr val="dk1"/>
                          </a:solidFill>
                          <a:latin typeface="+mn-lt"/>
                          <a:ea typeface="+mn-ea"/>
                          <a:cs typeface="+mn-cs"/>
                        </a:rPr>
                        <a:t>Tuberculosis</a:t>
                      </a:r>
                      <a:endParaRPr lang="en-US" sz="18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dirty="0" smtClean="0"/>
                        <a:t>Lymphatic fluid culture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kern="1200" dirty="0" smtClean="0">
                          <a:solidFill>
                            <a:schemeClr val="dk1"/>
                          </a:solidFill>
                          <a:latin typeface="+mn-lt"/>
                          <a:ea typeface="+mn-ea"/>
                          <a:cs typeface="+mn-cs"/>
                        </a:rPr>
                        <a:t>Various bacterial infections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Text Placeholder 2"/>
          <p:cNvSpPr>
            <a:spLocks noGrp="1"/>
          </p:cNvSpPr>
          <p:nvPr>
            <p:ph type="body" sz="quarter" idx="16"/>
          </p:nvPr>
        </p:nvSpPr>
        <p:spPr/>
        <p:txBody>
          <a:bodyPr/>
          <a:lstStyle/>
          <a:p>
            <a:endParaRPr lang="en-US"/>
          </a:p>
        </p:txBody>
      </p:sp>
      <p:sp>
        <p:nvSpPr>
          <p:cNvPr id="2" name="Text Placeholder 1"/>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36010224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lstStyle/>
          <a:p>
            <a:r>
              <a:rPr lang="en-US" dirty="0" smtClean="0"/>
              <a:t>Respiratory System</a:t>
            </a:r>
            <a:endParaRPr lang="en-US" dirty="0"/>
          </a:p>
        </p:txBody>
      </p:sp>
      <p:sp>
        <p:nvSpPr>
          <p:cNvPr id="10" name="Subtitle 9"/>
          <p:cNvSpPr>
            <a:spLocks noGrp="1"/>
          </p:cNvSpPr>
          <p:nvPr>
            <p:ph type="body" sz="quarter" idx="10"/>
          </p:nvPr>
        </p:nvSpPr>
        <p:spPr/>
        <p:txBody>
          <a:bodyPr/>
          <a:lstStyle/>
          <a:p>
            <a:r>
              <a:rPr lang="en-US" dirty="0" smtClean="0"/>
              <a:t>Learning Outcome 5.5</a:t>
            </a:r>
            <a:endParaRPr lang="en-US" dirty="0"/>
          </a:p>
        </p:txBody>
      </p:sp>
      <p:sp>
        <p:nvSpPr>
          <p:cNvPr id="2" name="Text Placeholder 1"/>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8549604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Structures of the Respiratory System</a:t>
            </a:r>
            <a:endParaRPr lang="en-US" dirty="0"/>
          </a:p>
        </p:txBody>
      </p:sp>
      <p:sp>
        <p:nvSpPr>
          <p:cNvPr id="6" name="Content Placeholder 5"/>
          <p:cNvSpPr>
            <a:spLocks noGrp="1"/>
          </p:cNvSpPr>
          <p:nvPr>
            <p:ph sz="half" idx="1"/>
          </p:nvPr>
        </p:nvSpPr>
        <p:spPr/>
        <p:txBody>
          <a:bodyPr/>
          <a:lstStyle/>
          <a:p>
            <a:r>
              <a:rPr lang="en-US" altLang="en-US" dirty="0" smtClean="0"/>
              <a:t>Nasal cavity</a:t>
            </a:r>
          </a:p>
          <a:p>
            <a:r>
              <a:rPr lang="en-US" altLang="en-US" dirty="0" smtClean="0"/>
              <a:t>Oral cavity</a:t>
            </a:r>
          </a:p>
          <a:p>
            <a:r>
              <a:rPr lang="en-US" altLang="en-US" dirty="0" smtClean="0"/>
              <a:t>Pharynx</a:t>
            </a:r>
          </a:p>
          <a:p>
            <a:r>
              <a:rPr lang="en-US" altLang="en-US" dirty="0" smtClean="0"/>
              <a:t>Larynx</a:t>
            </a:r>
          </a:p>
          <a:p>
            <a:r>
              <a:rPr lang="en-US" altLang="en-US" dirty="0" smtClean="0"/>
              <a:t>Trachea</a:t>
            </a:r>
          </a:p>
          <a:p>
            <a:r>
              <a:rPr lang="en-US" altLang="en-US" dirty="0" smtClean="0"/>
              <a:t>Bronchi</a:t>
            </a:r>
          </a:p>
          <a:p>
            <a:r>
              <a:rPr lang="en-US" altLang="en-US" dirty="0" smtClean="0"/>
              <a:t>Lungs</a:t>
            </a:r>
          </a:p>
          <a:p>
            <a:endParaRPr lang="en-US" dirty="0"/>
          </a:p>
        </p:txBody>
      </p:sp>
      <p:pic>
        <p:nvPicPr>
          <p:cNvPr id="15" name="Picture 2" descr="Human in anatomical position with the structures of the respiratory system labeled"/>
          <p:cNvPicPr>
            <a:picLocks noGrp="1" noChangeAspect="1" noChangeArrowheads="1"/>
          </p:cNvPicPr>
          <p:nvPr>
            <p:ph sz="half" idx="2"/>
          </p:nvPr>
        </p:nvPicPr>
        <p:blipFill rotWithShape="1">
          <a:blip r:embed="rId3" cstate="print"/>
          <a:srcRect t="1346"/>
          <a:stretch/>
        </p:blipFill>
        <p:spPr bwMode="auto">
          <a:xfrm>
            <a:off x="4267200" y="831087"/>
            <a:ext cx="4572000" cy="5571754"/>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sz="quarter" idx="12"/>
          </p:nvPr>
        </p:nvSpPr>
        <p:spPr>
          <a:xfrm>
            <a:off x="3817620" y="6402841"/>
            <a:ext cx="1508760" cy="226559"/>
          </a:xfrm>
        </p:spPr>
        <p:txBody>
          <a:bodyPr/>
          <a:lstStyle/>
          <a:p>
            <a:r>
              <a:rPr lang="en-US" dirty="0" smtClean="0">
                <a:hlinkClick r:id="rId4" action="ppaction://hlinksldjump"/>
              </a:rPr>
              <a:t>Structures of the Respiratory System Appendix</a:t>
            </a:r>
            <a:endParaRPr lang="en-US" dirty="0"/>
          </a:p>
        </p:txBody>
      </p:sp>
      <p:sp>
        <p:nvSpPr>
          <p:cNvPr id="2" name="Text Placeholder 1"/>
          <p:cNvSpPr>
            <a:spLocks noGrp="1"/>
          </p:cNvSpPr>
          <p:nvPr>
            <p:ph type="body" sz="quarter" idx="11"/>
          </p:nvPr>
        </p:nvSpPr>
        <p:spPr/>
        <p:txBody>
          <a:bodyPr/>
          <a:lstStyle/>
          <a:p>
            <a:r>
              <a:rPr lang="en-US" dirty="0"/>
              <a:t>Copyright © McGraw-Hill Education</a:t>
            </a:r>
          </a:p>
          <a:p>
            <a:endParaRPr lang="en-US" dirty="0"/>
          </a:p>
          <a:p>
            <a:endParaRPr lang="en-US" dirty="0"/>
          </a:p>
        </p:txBody>
      </p:sp>
    </p:spTree>
    <p:extLst>
      <p:ext uri="{BB962C8B-B14F-4D97-AF65-F5344CB8AC3E}">
        <p14:creationId xmlns:p14="http://schemas.microsoft.com/office/powerpoint/2010/main" val="23808933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Functions of the Respiratory System</a:t>
            </a:r>
            <a:endParaRPr lang="en-US" dirty="0"/>
          </a:p>
        </p:txBody>
      </p:sp>
      <p:sp>
        <p:nvSpPr>
          <p:cNvPr id="6" name="Content Placeholder 5"/>
          <p:cNvSpPr>
            <a:spLocks noGrp="1"/>
          </p:cNvSpPr>
          <p:nvPr>
            <p:ph idx="1"/>
          </p:nvPr>
        </p:nvSpPr>
        <p:spPr/>
        <p:txBody>
          <a:bodyPr/>
          <a:lstStyle/>
          <a:p>
            <a:pPr marL="0" indent="0">
              <a:buNone/>
            </a:pPr>
            <a:r>
              <a:rPr lang="en-US" altLang="en-US" dirty="0" smtClean="0"/>
              <a:t>Exchange </a:t>
            </a:r>
            <a:br>
              <a:rPr lang="en-US" altLang="en-US" dirty="0" smtClean="0"/>
            </a:br>
            <a:r>
              <a:rPr lang="en-US" altLang="en-US" dirty="0" smtClean="0"/>
              <a:t>O</a:t>
            </a:r>
            <a:r>
              <a:rPr lang="en-US" altLang="en-US" baseline="-25000" dirty="0" smtClean="0"/>
              <a:t>2</a:t>
            </a:r>
            <a:r>
              <a:rPr lang="en-US" altLang="en-US" dirty="0" smtClean="0"/>
              <a:t> and CO</a:t>
            </a:r>
            <a:r>
              <a:rPr lang="en-US" altLang="en-US" baseline="-25000" dirty="0" smtClean="0"/>
              <a:t>2</a:t>
            </a:r>
            <a:r>
              <a:rPr lang="en-US" altLang="en-US" dirty="0" smtClean="0"/>
              <a:t/>
            </a:r>
            <a:br>
              <a:rPr lang="en-US" altLang="en-US" dirty="0" smtClean="0"/>
            </a:br>
            <a:r>
              <a:rPr lang="en-US" altLang="en-US" dirty="0" smtClean="0"/>
              <a:t>between </a:t>
            </a:r>
            <a:br>
              <a:rPr lang="en-US" altLang="en-US" dirty="0" smtClean="0"/>
            </a:br>
            <a:r>
              <a:rPr lang="en-US" altLang="en-US" dirty="0" smtClean="0"/>
              <a:t>blood and air</a:t>
            </a:r>
          </a:p>
          <a:p>
            <a:pPr marL="0" indent="0">
              <a:spcBef>
                <a:spcPts val="3000"/>
              </a:spcBef>
              <a:buNone/>
            </a:pPr>
            <a:r>
              <a:rPr lang="en-US" altLang="en-US" dirty="0" smtClean="0"/>
              <a:t>Regulate blood pH</a:t>
            </a:r>
          </a:p>
          <a:p>
            <a:pPr>
              <a:spcBef>
                <a:spcPts val="0"/>
              </a:spcBef>
            </a:pPr>
            <a:r>
              <a:rPr lang="en-US" altLang="en-US" dirty="0" smtClean="0"/>
              <a:t>Acidosis</a:t>
            </a:r>
          </a:p>
          <a:p>
            <a:r>
              <a:rPr lang="en-US" altLang="en-US" dirty="0" smtClean="0"/>
              <a:t>Alkalosis</a:t>
            </a:r>
          </a:p>
          <a:p>
            <a:endParaRPr lang="en-US" dirty="0"/>
          </a:p>
        </p:txBody>
      </p:sp>
      <p:pic>
        <p:nvPicPr>
          <p:cNvPr id="15" name="Picture 2" descr="Human in anatomical position with the structures of the respiratory system labeled"/>
          <p:cNvPicPr>
            <a:picLocks noGrp="1" noChangeAspect="1" noChangeArrowheads="1"/>
          </p:cNvPicPr>
          <p:nvPr>
            <p:ph sz="half" idx="4294967295"/>
          </p:nvPr>
        </p:nvPicPr>
        <p:blipFill rotWithShape="1">
          <a:blip r:embed="rId3" cstate="print"/>
          <a:srcRect t="1416"/>
          <a:stretch/>
        </p:blipFill>
        <p:spPr>
          <a:xfrm>
            <a:off x="4267200" y="838200"/>
            <a:ext cx="4567963" cy="5562600"/>
          </a:xfrm>
          <a:prstGeom prst="rect">
            <a:avLst/>
          </a:prstGeom>
        </p:spPr>
      </p:pic>
      <p:sp>
        <p:nvSpPr>
          <p:cNvPr id="3" name="Text Placeholder 2"/>
          <p:cNvSpPr>
            <a:spLocks noGrp="1"/>
          </p:cNvSpPr>
          <p:nvPr>
            <p:ph type="body" sz="quarter" idx="16"/>
          </p:nvPr>
        </p:nvSpPr>
        <p:spPr>
          <a:xfrm>
            <a:off x="3886200" y="6400800"/>
            <a:ext cx="1371600" cy="252350"/>
          </a:xfrm>
        </p:spPr>
        <p:txBody>
          <a:bodyPr/>
          <a:lstStyle/>
          <a:p>
            <a:r>
              <a:rPr lang="en-US" dirty="0" smtClean="0">
                <a:hlinkClick r:id="rId4" action="ppaction://hlinksldjump"/>
              </a:rPr>
              <a:t>Functions of </a:t>
            </a:r>
            <a:r>
              <a:rPr lang="en-US" dirty="0">
                <a:hlinkClick r:id="rId4" action="ppaction://hlinksldjump"/>
              </a:rPr>
              <a:t>the Respiratory System Appendix</a:t>
            </a:r>
            <a:endParaRPr lang="en-US" dirty="0"/>
          </a:p>
          <a:p>
            <a:endParaRPr lang="en-US" dirty="0"/>
          </a:p>
        </p:txBody>
      </p:sp>
      <p:sp>
        <p:nvSpPr>
          <p:cNvPr id="2" name="Text Placeholder 1"/>
          <p:cNvSpPr>
            <a:spLocks noGrp="1"/>
          </p:cNvSpPr>
          <p:nvPr>
            <p:ph type="body" sz="quarter" idx="11"/>
          </p:nvPr>
        </p:nvSpPr>
        <p:spPr/>
        <p:txBody>
          <a:bodyPr/>
          <a:lstStyle/>
          <a:p>
            <a:r>
              <a:rPr lang="en-US" dirty="0"/>
              <a:t>Copyright © McGraw-Hill Education</a:t>
            </a:r>
          </a:p>
          <a:p>
            <a:endParaRPr lang="en-US" dirty="0"/>
          </a:p>
          <a:p>
            <a:endParaRPr lang="en-US" dirty="0"/>
          </a:p>
        </p:txBody>
      </p:sp>
    </p:spTree>
    <p:extLst>
      <p:ext uri="{BB962C8B-B14F-4D97-AF65-F5344CB8AC3E}">
        <p14:creationId xmlns:p14="http://schemas.microsoft.com/office/powerpoint/2010/main" val="294273935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Learning Outcomes </a:t>
            </a:r>
            <a:r>
              <a:rPr lang="en-US" dirty="0" smtClean="0"/>
              <a:t>2</a:t>
            </a:r>
            <a:endParaRPr lang="en-US" dirty="0"/>
          </a:p>
        </p:txBody>
      </p:sp>
      <p:sp>
        <p:nvSpPr>
          <p:cNvPr id="6" name="Content Placeholder 5"/>
          <p:cNvSpPr>
            <a:spLocks noGrp="1"/>
          </p:cNvSpPr>
          <p:nvPr>
            <p:ph idx="1"/>
          </p:nvPr>
        </p:nvSpPr>
        <p:spPr/>
        <p:txBody>
          <a:bodyPr/>
          <a:lstStyle/>
          <a:p>
            <a:pPr marL="627063" indent="-627063">
              <a:buNone/>
            </a:pPr>
            <a:r>
              <a:rPr lang="en-US" dirty="0" smtClean="0"/>
              <a:t>5.5	Describe the functions of the respiratory system, </a:t>
            </a:r>
            <a:r>
              <a:rPr lang="en-US" altLang="en-US" dirty="0" smtClean="0"/>
              <a:t>common diseases and disorders that affect this system, and related laboratory tests.</a:t>
            </a:r>
          </a:p>
          <a:p>
            <a:pPr marL="627063" indent="-627063">
              <a:buNone/>
            </a:pPr>
            <a:r>
              <a:rPr lang="en-US" dirty="0" smtClean="0"/>
              <a:t>5.6	</a:t>
            </a:r>
            <a:r>
              <a:rPr lang="en-US" altLang="en-US" dirty="0" smtClean="0"/>
              <a:t>Describe the functions of the digestive system, common diseases and disorders that affect this system, and related laboratory tests.</a:t>
            </a:r>
          </a:p>
          <a:p>
            <a:pPr marL="627063" indent="-627063">
              <a:buNone/>
            </a:pPr>
            <a:r>
              <a:rPr lang="en-US" dirty="0" smtClean="0"/>
              <a:t>5.7	Describe the functions of the nervous system, </a:t>
            </a:r>
            <a:r>
              <a:rPr lang="en-US" altLang="en-US" dirty="0" smtClean="0"/>
              <a:t>common diseases and disorders that affect this system, and related laboratory tests.</a:t>
            </a:r>
          </a:p>
          <a:p>
            <a:pPr marL="627063" indent="-627063">
              <a:buNone/>
            </a:pPr>
            <a:r>
              <a:rPr lang="en-US" dirty="0" smtClean="0"/>
              <a:t>5.8	Describe the functions of the endocrine system, </a:t>
            </a:r>
            <a:r>
              <a:rPr lang="en-US" altLang="en-US" dirty="0" smtClean="0"/>
              <a:t>common diseases and disorders that affect this system, and related laboratory tests.</a:t>
            </a:r>
          </a:p>
        </p:txBody>
      </p:sp>
      <p:sp>
        <p:nvSpPr>
          <p:cNvPr id="3" name="Text Placeholder 2"/>
          <p:cNvSpPr>
            <a:spLocks noGrp="1"/>
          </p:cNvSpPr>
          <p:nvPr>
            <p:ph type="body" sz="quarter" idx="16"/>
          </p:nvPr>
        </p:nvSpPr>
        <p:spPr/>
        <p:txBody>
          <a:bodyPr/>
          <a:lstStyle/>
          <a:p>
            <a:endParaRPr lang="en-US"/>
          </a:p>
        </p:txBody>
      </p:sp>
      <p:sp>
        <p:nvSpPr>
          <p:cNvPr id="2" name="Text Placeholder 1"/>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00225946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Respiratory System: Blood Tests</a:t>
            </a:r>
            <a:endParaRPr lang="en-US" dirty="0"/>
          </a:p>
        </p:txBody>
      </p:sp>
      <p:graphicFrame>
        <p:nvGraphicFramePr>
          <p:cNvPr id="16" name="Content Placeholder 15"/>
          <p:cNvGraphicFramePr>
            <a:graphicFrameLocks noGrp="1"/>
          </p:cNvGraphicFramePr>
          <p:nvPr>
            <p:ph idx="1"/>
            <p:extLst>
              <p:ext uri="{D42A27DB-BD31-4B8C-83A1-F6EECF244321}">
                <p14:modId xmlns:p14="http://schemas.microsoft.com/office/powerpoint/2010/main" val="3537719663"/>
              </p:ext>
            </p:extLst>
          </p:nvPr>
        </p:nvGraphicFramePr>
        <p:xfrm>
          <a:off x="457200" y="990600"/>
          <a:ext cx="8229600" cy="3764280"/>
        </p:xfrm>
        <a:graphic>
          <a:graphicData uri="http://schemas.openxmlformats.org/drawingml/2006/table">
            <a:tbl>
              <a:tblPr firstRow="1" bandRow="1">
                <a:tableStyleId>{3C2FFA5D-87B4-456A-9821-1D502468CF0F}</a:tableStyleId>
              </a:tblPr>
              <a:tblGrid>
                <a:gridCol w="4114800"/>
                <a:gridCol w="4114800"/>
              </a:tblGrid>
              <a:tr h="370840">
                <a:tc>
                  <a:txBody>
                    <a:bodyPr/>
                    <a:lstStyle/>
                    <a:p>
                      <a:r>
                        <a:rPr lang="en-US" dirty="0" smtClean="0"/>
                        <a:t>Test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r>
                        <a:rPr lang="en-US" dirty="0" smtClean="0"/>
                        <a:t>Related Diseases</a:t>
                      </a:r>
                      <a:r>
                        <a:rPr lang="en-US" baseline="0" dirty="0" smtClean="0"/>
                        <a:t> and Disorders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370840">
                <a:tc>
                  <a:txBody>
                    <a:bodyPr/>
                    <a:lstStyle/>
                    <a:p>
                      <a:r>
                        <a:rPr lang="en-US" dirty="0" smtClean="0"/>
                        <a:t>Arterial</a:t>
                      </a:r>
                      <a:r>
                        <a:rPr lang="en-US" baseline="0" dirty="0" smtClean="0"/>
                        <a:t> blood gases (ABG)</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smtClean="0">
                          <a:latin typeface="+mn-lt"/>
                        </a:rPr>
                        <a:t>Acidosis</a:t>
                      </a:r>
                    </a:p>
                    <a:p>
                      <a:r>
                        <a:rPr lang="en-US" sz="1800" dirty="0" smtClean="0">
                          <a:latin typeface="+mn-lt"/>
                        </a:rPr>
                        <a:t>Alkalosis</a:t>
                      </a:r>
                    </a:p>
                    <a:p>
                      <a:r>
                        <a:rPr lang="en-US" sz="1800" dirty="0" smtClean="0">
                          <a:latin typeface="+mn-lt"/>
                        </a:rPr>
                        <a:t>Emphysema</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dirty="0" smtClean="0"/>
                        <a:t>Complete blood</a:t>
                      </a:r>
                      <a:r>
                        <a:rPr lang="en-US" baseline="0" dirty="0" smtClean="0"/>
                        <a:t> count (CBC)</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smtClean="0">
                          <a:latin typeface="+mn-lt"/>
                        </a:rPr>
                        <a:t>Various infections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dirty="0" smtClean="0"/>
                        <a:t>DNA study</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t>Cystic fibrosis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dirty="0" smtClean="0"/>
                        <a:t>Electrolytes (Na,</a:t>
                      </a:r>
                      <a:r>
                        <a:rPr lang="en-US" baseline="0" dirty="0" smtClean="0"/>
                        <a:t> K, Cl, CO</a:t>
                      </a:r>
                      <a:r>
                        <a:rPr lang="en-US" baseline="-25000" dirty="0" smtClean="0"/>
                        <a:t>2</a:t>
                      </a:r>
                      <a:r>
                        <a:rPr lang="en-US" baseline="0" dirty="0" smtClean="0"/>
                        <a: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t>Electrolyte imbalances</a:t>
                      </a:r>
                    </a:p>
                    <a:p>
                      <a:r>
                        <a:rPr lang="en-US" dirty="0" smtClean="0"/>
                        <a:t>Cushing syndrome</a:t>
                      </a:r>
                    </a:p>
                    <a:p>
                      <a:r>
                        <a:rPr lang="en-US" dirty="0" smtClean="0"/>
                        <a:t>COPD</a:t>
                      </a:r>
                    </a:p>
                    <a:p>
                      <a:r>
                        <a:rPr lang="en-US" dirty="0" smtClean="0"/>
                        <a:t>Ketoacidosis</a:t>
                      </a:r>
                    </a:p>
                    <a:p>
                      <a:r>
                        <a:rPr lang="en-US" dirty="0" smtClean="0"/>
                        <a:t>Methanol poisoning</a:t>
                      </a:r>
                    </a:p>
                    <a:p>
                      <a:r>
                        <a:rPr lang="en-US" dirty="0" smtClean="0"/>
                        <a:t>Aspirin overdose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Text Placeholder 2"/>
          <p:cNvSpPr>
            <a:spLocks noGrp="1"/>
          </p:cNvSpPr>
          <p:nvPr>
            <p:ph type="body" sz="quarter" idx="16"/>
          </p:nvPr>
        </p:nvSpPr>
        <p:spPr/>
        <p:txBody>
          <a:bodyPr/>
          <a:lstStyle/>
          <a:p>
            <a:endParaRPr lang="en-US"/>
          </a:p>
        </p:txBody>
      </p:sp>
      <p:sp>
        <p:nvSpPr>
          <p:cNvPr id="2" name="Text Placeholder 1"/>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81044330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Respiratory System: Other Tests</a:t>
            </a:r>
            <a:endParaRPr lang="en-US" dirty="0"/>
          </a:p>
        </p:txBody>
      </p:sp>
      <p:graphicFrame>
        <p:nvGraphicFramePr>
          <p:cNvPr id="16" name="Content Placeholder 15"/>
          <p:cNvGraphicFramePr>
            <a:graphicFrameLocks noGrp="1"/>
          </p:cNvGraphicFramePr>
          <p:nvPr>
            <p:ph idx="1"/>
            <p:extLst>
              <p:ext uri="{D42A27DB-BD31-4B8C-83A1-F6EECF244321}">
                <p14:modId xmlns:p14="http://schemas.microsoft.com/office/powerpoint/2010/main" val="591339221"/>
              </p:ext>
            </p:extLst>
          </p:nvPr>
        </p:nvGraphicFramePr>
        <p:xfrm>
          <a:off x="457200" y="990600"/>
          <a:ext cx="8229600" cy="4673600"/>
        </p:xfrm>
        <a:graphic>
          <a:graphicData uri="http://schemas.openxmlformats.org/drawingml/2006/table">
            <a:tbl>
              <a:tblPr firstRow="1" bandRow="1">
                <a:tableStyleId>{3C2FFA5D-87B4-456A-9821-1D502468CF0F}</a:tableStyleId>
              </a:tblPr>
              <a:tblGrid>
                <a:gridCol w="4114800"/>
                <a:gridCol w="4114800"/>
              </a:tblGrid>
              <a:tr h="370840">
                <a:tc>
                  <a:txBody>
                    <a:bodyPr/>
                    <a:lstStyle/>
                    <a:p>
                      <a:r>
                        <a:rPr lang="en-US" dirty="0" smtClean="0"/>
                        <a:t>Test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r>
                        <a:rPr lang="en-US" dirty="0" smtClean="0"/>
                        <a:t>Related Diseases</a:t>
                      </a:r>
                      <a:r>
                        <a:rPr lang="en-US" baseline="0" dirty="0" smtClean="0"/>
                        <a:t> and Disorders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370840">
                <a:tc>
                  <a:txBody>
                    <a:bodyPr/>
                    <a:lstStyle/>
                    <a:p>
                      <a:r>
                        <a:rPr lang="en-US" dirty="0" smtClean="0"/>
                        <a:t>Bronchial washing</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smtClean="0">
                          <a:latin typeface="+mn-lt"/>
                        </a:rPr>
                        <a:t>Asbestosis</a:t>
                      </a:r>
                    </a:p>
                    <a:p>
                      <a:r>
                        <a:rPr lang="en-US" sz="1800" dirty="0" smtClean="0">
                          <a:latin typeface="+mn-lt"/>
                        </a:rPr>
                        <a:t>Other environment-related respiratory disorders</a:t>
                      </a:r>
                    </a:p>
                    <a:p>
                      <a:r>
                        <a:rPr lang="en-US" sz="1800" dirty="0" smtClean="0">
                          <a:latin typeface="+mn-lt"/>
                        </a:rPr>
                        <a:t>Lung cancer</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dirty="0" smtClean="0"/>
                        <a:t>Nasopharyngeal specimens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smtClean="0">
                          <a:latin typeface="+mn-lt"/>
                        </a:rPr>
                        <a:t>Influenza</a:t>
                      </a:r>
                    </a:p>
                    <a:p>
                      <a:r>
                        <a:rPr lang="en-US" sz="1800" dirty="0" smtClean="0">
                          <a:latin typeface="+mn-lt"/>
                        </a:rPr>
                        <a:t>H1N1</a:t>
                      </a:r>
                    </a:p>
                    <a:p>
                      <a:r>
                        <a:rPr lang="en-US" sz="1800" dirty="0" smtClean="0">
                          <a:latin typeface="+mn-lt"/>
                        </a:rPr>
                        <a:t>RSVa,</a:t>
                      </a:r>
                      <a:r>
                        <a:rPr lang="en-US" sz="1800" baseline="0" dirty="0" smtClean="0">
                          <a:latin typeface="+mn-lt"/>
                        </a:rPr>
                        <a:t> RSVb</a:t>
                      </a:r>
                      <a:endParaRPr lang="en-US" sz="1800" dirty="0" smtClean="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dirty="0" smtClean="0"/>
                        <a:t>Pleural fluid analysis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t>Lung cancer</a:t>
                      </a:r>
                    </a:p>
                    <a:p>
                      <a:r>
                        <a:rPr lang="en-US" dirty="0" smtClean="0"/>
                        <a:t>Infection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dirty="0" smtClean="0"/>
                        <a:t>Sputum culture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t>Bronchitis</a:t>
                      </a:r>
                    </a:p>
                    <a:p>
                      <a:r>
                        <a:rPr lang="en-US" dirty="0" smtClean="0"/>
                        <a:t>Lung abscess</a:t>
                      </a:r>
                    </a:p>
                    <a:p>
                      <a:r>
                        <a:rPr lang="en-US" dirty="0" smtClean="0"/>
                        <a:t>Pneumonia</a:t>
                      </a:r>
                    </a:p>
                    <a:p>
                      <a:r>
                        <a:rPr lang="en-US" dirty="0" smtClean="0"/>
                        <a:t>Tuberculosis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dirty="0" smtClean="0"/>
                        <a:t>Throat culture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t>Various bacterial infections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Text Placeholder 2"/>
          <p:cNvSpPr>
            <a:spLocks noGrp="1"/>
          </p:cNvSpPr>
          <p:nvPr>
            <p:ph type="body" sz="quarter" idx="16"/>
          </p:nvPr>
        </p:nvSpPr>
        <p:spPr/>
        <p:txBody>
          <a:bodyPr/>
          <a:lstStyle/>
          <a:p>
            <a:endParaRPr lang="en-US"/>
          </a:p>
        </p:txBody>
      </p:sp>
      <p:sp>
        <p:nvSpPr>
          <p:cNvPr id="2" name="Text Placeholder 1"/>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39595319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lstStyle/>
          <a:p>
            <a:r>
              <a:rPr lang="en-US" dirty="0" smtClean="0"/>
              <a:t>Digestive System</a:t>
            </a:r>
            <a:endParaRPr lang="en-US" dirty="0"/>
          </a:p>
        </p:txBody>
      </p:sp>
      <p:sp>
        <p:nvSpPr>
          <p:cNvPr id="10" name="Subtitle 9"/>
          <p:cNvSpPr>
            <a:spLocks noGrp="1"/>
          </p:cNvSpPr>
          <p:nvPr>
            <p:ph type="body" sz="quarter" idx="10"/>
          </p:nvPr>
        </p:nvSpPr>
        <p:spPr/>
        <p:txBody>
          <a:bodyPr/>
          <a:lstStyle/>
          <a:p>
            <a:r>
              <a:rPr lang="en-US" dirty="0" smtClean="0"/>
              <a:t>Learning Outcome 5.6</a:t>
            </a:r>
            <a:endParaRPr lang="en-US" dirty="0"/>
          </a:p>
        </p:txBody>
      </p:sp>
      <p:sp>
        <p:nvSpPr>
          <p:cNvPr id="2" name="Text Placeholder 1"/>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8713964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Structures of the Digestive System</a:t>
            </a:r>
            <a:endParaRPr lang="en-US" dirty="0"/>
          </a:p>
        </p:txBody>
      </p:sp>
      <p:sp>
        <p:nvSpPr>
          <p:cNvPr id="6" name="Content Placeholder 5"/>
          <p:cNvSpPr>
            <a:spLocks noGrp="1"/>
          </p:cNvSpPr>
          <p:nvPr>
            <p:ph sz="half" idx="1"/>
          </p:nvPr>
        </p:nvSpPr>
        <p:spPr/>
        <p:txBody>
          <a:bodyPr/>
          <a:lstStyle/>
          <a:p>
            <a:r>
              <a:rPr lang="en-US" altLang="en-US" dirty="0" smtClean="0"/>
              <a:t>Mouth</a:t>
            </a:r>
          </a:p>
          <a:p>
            <a:r>
              <a:rPr lang="en-US" altLang="en-US" dirty="0" smtClean="0"/>
              <a:t>Esophagus</a:t>
            </a:r>
          </a:p>
          <a:p>
            <a:r>
              <a:rPr lang="en-US" altLang="en-US" dirty="0" smtClean="0"/>
              <a:t>Stomach</a:t>
            </a:r>
          </a:p>
          <a:p>
            <a:r>
              <a:rPr lang="en-US" altLang="en-US" dirty="0" smtClean="0"/>
              <a:t>Intestines</a:t>
            </a:r>
          </a:p>
          <a:p>
            <a:r>
              <a:rPr lang="en-US" altLang="en-US" dirty="0" smtClean="0"/>
              <a:t>Accessory </a:t>
            </a:r>
            <a:br>
              <a:rPr lang="en-US" altLang="en-US" dirty="0" smtClean="0"/>
            </a:br>
            <a:r>
              <a:rPr lang="en-US" altLang="en-US" dirty="0" smtClean="0"/>
              <a:t>organs</a:t>
            </a:r>
          </a:p>
          <a:p>
            <a:endParaRPr lang="en-US" dirty="0"/>
          </a:p>
        </p:txBody>
      </p:sp>
      <p:pic>
        <p:nvPicPr>
          <p:cNvPr id="15" name="Picture 2" descr="Human in anatomical position with the structures of the digestive system labeled"/>
          <p:cNvPicPr>
            <a:picLocks noGrp="1" noChangeAspect="1" noChangeArrowheads="1"/>
          </p:cNvPicPr>
          <p:nvPr>
            <p:ph sz="half" idx="2"/>
          </p:nvPr>
        </p:nvPicPr>
        <p:blipFill rotWithShape="1">
          <a:blip r:embed="rId3" cstate="print"/>
          <a:srcRect t="1639"/>
          <a:stretch/>
        </p:blipFill>
        <p:spPr bwMode="auto">
          <a:xfrm>
            <a:off x="3657600" y="914399"/>
            <a:ext cx="5257800" cy="5418313"/>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sz="quarter" idx="12"/>
          </p:nvPr>
        </p:nvSpPr>
        <p:spPr>
          <a:xfrm>
            <a:off x="3817620" y="6408911"/>
            <a:ext cx="1508760" cy="220489"/>
          </a:xfrm>
        </p:spPr>
        <p:txBody>
          <a:bodyPr/>
          <a:lstStyle/>
          <a:p>
            <a:r>
              <a:rPr lang="en-US" dirty="0" smtClean="0">
                <a:hlinkClick r:id="rId4" action="ppaction://hlinksldjump"/>
              </a:rPr>
              <a:t>Structures of the Digestive System Appendix</a:t>
            </a:r>
            <a:endParaRPr lang="en-US" dirty="0"/>
          </a:p>
        </p:txBody>
      </p:sp>
      <p:sp>
        <p:nvSpPr>
          <p:cNvPr id="2" name="Text Placeholder 1"/>
          <p:cNvSpPr>
            <a:spLocks noGrp="1"/>
          </p:cNvSpPr>
          <p:nvPr>
            <p:ph type="body" sz="quarter" idx="11"/>
          </p:nvPr>
        </p:nvSpPr>
        <p:spPr/>
        <p:txBody>
          <a:bodyPr/>
          <a:lstStyle/>
          <a:p>
            <a:r>
              <a:rPr lang="en-US" dirty="0"/>
              <a:t>Copyright © McGraw-Hill Education</a:t>
            </a:r>
          </a:p>
          <a:p>
            <a:endParaRPr lang="en-US" dirty="0"/>
          </a:p>
          <a:p>
            <a:endParaRPr lang="en-US" dirty="0"/>
          </a:p>
        </p:txBody>
      </p:sp>
    </p:spTree>
    <p:extLst>
      <p:ext uri="{BB962C8B-B14F-4D97-AF65-F5344CB8AC3E}">
        <p14:creationId xmlns:p14="http://schemas.microsoft.com/office/powerpoint/2010/main" val="36140797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Functions of the Digestive System</a:t>
            </a:r>
            <a:endParaRPr lang="en-US" dirty="0"/>
          </a:p>
        </p:txBody>
      </p:sp>
      <p:sp>
        <p:nvSpPr>
          <p:cNvPr id="6" name="Content Placeholder 5"/>
          <p:cNvSpPr>
            <a:spLocks noGrp="1"/>
          </p:cNvSpPr>
          <p:nvPr>
            <p:ph sz="half" idx="1"/>
          </p:nvPr>
        </p:nvSpPr>
        <p:spPr>
          <a:xfrm>
            <a:off x="457200" y="914400"/>
            <a:ext cx="3124200" cy="5615940"/>
          </a:xfrm>
        </p:spPr>
        <p:txBody>
          <a:bodyPr/>
          <a:lstStyle/>
          <a:p>
            <a:r>
              <a:rPr lang="en-US" altLang="en-US" dirty="0" smtClean="0"/>
              <a:t>Digestion</a:t>
            </a:r>
          </a:p>
          <a:p>
            <a:r>
              <a:rPr lang="en-US" dirty="0" smtClean="0"/>
              <a:t>Absorption of nutrients</a:t>
            </a:r>
          </a:p>
          <a:p>
            <a:r>
              <a:rPr lang="en-US" dirty="0" smtClean="0"/>
              <a:t>Elimination of wastes</a:t>
            </a:r>
          </a:p>
        </p:txBody>
      </p:sp>
      <p:pic>
        <p:nvPicPr>
          <p:cNvPr id="15" name="Picture 2" descr="Human in anatomical position with the structures of the digestive system labeled"/>
          <p:cNvPicPr>
            <a:picLocks noGrp="1" noChangeAspect="1" noChangeArrowheads="1"/>
          </p:cNvPicPr>
          <p:nvPr>
            <p:ph sz="half" idx="2"/>
          </p:nvPr>
        </p:nvPicPr>
        <p:blipFill rotWithShape="1">
          <a:blip r:embed="rId3" cstate="print"/>
          <a:srcRect t="1639"/>
          <a:stretch/>
        </p:blipFill>
        <p:spPr bwMode="auto">
          <a:xfrm>
            <a:off x="3657600" y="914400"/>
            <a:ext cx="5249928" cy="5410200"/>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sz="quarter" idx="12"/>
          </p:nvPr>
        </p:nvSpPr>
        <p:spPr>
          <a:xfrm>
            <a:off x="3817620" y="6400800"/>
            <a:ext cx="1508760" cy="228600"/>
          </a:xfrm>
        </p:spPr>
        <p:txBody>
          <a:bodyPr/>
          <a:lstStyle/>
          <a:p>
            <a:r>
              <a:rPr lang="en-US" dirty="0" smtClean="0">
                <a:hlinkClick r:id="rId4" action="ppaction://hlinksldjump"/>
              </a:rPr>
              <a:t>Functions of the Digestive System Appendix</a:t>
            </a:r>
            <a:endParaRPr lang="en-US" dirty="0"/>
          </a:p>
        </p:txBody>
      </p:sp>
      <p:sp>
        <p:nvSpPr>
          <p:cNvPr id="2" name="Text Placeholder 1"/>
          <p:cNvSpPr>
            <a:spLocks noGrp="1"/>
          </p:cNvSpPr>
          <p:nvPr>
            <p:ph type="body" sz="quarter" idx="11"/>
          </p:nvPr>
        </p:nvSpPr>
        <p:spPr/>
        <p:txBody>
          <a:bodyPr/>
          <a:lstStyle/>
          <a:p>
            <a:r>
              <a:rPr lang="en-US" dirty="0"/>
              <a:t>Copyright © McGraw-Hill Education</a:t>
            </a:r>
          </a:p>
          <a:p>
            <a:endParaRPr lang="en-US" dirty="0"/>
          </a:p>
          <a:p>
            <a:endParaRPr lang="en-US" dirty="0"/>
          </a:p>
        </p:txBody>
      </p:sp>
    </p:spTree>
    <p:extLst>
      <p:ext uri="{BB962C8B-B14F-4D97-AF65-F5344CB8AC3E}">
        <p14:creationId xmlns:p14="http://schemas.microsoft.com/office/powerpoint/2010/main" val="4946988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Digestive System: Blood </a:t>
            </a:r>
            <a:r>
              <a:rPr lang="en-US" dirty="0" smtClean="0"/>
              <a:t>Tests 1</a:t>
            </a:r>
            <a:endParaRPr lang="en-US" dirty="0"/>
          </a:p>
        </p:txBody>
      </p:sp>
      <p:graphicFrame>
        <p:nvGraphicFramePr>
          <p:cNvPr id="16" name="Content Placeholder 15"/>
          <p:cNvGraphicFramePr>
            <a:graphicFrameLocks noGrp="1"/>
          </p:cNvGraphicFramePr>
          <p:nvPr>
            <p:ph idx="1"/>
            <p:extLst>
              <p:ext uri="{D42A27DB-BD31-4B8C-83A1-F6EECF244321}">
                <p14:modId xmlns:p14="http://schemas.microsoft.com/office/powerpoint/2010/main" val="2042477050"/>
              </p:ext>
            </p:extLst>
          </p:nvPr>
        </p:nvGraphicFramePr>
        <p:xfrm>
          <a:off x="457200" y="990600"/>
          <a:ext cx="8229600" cy="5415280"/>
        </p:xfrm>
        <a:graphic>
          <a:graphicData uri="http://schemas.openxmlformats.org/drawingml/2006/table">
            <a:tbl>
              <a:tblPr firstRow="1" bandRow="1">
                <a:tableStyleId>{3C2FFA5D-87B4-456A-9821-1D502468CF0F}</a:tableStyleId>
              </a:tblPr>
              <a:tblGrid>
                <a:gridCol w="4114800"/>
                <a:gridCol w="4114800"/>
              </a:tblGrid>
              <a:tr h="370840">
                <a:tc>
                  <a:txBody>
                    <a:bodyPr/>
                    <a:lstStyle/>
                    <a:p>
                      <a:r>
                        <a:rPr lang="en-US" dirty="0" smtClean="0"/>
                        <a:t>Test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r>
                        <a:rPr lang="en-US" dirty="0" smtClean="0"/>
                        <a:t>Related Diseases</a:t>
                      </a:r>
                      <a:r>
                        <a:rPr lang="en-US" baseline="0" dirty="0" smtClean="0"/>
                        <a:t> and Disorders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370840">
                <a:tc>
                  <a:txBody>
                    <a:bodyPr/>
                    <a:lstStyle/>
                    <a:p>
                      <a:r>
                        <a:rPr lang="en-US" dirty="0" smtClean="0"/>
                        <a:t>Albumin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smtClean="0">
                          <a:latin typeface="+mn-lt"/>
                        </a:rPr>
                        <a:t>Malnutrition</a:t>
                      </a:r>
                    </a:p>
                    <a:p>
                      <a:r>
                        <a:rPr lang="en-US" sz="1800" dirty="0" smtClean="0">
                          <a:latin typeface="+mn-lt"/>
                        </a:rPr>
                        <a:t>Malabsorption</a:t>
                      </a:r>
                    </a:p>
                    <a:p>
                      <a:r>
                        <a:rPr lang="en-US" sz="1800" dirty="0" smtClean="0">
                          <a:latin typeface="+mn-lt"/>
                        </a:rPr>
                        <a:t>CID</a:t>
                      </a:r>
                    </a:p>
                    <a:p>
                      <a:r>
                        <a:rPr lang="en-US" sz="1800" dirty="0" smtClean="0">
                          <a:latin typeface="+mn-lt"/>
                        </a:rPr>
                        <a:t>Liver disease</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dirty="0" smtClean="0"/>
                        <a:t>Aldolase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smtClean="0">
                          <a:latin typeface="+mn-lt"/>
                        </a:rPr>
                        <a:t>Chronic hepatitis</a:t>
                      </a:r>
                    </a:p>
                    <a:p>
                      <a:r>
                        <a:rPr lang="en-US" sz="1800" dirty="0" smtClean="0">
                          <a:latin typeface="+mn-lt"/>
                        </a:rPr>
                        <a:t>Obstructive jaundice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dirty="0" smtClean="0"/>
                        <a:t>Alkaline phosphatase</a:t>
                      </a:r>
                      <a:r>
                        <a:rPr lang="en-US" baseline="0" dirty="0" smtClean="0"/>
                        <a:t> (ALP)</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t>Biliary cirrhosis</a:t>
                      </a:r>
                    </a:p>
                    <a:p>
                      <a:r>
                        <a:rPr lang="en-US" dirty="0" smtClean="0"/>
                        <a:t>Bile duct obstruction</a:t>
                      </a:r>
                    </a:p>
                    <a:p>
                      <a:r>
                        <a:rPr lang="en-US" dirty="0" smtClean="0"/>
                        <a:t>Liver disease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dirty="0" smtClean="0"/>
                        <a:t>Ammonia (NH</a:t>
                      </a:r>
                      <a:r>
                        <a:rPr lang="en-US" baseline="-25000" dirty="0" smtClean="0"/>
                        <a:t>3</a:t>
                      </a:r>
                      <a:r>
                        <a:rPr lang="en-US" dirty="0" smtClean="0"/>
                        <a: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t>Hepatic encephalopathy</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dirty="0" smtClean="0"/>
                        <a:t>Amylase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t>Pancreatic disorders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dirty="0" smtClean="0"/>
                        <a:t>Carcinoembryonic antigen (CEA)</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t>Intestinal, pancreatic, thyroid, lung, and breast cancer</a:t>
                      </a:r>
                    </a:p>
                    <a:p>
                      <a:r>
                        <a:rPr lang="en-US" dirty="0" smtClean="0"/>
                        <a:t>Cancers of the reproductive and urinary tracts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dirty="0" smtClean="0"/>
                        <a:t>Carotene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t>Vitamin A deficiency</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Text Placeholder 2"/>
          <p:cNvSpPr>
            <a:spLocks noGrp="1"/>
          </p:cNvSpPr>
          <p:nvPr>
            <p:ph type="body" sz="quarter" idx="16"/>
          </p:nvPr>
        </p:nvSpPr>
        <p:spPr/>
        <p:txBody>
          <a:bodyPr/>
          <a:lstStyle/>
          <a:p>
            <a:endParaRPr lang="en-US"/>
          </a:p>
        </p:txBody>
      </p:sp>
      <p:sp>
        <p:nvSpPr>
          <p:cNvPr id="2" name="Text Placeholder 1"/>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35601775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Digestive System: Blood Tests </a:t>
            </a:r>
            <a:r>
              <a:rPr lang="en-US" dirty="0" smtClean="0"/>
              <a:t>2</a:t>
            </a:r>
            <a:endParaRPr lang="en-US" dirty="0"/>
          </a:p>
        </p:txBody>
      </p:sp>
      <p:graphicFrame>
        <p:nvGraphicFramePr>
          <p:cNvPr id="16" name="Content Placeholder 15"/>
          <p:cNvGraphicFramePr>
            <a:graphicFrameLocks noGrp="1"/>
          </p:cNvGraphicFramePr>
          <p:nvPr>
            <p:ph idx="1"/>
            <p:extLst>
              <p:ext uri="{D42A27DB-BD31-4B8C-83A1-F6EECF244321}">
                <p14:modId xmlns:p14="http://schemas.microsoft.com/office/powerpoint/2010/main" val="2756923599"/>
              </p:ext>
            </p:extLst>
          </p:nvPr>
        </p:nvGraphicFramePr>
        <p:xfrm>
          <a:off x="457200" y="990600"/>
          <a:ext cx="8229600" cy="4947920"/>
        </p:xfrm>
        <a:graphic>
          <a:graphicData uri="http://schemas.openxmlformats.org/drawingml/2006/table">
            <a:tbl>
              <a:tblPr firstRow="1" bandRow="1">
                <a:tableStyleId>{3C2FFA5D-87B4-456A-9821-1D502468CF0F}</a:tableStyleId>
              </a:tblPr>
              <a:tblGrid>
                <a:gridCol w="4114800"/>
                <a:gridCol w="4114800"/>
              </a:tblGrid>
              <a:tr h="370840">
                <a:tc>
                  <a:txBody>
                    <a:bodyPr/>
                    <a:lstStyle/>
                    <a:p>
                      <a:r>
                        <a:rPr lang="en-US" dirty="0" smtClean="0"/>
                        <a:t>Test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r>
                        <a:rPr lang="en-US" dirty="0" smtClean="0"/>
                        <a:t>Related Diseases</a:t>
                      </a:r>
                      <a:r>
                        <a:rPr lang="en-US" baseline="0" dirty="0" smtClean="0"/>
                        <a:t> and Disorders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370840">
                <a:tc>
                  <a:txBody>
                    <a:bodyPr/>
                    <a:lstStyle/>
                    <a:p>
                      <a:r>
                        <a:rPr lang="en-US" dirty="0" smtClean="0"/>
                        <a:t>Glucose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smtClean="0">
                          <a:latin typeface="+mn-lt"/>
                        </a:rPr>
                        <a:t>Type 2 diabetes</a:t>
                      </a:r>
                    </a:p>
                    <a:p>
                      <a:r>
                        <a:rPr lang="en-US" sz="1800" dirty="0" smtClean="0">
                          <a:latin typeface="+mn-lt"/>
                        </a:rPr>
                        <a:t>Overactive or underactive thyroid gland</a:t>
                      </a:r>
                    </a:p>
                    <a:p>
                      <a:r>
                        <a:rPr lang="en-US" sz="1800" dirty="0" smtClean="0">
                          <a:latin typeface="+mn-lt"/>
                        </a:rPr>
                        <a:t>Pancreatic cancer</a:t>
                      </a:r>
                    </a:p>
                    <a:p>
                      <a:r>
                        <a:rPr lang="en-US" sz="1800" dirty="0" smtClean="0">
                          <a:latin typeface="+mn-lt"/>
                        </a:rPr>
                        <a:t>Cushing syndrome</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dirty="0" smtClean="0"/>
                        <a:t>Glucose tolerance</a:t>
                      </a:r>
                      <a:r>
                        <a:rPr lang="en-US" baseline="0" dirty="0" smtClean="0"/>
                        <a:t> test (GTT)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smtClean="0">
                          <a:latin typeface="+mn-lt"/>
                        </a:rPr>
                        <a:t>Type 2 diabetes</a:t>
                      </a:r>
                    </a:p>
                    <a:p>
                      <a:r>
                        <a:rPr lang="en-US" sz="1800" dirty="0" smtClean="0">
                          <a:latin typeface="+mn-lt"/>
                        </a:rPr>
                        <a:t>Gestational diabetes</a:t>
                      </a:r>
                    </a:p>
                    <a:p>
                      <a:r>
                        <a:rPr lang="en-US" sz="1800" dirty="0" smtClean="0">
                          <a:latin typeface="+mn-lt"/>
                        </a:rPr>
                        <a:t>Cushing syndrome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dirty="0" smtClean="0"/>
                        <a:t>Lipase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latin typeface="+mn-lt"/>
                        </a:rPr>
                        <a:t>Pancreatic disorders</a:t>
                      </a:r>
                      <a:endParaRPr lang="en-US"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dirty="0" smtClean="0"/>
                        <a:t>Liver function tests (hepatic</a:t>
                      </a:r>
                      <a:r>
                        <a:rPr lang="en-US" baseline="0" dirty="0" smtClean="0"/>
                        <a:t> function panel)</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latin typeface="+mn-lt"/>
                        </a:rPr>
                        <a:t>Hepatitis</a:t>
                      </a:r>
                    </a:p>
                    <a:p>
                      <a:r>
                        <a:rPr lang="en-US" dirty="0" smtClean="0">
                          <a:latin typeface="+mn-lt"/>
                        </a:rPr>
                        <a:t>Cirrhosis</a:t>
                      </a:r>
                    </a:p>
                    <a:p>
                      <a:r>
                        <a:rPr lang="en-US" dirty="0" smtClean="0">
                          <a:latin typeface="+mn-lt"/>
                        </a:rPr>
                        <a:t>Other chronic liver diseases</a:t>
                      </a:r>
                      <a:endParaRPr lang="en-US"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dirty="0" smtClean="0"/>
                        <a:t>Magnesium</a:t>
                      </a:r>
                      <a:r>
                        <a:rPr lang="en-US" baseline="0" dirty="0" smtClean="0"/>
                        <a:t> (Mg)</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smtClean="0">
                          <a:latin typeface="+mn-lt"/>
                        </a:rPr>
                        <a:t>Malnutrition</a:t>
                      </a:r>
                    </a:p>
                    <a:p>
                      <a:r>
                        <a:rPr lang="en-US" sz="1800" dirty="0" smtClean="0">
                          <a:latin typeface="+mn-lt"/>
                        </a:rPr>
                        <a:t>Malabsorption</a:t>
                      </a:r>
                    </a:p>
                    <a:p>
                      <a:r>
                        <a:rPr lang="en-US" sz="1800" dirty="0" smtClean="0">
                          <a:latin typeface="+mn-lt"/>
                        </a:rPr>
                        <a:t>Alcoholism</a:t>
                      </a:r>
                    </a:p>
                    <a:p>
                      <a:r>
                        <a:rPr lang="en-US" sz="1800" dirty="0" smtClean="0">
                          <a:latin typeface="+mn-lt"/>
                        </a:rPr>
                        <a:t>Diabetic</a:t>
                      </a:r>
                      <a:r>
                        <a:rPr lang="en-US" sz="1800" baseline="0" dirty="0" smtClean="0">
                          <a:latin typeface="+mn-lt"/>
                        </a:rPr>
                        <a:t> acidosis</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Text Placeholder 2"/>
          <p:cNvSpPr>
            <a:spLocks noGrp="1"/>
          </p:cNvSpPr>
          <p:nvPr>
            <p:ph type="body" sz="quarter" idx="16"/>
          </p:nvPr>
        </p:nvSpPr>
        <p:spPr/>
        <p:txBody>
          <a:bodyPr/>
          <a:lstStyle/>
          <a:p>
            <a:endParaRPr lang="en-US"/>
          </a:p>
        </p:txBody>
      </p:sp>
      <p:sp>
        <p:nvSpPr>
          <p:cNvPr id="2" name="Text Placeholder 1"/>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401527299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Digestive System: Blood Tests </a:t>
            </a:r>
            <a:r>
              <a:rPr lang="en-US" dirty="0" smtClean="0"/>
              <a:t>3</a:t>
            </a:r>
            <a:endParaRPr lang="en-US" dirty="0">
              <a:solidFill>
                <a:schemeClr val="bg1"/>
              </a:solidFill>
            </a:endParaRPr>
          </a:p>
        </p:txBody>
      </p:sp>
      <p:graphicFrame>
        <p:nvGraphicFramePr>
          <p:cNvPr id="16" name="Content Placeholder 15"/>
          <p:cNvGraphicFramePr>
            <a:graphicFrameLocks noGrp="1"/>
          </p:cNvGraphicFramePr>
          <p:nvPr>
            <p:ph idx="1"/>
            <p:extLst>
              <p:ext uri="{D42A27DB-BD31-4B8C-83A1-F6EECF244321}">
                <p14:modId xmlns:p14="http://schemas.microsoft.com/office/powerpoint/2010/main" val="3907026848"/>
              </p:ext>
            </p:extLst>
          </p:nvPr>
        </p:nvGraphicFramePr>
        <p:xfrm>
          <a:off x="457200" y="990600"/>
          <a:ext cx="8229600" cy="4394200"/>
        </p:xfrm>
        <a:graphic>
          <a:graphicData uri="http://schemas.openxmlformats.org/drawingml/2006/table">
            <a:tbl>
              <a:tblPr firstRow="1" bandRow="1">
                <a:tableStyleId>{3C2FFA5D-87B4-456A-9821-1D502468CF0F}</a:tableStyleId>
              </a:tblPr>
              <a:tblGrid>
                <a:gridCol w="4114800"/>
                <a:gridCol w="4114800"/>
              </a:tblGrid>
              <a:tr h="370840">
                <a:tc>
                  <a:txBody>
                    <a:bodyPr/>
                    <a:lstStyle/>
                    <a:p>
                      <a:r>
                        <a:rPr lang="en-US" dirty="0" smtClean="0"/>
                        <a:t>Test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r>
                        <a:rPr lang="en-US" dirty="0" smtClean="0"/>
                        <a:t>Related Diseases</a:t>
                      </a:r>
                      <a:r>
                        <a:rPr lang="en-US" baseline="0" dirty="0" smtClean="0"/>
                        <a:t> and Disorders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370840">
                <a:tc>
                  <a:txBody>
                    <a:bodyPr/>
                    <a:lstStyle/>
                    <a:p>
                      <a:r>
                        <a:rPr lang="en-US" dirty="0" smtClean="0"/>
                        <a:t>Methyltetrahydrofolate reductase</a:t>
                      </a:r>
                      <a:r>
                        <a:rPr lang="en-US" baseline="0" dirty="0" smtClean="0"/>
                        <a:t> (MTHFR) gene mutation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smtClean="0">
                          <a:latin typeface="+mn-lt"/>
                        </a:rPr>
                        <a:t>Enzyme deficiency, causing poor folate metabolism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dirty="0" smtClean="0"/>
                        <a:t>Potassium (K)</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smtClean="0">
                          <a:latin typeface="+mn-lt"/>
                        </a:rPr>
                        <a:t>Cushing syndrome</a:t>
                      </a:r>
                    </a:p>
                    <a:p>
                      <a:r>
                        <a:rPr lang="en-US" sz="1800" dirty="0" smtClean="0">
                          <a:latin typeface="+mn-lt"/>
                        </a:rPr>
                        <a:t>Gastrointestinal</a:t>
                      </a:r>
                      <a:r>
                        <a:rPr lang="en-US" sz="1800" baseline="0" dirty="0" smtClean="0">
                          <a:latin typeface="+mn-lt"/>
                        </a:rPr>
                        <a:t> disorders</a:t>
                      </a:r>
                      <a:endParaRPr lang="en-US" sz="1800" dirty="0" smtClean="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dirty="0" smtClean="0"/>
                        <a:t>Triglycerides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smtClean="0">
                          <a:latin typeface="+mn-lt"/>
                        </a:rPr>
                        <a:t>Decreased in malnutrition, malabsorption</a:t>
                      </a:r>
                    </a:p>
                    <a:p>
                      <a:r>
                        <a:rPr lang="en-US" sz="1800" dirty="0" smtClean="0">
                          <a:latin typeface="+mn-lt"/>
                        </a:rPr>
                        <a:t>Increased</a:t>
                      </a:r>
                      <a:r>
                        <a:rPr lang="en-US" sz="1800" baseline="0" dirty="0" smtClean="0">
                          <a:latin typeface="+mn-lt"/>
                        </a:rPr>
                        <a:t> in glycogen storage disease, high-carbohydrate diets, uncontrolled diabetes</a:t>
                      </a:r>
                      <a:endParaRPr lang="en-US" sz="1800" dirty="0" smtClean="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dirty="0" smtClean="0"/>
                        <a:t>Vitamins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smtClean="0">
                          <a:latin typeface="+mn-lt"/>
                        </a:rPr>
                        <a:t>Malnutrition, malabsorption, nutritional imbalance related to specific enzyme deficiencies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dirty="0" smtClean="0"/>
                        <a:t>Zinc</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smtClean="0">
                          <a:latin typeface="+mn-lt"/>
                        </a:rPr>
                        <a:t>Deficiency</a:t>
                      </a:r>
                      <a:r>
                        <a:rPr lang="en-US" sz="1800" baseline="0" dirty="0" smtClean="0">
                          <a:latin typeface="+mn-lt"/>
                        </a:rPr>
                        <a:t> can cause stunted growth, diarrhea, increased infections</a:t>
                      </a:r>
                      <a:endParaRPr lang="en-US" sz="1800" dirty="0" smtClean="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Text Placeholder 2"/>
          <p:cNvSpPr>
            <a:spLocks noGrp="1"/>
          </p:cNvSpPr>
          <p:nvPr>
            <p:ph type="body" sz="quarter" idx="16"/>
          </p:nvPr>
        </p:nvSpPr>
        <p:spPr/>
        <p:txBody>
          <a:bodyPr/>
          <a:lstStyle/>
          <a:p>
            <a:endParaRPr lang="en-US"/>
          </a:p>
        </p:txBody>
      </p:sp>
      <p:sp>
        <p:nvSpPr>
          <p:cNvPr id="2" name="Text Placeholder 1"/>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17448148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Digestive System: Other </a:t>
            </a:r>
            <a:r>
              <a:rPr lang="en-US" dirty="0" smtClean="0"/>
              <a:t>Tests 1</a:t>
            </a:r>
            <a:endParaRPr lang="en-US" dirty="0"/>
          </a:p>
        </p:txBody>
      </p:sp>
      <p:graphicFrame>
        <p:nvGraphicFramePr>
          <p:cNvPr id="16" name="Content Placeholder 15"/>
          <p:cNvGraphicFramePr>
            <a:graphicFrameLocks noGrp="1"/>
          </p:cNvGraphicFramePr>
          <p:nvPr>
            <p:ph idx="1"/>
            <p:extLst>
              <p:ext uri="{D42A27DB-BD31-4B8C-83A1-F6EECF244321}">
                <p14:modId xmlns:p14="http://schemas.microsoft.com/office/powerpoint/2010/main" val="3485461329"/>
              </p:ext>
            </p:extLst>
          </p:nvPr>
        </p:nvGraphicFramePr>
        <p:xfrm>
          <a:off x="457200" y="990600"/>
          <a:ext cx="8229600" cy="5125720"/>
        </p:xfrm>
        <a:graphic>
          <a:graphicData uri="http://schemas.openxmlformats.org/drawingml/2006/table">
            <a:tbl>
              <a:tblPr firstRow="1" bandRow="1">
                <a:tableStyleId>{3C2FFA5D-87B4-456A-9821-1D502468CF0F}</a:tableStyleId>
              </a:tblPr>
              <a:tblGrid>
                <a:gridCol w="4114800"/>
                <a:gridCol w="4114800"/>
              </a:tblGrid>
              <a:tr h="370840">
                <a:tc>
                  <a:txBody>
                    <a:bodyPr/>
                    <a:lstStyle/>
                    <a:p>
                      <a:r>
                        <a:rPr lang="en-US" dirty="0" smtClean="0"/>
                        <a:t>Test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r>
                        <a:rPr lang="en-US" dirty="0" smtClean="0"/>
                        <a:t>Related Diseases</a:t>
                      </a:r>
                      <a:r>
                        <a:rPr lang="en-US" baseline="0" dirty="0" smtClean="0"/>
                        <a:t> and Disorders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370840">
                <a:tc>
                  <a:txBody>
                    <a:bodyPr/>
                    <a:lstStyle/>
                    <a:p>
                      <a:r>
                        <a:rPr lang="en-US" dirty="0" smtClean="0"/>
                        <a:t>Biopsies</a:t>
                      </a:r>
                      <a:r>
                        <a:rPr lang="en-US" baseline="0" dirty="0" smtClean="0"/>
                        <a:t> of various gastrointestinal organs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smtClean="0">
                          <a:latin typeface="+mn-lt"/>
                        </a:rPr>
                        <a:t>Cancers associated with the individual organs</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dirty="0" smtClean="0"/>
                        <a:t>Fecal fat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smtClean="0">
                          <a:latin typeface="+mn-lt"/>
                        </a:rPr>
                        <a:t>Pancreatitis</a:t>
                      </a:r>
                    </a:p>
                    <a:p>
                      <a:r>
                        <a:rPr lang="en-US" sz="1800" dirty="0" smtClean="0">
                          <a:latin typeface="+mn-lt"/>
                        </a:rPr>
                        <a:t>Gallstones</a:t>
                      </a:r>
                    </a:p>
                    <a:p>
                      <a:r>
                        <a:rPr lang="en-US" sz="1800" dirty="0" smtClean="0">
                          <a:latin typeface="+mn-lt"/>
                        </a:rPr>
                        <a:t>Crohn’s disease</a:t>
                      </a:r>
                    </a:p>
                    <a:p>
                      <a:r>
                        <a:rPr lang="en-US" sz="1800" dirty="0" smtClean="0">
                          <a:latin typeface="+mn-lt"/>
                        </a:rPr>
                        <a:t>Pancreatic cancer</a:t>
                      </a:r>
                    </a:p>
                    <a:p>
                      <a:r>
                        <a:rPr lang="en-US" sz="1800" dirty="0" smtClean="0">
                          <a:latin typeface="+mn-lt"/>
                        </a:rPr>
                        <a:t>Celiac disease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dirty="0" smtClean="0"/>
                        <a:t>Fecal occult blood</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t>Colon cancer</a:t>
                      </a:r>
                    </a:p>
                    <a:p>
                      <a:r>
                        <a:rPr lang="en-US" dirty="0" smtClean="0"/>
                        <a:t>Other gastrointestinal cancers</a:t>
                      </a:r>
                    </a:p>
                    <a:p>
                      <a:r>
                        <a:rPr lang="en-US" dirty="0" smtClean="0"/>
                        <a:t>Esophagitis</a:t>
                      </a:r>
                    </a:p>
                    <a:p>
                      <a:r>
                        <a:rPr lang="en-US" dirty="0" smtClean="0"/>
                        <a:t>Gastritis</a:t>
                      </a:r>
                    </a:p>
                    <a:p>
                      <a:r>
                        <a:rPr lang="en-US" dirty="0" smtClean="0"/>
                        <a:t>Hemorrhoids</a:t>
                      </a:r>
                    </a:p>
                    <a:p>
                      <a:r>
                        <a:rPr lang="en-US" dirty="0" smtClean="0"/>
                        <a:t>Inflammatory bowel disease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dirty="0" smtClean="0"/>
                        <a:t>Fecal white blood cells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t>Ulcerative colitis</a:t>
                      </a:r>
                    </a:p>
                    <a:p>
                      <a:r>
                        <a:rPr lang="en-US" dirty="0" smtClean="0"/>
                        <a:t>Salmonellosis</a:t>
                      </a:r>
                    </a:p>
                    <a:p>
                      <a:r>
                        <a:rPr lang="en-US" dirty="0" smtClean="0"/>
                        <a:t>Shigellosis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Text Placeholder 2"/>
          <p:cNvSpPr>
            <a:spLocks noGrp="1"/>
          </p:cNvSpPr>
          <p:nvPr>
            <p:ph type="body" sz="quarter" idx="16"/>
          </p:nvPr>
        </p:nvSpPr>
        <p:spPr/>
        <p:txBody>
          <a:bodyPr/>
          <a:lstStyle/>
          <a:p>
            <a:endParaRPr lang="en-US"/>
          </a:p>
        </p:txBody>
      </p:sp>
      <p:sp>
        <p:nvSpPr>
          <p:cNvPr id="2" name="Text Placeholder 1"/>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09479657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Digestive System: Other Tests </a:t>
            </a:r>
            <a:r>
              <a:rPr lang="en-US" dirty="0" smtClean="0"/>
              <a:t>2</a:t>
            </a:r>
            <a:endParaRPr lang="en-US" dirty="0"/>
          </a:p>
        </p:txBody>
      </p:sp>
      <p:graphicFrame>
        <p:nvGraphicFramePr>
          <p:cNvPr id="16" name="Content Placeholder 15"/>
          <p:cNvGraphicFramePr>
            <a:graphicFrameLocks noGrp="1"/>
          </p:cNvGraphicFramePr>
          <p:nvPr>
            <p:ph idx="1"/>
            <p:extLst>
              <p:ext uri="{D42A27DB-BD31-4B8C-83A1-F6EECF244321}">
                <p14:modId xmlns:p14="http://schemas.microsoft.com/office/powerpoint/2010/main" val="4223008042"/>
              </p:ext>
            </p:extLst>
          </p:nvPr>
        </p:nvGraphicFramePr>
        <p:xfrm>
          <a:off x="457200" y="990600"/>
          <a:ext cx="8229600" cy="4577080"/>
        </p:xfrm>
        <a:graphic>
          <a:graphicData uri="http://schemas.openxmlformats.org/drawingml/2006/table">
            <a:tbl>
              <a:tblPr firstRow="1" bandRow="1">
                <a:tableStyleId>{3C2FFA5D-87B4-456A-9821-1D502468CF0F}</a:tableStyleId>
              </a:tblPr>
              <a:tblGrid>
                <a:gridCol w="4114800"/>
                <a:gridCol w="4114800"/>
              </a:tblGrid>
              <a:tr h="370840">
                <a:tc>
                  <a:txBody>
                    <a:bodyPr/>
                    <a:lstStyle/>
                    <a:p>
                      <a:r>
                        <a:rPr lang="en-US" dirty="0" smtClean="0"/>
                        <a:t>Test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r>
                        <a:rPr lang="en-US" dirty="0" smtClean="0"/>
                        <a:t>Related Diseases</a:t>
                      </a:r>
                      <a:r>
                        <a:rPr lang="en-US" baseline="0" dirty="0" smtClean="0"/>
                        <a:t> and Disorders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370840">
                <a:tc>
                  <a:txBody>
                    <a:bodyPr/>
                    <a:lstStyle/>
                    <a:p>
                      <a:r>
                        <a:rPr lang="en-US" dirty="0" smtClean="0"/>
                        <a:t>Gastric fluid analysis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smtClean="0">
                          <a:latin typeface="+mn-lt"/>
                        </a:rPr>
                        <a:t>Gastric ulcer</a:t>
                      </a:r>
                    </a:p>
                    <a:p>
                      <a:r>
                        <a:rPr lang="en-US" sz="1800" dirty="0" smtClean="0">
                          <a:latin typeface="+mn-lt"/>
                        </a:rPr>
                        <a:t>Gastric cancer</a:t>
                      </a:r>
                    </a:p>
                    <a:p>
                      <a:r>
                        <a:rPr lang="en-US" sz="1800" dirty="0" smtClean="0">
                          <a:latin typeface="+mn-lt"/>
                        </a:rPr>
                        <a:t>Tuberculosis</a:t>
                      </a:r>
                    </a:p>
                    <a:p>
                      <a:r>
                        <a:rPr lang="en-US" sz="1800" dirty="0" smtClean="0">
                          <a:latin typeface="+mn-lt"/>
                        </a:rPr>
                        <a:t>Pernicious</a:t>
                      </a:r>
                      <a:r>
                        <a:rPr lang="en-US" sz="1800" baseline="0" dirty="0" smtClean="0">
                          <a:latin typeface="+mn-lt"/>
                        </a:rPr>
                        <a:t> anemia</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dirty="0" smtClean="0"/>
                        <a:t>Peritoneal fluid analysis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smtClean="0">
                          <a:latin typeface="+mn-lt"/>
                        </a:rPr>
                        <a:t>Peritonitis</a:t>
                      </a:r>
                    </a:p>
                    <a:p>
                      <a:r>
                        <a:rPr lang="en-US" sz="1800" dirty="0" smtClean="0">
                          <a:latin typeface="+mn-lt"/>
                        </a:rPr>
                        <a:t>Cirrhosis of the liver</a:t>
                      </a:r>
                    </a:p>
                    <a:p>
                      <a:r>
                        <a:rPr lang="en-US" sz="1800" dirty="0" smtClean="0">
                          <a:latin typeface="+mn-lt"/>
                        </a:rPr>
                        <a:t>Lymphoma</a:t>
                      </a:r>
                    </a:p>
                    <a:p>
                      <a:r>
                        <a:rPr lang="en-US" sz="1800" dirty="0" smtClean="0">
                          <a:latin typeface="+mn-lt"/>
                        </a:rPr>
                        <a:t>Other</a:t>
                      </a:r>
                      <a:r>
                        <a:rPr lang="en-US" sz="1800" baseline="0" dirty="0" smtClean="0">
                          <a:latin typeface="+mn-lt"/>
                        </a:rPr>
                        <a:t> gastrointestinal cancers</a:t>
                      </a:r>
                      <a:endParaRPr lang="en-US" sz="1800" dirty="0" smtClean="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dirty="0" smtClean="0"/>
                        <a:t>Stool culture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t>Bacterial gastroenteritis</a:t>
                      </a:r>
                    </a:p>
                    <a:p>
                      <a:r>
                        <a:rPr lang="en-US" i="1" dirty="0" smtClean="0"/>
                        <a:t>E. coli</a:t>
                      </a:r>
                      <a:r>
                        <a:rPr lang="en-US" dirty="0" smtClean="0"/>
                        <a:t>, </a:t>
                      </a:r>
                      <a:r>
                        <a:rPr lang="en-US" i="1" dirty="0" smtClean="0"/>
                        <a:t>C. difficile</a:t>
                      </a:r>
                      <a:r>
                        <a:rPr lang="en-US" dirty="0" smtClean="0"/>
                        <a:t>, and other bacterial infections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dirty="0" smtClean="0"/>
                        <a:t>Stool for ova and parasites (O&amp;P)</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t>Amebiasis</a:t>
                      </a:r>
                    </a:p>
                    <a:p>
                      <a:r>
                        <a:rPr lang="en-US" dirty="0" smtClean="0"/>
                        <a:t>Giardiasis</a:t>
                      </a:r>
                    </a:p>
                    <a:p>
                      <a:r>
                        <a:rPr lang="en-US" dirty="0" smtClean="0"/>
                        <a:t>Other</a:t>
                      </a:r>
                      <a:r>
                        <a:rPr lang="en-US" baseline="0" dirty="0" smtClean="0"/>
                        <a:t> parasitic infections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Text Placeholder 2"/>
          <p:cNvSpPr>
            <a:spLocks noGrp="1"/>
          </p:cNvSpPr>
          <p:nvPr>
            <p:ph type="body" sz="quarter" idx="16"/>
          </p:nvPr>
        </p:nvSpPr>
        <p:spPr/>
        <p:txBody>
          <a:bodyPr/>
          <a:lstStyle/>
          <a:p>
            <a:endParaRPr lang="en-US"/>
          </a:p>
        </p:txBody>
      </p:sp>
      <p:sp>
        <p:nvSpPr>
          <p:cNvPr id="2" name="Text Placeholder 1"/>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54106494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Learning Outcomes </a:t>
            </a:r>
            <a:r>
              <a:rPr lang="en-US" dirty="0" smtClean="0"/>
              <a:t>3</a:t>
            </a:r>
            <a:endParaRPr lang="en-US" dirty="0">
              <a:solidFill>
                <a:schemeClr val="bg1"/>
              </a:solidFill>
            </a:endParaRPr>
          </a:p>
        </p:txBody>
      </p:sp>
      <p:sp>
        <p:nvSpPr>
          <p:cNvPr id="6" name="Content Placeholder 5"/>
          <p:cNvSpPr>
            <a:spLocks noGrp="1"/>
          </p:cNvSpPr>
          <p:nvPr>
            <p:ph idx="1"/>
          </p:nvPr>
        </p:nvSpPr>
        <p:spPr/>
        <p:txBody>
          <a:bodyPr/>
          <a:lstStyle/>
          <a:p>
            <a:pPr marL="627063" indent="-627063">
              <a:buNone/>
            </a:pPr>
            <a:r>
              <a:rPr lang="en-US" dirty="0" smtClean="0"/>
              <a:t>5.9	Describe the functions of the cardiovascular system, </a:t>
            </a:r>
            <a:r>
              <a:rPr lang="en-US" altLang="en-US" dirty="0" smtClean="0"/>
              <a:t>common diseases and disorders that affect this system, and related laboratory tests.</a:t>
            </a:r>
          </a:p>
          <a:p>
            <a:pPr marL="627063" indent="-627063">
              <a:buNone/>
            </a:pPr>
            <a:r>
              <a:rPr lang="en-US" dirty="0" smtClean="0"/>
              <a:t>5.10	Describe the functions of the urinary system, </a:t>
            </a:r>
            <a:r>
              <a:rPr lang="en-US" altLang="en-US" dirty="0" smtClean="0"/>
              <a:t>common diseases and disorders that affect this system, and related laboratory tests.</a:t>
            </a:r>
          </a:p>
          <a:p>
            <a:pPr marL="627063" indent="-627063">
              <a:buNone/>
            </a:pPr>
            <a:r>
              <a:rPr lang="en-US" dirty="0" smtClean="0"/>
              <a:t>5.11	Describe the functions of the female and male reproductive systems, </a:t>
            </a:r>
            <a:r>
              <a:rPr lang="en-US" altLang="en-US" dirty="0" smtClean="0"/>
              <a:t>common diseases and disorders that affect these systems, and related laboratory tests.</a:t>
            </a:r>
          </a:p>
          <a:p>
            <a:pPr marL="627063" indent="-627063">
              <a:buNone/>
            </a:pPr>
            <a:r>
              <a:rPr lang="en-US" altLang="en-US" dirty="0" smtClean="0"/>
              <a:t>5.12	Explain the use of test panels in the assessment of specific body systems and general health screening.</a:t>
            </a:r>
          </a:p>
          <a:p>
            <a:pPr marL="627063" indent="-627063">
              <a:buNone/>
            </a:pPr>
            <a:endParaRPr lang="en-US" altLang="en-US" dirty="0"/>
          </a:p>
        </p:txBody>
      </p:sp>
      <p:sp>
        <p:nvSpPr>
          <p:cNvPr id="3" name="Text Placeholder 2"/>
          <p:cNvSpPr>
            <a:spLocks noGrp="1"/>
          </p:cNvSpPr>
          <p:nvPr>
            <p:ph type="body" sz="quarter" idx="16"/>
          </p:nvPr>
        </p:nvSpPr>
        <p:spPr/>
        <p:txBody>
          <a:bodyPr/>
          <a:lstStyle/>
          <a:p>
            <a:endParaRPr lang="en-US"/>
          </a:p>
        </p:txBody>
      </p:sp>
      <p:sp>
        <p:nvSpPr>
          <p:cNvPr id="2" name="Text Placeholder 1"/>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82050078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Digestive System: Other Tests </a:t>
            </a:r>
            <a:r>
              <a:rPr lang="en-US" dirty="0" smtClean="0"/>
              <a:t>3</a:t>
            </a:r>
            <a:endParaRPr lang="en-US" dirty="0">
              <a:solidFill>
                <a:schemeClr val="bg1"/>
              </a:solidFill>
            </a:endParaRPr>
          </a:p>
        </p:txBody>
      </p:sp>
      <p:graphicFrame>
        <p:nvGraphicFramePr>
          <p:cNvPr id="16" name="Content Placeholder 15"/>
          <p:cNvGraphicFramePr>
            <a:graphicFrameLocks noGrp="1"/>
          </p:cNvGraphicFramePr>
          <p:nvPr>
            <p:ph idx="1"/>
            <p:extLst>
              <p:ext uri="{D42A27DB-BD31-4B8C-83A1-F6EECF244321}">
                <p14:modId xmlns:p14="http://schemas.microsoft.com/office/powerpoint/2010/main" val="1844920866"/>
              </p:ext>
            </p:extLst>
          </p:nvPr>
        </p:nvGraphicFramePr>
        <p:xfrm>
          <a:off x="457200" y="990600"/>
          <a:ext cx="8229600" cy="1833880"/>
        </p:xfrm>
        <a:graphic>
          <a:graphicData uri="http://schemas.openxmlformats.org/drawingml/2006/table">
            <a:tbl>
              <a:tblPr firstRow="1" bandRow="1">
                <a:tableStyleId>{3C2FFA5D-87B4-456A-9821-1D502468CF0F}</a:tableStyleId>
              </a:tblPr>
              <a:tblGrid>
                <a:gridCol w="4114800"/>
                <a:gridCol w="4114800"/>
              </a:tblGrid>
              <a:tr h="370840">
                <a:tc>
                  <a:txBody>
                    <a:bodyPr/>
                    <a:lstStyle/>
                    <a:p>
                      <a:r>
                        <a:rPr lang="en-US" dirty="0" smtClean="0"/>
                        <a:t>Test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r>
                        <a:rPr lang="en-US" dirty="0" smtClean="0"/>
                        <a:t>Related Diseases</a:t>
                      </a:r>
                      <a:r>
                        <a:rPr lang="en-US" baseline="0" dirty="0" smtClean="0"/>
                        <a:t> and Disorders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370840">
                <a:tc>
                  <a:txBody>
                    <a:bodyPr/>
                    <a:lstStyle/>
                    <a:p>
                      <a:r>
                        <a:rPr lang="en-US" dirty="0" smtClean="0"/>
                        <a:t>Urine chemistries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smtClean="0">
                          <a:latin typeface="+mn-lt"/>
                        </a:rPr>
                        <a:t>Gastrointestinal infections</a:t>
                      </a:r>
                    </a:p>
                    <a:p>
                      <a:r>
                        <a:rPr lang="en-US" sz="1800" dirty="0" smtClean="0">
                          <a:latin typeface="+mn-lt"/>
                        </a:rPr>
                        <a:t>Type 1 diabetes</a:t>
                      </a:r>
                    </a:p>
                    <a:p>
                      <a:r>
                        <a:rPr lang="en-US" sz="1800" dirty="0" smtClean="0">
                          <a:latin typeface="+mn-lt"/>
                        </a:rPr>
                        <a:t>Anorexia</a:t>
                      </a:r>
                    </a:p>
                    <a:p>
                      <a:r>
                        <a:rPr lang="en-US" sz="1800" dirty="0" smtClean="0">
                          <a:latin typeface="+mn-lt"/>
                        </a:rPr>
                        <a:t>Malnutrition</a:t>
                      </a:r>
                    </a:p>
                    <a:p>
                      <a:r>
                        <a:rPr lang="en-US" sz="1800" dirty="0" smtClean="0">
                          <a:latin typeface="+mn-lt"/>
                        </a:rPr>
                        <a:t>Hyperthyroidism</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Text Placeholder 2"/>
          <p:cNvSpPr>
            <a:spLocks noGrp="1"/>
          </p:cNvSpPr>
          <p:nvPr>
            <p:ph type="body" sz="quarter" idx="16"/>
          </p:nvPr>
        </p:nvSpPr>
        <p:spPr/>
        <p:txBody>
          <a:bodyPr/>
          <a:lstStyle/>
          <a:p>
            <a:endParaRPr lang="en-US"/>
          </a:p>
        </p:txBody>
      </p:sp>
      <p:sp>
        <p:nvSpPr>
          <p:cNvPr id="2" name="Text Placeholder 1"/>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7006076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lstStyle/>
          <a:p>
            <a:r>
              <a:rPr lang="en-US" dirty="0" smtClean="0"/>
              <a:t>Nervous System</a:t>
            </a:r>
            <a:endParaRPr lang="en-US" dirty="0"/>
          </a:p>
        </p:txBody>
      </p:sp>
      <p:sp>
        <p:nvSpPr>
          <p:cNvPr id="10" name="Subtitle 9"/>
          <p:cNvSpPr>
            <a:spLocks noGrp="1"/>
          </p:cNvSpPr>
          <p:nvPr>
            <p:ph type="body" sz="quarter" idx="10"/>
          </p:nvPr>
        </p:nvSpPr>
        <p:spPr/>
        <p:txBody>
          <a:bodyPr/>
          <a:lstStyle/>
          <a:p>
            <a:r>
              <a:rPr lang="en-US" dirty="0" smtClean="0"/>
              <a:t>Learning Outcome 5.7</a:t>
            </a:r>
            <a:endParaRPr lang="en-US" dirty="0"/>
          </a:p>
        </p:txBody>
      </p:sp>
      <p:sp>
        <p:nvSpPr>
          <p:cNvPr id="2" name="Text Placeholder 1"/>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7435542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Structures and Functions of the </a:t>
            </a:r>
            <a:br>
              <a:rPr lang="en-US" dirty="0" smtClean="0"/>
            </a:br>
            <a:r>
              <a:rPr lang="en-US" dirty="0" smtClean="0"/>
              <a:t>Nervous System</a:t>
            </a:r>
            <a:endParaRPr lang="en-US" dirty="0"/>
          </a:p>
        </p:txBody>
      </p:sp>
      <p:sp>
        <p:nvSpPr>
          <p:cNvPr id="6" name="Content Placeholder 5"/>
          <p:cNvSpPr>
            <a:spLocks noGrp="1"/>
          </p:cNvSpPr>
          <p:nvPr>
            <p:ph sz="half" idx="1"/>
          </p:nvPr>
        </p:nvSpPr>
        <p:spPr>
          <a:xfrm>
            <a:off x="457200" y="1295400"/>
            <a:ext cx="4038600" cy="5234940"/>
          </a:xfrm>
        </p:spPr>
        <p:txBody>
          <a:bodyPr/>
          <a:lstStyle/>
          <a:p>
            <a:pPr marL="0" indent="0">
              <a:buNone/>
            </a:pPr>
            <a:r>
              <a:rPr lang="en-US" altLang="en-US" dirty="0" smtClean="0">
                <a:solidFill>
                  <a:srgbClr val="0070C0"/>
                </a:solidFill>
              </a:rPr>
              <a:t>Structures</a:t>
            </a:r>
          </a:p>
          <a:p>
            <a:r>
              <a:rPr lang="en-US" altLang="en-US" dirty="0" smtClean="0"/>
              <a:t>Brain</a:t>
            </a:r>
          </a:p>
          <a:p>
            <a:r>
              <a:rPr lang="en-US" altLang="en-US" dirty="0" smtClean="0"/>
              <a:t>Spinal cord</a:t>
            </a:r>
          </a:p>
          <a:p>
            <a:r>
              <a:rPr lang="en-US" altLang="en-US" dirty="0" smtClean="0"/>
              <a:t>Nerves</a:t>
            </a:r>
          </a:p>
          <a:p>
            <a:pPr marL="0" indent="0">
              <a:spcBef>
                <a:spcPts val="3000"/>
              </a:spcBef>
              <a:buNone/>
            </a:pPr>
            <a:r>
              <a:rPr lang="en-US" altLang="en-US" dirty="0" smtClean="0">
                <a:solidFill>
                  <a:srgbClr val="0070C0"/>
                </a:solidFill>
              </a:rPr>
              <a:t>Functions</a:t>
            </a:r>
          </a:p>
          <a:p>
            <a:r>
              <a:rPr lang="en-US" altLang="en-US" dirty="0" smtClean="0"/>
              <a:t>Detect sensations</a:t>
            </a:r>
          </a:p>
          <a:p>
            <a:r>
              <a:rPr lang="en-US" altLang="en-US" dirty="0" smtClean="0"/>
              <a:t>Control movements </a:t>
            </a:r>
            <a:br>
              <a:rPr lang="en-US" altLang="en-US" dirty="0" smtClean="0"/>
            </a:br>
            <a:r>
              <a:rPr lang="en-US" altLang="en-US" dirty="0" smtClean="0"/>
              <a:t>and processes</a:t>
            </a:r>
          </a:p>
          <a:p>
            <a:r>
              <a:rPr lang="en-US" altLang="en-US" dirty="0" smtClean="0"/>
              <a:t>Intellectual functions</a:t>
            </a:r>
          </a:p>
          <a:p>
            <a:endParaRPr lang="en-US" dirty="0"/>
          </a:p>
        </p:txBody>
      </p:sp>
      <p:pic>
        <p:nvPicPr>
          <p:cNvPr id="15" name="Picture 2" descr="Human in anatomical position with structures of the nervous system labeled"/>
          <p:cNvPicPr>
            <a:picLocks noGrp="1" noChangeAspect="1" noChangeArrowheads="1"/>
          </p:cNvPicPr>
          <p:nvPr>
            <p:ph sz="half" idx="2"/>
          </p:nvPr>
        </p:nvPicPr>
        <p:blipFill rotWithShape="1">
          <a:blip r:embed="rId3" cstate="print"/>
          <a:srcRect t="2520"/>
          <a:stretch/>
        </p:blipFill>
        <p:spPr bwMode="auto">
          <a:xfrm>
            <a:off x="4419600" y="1295400"/>
            <a:ext cx="4267200" cy="5265492"/>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sz="quarter" idx="12"/>
          </p:nvPr>
        </p:nvSpPr>
        <p:spPr>
          <a:xfrm>
            <a:off x="3817620" y="6436660"/>
            <a:ext cx="1508760" cy="304800"/>
          </a:xfrm>
        </p:spPr>
        <p:txBody>
          <a:bodyPr/>
          <a:lstStyle/>
          <a:p>
            <a:r>
              <a:rPr lang="en-US" dirty="0" smtClean="0">
                <a:hlinkClick r:id="rId4" action="ppaction://hlinksldjump"/>
              </a:rPr>
              <a:t>Structures and Functions of the Nervous System Appendix</a:t>
            </a:r>
            <a:endParaRPr lang="en-US" dirty="0"/>
          </a:p>
        </p:txBody>
      </p:sp>
      <p:sp>
        <p:nvSpPr>
          <p:cNvPr id="2" name="Text Placeholder 1"/>
          <p:cNvSpPr>
            <a:spLocks noGrp="1"/>
          </p:cNvSpPr>
          <p:nvPr>
            <p:ph type="body" sz="quarter" idx="11"/>
          </p:nvPr>
        </p:nvSpPr>
        <p:spPr/>
        <p:txBody>
          <a:bodyPr/>
          <a:lstStyle/>
          <a:p>
            <a:r>
              <a:rPr lang="en-US" dirty="0"/>
              <a:t>Copyright © McGraw-Hill Education</a:t>
            </a:r>
          </a:p>
          <a:p>
            <a:endParaRPr lang="en-US" dirty="0"/>
          </a:p>
          <a:p>
            <a:endParaRPr lang="en-US" dirty="0"/>
          </a:p>
        </p:txBody>
      </p:sp>
    </p:spTree>
    <p:extLst>
      <p:ext uri="{BB962C8B-B14F-4D97-AF65-F5344CB8AC3E}">
        <p14:creationId xmlns:p14="http://schemas.microsoft.com/office/powerpoint/2010/main" val="19974223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Nervous System: Blood Tests</a:t>
            </a:r>
            <a:endParaRPr lang="en-US" dirty="0"/>
          </a:p>
        </p:txBody>
      </p:sp>
      <p:graphicFrame>
        <p:nvGraphicFramePr>
          <p:cNvPr id="16" name="Content Placeholder 15"/>
          <p:cNvGraphicFramePr>
            <a:graphicFrameLocks noGrp="1"/>
          </p:cNvGraphicFramePr>
          <p:nvPr>
            <p:ph idx="1"/>
            <p:extLst>
              <p:ext uri="{D42A27DB-BD31-4B8C-83A1-F6EECF244321}">
                <p14:modId xmlns:p14="http://schemas.microsoft.com/office/powerpoint/2010/main" val="3691617216"/>
              </p:ext>
            </p:extLst>
          </p:nvPr>
        </p:nvGraphicFramePr>
        <p:xfrm>
          <a:off x="457200" y="990600"/>
          <a:ext cx="8229600" cy="2392680"/>
        </p:xfrm>
        <a:graphic>
          <a:graphicData uri="http://schemas.openxmlformats.org/drawingml/2006/table">
            <a:tbl>
              <a:tblPr firstRow="1" bandRow="1">
                <a:tableStyleId>{3C2FFA5D-87B4-456A-9821-1D502468CF0F}</a:tableStyleId>
              </a:tblPr>
              <a:tblGrid>
                <a:gridCol w="4114800"/>
                <a:gridCol w="4114800"/>
              </a:tblGrid>
              <a:tr h="370840">
                <a:tc>
                  <a:txBody>
                    <a:bodyPr/>
                    <a:lstStyle/>
                    <a:p>
                      <a:r>
                        <a:rPr lang="en-US" dirty="0" smtClean="0"/>
                        <a:t>Test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r>
                        <a:rPr lang="en-US" dirty="0" smtClean="0"/>
                        <a:t>Related Diseases</a:t>
                      </a:r>
                      <a:r>
                        <a:rPr lang="en-US" baseline="0" dirty="0" smtClean="0"/>
                        <a:t> and Disorders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370840">
                <a:tc>
                  <a:txBody>
                    <a:bodyPr/>
                    <a:lstStyle/>
                    <a:p>
                      <a:r>
                        <a:rPr lang="en-US" dirty="0" smtClean="0"/>
                        <a:t>Acetylcholine receptor antibody</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kern="1200" dirty="0" smtClean="0">
                          <a:solidFill>
                            <a:schemeClr val="dk1"/>
                          </a:solidFill>
                          <a:latin typeface="+mn-lt"/>
                          <a:ea typeface="+mn-ea"/>
                          <a:cs typeface="+mn-cs"/>
                        </a:rPr>
                        <a:t>Myasthenia gravis</a:t>
                      </a:r>
                      <a:endParaRPr lang="en-US" sz="18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dirty="0" smtClean="0"/>
                        <a:t>Creatine kinase brain/smooth muscle isoenzyme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kern="1200" dirty="0" smtClean="0">
                          <a:solidFill>
                            <a:schemeClr val="dk1"/>
                          </a:solidFill>
                          <a:latin typeface="+mn-lt"/>
                          <a:ea typeface="+mn-ea"/>
                          <a:cs typeface="+mn-cs"/>
                        </a:rPr>
                        <a:t>Cerebrovascular accident (CVA, stroke)</a:t>
                      </a:r>
                    </a:p>
                    <a:p>
                      <a:r>
                        <a:rPr lang="en-US" sz="1800" kern="1200" dirty="0" smtClean="0">
                          <a:solidFill>
                            <a:schemeClr val="dk1"/>
                          </a:solidFill>
                          <a:latin typeface="+mn-lt"/>
                          <a:ea typeface="+mn-ea"/>
                          <a:cs typeface="+mn-cs"/>
                        </a:rPr>
                        <a:t>Lung cancer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dirty="0" smtClean="0"/>
                        <a:t>Drug levels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kern="1200" dirty="0" smtClean="0">
                          <a:solidFill>
                            <a:schemeClr val="dk1"/>
                          </a:solidFill>
                          <a:latin typeface="+mn-lt"/>
                          <a:ea typeface="+mn-ea"/>
                          <a:cs typeface="+mn-cs"/>
                        </a:rPr>
                        <a:t>Epilepsy</a:t>
                      </a:r>
                    </a:p>
                    <a:p>
                      <a:r>
                        <a:rPr lang="en-US" sz="1800" kern="1200" dirty="0" smtClean="0">
                          <a:solidFill>
                            <a:schemeClr val="dk1"/>
                          </a:solidFill>
                          <a:latin typeface="+mn-lt"/>
                          <a:ea typeface="+mn-ea"/>
                          <a:cs typeface="+mn-cs"/>
                        </a:rPr>
                        <a:t>Other brain disorders</a:t>
                      </a:r>
                      <a:endParaRPr lang="en-US" sz="18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dirty="0" smtClean="0"/>
                        <a:t>Zinc</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kern="1200" dirty="0" smtClean="0">
                          <a:solidFill>
                            <a:schemeClr val="dk1"/>
                          </a:solidFill>
                          <a:latin typeface="+mn-lt"/>
                          <a:ea typeface="+mn-ea"/>
                          <a:cs typeface="+mn-cs"/>
                        </a:rPr>
                        <a:t>Mental confusion, depression</a:t>
                      </a:r>
                      <a:endParaRPr lang="en-US" sz="18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Text Placeholder 2"/>
          <p:cNvSpPr>
            <a:spLocks noGrp="1"/>
          </p:cNvSpPr>
          <p:nvPr>
            <p:ph type="body" sz="quarter" idx="16"/>
          </p:nvPr>
        </p:nvSpPr>
        <p:spPr/>
        <p:txBody>
          <a:bodyPr/>
          <a:lstStyle/>
          <a:p>
            <a:endParaRPr lang="en-US"/>
          </a:p>
        </p:txBody>
      </p:sp>
      <p:sp>
        <p:nvSpPr>
          <p:cNvPr id="2" name="Text Placeholder 1"/>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97062400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Nervous System: Other Tests</a:t>
            </a:r>
            <a:endParaRPr lang="en-US" dirty="0"/>
          </a:p>
        </p:txBody>
      </p:sp>
      <p:graphicFrame>
        <p:nvGraphicFramePr>
          <p:cNvPr id="16" name="Content Placeholder 15"/>
          <p:cNvGraphicFramePr>
            <a:graphicFrameLocks noGrp="1"/>
          </p:cNvGraphicFramePr>
          <p:nvPr>
            <p:ph idx="1"/>
            <p:extLst>
              <p:ext uri="{D42A27DB-BD31-4B8C-83A1-F6EECF244321}">
                <p14:modId xmlns:p14="http://schemas.microsoft.com/office/powerpoint/2010/main" val="1099171551"/>
              </p:ext>
            </p:extLst>
          </p:nvPr>
        </p:nvGraphicFramePr>
        <p:xfrm>
          <a:off x="457200" y="990600"/>
          <a:ext cx="8229600" cy="3119120"/>
        </p:xfrm>
        <a:graphic>
          <a:graphicData uri="http://schemas.openxmlformats.org/drawingml/2006/table">
            <a:tbl>
              <a:tblPr firstRow="1" bandRow="1">
                <a:tableStyleId>{3C2FFA5D-87B4-456A-9821-1D502468CF0F}</a:tableStyleId>
              </a:tblPr>
              <a:tblGrid>
                <a:gridCol w="4114800"/>
                <a:gridCol w="4114800"/>
              </a:tblGrid>
              <a:tr h="370840">
                <a:tc>
                  <a:txBody>
                    <a:bodyPr/>
                    <a:lstStyle/>
                    <a:p>
                      <a:r>
                        <a:rPr lang="en-US" dirty="0" smtClean="0"/>
                        <a:t>Test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r>
                        <a:rPr lang="en-US" dirty="0" smtClean="0"/>
                        <a:t>Related Diseases</a:t>
                      </a:r>
                      <a:r>
                        <a:rPr lang="en-US" baseline="0" dirty="0" smtClean="0"/>
                        <a:t> and Disorders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370840">
                <a:tc>
                  <a:txBody>
                    <a:bodyPr/>
                    <a:lstStyle/>
                    <a:p>
                      <a:r>
                        <a:rPr lang="en-US" dirty="0" smtClean="0"/>
                        <a:t>Cerebrospinal fluid (CSF) analysis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kern="1200" dirty="0" smtClean="0">
                          <a:solidFill>
                            <a:schemeClr val="dk1"/>
                          </a:solidFill>
                          <a:latin typeface="+mn-lt"/>
                          <a:ea typeface="+mn-ea"/>
                          <a:cs typeface="+mn-cs"/>
                        </a:rPr>
                        <a:t>Meningitis</a:t>
                      </a:r>
                    </a:p>
                    <a:p>
                      <a:r>
                        <a:rPr lang="en-US" sz="1800" kern="1200" dirty="0" smtClean="0">
                          <a:solidFill>
                            <a:schemeClr val="dk1"/>
                          </a:solidFill>
                          <a:latin typeface="+mn-lt"/>
                          <a:ea typeface="+mn-ea"/>
                          <a:cs typeface="+mn-cs"/>
                        </a:rPr>
                        <a:t>Encephalitis</a:t>
                      </a:r>
                    </a:p>
                    <a:p>
                      <a:r>
                        <a:rPr lang="en-US" sz="1800" kern="1200" dirty="0" smtClean="0">
                          <a:solidFill>
                            <a:schemeClr val="dk1"/>
                          </a:solidFill>
                          <a:latin typeface="+mn-lt"/>
                          <a:ea typeface="+mn-ea"/>
                          <a:cs typeface="+mn-cs"/>
                        </a:rPr>
                        <a:t>Cancer</a:t>
                      </a:r>
                    </a:p>
                    <a:p>
                      <a:r>
                        <a:rPr lang="en-US" sz="1800" kern="1200" dirty="0" smtClean="0">
                          <a:solidFill>
                            <a:schemeClr val="dk1"/>
                          </a:solidFill>
                          <a:latin typeface="+mn-lt"/>
                          <a:ea typeface="+mn-ea"/>
                          <a:cs typeface="+mn-cs"/>
                        </a:rPr>
                        <a:t>Reye syndrome</a:t>
                      </a:r>
                      <a:endParaRPr lang="en-US" sz="18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dirty="0" smtClean="0"/>
                        <a:t>CSF culture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kern="1200" dirty="0" smtClean="0">
                          <a:solidFill>
                            <a:schemeClr val="dk1"/>
                          </a:solidFill>
                          <a:latin typeface="+mn-lt"/>
                          <a:ea typeface="+mn-ea"/>
                          <a:cs typeface="+mn-cs"/>
                        </a:rPr>
                        <a:t>Aseptic meningitis</a:t>
                      </a:r>
                    </a:p>
                    <a:p>
                      <a:r>
                        <a:rPr lang="en-US" sz="1800" kern="1200" dirty="0" smtClean="0">
                          <a:solidFill>
                            <a:schemeClr val="dk1"/>
                          </a:solidFill>
                          <a:latin typeface="+mn-lt"/>
                          <a:ea typeface="+mn-ea"/>
                          <a:cs typeface="+mn-cs"/>
                        </a:rPr>
                        <a:t>Tuberculosis</a:t>
                      </a:r>
                    </a:p>
                    <a:p>
                      <a:r>
                        <a:rPr lang="en-US" sz="1800" kern="1200" dirty="0" smtClean="0">
                          <a:solidFill>
                            <a:schemeClr val="dk1"/>
                          </a:solidFill>
                          <a:latin typeface="+mn-lt"/>
                          <a:ea typeface="+mn-ea"/>
                          <a:cs typeface="+mn-cs"/>
                        </a:rPr>
                        <a:t>Cryptococcosis</a:t>
                      </a:r>
                    </a:p>
                    <a:p>
                      <a:r>
                        <a:rPr lang="en-US" sz="1800" kern="1200" dirty="0" smtClean="0">
                          <a:solidFill>
                            <a:schemeClr val="dk1"/>
                          </a:solidFill>
                          <a:latin typeface="+mn-lt"/>
                          <a:ea typeface="+mn-ea"/>
                          <a:cs typeface="+mn-cs"/>
                        </a:rPr>
                        <a:t>Fungal infections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dirty="0" smtClean="0"/>
                        <a:t>CSF immunoglobulin levels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t>Acute bacterial meningitis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Text Placeholder 2"/>
          <p:cNvSpPr>
            <a:spLocks noGrp="1"/>
          </p:cNvSpPr>
          <p:nvPr>
            <p:ph type="body" sz="quarter" idx="16"/>
          </p:nvPr>
        </p:nvSpPr>
        <p:spPr/>
        <p:txBody>
          <a:bodyPr/>
          <a:lstStyle/>
          <a:p>
            <a:endParaRPr lang="en-US"/>
          </a:p>
        </p:txBody>
      </p:sp>
      <p:sp>
        <p:nvSpPr>
          <p:cNvPr id="2" name="Text Placeholder 1"/>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40841427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lstStyle/>
          <a:p>
            <a:r>
              <a:rPr lang="en-US" dirty="0" smtClean="0"/>
              <a:t>Endocrine System</a:t>
            </a:r>
            <a:endParaRPr lang="en-US" dirty="0"/>
          </a:p>
        </p:txBody>
      </p:sp>
      <p:sp>
        <p:nvSpPr>
          <p:cNvPr id="10" name="Subtitle 9"/>
          <p:cNvSpPr>
            <a:spLocks noGrp="1"/>
          </p:cNvSpPr>
          <p:nvPr>
            <p:ph type="body" sz="quarter" idx="10"/>
          </p:nvPr>
        </p:nvSpPr>
        <p:spPr/>
        <p:txBody>
          <a:bodyPr/>
          <a:lstStyle/>
          <a:p>
            <a:r>
              <a:rPr lang="en-US" dirty="0" smtClean="0"/>
              <a:t>Learning Outcome 5.8</a:t>
            </a:r>
            <a:endParaRPr lang="en-US" dirty="0"/>
          </a:p>
        </p:txBody>
      </p:sp>
      <p:sp>
        <p:nvSpPr>
          <p:cNvPr id="2" name="Text Placeholder 1"/>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42658773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Structures of the Endocrine System</a:t>
            </a:r>
            <a:endParaRPr lang="en-US" dirty="0"/>
          </a:p>
        </p:txBody>
      </p:sp>
      <p:sp>
        <p:nvSpPr>
          <p:cNvPr id="6" name="Content Placeholder 5"/>
          <p:cNvSpPr>
            <a:spLocks noGrp="1"/>
          </p:cNvSpPr>
          <p:nvPr>
            <p:ph sz="half" idx="1"/>
          </p:nvPr>
        </p:nvSpPr>
        <p:spPr/>
        <p:txBody>
          <a:bodyPr/>
          <a:lstStyle/>
          <a:p>
            <a:r>
              <a:rPr lang="en-US" altLang="en-US" dirty="0" smtClean="0"/>
              <a:t>Hypothalamus</a:t>
            </a:r>
          </a:p>
          <a:p>
            <a:r>
              <a:rPr lang="en-US" altLang="en-US" dirty="0" smtClean="0"/>
              <a:t>Pineal body</a:t>
            </a:r>
          </a:p>
          <a:p>
            <a:r>
              <a:rPr lang="en-US" altLang="en-US" dirty="0" smtClean="0"/>
              <a:t>Pituitary</a:t>
            </a:r>
          </a:p>
          <a:p>
            <a:r>
              <a:rPr lang="en-US" altLang="en-US" dirty="0" smtClean="0"/>
              <a:t>Thyroid</a:t>
            </a:r>
          </a:p>
          <a:p>
            <a:r>
              <a:rPr lang="en-US" altLang="en-US" dirty="0" smtClean="0"/>
              <a:t>Parathyroid</a:t>
            </a:r>
          </a:p>
          <a:p>
            <a:r>
              <a:rPr lang="en-US" altLang="en-US" dirty="0" smtClean="0"/>
              <a:t>Adrenal glands</a:t>
            </a:r>
          </a:p>
          <a:p>
            <a:r>
              <a:rPr lang="en-US" altLang="en-US" dirty="0" smtClean="0"/>
              <a:t>Pancreas</a:t>
            </a:r>
          </a:p>
          <a:p>
            <a:r>
              <a:rPr lang="en-US" altLang="en-US" dirty="0" smtClean="0"/>
              <a:t>Gonads</a:t>
            </a:r>
          </a:p>
          <a:p>
            <a:endParaRPr lang="en-US" dirty="0"/>
          </a:p>
        </p:txBody>
      </p:sp>
      <p:pic>
        <p:nvPicPr>
          <p:cNvPr id="15" name="Picture 2" descr="Human in anatomic position with structures of the endocrine system labeled"/>
          <p:cNvPicPr>
            <a:picLocks noGrp="1" noChangeAspect="1" noChangeArrowheads="1"/>
          </p:cNvPicPr>
          <p:nvPr>
            <p:ph sz="half" idx="2"/>
          </p:nvPr>
        </p:nvPicPr>
        <p:blipFill rotWithShape="1">
          <a:blip r:embed="rId3" cstate="print"/>
          <a:srcRect t="2988"/>
          <a:stretch/>
        </p:blipFill>
        <p:spPr bwMode="auto">
          <a:xfrm>
            <a:off x="4267200" y="1219200"/>
            <a:ext cx="4770916" cy="5174027"/>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sz="quarter" idx="12"/>
          </p:nvPr>
        </p:nvSpPr>
        <p:spPr>
          <a:xfrm>
            <a:off x="3817620" y="6393227"/>
            <a:ext cx="1508760" cy="236173"/>
          </a:xfrm>
        </p:spPr>
        <p:txBody>
          <a:bodyPr/>
          <a:lstStyle/>
          <a:p>
            <a:r>
              <a:rPr lang="en-US" dirty="0" smtClean="0">
                <a:hlinkClick r:id="rId4" action="ppaction://hlinksldjump"/>
              </a:rPr>
              <a:t>Structures of the Endocrine System Appendix</a:t>
            </a:r>
            <a:endParaRPr lang="en-US" dirty="0"/>
          </a:p>
        </p:txBody>
      </p:sp>
      <p:sp>
        <p:nvSpPr>
          <p:cNvPr id="2" name="Text Placeholder 1"/>
          <p:cNvSpPr>
            <a:spLocks noGrp="1"/>
          </p:cNvSpPr>
          <p:nvPr>
            <p:ph type="body" sz="quarter" idx="11"/>
          </p:nvPr>
        </p:nvSpPr>
        <p:spPr/>
        <p:txBody>
          <a:bodyPr/>
          <a:lstStyle/>
          <a:p>
            <a:r>
              <a:rPr lang="en-US" dirty="0"/>
              <a:t>Copyright © McGraw-Hill Education</a:t>
            </a:r>
          </a:p>
          <a:p>
            <a:endParaRPr lang="en-US" dirty="0"/>
          </a:p>
          <a:p>
            <a:endParaRPr lang="en-US" dirty="0"/>
          </a:p>
        </p:txBody>
      </p:sp>
    </p:spTree>
    <p:extLst>
      <p:ext uri="{BB962C8B-B14F-4D97-AF65-F5344CB8AC3E}">
        <p14:creationId xmlns:p14="http://schemas.microsoft.com/office/powerpoint/2010/main" val="29668220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Function of the Endocrine System</a:t>
            </a:r>
            <a:endParaRPr lang="en-US" dirty="0"/>
          </a:p>
        </p:txBody>
      </p:sp>
      <p:sp>
        <p:nvSpPr>
          <p:cNvPr id="6" name="Content Placeholder 5"/>
          <p:cNvSpPr>
            <a:spLocks noGrp="1"/>
          </p:cNvSpPr>
          <p:nvPr>
            <p:ph sz="half" idx="1"/>
          </p:nvPr>
        </p:nvSpPr>
        <p:spPr>
          <a:xfrm>
            <a:off x="457200" y="914400"/>
            <a:ext cx="3581400" cy="5615940"/>
          </a:xfrm>
        </p:spPr>
        <p:txBody>
          <a:bodyPr/>
          <a:lstStyle/>
          <a:p>
            <a:pPr marL="0" indent="0">
              <a:buNone/>
            </a:pPr>
            <a:r>
              <a:rPr lang="en-US" altLang="en-US" dirty="0" smtClean="0"/>
              <a:t>Regulation of body processes</a:t>
            </a:r>
            <a:endParaRPr lang="en-US" dirty="0"/>
          </a:p>
        </p:txBody>
      </p:sp>
      <p:pic>
        <p:nvPicPr>
          <p:cNvPr id="15" name="Picture 2" descr="Human in anatomic position with structures of the endocrine system labeled"/>
          <p:cNvPicPr>
            <a:picLocks noGrp="1" noChangeAspect="1" noChangeArrowheads="1"/>
          </p:cNvPicPr>
          <p:nvPr>
            <p:ph sz="half" idx="2"/>
          </p:nvPr>
        </p:nvPicPr>
        <p:blipFill rotWithShape="1">
          <a:blip r:embed="rId3" cstate="print"/>
          <a:srcRect t="2988"/>
          <a:stretch/>
        </p:blipFill>
        <p:spPr bwMode="auto">
          <a:xfrm>
            <a:off x="4267200" y="1219200"/>
            <a:ext cx="4770916" cy="5174027"/>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sz="quarter" idx="12"/>
          </p:nvPr>
        </p:nvSpPr>
        <p:spPr>
          <a:xfrm>
            <a:off x="3817620" y="6393227"/>
            <a:ext cx="1508760" cy="236173"/>
          </a:xfrm>
        </p:spPr>
        <p:txBody>
          <a:bodyPr/>
          <a:lstStyle/>
          <a:p>
            <a:r>
              <a:rPr lang="en-US" dirty="0" smtClean="0">
                <a:hlinkClick r:id="rId4" action="ppaction://hlinksldjump"/>
              </a:rPr>
              <a:t>Function of the Endocrine System Appendix</a:t>
            </a:r>
            <a:endParaRPr lang="en-US" dirty="0"/>
          </a:p>
        </p:txBody>
      </p:sp>
      <p:sp>
        <p:nvSpPr>
          <p:cNvPr id="2" name="Text Placeholder 1"/>
          <p:cNvSpPr>
            <a:spLocks noGrp="1"/>
          </p:cNvSpPr>
          <p:nvPr>
            <p:ph type="body" sz="quarter" idx="11"/>
          </p:nvPr>
        </p:nvSpPr>
        <p:spPr/>
        <p:txBody>
          <a:bodyPr/>
          <a:lstStyle/>
          <a:p>
            <a:r>
              <a:rPr lang="en-US" dirty="0"/>
              <a:t>Copyright © McGraw-Hill Education</a:t>
            </a:r>
          </a:p>
          <a:p>
            <a:endParaRPr lang="en-US" dirty="0"/>
          </a:p>
          <a:p>
            <a:endParaRPr lang="en-US" dirty="0"/>
          </a:p>
        </p:txBody>
      </p:sp>
    </p:spTree>
    <p:extLst>
      <p:ext uri="{BB962C8B-B14F-4D97-AF65-F5344CB8AC3E}">
        <p14:creationId xmlns:p14="http://schemas.microsoft.com/office/powerpoint/2010/main" val="32409073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Endocrine System: Blood </a:t>
            </a:r>
            <a:r>
              <a:rPr lang="en-US" dirty="0" smtClean="0"/>
              <a:t>Tests 1</a:t>
            </a:r>
            <a:endParaRPr lang="en-US" dirty="0"/>
          </a:p>
        </p:txBody>
      </p:sp>
      <p:graphicFrame>
        <p:nvGraphicFramePr>
          <p:cNvPr id="16" name="Content Placeholder 15"/>
          <p:cNvGraphicFramePr>
            <a:graphicFrameLocks noGrp="1"/>
          </p:cNvGraphicFramePr>
          <p:nvPr>
            <p:ph idx="1"/>
            <p:extLst>
              <p:ext uri="{D42A27DB-BD31-4B8C-83A1-F6EECF244321}">
                <p14:modId xmlns:p14="http://schemas.microsoft.com/office/powerpoint/2010/main" val="1728256106"/>
              </p:ext>
            </p:extLst>
          </p:nvPr>
        </p:nvGraphicFramePr>
        <p:xfrm>
          <a:off x="457200" y="990600"/>
          <a:ext cx="8229600" cy="4302760"/>
        </p:xfrm>
        <a:graphic>
          <a:graphicData uri="http://schemas.openxmlformats.org/drawingml/2006/table">
            <a:tbl>
              <a:tblPr firstRow="1" bandRow="1">
                <a:tableStyleId>{3C2FFA5D-87B4-456A-9821-1D502468CF0F}</a:tableStyleId>
              </a:tblPr>
              <a:tblGrid>
                <a:gridCol w="4114800"/>
                <a:gridCol w="4114800"/>
              </a:tblGrid>
              <a:tr h="370840">
                <a:tc>
                  <a:txBody>
                    <a:bodyPr/>
                    <a:lstStyle/>
                    <a:p>
                      <a:r>
                        <a:rPr lang="en-US" dirty="0" smtClean="0"/>
                        <a:t>Test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r>
                        <a:rPr lang="en-US" dirty="0" smtClean="0"/>
                        <a:t>Related Diseases</a:t>
                      </a:r>
                      <a:r>
                        <a:rPr lang="en-US" baseline="0" dirty="0" smtClean="0"/>
                        <a:t> and Disorders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370840">
                <a:tc>
                  <a:txBody>
                    <a:bodyPr/>
                    <a:lstStyle/>
                    <a:p>
                      <a:r>
                        <a:rPr lang="en-US" sz="1800" dirty="0" smtClean="0">
                          <a:latin typeface="+mn-lt"/>
                        </a:rPr>
                        <a:t>A1c</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latin typeface="+mn-lt"/>
                        </a:rPr>
                        <a:t>Diabetes mellitus,</a:t>
                      </a:r>
                      <a:r>
                        <a:rPr lang="en-US" baseline="0" dirty="0" smtClean="0">
                          <a:latin typeface="+mn-lt"/>
                        </a:rPr>
                        <a:t> T</a:t>
                      </a:r>
                      <a:r>
                        <a:rPr lang="en-US" dirty="0" smtClean="0">
                          <a:latin typeface="+mn-lt"/>
                        </a:rPr>
                        <a:t>ypes</a:t>
                      </a:r>
                      <a:r>
                        <a:rPr lang="en-US" baseline="0" dirty="0" smtClean="0">
                          <a:latin typeface="+mn-lt"/>
                        </a:rPr>
                        <a:t> 1 and 2</a:t>
                      </a:r>
                    </a:p>
                    <a:p>
                      <a:r>
                        <a:rPr lang="en-US" baseline="0" dirty="0" smtClean="0">
                          <a:latin typeface="+mn-lt"/>
                        </a:rPr>
                        <a:t>Prediabetes</a:t>
                      </a:r>
                      <a:endParaRPr lang="en-US"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sz="1800" dirty="0" smtClean="0">
                          <a:latin typeface="+mn-lt"/>
                        </a:rPr>
                        <a:t>Adrenocorticotropic</a:t>
                      </a:r>
                      <a:r>
                        <a:rPr lang="en-US" sz="1800" baseline="0" dirty="0" smtClean="0">
                          <a:latin typeface="+mn-lt"/>
                        </a:rPr>
                        <a:t> hormone (ATCH)</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latin typeface="+mn-lt"/>
                        </a:rPr>
                        <a:t>Addison’s disease</a:t>
                      </a:r>
                    </a:p>
                    <a:p>
                      <a:r>
                        <a:rPr lang="en-US" dirty="0" smtClean="0">
                          <a:latin typeface="+mn-lt"/>
                        </a:rPr>
                        <a:t>Cushing’s</a:t>
                      </a:r>
                      <a:r>
                        <a:rPr lang="en-US" baseline="0" dirty="0" smtClean="0">
                          <a:latin typeface="+mn-lt"/>
                        </a:rPr>
                        <a:t> syndrome</a:t>
                      </a:r>
                    </a:p>
                    <a:p>
                      <a:r>
                        <a:rPr lang="en-US" baseline="0" dirty="0" smtClean="0">
                          <a:latin typeface="+mn-lt"/>
                        </a:rPr>
                        <a:t>Tumor of the adrenal gland</a:t>
                      </a:r>
                    </a:p>
                    <a:p>
                      <a:r>
                        <a:rPr lang="en-US" baseline="0" dirty="0" smtClean="0">
                          <a:latin typeface="+mn-lt"/>
                        </a:rPr>
                        <a:t>Hypopituitarism</a:t>
                      </a:r>
                      <a:endParaRPr lang="en-US"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dirty="0" smtClean="0">
                          <a:latin typeface="+mn-lt"/>
                        </a:rPr>
                        <a:t>Antidiuretic</a:t>
                      </a:r>
                      <a:r>
                        <a:rPr lang="en-US" baseline="0" dirty="0" smtClean="0">
                          <a:latin typeface="+mn-lt"/>
                        </a:rPr>
                        <a:t> hormone (ADH)</a:t>
                      </a:r>
                      <a:endParaRPr lang="en-US"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latin typeface="+mn-lt"/>
                        </a:rPr>
                        <a:t>Diabetes insipidus</a:t>
                      </a:r>
                    </a:p>
                    <a:p>
                      <a:r>
                        <a:rPr lang="en-US" dirty="0" smtClean="0">
                          <a:latin typeface="+mn-lt"/>
                        </a:rPr>
                        <a:t>Primary</a:t>
                      </a:r>
                      <a:r>
                        <a:rPr lang="en-US" baseline="0" dirty="0" smtClean="0">
                          <a:latin typeface="+mn-lt"/>
                        </a:rPr>
                        <a:t> polydipsia</a:t>
                      </a:r>
                    </a:p>
                    <a:p>
                      <a:r>
                        <a:rPr lang="en-US" baseline="0" dirty="0" smtClean="0">
                          <a:latin typeface="+mn-lt"/>
                        </a:rPr>
                        <a:t>Brain tumor or infection</a:t>
                      </a:r>
                    </a:p>
                    <a:p>
                      <a:r>
                        <a:rPr lang="en-US" baseline="0" dirty="0" smtClean="0">
                          <a:latin typeface="+mn-lt"/>
                        </a:rPr>
                        <a:t>Lung cancer (certain types)</a:t>
                      </a:r>
                    </a:p>
                    <a:p>
                      <a:r>
                        <a:rPr lang="en-US" baseline="0" dirty="0" smtClean="0">
                          <a:latin typeface="+mn-lt"/>
                        </a:rPr>
                        <a:t>Cerebrovascular accident (CVA, stroke)</a:t>
                      </a:r>
                      <a:endParaRPr lang="en-US"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dirty="0" smtClean="0">
                          <a:latin typeface="+mn-lt"/>
                        </a:rPr>
                        <a:t>Aldosterone (Ald)</a:t>
                      </a:r>
                      <a:endParaRPr lang="en-US"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latin typeface="+mn-lt"/>
                        </a:rPr>
                        <a:t>Addison’s disease</a:t>
                      </a:r>
                    </a:p>
                    <a:p>
                      <a:r>
                        <a:rPr lang="en-US" dirty="0" smtClean="0">
                          <a:latin typeface="+mn-lt"/>
                        </a:rPr>
                        <a:t>Congenital adrenal hyperplasia</a:t>
                      </a:r>
                      <a:endParaRPr lang="en-US"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Text Placeholder 2"/>
          <p:cNvSpPr>
            <a:spLocks noGrp="1"/>
          </p:cNvSpPr>
          <p:nvPr>
            <p:ph type="body" sz="quarter" idx="16"/>
          </p:nvPr>
        </p:nvSpPr>
        <p:spPr/>
        <p:txBody>
          <a:bodyPr/>
          <a:lstStyle/>
          <a:p>
            <a:endParaRPr lang="en-US"/>
          </a:p>
        </p:txBody>
      </p:sp>
      <p:sp>
        <p:nvSpPr>
          <p:cNvPr id="2" name="Text Placeholder 1"/>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24102828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Endocrine System: Blood Tests </a:t>
            </a:r>
            <a:r>
              <a:rPr lang="en-US" dirty="0" smtClean="0"/>
              <a:t>2</a:t>
            </a:r>
            <a:endParaRPr lang="en-US" dirty="0"/>
          </a:p>
        </p:txBody>
      </p:sp>
      <p:graphicFrame>
        <p:nvGraphicFramePr>
          <p:cNvPr id="16" name="Content Placeholder 15"/>
          <p:cNvGraphicFramePr>
            <a:graphicFrameLocks noGrp="1"/>
          </p:cNvGraphicFramePr>
          <p:nvPr>
            <p:ph idx="1"/>
            <p:extLst>
              <p:ext uri="{D42A27DB-BD31-4B8C-83A1-F6EECF244321}">
                <p14:modId xmlns:p14="http://schemas.microsoft.com/office/powerpoint/2010/main" val="3796355595"/>
              </p:ext>
            </p:extLst>
          </p:nvPr>
        </p:nvGraphicFramePr>
        <p:xfrm>
          <a:off x="457200" y="990600"/>
          <a:ext cx="8229600" cy="3662680"/>
        </p:xfrm>
        <a:graphic>
          <a:graphicData uri="http://schemas.openxmlformats.org/drawingml/2006/table">
            <a:tbl>
              <a:tblPr firstRow="1" bandRow="1">
                <a:tableStyleId>{3C2FFA5D-87B4-456A-9821-1D502468CF0F}</a:tableStyleId>
              </a:tblPr>
              <a:tblGrid>
                <a:gridCol w="4114800"/>
                <a:gridCol w="4114800"/>
              </a:tblGrid>
              <a:tr h="370840">
                <a:tc>
                  <a:txBody>
                    <a:bodyPr/>
                    <a:lstStyle/>
                    <a:p>
                      <a:r>
                        <a:rPr lang="en-US" dirty="0" smtClean="0"/>
                        <a:t>Test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r>
                        <a:rPr lang="en-US" dirty="0" smtClean="0"/>
                        <a:t>Related Diseases</a:t>
                      </a:r>
                      <a:r>
                        <a:rPr lang="en-US" baseline="0" dirty="0" smtClean="0"/>
                        <a:t> and Disorders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370840">
                <a:tc>
                  <a:txBody>
                    <a:bodyPr/>
                    <a:lstStyle/>
                    <a:p>
                      <a:r>
                        <a:rPr lang="en-US" dirty="0" smtClean="0">
                          <a:latin typeface="+mn-lt"/>
                        </a:rPr>
                        <a:t>Calcitonin</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latin typeface="+mn-lt"/>
                        </a:rPr>
                        <a:t>Thyroid tumors, pancreatic tumors, hyperparathyroidism, thyroiditis</a:t>
                      </a:r>
                      <a:endParaRPr lang="en-US"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sz="1800" dirty="0" smtClean="0">
                          <a:latin typeface="+mn-lt"/>
                        </a:rPr>
                        <a:t>Cortisol</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latin typeface="+mn-lt"/>
                        </a:rPr>
                        <a:t>Addison’s disease</a:t>
                      </a:r>
                    </a:p>
                    <a:p>
                      <a:r>
                        <a:rPr lang="en-US" dirty="0" smtClean="0">
                          <a:latin typeface="+mn-lt"/>
                        </a:rPr>
                        <a:t>Cushing’s</a:t>
                      </a:r>
                      <a:r>
                        <a:rPr lang="en-US" baseline="0" dirty="0" smtClean="0">
                          <a:latin typeface="+mn-lt"/>
                        </a:rPr>
                        <a:t> syndrome</a:t>
                      </a:r>
                    </a:p>
                    <a:p>
                      <a:r>
                        <a:rPr lang="en-US" baseline="0" dirty="0" smtClean="0">
                          <a:latin typeface="+mn-lt"/>
                        </a:rPr>
                        <a:t>Tumor of the adrenal gland</a:t>
                      </a:r>
                    </a:p>
                    <a:p>
                      <a:r>
                        <a:rPr lang="en-US" baseline="0" dirty="0" smtClean="0">
                          <a:latin typeface="+mn-lt"/>
                        </a:rPr>
                        <a:t>Hypopituitarism</a:t>
                      </a:r>
                      <a:endParaRPr lang="en-US" dirty="0" smtClean="0">
                        <a:latin typeface="+mn-lt"/>
                      </a:endParaRPr>
                    </a:p>
                    <a:p>
                      <a:r>
                        <a:rPr lang="en-US" dirty="0" smtClean="0">
                          <a:latin typeface="+mn-lt"/>
                        </a:rPr>
                        <a:t>Acute adrenal crisis</a:t>
                      </a:r>
                      <a:endParaRPr lang="en-US"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sz="1800" dirty="0" smtClean="0">
                          <a:latin typeface="+mn-lt"/>
                        </a:rPr>
                        <a:t>Fasting blood glucose (fasting blood sugar,</a:t>
                      </a:r>
                      <a:r>
                        <a:rPr lang="en-US" sz="1800" baseline="0" dirty="0" smtClean="0">
                          <a:latin typeface="+mn-lt"/>
                        </a:rPr>
                        <a:t> FBS)</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latin typeface="+mn-lt"/>
                        </a:rPr>
                        <a:t>Prediabetes and Type 2 diabetes</a:t>
                      </a:r>
                    </a:p>
                    <a:p>
                      <a:r>
                        <a:rPr lang="en-US" dirty="0" smtClean="0">
                          <a:latin typeface="+mn-lt"/>
                        </a:rPr>
                        <a:t>Overactive or underactive thyroid gland</a:t>
                      </a:r>
                    </a:p>
                    <a:p>
                      <a:r>
                        <a:rPr lang="en-US" dirty="0" smtClean="0">
                          <a:latin typeface="+mn-lt"/>
                        </a:rPr>
                        <a:t>Pancreatic</a:t>
                      </a:r>
                      <a:r>
                        <a:rPr lang="en-US" baseline="0" dirty="0" smtClean="0">
                          <a:latin typeface="+mn-lt"/>
                        </a:rPr>
                        <a:t> cancer</a:t>
                      </a:r>
                    </a:p>
                    <a:p>
                      <a:r>
                        <a:rPr lang="en-US" baseline="0" dirty="0" smtClean="0">
                          <a:latin typeface="+mn-lt"/>
                        </a:rPr>
                        <a:t>Pancreatitis</a:t>
                      </a:r>
                      <a:endParaRPr lang="en-US"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Text Placeholder 2"/>
          <p:cNvSpPr>
            <a:spLocks noGrp="1"/>
          </p:cNvSpPr>
          <p:nvPr>
            <p:ph type="body" sz="quarter" idx="16"/>
          </p:nvPr>
        </p:nvSpPr>
        <p:spPr/>
        <p:txBody>
          <a:bodyPr/>
          <a:lstStyle/>
          <a:p>
            <a:endParaRPr lang="en-US"/>
          </a:p>
        </p:txBody>
      </p:sp>
      <p:sp>
        <p:nvSpPr>
          <p:cNvPr id="2" name="Text Placeholder 1"/>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61091400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NAACLS Competencies</a:t>
            </a:r>
            <a:endParaRPr lang="en-US" dirty="0"/>
          </a:p>
        </p:txBody>
      </p:sp>
      <p:sp>
        <p:nvSpPr>
          <p:cNvPr id="11" name="Content Placeholder 10"/>
          <p:cNvSpPr>
            <a:spLocks noGrp="1"/>
          </p:cNvSpPr>
          <p:nvPr>
            <p:ph idx="1"/>
          </p:nvPr>
        </p:nvSpPr>
        <p:spPr/>
        <p:txBody>
          <a:bodyPr/>
          <a:lstStyle/>
          <a:p>
            <a:pPr marL="627063" indent="-627063">
              <a:buNone/>
            </a:pPr>
            <a:r>
              <a:rPr lang="en-US" dirty="0" smtClean="0"/>
              <a:t>1.00	</a:t>
            </a:r>
            <a:r>
              <a:rPr lang="en-US" altLang="en-US" dirty="0" smtClean="0"/>
              <a:t>Demonstrate knowledge of the healthcare delivery system and medical terminology.</a:t>
            </a:r>
            <a:endParaRPr lang="en-US" dirty="0" smtClean="0"/>
          </a:p>
          <a:p>
            <a:pPr marL="627063" indent="-627063">
              <a:buNone/>
            </a:pPr>
            <a:r>
              <a:rPr lang="en-US" dirty="0" smtClean="0"/>
              <a:t>1.6	</a:t>
            </a:r>
            <a:r>
              <a:rPr lang="en-US" altLang="en-US" dirty="0" smtClean="0"/>
              <a:t>Describe how laboratory testing is used to assess body functions and disease.</a:t>
            </a:r>
            <a:endParaRPr lang="en-US" dirty="0" smtClean="0"/>
          </a:p>
          <a:p>
            <a:pPr marL="627063" indent="-627063">
              <a:buNone/>
            </a:pPr>
            <a:r>
              <a:rPr lang="en-US" dirty="0" smtClean="0"/>
              <a:t>3.00	</a:t>
            </a:r>
            <a:r>
              <a:rPr lang="en-US" altLang="en-US" dirty="0" smtClean="0"/>
              <a:t>Demonstrate basic understanding of the anatomy and physiology of body systems and anatomical terminology in order to relate major areas of the clinical laboratory to general pathologic conditions associated with the body systems.</a:t>
            </a:r>
          </a:p>
          <a:p>
            <a:pPr marL="627063" indent="-627063">
              <a:buNone/>
            </a:pPr>
            <a:r>
              <a:rPr lang="en-US" dirty="0" smtClean="0"/>
              <a:t>3.1	Describe the basic functions of each main body system, and demonstrate basic knowledge of the circulatory, urinary, and other body systems necessary to perform assigned specimen collection tasks.</a:t>
            </a:r>
            <a:endParaRPr lang="en-US" dirty="0"/>
          </a:p>
        </p:txBody>
      </p:sp>
      <p:sp>
        <p:nvSpPr>
          <p:cNvPr id="3" name="Text Placeholder 2"/>
          <p:cNvSpPr>
            <a:spLocks noGrp="1"/>
          </p:cNvSpPr>
          <p:nvPr>
            <p:ph type="body" sz="quarter" idx="16"/>
          </p:nvPr>
        </p:nvSpPr>
        <p:spPr/>
        <p:txBody>
          <a:bodyPr/>
          <a:lstStyle/>
          <a:p>
            <a:endParaRPr lang="en-US"/>
          </a:p>
        </p:txBody>
      </p:sp>
      <p:sp>
        <p:nvSpPr>
          <p:cNvPr id="2" name="Text Placeholder 1"/>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9713136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Endocrine System: Blood Tests </a:t>
            </a:r>
            <a:r>
              <a:rPr lang="en-US" dirty="0" smtClean="0"/>
              <a:t>3</a:t>
            </a:r>
            <a:endParaRPr lang="en-US" dirty="0">
              <a:solidFill>
                <a:schemeClr val="bg1"/>
              </a:solidFill>
            </a:endParaRPr>
          </a:p>
        </p:txBody>
      </p:sp>
      <p:graphicFrame>
        <p:nvGraphicFramePr>
          <p:cNvPr id="16" name="Content Placeholder 15"/>
          <p:cNvGraphicFramePr>
            <a:graphicFrameLocks noGrp="1"/>
          </p:cNvGraphicFramePr>
          <p:nvPr>
            <p:ph idx="1"/>
            <p:extLst>
              <p:ext uri="{D42A27DB-BD31-4B8C-83A1-F6EECF244321}">
                <p14:modId xmlns:p14="http://schemas.microsoft.com/office/powerpoint/2010/main" val="4075788129"/>
              </p:ext>
            </p:extLst>
          </p:nvPr>
        </p:nvGraphicFramePr>
        <p:xfrm>
          <a:off x="457200" y="990600"/>
          <a:ext cx="8229600" cy="4759960"/>
        </p:xfrm>
        <a:graphic>
          <a:graphicData uri="http://schemas.openxmlformats.org/drawingml/2006/table">
            <a:tbl>
              <a:tblPr firstRow="1" bandRow="1">
                <a:tableStyleId>{3C2FFA5D-87B4-456A-9821-1D502468CF0F}</a:tableStyleId>
              </a:tblPr>
              <a:tblGrid>
                <a:gridCol w="4114800"/>
                <a:gridCol w="4114800"/>
              </a:tblGrid>
              <a:tr h="370840">
                <a:tc>
                  <a:txBody>
                    <a:bodyPr/>
                    <a:lstStyle/>
                    <a:p>
                      <a:r>
                        <a:rPr lang="en-US" dirty="0" smtClean="0"/>
                        <a:t>Test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r>
                        <a:rPr lang="en-US" dirty="0" smtClean="0"/>
                        <a:t>Related Diseases</a:t>
                      </a:r>
                      <a:r>
                        <a:rPr lang="en-US" baseline="0" dirty="0" smtClean="0"/>
                        <a:t> and Disorders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370840">
                <a:tc>
                  <a:txBody>
                    <a:bodyPr/>
                    <a:lstStyle/>
                    <a:p>
                      <a:r>
                        <a:rPr lang="en-US" dirty="0" smtClean="0">
                          <a:latin typeface="+mn-lt"/>
                        </a:rPr>
                        <a:t>Follicle-stimulating</a:t>
                      </a:r>
                      <a:r>
                        <a:rPr lang="en-US" baseline="0" dirty="0" smtClean="0">
                          <a:latin typeface="+mn-lt"/>
                        </a:rPr>
                        <a:t> hormone (FSH)</a:t>
                      </a:r>
                      <a:endParaRPr lang="en-US"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latin typeface="+mn-lt"/>
                        </a:rPr>
                        <a:t>Female:</a:t>
                      </a:r>
                    </a:p>
                    <a:p>
                      <a:pPr>
                        <a:tabLst>
                          <a:tab pos="228600" algn="l"/>
                        </a:tabLst>
                      </a:pPr>
                      <a:r>
                        <a:rPr lang="en-US" dirty="0" smtClean="0">
                          <a:latin typeface="+mn-lt"/>
                        </a:rPr>
                        <a:t>	Menopause</a:t>
                      </a:r>
                    </a:p>
                    <a:p>
                      <a:pPr>
                        <a:tabLst>
                          <a:tab pos="228600" algn="l"/>
                        </a:tabLst>
                      </a:pPr>
                      <a:r>
                        <a:rPr lang="en-US" dirty="0" smtClean="0">
                          <a:latin typeface="+mn-lt"/>
                        </a:rPr>
                        <a:t>	Polycystic ovary</a:t>
                      </a:r>
                      <a:r>
                        <a:rPr lang="en-US" baseline="0" dirty="0" smtClean="0">
                          <a:latin typeface="+mn-lt"/>
                        </a:rPr>
                        <a:t> syndrome</a:t>
                      </a:r>
                    </a:p>
                    <a:p>
                      <a:pPr>
                        <a:tabLst>
                          <a:tab pos="228600" algn="l"/>
                        </a:tabLst>
                      </a:pPr>
                      <a:r>
                        <a:rPr lang="en-US" baseline="0" dirty="0" smtClean="0">
                          <a:latin typeface="+mn-lt"/>
                        </a:rPr>
                        <a:t>	Ovarian cysts</a:t>
                      </a:r>
                    </a:p>
                    <a:p>
                      <a:pPr>
                        <a:tabLst>
                          <a:tab pos="228600" algn="l"/>
                        </a:tabLst>
                      </a:pPr>
                      <a:r>
                        <a:rPr lang="en-US" baseline="0" dirty="0" smtClean="0">
                          <a:latin typeface="+mn-lt"/>
                        </a:rPr>
                        <a:t>	Infertility</a:t>
                      </a:r>
                    </a:p>
                    <a:p>
                      <a:pPr>
                        <a:tabLst>
                          <a:tab pos="228600" algn="l"/>
                        </a:tabLst>
                      </a:pPr>
                      <a:r>
                        <a:rPr lang="en-US" baseline="0" dirty="0" smtClean="0">
                          <a:latin typeface="+mn-lt"/>
                        </a:rPr>
                        <a:t>	Anorexia</a:t>
                      </a:r>
                    </a:p>
                    <a:p>
                      <a:pPr>
                        <a:tabLst>
                          <a:tab pos="228600" algn="l"/>
                        </a:tabLst>
                      </a:pPr>
                      <a:r>
                        <a:rPr lang="en-US" baseline="0" dirty="0" smtClean="0">
                          <a:latin typeface="+mn-lt"/>
                        </a:rPr>
                        <a:t>	Turner syndrome</a:t>
                      </a:r>
                      <a:endParaRPr lang="en-US"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dirty="0" smtClean="0">
                          <a:latin typeface="+mn-lt"/>
                        </a:rPr>
                        <a:t>Follicle-stimulating</a:t>
                      </a:r>
                      <a:r>
                        <a:rPr lang="en-US" baseline="0" dirty="0" smtClean="0">
                          <a:latin typeface="+mn-lt"/>
                        </a:rPr>
                        <a:t> hormone (FSH)</a:t>
                      </a:r>
                      <a:endParaRPr lang="en-US"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latin typeface="+mn-lt"/>
                        </a:rPr>
                        <a:t>Male:</a:t>
                      </a:r>
                    </a:p>
                    <a:p>
                      <a:pPr>
                        <a:tabLst>
                          <a:tab pos="228600" algn="l"/>
                        </a:tabLst>
                      </a:pPr>
                      <a:r>
                        <a:rPr lang="en-US" dirty="0" smtClean="0">
                          <a:latin typeface="+mn-lt"/>
                        </a:rPr>
                        <a:t>	Klinefelter</a:t>
                      </a:r>
                      <a:r>
                        <a:rPr lang="en-US" baseline="0" dirty="0" smtClean="0">
                          <a:latin typeface="+mn-lt"/>
                        </a:rPr>
                        <a:t> syndrome</a:t>
                      </a:r>
                    </a:p>
                    <a:p>
                      <a:pPr>
                        <a:tabLst>
                          <a:tab pos="228600" algn="l"/>
                        </a:tabLst>
                      </a:pPr>
                      <a:r>
                        <a:rPr lang="en-US" baseline="0" dirty="0" smtClean="0">
                          <a:latin typeface="+mn-lt"/>
                        </a:rPr>
                        <a:t>	Infertility</a:t>
                      </a:r>
                      <a:endParaRPr lang="en-US"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dirty="0" smtClean="0">
                          <a:latin typeface="+mn-lt"/>
                        </a:rPr>
                        <a:t>Luteinizing hormone (LH)</a:t>
                      </a:r>
                      <a:endParaRPr lang="en-US"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tabLst>
                          <a:tab pos="228600" algn="l"/>
                        </a:tabLst>
                      </a:pPr>
                      <a:r>
                        <a:rPr lang="en-US" dirty="0" smtClean="0">
                          <a:latin typeface="+mn-lt"/>
                        </a:rPr>
                        <a:t>Female:</a:t>
                      </a:r>
                    </a:p>
                    <a:p>
                      <a:pPr>
                        <a:tabLst>
                          <a:tab pos="228600" algn="l"/>
                        </a:tabLst>
                      </a:pPr>
                      <a:r>
                        <a:rPr lang="en-US" dirty="0" smtClean="0">
                          <a:latin typeface="+mn-lt"/>
                        </a:rPr>
                        <a:t>	Menopause</a:t>
                      </a:r>
                    </a:p>
                    <a:p>
                      <a:pPr>
                        <a:tabLst>
                          <a:tab pos="228600" algn="l"/>
                        </a:tabLst>
                      </a:pPr>
                      <a:r>
                        <a:rPr lang="en-US" dirty="0" smtClean="0">
                          <a:latin typeface="+mn-lt"/>
                        </a:rPr>
                        <a:t>	Polycystic ovary</a:t>
                      </a:r>
                      <a:r>
                        <a:rPr lang="en-US" baseline="0" dirty="0" smtClean="0">
                          <a:latin typeface="+mn-lt"/>
                        </a:rPr>
                        <a:t> syndrome</a:t>
                      </a:r>
                    </a:p>
                    <a:p>
                      <a:pPr>
                        <a:tabLst>
                          <a:tab pos="228600" algn="l"/>
                        </a:tabLst>
                      </a:pPr>
                      <a:r>
                        <a:rPr lang="en-US" baseline="0" dirty="0" smtClean="0">
                          <a:latin typeface="+mn-lt"/>
                        </a:rPr>
                        <a:t>	Ovarian cysts</a:t>
                      </a:r>
                    </a:p>
                    <a:p>
                      <a:pPr>
                        <a:tabLst>
                          <a:tab pos="228600" algn="l"/>
                        </a:tabLst>
                      </a:pPr>
                      <a:r>
                        <a:rPr lang="en-US" baseline="0" dirty="0" smtClean="0">
                          <a:latin typeface="+mn-lt"/>
                        </a:rPr>
                        <a:t>	Turner syndrome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Text Placeholder 2"/>
          <p:cNvSpPr>
            <a:spLocks noGrp="1"/>
          </p:cNvSpPr>
          <p:nvPr>
            <p:ph type="body" sz="quarter" idx="16"/>
          </p:nvPr>
        </p:nvSpPr>
        <p:spPr/>
        <p:txBody>
          <a:bodyPr/>
          <a:lstStyle/>
          <a:p>
            <a:endParaRPr lang="en-US"/>
          </a:p>
        </p:txBody>
      </p:sp>
      <p:sp>
        <p:nvSpPr>
          <p:cNvPr id="2" name="Text Placeholder 1"/>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83769084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Endocrine System: Blood Tests </a:t>
            </a:r>
            <a:r>
              <a:rPr lang="en-US" dirty="0" smtClean="0"/>
              <a:t>4</a:t>
            </a:r>
            <a:endParaRPr lang="en-US" dirty="0" smtClean="0">
              <a:solidFill>
                <a:schemeClr val="bg1"/>
              </a:solidFill>
            </a:endParaRPr>
          </a:p>
        </p:txBody>
      </p:sp>
      <p:graphicFrame>
        <p:nvGraphicFramePr>
          <p:cNvPr id="16" name="Content Placeholder 15"/>
          <p:cNvGraphicFramePr>
            <a:graphicFrameLocks noGrp="1"/>
          </p:cNvGraphicFramePr>
          <p:nvPr>
            <p:ph idx="1"/>
            <p:extLst>
              <p:ext uri="{D42A27DB-BD31-4B8C-83A1-F6EECF244321}">
                <p14:modId xmlns:p14="http://schemas.microsoft.com/office/powerpoint/2010/main" val="2922432502"/>
              </p:ext>
            </p:extLst>
          </p:nvPr>
        </p:nvGraphicFramePr>
        <p:xfrm>
          <a:off x="457200" y="990600"/>
          <a:ext cx="8229600" cy="3937000"/>
        </p:xfrm>
        <a:graphic>
          <a:graphicData uri="http://schemas.openxmlformats.org/drawingml/2006/table">
            <a:tbl>
              <a:tblPr firstRow="1" bandRow="1">
                <a:tableStyleId>{3C2FFA5D-87B4-456A-9821-1D502468CF0F}</a:tableStyleId>
              </a:tblPr>
              <a:tblGrid>
                <a:gridCol w="4114800"/>
                <a:gridCol w="4114800"/>
              </a:tblGrid>
              <a:tr h="370840">
                <a:tc>
                  <a:txBody>
                    <a:bodyPr/>
                    <a:lstStyle/>
                    <a:p>
                      <a:r>
                        <a:rPr lang="en-US" dirty="0" smtClean="0"/>
                        <a:t>Test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r>
                        <a:rPr lang="en-US" dirty="0" smtClean="0"/>
                        <a:t>Related Diseases</a:t>
                      </a:r>
                      <a:r>
                        <a:rPr lang="en-US" baseline="0" dirty="0" smtClean="0"/>
                        <a:t> and Disorders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r>
              <a:tr h="370840">
                <a:tc>
                  <a:txBody>
                    <a:bodyPr/>
                    <a:lstStyle/>
                    <a:p>
                      <a:r>
                        <a:rPr lang="en-US" dirty="0" smtClean="0">
                          <a:latin typeface="+mn-lt"/>
                        </a:rPr>
                        <a:t>Luteinizing hormone (LH)</a:t>
                      </a:r>
                      <a:endParaRPr lang="en-US"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tabLst>
                          <a:tab pos="228600" algn="l"/>
                        </a:tabLst>
                      </a:pPr>
                      <a:r>
                        <a:rPr lang="en-US" baseline="0" dirty="0" smtClean="0">
                          <a:latin typeface="+mn-lt"/>
                        </a:rPr>
                        <a:t>Male:</a:t>
                      </a:r>
                    </a:p>
                    <a:p>
                      <a:pPr>
                        <a:tabLst>
                          <a:tab pos="228600" algn="l"/>
                        </a:tabLst>
                      </a:pPr>
                      <a:r>
                        <a:rPr lang="en-US" baseline="0" dirty="0" smtClean="0">
                          <a:latin typeface="+mn-lt"/>
                        </a:rPr>
                        <a:t>	Anorchia</a:t>
                      </a:r>
                    </a:p>
                    <a:p>
                      <a:pPr>
                        <a:tabLst>
                          <a:tab pos="228600" algn="l"/>
                        </a:tabLst>
                      </a:pPr>
                      <a:r>
                        <a:rPr lang="en-US" baseline="0" dirty="0" smtClean="0">
                          <a:latin typeface="+mn-lt"/>
                        </a:rPr>
                        <a:t>	Hypogonadism</a:t>
                      </a:r>
                    </a:p>
                    <a:p>
                      <a:pPr>
                        <a:tabLst>
                          <a:tab pos="228600" algn="l"/>
                        </a:tabLst>
                      </a:pPr>
                      <a:r>
                        <a:rPr lang="en-US" baseline="0" dirty="0" smtClean="0">
                          <a:latin typeface="+mn-lt"/>
                        </a:rPr>
                        <a:t>	Klinefelter syndrome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r>
                        <a:rPr lang="en-US" dirty="0" smtClean="0">
                          <a:latin typeface="+mn-lt"/>
                        </a:rPr>
                        <a:t>Glucagon</a:t>
                      </a:r>
                      <a:endParaRPr lang="en-US"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tabLst>
                          <a:tab pos="228600" algn="l"/>
                        </a:tabLst>
                      </a:pPr>
                      <a:r>
                        <a:rPr lang="en-US" baseline="0" dirty="0" smtClean="0">
                          <a:latin typeface="+mn-lt"/>
                        </a:rPr>
                        <a:t>Diabetes</a:t>
                      </a:r>
                    </a:p>
                    <a:p>
                      <a:pPr>
                        <a:tabLst>
                          <a:tab pos="228600" algn="l"/>
                        </a:tabLst>
                      </a:pPr>
                      <a:r>
                        <a:rPr lang="en-US" baseline="0" dirty="0" smtClean="0">
                          <a:latin typeface="+mn-lt"/>
                        </a:rPr>
                        <a:t>Cushing’s syndrome</a:t>
                      </a:r>
                    </a:p>
                    <a:p>
                      <a:pPr>
                        <a:tabLst>
                          <a:tab pos="228600" algn="l"/>
                        </a:tabLst>
                      </a:pPr>
                      <a:r>
                        <a:rPr lang="en-US" baseline="0" dirty="0" smtClean="0">
                          <a:latin typeface="+mn-lt"/>
                        </a:rPr>
                        <a:t>Cirrhosis of the liver</a:t>
                      </a:r>
                    </a:p>
                    <a:p>
                      <a:pPr>
                        <a:tabLst>
                          <a:tab pos="228600" algn="l"/>
                        </a:tabLst>
                      </a:pPr>
                      <a:r>
                        <a:rPr lang="en-US" baseline="0" dirty="0" smtClean="0">
                          <a:latin typeface="+mn-lt"/>
                        </a:rPr>
                        <a:t>Hypoglycemia</a:t>
                      </a:r>
                    </a:p>
                    <a:p>
                      <a:pPr>
                        <a:tabLst>
                          <a:tab pos="228600" algn="l"/>
                        </a:tabLst>
                      </a:pPr>
                      <a:r>
                        <a:rPr lang="en-US" baseline="0" dirty="0" smtClean="0">
                          <a:latin typeface="+mn-lt"/>
                        </a:rPr>
                        <a:t>Pancreatitis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r>
                        <a:rPr lang="en-US" dirty="0" smtClean="0">
                          <a:latin typeface="+mn-lt"/>
                        </a:rPr>
                        <a:t>Glucose tolerance test (GTT)</a:t>
                      </a:r>
                      <a:endParaRPr lang="en-US"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tabLst>
                          <a:tab pos="228600" algn="l"/>
                        </a:tabLst>
                      </a:pPr>
                      <a:r>
                        <a:rPr lang="en-US" baseline="0" dirty="0" smtClean="0">
                          <a:latin typeface="+mn-lt"/>
                        </a:rPr>
                        <a:t>Prediabetes</a:t>
                      </a:r>
                    </a:p>
                    <a:p>
                      <a:pPr>
                        <a:tabLst>
                          <a:tab pos="228600" algn="l"/>
                        </a:tabLst>
                      </a:pPr>
                      <a:r>
                        <a:rPr lang="en-US" baseline="0" dirty="0" smtClean="0">
                          <a:latin typeface="+mn-lt"/>
                        </a:rPr>
                        <a:t>Type 2 diabetes</a:t>
                      </a:r>
                    </a:p>
                    <a:p>
                      <a:pPr>
                        <a:tabLst>
                          <a:tab pos="228600" algn="l"/>
                        </a:tabLst>
                      </a:pPr>
                      <a:r>
                        <a:rPr lang="en-US" baseline="0" dirty="0" smtClean="0">
                          <a:latin typeface="+mn-lt"/>
                        </a:rPr>
                        <a:t>Gestational diabetes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3" name="Text Placeholder 2"/>
          <p:cNvSpPr>
            <a:spLocks noGrp="1"/>
          </p:cNvSpPr>
          <p:nvPr>
            <p:ph type="body" sz="quarter" idx="16"/>
          </p:nvPr>
        </p:nvSpPr>
        <p:spPr/>
        <p:txBody>
          <a:bodyPr/>
          <a:lstStyle/>
          <a:p>
            <a:endParaRPr lang="en-US"/>
          </a:p>
        </p:txBody>
      </p:sp>
      <p:sp>
        <p:nvSpPr>
          <p:cNvPr id="2" name="Text Placeholder 1"/>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41227281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Endocrine System: Blood Tests </a:t>
            </a:r>
            <a:r>
              <a:rPr lang="en-US" dirty="0" smtClean="0"/>
              <a:t>5</a:t>
            </a:r>
            <a:endParaRPr lang="en-US" dirty="0">
              <a:solidFill>
                <a:schemeClr val="bg1"/>
              </a:solidFill>
            </a:endParaRPr>
          </a:p>
        </p:txBody>
      </p:sp>
      <p:graphicFrame>
        <p:nvGraphicFramePr>
          <p:cNvPr id="16" name="Content Placeholder 15"/>
          <p:cNvGraphicFramePr>
            <a:graphicFrameLocks noGrp="1"/>
          </p:cNvGraphicFramePr>
          <p:nvPr>
            <p:ph idx="1"/>
            <p:extLst>
              <p:ext uri="{D42A27DB-BD31-4B8C-83A1-F6EECF244321}">
                <p14:modId xmlns:p14="http://schemas.microsoft.com/office/powerpoint/2010/main" val="905582602"/>
              </p:ext>
            </p:extLst>
          </p:nvPr>
        </p:nvGraphicFramePr>
        <p:xfrm>
          <a:off x="457200" y="990600"/>
          <a:ext cx="8229600" cy="4399280"/>
        </p:xfrm>
        <a:graphic>
          <a:graphicData uri="http://schemas.openxmlformats.org/drawingml/2006/table">
            <a:tbl>
              <a:tblPr firstRow="1" bandRow="1">
                <a:tableStyleId>{3C2FFA5D-87B4-456A-9821-1D502468CF0F}</a:tableStyleId>
              </a:tblPr>
              <a:tblGrid>
                <a:gridCol w="4114800"/>
                <a:gridCol w="4114800"/>
              </a:tblGrid>
              <a:tr h="370840">
                <a:tc>
                  <a:txBody>
                    <a:bodyPr/>
                    <a:lstStyle/>
                    <a:p>
                      <a:r>
                        <a:rPr lang="en-US" dirty="0" smtClean="0"/>
                        <a:t>Test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r>
                        <a:rPr lang="en-US" dirty="0" smtClean="0"/>
                        <a:t>Related Diseases</a:t>
                      </a:r>
                      <a:r>
                        <a:rPr lang="en-US" baseline="0" dirty="0" smtClean="0"/>
                        <a:t> and Disorders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370840">
                <a:tc>
                  <a:txBody>
                    <a:bodyPr/>
                    <a:lstStyle/>
                    <a:p>
                      <a:r>
                        <a:rPr lang="en-US" dirty="0" smtClean="0">
                          <a:latin typeface="+mn-lt"/>
                        </a:rPr>
                        <a:t>Growth hormone (GH)</a:t>
                      </a:r>
                      <a:endParaRPr lang="en-US"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tabLst>
                          <a:tab pos="228600" algn="l"/>
                        </a:tabLst>
                      </a:pPr>
                      <a:r>
                        <a:rPr lang="en-US" baseline="0" dirty="0" smtClean="0">
                          <a:latin typeface="+mn-lt"/>
                        </a:rPr>
                        <a:t>Acromegaly, Giantism</a:t>
                      </a:r>
                    </a:p>
                    <a:p>
                      <a:pPr>
                        <a:tabLst>
                          <a:tab pos="228600" algn="l"/>
                        </a:tabLst>
                      </a:pPr>
                      <a:r>
                        <a:rPr lang="en-US" baseline="0" dirty="0" smtClean="0">
                          <a:latin typeface="+mn-lt"/>
                        </a:rPr>
                        <a:t>Dwarfism, Pituitary tumor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dirty="0" smtClean="0">
                          <a:latin typeface="+mn-lt"/>
                        </a:rPr>
                        <a:t>Insulin</a:t>
                      </a:r>
                      <a:endParaRPr lang="en-US"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tabLst>
                          <a:tab pos="228600" algn="l"/>
                        </a:tabLst>
                      </a:pPr>
                      <a:r>
                        <a:rPr lang="en-US" baseline="0" dirty="0" smtClean="0">
                          <a:latin typeface="+mn-lt"/>
                        </a:rPr>
                        <a:t>Diabetes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dirty="0" smtClean="0">
                          <a:latin typeface="+mn-lt"/>
                        </a:rPr>
                        <a:t>Renin</a:t>
                      </a:r>
                      <a:endParaRPr lang="en-US"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tabLst>
                          <a:tab pos="228600" algn="l"/>
                        </a:tabLst>
                      </a:pPr>
                      <a:r>
                        <a:rPr lang="en-US" baseline="0" dirty="0" smtClean="0">
                          <a:latin typeface="+mn-lt"/>
                        </a:rPr>
                        <a:t>Hypertension (high blood pressure)</a:t>
                      </a:r>
                    </a:p>
                    <a:p>
                      <a:pPr>
                        <a:tabLst>
                          <a:tab pos="228600" algn="l"/>
                        </a:tabLst>
                      </a:pPr>
                      <a:r>
                        <a:rPr lang="en-US" baseline="0" dirty="0" smtClean="0">
                          <a:latin typeface="+mn-lt"/>
                        </a:rPr>
                        <a:t>Kidney disorders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dirty="0" smtClean="0">
                          <a:latin typeface="+mn-lt"/>
                        </a:rPr>
                        <a:t>Thyroid function panel</a:t>
                      </a:r>
                      <a:endParaRPr lang="en-US"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tabLst>
                          <a:tab pos="228600" algn="l"/>
                        </a:tabLst>
                      </a:pPr>
                      <a:r>
                        <a:rPr lang="en-US" baseline="0" dirty="0" smtClean="0">
                          <a:latin typeface="+mn-lt"/>
                        </a:rPr>
                        <a:t>Thyroid cancer,  Goiter</a:t>
                      </a:r>
                    </a:p>
                    <a:p>
                      <a:pPr>
                        <a:tabLst>
                          <a:tab pos="228600" algn="l"/>
                        </a:tabLst>
                      </a:pPr>
                      <a:r>
                        <a:rPr lang="en-US" baseline="0" dirty="0" smtClean="0">
                          <a:latin typeface="+mn-lt"/>
                        </a:rPr>
                        <a:t>Overactive or underactive thyroid gland</a:t>
                      </a:r>
                    </a:p>
                    <a:p>
                      <a:pPr>
                        <a:tabLst>
                          <a:tab pos="228600" algn="l"/>
                        </a:tabLst>
                      </a:pPr>
                      <a:r>
                        <a:rPr lang="en-US" baseline="0" dirty="0" smtClean="0">
                          <a:latin typeface="+mn-lt"/>
                        </a:rPr>
                        <a:t>Graves’ disease</a:t>
                      </a:r>
                    </a:p>
                    <a:p>
                      <a:pPr>
                        <a:tabLst>
                          <a:tab pos="228600" algn="l"/>
                        </a:tabLst>
                      </a:pPr>
                      <a:r>
                        <a:rPr lang="en-US" baseline="0" dirty="0" smtClean="0">
                          <a:latin typeface="+mn-lt"/>
                        </a:rPr>
                        <a:t>Hypopituitarism</a:t>
                      </a:r>
                    </a:p>
                    <a:p>
                      <a:pPr>
                        <a:tabLst>
                          <a:tab pos="228600" algn="l"/>
                        </a:tabLst>
                      </a:pPr>
                      <a:r>
                        <a:rPr lang="en-US" baseline="0" dirty="0" smtClean="0">
                          <a:latin typeface="+mn-lt"/>
                        </a:rPr>
                        <a:t>Thyroid nodule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dirty="0" smtClean="0">
                          <a:latin typeface="+mn-lt"/>
                        </a:rPr>
                        <a:t>Zinc</a:t>
                      </a:r>
                      <a:endParaRPr lang="en-US"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tabLst>
                          <a:tab pos="228600" algn="l"/>
                        </a:tabLst>
                      </a:pPr>
                      <a:r>
                        <a:rPr lang="en-US" dirty="0" smtClean="0">
                          <a:latin typeface="+mn-lt"/>
                        </a:rPr>
                        <a:t>Low thyroid hormones</a:t>
                      </a:r>
                    </a:p>
                    <a:p>
                      <a:pPr>
                        <a:tabLst>
                          <a:tab pos="228600" algn="l"/>
                        </a:tabLst>
                      </a:pPr>
                      <a:r>
                        <a:rPr lang="en-US" dirty="0" smtClean="0">
                          <a:latin typeface="+mn-lt"/>
                        </a:rPr>
                        <a:t>Insulin-like growth factor</a:t>
                      </a:r>
                    </a:p>
                    <a:p>
                      <a:pPr>
                        <a:tabLst>
                          <a:tab pos="228600" algn="l"/>
                        </a:tabLst>
                      </a:pPr>
                      <a:r>
                        <a:rPr lang="en-US" dirty="0" smtClean="0">
                          <a:latin typeface="+mn-lt"/>
                        </a:rPr>
                        <a:t>Low testosterone</a:t>
                      </a:r>
                      <a:endParaRPr lang="en-US" baseline="0" dirty="0" smtClean="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Text Placeholder 2"/>
          <p:cNvSpPr>
            <a:spLocks noGrp="1"/>
          </p:cNvSpPr>
          <p:nvPr>
            <p:ph type="body" sz="quarter" idx="16"/>
          </p:nvPr>
        </p:nvSpPr>
        <p:spPr/>
        <p:txBody>
          <a:bodyPr/>
          <a:lstStyle/>
          <a:p>
            <a:endParaRPr lang="en-US"/>
          </a:p>
        </p:txBody>
      </p:sp>
      <p:sp>
        <p:nvSpPr>
          <p:cNvPr id="2" name="Text Placeholder 1"/>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49635816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Endocrine System: Other Tests</a:t>
            </a:r>
            <a:endParaRPr lang="en-US" dirty="0"/>
          </a:p>
        </p:txBody>
      </p:sp>
      <p:graphicFrame>
        <p:nvGraphicFramePr>
          <p:cNvPr id="16" name="Content Placeholder 15"/>
          <p:cNvGraphicFramePr>
            <a:graphicFrameLocks noGrp="1"/>
          </p:cNvGraphicFramePr>
          <p:nvPr>
            <p:ph idx="1"/>
            <p:extLst>
              <p:ext uri="{D42A27DB-BD31-4B8C-83A1-F6EECF244321}">
                <p14:modId xmlns:p14="http://schemas.microsoft.com/office/powerpoint/2010/main" val="567728356"/>
              </p:ext>
            </p:extLst>
          </p:nvPr>
        </p:nvGraphicFramePr>
        <p:xfrm>
          <a:off x="457200" y="990600"/>
          <a:ext cx="8229600" cy="1112520"/>
        </p:xfrm>
        <a:graphic>
          <a:graphicData uri="http://schemas.openxmlformats.org/drawingml/2006/table">
            <a:tbl>
              <a:tblPr firstRow="1" bandRow="1">
                <a:tableStyleId>{3C2FFA5D-87B4-456A-9821-1D502468CF0F}</a:tableStyleId>
              </a:tblPr>
              <a:tblGrid>
                <a:gridCol w="4114800"/>
                <a:gridCol w="4114800"/>
              </a:tblGrid>
              <a:tr h="370840">
                <a:tc>
                  <a:txBody>
                    <a:bodyPr/>
                    <a:lstStyle/>
                    <a:p>
                      <a:r>
                        <a:rPr lang="en-US" dirty="0" smtClean="0"/>
                        <a:t>Test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r>
                        <a:rPr lang="en-US" dirty="0" smtClean="0"/>
                        <a:t>Related Diseases</a:t>
                      </a:r>
                      <a:r>
                        <a:rPr lang="en-US" baseline="0" dirty="0" smtClean="0"/>
                        <a:t> and Disorders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370840">
                <a:tc>
                  <a:txBody>
                    <a:bodyPr/>
                    <a:lstStyle/>
                    <a:p>
                      <a:r>
                        <a:rPr lang="en-US" dirty="0" smtClean="0">
                          <a:latin typeface="+mn-lt"/>
                        </a:rPr>
                        <a:t>Urine</a:t>
                      </a:r>
                      <a:r>
                        <a:rPr lang="en-US" baseline="0" dirty="0" smtClean="0">
                          <a:latin typeface="+mn-lt"/>
                        </a:rPr>
                        <a:t> ketones</a:t>
                      </a:r>
                      <a:endParaRPr lang="en-US"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tabLst>
                          <a:tab pos="228600" algn="l"/>
                        </a:tabLst>
                      </a:pPr>
                      <a:r>
                        <a:rPr lang="en-US" baseline="0" dirty="0" smtClean="0">
                          <a:latin typeface="+mn-lt"/>
                        </a:rPr>
                        <a:t>Type 2 diabetes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dirty="0" smtClean="0">
                          <a:latin typeface="+mn-lt"/>
                        </a:rPr>
                        <a:t>Tissue biopsy of individual glands</a:t>
                      </a:r>
                      <a:endParaRPr lang="en-US"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tabLst>
                          <a:tab pos="228600" algn="l"/>
                        </a:tabLst>
                      </a:pPr>
                      <a:r>
                        <a:rPr lang="en-US" baseline="0" dirty="0" smtClean="0">
                          <a:latin typeface="+mn-lt"/>
                        </a:rPr>
                        <a:t>Cancer of the various glands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Text Placeholder 2"/>
          <p:cNvSpPr>
            <a:spLocks noGrp="1"/>
          </p:cNvSpPr>
          <p:nvPr>
            <p:ph type="body" sz="quarter" idx="16"/>
          </p:nvPr>
        </p:nvSpPr>
        <p:spPr/>
        <p:txBody>
          <a:bodyPr/>
          <a:lstStyle/>
          <a:p>
            <a:endParaRPr lang="en-US"/>
          </a:p>
        </p:txBody>
      </p:sp>
      <p:sp>
        <p:nvSpPr>
          <p:cNvPr id="2" name="Text Placeholder 1"/>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17380483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lstStyle/>
          <a:p>
            <a:r>
              <a:rPr lang="en-US" dirty="0" smtClean="0"/>
              <a:t>Cardiovascular System</a:t>
            </a:r>
            <a:endParaRPr lang="en-US" dirty="0"/>
          </a:p>
        </p:txBody>
      </p:sp>
      <p:sp>
        <p:nvSpPr>
          <p:cNvPr id="10" name="Subtitle 9"/>
          <p:cNvSpPr>
            <a:spLocks noGrp="1"/>
          </p:cNvSpPr>
          <p:nvPr>
            <p:ph type="body" sz="quarter" idx="10"/>
          </p:nvPr>
        </p:nvSpPr>
        <p:spPr/>
        <p:txBody>
          <a:bodyPr/>
          <a:lstStyle/>
          <a:p>
            <a:r>
              <a:rPr lang="en-US" dirty="0" smtClean="0"/>
              <a:t>Learning Outcome 5.9</a:t>
            </a:r>
            <a:endParaRPr lang="en-US" dirty="0"/>
          </a:p>
        </p:txBody>
      </p:sp>
      <p:sp>
        <p:nvSpPr>
          <p:cNvPr id="2" name="Text Placeholder 1"/>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5007896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Structures and Functions of the </a:t>
            </a:r>
            <a:br>
              <a:rPr lang="en-US" dirty="0" smtClean="0"/>
            </a:br>
            <a:r>
              <a:rPr lang="en-US" dirty="0" smtClean="0"/>
              <a:t>Cardiovascular System</a:t>
            </a:r>
            <a:endParaRPr lang="en-US" dirty="0"/>
          </a:p>
        </p:txBody>
      </p:sp>
      <p:sp>
        <p:nvSpPr>
          <p:cNvPr id="6" name="Content Placeholder 5"/>
          <p:cNvSpPr>
            <a:spLocks noGrp="1"/>
          </p:cNvSpPr>
          <p:nvPr>
            <p:ph sz="half" idx="1"/>
          </p:nvPr>
        </p:nvSpPr>
        <p:spPr>
          <a:xfrm>
            <a:off x="457200" y="1441086"/>
            <a:ext cx="4038600" cy="5089254"/>
          </a:xfrm>
        </p:spPr>
        <p:txBody>
          <a:bodyPr/>
          <a:lstStyle/>
          <a:p>
            <a:pPr marL="0" indent="0">
              <a:buNone/>
            </a:pPr>
            <a:r>
              <a:rPr lang="en-US" altLang="en-US" dirty="0" smtClean="0">
                <a:solidFill>
                  <a:srgbClr val="0070C0"/>
                </a:solidFill>
              </a:rPr>
              <a:t>Structures</a:t>
            </a:r>
          </a:p>
          <a:p>
            <a:r>
              <a:rPr lang="en-US" altLang="en-US" dirty="0" smtClean="0"/>
              <a:t>Heart</a:t>
            </a:r>
          </a:p>
          <a:p>
            <a:r>
              <a:rPr lang="en-US" altLang="en-US" dirty="0" smtClean="0"/>
              <a:t>Blood vessels</a:t>
            </a:r>
          </a:p>
          <a:p>
            <a:r>
              <a:rPr lang="en-US" altLang="en-US" dirty="0" smtClean="0"/>
              <a:t>Blood</a:t>
            </a:r>
          </a:p>
          <a:p>
            <a:pPr marL="0" indent="0">
              <a:spcBef>
                <a:spcPts val="1800"/>
              </a:spcBef>
              <a:buNone/>
            </a:pPr>
            <a:r>
              <a:rPr lang="en-US" altLang="en-US" dirty="0" smtClean="0">
                <a:solidFill>
                  <a:srgbClr val="0070C0"/>
                </a:solidFill>
              </a:rPr>
              <a:t>Functions</a:t>
            </a:r>
          </a:p>
          <a:p>
            <a:r>
              <a:rPr lang="en-US" altLang="en-US" dirty="0" smtClean="0"/>
              <a:t>Transport</a:t>
            </a:r>
          </a:p>
          <a:p>
            <a:r>
              <a:rPr lang="en-US" altLang="en-US" dirty="0" smtClean="0"/>
              <a:t>Immune response</a:t>
            </a:r>
          </a:p>
          <a:p>
            <a:r>
              <a:rPr lang="en-US" altLang="en-US" dirty="0" smtClean="0"/>
              <a:t>Body temperature</a:t>
            </a:r>
          </a:p>
          <a:p>
            <a:endParaRPr lang="en-US" dirty="0"/>
          </a:p>
        </p:txBody>
      </p:sp>
      <p:pic>
        <p:nvPicPr>
          <p:cNvPr id="15" name="Picture 2" descr="Human in anatomic position with structures of the cardiovascular system labeled"/>
          <p:cNvPicPr>
            <a:picLocks noGrp="1" noChangeAspect="1" noChangeArrowheads="1"/>
          </p:cNvPicPr>
          <p:nvPr>
            <p:ph sz="half" idx="2"/>
          </p:nvPr>
        </p:nvPicPr>
        <p:blipFill rotWithShape="1">
          <a:blip r:embed="rId3" cstate="print"/>
          <a:srcRect t="1847"/>
          <a:stretch/>
        </p:blipFill>
        <p:spPr bwMode="auto">
          <a:xfrm>
            <a:off x="4177886" y="1342026"/>
            <a:ext cx="4749916" cy="5088364"/>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sz="quarter" idx="12"/>
          </p:nvPr>
        </p:nvSpPr>
        <p:spPr>
          <a:xfrm>
            <a:off x="3817620" y="6400800"/>
            <a:ext cx="1508760" cy="228600"/>
          </a:xfrm>
        </p:spPr>
        <p:txBody>
          <a:bodyPr/>
          <a:lstStyle/>
          <a:p>
            <a:r>
              <a:rPr lang="en-US" dirty="0" smtClean="0">
                <a:hlinkClick r:id="rId4" action="ppaction://hlinksldjump"/>
              </a:rPr>
              <a:t>Structures and Functions of the Cardiovascular System Appendix</a:t>
            </a:r>
            <a:endParaRPr lang="en-US" dirty="0"/>
          </a:p>
        </p:txBody>
      </p:sp>
      <p:sp>
        <p:nvSpPr>
          <p:cNvPr id="2" name="Text Placeholder 1"/>
          <p:cNvSpPr>
            <a:spLocks noGrp="1"/>
          </p:cNvSpPr>
          <p:nvPr>
            <p:ph type="body" sz="quarter" idx="11"/>
          </p:nvPr>
        </p:nvSpPr>
        <p:spPr/>
        <p:txBody>
          <a:bodyPr/>
          <a:lstStyle/>
          <a:p>
            <a:r>
              <a:rPr lang="en-US" dirty="0"/>
              <a:t>Copyright © McGraw-Hill Education</a:t>
            </a:r>
          </a:p>
          <a:p>
            <a:endParaRPr lang="en-US" dirty="0"/>
          </a:p>
          <a:p>
            <a:endParaRPr lang="en-US" dirty="0"/>
          </a:p>
        </p:txBody>
      </p:sp>
    </p:spTree>
    <p:extLst>
      <p:ext uri="{BB962C8B-B14F-4D97-AF65-F5344CB8AC3E}">
        <p14:creationId xmlns:p14="http://schemas.microsoft.com/office/powerpoint/2010/main" val="41804752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Cardiovascular System: Blood Tests</a:t>
            </a:r>
            <a:br>
              <a:rPr lang="en-US" dirty="0" smtClean="0"/>
            </a:br>
            <a:r>
              <a:rPr lang="en-US" dirty="0" smtClean="0"/>
              <a:t>Related to the Heart and Circulation</a:t>
            </a:r>
            <a:endParaRPr lang="en-US" dirty="0"/>
          </a:p>
        </p:txBody>
      </p:sp>
      <p:graphicFrame>
        <p:nvGraphicFramePr>
          <p:cNvPr id="16" name="Content Placeholder 15"/>
          <p:cNvGraphicFramePr>
            <a:graphicFrameLocks noGrp="1"/>
          </p:cNvGraphicFramePr>
          <p:nvPr>
            <p:ph idx="1"/>
            <p:extLst>
              <p:ext uri="{D42A27DB-BD31-4B8C-83A1-F6EECF244321}">
                <p14:modId xmlns:p14="http://schemas.microsoft.com/office/powerpoint/2010/main" val="2445347071"/>
              </p:ext>
            </p:extLst>
          </p:nvPr>
        </p:nvGraphicFramePr>
        <p:xfrm>
          <a:off x="457200" y="1508760"/>
          <a:ext cx="8229600" cy="3581400"/>
        </p:xfrm>
        <a:graphic>
          <a:graphicData uri="http://schemas.openxmlformats.org/drawingml/2006/table">
            <a:tbl>
              <a:tblPr firstRow="1" bandRow="1">
                <a:tableStyleId>{3C2FFA5D-87B4-456A-9821-1D502468CF0F}</a:tableStyleId>
              </a:tblPr>
              <a:tblGrid>
                <a:gridCol w="4114800"/>
                <a:gridCol w="4114800"/>
              </a:tblGrid>
              <a:tr h="370840">
                <a:tc>
                  <a:txBody>
                    <a:bodyPr/>
                    <a:lstStyle/>
                    <a:p>
                      <a:r>
                        <a:rPr lang="en-US" dirty="0" smtClean="0"/>
                        <a:t>Test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r>
                        <a:rPr lang="en-US" dirty="0" smtClean="0"/>
                        <a:t>Related Diseases</a:t>
                      </a:r>
                      <a:r>
                        <a:rPr lang="en-US" baseline="0" dirty="0" smtClean="0"/>
                        <a:t> and Disorders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370840">
                <a:tc>
                  <a:txBody>
                    <a:bodyPr/>
                    <a:lstStyle/>
                    <a:p>
                      <a:r>
                        <a:rPr lang="en-US" dirty="0" smtClean="0">
                          <a:latin typeface="+mn-lt"/>
                        </a:rPr>
                        <a:t>Arterial blood gases</a:t>
                      </a:r>
                      <a:endParaRPr lang="en-US"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latin typeface="+mn-lt"/>
                        </a:rPr>
                        <a:t>Hypoxia, COPD</a:t>
                      </a:r>
                      <a:endParaRPr lang="en-US"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dirty="0" smtClean="0">
                          <a:latin typeface="+mn-lt"/>
                        </a:rPr>
                        <a:t>Aspartate aminotransferase (AST)</a:t>
                      </a:r>
                      <a:endParaRPr lang="en-US"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latin typeface="+mn-lt"/>
                        </a:rPr>
                        <a:t>Myocardial infarction, cardiac operations and cauterizations, angioplasty</a:t>
                      </a:r>
                      <a:endParaRPr lang="en-US"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sz="1800" dirty="0" smtClean="0">
                          <a:latin typeface="+mn-lt"/>
                        </a:rPr>
                        <a:t>B-type natriuretic</a:t>
                      </a:r>
                      <a:r>
                        <a:rPr lang="en-US" sz="1800" baseline="0" dirty="0" smtClean="0">
                          <a:latin typeface="+mn-lt"/>
                        </a:rPr>
                        <a:t> peptide (BNP)</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latin typeface="+mn-lt"/>
                        </a:rPr>
                        <a:t>Heart failure</a:t>
                      </a:r>
                      <a:endParaRPr lang="en-US"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sz="1800" dirty="0" smtClean="0">
                          <a:latin typeface="+mn-lt"/>
                        </a:rPr>
                        <a:t>Creatine kinase (CK)</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latin typeface="+mn-lt"/>
                        </a:rPr>
                        <a:t>Myocardial infarctions</a:t>
                      </a:r>
                    </a:p>
                    <a:p>
                      <a:r>
                        <a:rPr lang="en-US" dirty="0" smtClean="0">
                          <a:latin typeface="+mn-lt"/>
                        </a:rPr>
                        <a:t>Heart trauma</a:t>
                      </a:r>
                    </a:p>
                    <a:p>
                      <a:r>
                        <a:rPr lang="en-US" dirty="0" smtClean="0">
                          <a:latin typeface="+mn-lt"/>
                        </a:rPr>
                        <a:t>Myocarditis</a:t>
                      </a:r>
                      <a:endParaRPr lang="en-US"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dirty="0" smtClean="0">
                          <a:latin typeface="+mn-lt"/>
                        </a:rPr>
                        <a:t>Lipid profile</a:t>
                      </a:r>
                      <a:endParaRPr lang="en-US"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latin typeface="+mn-lt"/>
                        </a:rPr>
                        <a:t>Heart disease</a:t>
                      </a:r>
                    </a:p>
                    <a:p>
                      <a:r>
                        <a:rPr lang="en-US" dirty="0" smtClean="0">
                          <a:latin typeface="+mn-lt"/>
                        </a:rPr>
                        <a:t>Cerebrovascular accident (CVA, stroke)</a:t>
                      </a:r>
                    </a:p>
                    <a:p>
                      <a:r>
                        <a:rPr lang="en-US" dirty="0" smtClean="0">
                          <a:latin typeface="+mn-lt"/>
                        </a:rPr>
                        <a:t>Conditions related to blocked arteries</a:t>
                      </a:r>
                      <a:endParaRPr lang="en-US"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Text Placeholder 2"/>
          <p:cNvSpPr>
            <a:spLocks noGrp="1"/>
          </p:cNvSpPr>
          <p:nvPr>
            <p:ph type="body" sz="quarter" idx="16"/>
          </p:nvPr>
        </p:nvSpPr>
        <p:spPr/>
        <p:txBody>
          <a:bodyPr/>
          <a:lstStyle/>
          <a:p>
            <a:endParaRPr lang="en-US"/>
          </a:p>
        </p:txBody>
      </p:sp>
      <p:sp>
        <p:nvSpPr>
          <p:cNvPr id="2" name="Text Placeholder 1"/>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92330937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600"/>
            <a:ext cx="9144000" cy="1219200"/>
          </a:xfrm>
        </p:spPr>
        <p:txBody>
          <a:bodyPr/>
          <a:lstStyle/>
          <a:p>
            <a:r>
              <a:rPr lang="en-US" dirty="0" smtClean="0"/>
              <a:t>Cardiovascular System: Blood Tests</a:t>
            </a:r>
            <a:br>
              <a:rPr lang="en-US" dirty="0" smtClean="0"/>
            </a:br>
            <a:r>
              <a:rPr lang="en-US" dirty="0" smtClean="0"/>
              <a:t>Related to the Blood Vessels and </a:t>
            </a:r>
            <a:r>
              <a:rPr lang="en-US" dirty="0" smtClean="0"/>
              <a:t>Hemostasis 1</a:t>
            </a:r>
            <a:endParaRPr lang="en-US" dirty="0"/>
          </a:p>
        </p:txBody>
      </p:sp>
      <p:graphicFrame>
        <p:nvGraphicFramePr>
          <p:cNvPr id="16" name="Content Placeholder 15"/>
          <p:cNvGraphicFramePr>
            <a:graphicFrameLocks noGrp="1"/>
          </p:cNvGraphicFramePr>
          <p:nvPr>
            <p:ph idx="1"/>
            <p:extLst>
              <p:ext uri="{D42A27DB-BD31-4B8C-83A1-F6EECF244321}">
                <p14:modId xmlns:p14="http://schemas.microsoft.com/office/powerpoint/2010/main" val="3534773818"/>
              </p:ext>
            </p:extLst>
          </p:nvPr>
        </p:nvGraphicFramePr>
        <p:xfrm>
          <a:off x="457200" y="1534160"/>
          <a:ext cx="8229600" cy="3571240"/>
        </p:xfrm>
        <a:graphic>
          <a:graphicData uri="http://schemas.openxmlformats.org/drawingml/2006/table">
            <a:tbl>
              <a:tblPr firstRow="1" bandRow="1">
                <a:tableStyleId>{3C2FFA5D-87B4-456A-9821-1D502468CF0F}</a:tableStyleId>
              </a:tblPr>
              <a:tblGrid>
                <a:gridCol w="4114800"/>
                <a:gridCol w="4114800"/>
              </a:tblGrid>
              <a:tr h="462280">
                <a:tc>
                  <a:txBody>
                    <a:bodyPr/>
                    <a:lstStyle/>
                    <a:p>
                      <a:r>
                        <a:rPr lang="en-US" dirty="0" smtClean="0"/>
                        <a:t>Test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r>
                        <a:rPr lang="en-US" dirty="0" smtClean="0"/>
                        <a:t>Related Diseases</a:t>
                      </a:r>
                      <a:r>
                        <a:rPr lang="en-US" baseline="0" dirty="0" smtClean="0"/>
                        <a:t> and Disorders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370840">
                <a:tc>
                  <a:txBody>
                    <a:bodyPr/>
                    <a:lstStyle/>
                    <a:p>
                      <a:r>
                        <a:rPr lang="en-US" dirty="0" smtClean="0">
                          <a:latin typeface="+mn-lt"/>
                        </a:rPr>
                        <a:t>Clotting factor assays</a:t>
                      </a:r>
                      <a:endParaRPr lang="en-US"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latin typeface="+mn-lt"/>
                        </a:rPr>
                        <a:t>Hemophilia</a:t>
                      </a:r>
                    </a:p>
                    <a:p>
                      <a:r>
                        <a:rPr lang="en-US" dirty="0" smtClean="0">
                          <a:latin typeface="+mn-lt"/>
                        </a:rPr>
                        <a:t>Von Willebrand disease</a:t>
                      </a:r>
                      <a:endParaRPr lang="en-US"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dirty="0" smtClean="0">
                          <a:latin typeface="+mn-lt"/>
                        </a:rPr>
                        <a:t>Clotting inhibitor and antibody studies</a:t>
                      </a:r>
                      <a:endParaRPr lang="en-US"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latin typeface="+mn-lt"/>
                        </a:rPr>
                        <a:t>Congenital factor deficiencies</a:t>
                      </a:r>
                    </a:p>
                    <a:p>
                      <a:r>
                        <a:rPr lang="en-US" dirty="0" smtClean="0">
                          <a:latin typeface="+mn-lt"/>
                        </a:rPr>
                        <a:t>Cancer</a:t>
                      </a:r>
                    </a:p>
                    <a:p>
                      <a:r>
                        <a:rPr lang="en-US" dirty="0" smtClean="0">
                          <a:latin typeface="+mn-lt"/>
                        </a:rPr>
                        <a:t>Immunologic</a:t>
                      </a:r>
                      <a:r>
                        <a:rPr lang="en-US" baseline="0" dirty="0" smtClean="0">
                          <a:latin typeface="+mn-lt"/>
                        </a:rPr>
                        <a:t> disorders</a:t>
                      </a:r>
                      <a:endParaRPr lang="en-US"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sz="1800" kern="1200" dirty="0" smtClean="0">
                          <a:solidFill>
                            <a:schemeClr val="dk1"/>
                          </a:solidFill>
                          <a:latin typeface="+mn-lt"/>
                          <a:ea typeface="+mn-ea"/>
                          <a:cs typeface="+mn-cs"/>
                        </a:rPr>
                        <a:t>D-dimer and other fibrin degradation/split products (FDP/FSP)</a:t>
                      </a:r>
                      <a:endParaRPr lang="en-US" sz="18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kern="1200" dirty="0" smtClean="0">
                          <a:solidFill>
                            <a:schemeClr val="dk1"/>
                          </a:solidFill>
                          <a:latin typeface="+mn-lt"/>
                          <a:ea typeface="+mn-ea"/>
                          <a:cs typeface="+mn-cs"/>
                        </a:rPr>
                        <a:t>Deep vein thrombosis</a:t>
                      </a:r>
                    </a:p>
                    <a:p>
                      <a:r>
                        <a:rPr lang="en-US" sz="1800" kern="1200" dirty="0" smtClean="0">
                          <a:solidFill>
                            <a:schemeClr val="dk1"/>
                          </a:solidFill>
                          <a:latin typeface="+mn-lt"/>
                          <a:ea typeface="+mn-ea"/>
                          <a:cs typeface="+mn-cs"/>
                        </a:rPr>
                        <a:t>Pulmonary embolism</a:t>
                      </a:r>
                    </a:p>
                    <a:p>
                      <a:r>
                        <a:rPr lang="en-US" sz="1800" kern="1200" dirty="0" smtClean="0">
                          <a:solidFill>
                            <a:schemeClr val="dk1"/>
                          </a:solidFill>
                          <a:latin typeface="+mn-lt"/>
                          <a:ea typeface="+mn-ea"/>
                          <a:cs typeface="+mn-cs"/>
                        </a:rPr>
                        <a:t>Hypercoagulability</a:t>
                      </a:r>
                      <a:endParaRPr lang="en-US" sz="18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sz="1800" dirty="0" smtClean="0">
                          <a:latin typeface="+mn-lt"/>
                        </a:rPr>
                        <a:t>Electrolytes (Na, K, Cl,</a:t>
                      </a:r>
                      <a:r>
                        <a:rPr lang="en-US" sz="1800" baseline="0" dirty="0" smtClean="0">
                          <a:latin typeface="+mn-lt"/>
                        </a:rPr>
                        <a:t> CO</a:t>
                      </a:r>
                      <a:r>
                        <a:rPr lang="en-US" sz="1800" baseline="-25000" dirty="0" smtClean="0">
                          <a:latin typeface="+mn-lt"/>
                        </a:rPr>
                        <a:t>2</a:t>
                      </a:r>
                      <a:r>
                        <a:rPr lang="en-US" sz="1800" baseline="0" dirty="0" smtClean="0">
                          <a:latin typeface="+mn-lt"/>
                        </a:rPr>
                        <a:t>)</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latin typeface="+mn-lt"/>
                        </a:rPr>
                        <a:t>Congestive heart failure</a:t>
                      </a:r>
                    </a:p>
                    <a:p>
                      <a:r>
                        <a:rPr lang="en-US" dirty="0" smtClean="0">
                          <a:latin typeface="+mn-lt"/>
                        </a:rPr>
                        <a:t>Monitoring of diuretic medications</a:t>
                      </a:r>
                      <a:endParaRPr lang="en-US"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Text Placeholder 2"/>
          <p:cNvSpPr>
            <a:spLocks noGrp="1"/>
          </p:cNvSpPr>
          <p:nvPr>
            <p:ph type="body" sz="quarter" idx="16"/>
          </p:nvPr>
        </p:nvSpPr>
        <p:spPr/>
        <p:txBody>
          <a:bodyPr/>
          <a:lstStyle/>
          <a:p>
            <a:endParaRPr lang="en-US"/>
          </a:p>
        </p:txBody>
      </p:sp>
      <p:sp>
        <p:nvSpPr>
          <p:cNvPr id="2" name="Text Placeholder 1"/>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61646750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600"/>
            <a:ext cx="9144000" cy="1143000"/>
          </a:xfrm>
        </p:spPr>
        <p:txBody>
          <a:bodyPr/>
          <a:lstStyle/>
          <a:p>
            <a:r>
              <a:rPr lang="en-US" dirty="0" smtClean="0"/>
              <a:t>Cardiovascular System: Blood Tests</a:t>
            </a:r>
            <a:br>
              <a:rPr lang="en-US" dirty="0" smtClean="0"/>
            </a:br>
            <a:r>
              <a:rPr lang="en-US" dirty="0" smtClean="0"/>
              <a:t>Related to the Blood Vessels and </a:t>
            </a:r>
            <a:r>
              <a:rPr lang="en-US" dirty="0" smtClean="0"/>
              <a:t>Hemostasis 2</a:t>
            </a:r>
            <a:endParaRPr lang="en-US" dirty="0"/>
          </a:p>
        </p:txBody>
      </p:sp>
      <p:graphicFrame>
        <p:nvGraphicFramePr>
          <p:cNvPr id="16" name="Content Placeholder 15"/>
          <p:cNvGraphicFramePr>
            <a:graphicFrameLocks noGrp="1"/>
          </p:cNvGraphicFramePr>
          <p:nvPr>
            <p:ph idx="1"/>
            <p:extLst>
              <p:ext uri="{D42A27DB-BD31-4B8C-83A1-F6EECF244321}">
                <p14:modId xmlns:p14="http://schemas.microsoft.com/office/powerpoint/2010/main" val="1765586368"/>
              </p:ext>
            </p:extLst>
          </p:nvPr>
        </p:nvGraphicFramePr>
        <p:xfrm>
          <a:off x="457200" y="1488440"/>
          <a:ext cx="8229600" cy="2656840"/>
        </p:xfrm>
        <a:graphic>
          <a:graphicData uri="http://schemas.openxmlformats.org/drawingml/2006/table">
            <a:tbl>
              <a:tblPr firstRow="1" bandRow="1">
                <a:tableStyleId>{3C2FFA5D-87B4-456A-9821-1D502468CF0F}</a:tableStyleId>
              </a:tblPr>
              <a:tblGrid>
                <a:gridCol w="4114800"/>
                <a:gridCol w="4114800"/>
              </a:tblGrid>
              <a:tr h="462280">
                <a:tc>
                  <a:txBody>
                    <a:bodyPr/>
                    <a:lstStyle/>
                    <a:p>
                      <a:r>
                        <a:rPr lang="en-US" dirty="0" smtClean="0"/>
                        <a:t>Test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r>
                        <a:rPr lang="en-US" dirty="0" smtClean="0"/>
                        <a:t>Related Diseases</a:t>
                      </a:r>
                      <a:r>
                        <a:rPr lang="en-US" baseline="0" dirty="0" smtClean="0"/>
                        <a:t> and Disorders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370840">
                <a:tc>
                  <a:txBody>
                    <a:bodyPr/>
                    <a:lstStyle/>
                    <a:p>
                      <a:r>
                        <a:rPr lang="en-US" dirty="0" smtClean="0">
                          <a:latin typeface="+mn-lt"/>
                        </a:rPr>
                        <a:t>Fibrinogen</a:t>
                      </a:r>
                      <a:endParaRPr lang="en-US"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latin typeface="+mn-lt"/>
                        </a:rPr>
                        <a:t>Afibrinogenemia</a:t>
                      </a:r>
                    </a:p>
                    <a:p>
                      <a:r>
                        <a:rPr lang="en-US" dirty="0" smtClean="0">
                          <a:latin typeface="+mn-lt"/>
                        </a:rPr>
                        <a:t>Fibrinolysis</a:t>
                      </a:r>
                    </a:p>
                    <a:p>
                      <a:r>
                        <a:rPr lang="en-US" dirty="0" smtClean="0">
                          <a:latin typeface="+mn-lt"/>
                        </a:rPr>
                        <a:t>Disseminated intravascular coagulation</a:t>
                      </a:r>
                      <a:endParaRPr lang="en-US"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dirty="0">
                          <a:latin typeface="+mn-lt"/>
                        </a:rPr>
                        <a:t>Homocysteine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latin typeface="+mn-lt"/>
                        </a:rPr>
                        <a:t>Risk factor for atherosclerotic vascular disease</a:t>
                      </a:r>
                      <a:endParaRPr lang="en-US"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dirty="0" smtClean="0">
                          <a:latin typeface="+mn-lt"/>
                        </a:rPr>
                        <a:t>Methylene tetrahydrofolate reductase (MTHFR)</a:t>
                      </a:r>
                      <a:endParaRPr lang="en-US"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latin typeface="+mn-lt"/>
                        </a:rPr>
                        <a:t>Failure to metabolize homocysteine</a:t>
                      </a:r>
                      <a:endParaRPr lang="en-US"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Text Placeholder 2"/>
          <p:cNvSpPr>
            <a:spLocks noGrp="1"/>
          </p:cNvSpPr>
          <p:nvPr>
            <p:ph type="body" sz="quarter" idx="16"/>
          </p:nvPr>
        </p:nvSpPr>
        <p:spPr/>
        <p:txBody>
          <a:bodyPr/>
          <a:lstStyle/>
          <a:p>
            <a:endParaRPr lang="en-US"/>
          </a:p>
        </p:txBody>
      </p:sp>
      <p:sp>
        <p:nvSpPr>
          <p:cNvPr id="2" name="Text Placeholder 1"/>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19349215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Cardiovascular System: Blood Tests</a:t>
            </a:r>
            <a:br>
              <a:rPr lang="en-US" dirty="0" smtClean="0"/>
            </a:br>
            <a:r>
              <a:rPr lang="en-US" dirty="0" smtClean="0"/>
              <a:t>Related to the Blood Vessels and </a:t>
            </a:r>
            <a:r>
              <a:rPr lang="en-US" dirty="0" smtClean="0"/>
              <a:t>Hemostasis 3</a:t>
            </a:r>
            <a:endParaRPr lang="en-US" dirty="0">
              <a:solidFill>
                <a:schemeClr val="bg1"/>
              </a:solidFill>
            </a:endParaRPr>
          </a:p>
        </p:txBody>
      </p:sp>
      <p:graphicFrame>
        <p:nvGraphicFramePr>
          <p:cNvPr id="16" name="Content Placeholder 15"/>
          <p:cNvGraphicFramePr>
            <a:graphicFrameLocks noGrp="1"/>
          </p:cNvGraphicFramePr>
          <p:nvPr>
            <p:ph idx="1"/>
            <p:extLst>
              <p:ext uri="{D42A27DB-BD31-4B8C-83A1-F6EECF244321}">
                <p14:modId xmlns:p14="http://schemas.microsoft.com/office/powerpoint/2010/main" val="2636483065"/>
              </p:ext>
            </p:extLst>
          </p:nvPr>
        </p:nvGraphicFramePr>
        <p:xfrm>
          <a:off x="457200" y="1488440"/>
          <a:ext cx="8229600" cy="3754120"/>
        </p:xfrm>
        <a:graphic>
          <a:graphicData uri="http://schemas.openxmlformats.org/drawingml/2006/table">
            <a:tbl>
              <a:tblPr firstRow="1" bandRow="1">
                <a:tableStyleId>{3C2FFA5D-87B4-456A-9821-1D502468CF0F}</a:tableStyleId>
              </a:tblPr>
              <a:tblGrid>
                <a:gridCol w="4114800"/>
                <a:gridCol w="4114800"/>
              </a:tblGrid>
              <a:tr h="462280">
                <a:tc>
                  <a:txBody>
                    <a:bodyPr/>
                    <a:lstStyle/>
                    <a:p>
                      <a:r>
                        <a:rPr lang="en-US" dirty="0" smtClean="0"/>
                        <a:t>Test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r>
                        <a:rPr lang="en-US" dirty="0" smtClean="0"/>
                        <a:t>Related Diseases</a:t>
                      </a:r>
                      <a:r>
                        <a:rPr lang="en-US" baseline="0" dirty="0" smtClean="0"/>
                        <a:t> and Disorders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370840">
                <a:tc>
                  <a:txBody>
                    <a:bodyPr/>
                    <a:lstStyle/>
                    <a:p>
                      <a:r>
                        <a:rPr lang="en-US" dirty="0" smtClean="0">
                          <a:latin typeface="+mn-lt"/>
                        </a:rPr>
                        <a:t>Platelet count</a:t>
                      </a:r>
                      <a:endParaRPr lang="en-US"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latin typeface="+mn-lt"/>
                        </a:rPr>
                        <a:t>Disseminated</a:t>
                      </a:r>
                      <a:r>
                        <a:rPr lang="en-US" baseline="0" dirty="0" smtClean="0">
                          <a:latin typeface="+mn-lt"/>
                        </a:rPr>
                        <a:t> intravascular coagulation</a:t>
                      </a:r>
                    </a:p>
                    <a:p>
                      <a:r>
                        <a:rPr lang="en-US" baseline="0" dirty="0" smtClean="0">
                          <a:latin typeface="+mn-lt"/>
                        </a:rPr>
                        <a:t>Hemolytic anemia</a:t>
                      </a:r>
                    </a:p>
                    <a:p>
                      <a:r>
                        <a:rPr lang="en-US" baseline="0" dirty="0" smtClean="0">
                          <a:latin typeface="+mn-lt"/>
                        </a:rPr>
                        <a:t>Leukemia</a:t>
                      </a:r>
                    </a:p>
                    <a:p>
                      <a:r>
                        <a:rPr lang="en-US" baseline="0" dirty="0" smtClean="0">
                          <a:latin typeface="+mn-lt"/>
                        </a:rPr>
                        <a:t>Polycythemia vera</a:t>
                      </a:r>
                    </a:p>
                    <a:p>
                      <a:r>
                        <a:rPr lang="en-US" baseline="0" dirty="0" smtClean="0">
                          <a:latin typeface="+mn-lt"/>
                        </a:rPr>
                        <a:t>Thrombocythemia</a:t>
                      </a:r>
                      <a:endParaRPr lang="en-US"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sz="1800" dirty="0" smtClean="0">
                          <a:latin typeface="+mn-lt"/>
                        </a:rPr>
                        <a:t>Platelet function studies</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latin typeface="+mn-lt"/>
                        </a:rPr>
                        <a:t>Coronary artery disease</a:t>
                      </a:r>
                    </a:p>
                    <a:p>
                      <a:r>
                        <a:rPr lang="en-US" dirty="0" smtClean="0">
                          <a:latin typeface="+mn-lt"/>
                        </a:rPr>
                        <a:t>Unstable angina</a:t>
                      </a:r>
                    </a:p>
                    <a:p>
                      <a:r>
                        <a:rPr lang="en-US" dirty="0" smtClean="0">
                          <a:latin typeface="+mn-lt"/>
                        </a:rPr>
                        <a:t>Myocardial infarction</a:t>
                      </a:r>
                      <a:endParaRPr lang="en-US"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dirty="0" smtClean="0">
                          <a:latin typeface="+mn-lt"/>
                        </a:rPr>
                        <a:t>Prothrombin time (PT)</a:t>
                      </a:r>
                      <a:endParaRPr lang="en-US"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latin typeface="+mn-lt"/>
                        </a:rPr>
                        <a:t>Clotting factor deficiencies</a:t>
                      </a:r>
                    </a:p>
                    <a:p>
                      <a:r>
                        <a:rPr lang="en-US" dirty="0" smtClean="0">
                          <a:latin typeface="+mn-lt"/>
                        </a:rPr>
                        <a:t>Vitamin</a:t>
                      </a:r>
                      <a:r>
                        <a:rPr lang="en-US" baseline="0" dirty="0" smtClean="0">
                          <a:latin typeface="+mn-lt"/>
                        </a:rPr>
                        <a:t> K deficiency</a:t>
                      </a:r>
                    </a:p>
                    <a:p>
                      <a:r>
                        <a:rPr lang="en-US" baseline="0" dirty="0" smtClean="0">
                          <a:latin typeface="+mn-lt"/>
                        </a:rPr>
                        <a:t>Disseminated intravascular coagulation</a:t>
                      </a:r>
                      <a:endParaRPr lang="en-US"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Text Placeholder 2"/>
          <p:cNvSpPr>
            <a:spLocks noGrp="1"/>
          </p:cNvSpPr>
          <p:nvPr>
            <p:ph type="body" sz="quarter" idx="16"/>
          </p:nvPr>
        </p:nvSpPr>
        <p:spPr/>
        <p:txBody>
          <a:bodyPr/>
          <a:lstStyle/>
          <a:p>
            <a:endParaRPr lang="en-US"/>
          </a:p>
        </p:txBody>
      </p:sp>
      <p:sp>
        <p:nvSpPr>
          <p:cNvPr id="2" name="Text Placeholder 1"/>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49394262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Key </a:t>
            </a:r>
            <a:r>
              <a:rPr lang="en-US" dirty="0" smtClean="0"/>
              <a:t>Terms 1</a:t>
            </a:r>
            <a:endParaRPr lang="en-US" dirty="0"/>
          </a:p>
        </p:txBody>
      </p:sp>
      <p:sp>
        <p:nvSpPr>
          <p:cNvPr id="14" name="Content Placeholder 13"/>
          <p:cNvSpPr>
            <a:spLocks noGrp="1"/>
          </p:cNvSpPr>
          <p:nvPr>
            <p:ph sz="half" idx="1"/>
          </p:nvPr>
        </p:nvSpPr>
        <p:spPr/>
        <p:txBody>
          <a:bodyPr/>
          <a:lstStyle/>
          <a:p>
            <a:pPr marL="0" indent="0">
              <a:buNone/>
            </a:pPr>
            <a:r>
              <a:rPr lang="en-US" dirty="0" smtClean="0"/>
              <a:t>Anatomy</a:t>
            </a:r>
            <a:endParaRPr lang="en-US" dirty="0" smtClean="0"/>
          </a:p>
          <a:p>
            <a:pPr marL="0" indent="0">
              <a:buNone/>
            </a:pPr>
            <a:r>
              <a:rPr lang="en-US" dirty="0"/>
              <a:t>A</a:t>
            </a:r>
            <a:r>
              <a:rPr lang="en-US" dirty="0" smtClean="0"/>
              <a:t>cidosis</a:t>
            </a:r>
            <a:endParaRPr lang="en-US" dirty="0" smtClean="0"/>
          </a:p>
          <a:p>
            <a:pPr marL="0" indent="0">
              <a:buNone/>
            </a:pPr>
            <a:r>
              <a:rPr lang="en-US" dirty="0"/>
              <a:t>A</a:t>
            </a:r>
            <a:r>
              <a:rPr lang="en-US" dirty="0" smtClean="0"/>
              <a:t>lkalosis</a:t>
            </a:r>
            <a:endParaRPr lang="en-US" dirty="0" smtClean="0"/>
          </a:p>
          <a:p>
            <a:pPr marL="0" indent="0">
              <a:buNone/>
            </a:pPr>
            <a:r>
              <a:rPr lang="en-US" dirty="0"/>
              <a:t>A</a:t>
            </a:r>
            <a:r>
              <a:rPr lang="en-US" dirty="0" smtClean="0"/>
              <a:t>utoimmune </a:t>
            </a:r>
            <a:r>
              <a:rPr lang="en-US" dirty="0" smtClean="0"/>
              <a:t>disease</a:t>
            </a:r>
          </a:p>
          <a:p>
            <a:pPr marL="0" indent="0">
              <a:buNone/>
            </a:pPr>
            <a:r>
              <a:rPr lang="en-US" dirty="0"/>
              <a:t>C</a:t>
            </a:r>
            <a:r>
              <a:rPr lang="en-US" dirty="0" smtClean="0"/>
              <a:t>ardiovascular </a:t>
            </a:r>
            <a:r>
              <a:rPr lang="en-US" dirty="0" smtClean="0"/>
              <a:t>system</a:t>
            </a:r>
          </a:p>
          <a:p>
            <a:pPr marL="0" indent="0">
              <a:buNone/>
            </a:pPr>
            <a:r>
              <a:rPr lang="en-US" dirty="0"/>
              <a:t>D</a:t>
            </a:r>
            <a:r>
              <a:rPr lang="en-US" dirty="0" smtClean="0"/>
              <a:t>igestive </a:t>
            </a:r>
            <a:r>
              <a:rPr lang="en-US" dirty="0" smtClean="0"/>
              <a:t>system</a:t>
            </a:r>
          </a:p>
          <a:p>
            <a:pPr marL="0" indent="0">
              <a:buNone/>
            </a:pPr>
            <a:r>
              <a:rPr lang="en-US" dirty="0"/>
              <a:t>E</a:t>
            </a:r>
            <a:r>
              <a:rPr lang="en-US" dirty="0" smtClean="0"/>
              <a:t>ndocrine </a:t>
            </a:r>
            <a:r>
              <a:rPr lang="en-US" dirty="0" smtClean="0"/>
              <a:t>system</a:t>
            </a:r>
          </a:p>
          <a:p>
            <a:pPr marL="0" indent="0">
              <a:buNone/>
            </a:pPr>
            <a:r>
              <a:rPr lang="en-US" dirty="0"/>
              <a:t>E</a:t>
            </a:r>
            <a:r>
              <a:rPr lang="en-US" dirty="0" smtClean="0"/>
              <a:t>xternal </a:t>
            </a:r>
            <a:r>
              <a:rPr lang="en-US" dirty="0" smtClean="0"/>
              <a:t>respiration</a:t>
            </a:r>
          </a:p>
          <a:p>
            <a:pPr marL="0" indent="0">
              <a:buNone/>
            </a:pPr>
            <a:r>
              <a:rPr lang="en-US" dirty="0"/>
              <a:t>F</a:t>
            </a:r>
            <a:r>
              <a:rPr lang="en-US" dirty="0" smtClean="0"/>
              <a:t>emale </a:t>
            </a:r>
            <a:r>
              <a:rPr lang="en-US" dirty="0" smtClean="0"/>
              <a:t>reproductive system</a:t>
            </a:r>
          </a:p>
          <a:p>
            <a:pPr marL="0" indent="0">
              <a:buNone/>
            </a:pPr>
            <a:r>
              <a:rPr lang="en-US" dirty="0"/>
              <a:t>I</a:t>
            </a:r>
            <a:r>
              <a:rPr lang="en-US" dirty="0" smtClean="0"/>
              <a:t>mmune </a:t>
            </a:r>
            <a:r>
              <a:rPr lang="en-US" dirty="0" smtClean="0"/>
              <a:t>system</a:t>
            </a:r>
          </a:p>
          <a:p>
            <a:endParaRPr lang="en-US" dirty="0"/>
          </a:p>
        </p:txBody>
      </p:sp>
      <p:sp>
        <p:nvSpPr>
          <p:cNvPr id="4" name="Content Placeholder 3"/>
          <p:cNvSpPr>
            <a:spLocks noGrp="1"/>
          </p:cNvSpPr>
          <p:nvPr>
            <p:ph sz="half" idx="2"/>
          </p:nvPr>
        </p:nvSpPr>
        <p:spPr/>
        <p:txBody>
          <a:bodyPr/>
          <a:lstStyle/>
          <a:p>
            <a:pPr marL="0" indent="0">
              <a:buNone/>
            </a:pPr>
            <a:r>
              <a:rPr lang="en-US" dirty="0"/>
              <a:t>I</a:t>
            </a:r>
            <a:r>
              <a:rPr lang="en-US" dirty="0" smtClean="0"/>
              <a:t>ntegumentary </a:t>
            </a:r>
            <a:r>
              <a:rPr lang="en-US" dirty="0" smtClean="0"/>
              <a:t>system</a:t>
            </a:r>
          </a:p>
          <a:p>
            <a:pPr marL="0" indent="0">
              <a:buNone/>
            </a:pPr>
            <a:r>
              <a:rPr lang="en-US" dirty="0"/>
              <a:t>I</a:t>
            </a:r>
            <a:r>
              <a:rPr lang="en-US" dirty="0" smtClean="0"/>
              <a:t>nternal </a:t>
            </a:r>
            <a:r>
              <a:rPr lang="en-US" dirty="0" smtClean="0"/>
              <a:t>respiration</a:t>
            </a:r>
          </a:p>
          <a:p>
            <a:pPr marL="0" indent="0">
              <a:buNone/>
            </a:pPr>
            <a:r>
              <a:rPr lang="en-US" dirty="0"/>
              <a:t>L</a:t>
            </a:r>
            <a:r>
              <a:rPr lang="en-US" dirty="0" smtClean="0"/>
              <a:t>igaments</a:t>
            </a:r>
            <a:endParaRPr lang="en-US" dirty="0" smtClean="0"/>
          </a:p>
          <a:p>
            <a:pPr marL="0" indent="0">
              <a:buNone/>
            </a:pPr>
            <a:r>
              <a:rPr lang="en-US" dirty="0"/>
              <a:t>L</a:t>
            </a:r>
            <a:r>
              <a:rPr lang="en-US" dirty="0" smtClean="0"/>
              <a:t>ymphatic </a:t>
            </a:r>
            <a:r>
              <a:rPr lang="en-US" dirty="0" smtClean="0"/>
              <a:t>system</a:t>
            </a:r>
          </a:p>
          <a:p>
            <a:pPr marL="0" indent="0">
              <a:buNone/>
            </a:pPr>
            <a:r>
              <a:rPr lang="en-US" dirty="0"/>
              <a:t>M</a:t>
            </a:r>
            <a:r>
              <a:rPr lang="en-US" dirty="0" smtClean="0"/>
              <a:t>ale </a:t>
            </a:r>
            <a:r>
              <a:rPr lang="en-US" dirty="0" smtClean="0"/>
              <a:t>reproductive system</a:t>
            </a:r>
          </a:p>
          <a:p>
            <a:pPr marL="0" indent="0">
              <a:buNone/>
            </a:pPr>
            <a:r>
              <a:rPr lang="en-US" dirty="0"/>
              <a:t>M</a:t>
            </a:r>
            <a:r>
              <a:rPr lang="en-US" dirty="0" smtClean="0"/>
              <a:t>uscular </a:t>
            </a:r>
            <a:r>
              <a:rPr lang="en-US" dirty="0" smtClean="0"/>
              <a:t>system</a:t>
            </a:r>
          </a:p>
          <a:p>
            <a:pPr marL="0" indent="0">
              <a:buNone/>
            </a:pPr>
            <a:r>
              <a:rPr lang="en-US" dirty="0"/>
              <a:t>N</a:t>
            </a:r>
            <a:r>
              <a:rPr lang="en-US" dirty="0" smtClean="0"/>
              <a:t>ervous </a:t>
            </a:r>
            <a:r>
              <a:rPr lang="en-US" dirty="0" smtClean="0"/>
              <a:t>system</a:t>
            </a:r>
          </a:p>
          <a:p>
            <a:pPr marL="0" indent="0">
              <a:buNone/>
            </a:pPr>
            <a:r>
              <a:rPr lang="en-US" dirty="0"/>
              <a:t>P</a:t>
            </a:r>
            <a:r>
              <a:rPr lang="en-US" dirty="0" smtClean="0"/>
              <a:t>anels</a:t>
            </a:r>
            <a:endParaRPr lang="en-US" dirty="0" smtClean="0"/>
          </a:p>
          <a:p>
            <a:pPr marL="0" indent="0">
              <a:buNone/>
            </a:pPr>
            <a:r>
              <a:rPr lang="en-US" dirty="0"/>
              <a:t>P</a:t>
            </a:r>
            <a:r>
              <a:rPr lang="en-US" dirty="0" smtClean="0"/>
              <a:t>hysiology</a:t>
            </a:r>
            <a:endParaRPr lang="en-US" dirty="0" smtClean="0"/>
          </a:p>
          <a:p>
            <a:pPr marL="0" indent="0">
              <a:buNone/>
            </a:pPr>
            <a:r>
              <a:rPr lang="en-US" dirty="0"/>
              <a:t>P</a:t>
            </a:r>
            <a:r>
              <a:rPr lang="en-US" dirty="0" smtClean="0"/>
              <a:t>rofile</a:t>
            </a:r>
            <a:endParaRPr lang="en-US" dirty="0" smtClean="0"/>
          </a:p>
          <a:p>
            <a:endParaRPr lang="en-US" dirty="0"/>
          </a:p>
        </p:txBody>
      </p:sp>
      <p:sp>
        <p:nvSpPr>
          <p:cNvPr id="3" name="Text Placeholder 2"/>
          <p:cNvSpPr>
            <a:spLocks noGrp="1"/>
          </p:cNvSpPr>
          <p:nvPr>
            <p:ph type="body" sz="quarter" idx="12"/>
          </p:nvPr>
        </p:nvSpPr>
        <p:spPr/>
        <p:txBody>
          <a:bodyPr/>
          <a:lstStyle/>
          <a:p>
            <a:endParaRPr lang="en-US"/>
          </a:p>
        </p:txBody>
      </p:sp>
      <p:sp>
        <p:nvSpPr>
          <p:cNvPr id="2" name="Text Placeholder 1"/>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633340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Cardiovascular System: Blood Tests</a:t>
            </a:r>
            <a:br>
              <a:rPr lang="en-US" dirty="0" smtClean="0"/>
            </a:br>
            <a:r>
              <a:rPr lang="en-US" dirty="0" smtClean="0"/>
              <a:t>Related to the Blood </a:t>
            </a:r>
            <a:r>
              <a:rPr lang="en-US" dirty="0" smtClean="0"/>
              <a:t>Cells 1</a:t>
            </a:r>
            <a:endParaRPr lang="en-US" dirty="0"/>
          </a:p>
        </p:txBody>
      </p:sp>
      <p:graphicFrame>
        <p:nvGraphicFramePr>
          <p:cNvPr id="16" name="Content Placeholder 15"/>
          <p:cNvGraphicFramePr>
            <a:graphicFrameLocks noGrp="1"/>
          </p:cNvGraphicFramePr>
          <p:nvPr>
            <p:ph idx="1"/>
            <p:extLst>
              <p:ext uri="{D42A27DB-BD31-4B8C-83A1-F6EECF244321}">
                <p14:modId xmlns:p14="http://schemas.microsoft.com/office/powerpoint/2010/main" val="2366795876"/>
              </p:ext>
            </p:extLst>
          </p:nvPr>
        </p:nvGraphicFramePr>
        <p:xfrm>
          <a:off x="457200" y="1447800"/>
          <a:ext cx="8229600" cy="4947920"/>
        </p:xfrm>
        <a:graphic>
          <a:graphicData uri="http://schemas.openxmlformats.org/drawingml/2006/table">
            <a:tbl>
              <a:tblPr firstRow="1" bandRow="1">
                <a:tableStyleId>{3C2FFA5D-87B4-456A-9821-1D502468CF0F}</a:tableStyleId>
              </a:tblPr>
              <a:tblGrid>
                <a:gridCol w="4114800"/>
                <a:gridCol w="4114800"/>
              </a:tblGrid>
              <a:tr h="462280">
                <a:tc>
                  <a:txBody>
                    <a:bodyPr/>
                    <a:lstStyle/>
                    <a:p>
                      <a:r>
                        <a:rPr lang="en-US" dirty="0" smtClean="0"/>
                        <a:t>Test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r>
                        <a:rPr lang="en-US" dirty="0" smtClean="0"/>
                        <a:t>Related Diseases</a:t>
                      </a:r>
                      <a:r>
                        <a:rPr lang="en-US" baseline="0" dirty="0" smtClean="0"/>
                        <a:t> and Disorders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370840">
                <a:tc>
                  <a:txBody>
                    <a:bodyPr/>
                    <a:lstStyle/>
                    <a:p>
                      <a:r>
                        <a:rPr lang="en-US" sz="1800" dirty="0" smtClean="0">
                          <a:latin typeface="+mn-lt"/>
                        </a:rPr>
                        <a:t>ABO, Rh factor</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latin typeface="+mn-lt"/>
                        </a:rPr>
                        <a:t>Blood typing</a:t>
                      </a:r>
                      <a:endParaRPr lang="en-US"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dirty="0" smtClean="0">
                          <a:latin typeface="+mn-lt"/>
                        </a:rPr>
                        <a:t>Complete blood count (CBC)</a:t>
                      </a:r>
                      <a:endParaRPr lang="en-US"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latin typeface="+mn-lt"/>
                        </a:rPr>
                        <a:t>Blood clotting problems</a:t>
                      </a:r>
                    </a:p>
                    <a:p>
                      <a:r>
                        <a:rPr lang="en-US" dirty="0" smtClean="0">
                          <a:latin typeface="+mn-lt"/>
                        </a:rPr>
                        <a:t>Anemia</a:t>
                      </a:r>
                    </a:p>
                    <a:p>
                      <a:r>
                        <a:rPr lang="en-US" dirty="0" smtClean="0">
                          <a:latin typeface="+mn-lt"/>
                        </a:rPr>
                        <a:t>Systemic</a:t>
                      </a:r>
                      <a:r>
                        <a:rPr lang="en-US" baseline="0" dirty="0" smtClean="0">
                          <a:latin typeface="+mn-lt"/>
                        </a:rPr>
                        <a:t> lupus erythematosus</a:t>
                      </a:r>
                    </a:p>
                    <a:p>
                      <a:r>
                        <a:rPr lang="en-US" baseline="0" dirty="0" smtClean="0">
                          <a:latin typeface="+mn-lt"/>
                        </a:rPr>
                        <a:t>Leukemia and other blood cancers</a:t>
                      </a:r>
                      <a:endParaRPr lang="en-US"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dirty="0" smtClean="0">
                          <a:latin typeface="+mn-lt"/>
                        </a:rPr>
                        <a:t>Differential</a:t>
                      </a:r>
                      <a:endParaRPr lang="en-US"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latin typeface="+mn-lt"/>
                        </a:rPr>
                        <a:t>Myelocytic</a:t>
                      </a:r>
                      <a:r>
                        <a:rPr lang="en-US" baseline="0" dirty="0" smtClean="0">
                          <a:latin typeface="+mn-lt"/>
                        </a:rPr>
                        <a:t> leukemia</a:t>
                      </a:r>
                    </a:p>
                    <a:p>
                      <a:r>
                        <a:rPr lang="en-US" baseline="0" dirty="0" smtClean="0">
                          <a:latin typeface="+mn-lt"/>
                        </a:rPr>
                        <a:t>Aplastic anemia</a:t>
                      </a:r>
                    </a:p>
                    <a:p>
                      <a:r>
                        <a:rPr lang="en-US" baseline="0" dirty="0" smtClean="0">
                          <a:latin typeface="+mn-lt"/>
                        </a:rPr>
                        <a:t>Septicemia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dirty="0" smtClean="0">
                          <a:latin typeface="+mn-lt"/>
                        </a:rPr>
                        <a:t>Erythrocyte sedimentation rate (ESR)</a:t>
                      </a:r>
                      <a:endParaRPr lang="en-US"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baseline="0" dirty="0" smtClean="0">
                          <a:latin typeface="+mn-lt"/>
                        </a:rPr>
                        <a:t>Anemia</a:t>
                      </a:r>
                    </a:p>
                    <a:p>
                      <a:r>
                        <a:rPr lang="en-US" baseline="0" dirty="0" smtClean="0">
                          <a:latin typeface="+mn-lt"/>
                        </a:rPr>
                        <a:t>Lymphoma</a:t>
                      </a:r>
                    </a:p>
                    <a:p>
                      <a:r>
                        <a:rPr lang="en-US" baseline="0" dirty="0" smtClean="0">
                          <a:latin typeface="+mn-lt"/>
                        </a:rPr>
                        <a:t>Multiple myeloma</a:t>
                      </a:r>
                    </a:p>
                    <a:p>
                      <a:r>
                        <a:rPr lang="en-US" baseline="0" dirty="0" smtClean="0">
                          <a:latin typeface="+mn-lt"/>
                        </a:rPr>
                        <a:t>Autoimmune disorders</a:t>
                      </a:r>
                    </a:p>
                    <a:p>
                      <a:r>
                        <a:rPr lang="en-US" baseline="0" dirty="0" smtClean="0">
                          <a:latin typeface="+mn-lt"/>
                        </a:rPr>
                        <a:t>Infections</a:t>
                      </a:r>
                    </a:p>
                    <a:p>
                      <a:r>
                        <a:rPr lang="en-US" baseline="0" dirty="0" smtClean="0">
                          <a:latin typeface="+mn-lt"/>
                        </a:rPr>
                        <a:t>Inflammation</a:t>
                      </a:r>
                    </a:p>
                    <a:p>
                      <a:r>
                        <a:rPr lang="en-US" baseline="0" dirty="0" smtClean="0">
                          <a:latin typeface="+mn-lt"/>
                        </a:rPr>
                        <a:t>Arthritis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Text Placeholder 2"/>
          <p:cNvSpPr>
            <a:spLocks noGrp="1"/>
          </p:cNvSpPr>
          <p:nvPr>
            <p:ph type="body" sz="quarter" idx="16"/>
          </p:nvPr>
        </p:nvSpPr>
        <p:spPr/>
        <p:txBody>
          <a:bodyPr/>
          <a:lstStyle/>
          <a:p>
            <a:endParaRPr lang="en-US"/>
          </a:p>
        </p:txBody>
      </p:sp>
      <p:sp>
        <p:nvSpPr>
          <p:cNvPr id="2" name="Text Placeholder 1"/>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95734936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Cardiovascular System: Blood Tests</a:t>
            </a:r>
            <a:br>
              <a:rPr lang="en-US" dirty="0" smtClean="0"/>
            </a:br>
            <a:r>
              <a:rPr lang="en-US" dirty="0" smtClean="0"/>
              <a:t>Related to the Blood Cells </a:t>
            </a:r>
            <a:r>
              <a:rPr lang="en-US" dirty="0" smtClean="0"/>
              <a:t>2</a:t>
            </a:r>
            <a:endParaRPr lang="en-US" dirty="0"/>
          </a:p>
        </p:txBody>
      </p:sp>
      <p:graphicFrame>
        <p:nvGraphicFramePr>
          <p:cNvPr id="16" name="Content Placeholder 15"/>
          <p:cNvGraphicFramePr>
            <a:graphicFrameLocks noGrp="1"/>
          </p:cNvGraphicFramePr>
          <p:nvPr>
            <p:ph idx="1"/>
            <p:extLst>
              <p:ext uri="{D42A27DB-BD31-4B8C-83A1-F6EECF244321}">
                <p14:modId xmlns:p14="http://schemas.microsoft.com/office/powerpoint/2010/main" val="1395721412"/>
              </p:ext>
            </p:extLst>
          </p:nvPr>
        </p:nvGraphicFramePr>
        <p:xfrm>
          <a:off x="457200" y="1503680"/>
          <a:ext cx="8229600" cy="4592320"/>
        </p:xfrm>
        <a:graphic>
          <a:graphicData uri="http://schemas.openxmlformats.org/drawingml/2006/table">
            <a:tbl>
              <a:tblPr firstRow="1" bandRow="1">
                <a:tableStyleId>{3C2FFA5D-87B4-456A-9821-1D502468CF0F}</a:tableStyleId>
              </a:tblPr>
              <a:tblGrid>
                <a:gridCol w="4114800"/>
                <a:gridCol w="4114800"/>
              </a:tblGrid>
              <a:tr h="462280">
                <a:tc>
                  <a:txBody>
                    <a:bodyPr/>
                    <a:lstStyle/>
                    <a:p>
                      <a:r>
                        <a:rPr lang="en-US" dirty="0" smtClean="0"/>
                        <a:t>Test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r>
                        <a:rPr lang="en-US" dirty="0" smtClean="0"/>
                        <a:t>Related Diseases</a:t>
                      </a:r>
                      <a:r>
                        <a:rPr lang="en-US" baseline="0" dirty="0" smtClean="0"/>
                        <a:t> and Disorders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370840">
                <a:tc>
                  <a:txBody>
                    <a:bodyPr/>
                    <a:lstStyle/>
                    <a:p>
                      <a:r>
                        <a:rPr lang="en-US" dirty="0" smtClean="0">
                          <a:latin typeface="+mn-lt"/>
                        </a:rPr>
                        <a:t>Flow cytometry</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latin typeface="+mn-lt"/>
                        </a:rPr>
                        <a:t>Leukemia, lymphoma, myeloma</a:t>
                      </a:r>
                      <a:endParaRPr lang="en-US"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dirty="0" smtClean="0">
                          <a:latin typeface="+mn-lt"/>
                        </a:rPr>
                        <a:t>Hemoglobin electrophoresis (HbEP)</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latin typeface="+mn-lt"/>
                        </a:rPr>
                        <a:t>Various hemoglobinopathies and thalassemia</a:t>
                      </a:r>
                      <a:endParaRPr lang="en-US"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sz="1800" dirty="0" smtClean="0">
                          <a:latin typeface="+mn-lt"/>
                        </a:rPr>
                        <a:t>Iron studies (Fe</a:t>
                      </a:r>
                      <a:r>
                        <a:rPr lang="en-US" sz="1800" baseline="0" dirty="0" smtClean="0">
                          <a:latin typeface="+mn-lt"/>
                        </a:rPr>
                        <a:t> and TIBC)</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latin typeface="+mn-lt"/>
                        </a:rPr>
                        <a:t>Iron deficiency</a:t>
                      </a:r>
                    </a:p>
                    <a:p>
                      <a:r>
                        <a:rPr lang="en-US" dirty="0" smtClean="0">
                          <a:latin typeface="+mn-lt"/>
                        </a:rPr>
                        <a:t>Iron-deficient anemia</a:t>
                      </a:r>
                      <a:endParaRPr lang="en-US"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dirty="0" smtClean="0">
                          <a:latin typeface="+mn-lt"/>
                        </a:rPr>
                        <a:t>Malaria test</a:t>
                      </a:r>
                      <a:endParaRPr lang="en-US"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latin typeface="+mn-lt"/>
                        </a:rPr>
                        <a:t>Malaria</a:t>
                      </a:r>
                      <a:endParaRPr lang="en-US"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dirty="0" smtClean="0">
                          <a:latin typeface="+mn-lt"/>
                        </a:rPr>
                        <a:t>Reticulocyte count (Retic)</a:t>
                      </a:r>
                      <a:endParaRPr lang="en-US"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latin typeface="+mn-lt"/>
                        </a:rPr>
                        <a:t>Bone marrow</a:t>
                      </a:r>
                      <a:r>
                        <a:rPr lang="en-US" baseline="0" dirty="0" smtClean="0">
                          <a:latin typeface="+mn-lt"/>
                        </a:rPr>
                        <a:t> failure</a:t>
                      </a:r>
                    </a:p>
                    <a:p>
                      <a:r>
                        <a:rPr lang="en-US" baseline="0" dirty="0" smtClean="0">
                          <a:latin typeface="+mn-lt"/>
                        </a:rPr>
                        <a:t>Erythroblastosis fetalis</a:t>
                      </a:r>
                    </a:p>
                    <a:p>
                      <a:r>
                        <a:rPr lang="en-US" baseline="0" dirty="0" smtClean="0">
                          <a:latin typeface="+mn-lt"/>
                        </a:rPr>
                        <a:t>Hemolytic anemia</a:t>
                      </a:r>
                    </a:p>
                    <a:p>
                      <a:r>
                        <a:rPr lang="en-US" baseline="0" dirty="0" smtClean="0">
                          <a:latin typeface="+mn-lt"/>
                        </a:rPr>
                        <a:t>Aplastic anemia</a:t>
                      </a:r>
                    </a:p>
                    <a:p>
                      <a:r>
                        <a:rPr lang="en-US" baseline="0" dirty="0" smtClean="0">
                          <a:latin typeface="+mn-lt"/>
                        </a:rPr>
                        <a:t>Pernicious anemia</a:t>
                      </a:r>
                    </a:p>
                    <a:p>
                      <a:r>
                        <a:rPr lang="en-US" baseline="0" dirty="0" smtClean="0">
                          <a:latin typeface="+mn-lt"/>
                        </a:rPr>
                        <a:t>Vitamin B</a:t>
                      </a:r>
                      <a:r>
                        <a:rPr lang="en-US" baseline="-25000" dirty="0" smtClean="0">
                          <a:latin typeface="+mn-lt"/>
                        </a:rPr>
                        <a:t>12</a:t>
                      </a:r>
                      <a:r>
                        <a:rPr lang="en-US" baseline="0" dirty="0" smtClean="0">
                          <a:latin typeface="+mn-lt"/>
                        </a:rPr>
                        <a:t> deficiency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dirty="0" smtClean="0">
                          <a:latin typeface="+mn-lt"/>
                        </a:rPr>
                        <a:t>Sickle cell screening</a:t>
                      </a:r>
                      <a:endParaRPr lang="en-US"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latin typeface="+mn-lt"/>
                        </a:rPr>
                        <a:t>Sickle cell anemia, sickle cell disease</a:t>
                      </a:r>
                      <a:endParaRPr lang="en-US" baseline="0" dirty="0" smtClean="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Text Placeholder 2"/>
          <p:cNvSpPr>
            <a:spLocks noGrp="1"/>
          </p:cNvSpPr>
          <p:nvPr>
            <p:ph type="body" sz="quarter" idx="16"/>
          </p:nvPr>
        </p:nvSpPr>
        <p:spPr/>
        <p:txBody>
          <a:bodyPr/>
          <a:lstStyle/>
          <a:p>
            <a:endParaRPr lang="en-US"/>
          </a:p>
        </p:txBody>
      </p:sp>
      <p:sp>
        <p:nvSpPr>
          <p:cNvPr id="2" name="Text Placeholder 1"/>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87071777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Cardiovascular System: Other Tests</a:t>
            </a:r>
            <a:endParaRPr lang="en-US" dirty="0"/>
          </a:p>
        </p:txBody>
      </p:sp>
      <p:graphicFrame>
        <p:nvGraphicFramePr>
          <p:cNvPr id="16" name="Content Placeholder 15"/>
          <p:cNvGraphicFramePr>
            <a:graphicFrameLocks noGrp="1"/>
          </p:cNvGraphicFramePr>
          <p:nvPr>
            <p:ph idx="1"/>
            <p:extLst>
              <p:ext uri="{D42A27DB-BD31-4B8C-83A1-F6EECF244321}">
                <p14:modId xmlns:p14="http://schemas.microsoft.com/office/powerpoint/2010/main" val="762845347"/>
              </p:ext>
            </p:extLst>
          </p:nvPr>
        </p:nvGraphicFramePr>
        <p:xfrm>
          <a:off x="457200" y="990600"/>
          <a:ext cx="8229600" cy="4216400"/>
        </p:xfrm>
        <a:graphic>
          <a:graphicData uri="http://schemas.openxmlformats.org/drawingml/2006/table">
            <a:tbl>
              <a:tblPr firstRow="1" bandRow="1">
                <a:tableStyleId>{3C2FFA5D-87B4-456A-9821-1D502468CF0F}</a:tableStyleId>
              </a:tblPr>
              <a:tblGrid>
                <a:gridCol w="4114800"/>
                <a:gridCol w="4114800"/>
              </a:tblGrid>
              <a:tr h="370840">
                <a:tc>
                  <a:txBody>
                    <a:bodyPr/>
                    <a:lstStyle/>
                    <a:p>
                      <a:r>
                        <a:rPr lang="en-US" dirty="0" smtClean="0"/>
                        <a:t>Test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r>
                        <a:rPr lang="en-US" dirty="0" smtClean="0"/>
                        <a:t>Related Diseases</a:t>
                      </a:r>
                      <a:r>
                        <a:rPr lang="en-US" baseline="0" dirty="0" smtClean="0"/>
                        <a:t> and Disorders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370840">
                <a:tc>
                  <a:txBody>
                    <a:bodyPr/>
                    <a:lstStyle/>
                    <a:p>
                      <a:r>
                        <a:rPr lang="en-US" sz="1800" dirty="0" smtClean="0">
                          <a:latin typeface="+mn-lt"/>
                        </a:rPr>
                        <a:t>Blood culture</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latin typeface="+mn-lt"/>
                        </a:rPr>
                        <a:t>Septicemia</a:t>
                      </a:r>
                      <a:endParaRPr lang="en-US"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dirty="0" smtClean="0">
                          <a:latin typeface="+mn-lt"/>
                        </a:rPr>
                        <a:t>Bone marrow analysis</a:t>
                      </a:r>
                      <a:endParaRPr lang="en-US"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latin typeface="+mn-lt"/>
                        </a:rPr>
                        <a:t>Anemia</a:t>
                      </a:r>
                    </a:p>
                    <a:p>
                      <a:r>
                        <a:rPr lang="en-US" dirty="0" smtClean="0">
                          <a:latin typeface="+mn-lt"/>
                        </a:rPr>
                        <a:t>Leukopenia</a:t>
                      </a:r>
                    </a:p>
                    <a:p>
                      <a:r>
                        <a:rPr lang="en-US" dirty="0" smtClean="0">
                          <a:latin typeface="+mn-lt"/>
                        </a:rPr>
                        <a:t>Leukocytosis</a:t>
                      </a:r>
                    </a:p>
                    <a:p>
                      <a:r>
                        <a:rPr lang="en-US" dirty="0" smtClean="0">
                          <a:latin typeface="+mn-lt"/>
                        </a:rPr>
                        <a:t>Polycythemia</a:t>
                      </a:r>
                    </a:p>
                    <a:p>
                      <a:r>
                        <a:rPr lang="en-US" dirty="0" smtClean="0">
                          <a:latin typeface="+mn-lt"/>
                        </a:rPr>
                        <a:t>Thrombocytopenia</a:t>
                      </a:r>
                    </a:p>
                    <a:p>
                      <a:r>
                        <a:rPr lang="en-US" dirty="0" smtClean="0">
                          <a:latin typeface="+mn-lt"/>
                        </a:rPr>
                        <a:t>Cancer of the blood or bone marrow</a:t>
                      </a:r>
                    </a:p>
                    <a:p>
                      <a:r>
                        <a:rPr lang="en-US" dirty="0" smtClean="0">
                          <a:latin typeface="+mn-lt"/>
                        </a:rPr>
                        <a:t>Hemochromatosis </a:t>
                      </a:r>
                      <a:endParaRPr lang="en-US"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dirty="0" smtClean="0">
                          <a:latin typeface="+mn-lt"/>
                        </a:rPr>
                        <a:t>Pericardial fluid analysis</a:t>
                      </a:r>
                      <a:endParaRPr lang="en-US"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latin typeface="+mn-lt"/>
                        </a:rPr>
                        <a:t>Congestive heart failure</a:t>
                      </a:r>
                    </a:p>
                    <a:p>
                      <a:r>
                        <a:rPr lang="en-US" baseline="0" dirty="0" smtClean="0">
                          <a:latin typeface="+mn-lt"/>
                        </a:rPr>
                        <a:t>Lymphoma</a:t>
                      </a:r>
                    </a:p>
                    <a:p>
                      <a:r>
                        <a:rPr lang="en-US" baseline="0" dirty="0" smtClean="0">
                          <a:latin typeface="+mn-lt"/>
                        </a:rPr>
                        <a:t>Mesothelioma</a:t>
                      </a:r>
                    </a:p>
                    <a:p>
                      <a:r>
                        <a:rPr lang="en-US" baseline="0" dirty="0" smtClean="0">
                          <a:latin typeface="+mn-lt"/>
                        </a:rPr>
                        <a:t>Metastatic cancer</a:t>
                      </a:r>
                    </a:p>
                    <a:p>
                      <a:r>
                        <a:rPr lang="en-US" baseline="0" dirty="0" smtClean="0">
                          <a:latin typeface="+mn-lt"/>
                        </a:rPr>
                        <a:t>Pericarditis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Text Placeholder 2"/>
          <p:cNvSpPr>
            <a:spLocks noGrp="1"/>
          </p:cNvSpPr>
          <p:nvPr>
            <p:ph type="body" sz="quarter" idx="16"/>
          </p:nvPr>
        </p:nvSpPr>
        <p:spPr/>
        <p:txBody>
          <a:bodyPr/>
          <a:lstStyle/>
          <a:p>
            <a:endParaRPr lang="en-US"/>
          </a:p>
        </p:txBody>
      </p:sp>
      <p:sp>
        <p:nvSpPr>
          <p:cNvPr id="2" name="Text Placeholder 1"/>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422753423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lstStyle/>
          <a:p>
            <a:r>
              <a:rPr lang="en-US" dirty="0" smtClean="0"/>
              <a:t>Urinary system</a:t>
            </a:r>
            <a:endParaRPr lang="en-US" dirty="0"/>
          </a:p>
        </p:txBody>
      </p:sp>
      <p:sp>
        <p:nvSpPr>
          <p:cNvPr id="10" name="Subtitle 9"/>
          <p:cNvSpPr>
            <a:spLocks noGrp="1"/>
          </p:cNvSpPr>
          <p:nvPr>
            <p:ph type="body" sz="quarter" idx="10"/>
          </p:nvPr>
        </p:nvSpPr>
        <p:spPr/>
        <p:txBody>
          <a:bodyPr/>
          <a:lstStyle/>
          <a:p>
            <a:r>
              <a:rPr lang="en-US" dirty="0" smtClean="0"/>
              <a:t>Learning Outcome 5.10</a:t>
            </a:r>
            <a:endParaRPr lang="en-US" dirty="0"/>
          </a:p>
        </p:txBody>
      </p:sp>
      <p:sp>
        <p:nvSpPr>
          <p:cNvPr id="2" name="Text Placeholder 1"/>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6113173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Structures and Functions of the Urinary System</a:t>
            </a:r>
            <a:endParaRPr lang="en-US" dirty="0"/>
          </a:p>
        </p:txBody>
      </p:sp>
      <p:sp>
        <p:nvSpPr>
          <p:cNvPr id="6" name="Content Placeholder 5"/>
          <p:cNvSpPr>
            <a:spLocks noGrp="1"/>
          </p:cNvSpPr>
          <p:nvPr>
            <p:ph sz="half" idx="1"/>
          </p:nvPr>
        </p:nvSpPr>
        <p:spPr/>
        <p:txBody>
          <a:bodyPr/>
          <a:lstStyle/>
          <a:p>
            <a:pPr marL="0" indent="0">
              <a:buNone/>
            </a:pPr>
            <a:r>
              <a:rPr lang="en-US" altLang="en-US" dirty="0" smtClean="0">
                <a:solidFill>
                  <a:srgbClr val="0070C0"/>
                </a:solidFill>
              </a:rPr>
              <a:t>Structures</a:t>
            </a:r>
          </a:p>
          <a:p>
            <a:r>
              <a:rPr lang="en-US" altLang="en-US" dirty="0" smtClean="0"/>
              <a:t>Kidneys</a:t>
            </a:r>
          </a:p>
          <a:p>
            <a:r>
              <a:rPr lang="en-US" altLang="en-US" dirty="0" smtClean="0"/>
              <a:t>Ureters</a:t>
            </a:r>
          </a:p>
          <a:p>
            <a:r>
              <a:rPr lang="en-US" altLang="en-US" dirty="0" smtClean="0"/>
              <a:t>Bladder</a:t>
            </a:r>
          </a:p>
          <a:p>
            <a:r>
              <a:rPr lang="en-US" altLang="en-US" dirty="0" smtClean="0"/>
              <a:t>Urethra</a:t>
            </a:r>
          </a:p>
          <a:p>
            <a:pPr marL="0" indent="0">
              <a:spcBef>
                <a:spcPts val="1800"/>
              </a:spcBef>
              <a:buNone/>
            </a:pPr>
            <a:r>
              <a:rPr lang="en-US" altLang="en-US" dirty="0" smtClean="0">
                <a:solidFill>
                  <a:srgbClr val="0070C0"/>
                </a:solidFill>
              </a:rPr>
              <a:t>Functions</a:t>
            </a:r>
          </a:p>
          <a:p>
            <a:r>
              <a:rPr lang="en-US" altLang="en-US" dirty="0" smtClean="0"/>
              <a:t>Remove wastes</a:t>
            </a:r>
          </a:p>
          <a:p>
            <a:r>
              <a:rPr lang="en-US" altLang="en-US" dirty="0" smtClean="0"/>
              <a:t>Regulate pH and</a:t>
            </a:r>
            <a:br>
              <a:rPr lang="en-US" altLang="en-US" dirty="0" smtClean="0"/>
            </a:br>
            <a:r>
              <a:rPr lang="en-US" altLang="en-US" dirty="0" smtClean="0"/>
              <a:t>ion balance</a:t>
            </a:r>
          </a:p>
          <a:p>
            <a:r>
              <a:rPr lang="en-US" altLang="en-US" dirty="0" smtClean="0"/>
              <a:t>Maintain water balance</a:t>
            </a:r>
          </a:p>
          <a:p>
            <a:endParaRPr lang="en-US" dirty="0"/>
          </a:p>
        </p:txBody>
      </p:sp>
      <p:pic>
        <p:nvPicPr>
          <p:cNvPr id="15" name="Picture 2" descr="Human in anatomical position with structures of the urinary system labeled"/>
          <p:cNvPicPr>
            <a:picLocks noGrp="1" noChangeAspect="1" noChangeArrowheads="1"/>
          </p:cNvPicPr>
          <p:nvPr>
            <p:ph sz="half" idx="2"/>
          </p:nvPr>
        </p:nvPicPr>
        <p:blipFill rotWithShape="1">
          <a:blip r:embed="rId3" cstate="print"/>
          <a:srcRect t="1861"/>
          <a:stretch/>
        </p:blipFill>
        <p:spPr bwMode="auto">
          <a:xfrm>
            <a:off x="4231890" y="914400"/>
            <a:ext cx="4454909" cy="5218586"/>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sz="quarter" idx="12"/>
          </p:nvPr>
        </p:nvSpPr>
        <p:spPr>
          <a:xfrm>
            <a:off x="3817620" y="6400800"/>
            <a:ext cx="1508760" cy="228600"/>
          </a:xfrm>
        </p:spPr>
        <p:txBody>
          <a:bodyPr/>
          <a:lstStyle/>
          <a:p>
            <a:r>
              <a:rPr lang="en-US" dirty="0" smtClean="0">
                <a:hlinkClick r:id="rId4" action="ppaction://hlinksldjump"/>
              </a:rPr>
              <a:t>Structures and Functions of the Urinary System Appendix</a:t>
            </a:r>
            <a:endParaRPr lang="en-US" dirty="0"/>
          </a:p>
        </p:txBody>
      </p:sp>
      <p:sp>
        <p:nvSpPr>
          <p:cNvPr id="2" name="Text Placeholder 1"/>
          <p:cNvSpPr>
            <a:spLocks noGrp="1"/>
          </p:cNvSpPr>
          <p:nvPr>
            <p:ph type="body" sz="quarter" idx="11"/>
          </p:nvPr>
        </p:nvSpPr>
        <p:spPr/>
        <p:txBody>
          <a:bodyPr/>
          <a:lstStyle/>
          <a:p>
            <a:r>
              <a:rPr lang="en-US" dirty="0"/>
              <a:t>Copyright © McGraw-Hill Education</a:t>
            </a:r>
          </a:p>
          <a:p>
            <a:endParaRPr lang="en-US" dirty="0"/>
          </a:p>
          <a:p>
            <a:endParaRPr lang="en-US" dirty="0"/>
          </a:p>
        </p:txBody>
      </p:sp>
    </p:spTree>
    <p:extLst>
      <p:ext uri="{BB962C8B-B14F-4D97-AF65-F5344CB8AC3E}">
        <p14:creationId xmlns:p14="http://schemas.microsoft.com/office/powerpoint/2010/main" val="2110328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Urinary System: Blood </a:t>
            </a:r>
            <a:r>
              <a:rPr lang="en-US" dirty="0" smtClean="0"/>
              <a:t>Tests 1</a:t>
            </a:r>
            <a:endParaRPr lang="en-US" dirty="0"/>
          </a:p>
        </p:txBody>
      </p:sp>
      <p:graphicFrame>
        <p:nvGraphicFramePr>
          <p:cNvPr id="16" name="Content Placeholder 15"/>
          <p:cNvGraphicFramePr>
            <a:graphicFrameLocks noGrp="1"/>
          </p:cNvGraphicFramePr>
          <p:nvPr>
            <p:ph idx="1"/>
            <p:extLst>
              <p:ext uri="{D42A27DB-BD31-4B8C-83A1-F6EECF244321}">
                <p14:modId xmlns:p14="http://schemas.microsoft.com/office/powerpoint/2010/main" val="788591551"/>
              </p:ext>
            </p:extLst>
          </p:nvPr>
        </p:nvGraphicFramePr>
        <p:xfrm>
          <a:off x="457200" y="990600"/>
          <a:ext cx="8229600" cy="4856480"/>
        </p:xfrm>
        <a:graphic>
          <a:graphicData uri="http://schemas.openxmlformats.org/drawingml/2006/table">
            <a:tbl>
              <a:tblPr firstRow="1" bandRow="1">
                <a:tableStyleId>{3C2FFA5D-87B4-456A-9821-1D502468CF0F}</a:tableStyleId>
              </a:tblPr>
              <a:tblGrid>
                <a:gridCol w="4114800"/>
                <a:gridCol w="4114800"/>
              </a:tblGrid>
              <a:tr h="370840">
                <a:tc>
                  <a:txBody>
                    <a:bodyPr/>
                    <a:lstStyle/>
                    <a:p>
                      <a:r>
                        <a:rPr lang="en-US" dirty="0" smtClean="0"/>
                        <a:t>Test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r>
                        <a:rPr lang="en-US" dirty="0" smtClean="0"/>
                        <a:t>Related Diseases</a:t>
                      </a:r>
                      <a:r>
                        <a:rPr lang="en-US" baseline="0" dirty="0" smtClean="0"/>
                        <a:t> and Disorders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370840">
                <a:tc>
                  <a:txBody>
                    <a:bodyPr/>
                    <a:lstStyle/>
                    <a:p>
                      <a:r>
                        <a:rPr lang="en-US" sz="1800" dirty="0" smtClean="0">
                          <a:latin typeface="+mn-lt"/>
                        </a:rPr>
                        <a:t>Albumin</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latin typeface="+mn-lt"/>
                        </a:rPr>
                        <a:t>Chronic</a:t>
                      </a:r>
                      <a:r>
                        <a:rPr lang="en-US" baseline="0" dirty="0" smtClean="0">
                          <a:latin typeface="+mn-lt"/>
                        </a:rPr>
                        <a:t> renal failure</a:t>
                      </a:r>
                    </a:p>
                    <a:p>
                      <a:r>
                        <a:rPr lang="en-US" baseline="0" dirty="0" smtClean="0">
                          <a:latin typeface="+mn-lt"/>
                        </a:rPr>
                        <a:t>Glomerulonephritis</a:t>
                      </a:r>
                      <a:endParaRPr lang="en-US"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dirty="0" smtClean="0">
                          <a:latin typeface="+mn-lt"/>
                        </a:rPr>
                        <a:t>Arterial blood gases</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latin typeface="+mn-lt"/>
                        </a:rPr>
                        <a:t>Metabolic acidosis, metabolic alkalosis</a:t>
                      </a:r>
                      <a:endParaRPr lang="en-US"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sz="1800" dirty="0" smtClean="0">
                          <a:latin typeface="+mn-lt"/>
                        </a:rPr>
                        <a:t>Blood urea nitrogen (BUN)</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latin typeface="+mn-lt"/>
                        </a:rPr>
                        <a:t>Glomerulonephritis</a:t>
                      </a:r>
                    </a:p>
                    <a:p>
                      <a:r>
                        <a:rPr lang="en-US" dirty="0" smtClean="0">
                          <a:latin typeface="+mn-lt"/>
                        </a:rPr>
                        <a:t>Acute</a:t>
                      </a:r>
                      <a:r>
                        <a:rPr lang="en-US" baseline="0" dirty="0" smtClean="0">
                          <a:latin typeface="+mn-lt"/>
                        </a:rPr>
                        <a:t> tubular necrosis</a:t>
                      </a:r>
                    </a:p>
                    <a:p>
                      <a:r>
                        <a:rPr lang="en-US" baseline="0" dirty="0" smtClean="0">
                          <a:latin typeface="+mn-lt"/>
                        </a:rPr>
                        <a:t>Pyelonephritis</a:t>
                      </a:r>
                    </a:p>
                    <a:p>
                      <a:r>
                        <a:rPr lang="en-US" baseline="0" dirty="0" smtClean="0">
                          <a:latin typeface="+mn-lt"/>
                        </a:rPr>
                        <a:t>Kidney failure</a:t>
                      </a:r>
                    </a:p>
                    <a:p>
                      <a:r>
                        <a:rPr lang="en-US" baseline="0" dirty="0" smtClean="0">
                          <a:latin typeface="+mn-lt"/>
                        </a:rPr>
                        <a:t>Urinary tract obstruction</a:t>
                      </a:r>
                    </a:p>
                    <a:p>
                      <a:r>
                        <a:rPr lang="en-US" baseline="0" dirty="0" smtClean="0">
                          <a:latin typeface="+mn-lt"/>
                        </a:rPr>
                        <a:t>Acute nephritic syndrome</a:t>
                      </a:r>
                    </a:p>
                    <a:p>
                      <a:r>
                        <a:rPr lang="en-US" baseline="0" dirty="0" smtClean="0">
                          <a:latin typeface="+mn-lt"/>
                        </a:rPr>
                        <a:t>Medullary cystic kidney disease</a:t>
                      </a:r>
                      <a:endParaRPr lang="en-US"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dirty="0" smtClean="0">
                          <a:latin typeface="+mn-lt"/>
                        </a:rPr>
                        <a:t>Creatinine</a:t>
                      </a:r>
                      <a:endParaRPr lang="en-US"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latin typeface="+mn-lt"/>
                        </a:rPr>
                        <a:t>Acute tubular necrosis</a:t>
                      </a:r>
                    </a:p>
                    <a:p>
                      <a:r>
                        <a:rPr lang="en-US" dirty="0" smtClean="0">
                          <a:latin typeface="+mn-lt"/>
                        </a:rPr>
                        <a:t>Glomerulonephritis</a:t>
                      </a:r>
                    </a:p>
                    <a:p>
                      <a:r>
                        <a:rPr lang="en-US" dirty="0" smtClean="0">
                          <a:latin typeface="+mn-lt"/>
                        </a:rPr>
                        <a:t>Urinary</a:t>
                      </a:r>
                      <a:r>
                        <a:rPr lang="en-US" baseline="0" dirty="0" smtClean="0">
                          <a:latin typeface="+mn-lt"/>
                        </a:rPr>
                        <a:t> tract obstruction</a:t>
                      </a:r>
                    </a:p>
                    <a:p>
                      <a:r>
                        <a:rPr lang="en-US" baseline="0" dirty="0" smtClean="0">
                          <a:latin typeface="+mn-lt"/>
                        </a:rPr>
                        <a:t>Diabetic nephropathy</a:t>
                      </a:r>
                    </a:p>
                    <a:p>
                      <a:r>
                        <a:rPr lang="en-US" baseline="0" dirty="0" smtClean="0">
                          <a:latin typeface="+mn-lt"/>
                        </a:rPr>
                        <a:t>Hemolytic-uremic syndrome</a:t>
                      </a:r>
                      <a:endParaRPr lang="en-US"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Text Placeholder 2"/>
          <p:cNvSpPr>
            <a:spLocks noGrp="1"/>
          </p:cNvSpPr>
          <p:nvPr>
            <p:ph type="body" sz="quarter" idx="16"/>
          </p:nvPr>
        </p:nvSpPr>
        <p:spPr/>
        <p:txBody>
          <a:bodyPr/>
          <a:lstStyle/>
          <a:p>
            <a:endParaRPr lang="en-US"/>
          </a:p>
        </p:txBody>
      </p:sp>
      <p:sp>
        <p:nvSpPr>
          <p:cNvPr id="2" name="Text Placeholder 1"/>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20440704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Urinary System: Blood Tests </a:t>
            </a:r>
            <a:r>
              <a:rPr lang="en-US" dirty="0" smtClean="0"/>
              <a:t>2</a:t>
            </a:r>
            <a:endParaRPr lang="en-US" dirty="0"/>
          </a:p>
        </p:txBody>
      </p:sp>
      <p:graphicFrame>
        <p:nvGraphicFramePr>
          <p:cNvPr id="16" name="Content Placeholder 15"/>
          <p:cNvGraphicFramePr>
            <a:graphicFrameLocks noGrp="1"/>
          </p:cNvGraphicFramePr>
          <p:nvPr>
            <p:ph idx="1"/>
            <p:extLst>
              <p:ext uri="{D42A27DB-BD31-4B8C-83A1-F6EECF244321}">
                <p14:modId xmlns:p14="http://schemas.microsoft.com/office/powerpoint/2010/main" val="2572482326"/>
              </p:ext>
            </p:extLst>
          </p:nvPr>
        </p:nvGraphicFramePr>
        <p:xfrm>
          <a:off x="457200" y="990600"/>
          <a:ext cx="8229600" cy="2296160"/>
        </p:xfrm>
        <a:graphic>
          <a:graphicData uri="http://schemas.openxmlformats.org/drawingml/2006/table">
            <a:tbl>
              <a:tblPr firstRow="1" bandRow="1">
                <a:tableStyleId>{3C2FFA5D-87B4-456A-9821-1D502468CF0F}</a:tableStyleId>
              </a:tblPr>
              <a:tblGrid>
                <a:gridCol w="4114800"/>
                <a:gridCol w="4114800"/>
              </a:tblGrid>
              <a:tr h="370840">
                <a:tc>
                  <a:txBody>
                    <a:bodyPr/>
                    <a:lstStyle/>
                    <a:p>
                      <a:r>
                        <a:rPr lang="en-US" dirty="0" smtClean="0"/>
                        <a:t>Test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r>
                        <a:rPr lang="en-US" dirty="0" smtClean="0"/>
                        <a:t>Related Diseases</a:t>
                      </a:r>
                      <a:r>
                        <a:rPr lang="en-US" baseline="0" dirty="0" smtClean="0"/>
                        <a:t> and Disorders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370840">
                <a:tc>
                  <a:txBody>
                    <a:bodyPr/>
                    <a:lstStyle/>
                    <a:p>
                      <a:r>
                        <a:rPr lang="pt-BR" dirty="0" smtClean="0">
                          <a:latin typeface="+mn-lt"/>
                        </a:rPr>
                        <a:t>Electrolytes (Na, K, Cl, CO</a:t>
                      </a:r>
                      <a:r>
                        <a:rPr lang="pt-BR" baseline="-25000" dirty="0" smtClean="0">
                          <a:latin typeface="+mn-lt"/>
                        </a:rPr>
                        <a:t>2</a:t>
                      </a:r>
                      <a:r>
                        <a:rPr lang="pt-BR" dirty="0" smtClean="0">
                          <a:latin typeface="+mn-lt"/>
                        </a:rPr>
                        <a:t>)</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latin typeface="+mn-lt"/>
                        </a:rPr>
                        <a:t>Decreased levels in chronic renal insufficiency; increases in body water, diuretic administration</a:t>
                      </a:r>
                      <a:endParaRPr lang="en-US"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sz="1800" dirty="0" smtClean="0">
                          <a:latin typeface="+mn-lt"/>
                        </a:rPr>
                        <a:t>Glomerular filtration rate</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latin typeface="+mn-lt"/>
                        </a:rPr>
                        <a:t>Chronic</a:t>
                      </a:r>
                      <a:r>
                        <a:rPr lang="en-US" baseline="0" dirty="0" smtClean="0">
                          <a:latin typeface="+mn-lt"/>
                        </a:rPr>
                        <a:t> renal failure</a:t>
                      </a:r>
                    </a:p>
                    <a:p>
                      <a:r>
                        <a:rPr lang="en-US" baseline="0" dirty="0" smtClean="0">
                          <a:latin typeface="+mn-lt"/>
                        </a:rPr>
                        <a:t>Acute renal failure</a:t>
                      </a:r>
                      <a:endParaRPr lang="en-US"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sz="1800" dirty="0" smtClean="0">
                          <a:latin typeface="+mn-lt"/>
                        </a:rPr>
                        <a:t>Serum osmolality</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latin typeface="+mn-lt"/>
                        </a:rPr>
                        <a:t>Uremia</a:t>
                      </a:r>
                      <a:endParaRPr lang="en-US"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Text Placeholder 2"/>
          <p:cNvSpPr>
            <a:spLocks noGrp="1"/>
          </p:cNvSpPr>
          <p:nvPr>
            <p:ph type="body" sz="quarter" idx="16"/>
          </p:nvPr>
        </p:nvSpPr>
        <p:spPr/>
        <p:txBody>
          <a:bodyPr/>
          <a:lstStyle/>
          <a:p>
            <a:endParaRPr lang="en-US"/>
          </a:p>
        </p:txBody>
      </p:sp>
      <p:sp>
        <p:nvSpPr>
          <p:cNvPr id="2" name="Text Placeholder 1"/>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98789720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Urinary System: Other Tests</a:t>
            </a:r>
            <a:endParaRPr lang="en-US" dirty="0"/>
          </a:p>
        </p:txBody>
      </p:sp>
      <p:graphicFrame>
        <p:nvGraphicFramePr>
          <p:cNvPr id="16" name="Content Placeholder 15"/>
          <p:cNvGraphicFramePr>
            <a:graphicFrameLocks noGrp="1"/>
          </p:cNvGraphicFramePr>
          <p:nvPr>
            <p:ph idx="1"/>
            <p:extLst>
              <p:ext uri="{D42A27DB-BD31-4B8C-83A1-F6EECF244321}">
                <p14:modId xmlns:p14="http://schemas.microsoft.com/office/powerpoint/2010/main" val="3416822131"/>
              </p:ext>
            </p:extLst>
          </p:nvPr>
        </p:nvGraphicFramePr>
        <p:xfrm>
          <a:off x="457200" y="990600"/>
          <a:ext cx="8229600" cy="5410200"/>
        </p:xfrm>
        <a:graphic>
          <a:graphicData uri="http://schemas.openxmlformats.org/drawingml/2006/table">
            <a:tbl>
              <a:tblPr firstRow="1" bandRow="1">
                <a:tableStyleId>{3C2FFA5D-87B4-456A-9821-1D502468CF0F}</a:tableStyleId>
              </a:tblPr>
              <a:tblGrid>
                <a:gridCol w="4114800"/>
                <a:gridCol w="4114800"/>
              </a:tblGrid>
              <a:tr h="370840">
                <a:tc>
                  <a:txBody>
                    <a:bodyPr/>
                    <a:lstStyle/>
                    <a:p>
                      <a:r>
                        <a:rPr lang="en-US" dirty="0" smtClean="0"/>
                        <a:t>Test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r>
                        <a:rPr lang="en-US" dirty="0" smtClean="0"/>
                        <a:t>Related Diseases</a:t>
                      </a:r>
                      <a:r>
                        <a:rPr lang="en-US" baseline="0" dirty="0" smtClean="0"/>
                        <a:t> and Disorders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370840">
                <a:tc>
                  <a:txBody>
                    <a:bodyPr/>
                    <a:lstStyle/>
                    <a:p>
                      <a:r>
                        <a:rPr lang="en-US" sz="1800" dirty="0" smtClean="0">
                          <a:latin typeface="+mn-lt"/>
                        </a:rPr>
                        <a:t>Creatinine clearance</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latin typeface="+mn-lt"/>
                        </a:rPr>
                        <a:t>Acute tubular necrosis</a:t>
                      </a:r>
                    </a:p>
                    <a:p>
                      <a:r>
                        <a:rPr lang="en-US" baseline="0" dirty="0" smtClean="0">
                          <a:latin typeface="+mn-lt"/>
                        </a:rPr>
                        <a:t>Bladder obstruction</a:t>
                      </a:r>
                    </a:p>
                    <a:p>
                      <a:r>
                        <a:rPr lang="en-US" baseline="0" dirty="0" smtClean="0">
                          <a:latin typeface="+mn-lt"/>
                        </a:rPr>
                        <a:t>End-stage renal failure</a:t>
                      </a:r>
                    </a:p>
                    <a:p>
                      <a:r>
                        <a:rPr lang="en-US" baseline="0" dirty="0" smtClean="0">
                          <a:latin typeface="+mn-lt"/>
                        </a:rPr>
                        <a:t>Glomerulonephritis</a:t>
                      </a:r>
                    </a:p>
                    <a:p>
                      <a:r>
                        <a:rPr lang="en-US" baseline="0" dirty="0" smtClean="0">
                          <a:latin typeface="+mn-lt"/>
                        </a:rPr>
                        <a:t>Renal ischemia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dirty="0" smtClean="0">
                          <a:latin typeface="+mn-lt"/>
                        </a:rPr>
                        <a:t>Renal stone analysis</a:t>
                      </a:r>
                      <a:endParaRPr lang="en-US"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latin typeface="+mn-lt"/>
                        </a:rPr>
                        <a:t>Nephrolithiasis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dirty="0" smtClean="0">
                          <a:latin typeface="+mn-lt"/>
                        </a:rPr>
                        <a:t>Urine culture</a:t>
                      </a:r>
                      <a:endParaRPr lang="en-US"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latin typeface="+mn-lt"/>
                        </a:rPr>
                        <a:t>Urinary tract infections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sz="1800" dirty="0" smtClean="0">
                          <a:latin typeface="+mn-lt"/>
                        </a:rPr>
                        <a:t>Urinalysis</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latin typeface="+mn-lt"/>
                        </a:rPr>
                        <a:t>Acute nephritic syndrome</a:t>
                      </a:r>
                    </a:p>
                    <a:p>
                      <a:r>
                        <a:rPr lang="en-US" dirty="0" smtClean="0">
                          <a:latin typeface="+mn-lt"/>
                        </a:rPr>
                        <a:t>Acute tubular necrosis</a:t>
                      </a:r>
                    </a:p>
                    <a:p>
                      <a:r>
                        <a:rPr lang="en-US" dirty="0" smtClean="0">
                          <a:latin typeface="+mn-lt"/>
                        </a:rPr>
                        <a:t>Atheroembolic renal disease</a:t>
                      </a:r>
                    </a:p>
                    <a:p>
                      <a:r>
                        <a:rPr lang="en-US" dirty="0" smtClean="0">
                          <a:latin typeface="+mn-lt"/>
                        </a:rPr>
                        <a:t>Bladder stones</a:t>
                      </a:r>
                    </a:p>
                    <a:p>
                      <a:r>
                        <a:rPr lang="en-US" dirty="0" smtClean="0">
                          <a:latin typeface="+mn-lt"/>
                        </a:rPr>
                        <a:t>Chronic glomerulonephritis</a:t>
                      </a:r>
                    </a:p>
                    <a:p>
                      <a:r>
                        <a:rPr lang="en-US" dirty="0" smtClean="0">
                          <a:latin typeface="+mn-lt"/>
                        </a:rPr>
                        <a:t>Chronic renal failure</a:t>
                      </a:r>
                    </a:p>
                    <a:p>
                      <a:r>
                        <a:rPr lang="en-US" dirty="0" smtClean="0">
                          <a:latin typeface="+mn-lt"/>
                        </a:rPr>
                        <a:t>Cystinuria</a:t>
                      </a:r>
                    </a:p>
                    <a:p>
                      <a:r>
                        <a:rPr lang="en-US" dirty="0" smtClean="0">
                          <a:latin typeface="+mn-lt"/>
                        </a:rPr>
                        <a:t>Enuresis</a:t>
                      </a:r>
                    </a:p>
                    <a:p>
                      <a:r>
                        <a:rPr lang="en-US" dirty="0" smtClean="0">
                          <a:latin typeface="+mn-lt"/>
                        </a:rPr>
                        <a:t>Acute pyelonephritis</a:t>
                      </a:r>
                    </a:p>
                    <a:p>
                      <a:r>
                        <a:rPr lang="en-US" dirty="0" smtClean="0">
                          <a:latin typeface="+mn-lt"/>
                        </a:rPr>
                        <a:t>Urethritis</a:t>
                      </a:r>
                      <a:endParaRPr lang="en-US"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Text Placeholder 2"/>
          <p:cNvSpPr>
            <a:spLocks noGrp="1"/>
          </p:cNvSpPr>
          <p:nvPr>
            <p:ph type="body" sz="quarter" idx="16"/>
          </p:nvPr>
        </p:nvSpPr>
        <p:spPr/>
        <p:txBody>
          <a:bodyPr/>
          <a:lstStyle/>
          <a:p>
            <a:endParaRPr lang="en-US"/>
          </a:p>
        </p:txBody>
      </p:sp>
      <p:sp>
        <p:nvSpPr>
          <p:cNvPr id="2" name="Text Placeholder 1"/>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21523187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lstStyle/>
          <a:p>
            <a:r>
              <a:rPr lang="en-US" dirty="0" smtClean="0"/>
              <a:t>Female and Male </a:t>
            </a:r>
            <a:br>
              <a:rPr lang="en-US" dirty="0" smtClean="0"/>
            </a:br>
            <a:r>
              <a:rPr lang="en-US" dirty="0" smtClean="0"/>
              <a:t>Reproductive Systems</a:t>
            </a:r>
            <a:endParaRPr lang="en-US" dirty="0"/>
          </a:p>
        </p:txBody>
      </p:sp>
      <p:sp>
        <p:nvSpPr>
          <p:cNvPr id="10" name="Subtitle 9"/>
          <p:cNvSpPr>
            <a:spLocks noGrp="1"/>
          </p:cNvSpPr>
          <p:nvPr>
            <p:ph type="body" sz="quarter" idx="10"/>
          </p:nvPr>
        </p:nvSpPr>
        <p:spPr/>
        <p:txBody>
          <a:bodyPr/>
          <a:lstStyle/>
          <a:p>
            <a:r>
              <a:rPr lang="en-US" dirty="0" smtClean="0"/>
              <a:t>Learning Outcome 5.11</a:t>
            </a:r>
            <a:endParaRPr lang="en-US" dirty="0"/>
          </a:p>
        </p:txBody>
      </p:sp>
      <p:sp>
        <p:nvSpPr>
          <p:cNvPr id="3" name="Text Placeholder 2"/>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8569709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Structures and Functions of the Female</a:t>
            </a:r>
            <a:br>
              <a:rPr lang="en-US" dirty="0" smtClean="0"/>
            </a:br>
            <a:r>
              <a:rPr lang="en-US" dirty="0" smtClean="0"/>
              <a:t>Reproductive System</a:t>
            </a:r>
            <a:endParaRPr lang="en-US" dirty="0"/>
          </a:p>
        </p:txBody>
      </p:sp>
      <p:sp>
        <p:nvSpPr>
          <p:cNvPr id="6" name="Content Placeholder 5"/>
          <p:cNvSpPr>
            <a:spLocks noGrp="1"/>
          </p:cNvSpPr>
          <p:nvPr>
            <p:ph sz="half" idx="1"/>
          </p:nvPr>
        </p:nvSpPr>
        <p:spPr>
          <a:xfrm>
            <a:off x="457200" y="914400"/>
            <a:ext cx="4038600" cy="5334000"/>
          </a:xfrm>
        </p:spPr>
        <p:txBody>
          <a:bodyPr/>
          <a:lstStyle/>
          <a:p>
            <a:pPr marL="0" indent="0">
              <a:buNone/>
            </a:pPr>
            <a:r>
              <a:rPr lang="en-US" altLang="en-US" dirty="0" smtClean="0">
                <a:solidFill>
                  <a:srgbClr val="0070C0"/>
                </a:solidFill>
              </a:rPr>
              <a:t>Structures</a:t>
            </a:r>
          </a:p>
          <a:p>
            <a:r>
              <a:rPr lang="en-US" altLang="en-US" dirty="0" smtClean="0"/>
              <a:t>Ovaries</a:t>
            </a:r>
          </a:p>
          <a:p>
            <a:r>
              <a:rPr lang="en-US" altLang="en-US" dirty="0" smtClean="0"/>
              <a:t>Vagina</a:t>
            </a:r>
          </a:p>
          <a:p>
            <a:r>
              <a:rPr lang="en-US" altLang="en-US" dirty="0" smtClean="0"/>
              <a:t>Uterus</a:t>
            </a:r>
          </a:p>
          <a:p>
            <a:r>
              <a:rPr lang="en-US" altLang="en-US" dirty="0" smtClean="0"/>
              <a:t>Mammary glands</a:t>
            </a:r>
          </a:p>
          <a:p>
            <a:r>
              <a:rPr lang="en-US" altLang="en-US" dirty="0" smtClean="0"/>
              <a:t>Associated structures</a:t>
            </a:r>
          </a:p>
          <a:p>
            <a:pPr marL="0" indent="0">
              <a:buNone/>
            </a:pPr>
            <a:r>
              <a:rPr lang="en-US" altLang="en-US" dirty="0" smtClean="0">
                <a:solidFill>
                  <a:srgbClr val="0070C0"/>
                </a:solidFill>
              </a:rPr>
              <a:t>Functions</a:t>
            </a:r>
          </a:p>
          <a:p>
            <a:r>
              <a:rPr lang="en-US" altLang="en-US" dirty="0" smtClean="0"/>
              <a:t>Produce oocytes, ova, </a:t>
            </a:r>
            <a:br>
              <a:rPr lang="en-US" altLang="en-US" dirty="0" smtClean="0"/>
            </a:br>
            <a:r>
              <a:rPr lang="en-US" altLang="en-US" dirty="0" smtClean="0"/>
              <a:t>and hormones</a:t>
            </a:r>
          </a:p>
          <a:p>
            <a:r>
              <a:rPr lang="en-US" altLang="en-US" dirty="0" smtClean="0"/>
              <a:t>Fetal development</a:t>
            </a:r>
          </a:p>
          <a:p>
            <a:endParaRPr lang="en-US" dirty="0"/>
          </a:p>
        </p:txBody>
      </p:sp>
      <p:pic>
        <p:nvPicPr>
          <p:cNvPr id="15" name="Picture 2" descr="Female in anatomical position with structures of the female reproductive system labeled"/>
          <p:cNvPicPr>
            <a:picLocks noGrp="1" noChangeAspect="1" noChangeArrowheads="1"/>
          </p:cNvPicPr>
          <p:nvPr>
            <p:ph sz="half" idx="2"/>
          </p:nvPr>
        </p:nvPicPr>
        <p:blipFill rotWithShape="1">
          <a:blip r:embed="rId3" cstate="print"/>
          <a:srcRect t="2189" b="1"/>
          <a:stretch/>
        </p:blipFill>
        <p:spPr bwMode="auto">
          <a:xfrm>
            <a:off x="4281592" y="1354261"/>
            <a:ext cx="4557608" cy="5076129"/>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sz="quarter" idx="12"/>
          </p:nvPr>
        </p:nvSpPr>
        <p:spPr>
          <a:xfrm>
            <a:off x="3657600" y="6430390"/>
            <a:ext cx="1668780" cy="275210"/>
          </a:xfrm>
        </p:spPr>
        <p:txBody>
          <a:bodyPr/>
          <a:lstStyle/>
          <a:p>
            <a:r>
              <a:rPr lang="en-US" dirty="0" smtClean="0">
                <a:hlinkClick r:id="rId4" action="ppaction://hlinksldjump"/>
              </a:rPr>
              <a:t>Structures and Functions of the Female Reproductive System Appendix</a:t>
            </a:r>
            <a:endParaRPr lang="en-US" dirty="0"/>
          </a:p>
        </p:txBody>
      </p:sp>
      <p:sp>
        <p:nvSpPr>
          <p:cNvPr id="2" name="Text Placeholder 1"/>
          <p:cNvSpPr>
            <a:spLocks noGrp="1"/>
          </p:cNvSpPr>
          <p:nvPr>
            <p:ph type="body" sz="quarter" idx="11"/>
          </p:nvPr>
        </p:nvSpPr>
        <p:spPr/>
        <p:txBody>
          <a:bodyPr/>
          <a:lstStyle/>
          <a:p>
            <a:r>
              <a:rPr lang="en-US" dirty="0"/>
              <a:t>Copyright © McGraw-Hill Education</a:t>
            </a:r>
          </a:p>
          <a:p>
            <a:endParaRPr lang="en-US" dirty="0"/>
          </a:p>
          <a:p>
            <a:endParaRPr lang="en-US" dirty="0"/>
          </a:p>
        </p:txBody>
      </p:sp>
    </p:spTree>
    <p:extLst>
      <p:ext uri="{BB962C8B-B14F-4D97-AF65-F5344CB8AC3E}">
        <p14:creationId xmlns:p14="http://schemas.microsoft.com/office/powerpoint/2010/main" val="35793376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Key Terms </a:t>
            </a:r>
            <a:r>
              <a:rPr lang="en-US" dirty="0" smtClean="0"/>
              <a:t>2</a:t>
            </a:r>
            <a:endParaRPr lang="en-US" dirty="0"/>
          </a:p>
        </p:txBody>
      </p:sp>
      <p:sp>
        <p:nvSpPr>
          <p:cNvPr id="14" name="Content Placeholder 13"/>
          <p:cNvSpPr>
            <a:spLocks noGrp="1"/>
          </p:cNvSpPr>
          <p:nvPr>
            <p:ph sz="half" idx="1"/>
          </p:nvPr>
        </p:nvSpPr>
        <p:spPr/>
        <p:txBody>
          <a:bodyPr/>
          <a:lstStyle/>
          <a:p>
            <a:pPr marL="0" indent="0">
              <a:buNone/>
            </a:pPr>
            <a:r>
              <a:rPr lang="en-US" dirty="0"/>
              <a:t>R</a:t>
            </a:r>
            <a:r>
              <a:rPr lang="en-US" dirty="0" smtClean="0"/>
              <a:t>espiratory </a:t>
            </a:r>
            <a:r>
              <a:rPr lang="en-US" dirty="0" smtClean="0"/>
              <a:t>system</a:t>
            </a:r>
          </a:p>
          <a:p>
            <a:pPr marL="0" indent="0">
              <a:buNone/>
            </a:pPr>
            <a:r>
              <a:rPr lang="en-US" dirty="0"/>
              <a:t>S</a:t>
            </a:r>
            <a:r>
              <a:rPr lang="en-US" dirty="0" smtClean="0"/>
              <a:t>keletal </a:t>
            </a:r>
            <a:r>
              <a:rPr lang="en-US" dirty="0" smtClean="0"/>
              <a:t>system</a:t>
            </a:r>
            <a:endParaRPr lang="en-US" dirty="0"/>
          </a:p>
        </p:txBody>
      </p:sp>
      <p:sp>
        <p:nvSpPr>
          <p:cNvPr id="4" name="Content Placeholder 3"/>
          <p:cNvSpPr>
            <a:spLocks noGrp="1"/>
          </p:cNvSpPr>
          <p:nvPr>
            <p:ph sz="half" idx="2"/>
          </p:nvPr>
        </p:nvSpPr>
        <p:spPr/>
        <p:txBody>
          <a:bodyPr/>
          <a:lstStyle/>
          <a:p>
            <a:pPr marL="0" indent="0">
              <a:buNone/>
            </a:pPr>
            <a:r>
              <a:rPr lang="en-US" dirty="0"/>
              <a:t>T</a:t>
            </a:r>
            <a:r>
              <a:rPr lang="en-US" dirty="0" smtClean="0"/>
              <a:t>endons</a:t>
            </a:r>
            <a:endParaRPr lang="en-US" dirty="0" smtClean="0"/>
          </a:p>
          <a:p>
            <a:pPr marL="0" indent="0">
              <a:buNone/>
            </a:pPr>
            <a:r>
              <a:rPr lang="en-US" dirty="0"/>
              <a:t>U</a:t>
            </a:r>
            <a:r>
              <a:rPr lang="en-US" dirty="0" smtClean="0"/>
              <a:t>rinary </a:t>
            </a:r>
            <a:r>
              <a:rPr lang="en-US" dirty="0" smtClean="0"/>
              <a:t>system</a:t>
            </a:r>
          </a:p>
          <a:p>
            <a:pPr marL="0" indent="0">
              <a:buNone/>
            </a:pPr>
            <a:endParaRPr lang="en-US" dirty="0" smtClean="0"/>
          </a:p>
        </p:txBody>
      </p:sp>
      <p:sp>
        <p:nvSpPr>
          <p:cNvPr id="3" name="Text Placeholder 2"/>
          <p:cNvSpPr>
            <a:spLocks noGrp="1"/>
          </p:cNvSpPr>
          <p:nvPr>
            <p:ph type="body" sz="quarter" idx="12"/>
          </p:nvPr>
        </p:nvSpPr>
        <p:spPr/>
        <p:txBody>
          <a:bodyPr/>
          <a:lstStyle/>
          <a:p>
            <a:endParaRPr lang="en-US"/>
          </a:p>
        </p:txBody>
      </p:sp>
      <p:sp>
        <p:nvSpPr>
          <p:cNvPr id="2" name="Text Placeholder 1"/>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3609316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Structures and Functions of the Male</a:t>
            </a:r>
            <a:br>
              <a:rPr lang="en-US" dirty="0" smtClean="0"/>
            </a:br>
            <a:r>
              <a:rPr lang="en-US" dirty="0" smtClean="0"/>
              <a:t>Reproductive System</a:t>
            </a:r>
            <a:endParaRPr lang="en-US" dirty="0"/>
          </a:p>
        </p:txBody>
      </p:sp>
      <p:sp>
        <p:nvSpPr>
          <p:cNvPr id="6" name="Content Placeholder 5"/>
          <p:cNvSpPr>
            <a:spLocks noGrp="1"/>
          </p:cNvSpPr>
          <p:nvPr>
            <p:ph sz="half" idx="1"/>
          </p:nvPr>
        </p:nvSpPr>
        <p:spPr>
          <a:xfrm>
            <a:off x="457200" y="1371600"/>
            <a:ext cx="4038600" cy="5158740"/>
          </a:xfrm>
        </p:spPr>
        <p:txBody>
          <a:bodyPr/>
          <a:lstStyle/>
          <a:p>
            <a:pPr marL="0" indent="0">
              <a:spcBef>
                <a:spcPts val="1200"/>
              </a:spcBef>
              <a:buNone/>
            </a:pPr>
            <a:r>
              <a:rPr lang="en-US" altLang="en-US" dirty="0">
                <a:solidFill>
                  <a:srgbClr val="0070C0"/>
                </a:solidFill>
              </a:rPr>
              <a:t>Structures</a:t>
            </a:r>
          </a:p>
          <a:p>
            <a:pPr>
              <a:spcBef>
                <a:spcPts val="1200"/>
              </a:spcBef>
              <a:buFont typeface="Arial" panose="020B0604020202020204" pitchFamily="34" charset="0"/>
              <a:buChar char="•"/>
            </a:pPr>
            <a:r>
              <a:rPr lang="en-US" altLang="en-US" dirty="0"/>
              <a:t>Testes</a:t>
            </a:r>
          </a:p>
          <a:p>
            <a:pPr>
              <a:spcBef>
                <a:spcPts val="1200"/>
              </a:spcBef>
              <a:buFont typeface="Arial" panose="020B0604020202020204" pitchFamily="34" charset="0"/>
              <a:buChar char="•"/>
            </a:pPr>
            <a:r>
              <a:rPr lang="en-US" altLang="en-US" dirty="0"/>
              <a:t>Accessory structures</a:t>
            </a:r>
          </a:p>
          <a:p>
            <a:pPr>
              <a:spcBef>
                <a:spcPts val="1200"/>
              </a:spcBef>
              <a:buFont typeface="Arial" panose="020B0604020202020204" pitchFamily="34" charset="0"/>
              <a:buChar char="•"/>
            </a:pPr>
            <a:r>
              <a:rPr lang="en-US" altLang="en-US" dirty="0"/>
              <a:t>Ducts</a:t>
            </a:r>
          </a:p>
          <a:p>
            <a:pPr>
              <a:spcBef>
                <a:spcPts val="1200"/>
              </a:spcBef>
              <a:buFont typeface="Arial" panose="020B0604020202020204" pitchFamily="34" charset="0"/>
              <a:buChar char="•"/>
            </a:pPr>
            <a:r>
              <a:rPr lang="en-US" altLang="en-US" dirty="0" smtClean="0"/>
              <a:t>Penis</a:t>
            </a:r>
            <a:endParaRPr lang="en-US" altLang="en-US" dirty="0"/>
          </a:p>
          <a:p>
            <a:pPr marL="0" indent="0">
              <a:spcBef>
                <a:spcPts val="1200"/>
              </a:spcBef>
              <a:buNone/>
            </a:pPr>
            <a:r>
              <a:rPr lang="en-US" altLang="en-US" dirty="0">
                <a:solidFill>
                  <a:srgbClr val="0070C0"/>
                </a:solidFill>
              </a:rPr>
              <a:t>Functions</a:t>
            </a:r>
          </a:p>
          <a:p>
            <a:pPr>
              <a:spcBef>
                <a:spcPts val="1200"/>
              </a:spcBef>
              <a:buFont typeface="Arial" panose="020B0604020202020204" pitchFamily="34" charset="0"/>
              <a:buChar char="•"/>
            </a:pPr>
            <a:r>
              <a:rPr lang="en-US" altLang="en-US" dirty="0"/>
              <a:t>Produce and </a:t>
            </a:r>
            <a:br>
              <a:rPr lang="en-US" altLang="en-US" dirty="0"/>
            </a:br>
            <a:r>
              <a:rPr lang="en-US" altLang="en-US" dirty="0"/>
              <a:t>transport sperm</a:t>
            </a:r>
          </a:p>
          <a:p>
            <a:pPr>
              <a:spcBef>
                <a:spcPts val="1200"/>
              </a:spcBef>
              <a:buFont typeface="Arial" panose="020B0604020202020204" pitchFamily="34" charset="0"/>
              <a:buChar char="•"/>
            </a:pPr>
            <a:r>
              <a:rPr lang="en-US" altLang="en-US" dirty="0"/>
              <a:t>Produce hormones</a:t>
            </a:r>
          </a:p>
          <a:p>
            <a:endParaRPr lang="en-US" dirty="0"/>
          </a:p>
        </p:txBody>
      </p:sp>
      <p:pic>
        <p:nvPicPr>
          <p:cNvPr id="8" name="Picture 2" descr="Male in anatomical position with structures of the male reproductive system labeled"/>
          <p:cNvPicPr>
            <a:picLocks noGrp="1" noChangeAspect="1" noChangeArrowheads="1"/>
          </p:cNvPicPr>
          <p:nvPr>
            <p:ph sz="half" idx="2"/>
          </p:nvPr>
        </p:nvPicPr>
        <p:blipFill rotWithShape="1">
          <a:blip r:embed="rId3" cstate="print"/>
          <a:srcRect t="2374"/>
          <a:stretch/>
        </p:blipFill>
        <p:spPr bwMode="auto">
          <a:xfrm>
            <a:off x="4467775" y="1295400"/>
            <a:ext cx="4549697" cy="5134990"/>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sz="quarter" idx="12"/>
          </p:nvPr>
        </p:nvSpPr>
        <p:spPr>
          <a:xfrm>
            <a:off x="3817620" y="6454590"/>
            <a:ext cx="2049780" cy="304800"/>
          </a:xfrm>
        </p:spPr>
        <p:txBody>
          <a:bodyPr/>
          <a:lstStyle/>
          <a:p>
            <a:r>
              <a:rPr lang="en-US" dirty="0" smtClean="0">
                <a:hlinkClick r:id="rId4" action="ppaction://hlinksldjump"/>
              </a:rPr>
              <a:t>Structures and Functions of the Male Reproductive System Appendix</a:t>
            </a:r>
            <a:endParaRPr lang="en-US" dirty="0"/>
          </a:p>
        </p:txBody>
      </p:sp>
      <p:sp>
        <p:nvSpPr>
          <p:cNvPr id="2" name="Text Placeholder 1"/>
          <p:cNvSpPr>
            <a:spLocks noGrp="1"/>
          </p:cNvSpPr>
          <p:nvPr>
            <p:ph type="body" sz="quarter" idx="11"/>
          </p:nvPr>
        </p:nvSpPr>
        <p:spPr/>
        <p:txBody>
          <a:bodyPr/>
          <a:lstStyle/>
          <a:p>
            <a:r>
              <a:rPr lang="en-US" dirty="0"/>
              <a:t>Copyright © McGraw-Hill Education</a:t>
            </a:r>
          </a:p>
          <a:p>
            <a:endParaRPr lang="en-US" dirty="0"/>
          </a:p>
          <a:p>
            <a:endParaRPr lang="en-US" dirty="0"/>
          </a:p>
        </p:txBody>
      </p:sp>
    </p:spTree>
    <p:extLst>
      <p:ext uri="{BB962C8B-B14F-4D97-AF65-F5344CB8AC3E}">
        <p14:creationId xmlns:p14="http://schemas.microsoft.com/office/powerpoint/2010/main" val="25486051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Reproductive Systems: Blood </a:t>
            </a:r>
            <a:r>
              <a:rPr lang="en-US" dirty="0" smtClean="0"/>
              <a:t>Tests 1</a:t>
            </a:r>
            <a:endParaRPr lang="en-US" dirty="0"/>
          </a:p>
        </p:txBody>
      </p:sp>
      <p:graphicFrame>
        <p:nvGraphicFramePr>
          <p:cNvPr id="16" name="Content Placeholder 15"/>
          <p:cNvGraphicFramePr>
            <a:graphicFrameLocks noGrp="1"/>
          </p:cNvGraphicFramePr>
          <p:nvPr>
            <p:ph idx="1"/>
            <p:extLst>
              <p:ext uri="{D42A27DB-BD31-4B8C-83A1-F6EECF244321}">
                <p14:modId xmlns:p14="http://schemas.microsoft.com/office/powerpoint/2010/main" val="2687361007"/>
              </p:ext>
            </p:extLst>
          </p:nvPr>
        </p:nvGraphicFramePr>
        <p:xfrm>
          <a:off x="457200" y="990600"/>
          <a:ext cx="8229600" cy="4307840"/>
        </p:xfrm>
        <a:graphic>
          <a:graphicData uri="http://schemas.openxmlformats.org/drawingml/2006/table">
            <a:tbl>
              <a:tblPr firstRow="1" bandRow="1">
                <a:tableStyleId>{3C2FFA5D-87B4-456A-9821-1D502468CF0F}</a:tableStyleId>
              </a:tblPr>
              <a:tblGrid>
                <a:gridCol w="4114800"/>
                <a:gridCol w="4114800"/>
              </a:tblGrid>
              <a:tr h="370840">
                <a:tc>
                  <a:txBody>
                    <a:bodyPr/>
                    <a:lstStyle/>
                    <a:p>
                      <a:r>
                        <a:rPr lang="en-US" dirty="0" smtClean="0"/>
                        <a:t>Test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r>
                        <a:rPr lang="en-US" dirty="0" smtClean="0"/>
                        <a:t>Related Diseases</a:t>
                      </a:r>
                      <a:r>
                        <a:rPr lang="en-US" baseline="0" dirty="0" smtClean="0"/>
                        <a:t> and Disorders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370840">
                <a:tc>
                  <a:txBody>
                    <a:bodyPr/>
                    <a:lstStyle/>
                    <a:p>
                      <a:r>
                        <a:rPr lang="en-US" dirty="0" smtClean="0">
                          <a:latin typeface="+mn-lt"/>
                        </a:rPr>
                        <a:t>Acid phosphatase</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it-IT" dirty="0" smtClean="0">
                          <a:latin typeface="+mn-lt"/>
                        </a:rPr>
                        <a:t>Prostate cancer, prostatic hypertrophy, prostatitis</a:t>
                      </a:r>
                      <a:endParaRPr lang="en-US"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dirty="0" smtClean="0">
                          <a:latin typeface="+mn-lt"/>
                        </a:rPr>
                        <a:t>Cancer antigens</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latin typeface="+mn-lt"/>
                        </a:rPr>
                        <a:t>Breast cancer, ovarian cancer</a:t>
                      </a:r>
                      <a:endParaRPr lang="en-US"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dirty="0" smtClean="0">
                          <a:latin typeface="+mn-lt"/>
                        </a:rPr>
                        <a:t>Human chorionic gonadotropin (hCG)</a:t>
                      </a:r>
                      <a:endParaRPr lang="en-US"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latin typeface="+mn-lt"/>
                        </a:rPr>
                        <a:t>Normal or ectopic pregnancy</a:t>
                      </a:r>
                    </a:p>
                    <a:p>
                      <a:r>
                        <a:rPr lang="en-US" dirty="0" smtClean="0">
                          <a:latin typeface="+mn-lt"/>
                        </a:rPr>
                        <a:t>Miscarriage</a:t>
                      </a:r>
                    </a:p>
                    <a:p>
                      <a:r>
                        <a:rPr lang="en-US" dirty="0" smtClean="0">
                          <a:latin typeface="+mn-lt"/>
                        </a:rPr>
                        <a:t>Ovarian cancer</a:t>
                      </a:r>
                    </a:p>
                    <a:p>
                      <a:r>
                        <a:rPr lang="en-US" dirty="0" smtClean="0">
                          <a:latin typeface="+mn-lt"/>
                        </a:rPr>
                        <a:t>Hydatidiform mole of the uterus</a:t>
                      </a:r>
                    </a:p>
                    <a:p>
                      <a:r>
                        <a:rPr lang="en-US" dirty="0" smtClean="0">
                          <a:latin typeface="+mn-lt"/>
                        </a:rPr>
                        <a:t>Uterine cancer</a:t>
                      </a:r>
                    </a:p>
                    <a:p>
                      <a:r>
                        <a:rPr lang="en-US" dirty="0" smtClean="0">
                          <a:latin typeface="+mn-lt"/>
                        </a:rPr>
                        <a:t>Testicular</a:t>
                      </a:r>
                      <a:r>
                        <a:rPr lang="en-US" baseline="0" dirty="0" smtClean="0">
                          <a:latin typeface="+mn-lt"/>
                        </a:rPr>
                        <a:t> cancer</a:t>
                      </a:r>
                      <a:endParaRPr lang="en-US"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sz="1800" dirty="0" smtClean="0">
                          <a:latin typeface="+mn-lt"/>
                        </a:rPr>
                        <a:t>Estradiol</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latin typeface="+mn-lt"/>
                        </a:rPr>
                        <a:t>Abnormal sexual development</a:t>
                      </a:r>
                    </a:p>
                    <a:p>
                      <a:r>
                        <a:rPr lang="en-US" dirty="0" smtClean="0">
                          <a:latin typeface="+mn-lt"/>
                        </a:rPr>
                        <a:t>Ovarian</a:t>
                      </a:r>
                      <a:r>
                        <a:rPr lang="en-US" baseline="0" dirty="0" smtClean="0">
                          <a:latin typeface="+mn-lt"/>
                        </a:rPr>
                        <a:t> cancer</a:t>
                      </a:r>
                    </a:p>
                    <a:p>
                      <a:r>
                        <a:rPr lang="en-US" baseline="0" dirty="0" smtClean="0">
                          <a:latin typeface="+mn-lt"/>
                        </a:rPr>
                        <a:t>Menstrual abnormalities</a:t>
                      </a:r>
                    </a:p>
                    <a:p>
                      <a:r>
                        <a:rPr lang="en-US" baseline="0" dirty="0" smtClean="0">
                          <a:latin typeface="+mn-lt"/>
                        </a:rPr>
                        <a:t>Turner syndrome</a:t>
                      </a:r>
                      <a:endParaRPr lang="en-US"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Text Placeholder 2"/>
          <p:cNvSpPr>
            <a:spLocks noGrp="1"/>
          </p:cNvSpPr>
          <p:nvPr>
            <p:ph type="body" sz="quarter" idx="16"/>
          </p:nvPr>
        </p:nvSpPr>
        <p:spPr/>
        <p:txBody>
          <a:bodyPr/>
          <a:lstStyle/>
          <a:p>
            <a:endParaRPr lang="en-US"/>
          </a:p>
        </p:txBody>
      </p:sp>
      <p:sp>
        <p:nvSpPr>
          <p:cNvPr id="2" name="Text Placeholder 1"/>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09739654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Reproductive Systems: Blood Tests </a:t>
            </a:r>
            <a:r>
              <a:rPr lang="en-US" dirty="0" smtClean="0"/>
              <a:t>2</a:t>
            </a:r>
            <a:endParaRPr lang="en-US" dirty="0"/>
          </a:p>
        </p:txBody>
      </p:sp>
      <p:graphicFrame>
        <p:nvGraphicFramePr>
          <p:cNvPr id="16" name="Content Placeholder 15"/>
          <p:cNvGraphicFramePr>
            <a:graphicFrameLocks noGrp="1"/>
          </p:cNvGraphicFramePr>
          <p:nvPr>
            <p:ph idx="1"/>
            <p:extLst>
              <p:ext uri="{D42A27DB-BD31-4B8C-83A1-F6EECF244321}">
                <p14:modId xmlns:p14="http://schemas.microsoft.com/office/powerpoint/2010/main" val="1785640412"/>
              </p:ext>
            </p:extLst>
          </p:nvPr>
        </p:nvGraphicFramePr>
        <p:xfrm>
          <a:off x="457200" y="990600"/>
          <a:ext cx="8229600" cy="4759960"/>
        </p:xfrm>
        <a:graphic>
          <a:graphicData uri="http://schemas.openxmlformats.org/drawingml/2006/table">
            <a:tbl>
              <a:tblPr firstRow="1" bandRow="1">
                <a:tableStyleId>{3C2FFA5D-87B4-456A-9821-1D502468CF0F}</a:tableStyleId>
              </a:tblPr>
              <a:tblGrid>
                <a:gridCol w="4114800"/>
                <a:gridCol w="4114800"/>
              </a:tblGrid>
              <a:tr h="370840">
                <a:tc>
                  <a:txBody>
                    <a:bodyPr/>
                    <a:lstStyle/>
                    <a:p>
                      <a:r>
                        <a:rPr lang="en-US" dirty="0" smtClean="0"/>
                        <a:t>Test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r>
                        <a:rPr lang="en-US" dirty="0" smtClean="0"/>
                        <a:t>Related Diseases</a:t>
                      </a:r>
                      <a:r>
                        <a:rPr lang="en-US" baseline="0" dirty="0" smtClean="0"/>
                        <a:t> and Disorders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370840">
                <a:tc>
                  <a:txBody>
                    <a:bodyPr/>
                    <a:lstStyle/>
                    <a:p>
                      <a:r>
                        <a:rPr lang="en-US" sz="1800" dirty="0" smtClean="0">
                          <a:latin typeface="+mn-lt"/>
                        </a:rPr>
                        <a:t>Follicle-stimulating hormone (FSH)</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latin typeface="+mn-lt"/>
                        </a:rPr>
                        <a:t>Abnormal sexual development</a:t>
                      </a:r>
                    </a:p>
                    <a:p>
                      <a:r>
                        <a:rPr lang="en-US" dirty="0" smtClean="0">
                          <a:latin typeface="+mn-lt"/>
                        </a:rPr>
                        <a:t>Menopause</a:t>
                      </a:r>
                    </a:p>
                    <a:p>
                      <a:r>
                        <a:rPr lang="en-US" dirty="0" smtClean="0">
                          <a:latin typeface="+mn-lt"/>
                        </a:rPr>
                        <a:t>Polycystic ovary syndrome</a:t>
                      </a:r>
                    </a:p>
                    <a:p>
                      <a:r>
                        <a:rPr lang="en-US" dirty="0" smtClean="0">
                          <a:latin typeface="+mn-lt"/>
                        </a:rPr>
                        <a:t>Ovarian cysts</a:t>
                      </a:r>
                    </a:p>
                    <a:p>
                      <a:r>
                        <a:rPr lang="en-US" dirty="0" smtClean="0">
                          <a:latin typeface="+mn-lt"/>
                        </a:rPr>
                        <a:t>Infertility</a:t>
                      </a:r>
                      <a:endParaRPr lang="en-US"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dirty="0" smtClean="0">
                          <a:latin typeface="+mn-lt"/>
                        </a:rPr>
                        <a:t>Human chorionic gonadotropin (hCG)</a:t>
                      </a:r>
                      <a:endParaRPr lang="en-US"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latin typeface="+mn-lt"/>
                        </a:rPr>
                        <a:t>Normal or ectopic pregnancy</a:t>
                      </a:r>
                    </a:p>
                    <a:p>
                      <a:r>
                        <a:rPr lang="en-US" dirty="0" smtClean="0">
                          <a:latin typeface="+mn-lt"/>
                        </a:rPr>
                        <a:t>Miscarriage</a:t>
                      </a:r>
                    </a:p>
                    <a:p>
                      <a:r>
                        <a:rPr lang="en-US" dirty="0" smtClean="0">
                          <a:latin typeface="+mn-lt"/>
                        </a:rPr>
                        <a:t>Ovarian cancer</a:t>
                      </a:r>
                    </a:p>
                    <a:p>
                      <a:r>
                        <a:rPr lang="en-US" dirty="0" smtClean="0">
                          <a:latin typeface="+mn-lt"/>
                        </a:rPr>
                        <a:t>Hydatidiform mole of the uterus</a:t>
                      </a:r>
                    </a:p>
                    <a:p>
                      <a:r>
                        <a:rPr lang="en-US" dirty="0" smtClean="0">
                          <a:latin typeface="+mn-lt"/>
                        </a:rPr>
                        <a:t>Uterine cancer</a:t>
                      </a:r>
                    </a:p>
                    <a:p>
                      <a:r>
                        <a:rPr lang="en-US" dirty="0" smtClean="0">
                          <a:latin typeface="+mn-lt"/>
                        </a:rPr>
                        <a:t>Testicular</a:t>
                      </a:r>
                      <a:r>
                        <a:rPr lang="en-US" baseline="0" dirty="0" smtClean="0">
                          <a:latin typeface="+mn-lt"/>
                        </a:rPr>
                        <a:t> cancer</a:t>
                      </a:r>
                      <a:endParaRPr lang="en-US"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sz="1800" dirty="0" smtClean="0">
                          <a:latin typeface="+mn-lt"/>
                        </a:rPr>
                        <a:t>Luteinizing hormone</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tabLst>
                          <a:tab pos="228600" algn="l"/>
                        </a:tabLst>
                      </a:pPr>
                      <a:r>
                        <a:rPr lang="en-US" baseline="0" dirty="0" smtClean="0">
                          <a:latin typeface="+mn-lt"/>
                        </a:rPr>
                        <a:t>Females:</a:t>
                      </a:r>
                    </a:p>
                    <a:p>
                      <a:pPr>
                        <a:tabLst>
                          <a:tab pos="228600" algn="l"/>
                        </a:tabLst>
                      </a:pPr>
                      <a:r>
                        <a:rPr lang="en-US" baseline="0" dirty="0" smtClean="0">
                          <a:latin typeface="+mn-lt"/>
                        </a:rPr>
                        <a:t>	Menopause</a:t>
                      </a:r>
                    </a:p>
                    <a:p>
                      <a:pPr>
                        <a:tabLst>
                          <a:tab pos="228600" algn="l"/>
                        </a:tabLst>
                      </a:pPr>
                      <a:r>
                        <a:rPr lang="en-US" baseline="0" dirty="0" smtClean="0">
                          <a:latin typeface="+mn-lt"/>
                        </a:rPr>
                        <a:t>	Polycystic ovary disease</a:t>
                      </a:r>
                    </a:p>
                    <a:p>
                      <a:pPr>
                        <a:tabLst>
                          <a:tab pos="228600" algn="l"/>
                        </a:tabLst>
                      </a:pPr>
                      <a:r>
                        <a:rPr lang="en-US" baseline="0" dirty="0" smtClean="0">
                          <a:latin typeface="+mn-lt"/>
                        </a:rPr>
                        <a:t>	Turner syndrome</a:t>
                      </a:r>
                      <a:endParaRPr lang="en-US"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Text Placeholder 2"/>
          <p:cNvSpPr>
            <a:spLocks noGrp="1"/>
          </p:cNvSpPr>
          <p:nvPr>
            <p:ph type="body" sz="quarter" idx="16"/>
          </p:nvPr>
        </p:nvSpPr>
        <p:spPr/>
        <p:txBody>
          <a:bodyPr/>
          <a:lstStyle/>
          <a:p>
            <a:endParaRPr lang="en-US"/>
          </a:p>
        </p:txBody>
      </p:sp>
      <p:sp>
        <p:nvSpPr>
          <p:cNvPr id="2" name="Text Placeholder 1"/>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4917709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Reproductive Systems: Blood Tests </a:t>
            </a:r>
            <a:r>
              <a:rPr lang="en-US" dirty="0" smtClean="0"/>
              <a:t>3</a:t>
            </a:r>
            <a:r>
              <a:rPr lang="en-US" dirty="0" smtClean="0">
                <a:solidFill>
                  <a:schemeClr val="bg1"/>
                </a:solidFill>
              </a:rPr>
              <a:t>2</a:t>
            </a:r>
            <a:endParaRPr lang="en-US" dirty="0">
              <a:solidFill>
                <a:schemeClr val="bg1"/>
              </a:solidFill>
            </a:endParaRPr>
          </a:p>
        </p:txBody>
      </p:sp>
      <p:graphicFrame>
        <p:nvGraphicFramePr>
          <p:cNvPr id="16" name="Content Placeholder 15"/>
          <p:cNvGraphicFramePr>
            <a:graphicFrameLocks noGrp="1"/>
          </p:cNvGraphicFramePr>
          <p:nvPr>
            <p:ph idx="1"/>
            <p:extLst>
              <p:ext uri="{D42A27DB-BD31-4B8C-83A1-F6EECF244321}">
                <p14:modId xmlns:p14="http://schemas.microsoft.com/office/powerpoint/2010/main" val="3001027911"/>
              </p:ext>
            </p:extLst>
          </p:nvPr>
        </p:nvGraphicFramePr>
        <p:xfrm>
          <a:off x="457200" y="990600"/>
          <a:ext cx="8229600" cy="4211320"/>
        </p:xfrm>
        <a:graphic>
          <a:graphicData uri="http://schemas.openxmlformats.org/drawingml/2006/table">
            <a:tbl>
              <a:tblPr firstRow="1" bandRow="1">
                <a:tableStyleId>{3C2FFA5D-87B4-456A-9821-1D502468CF0F}</a:tableStyleId>
              </a:tblPr>
              <a:tblGrid>
                <a:gridCol w="4114800"/>
                <a:gridCol w="4114800"/>
              </a:tblGrid>
              <a:tr h="370840">
                <a:tc>
                  <a:txBody>
                    <a:bodyPr/>
                    <a:lstStyle/>
                    <a:p>
                      <a:r>
                        <a:rPr lang="en-US" dirty="0" smtClean="0"/>
                        <a:t>Test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r>
                        <a:rPr lang="en-US" dirty="0" smtClean="0"/>
                        <a:t>Related Diseases</a:t>
                      </a:r>
                      <a:r>
                        <a:rPr lang="en-US" baseline="0" dirty="0" smtClean="0"/>
                        <a:t> and Disorders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370840">
                <a:tc>
                  <a:txBody>
                    <a:bodyPr/>
                    <a:lstStyle/>
                    <a:p>
                      <a:r>
                        <a:rPr lang="en-US" sz="1800" dirty="0" smtClean="0">
                          <a:latin typeface="+mn-lt"/>
                        </a:rPr>
                        <a:t>Luteinizing hormone</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latin typeface="+mn-lt"/>
                        </a:rPr>
                        <a:t>Males:</a:t>
                      </a:r>
                    </a:p>
                    <a:p>
                      <a:pPr>
                        <a:tabLst>
                          <a:tab pos="228600" algn="l"/>
                        </a:tabLst>
                      </a:pPr>
                      <a:r>
                        <a:rPr lang="en-US" dirty="0" smtClean="0">
                          <a:latin typeface="+mn-lt"/>
                        </a:rPr>
                        <a:t>	Anorchia</a:t>
                      </a:r>
                    </a:p>
                    <a:p>
                      <a:pPr>
                        <a:tabLst>
                          <a:tab pos="228600" algn="l"/>
                        </a:tabLst>
                      </a:pPr>
                      <a:r>
                        <a:rPr lang="en-US" dirty="0" smtClean="0">
                          <a:latin typeface="+mn-lt"/>
                        </a:rPr>
                        <a:t>	Hypogonadism</a:t>
                      </a:r>
                    </a:p>
                    <a:p>
                      <a:pPr>
                        <a:tabLst>
                          <a:tab pos="228600" algn="l"/>
                        </a:tabLst>
                      </a:pPr>
                      <a:r>
                        <a:rPr lang="en-US" dirty="0" smtClean="0">
                          <a:latin typeface="+mn-lt"/>
                        </a:rPr>
                        <a:t>	Klinefelter</a:t>
                      </a:r>
                      <a:r>
                        <a:rPr lang="en-US" baseline="0" dirty="0" smtClean="0">
                          <a:latin typeface="+mn-lt"/>
                        </a:rPr>
                        <a:t> syndrome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sz="1800" dirty="0" smtClean="0">
                          <a:latin typeface="+mn-lt"/>
                        </a:rPr>
                        <a:t>Progesterone</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latin typeface="+mn-lt"/>
                        </a:rPr>
                        <a:t>Pregnancy</a:t>
                      </a:r>
                    </a:p>
                    <a:p>
                      <a:r>
                        <a:rPr lang="en-US" dirty="0" smtClean="0">
                          <a:latin typeface="+mn-lt"/>
                        </a:rPr>
                        <a:t>Ovarian cancer</a:t>
                      </a:r>
                    </a:p>
                    <a:p>
                      <a:r>
                        <a:rPr lang="en-US" dirty="0" smtClean="0">
                          <a:latin typeface="+mn-lt"/>
                        </a:rPr>
                        <a:t>Amenorrhea</a:t>
                      </a:r>
                    </a:p>
                    <a:p>
                      <a:r>
                        <a:rPr lang="en-US" dirty="0" smtClean="0">
                          <a:latin typeface="+mn-lt"/>
                        </a:rPr>
                        <a:t>Ectopic pregnancy</a:t>
                      </a:r>
                    </a:p>
                    <a:p>
                      <a:r>
                        <a:rPr lang="en-US" dirty="0" smtClean="0">
                          <a:latin typeface="+mn-lt"/>
                        </a:rPr>
                        <a:t>Adrenal</a:t>
                      </a:r>
                      <a:r>
                        <a:rPr lang="en-US" baseline="0" dirty="0" smtClean="0">
                          <a:latin typeface="+mn-lt"/>
                        </a:rPr>
                        <a:t> cancer</a:t>
                      </a:r>
                      <a:endParaRPr lang="en-US"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dirty="0" smtClean="0">
                          <a:latin typeface="+mn-lt"/>
                        </a:rPr>
                        <a:t>Prolactin</a:t>
                      </a:r>
                      <a:endParaRPr lang="en-US"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latin typeface="+mn-lt"/>
                        </a:rPr>
                        <a:t>Galactorrhea</a:t>
                      </a:r>
                    </a:p>
                    <a:p>
                      <a:r>
                        <a:rPr lang="en-US" dirty="0" smtClean="0">
                          <a:latin typeface="+mn-lt"/>
                        </a:rPr>
                        <a:t>Headaches</a:t>
                      </a:r>
                    </a:p>
                    <a:p>
                      <a:r>
                        <a:rPr lang="en-US" dirty="0" smtClean="0">
                          <a:latin typeface="+mn-lt"/>
                        </a:rPr>
                        <a:t>Infertility</a:t>
                      </a:r>
                    </a:p>
                    <a:p>
                      <a:r>
                        <a:rPr lang="en-US" dirty="0" smtClean="0">
                          <a:latin typeface="+mn-lt"/>
                        </a:rPr>
                        <a:t>Erectile dysfunction</a:t>
                      </a:r>
                      <a:endParaRPr lang="en-US"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Text Placeholder 2"/>
          <p:cNvSpPr>
            <a:spLocks noGrp="1"/>
          </p:cNvSpPr>
          <p:nvPr>
            <p:ph type="body" sz="quarter" idx="16"/>
          </p:nvPr>
        </p:nvSpPr>
        <p:spPr/>
        <p:txBody>
          <a:bodyPr/>
          <a:lstStyle/>
          <a:p>
            <a:endParaRPr lang="en-US"/>
          </a:p>
        </p:txBody>
      </p:sp>
      <p:sp>
        <p:nvSpPr>
          <p:cNvPr id="2" name="Text Placeholder 1"/>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43489237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Reproductive Systems: Blood Tests </a:t>
            </a:r>
            <a:r>
              <a:rPr lang="en-US" dirty="0" smtClean="0"/>
              <a:t>4</a:t>
            </a:r>
            <a:r>
              <a:rPr lang="en-US" dirty="0" smtClean="0">
                <a:solidFill>
                  <a:schemeClr val="bg1"/>
                </a:solidFill>
              </a:rPr>
              <a:t>3</a:t>
            </a:r>
            <a:endParaRPr lang="en-US" dirty="0">
              <a:solidFill>
                <a:schemeClr val="bg1"/>
              </a:solidFill>
            </a:endParaRPr>
          </a:p>
        </p:txBody>
      </p:sp>
      <p:graphicFrame>
        <p:nvGraphicFramePr>
          <p:cNvPr id="16" name="Content Placeholder 15"/>
          <p:cNvGraphicFramePr>
            <a:graphicFrameLocks noGrp="1"/>
          </p:cNvGraphicFramePr>
          <p:nvPr>
            <p:ph idx="1"/>
            <p:extLst>
              <p:ext uri="{D42A27DB-BD31-4B8C-83A1-F6EECF244321}">
                <p14:modId xmlns:p14="http://schemas.microsoft.com/office/powerpoint/2010/main" val="1561477337"/>
              </p:ext>
            </p:extLst>
          </p:nvPr>
        </p:nvGraphicFramePr>
        <p:xfrm>
          <a:off x="457200" y="990600"/>
          <a:ext cx="8229600" cy="1483360"/>
        </p:xfrm>
        <a:graphic>
          <a:graphicData uri="http://schemas.openxmlformats.org/drawingml/2006/table">
            <a:tbl>
              <a:tblPr firstRow="1" bandRow="1">
                <a:tableStyleId>{3C2FFA5D-87B4-456A-9821-1D502468CF0F}</a:tableStyleId>
              </a:tblPr>
              <a:tblGrid>
                <a:gridCol w="4114800"/>
                <a:gridCol w="4114800"/>
              </a:tblGrid>
              <a:tr h="370840">
                <a:tc>
                  <a:txBody>
                    <a:bodyPr/>
                    <a:lstStyle/>
                    <a:p>
                      <a:r>
                        <a:rPr lang="en-US" dirty="0" smtClean="0"/>
                        <a:t>Test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r>
                        <a:rPr lang="en-US" dirty="0" smtClean="0"/>
                        <a:t>Related Diseases</a:t>
                      </a:r>
                      <a:r>
                        <a:rPr lang="en-US" baseline="0" dirty="0" smtClean="0"/>
                        <a:t> and Disorders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370840">
                <a:tc>
                  <a:txBody>
                    <a:bodyPr/>
                    <a:lstStyle/>
                    <a:p>
                      <a:r>
                        <a:rPr lang="en-US" dirty="0" smtClean="0">
                          <a:latin typeface="+mn-lt"/>
                        </a:rPr>
                        <a:t>Prostate-specific antigen (PSA)</a:t>
                      </a:r>
                      <a:endParaRPr lang="en-US"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latin typeface="+mn-lt"/>
                        </a:rPr>
                        <a:t>Prostate cancer</a:t>
                      </a:r>
                      <a:endParaRPr lang="en-US"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dirty="0" smtClean="0">
                          <a:latin typeface="+mn-lt"/>
                        </a:rPr>
                        <a:t>Rapid plasma reagin (RPR)</a:t>
                      </a:r>
                      <a:r>
                        <a:rPr lang="en-US" baseline="0" dirty="0" smtClean="0">
                          <a:latin typeface="+mn-lt"/>
                        </a:rPr>
                        <a:t> and VDRL tests</a:t>
                      </a:r>
                      <a:endParaRPr lang="en-US"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latin typeface="+mn-lt"/>
                        </a:rPr>
                        <a:t>Syphilis</a:t>
                      </a:r>
                      <a:endParaRPr lang="en-US"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dirty="0" smtClean="0">
                          <a:latin typeface="+mn-lt"/>
                        </a:rPr>
                        <a:t>Testosterone</a:t>
                      </a:r>
                      <a:endParaRPr lang="en-US"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latin typeface="+mn-lt"/>
                        </a:rPr>
                        <a:t>Cancer of the testes or ovaries</a:t>
                      </a:r>
                      <a:endParaRPr lang="en-US"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Text Placeholder 2"/>
          <p:cNvSpPr>
            <a:spLocks noGrp="1"/>
          </p:cNvSpPr>
          <p:nvPr>
            <p:ph type="body" sz="quarter" idx="16"/>
          </p:nvPr>
        </p:nvSpPr>
        <p:spPr/>
        <p:txBody>
          <a:bodyPr/>
          <a:lstStyle/>
          <a:p>
            <a:endParaRPr lang="en-US"/>
          </a:p>
        </p:txBody>
      </p:sp>
      <p:sp>
        <p:nvSpPr>
          <p:cNvPr id="2" name="Text Placeholder 1"/>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90530419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Reproductive Systems: Other Tests</a:t>
            </a:r>
            <a:endParaRPr lang="en-US" dirty="0"/>
          </a:p>
        </p:txBody>
      </p:sp>
      <p:graphicFrame>
        <p:nvGraphicFramePr>
          <p:cNvPr id="16" name="Content Placeholder 15"/>
          <p:cNvGraphicFramePr>
            <a:graphicFrameLocks noGrp="1"/>
          </p:cNvGraphicFramePr>
          <p:nvPr>
            <p:ph idx="1"/>
            <p:extLst>
              <p:ext uri="{D42A27DB-BD31-4B8C-83A1-F6EECF244321}">
                <p14:modId xmlns:p14="http://schemas.microsoft.com/office/powerpoint/2010/main" val="1682635770"/>
              </p:ext>
            </p:extLst>
          </p:nvPr>
        </p:nvGraphicFramePr>
        <p:xfrm>
          <a:off x="457200" y="990600"/>
          <a:ext cx="8229600" cy="3037840"/>
        </p:xfrm>
        <a:graphic>
          <a:graphicData uri="http://schemas.openxmlformats.org/drawingml/2006/table">
            <a:tbl>
              <a:tblPr firstRow="1" bandRow="1">
                <a:tableStyleId>{3C2FFA5D-87B4-456A-9821-1D502468CF0F}</a:tableStyleId>
              </a:tblPr>
              <a:tblGrid>
                <a:gridCol w="4114800"/>
                <a:gridCol w="4114800"/>
              </a:tblGrid>
              <a:tr h="370840">
                <a:tc>
                  <a:txBody>
                    <a:bodyPr/>
                    <a:lstStyle/>
                    <a:p>
                      <a:r>
                        <a:rPr lang="en-US" dirty="0" smtClean="0"/>
                        <a:t>Test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r>
                        <a:rPr lang="en-US" dirty="0" smtClean="0"/>
                        <a:t>Related Diseases</a:t>
                      </a:r>
                      <a:r>
                        <a:rPr lang="en-US" baseline="0" dirty="0" smtClean="0"/>
                        <a:t> and Disorders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370840">
                <a:tc>
                  <a:txBody>
                    <a:bodyPr/>
                    <a:lstStyle/>
                    <a:p>
                      <a:r>
                        <a:rPr lang="en-US" dirty="0" smtClean="0">
                          <a:latin typeface="+mn-lt"/>
                        </a:rPr>
                        <a:t>Microbiology cultures</a:t>
                      </a:r>
                      <a:endParaRPr lang="en-US"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latin typeface="+mn-lt"/>
                        </a:rPr>
                        <a:t>Cystitis</a:t>
                      </a:r>
                    </a:p>
                    <a:p>
                      <a:r>
                        <a:rPr lang="en-US" dirty="0" smtClean="0">
                          <a:latin typeface="+mn-lt"/>
                        </a:rPr>
                        <a:t>Epididymitis</a:t>
                      </a:r>
                    </a:p>
                    <a:p>
                      <a:r>
                        <a:rPr lang="en-US" dirty="0" smtClean="0">
                          <a:latin typeface="+mn-lt"/>
                        </a:rPr>
                        <a:t>Other</a:t>
                      </a:r>
                      <a:r>
                        <a:rPr lang="en-US" baseline="0" dirty="0" smtClean="0">
                          <a:latin typeface="+mn-lt"/>
                        </a:rPr>
                        <a:t> reproductive system infections</a:t>
                      </a:r>
                      <a:endParaRPr lang="en-US"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dirty="0" smtClean="0">
                          <a:latin typeface="+mn-lt"/>
                        </a:rPr>
                        <a:t>PAP smear</a:t>
                      </a:r>
                      <a:endParaRPr lang="en-US"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latin typeface="+mn-lt"/>
                        </a:rPr>
                        <a:t>Cervical</a:t>
                      </a:r>
                      <a:r>
                        <a:rPr lang="en-US" baseline="0" dirty="0" smtClean="0">
                          <a:latin typeface="+mn-lt"/>
                        </a:rPr>
                        <a:t> cancer</a:t>
                      </a:r>
                      <a:endParaRPr lang="en-US"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dirty="0" smtClean="0">
                          <a:latin typeface="+mn-lt"/>
                        </a:rPr>
                        <a:t>Semen analysis</a:t>
                      </a:r>
                      <a:endParaRPr lang="en-US"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latin typeface="+mn-lt"/>
                        </a:rPr>
                        <a:t>Infertility</a:t>
                      </a:r>
                    </a:p>
                    <a:p>
                      <a:r>
                        <a:rPr lang="en-US" dirty="0" smtClean="0">
                          <a:latin typeface="+mn-lt"/>
                        </a:rPr>
                        <a:t>Klinefelter syndrome</a:t>
                      </a:r>
                      <a:endParaRPr lang="en-US"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dirty="0" smtClean="0">
                          <a:latin typeface="+mn-lt"/>
                        </a:rPr>
                        <a:t>Tissue biopsy</a:t>
                      </a:r>
                      <a:endParaRPr lang="en-US"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latin typeface="+mn-lt"/>
                        </a:rPr>
                        <a:t>Cancer of various reproductive organs</a:t>
                      </a:r>
                      <a:endParaRPr lang="en-US"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dirty="0" smtClean="0">
                          <a:latin typeface="+mn-lt"/>
                        </a:rPr>
                        <a:t>Tumor markers</a:t>
                      </a:r>
                      <a:endParaRPr lang="en-US"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latin typeface="+mn-lt"/>
                        </a:rPr>
                        <a:t>Cancer of various reproductive organs</a:t>
                      </a:r>
                      <a:endParaRPr lang="en-US"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Text Placeholder 2"/>
          <p:cNvSpPr>
            <a:spLocks noGrp="1"/>
          </p:cNvSpPr>
          <p:nvPr>
            <p:ph type="body" sz="quarter" idx="16"/>
          </p:nvPr>
        </p:nvSpPr>
        <p:spPr/>
        <p:txBody>
          <a:bodyPr/>
          <a:lstStyle/>
          <a:p>
            <a:endParaRPr lang="en-US"/>
          </a:p>
        </p:txBody>
      </p:sp>
      <p:sp>
        <p:nvSpPr>
          <p:cNvPr id="2" name="Text Placeholder 1"/>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43785368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lstStyle/>
          <a:p>
            <a:r>
              <a:rPr lang="en-US" dirty="0" smtClean="0"/>
              <a:t>Test Panels and Profiles</a:t>
            </a:r>
            <a:endParaRPr lang="en-US" dirty="0"/>
          </a:p>
        </p:txBody>
      </p:sp>
      <p:sp>
        <p:nvSpPr>
          <p:cNvPr id="10" name="Subtitle 9"/>
          <p:cNvSpPr>
            <a:spLocks noGrp="1"/>
          </p:cNvSpPr>
          <p:nvPr>
            <p:ph type="body" sz="quarter" idx="10"/>
          </p:nvPr>
        </p:nvSpPr>
        <p:spPr/>
        <p:txBody>
          <a:bodyPr/>
          <a:lstStyle/>
          <a:p>
            <a:r>
              <a:rPr lang="en-US" dirty="0" smtClean="0"/>
              <a:t>Learning Outcome 5.12</a:t>
            </a:r>
            <a:endParaRPr lang="en-US" dirty="0"/>
          </a:p>
        </p:txBody>
      </p:sp>
      <p:sp>
        <p:nvSpPr>
          <p:cNvPr id="2" name="Text Placeholder 1"/>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60326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Test Panels vs. Test Profiles</a:t>
            </a:r>
            <a:endParaRPr lang="en-US" dirty="0"/>
          </a:p>
        </p:txBody>
      </p:sp>
      <p:sp>
        <p:nvSpPr>
          <p:cNvPr id="6" name="Content Placeholder 5"/>
          <p:cNvSpPr>
            <a:spLocks noGrp="1"/>
          </p:cNvSpPr>
          <p:nvPr>
            <p:ph idx="1"/>
          </p:nvPr>
        </p:nvSpPr>
        <p:spPr/>
        <p:txBody>
          <a:bodyPr/>
          <a:lstStyle/>
          <a:p>
            <a:pPr marL="0" indent="0">
              <a:spcBef>
                <a:spcPts val="1200"/>
              </a:spcBef>
              <a:buNone/>
            </a:pPr>
            <a:r>
              <a:rPr lang="en-US" altLang="en-US" dirty="0">
                <a:solidFill>
                  <a:srgbClr val="0070C0"/>
                </a:solidFill>
                <a:latin typeface="Albertus Medium"/>
              </a:rPr>
              <a:t>Test Panels</a:t>
            </a:r>
          </a:p>
          <a:p>
            <a:pPr>
              <a:spcBef>
                <a:spcPts val="1200"/>
              </a:spcBef>
              <a:buFont typeface="Arial" panose="020B0604020202020204" pitchFamily="34" charset="0"/>
              <a:buChar char="•"/>
            </a:pPr>
            <a:r>
              <a:rPr lang="en-US" altLang="en-US" dirty="0">
                <a:latin typeface="Albertus Medium"/>
              </a:rPr>
              <a:t>Group of tests that assess one organ or </a:t>
            </a:r>
            <a:r>
              <a:rPr lang="en-US" altLang="en-US" dirty="0" smtClean="0">
                <a:latin typeface="Albertus Medium"/>
              </a:rPr>
              <a:t>system</a:t>
            </a:r>
            <a:endParaRPr lang="en-US" altLang="en-US" dirty="0">
              <a:latin typeface="Albertus Medium"/>
            </a:endParaRPr>
          </a:p>
          <a:p>
            <a:pPr marL="0" indent="0">
              <a:spcBef>
                <a:spcPts val="3000"/>
              </a:spcBef>
              <a:buNone/>
            </a:pPr>
            <a:r>
              <a:rPr lang="en-US" altLang="en-US" dirty="0">
                <a:solidFill>
                  <a:srgbClr val="0070C0"/>
                </a:solidFill>
                <a:latin typeface="Albertus Medium"/>
              </a:rPr>
              <a:t>Test Panels</a:t>
            </a:r>
          </a:p>
          <a:p>
            <a:pPr>
              <a:spcBef>
                <a:spcPts val="1200"/>
              </a:spcBef>
              <a:buFont typeface="Arial" panose="020B0604020202020204" pitchFamily="34" charset="0"/>
              <a:buChar char="•"/>
            </a:pPr>
            <a:r>
              <a:rPr lang="en-US" altLang="en-US" dirty="0">
                <a:latin typeface="Albertus Medium"/>
              </a:rPr>
              <a:t>Group of tests that assess at least two body system</a:t>
            </a:r>
          </a:p>
          <a:p>
            <a:pPr>
              <a:spcBef>
                <a:spcPts val="1200"/>
              </a:spcBef>
              <a:buFont typeface="Arial" panose="020B0604020202020204" pitchFamily="34" charset="0"/>
              <a:buChar char="•"/>
            </a:pPr>
            <a:r>
              <a:rPr lang="en-US" altLang="en-US" dirty="0">
                <a:latin typeface="Albertus Medium"/>
              </a:rPr>
              <a:t>May be designed to assess overall health and well-being.</a:t>
            </a:r>
          </a:p>
          <a:p>
            <a:endParaRPr lang="en-US" dirty="0"/>
          </a:p>
        </p:txBody>
      </p:sp>
      <p:sp>
        <p:nvSpPr>
          <p:cNvPr id="3" name="Text Placeholder 2"/>
          <p:cNvSpPr>
            <a:spLocks noGrp="1"/>
          </p:cNvSpPr>
          <p:nvPr>
            <p:ph type="body" sz="quarter" idx="16"/>
          </p:nvPr>
        </p:nvSpPr>
        <p:spPr/>
        <p:txBody>
          <a:bodyPr/>
          <a:lstStyle/>
          <a:p>
            <a:endParaRPr lang="en-US"/>
          </a:p>
        </p:txBody>
      </p:sp>
      <p:sp>
        <p:nvSpPr>
          <p:cNvPr id="2" name="Text Placeholder 1"/>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14160971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Examples of Test Panels</a:t>
            </a:r>
            <a:endParaRPr lang="en-US" dirty="0"/>
          </a:p>
        </p:txBody>
      </p:sp>
      <p:graphicFrame>
        <p:nvGraphicFramePr>
          <p:cNvPr id="16" name="Content Placeholder 15"/>
          <p:cNvGraphicFramePr>
            <a:graphicFrameLocks noGrp="1"/>
          </p:cNvGraphicFramePr>
          <p:nvPr>
            <p:ph idx="1"/>
            <p:extLst>
              <p:ext uri="{D42A27DB-BD31-4B8C-83A1-F6EECF244321}">
                <p14:modId xmlns:p14="http://schemas.microsoft.com/office/powerpoint/2010/main" val="3528311132"/>
              </p:ext>
            </p:extLst>
          </p:nvPr>
        </p:nvGraphicFramePr>
        <p:xfrm>
          <a:off x="457200" y="990600"/>
          <a:ext cx="8229600" cy="4759960"/>
        </p:xfrm>
        <a:graphic>
          <a:graphicData uri="http://schemas.openxmlformats.org/drawingml/2006/table">
            <a:tbl>
              <a:tblPr firstRow="1" bandRow="1">
                <a:tableStyleId>{3C2FFA5D-87B4-456A-9821-1D502468CF0F}</a:tableStyleId>
              </a:tblPr>
              <a:tblGrid>
                <a:gridCol w="4114800"/>
                <a:gridCol w="4114800"/>
              </a:tblGrid>
              <a:tr h="370840">
                <a:tc>
                  <a:txBody>
                    <a:bodyPr/>
                    <a:lstStyle/>
                    <a:p>
                      <a:r>
                        <a:rPr lang="en-US" dirty="0" smtClean="0"/>
                        <a:t>Test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r>
                        <a:rPr lang="en-US" dirty="0" smtClean="0"/>
                        <a:t>Related Diseases</a:t>
                      </a:r>
                      <a:r>
                        <a:rPr lang="en-US" baseline="0" dirty="0" smtClean="0"/>
                        <a:t> and Disorders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370840">
                <a:tc>
                  <a:txBody>
                    <a:bodyPr/>
                    <a:lstStyle/>
                    <a:p>
                      <a:r>
                        <a:rPr lang="en-US" dirty="0"/>
                        <a:t>Coagulation panel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t>(</a:t>
                      </a:r>
                      <a:r>
                        <a:rPr lang="en-US" dirty="0"/>
                        <a:t>Activated) partial thromboplastin time (APPT, PTT)</a:t>
                      </a:r>
                      <a:br>
                        <a:rPr lang="en-US" dirty="0"/>
                      </a:br>
                      <a:r>
                        <a:rPr lang="en-US" dirty="0"/>
                        <a:t>Fibrinogen (Fibr)</a:t>
                      </a:r>
                      <a:br>
                        <a:rPr lang="en-US" dirty="0"/>
                      </a:br>
                      <a:r>
                        <a:rPr lang="en-US" dirty="0"/>
                        <a:t>Prothrombin time (PT)</a:t>
                      </a:r>
                      <a:br>
                        <a:rPr lang="en-US" dirty="0"/>
                      </a:br>
                      <a:r>
                        <a:rPr lang="en-US" dirty="0"/>
                        <a:t>Platelet count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dirty="0"/>
                        <a:t>Lipid panel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Cholesterol (Chol)</a:t>
                      </a:r>
                      <a:br>
                        <a:rPr lang="en-US" dirty="0"/>
                      </a:br>
                      <a:r>
                        <a:rPr lang="en-US" dirty="0"/>
                        <a:t>HDL</a:t>
                      </a:r>
                      <a:br>
                        <a:rPr lang="en-US" dirty="0"/>
                      </a:br>
                      <a:r>
                        <a:rPr lang="en-US" dirty="0"/>
                        <a:t>LDL</a:t>
                      </a:r>
                      <a:br>
                        <a:rPr lang="en-US" dirty="0"/>
                      </a:br>
                      <a:r>
                        <a:rPr lang="en-US" dirty="0"/>
                        <a:t>VLDL</a:t>
                      </a:r>
                      <a:br>
                        <a:rPr lang="en-US" dirty="0"/>
                      </a:br>
                      <a:r>
                        <a:rPr lang="en-US" dirty="0"/>
                        <a:t>Triglycerides (Trig)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dirty="0"/>
                        <a:t>Liver panel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Albumin</a:t>
                      </a:r>
                      <a:br>
                        <a:rPr lang="en-US" dirty="0"/>
                      </a:br>
                      <a:r>
                        <a:rPr lang="en-US" dirty="0"/>
                        <a:t>Alkaline phosphatase (ALP)</a:t>
                      </a:r>
                      <a:br>
                        <a:rPr lang="en-US" dirty="0"/>
                      </a:br>
                      <a:r>
                        <a:rPr lang="en-US" dirty="0"/>
                        <a:t>Alanine aminotransferase (ALT)</a:t>
                      </a:r>
                    </a:p>
                    <a:p>
                      <a:r>
                        <a:rPr lang="en-US" dirty="0"/>
                        <a:t>Aspartate aminotransferase (AST) </a:t>
                      </a:r>
                    </a:p>
                    <a:p>
                      <a:r>
                        <a:rPr lang="en-US" dirty="0"/>
                        <a:t>Gamma-glutamyltransferase (GGT)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Text Placeholder 2"/>
          <p:cNvSpPr>
            <a:spLocks noGrp="1"/>
          </p:cNvSpPr>
          <p:nvPr>
            <p:ph type="body" sz="quarter" idx="16"/>
          </p:nvPr>
        </p:nvSpPr>
        <p:spPr/>
        <p:txBody>
          <a:bodyPr/>
          <a:lstStyle/>
          <a:p>
            <a:endParaRPr lang="en-US"/>
          </a:p>
        </p:txBody>
      </p:sp>
      <p:sp>
        <p:nvSpPr>
          <p:cNvPr id="2" name="Text Placeholder 1"/>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44999965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Examples of Test Profiles</a:t>
            </a:r>
            <a:endParaRPr lang="en-US" dirty="0"/>
          </a:p>
        </p:txBody>
      </p:sp>
      <p:graphicFrame>
        <p:nvGraphicFramePr>
          <p:cNvPr id="16" name="Content Placeholder 15"/>
          <p:cNvGraphicFramePr>
            <a:graphicFrameLocks noGrp="1"/>
          </p:cNvGraphicFramePr>
          <p:nvPr>
            <p:ph idx="1"/>
            <p:extLst>
              <p:ext uri="{D42A27DB-BD31-4B8C-83A1-F6EECF244321}">
                <p14:modId xmlns:p14="http://schemas.microsoft.com/office/powerpoint/2010/main" val="649427836"/>
              </p:ext>
            </p:extLst>
          </p:nvPr>
        </p:nvGraphicFramePr>
        <p:xfrm>
          <a:off x="457200" y="990600"/>
          <a:ext cx="8229600" cy="5217160"/>
        </p:xfrm>
        <a:graphic>
          <a:graphicData uri="http://schemas.openxmlformats.org/drawingml/2006/table">
            <a:tbl>
              <a:tblPr firstRow="1" bandRow="1">
                <a:tableStyleId>{3C2FFA5D-87B4-456A-9821-1D502468CF0F}</a:tableStyleId>
              </a:tblPr>
              <a:tblGrid>
                <a:gridCol w="4114800"/>
                <a:gridCol w="4114800"/>
              </a:tblGrid>
              <a:tr h="370840">
                <a:tc>
                  <a:txBody>
                    <a:bodyPr/>
                    <a:lstStyle/>
                    <a:p>
                      <a:r>
                        <a:rPr lang="en-US" dirty="0" smtClean="0"/>
                        <a:t>Test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r>
                        <a:rPr lang="en-US" dirty="0" smtClean="0"/>
                        <a:t>Related Diseases</a:t>
                      </a:r>
                      <a:r>
                        <a:rPr lang="en-US" baseline="0" dirty="0" smtClean="0"/>
                        <a:t> and Disorders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370840">
                <a:tc>
                  <a:txBody>
                    <a:bodyPr/>
                    <a:lstStyle/>
                    <a:p>
                      <a:r>
                        <a:rPr lang="en-US" dirty="0"/>
                        <a:t>Basic metabolic profile (BMP)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Blood urea nitrogen (BUN)</a:t>
                      </a:r>
                    </a:p>
                    <a:p>
                      <a:r>
                        <a:rPr lang="en-US" dirty="0"/>
                        <a:t>Calcium (Ca)</a:t>
                      </a:r>
                    </a:p>
                    <a:p>
                      <a:r>
                        <a:rPr lang="en-US" dirty="0"/>
                        <a:t>Carbon dioxide (CO</a:t>
                      </a:r>
                      <a:r>
                        <a:rPr lang="en-US" baseline="-25000" dirty="0"/>
                        <a:t>2</a:t>
                      </a:r>
                      <a:r>
                        <a:rPr lang="en-US" dirty="0"/>
                        <a:t>) in the form of bicarbonate (HCO3)</a:t>
                      </a:r>
                    </a:p>
                    <a:p>
                      <a:r>
                        <a:rPr lang="en-US" dirty="0"/>
                        <a:t>Chloride</a:t>
                      </a:r>
                    </a:p>
                    <a:p>
                      <a:r>
                        <a:rPr lang="en-US" dirty="0"/>
                        <a:t>Creatinine</a:t>
                      </a:r>
                    </a:p>
                    <a:p>
                      <a:r>
                        <a:rPr lang="en-US" dirty="0"/>
                        <a:t>Glucose</a:t>
                      </a:r>
                    </a:p>
                    <a:p>
                      <a:r>
                        <a:rPr lang="en-US" dirty="0"/>
                        <a:t>Potassium (K)</a:t>
                      </a:r>
                    </a:p>
                    <a:p>
                      <a:r>
                        <a:rPr lang="en-US" dirty="0"/>
                        <a:t>Sodium (Na)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dirty="0"/>
                        <a:t>Comprehensive metabolic profile (CMP)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i="1" dirty="0" smtClean="0"/>
                        <a:t>All </a:t>
                      </a:r>
                      <a:r>
                        <a:rPr lang="en-US" i="1" dirty="0"/>
                        <a:t>tests in the basic metabolic profile, plus:</a:t>
                      </a:r>
                      <a:endParaRPr lang="en-US" dirty="0"/>
                    </a:p>
                    <a:p>
                      <a:r>
                        <a:rPr lang="en-US" dirty="0"/>
                        <a:t>Albumin</a:t>
                      </a:r>
                    </a:p>
                    <a:p>
                      <a:r>
                        <a:rPr lang="en-US" dirty="0"/>
                        <a:t>Alanine amino transferase (ALT)</a:t>
                      </a:r>
                    </a:p>
                    <a:p>
                      <a:r>
                        <a:rPr lang="en-US" dirty="0"/>
                        <a:t>Alkaline phosphatase (ALP)</a:t>
                      </a:r>
                    </a:p>
                    <a:p>
                      <a:r>
                        <a:rPr lang="en-US" dirty="0" smtClean="0"/>
                        <a:t>Aspartate </a:t>
                      </a:r>
                      <a:r>
                        <a:rPr lang="en-US" dirty="0"/>
                        <a:t>amino transferase (AST)</a:t>
                      </a:r>
                    </a:p>
                    <a:p>
                      <a:r>
                        <a:rPr lang="en-US" dirty="0"/>
                        <a:t>Bilirubin</a:t>
                      </a:r>
                    </a:p>
                    <a:p>
                      <a:r>
                        <a:rPr lang="en-US" dirty="0"/>
                        <a:t>Total protein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Text Placeholder 2"/>
          <p:cNvSpPr>
            <a:spLocks noGrp="1"/>
          </p:cNvSpPr>
          <p:nvPr>
            <p:ph type="body" sz="quarter" idx="16"/>
          </p:nvPr>
        </p:nvSpPr>
        <p:spPr/>
        <p:txBody>
          <a:bodyPr/>
          <a:lstStyle/>
          <a:p>
            <a:endParaRPr lang="en-US"/>
          </a:p>
        </p:txBody>
      </p:sp>
      <p:sp>
        <p:nvSpPr>
          <p:cNvPr id="2" name="Text Placeholder 1"/>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70620372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lstStyle/>
          <a:p>
            <a:r>
              <a:rPr lang="en-US" dirty="0" smtClean="0"/>
              <a:t>Integumentary System</a:t>
            </a:r>
            <a:endParaRPr lang="en-US" dirty="0"/>
          </a:p>
        </p:txBody>
      </p:sp>
      <p:sp>
        <p:nvSpPr>
          <p:cNvPr id="10" name="Subtitle 9"/>
          <p:cNvSpPr>
            <a:spLocks noGrp="1"/>
          </p:cNvSpPr>
          <p:nvPr>
            <p:ph type="body" sz="quarter" idx="10"/>
          </p:nvPr>
        </p:nvSpPr>
        <p:spPr/>
        <p:txBody>
          <a:bodyPr/>
          <a:lstStyle/>
          <a:p>
            <a:r>
              <a:rPr lang="en-US" dirty="0" smtClean="0"/>
              <a:t>Learning Outcome 5.1</a:t>
            </a:r>
            <a:endParaRPr lang="en-US" dirty="0"/>
          </a:p>
        </p:txBody>
      </p:sp>
      <p:sp>
        <p:nvSpPr>
          <p:cNvPr id="2" name="Text Placeholder 1"/>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628883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Chapter </a:t>
            </a:r>
            <a:r>
              <a:rPr lang="en-US" dirty="0" smtClean="0"/>
              <a:t>Summary 1</a:t>
            </a:r>
            <a:endParaRPr lang="en-US" dirty="0"/>
          </a:p>
        </p:txBody>
      </p:sp>
      <p:sp>
        <p:nvSpPr>
          <p:cNvPr id="11" name="Content Placeholder 10"/>
          <p:cNvSpPr>
            <a:spLocks noGrp="1"/>
          </p:cNvSpPr>
          <p:nvPr>
            <p:ph idx="1"/>
          </p:nvPr>
        </p:nvSpPr>
        <p:spPr/>
        <p:txBody>
          <a:bodyPr/>
          <a:lstStyle/>
          <a:p>
            <a:r>
              <a:rPr lang="en-US" dirty="0" smtClean="0"/>
              <a:t>The integumentary system consists of the skin, hair, and nails; common disorders include viruses that affect the skin, allergies, and cancer. Common laboratory tests are listed in Table 5-1.</a:t>
            </a:r>
          </a:p>
          <a:p>
            <a:r>
              <a:rPr lang="en-US" dirty="0" smtClean="0"/>
              <a:t>The skeletal system consists of bones, associated cartilages, ligaments, and joints; common disorders include osteoporosis, osteoarthritis, rheumatoid arthritis, gout, osteosarcoma, and nutritional deficiencies. Common laboratory tests are listed in Table 5-2.</a:t>
            </a:r>
          </a:p>
          <a:p>
            <a:r>
              <a:rPr lang="en-US" dirty="0" smtClean="0"/>
              <a:t>The muscular system consists of the muscles and connective tissue, including tendons and ligaments. Common disorders include strains and sprains, tendonitis, torticollis, fibromyalgia, myasthenia gravis, and muscular dystrophy. Common laboratory tests are listed in Table 5-3.</a:t>
            </a:r>
          </a:p>
          <a:p>
            <a:endParaRPr lang="en-US" dirty="0"/>
          </a:p>
        </p:txBody>
      </p:sp>
      <p:sp>
        <p:nvSpPr>
          <p:cNvPr id="3" name="Text Placeholder 2"/>
          <p:cNvSpPr>
            <a:spLocks noGrp="1"/>
          </p:cNvSpPr>
          <p:nvPr>
            <p:ph type="body" sz="quarter" idx="16"/>
          </p:nvPr>
        </p:nvSpPr>
        <p:spPr/>
        <p:txBody>
          <a:bodyPr/>
          <a:lstStyle/>
          <a:p>
            <a:endParaRPr lang="en-US"/>
          </a:p>
        </p:txBody>
      </p:sp>
      <p:sp>
        <p:nvSpPr>
          <p:cNvPr id="2" name="Text Placeholder 1"/>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06382244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Chapter Summary </a:t>
            </a:r>
            <a:r>
              <a:rPr lang="en-US" dirty="0" smtClean="0"/>
              <a:t>2</a:t>
            </a:r>
            <a:endParaRPr lang="en-US" dirty="0"/>
          </a:p>
        </p:txBody>
      </p:sp>
      <p:sp>
        <p:nvSpPr>
          <p:cNvPr id="11" name="Content Placeholder 10"/>
          <p:cNvSpPr>
            <a:spLocks noGrp="1"/>
          </p:cNvSpPr>
          <p:nvPr>
            <p:ph idx="1"/>
          </p:nvPr>
        </p:nvSpPr>
        <p:spPr/>
        <p:txBody>
          <a:bodyPr/>
          <a:lstStyle/>
          <a:p>
            <a:pPr>
              <a:spcBef>
                <a:spcPts val="1800"/>
              </a:spcBef>
              <a:buFont typeface="Arial" panose="020B0604020202020204" pitchFamily="34" charset="0"/>
              <a:buChar char="•"/>
            </a:pPr>
            <a:r>
              <a:rPr lang="en-US" dirty="0">
                <a:latin typeface="Albertus Medium" pitchFamily="34" charset="0"/>
              </a:rPr>
              <a:t>The organs of the lymphatic and immune systems include the thymus, lymph nodes, lymphatic vessels, glands, tonsils, and spleen.</a:t>
            </a:r>
          </a:p>
          <a:p>
            <a:pPr>
              <a:spcBef>
                <a:spcPts val="1800"/>
              </a:spcBef>
              <a:buFont typeface="Arial" panose="020B0604020202020204" pitchFamily="34" charset="0"/>
              <a:buChar char="•"/>
            </a:pPr>
            <a:r>
              <a:rPr lang="en-US" dirty="0">
                <a:latin typeface="Albertus Medium" pitchFamily="34" charset="0"/>
              </a:rPr>
              <a:t>The immune system protects the body against harmful microorganisms by producing antibodies against specific antigens.</a:t>
            </a:r>
          </a:p>
          <a:p>
            <a:pPr>
              <a:spcBef>
                <a:spcPts val="1800"/>
              </a:spcBef>
              <a:buFont typeface="Arial" panose="020B0604020202020204" pitchFamily="34" charset="0"/>
              <a:buChar char="•"/>
            </a:pPr>
            <a:r>
              <a:rPr lang="en-US" dirty="0">
                <a:latin typeface="Albertus Medium" pitchFamily="34" charset="0"/>
              </a:rPr>
              <a:t>The lymphatic system removes foreign substances from the blood and lymph.</a:t>
            </a:r>
          </a:p>
          <a:p>
            <a:pPr>
              <a:spcBef>
                <a:spcPts val="1800"/>
              </a:spcBef>
              <a:buFont typeface="Arial" panose="020B0604020202020204" pitchFamily="34" charset="0"/>
              <a:buChar char="•"/>
            </a:pPr>
            <a:r>
              <a:rPr lang="en-US" dirty="0">
                <a:latin typeface="Albertus Medium" pitchFamily="34" charset="0"/>
              </a:rPr>
              <a:t>Diseases that affect the lymphatic and immune systems include mononucleosis, HIV/AIDS, and lymphedema. Common laboratory tests are listed in Table 5-4.</a:t>
            </a:r>
          </a:p>
          <a:p>
            <a:endParaRPr lang="en-US" dirty="0"/>
          </a:p>
        </p:txBody>
      </p:sp>
      <p:sp>
        <p:nvSpPr>
          <p:cNvPr id="3" name="Text Placeholder 2"/>
          <p:cNvSpPr>
            <a:spLocks noGrp="1"/>
          </p:cNvSpPr>
          <p:nvPr>
            <p:ph type="body" sz="quarter" idx="16"/>
          </p:nvPr>
        </p:nvSpPr>
        <p:spPr/>
        <p:txBody>
          <a:bodyPr/>
          <a:lstStyle/>
          <a:p>
            <a:endParaRPr lang="en-US"/>
          </a:p>
        </p:txBody>
      </p:sp>
      <p:sp>
        <p:nvSpPr>
          <p:cNvPr id="2" name="Text Placeholder 1"/>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29894553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Chapter Summary </a:t>
            </a:r>
            <a:r>
              <a:rPr lang="en-US" dirty="0"/>
              <a:t>3</a:t>
            </a:r>
            <a:endParaRPr lang="en-US" dirty="0">
              <a:solidFill>
                <a:schemeClr val="bg1"/>
              </a:solidFill>
            </a:endParaRPr>
          </a:p>
        </p:txBody>
      </p:sp>
      <p:sp>
        <p:nvSpPr>
          <p:cNvPr id="11" name="Content Placeholder 10"/>
          <p:cNvSpPr>
            <a:spLocks noGrp="1"/>
          </p:cNvSpPr>
          <p:nvPr>
            <p:ph idx="1"/>
          </p:nvPr>
        </p:nvSpPr>
        <p:spPr/>
        <p:txBody>
          <a:bodyPr/>
          <a:lstStyle/>
          <a:p>
            <a:pPr>
              <a:spcBef>
                <a:spcPts val="1800"/>
              </a:spcBef>
              <a:buFont typeface="Arial" panose="020B0604020202020204" pitchFamily="34" charset="0"/>
              <a:buChar char="•"/>
            </a:pPr>
            <a:r>
              <a:rPr lang="en-US" dirty="0">
                <a:latin typeface="Albertus Medium" pitchFamily="34" charset="0"/>
              </a:rPr>
              <a:t>The respiratory system includes the lungs, trachea, bronchi, bronchioles, and nasal and oral cavities. Common disorders include upper respiratory infections, bronchitis, pneumonia, lung cancer, and chronic obstructive pulmonary disease (COPD). Common laboratory tests are listed in Table 5-5.</a:t>
            </a:r>
          </a:p>
          <a:p>
            <a:pPr>
              <a:spcBef>
                <a:spcPts val="1800"/>
              </a:spcBef>
              <a:buFont typeface="Arial" panose="020B0604020202020204" pitchFamily="34" charset="0"/>
              <a:buChar char="•"/>
            </a:pPr>
            <a:r>
              <a:rPr lang="en-US" dirty="0">
                <a:latin typeface="Albertus Medium" pitchFamily="34" charset="0"/>
              </a:rPr>
              <a:t>The digestive system organs are the mouth, pharynx, esophagus, stomach, small intestine, large intestine, rectum, and anus; the accessory organs are the teeth, tongue, salivary glands, liver, gallbladder, and pancreas. Common disorders include diabetes mellitus, ulcers, gastroesophageal reflux disease (GERD), and hepatitis. Common laboratory tests are listed in Table 5-6.</a:t>
            </a:r>
          </a:p>
        </p:txBody>
      </p:sp>
      <p:sp>
        <p:nvSpPr>
          <p:cNvPr id="3" name="Text Placeholder 2"/>
          <p:cNvSpPr>
            <a:spLocks noGrp="1"/>
          </p:cNvSpPr>
          <p:nvPr>
            <p:ph type="body" sz="quarter" idx="16"/>
          </p:nvPr>
        </p:nvSpPr>
        <p:spPr/>
        <p:txBody>
          <a:bodyPr/>
          <a:lstStyle/>
          <a:p>
            <a:endParaRPr lang="en-US"/>
          </a:p>
        </p:txBody>
      </p:sp>
      <p:sp>
        <p:nvSpPr>
          <p:cNvPr id="2" name="Text Placeholder 1"/>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46409759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Chapter Summary </a:t>
            </a:r>
            <a:r>
              <a:rPr lang="en-US" dirty="0" smtClean="0"/>
              <a:t>4</a:t>
            </a:r>
            <a:endParaRPr lang="en-US" dirty="0" smtClean="0">
              <a:solidFill>
                <a:schemeClr val="bg1"/>
              </a:solidFill>
            </a:endParaRPr>
          </a:p>
        </p:txBody>
      </p:sp>
      <p:sp>
        <p:nvSpPr>
          <p:cNvPr id="11" name="Content Placeholder 10"/>
          <p:cNvSpPr>
            <a:spLocks noGrp="1"/>
          </p:cNvSpPr>
          <p:nvPr>
            <p:ph idx="1"/>
          </p:nvPr>
        </p:nvSpPr>
        <p:spPr/>
        <p:txBody>
          <a:bodyPr/>
          <a:lstStyle/>
          <a:p>
            <a:pPr>
              <a:spcBef>
                <a:spcPts val="1800"/>
              </a:spcBef>
              <a:buFont typeface="Arial" panose="020B0604020202020204" pitchFamily="34" charset="0"/>
              <a:buChar char="•"/>
            </a:pPr>
            <a:r>
              <a:rPr lang="en-US" dirty="0">
                <a:latin typeface="Albertus Medium" pitchFamily="34" charset="0"/>
              </a:rPr>
              <a:t>The central nervous system consists of the brain and the spinal cord; the peripheral nervous system consists of the cranial nerves and spinal nerves. Disorders include cerebrovascular accident, Alzheimer’s disease, and sciatica. Common laboratory tests are listed in Table 5-7.</a:t>
            </a:r>
          </a:p>
          <a:p>
            <a:pPr>
              <a:spcBef>
                <a:spcPts val="1800"/>
              </a:spcBef>
              <a:buFont typeface="Arial" panose="020B0604020202020204" pitchFamily="34" charset="0"/>
              <a:buChar char="•"/>
            </a:pPr>
            <a:r>
              <a:rPr lang="en-US" dirty="0">
                <a:latin typeface="Albertus Medium" pitchFamily="34" charset="0"/>
              </a:rPr>
              <a:t>The endocrine glands include the hypothalamus, pituitary, pineal body, thyroid, parathyroid, thymus, adrenal cortex, adrenal medulla, pancreas, ovaries, and testes. Most disorders are caused by glands over- or under-secreting hormones. Common laboratory tests are listed in Table 5-8.</a:t>
            </a:r>
          </a:p>
          <a:p>
            <a:pPr>
              <a:spcBef>
                <a:spcPts val="1800"/>
              </a:spcBef>
              <a:buFont typeface="Arial" panose="020B0604020202020204" pitchFamily="34" charset="0"/>
              <a:buChar char="•"/>
            </a:pPr>
            <a:endParaRPr lang="en-US" dirty="0">
              <a:latin typeface="Albertus Medium" pitchFamily="34" charset="0"/>
            </a:endParaRPr>
          </a:p>
        </p:txBody>
      </p:sp>
      <p:sp>
        <p:nvSpPr>
          <p:cNvPr id="3" name="Text Placeholder 2"/>
          <p:cNvSpPr>
            <a:spLocks noGrp="1"/>
          </p:cNvSpPr>
          <p:nvPr>
            <p:ph type="body" sz="quarter" idx="16"/>
          </p:nvPr>
        </p:nvSpPr>
        <p:spPr/>
        <p:txBody>
          <a:bodyPr/>
          <a:lstStyle/>
          <a:p>
            <a:endParaRPr lang="en-US"/>
          </a:p>
        </p:txBody>
      </p:sp>
      <p:sp>
        <p:nvSpPr>
          <p:cNvPr id="2" name="Text Placeholder 1"/>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26624470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Chapter Summary </a:t>
            </a:r>
            <a:r>
              <a:rPr lang="en-US" dirty="0" smtClean="0"/>
              <a:t>5</a:t>
            </a:r>
            <a:endParaRPr lang="en-US" dirty="0" smtClean="0">
              <a:solidFill>
                <a:schemeClr val="bg1"/>
              </a:solidFill>
            </a:endParaRPr>
          </a:p>
        </p:txBody>
      </p:sp>
      <p:sp>
        <p:nvSpPr>
          <p:cNvPr id="11" name="Content Placeholder 10"/>
          <p:cNvSpPr>
            <a:spLocks noGrp="1"/>
          </p:cNvSpPr>
          <p:nvPr>
            <p:ph idx="1"/>
          </p:nvPr>
        </p:nvSpPr>
        <p:spPr/>
        <p:txBody>
          <a:bodyPr/>
          <a:lstStyle/>
          <a:p>
            <a:pPr>
              <a:spcBef>
                <a:spcPts val="1800"/>
              </a:spcBef>
              <a:buFont typeface="Arial" panose="020B0604020202020204" pitchFamily="34" charset="0"/>
              <a:buChar char="•"/>
            </a:pPr>
            <a:r>
              <a:rPr lang="en-US" dirty="0">
                <a:latin typeface="Albertus Medium" pitchFamily="34" charset="0"/>
              </a:rPr>
              <a:t>The cardiovascular system includes the heart and blood vessels. Diseases and disorders include heart failure, myocardial infarction, and coronary artery disease. Common laboratory tests are listed in Table 5-9.</a:t>
            </a:r>
          </a:p>
          <a:p>
            <a:pPr>
              <a:spcBef>
                <a:spcPts val="1800"/>
              </a:spcBef>
              <a:buFont typeface="Arial" panose="020B0604020202020204" pitchFamily="34" charset="0"/>
              <a:buChar char="•"/>
            </a:pPr>
            <a:r>
              <a:rPr lang="en-US" dirty="0">
                <a:latin typeface="Albertus Medium" pitchFamily="34" charset="0"/>
              </a:rPr>
              <a:t>The urinary system includes the kidneys, bladder, ureters, and urethra. Common diseases and disorders include renal failure, glomerulonephritis, urinary tract infections, kidney stones, and cystitis. Common laboratory tests are listed in Table 5-10.</a:t>
            </a:r>
          </a:p>
          <a:p>
            <a:pPr>
              <a:spcBef>
                <a:spcPts val="1800"/>
              </a:spcBef>
              <a:buFont typeface="Arial" panose="020B0604020202020204" pitchFamily="34" charset="0"/>
              <a:buChar char="•"/>
            </a:pPr>
            <a:endParaRPr lang="en-US" dirty="0">
              <a:latin typeface="Albertus Medium" pitchFamily="34" charset="0"/>
            </a:endParaRPr>
          </a:p>
        </p:txBody>
      </p:sp>
      <p:sp>
        <p:nvSpPr>
          <p:cNvPr id="3" name="Text Placeholder 2"/>
          <p:cNvSpPr>
            <a:spLocks noGrp="1"/>
          </p:cNvSpPr>
          <p:nvPr>
            <p:ph type="body" sz="quarter" idx="16"/>
          </p:nvPr>
        </p:nvSpPr>
        <p:spPr/>
        <p:txBody>
          <a:bodyPr/>
          <a:lstStyle/>
          <a:p>
            <a:endParaRPr lang="en-US"/>
          </a:p>
        </p:txBody>
      </p:sp>
      <p:sp>
        <p:nvSpPr>
          <p:cNvPr id="2" name="Text Placeholder 1"/>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83763647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Chapter Summary </a:t>
            </a:r>
            <a:r>
              <a:rPr lang="en-US" dirty="0" smtClean="0"/>
              <a:t>6</a:t>
            </a:r>
            <a:endParaRPr lang="en-US" dirty="0" smtClean="0">
              <a:solidFill>
                <a:schemeClr val="bg1"/>
              </a:solidFill>
            </a:endParaRPr>
          </a:p>
        </p:txBody>
      </p:sp>
      <p:sp>
        <p:nvSpPr>
          <p:cNvPr id="11" name="Content Placeholder 10"/>
          <p:cNvSpPr>
            <a:spLocks noGrp="1"/>
          </p:cNvSpPr>
          <p:nvPr>
            <p:ph idx="1"/>
          </p:nvPr>
        </p:nvSpPr>
        <p:spPr/>
        <p:txBody>
          <a:bodyPr/>
          <a:lstStyle/>
          <a:p>
            <a:pPr>
              <a:spcBef>
                <a:spcPts val="1800"/>
              </a:spcBef>
              <a:buFont typeface="Arial" panose="020B0604020202020204" pitchFamily="34" charset="0"/>
              <a:buChar char="•"/>
            </a:pPr>
            <a:r>
              <a:rPr lang="en-US" dirty="0">
                <a:latin typeface="Albertus Medium" pitchFamily="34" charset="0"/>
              </a:rPr>
              <a:t>The female reproductive system consists of the ovaries, vagina, uterus, mammary glands, and associated structures.</a:t>
            </a:r>
          </a:p>
          <a:p>
            <a:pPr>
              <a:spcBef>
                <a:spcPts val="1800"/>
              </a:spcBef>
              <a:buFont typeface="Arial" panose="020B0604020202020204" pitchFamily="34" charset="0"/>
              <a:buChar char="•"/>
            </a:pPr>
            <a:r>
              <a:rPr lang="en-US" dirty="0">
                <a:latin typeface="Albertus Medium" pitchFamily="34" charset="0"/>
              </a:rPr>
              <a:t>The male reproductive system consists of the testes, accessory structures, ducts, and penis.</a:t>
            </a:r>
          </a:p>
          <a:p>
            <a:pPr>
              <a:spcBef>
                <a:spcPts val="1800"/>
              </a:spcBef>
              <a:buFont typeface="Arial" panose="020B0604020202020204" pitchFamily="34" charset="0"/>
              <a:buChar char="•"/>
            </a:pPr>
            <a:r>
              <a:rPr lang="en-US" dirty="0">
                <a:latin typeface="Albertus Medium" pitchFamily="34" charset="0"/>
              </a:rPr>
              <a:t>Diseases and disorders of the reproductive systems include infertility, sexually transmitted infections (STIs), and cancer of the various organs. Common laboratory tests are listed in Table 5-11.</a:t>
            </a:r>
          </a:p>
        </p:txBody>
      </p:sp>
      <p:sp>
        <p:nvSpPr>
          <p:cNvPr id="3" name="Text Placeholder 2"/>
          <p:cNvSpPr>
            <a:spLocks noGrp="1"/>
          </p:cNvSpPr>
          <p:nvPr>
            <p:ph type="body" sz="quarter" idx="16"/>
          </p:nvPr>
        </p:nvSpPr>
        <p:spPr/>
        <p:txBody>
          <a:bodyPr/>
          <a:lstStyle/>
          <a:p>
            <a:endParaRPr lang="en-US"/>
          </a:p>
        </p:txBody>
      </p:sp>
      <p:sp>
        <p:nvSpPr>
          <p:cNvPr id="2" name="Text Placeholder 1"/>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04551382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Chapter Summary </a:t>
            </a:r>
            <a:r>
              <a:rPr lang="en-US" dirty="0" smtClean="0"/>
              <a:t>7</a:t>
            </a:r>
            <a:endParaRPr lang="en-US" dirty="0" smtClean="0">
              <a:solidFill>
                <a:schemeClr val="bg1"/>
              </a:solidFill>
            </a:endParaRPr>
          </a:p>
        </p:txBody>
      </p:sp>
      <p:sp>
        <p:nvSpPr>
          <p:cNvPr id="11" name="Content Placeholder 10"/>
          <p:cNvSpPr>
            <a:spLocks noGrp="1"/>
          </p:cNvSpPr>
          <p:nvPr>
            <p:ph idx="1"/>
          </p:nvPr>
        </p:nvSpPr>
        <p:spPr/>
        <p:txBody>
          <a:bodyPr/>
          <a:lstStyle/>
          <a:p>
            <a:pPr>
              <a:spcBef>
                <a:spcPts val="1800"/>
              </a:spcBef>
              <a:buFont typeface="Arial" panose="020B0604020202020204" pitchFamily="34" charset="0"/>
              <a:buChar char="•"/>
            </a:pPr>
            <a:r>
              <a:rPr lang="en-US" dirty="0">
                <a:latin typeface="Albertus Medium" pitchFamily="34" charset="0"/>
              </a:rPr>
              <a:t>Test panels provide physicians with an efficient way to order several tests  that assess a specific organ or body system.</a:t>
            </a:r>
          </a:p>
          <a:p>
            <a:pPr>
              <a:spcBef>
                <a:spcPts val="1800"/>
              </a:spcBef>
              <a:buFont typeface="Arial" panose="020B0604020202020204" pitchFamily="34" charset="0"/>
              <a:buChar char="•"/>
            </a:pPr>
            <a:r>
              <a:rPr lang="en-US" sz="2800" dirty="0">
                <a:latin typeface="Albertus Medium" pitchFamily="34" charset="0"/>
              </a:rPr>
              <a:t>Test profiles provide physicians with an efficient way to order several tests  that assess two or more body systems and look at overall well-being.</a:t>
            </a:r>
          </a:p>
          <a:p>
            <a:pPr>
              <a:spcBef>
                <a:spcPts val="1800"/>
              </a:spcBef>
              <a:buFont typeface="Arial" panose="020B0604020202020204" pitchFamily="34" charset="0"/>
              <a:buChar char="•"/>
            </a:pPr>
            <a:r>
              <a:rPr lang="en-US" dirty="0">
                <a:latin typeface="Albertus Medium" pitchFamily="34" charset="0"/>
              </a:rPr>
              <a:t>Table 5-12 provides examples of test panels and profiles.</a:t>
            </a:r>
          </a:p>
        </p:txBody>
      </p:sp>
      <p:sp>
        <p:nvSpPr>
          <p:cNvPr id="3" name="Text Placeholder 2"/>
          <p:cNvSpPr>
            <a:spLocks noGrp="1"/>
          </p:cNvSpPr>
          <p:nvPr>
            <p:ph type="body" sz="quarter" idx="16"/>
          </p:nvPr>
        </p:nvSpPr>
        <p:spPr/>
        <p:txBody>
          <a:bodyPr/>
          <a:lstStyle/>
          <a:p>
            <a:endParaRPr lang="en-US"/>
          </a:p>
        </p:txBody>
      </p:sp>
      <p:sp>
        <p:nvSpPr>
          <p:cNvPr id="2" name="Text Placeholder 1"/>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424507168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p:txBody>
          <a:bodyPr/>
          <a:lstStyle/>
          <a:p>
            <a:r>
              <a:rPr lang="en-US" dirty="0" smtClean="0"/>
              <a:t>Appendix Slides</a:t>
            </a:r>
            <a:endParaRPr lang="en-US" dirty="0"/>
          </a:p>
        </p:txBody>
      </p:sp>
      <p:sp>
        <p:nvSpPr>
          <p:cNvPr id="11" name="Text Placeholder 10"/>
          <p:cNvSpPr>
            <a:spLocks noGrp="1"/>
          </p:cNvSpPr>
          <p:nvPr>
            <p:ph type="body" sz="quarter" idx="10"/>
          </p:nvPr>
        </p:nvSpPr>
        <p:spPr/>
        <p:txBody>
          <a:bodyPr/>
          <a:lstStyle/>
          <a:p>
            <a:endParaRPr lang="en-US"/>
          </a:p>
        </p:txBody>
      </p:sp>
      <p:sp>
        <p:nvSpPr>
          <p:cNvPr id="12" name="Text Placeholder 11"/>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54828842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Structures of the Skin Appendix</a:t>
            </a:r>
            <a:endParaRPr lang="en-US" dirty="0"/>
          </a:p>
        </p:txBody>
      </p:sp>
      <p:sp>
        <p:nvSpPr>
          <p:cNvPr id="6" name="Content Placeholder 5"/>
          <p:cNvSpPr>
            <a:spLocks noGrp="1"/>
          </p:cNvSpPr>
          <p:nvPr>
            <p:ph idx="1"/>
          </p:nvPr>
        </p:nvSpPr>
        <p:spPr/>
        <p:txBody>
          <a:bodyPr/>
          <a:lstStyle/>
          <a:p>
            <a:pPr marL="0" indent="0">
              <a:buNone/>
            </a:pPr>
            <a:r>
              <a:rPr lang="en-US" dirty="0"/>
              <a:t>Section view of the skin showing the three layers and the structures in each. The following items are labeled: Epidermis, Dermis, Subcutaneous layer, Hair shaft, Sweat gland pore, Sweat, Stratum corneum, Stratum basale, Capillary, Dermal papilla, Sebaceous gland, Arrector pili muscle, Sweat gland duct, Hair follicle, Sweat gland, Adipose tissue, Blood vessels, Muscle </a:t>
            </a:r>
            <a:r>
              <a:rPr lang="en-US" dirty="0" smtClean="0"/>
              <a:t>layer.</a:t>
            </a:r>
            <a:endParaRPr lang="en-US" dirty="0"/>
          </a:p>
        </p:txBody>
      </p:sp>
      <p:sp>
        <p:nvSpPr>
          <p:cNvPr id="8" name="Text Placeholder 7"/>
          <p:cNvSpPr>
            <a:spLocks noGrp="1"/>
          </p:cNvSpPr>
          <p:nvPr>
            <p:ph type="body" sz="quarter" idx="16"/>
          </p:nvPr>
        </p:nvSpPr>
        <p:spPr/>
        <p:txBody>
          <a:bodyPr/>
          <a:lstStyle/>
          <a:p>
            <a:r>
              <a:rPr lang="en-US" dirty="0" smtClean="0">
                <a:hlinkClick r:id="rId2" action="ppaction://hlinksldjump"/>
              </a:rPr>
              <a:t>Structures of the Skin</a:t>
            </a:r>
            <a:endParaRPr lang="en-US" dirty="0"/>
          </a:p>
        </p:txBody>
      </p:sp>
      <p:sp>
        <p:nvSpPr>
          <p:cNvPr id="7" name="Text Placeholder 6"/>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26594770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Structures and Functions of the Skeletal System Appendix</a:t>
            </a:r>
            <a:endParaRPr lang="en-US" dirty="0"/>
          </a:p>
        </p:txBody>
      </p:sp>
      <p:sp>
        <p:nvSpPr>
          <p:cNvPr id="6" name="Content Placeholder 5"/>
          <p:cNvSpPr>
            <a:spLocks noGrp="1"/>
          </p:cNvSpPr>
          <p:nvPr>
            <p:ph idx="1"/>
          </p:nvPr>
        </p:nvSpPr>
        <p:spPr>
          <a:xfrm>
            <a:off x="457200" y="1447800"/>
            <a:ext cx="8229600" cy="5105400"/>
          </a:xfrm>
        </p:spPr>
        <p:txBody>
          <a:bodyPr/>
          <a:lstStyle/>
          <a:p>
            <a:pPr marL="0" indent="0">
              <a:buNone/>
            </a:pPr>
            <a:r>
              <a:rPr lang="en-US" dirty="0"/>
              <a:t>Female in the anatomical position with major bones labeled as follows: Ribs, Pelvis, Tibia, Fibula, Skull, Clavicle, Sternum, Humerus, Vertebral column, Radius, Ulna, Femur.</a:t>
            </a:r>
          </a:p>
        </p:txBody>
      </p:sp>
      <p:sp>
        <p:nvSpPr>
          <p:cNvPr id="8" name="Text Placeholder 7"/>
          <p:cNvSpPr>
            <a:spLocks noGrp="1"/>
          </p:cNvSpPr>
          <p:nvPr>
            <p:ph type="body" sz="quarter" idx="16"/>
          </p:nvPr>
        </p:nvSpPr>
        <p:spPr>
          <a:xfrm>
            <a:off x="3886200" y="6400800"/>
            <a:ext cx="1371600" cy="252350"/>
          </a:xfrm>
        </p:spPr>
        <p:txBody>
          <a:bodyPr/>
          <a:lstStyle/>
          <a:p>
            <a:r>
              <a:rPr lang="en-US" dirty="0" smtClean="0">
                <a:hlinkClick r:id="rId2" action="ppaction://hlinksldjump"/>
              </a:rPr>
              <a:t>Structures and Functions of the Skeletal System</a:t>
            </a:r>
            <a:endParaRPr lang="en-US" dirty="0"/>
          </a:p>
        </p:txBody>
      </p:sp>
      <p:sp>
        <p:nvSpPr>
          <p:cNvPr id="7" name="Text Placeholder 6"/>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4947274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Structures and Functions of the </a:t>
            </a:r>
            <a:br>
              <a:rPr lang="en-US" dirty="0" smtClean="0"/>
            </a:br>
            <a:r>
              <a:rPr lang="en-US" dirty="0" smtClean="0"/>
              <a:t>Integumentary System</a:t>
            </a:r>
            <a:endParaRPr lang="en-US" dirty="0"/>
          </a:p>
        </p:txBody>
      </p:sp>
      <p:sp>
        <p:nvSpPr>
          <p:cNvPr id="8" name="Content Placeholder 7"/>
          <p:cNvSpPr>
            <a:spLocks noGrp="1"/>
          </p:cNvSpPr>
          <p:nvPr>
            <p:ph idx="1"/>
          </p:nvPr>
        </p:nvSpPr>
        <p:spPr/>
        <p:txBody>
          <a:bodyPr/>
          <a:lstStyle/>
          <a:p>
            <a:pPr marL="0" indent="0">
              <a:buNone/>
            </a:pPr>
            <a:r>
              <a:rPr lang="en-US" altLang="en-US" dirty="0" smtClean="0">
                <a:solidFill>
                  <a:srgbClr val="0070C0"/>
                </a:solidFill>
              </a:rPr>
              <a:t>Structures</a:t>
            </a:r>
          </a:p>
          <a:p>
            <a:r>
              <a:rPr lang="en-US" altLang="en-US" dirty="0" smtClean="0"/>
              <a:t>Skin</a:t>
            </a:r>
          </a:p>
          <a:p>
            <a:r>
              <a:rPr lang="en-US" altLang="en-US" dirty="0" smtClean="0"/>
              <a:t>Hair and nails</a:t>
            </a:r>
          </a:p>
          <a:p>
            <a:r>
              <a:rPr lang="en-US" altLang="en-US" dirty="0" smtClean="0"/>
              <a:t>Sweat glands</a:t>
            </a:r>
          </a:p>
          <a:p>
            <a:pPr marL="0" indent="0">
              <a:spcBef>
                <a:spcPts val="3000"/>
              </a:spcBef>
              <a:buNone/>
            </a:pPr>
            <a:r>
              <a:rPr lang="en-US" altLang="en-US" dirty="0" smtClean="0">
                <a:solidFill>
                  <a:srgbClr val="0070C0"/>
                </a:solidFill>
              </a:rPr>
              <a:t>Functions</a:t>
            </a:r>
          </a:p>
          <a:p>
            <a:r>
              <a:rPr lang="en-US" altLang="en-US" dirty="0" smtClean="0"/>
              <a:t>Protection</a:t>
            </a:r>
          </a:p>
          <a:p>
            <a:r>
              <a:rPr lang="en-US" altLang="en-US" dirty="0" smtClean="0"/>
              <a:t>Temperature regulation</a:t>
            </a:r>
          </a:p>
          <a:p>
            <a:r>
              <a:rPr lang="en-US" altLang="en-US" dirty="0" smtClean="0"/>
              <a:t>Sensory perception</a:t>
            </a:r>
            <a:endParaRPr lang="en-US" altLang="en-US" dirty="0"/>
          </a:p>
        </p:txBody>
      </p:sp>
      <p:sp>
        <p:nvSpPr>
          <p:cNvPr id="3" name="Text Placeholder 2"/>
          <p:cNvSpPr>
            <a:spLocks noGrp="1"/>
          </p:cNvSpPr>
          <p:nvPr>
            <p:ph type="body" sz="quarter" idx="16"/>
          </p:nvPr>
        </p:nvSpPr>
        <p:spPr/>
        <p:txBody>
          <a:bodyPr/>
          <a:lstStyle/>
          <a:p>
            <a:endParaRPr lang="en-US"/>
          </a:p>
        </p:txBody>
      </p:sp>
      <p:sp>
        <p:nvSpPr>
          <p:cNvPr id="2" name="Text Placeholder 1"/>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73003745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Structures and Functions of the Muscular System Appendix</a:t>
            </a:r>
            <a:endParaRPr lang="en-US" dirty="0"/>
          </a:p>
        </p:txBody>
      </p:sp>
      <p:sp>
        <p:nvSpPr>
          <p:cNvPr id="6" name="Content Placeholder 5"/>
          <p:cNvSpPr>
            <a:spLocks noGrp="1"/>
          </p:cNvSpPr>
          <p:nvPr>
            <p:ph idx="1"/>
          </p:nvPr>
        </p:nvSpPr>
        <p:spPr>
          <a:xfrm>
            <a:off x="457200" y="1447800"/>
            <a:ext cx="8229600" cy="5105400"/>
          </a:xfrm>
        </p:spPr>
        <p:txBody>
          <a:bodyPr/>
          <a:lstStyle/>
          <a:p>
            <a:pPr marL="0" indent="0">
              <a:buNone/>
            </a:pPr>
            <a:r>
              <a:rPr lang="en-US" dirty="0"/>
              <a:t>Human in anatomical position with major muscles labeled as follows: Sartorius, Quadriceps femoris, Gastrocnemius, Temporalis, Pectoralis major, Biceps brachii, Rectus abdominis.</a:t>
            </a:r>
          </a:p>
        </p:txBody>
      </p:sp>
      <p:sp>
        <p:nvSpPr>
          <p:cNvPr id="8" name="Text Placeholder 7"/>
          <p:cNvSpPr>
            <a:spLocks noGrp="1"/>
          </p:cNvSpPr>
          <p:nvPr>
            <p:ph type="body" sz="quarter" idx="16"/>
          </p:nvPr>
        </p:nvSpPr>
        <p:spPr>
          <a:xfrm>
            <a:off x="3886200" y="6400800"/>
            <a:ext cx="1371600" cy="252350"/>
          </a:xfrm>
        </p:spPr>
        <p:txBody>
          <a:bodyPr/>
          <a:lstStyle/>
          <a:p>
            <a:r>
              <a:rPr lang="en-US" dirty="0" smtClean="0">
                <a:hlinkClick r:id="rId2" action="ppaction://hlinksldjump"/>
              </a:rPr>
              <a:t>Structures and Functions of the Muscular System</a:t>
            </a:r>
            <a:endParaRPr lang="en-US" dirty="0"/>
          </a:p>
        </p:txBody>
      </p:sp>
      <p:sp>
        <p:nvSpPr>
          <p:cNvPr id="7" name="Text Placeholder 6"/>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31558472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Structures of the Lymphatic and Immune Systems Appendix</a:t>
            </a:r>
            <a:endParaRPr lang="en-US" dirty="0"/>
          </a:p>
        </p:txBody>
      </p:sp>
      <p:sp>
        <p:nvSpPr>
          <p:cNvPr id="6" name="Content Placeholder 5"/>
          <p:cNvSpPr>
            <a:spLocks noGrp="1"/>
          </p:cNvSpPr>
          <p:nvPr>
            <p:ph idx="1"/>
          </p:nvPr>
        </p:nvSpPr>
        <p:spPr>
          <a:xfrm>
            <a:off x="457200" y="1447800"/>
            <a:ext cx="8229600" cy="5105400"/>
          </a:xfrm>
        </p:spPr>
        <p:txBody>
          <a:bodyPr/>
          <a:lstStyle/>
          <a:p>
            <a:pPr marL="0" indent="0">
              <a:buNone/>
            </a:pPr>
            <a:r>
              <a:rPr lang="en-US" dirty="0"/>
              <a:t>Human in anatomical position with structures of the lymphatic and immune systems labeled as follows: Thymus, Axillary lymph node, Lymphatic vessel, Tonsils, Cervical lymph node, Mammary plexus, Thoracic duct, Spleen, Inguinal lymph node.</a:t>
            </a:r>
          </a:p>
        </p:txBody>
      </p:sp>
      <p:sp>
        <p:nvSpPr>
          <p:cNvPr id="8" name="Text Placeholder 7"/>
          <p:cNvSpPr>
            <a:spLocks noGrp="1"/>
          </p:cNvSpPr>
          <p:nvPr>
            <p:ph type="body" sz="quarter" idx="16"/>
          </p:nvPr>
        </p:nvSpPr>
        <p:spPr>
          <a:xfrm>
            <a:off x="3886200" y="6400800"/>
            <a:ext cx="1371600" cy="252350"/>
          </a:xfrm>
        </p:spPr>
        <p:txBody>
          <a:bodyPr/>
          <a:lstStyle/>
          <a:p>
            <a:r>
              <a:rPr lang="en-US" dirty="0" smtClean="0">
                <a:hlinkClick r:id="rId2" action="ppaction://hlinksldjump"/>
              </a:rPr>
              <a:t>Structures of the Lymphatic and Immune Systems</a:t>
            </a:r>
            <a:endParaRPr lang="en-US" dirty="0"/>
          </a:p>
        </p:txBody>
      </p:sp>
      <p:sp>
        <p:nvSpPr>
          <p:cNvPr id="7" name="Text Placeholder 6"/>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92855197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144000" cy="1219200"/>
          </a:xfrm>
        </p:spPr>
        <p:txBody>
          <a:bodyPr/>
          <a:lstStyle/>
          <a:p>
            <a:r>
              <a:rPr lang="en-US" dirty="0" smtClean="0"/>
              <a:t>Functions of the Lymphatic and Immune Systems Appendix</a:t>
            </a:r>
            <a:endParaRPr lang="en-US" dirty="0"/>
          </a:p>
        </p:txBody>
      </p:sp>
      <p:sp>
        <p:nvSpPr>
          <p:cNvPr id="6" name="Content Placeholder 5"/>
          <p:cNvSpPr>
            <a:spLocks noGrp="1"/>
          </p:cNvSpPr>
          <p:nvPr>
            <p:ph idx="1"/>
          </p:nvPr>
        </p:nvSpPr>
        <p:spPr>
          <a:xfrm>
            <a:off x="457200" y="1447800"/>
            <a:ext cx="8229600" cy="5105400"/>
          </a:xfrm>
        </p:spPr>
        <p:txBody>
          <a:bodyPr/>
          <a:lstStyle/>
          <a:p>
            <a:pPr marL="0" indent="0">
              <a:buNone/>
            </a:pPr>
            <a:r>
              <a:rPr lang="en-US" dirty="0"/>
              <a:t>Human in anatomical position with structures of the lymphatic and immune systems labeled as follows: Thymus, Axillary lymph node, Lymphatic vessel, Tonsils, Cervical lymph node, Mammary plexus, Thoracic duct, Spleen, Inguinal lymph node.</a:t>
            </a:r>
          </a:p>
        </p:txBody>
      </p:sp>
      <p:sp>
        <p:nvSpPr>
          <p:cNvPr id="8" name="Text Placeholder 7"/>
          <p:cNvSpPr>
            <a:spLocks noGrp="1"/>
          </p:cNvSpPr>
          <p:nvPr>
            <p:ph type="body" sz="quarter" idx="16"/>
          </p:nvPr>
        </p:nvSpPr>
        <p:spPr>
          <a:xfrm>
            <a:off x="3886200" y="6400800"/>
            <a:ext cx="1371600" cy="252350"/>
          </a:xfrm>
        </p:spPr>
        <p:txBody>
          <a:bodyPr/>
          <a:lstStyle/>
          <a:p>
            <a:r>
              <a:rPr lang="en-US" dirty="0" smtClean="0">
                <a:hlinkClick r:id="rId2" action="ppaction://hlinksldjump"/>
              </a:rPr>
              <a:t>Functions of the Lymphatic and Immune Systems</a:t>
            </a:r>
            <a:endParaRPr lang="en-US" dirty="0"/>
          </a:p>
        </p:txBody>
      </p:sp>
      <p:sp>
        <p:nvSpPr>
          <p:cNvPr id="7" name="Text Placeholder 6"/>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4390489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144000" cy="1219200"/>
          </a:xfrm>
        </p:spPr>
        <p:txBody>
          <a:bodyPr/>
          <a:lstStyle/>
          <a:p>
            <a:r>
              <a:rPr lang="en-US" dirty="0" smtClean="0"/>
              <a:t>Structures of the Respiratory System Appendix</a:t>
            </a:r>
            <a:endParaRPr lang="en-US" dirty="0"/>
          </a:p>
        </p:txBody>
      </p:sp>
      <p:sp>
        <p:nvSpPr>
          <p:cNvPr id="6" name="Content Placeholder 5"/>
          <p:cNvSpPr>
            <a:spLocks noGrp="1"/>
          </p:cNvSpPr>
          <p:nvPr>
            <p:ph idx="1"/>
          </p:nvPr>
        </p:nvSpPr>
        <p:spPr>
          <a:xfrm>
            <a:off x="457200" y="1447800"/>
            <a:ext cx="8229600" cy="5105400"/>
          </a:xfrm>
        </p:spPr>
        <p:txBody>
          <a:bodyPr/>
          <a:lstStyle/>
          <a:p>
            <a:pPr marL="0" indent="0">
              <a:buNone/>
            </a:pPr>
            <a:r>
              <a:rPr lang="en-US" dirty="0"/>
              <a:t>Human in anatomical position with the structures of the respiratory system labeled as follows: Nose, Nasal cavity, Pharynx (throat), Larynx, Trachea, Bronchi, Lungs.</a:t>
            </a:r>
          </a:p>
        </p:txBody>
      </p:sp>
      <p:sp>
        <p:nvSpPr>
          <p:cNvPr id="8" name="Text Placeholder 7"/>
          <p:cNvSpPr>
            <a:spLocks noGrp="1"/>
          </p:cNvSpPr>
          <p:nvPr>
            <p:ph type="body" sz="quarter" idx="16"/>
          </p:nvPr>
        </p:nvSpPr>
        <p:spPr>
          <a:xfrm>
            <a:off x="3886200" y="6400800"/>
            <a:ext cx="1371600" cy="252350"/>
          </a:xfrm>
        </p:spPr>
        <p:txBody>
          <a:bodyPr/>
          <a:lstStyle/>
          <a:p>
            <a:r>
              <a:rPr lang="en-US" dirty="0" smtClean="0">
                <a:hlinkClick r:id="rId2" action="ppaction://hlinksldjump"/>
              </a:rPr>
              <a:t>Structures of the Respiratory System</a:t>
            </a:r>
            <a:endParaRPr lang="en-US" dirty="0"/>
          </a:p>
        </p:txBody>
      </p:sp>
      <p:sp>
        <p:nvSpPr>
          <p:cNvPr id="7" name="Text Placeholder 6"/>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409609862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144000" cy="1219200"/>
          </a:xfrm>
        </p:spPr>
        <p:txBody>
          <a:bodyPr/>
          <a:lstStyle/>
          <a:p>
            <a:r>
              <a:rPr lang="en-US" dirty="0" smtClean="0"/>
              <a:t>Functions of the Respiratory System Appendix</a:t>
            </a:r>
            <a:endParaRPr lang="en-US" dirty="0"/>
          </a:p>
        </p:txBody>
      </p:sp>
      <p:sp>
        <p:nvSpPr>
          <p:cNvPr id="6" name="Content Placeholder 5"/>
          <p:cNvSpPr>
            <a:spLocks noGrp="1"/>
          </p:cNvSpPr>
          <p:nvPr>
            <p:ph idx="1"/>
          </p:nvPr>
        </p:nvSpPr>
        <p:spPr>
          <a:xfrm>
            <a:off x="457200" y="1447800"/>
            <a:ext cx="8229600" cy="5105400"/>
          </a:xfrm>
        </p:spPr>
        <p:txBody>
          <a:bodyPr/>
          <a:lstStyle/>
          <a:p>
            <a:pPr marL="0" indent="0">
              <a:buNone/>
            </a:pPr>
            <a:r>
              <a:rPr lang="en-US" dirty="0"/>
              <a:t>Human in anatomical position with the structures of the respiratory system labeled as follows: Nose, Nasal cavity, Pharynx (throat), Larynx, Trachea, Bronchi, Lungs.</a:t>
            </a:r>
          </a:p>
        </p:txBody>
      </p:sp>
      <p:sp>
        <p:nvSpPr>
          <p:cNvPr id="8" name="Text Placeholder 7"/>
          <p:cNvSpPr>
            <a:spLocks noGrp="1"/>
          </p:cNvSpPr>
          <p:nvPr>
            <p:ph type="body" sz="quarter" idx="16"/>
          </p:nvPr>
        </p:nvSpPr>
        <p:spPr>
          <a:xfrm>
            <a:off x="3886200" y="6400800"/>
            <a:ext cx="1371600" cy="252350"/>
          </a:xfrm>
        </p:spPr>
        <p:txBody>
          <a:bodyPr/>
          <a:lstStyle/>
          <a:p>
            <a:r>
              <a:rPr lang="en-US" dirty="0" smtClean="0">
                <a:hlinkClick r:id="rId2" action="ppaction://hlinksldjump"/>
              </a:rPr>
              <a:t>Functions of the Respiratory System</a:t>
            </a:r>
            <a:endParaRPr lang="en-US" dirty="0"/>
          </a:p>
        </p:txBody>
      </p:sp>
      <p:sp>
        <p:nvSpPr>
          <p:cNvPr id="7" name="Text Placeholder 6"/>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409646952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144000" cy="1219200"/>
          </a:xfrm>
        </p:spPr>
        <p:txBody>
          <a:bodyPr/>
          <a:lstStyle/>
          <a:p>
            <a:r>
              <a:rPr lang="en-US" dirty="0" smtClean="0"/>
              <a:t>Structures of the Digestive System Appendix</a:t>
            </a:r>
            <a:endParaRPr lang="en-US" dirty="0"/>
          </a:p>
        </p:txBody>
      </p:sp>
      <p:sp>
        <p:nvSpPr>
          <p:cNvPr id="6" name="Content Placeholder 5"/>
          <p:cNvSpPr>
            <a:spLocks noGrp="1"/>
          </p:cNvSpPr>
          <p:nvPr>
            <p:ph idx="1"/>
          </p:nvPr>
        </p:nvSpPr>
        <p:spPr>
          <a:xfrm>
            <a:off x="457200" y="1447800"/>
            <a:ext cx="8229600" cy="5105400"/>
          </a:xfrm>
        </p:spPr>
        <p:txBody>
          <a:bodyPr/>
          <a:lstStyle/>
          <a:p>
            <a:pPr marL="0" indent="0">
              <a:buNone/>
            </a:pPr>
            <a:r>
              <a:rPr lang="en-US" dirty="0"/>
              <a:t>Human in anatomical position with the structures of the digestive system labeled as follows: Pharynx (throat), Oral cavity (mouth), Liver, Gallbladder, Appendix, Rectum, Anus, Salivary glands, Esophagus, Stomach, Pancreas, Small intestine, Large intestine</a:t>
            </a:r>
          </a:p>
        </p:txBody>
      </p:sp>
      <p:sp>
        <p:nvSpPr>
          <p:cNvPr id="8" name="Text Placeholder 7"/>
          <p:cNvSpPr>
            <a:spLocks noGrp="1"/>
          </p:cNvSpPr>
          <p:nvPr>
            <p:ph type="body" sz="quarter" idx="16"/>
          </p:nvPr>
        </p:nvSpPr>
        <p:spPr>
          <a:xfrm>
            <a:off x="3886200" y="6400800"/>
            <a:ext cx="1371600" cy="252350"/>
          </a:xfrm>
        </p:spPr>
        <p:txBody>
          <a:bodyPr/>
          <a:lstStyle/>
          <a:p>
            <a:r>
              <a:rPr lang="en-US" dirty="0" smtClean="0">
                <a:hlinkClick r:id="rId2" action="ppaction://hlinksldjump"/>
              </a:rPr>
              <a:t>Structures of the Digestive System</a:t>
            </a:r>
            <a:endParaRPr lang="en-US" dirty="0"/>
          </a:p>
        </p:txBody>
      </p:sp>
      <p:sp>
        <p:nvSpPr>
          <p:cNvPr id="7" name="Text Placeholder 6"/>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83494888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144000" cy="1219200"/>
          </a:xfrm>
        </p:spPr>
        <p:txBody>
          <a:bodyPr/>
          <a:lstStyle/>
          <a:p>
            <a:r>
              <a:rPr lang="en-US" dirty="0" smtClean="0"/>
              <a:t>Functions of the Digestive System Appendix</a:t>
            </a:r>
            <a:endParaRPr lang="en-US" dirty="0"/>
          </a:p>
        </p:txBody>
      </p:sp>
      <p:sp>
        <p:nvSpPr>
          <p:cNvPr id="6" name="Content Placeholder 5"/>
          <p:cNvSpPr>
            <a:spLocks noGrp="1"/>
          </p:cNvSpPr>
          <p:nvPr>
            <p:ph idx="1"/>
          </p:nvPr>
        </p:nvSpPr>
        <p:spPr>
          <a:xfrm>
            <a:off x="457200" y="1447800"/>
            <a:ext cx="8229600" cy="5105400"/>
          </a:xfrm>
        </p:spPr>
        <p:txBody>
          <a:bodyPr/>
          <a:lstStyle/>
          <a:p>
            <a:pPr marL="0" indent="0">
              <a:buNone/>
            </a:pPr>
            <a:r>
              <a:rPr lang="en-US" dirty="0"/>
              <a:t>Human in anatomical position with the structures of the digestive system labeled as follows: Pharynx (throat), Oral cavity (mouth), Liver, Gallbladder, Appendix, Rectum, Anus, Salivary glands, Esophagus, Stomach, Pancreas, Small intestine, Large intestine</a:t>
            </a:r>
          </a:p>
        </p:txBody>
      </p:sp>
      <p:sp>
        <p:nvSpPr>
          <p:cNvPr id="8" name="Text Placeholder 7"/>
          <p:cNvSpPr>
            <a:spLocks noGrp="1"/>
          </p:cNvSpPr>
          <p:nvPr>
            <p:ph type="body" sz="quarter" idx="16"/>
          </p:nvPr>
        </p:nvSpPr>
        <p:spPr>
          <a:xfrm>
            <a:off x="3886200" y="6400800"/>
            <a:ext cx="1371600" cy="252350"/>
          </a:xfrm>
        </p:spPr>
        <p:txBody>
          <a:bodyPr/>
          <a:lstStyle/>
          <a:p>
            <a:r>
              <a:rPr lang="en-US" dirty="0" smtClean="0">
                <a:hlinkClick r:id="rId2" action="ppaction://hlinksldjump"/>
              </a:rPr>
              <a:t>Functions of the Digestive System</a:t>
            </a:r>
            <a:endParaRPr lang="en-US" dirty="0"/>
          </a:p>
        </p:txBody>
      </p:sp>
      <p:sp>
        <p:nvSpPr>
          <p:cNvPr id="7" name="Text Placeholder 6"/>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33423723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144000" cy="1219200"/>
          </a:xfrm>
        </p:spPr>
        <p:txBody>
          <a:bodyPr/>
          <a:lstStyle/>
          <a:p>
            <a:r>
              <a:rPr lang="en-US" dirty="0" smtClean="0"/>
              <a:t>Structures and Functions of the Nervous System Appendix</a:t>
            </a:r>
            <a:endParaRPr lang="en-US" dirty="0"/>
          </a:p>
        </p:txBody>
      </p:sp>
      <p:sp>
        <p:nvSpPr>
          <p:cNvPr id="6" name="Content Placeholder 5"/>
          <p:cNvSpPr>
            <a:spLocks noGrp="1"/>
          </p:cNvSpPr>
          <p:nvPr>
            <p:ph idx="1"/>
          </p:nvPr>
        </p:nvSpPr>
        <p:spPr>
          <a:xfrm>
            <a:off x="457200" y="1447800"/>
            <a:ext cx="8229600" cy="5105400"/>
          </a:xfrm>
        </p:spPr>
        <p:txBody>
          <a:bodyPr/>
          <a:lstStyle/>
          <a:p>
            <a:pPr marL="0" indent="0">
              <a:buNone/>
            </a:pPr>
            <a:r>
              <a:rPr lang="en-US" dirty="0"/>
              <a:t>Human in anatomical position with structures of the nervous system labeled as follows: Brain, Spinal cord, Nerve, Cauda equina</a:t>
            </a:r>
          </a:p>
        </p:txBody>
      </p:sp>
      <p:sp>
        <p:nvSpPr>
          <p:cNvPr id="8" name="Text Placeholder 7"/>
          <p:cNvSpPr>
            <a:spLocks noGrp="1"/>
          </p:cNvSpPr>
          <p:nvPr>
            <p:ph type="body" sz="quarter" idx="16"/>
          </p:nvPr>
        </p:nvSpPr>
        <p:spPr>
          <a:xfrm>
            <a:off x="3886200" y="6400800"/>
            <a:ext cx="1371600" cy="252350"/>
          </a:xfrm>
        </p:spPr>
        <p:txBody>
          <a:bodyPr/>
          <a:lstStyle/>
          <a:p>
            <a:r>
              <a:rPr lang="en-US" dirty="0" smtClean="0">
                <a:hlinkClick r:id="rId2" action="ppaction://hlinksldjump"/>
              </a:rPr>
              <a:t>Structures and Functions of the Nervous System</a:t>
            </a:r>
            <a:endParaRPr lang="en-US" dirty="0"/>
          </a:p>
        </p:txBody>
      </p:sp>
      <p:sp>
        <p:nvSpPr>
          <p:cNvPr id="7" name="Text Placeholder 6"/>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54202353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144000" cy="1219200"/>
          </a:xfrm>
        </p:spPr>
        <p:txBody>
          <a:bodyPr/>
          <a:lstStyle/>
          <a:p>
            <a:r>
              <a:rPr lang="en-US" dirty="0" smtClean="0"/>
              <a:t>Structures of the Endocrine System Appendix</a:t>
            </a:r>
            <a:endParaRPr lang="en-US" dirty="0"/>
          </a:p>
        </p:txBody>
      </p:sp>
      <p:sp>
        <p:nvSpPr>
          <p:cNvPr id="6" name="Content Placeholder 5"/>
          <p:cNvSpPr>
            <a:spLocks noGrp="1"/>
          </p:cNvSpPr>
          <p:nvPr>
            <p:ph idx="1"/>
          </p:nvPr>
        </p:nvSpPr>
        <p:spPr>
          <a:xfrm>
            <a:off x="457200" y="1447800"/>
            <a:ext cx="8229600" cy="5105400"/>
          </a:xfrm>
        </p:spPr>
        <p:txBody>
          <a:bodyPr/>
          <a:lstStyle/>
          <a:p>
            <a:pPr marL="0" indent="0">
              <a:buNone/>
            </a:pPr>
            <a:r>
              <a:rPr lang="en-US" dirty="0"/>
              <a:t>Human in anatomic position with structures of the endocrine system labeled as follows: Hypothalamus, Pituitary, Thyroid, Thymus, Adrenals, Ovaries (female), Pineal body, Parathyroids (posterior part of  thyroid), Pancreas (islets), Testes (male)</a:t>
            </a:r>
          </a:p>
        </p:txBody>
      </p:sp>
      <p:sp>
        <p:nvSpPr>
          <p:cNvPr id="8" name="Text Placeholder 7"/>
          <p:cNvSpPr>
            <a:spLocks noGrp="1"/>
          </p:cNvSpPr>
          <p:nvPr>
            <p:ph type="body" sz="quarter" idx="16"/>
          </p:nvPr>
        </p:nvSpPr>
        <p:spPr>
          <a:xfrm>
            <a:off x="3886200" y="6400800"/>
            <a:ext cx="1371600" cy="252350"/>
          </a:xfrm>
        </p:spPr>
        <p:txBody>
          <a:bodyPr/>
          <a:lstStyle/>
          <a:p>
            <a:r>
              <a:rPr lang="en-US" dirty="0" smtClean="0">
                <a:hlinkClick r:id="rId2" action="ppaction://hlinksldjump"/>
              </a:rPr>
              <a:t>Structures of the Endocrine System</a:t>
            </a:r>
            <a:endParaRPr lang="en-US" dirty="0"/>
          </a:p>
        </p:txBody>
      </p:sp>
      <p:sp>
        <p:nvSpPr>
          <p:cNvPr id="7" name="Text Placeholder 6"/>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59643307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144000" cy="1219200"/>
          </a:xfrm>
        </p:spPr>
        <p:txBody>
          <a:bodyPr/>
          <a:lstStyle/>
          <a:p>
            <a:r>
              <a:rPr lang="en-US" dirty="0" smtClean="0"/>
              <a:t>Function </a:t>
            </a:r>
            <a:r>
              <a:rPr lang="en-US" dirty="0" smtClean="0"/>
              <a:t>of the Endocrine System Appendix</a:t>
            </a:r>
            <a:endParaRPr lang="en-US" dirty="0"/>
          </a:p>
        </p:txBody>
      </p:sp>
      <p:sp>
        <p:nvSpPr>
          <p:cNvPr id="6" name="Content Placeholder 5"/>
          <p:cNvSpPr>
            <a:spLocks noGrp="1"/>
          </p:cNvSpPr>
          <p:nvPr>
            <p:ph idx="1"/>
          </p:nvPr>
        </p:nvSpPr>
        <p:spPr>
          <a:xfrm>
            <a:off x="457200" y="1447800"/>
            <a:ext cx="8229600" cy="5105400"/>
          </a:xfrm>
        </p:spPr>
        <p:txBody>
          <a:bodyPr/>
          <a:lstStyle/>
          <a:p>
            <a:pPr marL="0" indent="0">
              <a:buNone/>
            </a:pPr>
            <a:r>
              <a:rPr lang="en-US" dirty="0"/>
              <a:t>Human in anatomic position with structures of the endocrine system labeled as follows: Hypothalamus, Pituitary, Thyroid, Thymus, Adrenals, Ovaries (female), Pineal body, Parathyroids (posterior part of  thyroid), Pancreas (islets), Testes (male)</a:t>
            </a:r>
          </a:p>
        </p:txBody>
      </p:sp>
      <p:sp>
        <p:nvSpPr>
          <p:cNvPr id="8" name="Text Placeholder 7"/>
          <p:cNvSpPr>
            <a:spLocks noGrp="1"/>
          </p:cNvSpPr>
          <p:nvPr>
            <p:ph type="body" sz="quarter" idx="16"/>
          </p:nvPr>
        </p:nvSpPr>
        <p:spPr>
          <a:xfrm>
            <a:off x="3886200" y="6400800"/>
            <a:ext cx="1371600" cy="252350"/>
          </a:xfrm>
        </p:spPr>
        <p:txBody>
          <a:bodyPr/>
          <a:lstStyle/>
          <a:p>
            <a:r>
              <a:rPr lang="en-US" dirty="0" smtClean="0">
                <a:hlinkClick r:id="rId2" action="ppaction://hlinksldjump"/>
              </a:rPr>
              <a:t>Functions of the Endocrine System</a:t>
            </a:r>
            <a:endParaRPr lang="en-US" dirty="0"/>
          </a:p>
        </p:txBody>
      </p:sp>
      <p:sp>
        <p:nvSpPr>
          <p:cNvPr id="7" name="Text Placeholder 6"/>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25967994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theme/theme1.xml><?xml version="1.0" encoding="utf-8"?>
<a:theme xmlns:a="http://schemas.openxmlformats.org/drawingml/2006/main" name="FIRST, BREAK, LAST slides ">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lternate FIRST, BREAK, LAST slide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lain BODY/MAIN CONTENT">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Red bar footer BODY/MAIN CONTENT">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PLAIN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RED FOOTER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BLUE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Plain_APPENDIX">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Red Bar Footer_APPENDIX">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MHHE_Accessible_PPT_Template-v3</Template>
  <TotalTime>2480</TotalTime>
  <Words>11478</Words>
  <Application>Microsoft Office PowerPoint</Application>
  <PresentationFormat>On-screen Show (4:3)</PresentationFormat>
  <Paragraphs>1657</Paragraphs>
  <Slides>103</Slides>
  <Notes>73</Notes>
  <HiddenSlides>0</HiddenSlides>
  <MMClips>0</MMClips>
  <ScaleCrop>false</ScaleCrop>
  <HeadingPairs>
    <vt:vector size="6" baseType="variant">
      <vt:variant>
        <vt:lpstr>Fonts Used</vt:lpstr>
      </vt:variant>
      <vt:variant>
        <vt:i4>6</vt:i4>
      </vt:variant>
      <vt:variant>
        <vt:lpstr>Theme</vt:lpstr>
      </vt:variant>
      <vt:variant>
        <vt:i4>9</vt:i4>
      </vt:variant>
      <vt:variant>
        <vt:lpstr>Slide Titles</vt:lpstr>
      </vt:variant>
      <vt:variant>
        <vt:i4>103</vt:i4>
      </vt:variant>
    </vt:vector>
  </HeadingPairs>
  <TitlesOfParts>
    <vt:vector size="118" baseType="lpstr">
      <vt:lpstr>Albertus Medium</vt:lpstr>
      <vt:lpstr>Arial</vt:lpstr>
      <vt:lpstr>ArumSans Bold</vt:lpstr>
      <vt:lpstr>ArumSans Regular</vt:lpstr>
      <vt:lpstr>Calibri</vt:lpstr>
      <vt:lpstr>Vectipede Rg</vt:lpstr>
      <vt:lpstr>FIRST, BREAK, LAST slides </vt:lpstr>
      <vt:lpstr>Alternate FIRST, BREAK, LAST slides</vt:lpstr>
      <vt:lpstr>Plain BODY/MAIN CONTENT</vt:lpstr>
      <vt:lpstr>Red bar footer BODY/MAIN CONTENT</vt:lpstr>
      <vt:lpstr>PLAIN Section Divider, Quotes, Callouts</vt:lpstr>
      <vt:lpstr>RED FOOTER Section Divider, Quotes, Callouts</vt:lpstr>
      <vt:lpstr>BLUE Section Divider, Quotes, Callouts</vt:lpstr>
      <vt:lpstr>Plain_APPENDIX</vt:lpstr>
      <vt:lpstr>Red Bar Footer_APPENDIX</vt:lpstr>
      <vt:lpstr>Body Systems and Related Laboratory Tests</vt:lpstr>
      <vt:lpstr>Learning Outcomes 1</vt:lpstr>
      <vt:lpstr>Learning Outcomes 2</vt:lpstr>
      <vt:lpstr>Learning Outcomes 3</vt:lpstr>
      <vt:lpstr>NAACLS Competencies</vt:lpstr>
      <vt:lpstr>Key Terms 1</vt:lpstr>
      <vt:lpstr>Key Terms 2</vt:lpstr>
      <vt:lpstr>Integumentary System</vt:lpstr>
      <vt:lpstr>Structures and Functions of the  Integumentary System</vt:lpstr>
      <vt:lpstr>Structures of the Skin</vt:lpstr>
      <vt:lpstr>Integumentary System: Blood Tests</vt:lpstr>
      <vt:lpstr>Integumentary System: Other Tests</vt:lpstr>
      <vt:lpstr>Skeletal System</vt:lpstr>
      <vt:lpstr>Structures and Functions of the Skeletal System</vt:lpstr>
      <vt:lpstr>Skeletal System: Blood Tests</vt:lpstr>
      <vt:lpstr>Skeletal System: Other Tests</vt:lpstr>
      <vt:lpstr>Muscular System</vt:lpstr>
      <vt:lpstr>Structures and Functions of the  Muscular System</vt:lpstr>
      <vt:lpstr>Types of Muscles</vt:lpstr>
      <vt:lpstr>Muscular System: Blood Tests</vt:lpstr>
      <vt:lpstr>Muscular System: Other Tests</vt:lpstr>
      <vt:lpstr>Lymphatic and Immune Systems</vt:lpstr>
      <vt:lpstr>Structures of the Lymphatic and  Immune Systems</vt:lpstr>
      <vt:lpstr>Functions of the Lymphatic and  Immune Systems</vt:lpstr>
      <vt:lpstr>Lymphatic and Immune Systems: Blood Tests</vt:lpstr>
      <vt:lpstr>Lymphatic and Immune Systems: Other Tests</vt:lpstr>
      <vt:lpstr>Respiratory System</vt:lpstr>
      <vt:lpstr>Structures of the Respiratory System</vt:lpstr>
      <vt:lpstr>Functions of the Respiratory System</vt:lpstr>
      <vt:lpstr>Respiratory System: Blood Tests</vt:lpstr>
      <vt:lpstr>Respiratory System: Other Tests</vt:lpstr>
      <vt:lpstr>Digestive System</vt:lpstr>
      <vt:lpstr>Structures of the Digestive System</vt:lpstr>
      <vt:lpstr>Functions of the Digestive System</vt:lpstr>
      <vt:lpstr>Digestive System: Blood Tests 1</vt:lpstr>
      <vt:lpstr>Digestive System: Blood Tests 2</vt:lpstr>
      <vt:lpstr>Digestive System: Blood Tests 3</vt:lpstr>
      <vt:lpstr>Digestive System: Other Tests 1</vt:lpstr>
      <vt:lpstr>Digestive System: Other Tests 2</vt:lpstr>
      <vt:lpstr>Digestive System: Other Tests 3</vt:lpstr>
      <vt:lpstr>Nervous System</vt:lpstr>
      <vt:lpstr>Structures and Functions of the  Nervous System</vt:lpstr>
      <vt:lpstr>Nervous System: Blood Tests</vt:lpstr>
      <vt:lpstr>Nervous System: Other Tests</vt:lpstr>
      <vt:lpstr>Endocrine System</vt:lpstr>
      <vt:lpstr>Structures of the Endocrine System</vt:lpstr>
      <vt:lpstr>Function of the Endocrine System</vt:lpstr>
      <vt:lpstr>Endocrine System: Blood Tests 1</vt:lpstr>
      <vt:lpstr>Endocrine System: Blood Tests 2</vt:lpstr>
      <vt:lpstr>Endocrine System: Blood Tests 3</vt:lpstr>
      <vt:lpstr>Endocrine System: Blood Tests 4</vt:lpstr>
      <vt:lpstr>Endocrine System: Blood Tests 5</vt:lpstr>
      <vt:lpstr>Endocrine System: Other Tests</vt:lpstr>
      <vt:lpstr>Cardiovascular System</vt:lpstr>
      <vt:lpstr>Structures and Functions of the  Cardiovascular System</vt:lpstr>
      <vt:lpstr>Cardiovascular System: Blood Tests Related to the Heart and Circulation</vt:lpstr>
      <vt:lpstr>Cardiovascular System: Blood Tests Related to the Blood Vessels and Hemostasis 1</vt:lpstr>
      <vt:lpstr>Cardiovascular System: Blood Tests Related to the Blood Vessels and Hemostasis 2</vt:lpstr>
      <vt:lpstr>Cardiovascular System: Blood Tests Related to the Blood Vessels and Hemostasis 3</vt:lpstr>
      <vt:lpstr>Cardiovascular System: Blood Tests Related to the Blood Cells 1</vt:lpstr>
      <vt:lpstr>Cardiovascular System: Blood Tests Related to the Blood Cells 2</vt:lpstr>
      <vt:lpstr>Cardiovascular System: Other Tests</vt:lpstr>
      <vt:lpstr>Urinary system</vt:lpstr>
      <vt:lpstr>Structures and Functions of the Urinary System</vt:lpstr>
      <vt:lpstr>Urinary System: Blood Tests 1</vt:lpstr>
      <vt:lpstr>Urinary System: Blood Tests 2</vt:lpstr>
      <vt:lpstr>Urinary System: Other Tests</vt:lpstr>
      <vt:lpstr>Female and Male  Reproductive Systems</vt:lpstr>
      <vt:lpstr>Structures and Functions of the Female Reproductive System</vt:lpstr>
      <vt:lpstr>Structures and Functions of the Male Reproductive System</vt:lpstr>
      <vt:lpstr>Reproductive Systems: Blood Tests 1</vt:lpstr>
      <vt:lpstr>Reproductive Systems: Blood Tests 2</vt:lpstr>
      <vt:lpstr>Reproductive Systems: Blood Tests 32</vt:lpstr>
      <vt:lpstr>Reproductive Systems: Blood Tests 43</vt:lpstr>
      <vt:lpstr>Reproductive Systems: Other Tests</vt:lpstr>
      <vt:lpstr>Test Panels and Profiles</vt:lpstr>
      <vt:lpstr>Test Panels vs. Test Profiles</vt:lpstr>
      <vt:lpstr>Examples of Test Panels</vt:lpstr>
      <vt:lpstr>Examples of Test Profiles</vt:lpstr>
      <vt:lpstr>Chapter Summary 1</vt:lpstr>
      <vt:lpstr>Chapter Summary 2</vt:lpstr>
      <vt:lpstr>Chapter Summary 3</vt:lpstr>
      <vt:lpstr>Chapter Summary 4</vt:lpstr>
      <vt:lpstr>Chapter Summary 5</vt:lpstr>
      <vt:lpstr>Chapter Summary 6</vt:lpstr>
      <vt:lpstr>Chapter Summary 7</vt:lpstr>
      <vt:lpstr>Appendix Slides</vt:lpstr>
      <vt:lpstr>Structures of the Skin Appendix</vt:lpstr>
      <vt:lpstr>Structures and Functions of the Skeletal System Appendix</vt:lpstr>
      <vt:lpstr>Structures and Functions of the Muscular System Appendix</vt:lpstr>
      <vt:lpstr>Structures of the Lymphatic and Immune Systems Appendix</vt:lpstr>
      <vt:lpstr>Functions of the Lymphatic and Immune Systems Appendix</vt:lpstr>
      <vt:lpstr>Structures of the Respiratory System Appendix</vt:lpstr>
      <vt:lpstr>Functions of the Respiratory System Appendix</vt:lpstr>
      <vt:lpstr>Structures of the Digestive System Appendix</vt:lpstr>
      <vt:lpstr>Functions of the Digestive System Appendix</vt:lpstr>
      <vt:lpstr>Structures and Functions of the Nervous System Appendix</vt:lpstr>
      <vt:lpstr>Structures of the Endocrine System Appendix</vt:lpstr>
      <vt:lpstr>Function of the Endocrine System Appendix</vt:lpstr>
      <vt:lpstr>Structures and Functions of the Cardiovascular System Appendix</vt:lpstr>
      <vt:lpstr>Structures and Functions of the Urinary System Appendix</vt:lpstr>
      <vt:lpstr>Structures and Functions of the Female Reproductive System Appendix</vt:lpstr>
      <vt:lpstr>Structures and Functions of the Male Reproductive System Appendix</vt:lpstr>
    </vt:vector>
  </TitlesOfParts>
  <Company>The McGraw-Hill Companies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Jody James;Kathryn A Booth</dc:creator>
  <cp:lastModifiedBy>Jody James</cp:lastModifiedBy>
  <cp:revision>278</cp:revision>
  <dcterms:created xsi:type="dcterms:W3CDTF">2017-03-30T19:54:13Z</dcterms:created>
  <dcterms:modified xsi:type="dcterms:W3CDTF">2017-10-03T20:17:00Z</dcterms:modified>
</cp:coreProperties>
</file>