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83"/>
  </p:notesMasterIdLst>
  <p:handoutMasterIdLst>
    <p:handoutMasterId r:id="rId84"/>
  </p:handoutMasterIdLst>
  <p:sldIdLst>
    <p:sldId id="256" r:id="rId10"/>
    <p:sldId id="394" r:id="rId11"/>
    <p:sldId id="396" r:id="rId12"/>
    <p:sldId id="541" r:id="rId13"/>
    <p:sldId id="398" r:id="rId14"/>
    <p:sldId id="542" r:id="rId15"/>
    <p:sldId id="407" r:id="rId16"/>
    <p:sldId id="434" r:id="rId17"/>
    <p:sldId id="544" r:id="rId18"/>
    <p:sldId id="545" r:id="rId19"/>
    <p:sldId id="546" r:id="rId20"/>
    <p:sldId id="547" r:id="rId21"/>
    <p:sldId id="548" r:id="rId22"/>
    <p:sldId id="549" r:id="rId23"/>
    <p:sldId id="550" r:id="rId24"/>
    <p:sldId id="552" r:id="rId25"/>
    <p:sldId id="553" r:id="rId26"/>
    <p:sldId id="554" r:id="rId27"/>
    <p:sldId id="555" r:id="rId28"/>
    <p:sldId id="556" r:id="rId29"/>
    <p:sldId id="557" r:id="rId30"/>
    <p:sldId id="558" r:id="rId31"/>
    <p:sldId id="559" r:id="rId32"/>
    <p:sldId id="560" r:id="rId33"/>
    <p:sldId id="561" r:id="rId34"/>
    <p:sldId id="562" r:id="rId35"/>
    <p:sldId id="563" r:id="rId36"/>
    <p:sldId id="564" r:id="rId37"/>
    <p:sldId id="565" r:id="rId38"/>
    <p:sldId id="566" r:id="rId39"/>
    <p:sldId id="567" r:id="rId40"/>
    <p:sldId id="568" r:id="rId41"/>
    <p:sldId id="569" r:id="rId42"/>
    <p:sldId id="570" r:id="rId43"/>
    <p:sldId id="571" r:id="rId44"/>
    <p:sldId id="572" r:id="rId45"/>
    <p:sldId id="573" r:id="rId46"/>
    <p:sldId id="574" r:id="rId47"/>
    <p:sldId id="575" r:id="rId48"/>
    <p:sldId id="576" r:id="rId49"/>
    <p:sldId id="577" r:id="rId50"/>
    <p:sldId id="578" r:id="rId51"/>
    <p:sldId id="579" r:id="rId52"/>
    <p:sldId id="580" r:id="rId53"/>
    <p:sldId id="581" r:id="rId54"/>
    <p:sldId id="582" r:id="rId55"/>
    <p:sldId id="583" r:id="rId56"/>
    <p:sldId id="584" r:id="rId57"/>
    <p:sldId id="585" r:id="rId58"/>
    <p:sldId id="586" r:id="rId59"/>
    <p:sldId id="587" r:id="rId60"/>
    <p:sldId id="588" r:id="rId61"/>
    <p:sldId id="589" r:id="rId62"/>
    <p:sldId id="590" r:id="rId63"/>
    <p:sldId id="591" r:id="rId64"/>
    <p:sldId id="592" r:id="rId65"/>
    <p:sldId id="593" r:id="rId66"/>
    <p:sldId id="595" r:id="rId67"/>
    <p:sldId id="594" r:id="rId68"/>
    <p:sldId id="596" r:id="rId69"/>
    <p:sldId id="597" r:id="rId70"/>
    <p:sldId id="598" r:id="rId71"/>
    <p:sldId id="599" r:id="rId72"/>
    <p:sldId id="600" r:id="rId73"/>
    <p:sldId id="601" r:id="rId74"/>
    <p:sldId id="602" r:id="rId75"/>
    <p:sldId id="603" r:id="rId76"/>
    <p:sldId id="604" r:id="rId77"/>
    <p:sldId id="605" r:id="rId78"/>
    <p:sldId id="606" r:id="rId79"/>
    <p:sldId id="607" r:id="rId80"/>
    <p:sldId id="608" r:id="rId81"/>
    <p:sldId id="609"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6FF"/>
    <a:srgbClr val="F1F5FF"/>
    <a:srgbClr val="FF66CC"/>
    <a:srgbClr val="FF33CC"/>
    <a:srgbClr val="FF00FF"/>
    <a:srgbClr val="679E2A"/>
    <a:srgbClr val="E7F5FF"/>
    <a:srgbClr val="EDE2F6"/>
    <a:srgbClr val="D5B8EA"/>
    <a:srgbClr val="6A6A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58" autoAdjust="0"/>
    <p:restoredTop sz="96120" autoAdjust="0"/>
  </p:normalViewPr>
  <p:slideViewPr>
    <p:cSldViewPr>
      <p:cViewPr varScale="1">
        <p:scale>
          <a:sx n="85" d="100"/>
          <a:sy n="85" d="100"/>
        </p:scale>
        <p:origin x="108" y="402"/>
      </p:cViewPr>
      <p:guideLst>
        <p:guide orient="horz" pos="3408"/>
        <p:guide orient="horz" pos="3600"/>
        <p:guide orient="horz" pos="912"/>
        <p:guide orient="horz" pos="3360"/>
        <p:guide pos="5616"/>
        <p:guide pos="432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7" d="100"/>
          <a:sy n="77" d="100"/>
        </p:scale>
        <p:origin x="110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10/4/2017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dirty="0"/>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10/4/2017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dirty="0"/>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dirty="0"/>
          </a:p>
        </p:txBody>
      </p:sp>
    </p:spTree>
    <p:extLst>
      <p:ext uri="{BB962C8B-B14F-4D97-AF65-F5344CB8AC3E}">
        <p14:creationId xmlns:p14="http://schemas.microsoft.com/office/powerpoint/2010/main" val="841258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6.1 </a:t>
            </a:r>
            <a:r>
              <a:rPr lang="en-US" altLang="en-US" dirty="0" smtClean="0">
                <a:latin typeface="Albertus Medium" pitchFamily="34" charset="0"/>
              </a:rPr>
              <a:t>Describe circulation and the purpose of the vascular system.</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13</a:t>
            </a:fld>
            <a:endParaRPr lang="en-US" dirty="0"/>
          </a:p>
        </p:txBody>
      </p:sp>
    </p:spTree>
    <p:extLst>
      <p:ext uri="{BB962C8B-B14F-4D97-AF65-F5344CB8AC3E}">
        <p14:creationId xmlns:p14="http://schemas.microsoft.com/office/powerpoint/2010/main" val="2994297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6.1 </a:t>
            </a:r>
            <a:r>
              <a:rPr lang="en-US" altLang="en-US" dirty="0" smtClean="0">
                <a:latin typeface="Albertus Medium" pitchFamily="34" charset="0"/>
              </a:rPr>
              <a:t>Describe circulation and the purpose of the vascular system.</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14</a:t>
            </a:fld>
            <a:endParaRPr lang="en-US" dirty="0"/>
          </a:p>
        </p:txBody>
      </p:sp>
    </p:spTree>
    <p:extLst>
      <p:ext uri="{BB962C8B-B14F-4D97-AF65-F5344CB8AC3E}">
        <p14:creationId xmlns:p14="http://schemas.microsoft.com/office/powerpoint/2010/main" val="348064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6.1 </a:t>
            </a:r>
            <a:r>
              <a:rPr lang="en-US" altLang="en-US" dirty="0" smtClean="0">
                <a:latin typeface="Albertus Medium" pitchFamily="34" charset="0"/>
              </a:rPr>
              <a:t>Describe circulation and the purpose of the vascular system.</a:t>
            </a:r>
            <a:endParaRPr lang="en-US" baseline="0" dirty="0" smtClean="0"/>
          </a:p>
          <a:p>
            <a:endParaRPr lang="en-US" baseline="0" dirty="0" smtClean="0"/>
          </a:p>
          <a:p>
            <a:r>
              <a:rPr lang="en-US" b="1" baseline="0" dirty="0" smtClean="0"/>
              <a:t>Notes:</a:t>
            </a:r>
          </a:p>
          <a:p>
            <a:endParaRPr lang="en-US" baseline="0" dirty="0" smtClean="0"/>
          </a:p>
          <a:p>
            <a:r>
              <a:rPr lang="en-US" baseline="0" dirty="0" smtClean="0"/>
              <a:t>Pulmonary circulation occurs when deoxygenated blood is transported to the lungs for gas exchange.</a:t>
            </a:r>
          </a:p>
          <a:p>
            <a:endParaRPr lang="en-US" baseline="0" dirty="0" smtClean="0"/>
          </a:p>
          <a:p>
            <a:r>
              <a:rPr lang="en-US" baseline="0" dirty="0" smtClean="0"/>
              <a:t>Systemic blood vessels carrying oxygenated blood pick up essential nutrients from the digestive tract and deliver them, along with oxygen, to all other cells of the body. Systemic circulation also removes waste products from the body cells and delivers them to the kidneys and lungs for processing and expulsion from the body.</a:t>
            </a:r>
          </a:p>
        </p:txBody>
      </p:sp>
      <p:sp>
        <p:nvSpPr>
          <p:cNvPr id="4" name="Slide Number Placeholder 3"/>
          <p:cNvSpPr>
            <a:spLocks noGrp="1"/>
          </p:cNvSpPr>
          <p:nvPr>
            <p:ph type="sldNum" sz="quarter" idx="10"/>
          </p:nvPr>
        </p:nvSpPr>
        <p:spPr/>
        <p:txBody>
          <a:bodyPr/>
          <a:lstStyle/>
          <a:p>
            <a:fld id="{5D003D02-7E89-4EBF-B123-9C334E1BFEF7}" type="slidenum">
              <a:rPr lang="en-US" smtClean="0"/>
              <a:t>15</a:t>
            </a:fld>
            <a:endParaRPr lang="en-US" dirty="0"/>
          </a:p>
        </p:txBody>
      </p:sp>
    </p:spTree>
    <p:extLst>
      <p:ext uri="{BB962C8B-B14F-4D97-AF65-F5344CB8AC3E}">
        <p14:creationId xmlns:p14="http://schemas.microsoft.com/office/powerpoint/2010/main" val="2412414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6.1 </a:t>
            </a:r>
            <a:r>
              <a:rPr lang="en-US" altLang="en-US" dirty="0" smtClean="0">
                <a:latin typeface="Albertus Medium" pitchFamily="34" charset="0"/>
              </a:rPr>
              <a:t>Describe circulation and the purpose of the vascular system.</a:t>
            </a:r>
            <a:endParaRPr lang="en-US" baseline="0" dirty="0" smtClean="0"/>
          </a:p>
          <a:p>
            <a:endParaRPr lang="en-US" baseline="0" dirty="0" smtClean="0"/>
          </a:p>
          <a:p>
            <a:r>
              <a:rPr lang="en-US" b="1" baseline="0" dirty="0" smtClean="0"/>
              <a:t>Notes:</a:t>
            </a:r>
          </a:p>
          <a:p>
            <a:endParaRPr lang="en-US" b="1" baseline="0" dirty="0" smtClean="0"/>
          </a:p>
          <a:p>
            <a:r>
              <a:rPr lang="en-US" altLang="en-US" dirty="0" smtClean="0"/>
              <a:t>Arterial blood is bright red because it contains oxyhemoglobin and is rich in oxygen.</a:t>
            </a:r>
          </a:p>
          <a:p>
            <a:endParaRPr lang="en-US" altLang="en-US" dirty="0" smtClean="0"/>
          </a:p>
          <a:p>
            <a:r>
              <a:rPr lang="en-US" altLang="en-US" dirty="0" smtClean="0"/>
              <a:t>Venous blood is dark red because it contains deoxyhemoglobin and is oxygen-poor. It contains a higher concentration of carbon dioxide than oxygen.</a:t>
            </a:r>
          </a:p>
          <a:p>
            <a:endParaRPr lang="en-US" altLang="en-US" dirty="0" smtClean="0"/>
          </a:p>
          <a:p>
            <a:r>
              <a:rPr lang="en-US" altLang="en-US" b="1" dirty="0" smtClean="0"/>
              <a:t>Oxygenated: </a:t>
            </a:r>
            <a:r>
              <a:rPr lang="en-US" altLang="en-US" dirty="0" smtClean="0"/>
              <a:t>Carrying a high</a:t>
            </a:r>
            <a:r>
              <a:rPr lang="en-US" altLang="en-US" baseline="0" dirty="0" smtClean="0"/>
              <a:t> concentration of oxygen</a:t>
            </a:r>
          </a:p>
          <a:p>
            <a:r>
              <a:rPr lang="en-US" altLang="en-US" b="1" baseline="0" dirty="0" smtClean="0"/>
              <a:t>Deoxygenated: </a:t>
            </a:r>
            <a:r>
              <a:rPr lang="en-US" altLang="en-US" baseline="0" dirty="0" smtClean="0"/>
              <a:t>Carrying a low concentration of oxygen</a:t>
            </a:r>
            <a:endParaRPr lang="en-US" altLang="en-US"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16</a:t>
            </a:fld>
            <a:endParaRPr lang="en-US"/>
          </a:p>
        </p:txBody>
      </p:sp>
    </p:spTree>
    <p:extLst>
      <p:ext uri="{BB962C8B-B14F-4D97-AF65-F5344CB8AC3E}">
        <p14:creationId xmlns:p14="http://schemas.microsoft.com/office/powerpoint/2010/main" val="1077931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6.4 </a:t>
            </a:r>
            <a:r>
              <a:rPr lang="en-US" altLang="en-US" dirty="0" smtClean="0">
                <a:latin typeface="Albertus Medium" pitchFamily="34" charset="0"/>
              </a:rPr>
              <a:t>Identify and describe the structures and functions of the different types of blood vessels.</a:t>
            </a:r>
          </a:p>
          <a:p>
            <a:endParaRPr lang="en-US" baseline="0" dirty="0" smtClean="0"/>
          </a:p>
          <a:p>
            <a:r>
              <a:rPr lang="en-US" b="1" baseline="0" dirty="0" smtClean="0"/>
              <a:t>Notes:</a:t>
            </a:r>
          </a:p>
          <a:p>
            <a:pPr>
              <a:defRPr/>
            </a:pPr>
            <a:endParaRPr lang="en-US" dirty="0" smtClean="0"/>
          </a:p>
          <a:p>
            <a:r>
              <a:rPr lang="en-US" altLang="en-US" dirty="0" smtClean="0"/>
              <a:t>Arterial (oxygenated) blood is transported from the heart through the body’s largest artery, the </a:t>
            </a:r>
            <a:r>
              <a:rPr lang="en-US" altLang="en-US" b="1" dirty="0" smtClean="0"/>
              <a:t>aorta</a:t>
            </a:r>
            <a:r>
              <a:rPr lang="en-US" altLang="en-US" dirty="0" smtClean="0"/>
              <a:t>. The aorta branches repeatedly to form other, smaller arteries, then </a:t>
            </a:r>
            <a:r>
              <a:rPr lang="en-US" altLang="en-US" b="1" dirty="0" smtClean="0"/>
              <a:t>arterioles</a:t>
            </a:r>
            <a:r>
              <a:rPr lang="en-US" altLang="en-US" dirty="0" smtClean="0"/>
              <a:t>, and finally tiny </a:t>
            </a:r>
            <a:r>
              <a:rPr lang="en-US" altLang="en-US" b="1" dirty="0" smtClean="0"/>
              <a:t>capillaries</a:t>
            </a:r>
            <a:r>
              <a:rPr lang="en-US" altLang="en-US" dirty="0" smtClean="0"/>
              <a:t>.</a:t>
            </a:r>
          </a:p>
          <a:p>
            <a:endParaRPr lang="en-US" altLang="en-US" dirty="0" smtClean="0"/>
          </a:p>
          <a:p>
            <a:r>
              <a:rPr lang="en-US" altLang="en-US" dirty="0" smtClean="0"/>
              <a:t>Gas exchange occurs at the capillary level. Blood delivers oxygen and nutrients to the body cells</a:t>
            </a:r>
            <a:r>
              <a:rPr lang="en-US" altLang="en-US" baseline="0" dirty="0" smtClean="0"/>
              <a:t> a</a:t>
            </a:r>
            <a:r>
              <a:rPr lang="en-US" altLang="en-US" dirty="0" smtClean="0"/>
              <a:t>t the same and picks up carbon dioxide for removal through the lungs.</a:t>
            </a:r>
          </a:p>
          <a:p>
            <a:endParaRPr lang="en-US" altLang="en-US" dirty="0" smtClean="0"/>
          </a:p>
          <a:p>
            <a:r>
              <a:rPr lang="en-US" altLang="en-US" dirty="0" smtClean="0"/>
              <a:t>The capillaries connect to </a:t>
            </a:r>
            <a:r>
              <a:rPr lang="en-US" altLang="en-US" b="1" dirty="0" smtClean="0"/>
              <a:t>venules</a:t>
            </a:r>
            <a:r>
              <a:rPr lang="en-US" altLang="en-US" dirty="0" smtClean="0"/>
              <a:t>, which combine to form larger </a:t>
            </a:r>
            <a:r>
              <a:rPr lang="en-US" altLang="en-US" b="1" dirty="0" smtClean="0"/>
              <a:t>veins</a:t>
            </a:r>
            <a:r>
              <a:rPr lang="en-US" altLang="en-US" dirty="0" smtClean="0"/>
              <a:t>, eventually carrying deoxygenated blood to the </a:t>
            </a:r>
            <a:r>
              <a:rPr lang="en-US" altLang="en-US" b="1" dirty="0" smtClean="0"/>
              <a:t>superior and inferior vena cavae</a:t>
            </a:r>
            <a:r>
              <a:rPr lang="en-US" altLang="en-US" dirty="0" smtClean="0"/>
              <a:t>, which return the blood to the heart. From the heart, it is pumped to the lungs for gas exchange and reoxygenation, and the cycle repeats.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18</a:t>
            </a:fld>
            <a:endParaRPr lang="en-US" dirty="0"/>
          </a:p>
        </p:txBody>
      </p:sp>
    </p:spTree>
    <p:extLst>
      <p:ext uri="{BB962C8B-B14F-4D97-AF65-F5344CB8AC3E}">
        <p14:creationId xmlns:p14="http://schemas.microsoft.com/office/powerpoint/2010/main" val="2292175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6.2 </a:t>
            </a:r>
            <a:r>
              <a:rPr lang="en-US" altLang="en-US" dirty="0" smtClean="0">
                <a:latin typeface="Albertus Medium" pitchFamily="34" charset="0"/>
              </a:rPr>
              <a:t>Identify and describe the structures and functions of the different types of blood vessels.</a:t>
            </a:r>
          </a:p>
          <a:p>
            <a:endParaRPr lang="en-US" baseline="0" dirty="0" smtClean="0"/>
          </a:p>
          <a:p>
            <a:r>
              <a:rPr lang="en-US" b="1" baseline="0" dirty="0" smtClean="0"/>
              <a:t>Notes:</a:t>
            </a:r>
          </a:p>
          <a:p>
            <a:pPr>
              <a:defRPr/>
            </a:pPr>
            <a:endParaRPr lang="en-US" dirty="0" smtClean="0"/>
          </a:p>
          <a:p>
            <a:pPr>
              <a:defRPr/>
            </a:pPr>
            <a:r>
              <a:rPr lang="en-US" dirty="0" smtClean="0"/>
              <a:t>Both arteries and veins have three layers:</a:t>
            </a:r>
            <a:endParaRPr lang="en-US" b="1" dirty="0" smtClean="0"/>
          </a:p>
          <a:p>
            <a:pPr lvl="1">
              <a:defRPr/>
            </a:pPr>
            <a:r>
              <a:rPr lang="en-US" b="1" dirty="0" smtClean="0"/>
              <a:t>Tunica intima</a:t>
            </a:r>
          </a:p>
          <a:p>
            <a:pPr marL="628650" lvl="1" indent="-171450">
              <a:buFont typeface="Arial" pitchFamily="34" charset="0"/>
              <a:buChar char="•"/>
              <a:defRPr/>
            </a:pPr>
            <a:r>
              <a:rPr lang="en-US" dirty="0" smtClean="0"/>
              <a:t>Innermost, smooth layer</a:t>
            </a:r>
          </a:p>
          <a:p>
            <a:pPr marL="628650" lvl="1" indent="-171450">
              <a:buFont typeface="Arial" pitchFamily="34" charset="0"/>
              <a:buChar char="•"/>
              <a:defRPr/>
            </a:pPr>
            <a:r>
              <a:rPr lang="en-US" dirty="0" smtClean="0"/>
              <a:t>Direct contact with blood</a:t>
            </a:r>
          </a:p>
          <a:p>
            <a:pPr lvl="1">
              <a:defRPr/>
            </a:pPr>
            <a:r>
              <a:rPr lang="en-US" b="1" dirty="0" smtClean="0"/>
              <a:t>Tunica media</a:t>
            </a:r>
          </a:p>
          <a:p>
            <a:pPr marL="628650" lvl="1" indent="-171450">
              <a:buFont typeface="Arial" pitchFamily="34" charset="0"/>
              <a:buChar char="•"/>
              <a:defRPr/>
            </a:pPr>
            <a:r>
              <a:rPr lang="en-US" dirty="0" smtClean="0"/>
              <a:t>Middle layer</a:t>
            </a:r>
          </a:p>
          <a:p>
            <a:pPr marL="628650" lvl="1" indent="-171450">
              <a:buFont typeface="Arial" pitchFamily="34" charset="0"/>
              <a:buChar char="•"/>
              <a:defRPr/>
            </a:pPr>
            <a:r>
              <a:rPr lang="en-US" dirty="0" smtClean="0"/>
              <a:t>Thickest of the three layers</a:t>
            </a:r>
          </a:p>
          <a:p>
            <a:pPr marL="628650" lvl="1" indent="-171450">
              <a:buFont typeface="Arial" pitchFamily="34" charset="0"/>
              <a:buChar char="•"/>
              <a:defRPr/>
            </a:pPr>
            <a:r>
              <a:rPr lang="en-US" dirty="0" smtClean="0"/>
              <a:t>Contracts and relaxes</a:t>
            </a:r>
          </a:p>
          <a:p>
            <a:pPr lvl="1">
              <a:defRPr/>
            </a:pPr>
            <a:r>
              <a:rPr lang="en-US" b="1" dirty="0" smtClean="0"/>
              <a:t>Tunica adventitia</a:t>
            </a:r>
          </a:p>
          <a:p>
            <a:pPr marL="628650" lvl="1" indent="-171450">
              <a:buFont typeface="Arial" pitchFamily="34" charset="0"/>
              <a:buChar char="•"/>
              <a:defRPr/>
            </a:pPr>
            <a:r>
              <a:rPr lang="en-US" dirty="0" smtClean="0"/>
              <a:t>Outer covering</a:t>
            </a:r>
          </a:p>
          <a:p>
            <a:pPr marL="628650" lvl="1" indent="-171450">
              <a:buFont typeface="Arial" pitchFamily="34" charset="0"/>
              <a:buChar char="•"/>
              <a:defRPr/>
            </a:pPr>
            <a:r>
              <a:rPr lang="en-US" dirty="0" smtClean="0"/>
              <a:t>Protects and supports the vessel</a:t>
            </a:r>
          </a:p>
          <a:p>
            <a:pPr marL="171450" indent="-171450">
              <a:buFont typeface="Arial" pitchFamily="34" charset="0"/>
              <a:buChar char="•"/>
              <a:defRPr/>
            </a:pPr>
            <a:endParaRPr lang="en-US" dirty="0" smtClean="0"/>
          </a:p>
          <a:p>
            <a:pPr>
              <a:buFont typeface="Arial" pitchFamily="34" charset="0"/>
              <a:buNone/>
              <a:defRPr/>
            </a:pPr>
            <a:r>
              <a:rPr lang="en-US" dirty="0" smtClean="0"/>
              <a:t>In addition, veins have valves at intervals to prevent the backflow of blood.</a:t>
            </a:r>
          </a:p>
        </p:txBody>
      </p:sp>
      <p:sp>
        <p:nvSpPr>
          <p:cNvPr id="4" name="Slide Number Placeholder 3"/>
          <p:cNvSpPr>
            <a:spLocks noGrp="1"/>
          </p:cNvSpPr>
          <p:nvPr>
            <p:ph type="sldNum" sz="quarter" idx="10"/>
          </p:nvPr>
        </p:nvSpPr>
        <p:spPr/>
        <p:txBody>
          <a:bodyPr/>
          <a:lstStyle/>
          <a:p>
            <a:fld id="{5D003D02-7E89-4EBF-B123-9C334E1BFEF7}" type="slidenum">
              <a:rPr lang="en-US" smtClean="0"/>
              <a:t>19</a:t>
            </a:fld>
            <a:endParaRPr lang="en-US" dirty="0"/>
          </a:p>
        </p:txBody>
      </p:sp>
    </p:spTree>
    <p:extLst>
      <p:ext uri="{BB962C8B-B14F-4D97-AF65-F5344CB8AC3E}">
        <p14:creationId xmlns:p14="http://schemas.microsoft.com/office/powerpoint/2010/main" val="3843472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6.2 </a:t>
            </a:r>
            <a:r>
              <a:rPr lang="en-US" altLang="en-US" dirty="0" smtClean="0">
                <a:latin typeface="Albertus Medium" pitchFamily="34" charset="0"/>
              </a:rPr>
              <a:t>Identify and describe the structures and functions of the different types of blood vessels.</a:t>
            </a:r>
          </a:p>
          <a:p>
            <a:endParaRPr lang="en-US" baseline="0" dirty="0" smtClean="0"/>
          </a:p>
          <a:p>
            <a:r>
              <a:rPr lang="en-US" b="1" baseline="0" dirty="0" smtClean="0"/>
              <a:t>Notes:</a:t>
            </a:r>
          </a:p>
          <a:p>
            <a:pPr>
              <a:defRPr/>
            </a:pPr>
            <a:endParaRPr lang="en-US" dirty="0" smtClean="0"/>
          </a:p>
          <a:p>
            <a:pPr>
              <a:defRPr/>
            </a:pPr>
            <a:r>
              <a:rPr lang="en-US" b="1" dirty="0" smtClean="0"/>
              <a:t>Arteries:</a:t>
            </a:r>
          </a:p>
          <a:p>
            <a:pPr marL="171450" indent="-171450">
              <a:buFont typeface="Arial" pitchFamily="34" charset="0"/>
              <a:buChar char="•"/>
              <a:defRPr/>
            </a:pPr>
            <a:r>
              <a:rPr lang="en-US" dirty="0" smtClean="0"/>
              <a:t>Known as efferent vessels because they carry blood away from the heart</a:t>
            </a:r>
          </a:p>
          <a:p>
            <a:pPr marL="171450" indent="-171450">
              <a:buFont typeface="Arial" pitchFamily="34" charset="0"/>
              <a:buChar char="•"/>
              <a:defRPr/>
            </a:pPr>
            <a:r>
              <a:rPr lang="en-US" dirty="0" smtClean="0"/>
              <a:t>All arteries except the pulmonary arteries carry oxygenated blood;</a:t>
            </a:r>
            <a:r>
              <a:rPr lang="en-US" baseline="0" dirty="0" smtClean="0"/>
              <a:t> th</a:t>
            </a:r>
            <a:r>
              <a:rPr lang="en-US" dirty="0" smtClean="0"/>
              <a:t>e pulmonary arteries carry deoxygenated blood from the heart to the lungs</a:t>
            </a:r>
          </a:p>
          <a:p>
            <a:pPr marL="171450" indent="-171450">
              <a:buFont typeface="Arial" pitchFamily="34" charset="0"/>
              <a:buChar char="•"/>
              <a:defRPr/>
            </a:pPr>
            <a:r>
              <a:rPr lang="en-US" dirty="0" smtClean="0"/>
              <a:t>Arterial walls are thicker than walls in veins because the arteries transport blood under high pressure</a:t>
            </a:r>
          </a:p>
          <a:p>
            <a:pPr marL="171450" indent="-171450">
              <a:buFont typeface="Arial" pitchFamily="34" charset="0"/>
              <a:buChar char="•"/>
              <a:defRPr/>
            </a:pPr>
            <a:r>
              <a:rPr lang="en-US" dirty="0" smtClean="0"/>
              <a:t>The</a:t>
            </a:r>
            <a:r>
              <a:rPr lang="en-US" baseline="0" dirty="0" smtClean="0"/>
              <a:t> aorta branches into smaller arteries, which divide further into smaller </a:t>
            </a:r>
            <a:r>
              <a:rPr lang="en-US" b="1" baseline="0" dirty="0" smtClean="0"/>
              <a:t>arterioles</a:t>
            </a:r>
            <a:r>
              <a:rPr lang="en-US" baseline="0" dirty="0" smtClean="0"/>
              <a:t>, until they reach the capillaries</a:t>
            </a:r>
          </a:p>
          <a:p>
            <a:pPr marL="171450" indent="-171450">
              <a:buFont typeface="Arial" pitchFamily="34" charset="0"/>
              <a:buChar char="•"/>
              <a:defRPr/>
            </a:pPr>
            <a:endParaRPr lang="en-US" baseline="0" dirty="0" smtClean="0"/>
          </a:p>
          <a:p>
            <a:pPr marL="0" indent="0">
              <a:buFont typeface="Arial" pitchFamily="34" charset="0"/>
              <a:buNone/>
              <a:defRPr/>
            </a:pPr>
            <a:r>
              <a:rPr lang="en-US" baseline="0" dirty="0" smtClean="0"/>
              <a:t>Refer to Figure 6-7 in the textbook for an illustration of the major arteries in the human body.</a:t>
            </a:r>
            <a:endParaRPr lang="en-US"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20</a:t>
            </a:fld>
            <a:endParaRPr lang="en-US" dirty="0"/>
          </a:p>
        </p:txBody>
      </p:sp>
    </p:spTree>
    <p:extLst>
      <p:ext uri="{BB962C8B-B14F-4D97-AF65-F5344CB8AC3E}">
        <p14:creationId xmlns:p14="http://schemas.microsoft.com/office/powerpoint/2010/main" val="1697167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6.2 </a:t>
            </a:r>
            <a:r>
              <a:rPr lang="en-US" altLang="en-US" dirty="0" smtClean="0">
                <a:latin typeface="Albertus Medium" pitchFamily="34" charset="0"/>
              </a:rPr>
              <a:t>Identify and describe the structures and functions of the different types of blood vessels.</a:t>
            </a:r>
          </a:p>
          <a:p>
            <a:endParaRPr lang="en-US" baseline="0" dirty="0" smtClean="0"/>
          </a:p>
          <a:p>
            <a:r>
              <a:rPr lang="en-US" b="1" baseline="0" dirty="0" smtClean="0"/>
              <a:t>Notes:</a:t>
            </a:r>
          </a:p>
          <a:p>
            <a:pPr>
              <a:defRPr/>
            </a:pPr>
            <a:endParaRPr lang="en-US" dirty="0" smtClean="0"/>
          </a:p>
          <a:p>
            <a:pPr>
              <a:buFont typeface="Arial" pitchFamily="34" charset="0"/>
              <a:buNone/>
              <a:defRPr/>
            </a:pPr>
            <a:r>
              <a:rPr lang="en-US" b="1" dirty="0" smtClean="0"/>
              <a:t>Capillaries:</a:t>
            </a:r>
          </a:p>
          <a:p>
            <a:pPr marL="171450" indent="-171450">
              <a:buFont typeface="Arial" pitchFamily="34" charset="0"/>
              <a:buChar char="•"/>
              <a:defRPr/>
            </a:pPr>
            <a:r>
              <a:rPr lang="en-US" dirty="0" smtClean="0"/>
              <a:t>Carry out exchange of gases: bring oxygen to the body</a:t>
            </a:r>
            <a:r>
              <a:rPr lang="en-US" baseline="0" dirty="0" smtClean="0"/>
              <a:t> cells and remove carbon dioxide and nitrogenous waste</a:t>
            </a:r>
            <a:endParaRPr lang="en-US" dirty="0" smtClean="0"/>
          </a:p>
          <a:p>
            <a:pPr marL="171450" indent="-171450">
              <a:buFont typeface="Arial" pitchFamily="34" charset="0"/>
              <a:buChar char="•"/>
              <a:defRPr/>
            </a:pPr>
            <a:r>
              <a:rPr lang="en-US" dirty="0" smtClean="0"/>
              <a:t>Deliver nutrients and molecules to cells</a:t>
            </a:r>
          </a:p>
          <a:p>
            <a:pPr marL="171450" indent="-171450">
              <a:buFont typeface="Arial" pitchFamily="34" charset="0"/>
              <a:buChar char="•"/>
              <a:defRPr/>
            </a:pPr>
            <a:r>
              <a:rPr lang="en-US" dirty="0" smtClean="0"/>
              <a:t>Remove waste products from cells</a:t>
            </a:r>
          </a:p>
        </p:txBody>
      </p:sp>
      <p:sp>
        <p:nvSpPr>
          <p:cNvPr id="4" name="Slide Number Placeholder 3"/>
          <p:cNvSpPr>
            <a:spLocks noGrp="1"/>
          </p:cNvSpPr>
          <p:nvPr>
            <p:ph type="sldNum" sz="quarter" idx="10"/>
          </p:nvPr>
        </p:nvSpPr>
        <p:spPr/>
        <p:txBody>
          <a:bodyPr/>
          <a:lstStyle/>
          <a:p>
            <a:fld id="{5D003D02-7E89-4EBF-B123-9C334E1BFEF7}" type="slidenum">
              <a:rPr lang="en-US" smtClean="0"/>
              <a:t>21</a:t>
            </a:fld>
            <a:endParaRPr lang="en-US" dirty="0"/>
          </a:p>
        </p:txBody>
      </p:sp>
    </p:spTree>
    <p:extLst>
      <p:ext uri="{BB962C8B-B14F-4D97-AF65-F5344CB8AC3E}">
        <p14:creationId xmlns:p14="http://schemas.microsoft.com/office/powerpoint/2010/main" val="229541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6.2 </a:t>
            </a:r>
            <a:r>
              <a:rPr lang="en-US" altLang="en-US" dirty="0" smtClean="0">
                <a:latin typeface="Albertus Medium" pitchFamily="34" charset="0"/>
              </a:rPr>
              <a:t>Identify and describe the structures and functions of the different types of blood vessels.</a:t>
            </a:r>
          </a:p>
          <a:p>
            <a:endParaRPr lang="en-US" baseline="0" dirty="0" smtClean="0"/>
          </a:p>
          <a:p>
            <a:r>
              <a:rPr lang="en-US" b="1" baseline="0" dirty="0" smtClean="0"/>
              <a:t>Notes:</a:t>
            </a:r>
          </a:p>
          <a:p>
            <a:pPr>
              <a:defRPr/>
            </a:pPr>
            <a:endParaRPr lang="en-US" dirty="0" smtClean="0"/>
          </a:p>
          <a:p>
            <a:pPr>
              <a:buFont typeface="Arial" pitchFamily="34" charset="0"/>
              <a:buNone/>
              <a:defRPr/>
            </a:pPr>
            <a:r>
              <a:rPr lang="en-US" b="1" dirty="0" smtClean="0"/>
              <a:t>Veins:</a:t>
            </a:r>
          </a:p>
          <a:p>
            <a:pPr marL="171450" indent="-171450">
              <a:buFont typeface="Arial" pitchFamily="34" charset="0"/>
              <a:buChar char="•"/>
              <a:defRPr/>
            </a:pPr>
            <a:r>
              <a:rPr lang="en-US" dirty="0" smtClean="0"/>
              <a:t>Known as afferent vessels because they carry blood toward the heart</a:t>
            </a:r>
          </a:p>
          <a:p>
            <a:pPr marL="171450" indent="-171450">
              <a:buFont typeface="Arial" pitchFamily="34" charset="0"/>
              <a:buChar char="•"/>
              <a:defRPr/>
            </a:pPr>
            <a:r>
              <a:rPr lang="en-US" dirty="0" smtClean="0"/>
              <a:t>All veins except the pulmonary veins carry deoxygenated blood;</a:t>
            </a:r>
            <a:r>
              <a:rPr lang="en-US" baseline="0" dirty="0" smtClean="0"/>
              <a:t> t</a:t>
            </a:r>
            <a:r>
              <a:rPr lang="en-US" dirty="0" smtClean="0"/>
              <a:t>he pulmonary veins carry oxygenated blood from the lungs to the heart</a:t>
            </a:r>
          </a:p>
          <a:p>
            <a:pPr marL="171450" indent="-171450">
              <a:buFont typeface="Arial" pitchFamily="34" charset="0"/>
              <a:buChar char="•"/>
              <a:defRPr/>
            </a:pPr>
            <a:r>
              <a:rPr lang="en-US" dirty="0" smtClean="0"/>
              <a:t>One-way valves keep blood moving in the right direction</a:t>
            </a:r>
          </a:p>
          <a:p>
            <a:pPr marL="0" indent="0">
              <a:buFont typeface="Arial" pitchFamily="34" charset="0"/>
              <a:buNone/>
              <a:defRPr/>
            </a:pPr>
            <a:endParaRPr lang="en-US" dirty="0" smtClean="0"/>
          </a:p>
          <a:p>
            <a:pPr marL="0" indent="0">
              <a:buFont typeface="Arial" pitchFamily="34" charset="0"/>
              <a:buNone/>
              <a:defRPr/>
            </a:pPr>
            <a:r>
              <a:rPr lang="en-US" dirty="0" smtClean="0"/>
              <a:t>Refer to Figure 6-8 in the textbook for an illustration of the major veins in the body. Notice</a:t>
            </a:r>
            <a:r>
              <a:rPr lang="en-US" baseline="0" dirty="0" smtClean="0"/>
              <a:t> that the names of the veins are similar to those of nearby arteries.</a:t>
            </a:r>
            <a:endParaRPr lang="en-US"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22</a:t>
            </a:fld>
            <a:endParaRPr lang="en-US" dirty="0"/>
          </a:p>
        </p:txBody>
      </p:sp>
    </p:spTree>
    <p:extLst>
      <p:ext uri="{BB962C8B-B14F-4D97-AF65-F5344CB8AC3E}">
        <p14:creationId xmlns:p14="http://schemas.microsoft.com/office/powerpoint/2010/main" val="2042035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6.2 </a:t>
            </a:r>
            <a:r>
              <a:rPr lang="en-US" altLang="en-US" dirty="0" smtClean="0">
                <a:latin typeface="Albertus Medium" pitchFamily="34" charset="0"/>
              </a:rPr>
              <a:t>Identify and describe the structures and functions of the different types of blood vessels.</a:t>
            </a:r>
          </a:p>
          <a:p>
            <a:endParaRPr lang="en-US" baseline="0" dirty="0" smtClean="0"/>
          </a:p>
          <a:p>
            <a:r>
              <a:rPr lang="en-US" b="1" baseline="0" dirty="0" smtClean="0"/>
              <a:t>Notes:</a:t>
            </a:r>
          </a:p>
          <a:p>
            <a:pPr>
              <a:defRPr/>
            </a:pPr>
            <a:endParaRPr lang="en-US" dirty="0" smtClean="0"/>
          </a:p>
          <a:p>
            <a:pPr>
              <a:buFont typeface="Arial" pitchFamily="34" charset="0"/>
              <a:buNone/>
              <a:defRPr/>
            </a:pPr>
            <a:r>
              <a:rPr lang="en-US" b="0" dirty="0" smtClean="0"/>
              <a:t>Because arteries are under higher pressure than</a:t>
            </a:r>
            <a:r>
              <a:rPr lang="en-US" b="0" baseline="0" dirty="0" smtClean="0"/>
              <a:t> veins, firm pressure must be held for a longer time to ensure that the bleeding has stopped.</a:t>
            </a:r>
          </a:p>
          <a:p>
            <a:pPr>
              <a:buFont typeface="Arial" pitchFamily="34" charset="0"/>
              <a:buNone/>
              <a:defRPr/>
            </a:pPr>
            <a:endParaRPr lang="en-US" b="0" baseline="0" dirty="0" smtClean="0"/>
          </a:p>
          <a:p>
            <a:pPr>
              <a:buFont typeface="Arial" pitchFamily="34" charset="0"/>
              <a:buNone/>
              <a:defRPr/>
            </a:pPr>
            <a:r>
              <a:rPr lang="en-US" b="1" baseline="0" dirty="0" smtClean="0"/>
              <a:t>Hematoma: </a:t>
            </a:r>
            <a:r>
              <a:rPr lang="en-US" b="0" baseline="0" dirty="0" smtClean="0"/>
              <a:t>Collection of blood under the skin due to leakage of blood from a punctured vein or artery</a:t>
            </a:r>
            <a:endParaRPr lang="en-US" b="0"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23</a:t>
            </a:fld>
            <a:endParaRPr lang="en-US" dirty="0"/>
          </a:p>
        </p:txBody>
      </p:sp>
    </p:spTree>
    <p:extLst>
      <p:ext uri="{BB962C8B-B14F-4D97-AF65-F5344CB8AC3E}">
        <p14:creationId xmlns:p14="http://schemas.microsoft.com/office/powerpoint/2010/main" val="3095458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Introduction</a:t>
            </a:r>
          </a:p>
          <a:p>
            <a:endParaRPr lang="en-US" b="1" dirty="0" smtClean="0"/>
          </a:p>
          <a:p>
            <a:r>
              <a:rPr lang="en-US" dirty="0" smtClean="0"/>
              <a:t>Knowing the location of blood vessels, especially the</a:t>
            </a:r>
            <a:r>
              <a:rPr lang="en-US" baseline="0" dirty="0" smtClean="0"/>
              <a:t> most commonly used veins, and the composition of blood is essential to performing venipuncture. This chapter takes a deeper look into the cardiovascular system and its components and functions, as well as its impact on blood tests specifically done for the cardiovascular system.</a:t>
            </a:r>
          </a:p>
          <a:p>
            <a:endParaRPr lang="en-US" baseline="0" dirty="0" smtClean="0"/>
          </a:p>
          <a:p>
            <a:r>
              <a:rPr lang="en-US" baseline="0" dirty="0" smtClean="0"/>
              <a:t>The cardiovascular system comprises the heart, blood vessels, and blood. It is responsible for circulation.</a:t>
            </a:r>
          </a:p>
        </p:txBody>
      </p:sp>
      <p:sp>
        <p:nvSpPr>
          <p:cNvPr id="4" name="Slide Number Placeholder 3"/>
          <p:cNvSpPr>
            <a:spLocks noGrp="1"/>
          </p:cNvSpPr>
          <p:nvPr>
            <p:ph type="sldNum" sz="quarter" idx="10"/>
          </p:nvPr>
        </p:nvSpPr>
        <p:spPr/>
        <p:txBody>
          <a:bodyPr/>
          <a:lstStyle/>
          <a:p>
            <a:fld id="{5D003D02-7E89-4EBF-B123-9C334E1BFEF7}" type="slidenum">
              <a:rPr lang="en-US" smtClean="0"/>
              <a:t>2</a:t>
            </a:fld>
            <a:endParaRPr lang="en-US" dirty="0"/>
          </a:p>
        </p:txBody>
      </p:sp>
    </p:spTree>
    <p:extLst>
      <p:ext uri="{BB962C8B-B14F-4D97-AF65-F5344CB8AC3E}">
        <p14:creationId xmlns:p14="http://schemas.microsoft.com/office/powerpoint/2010/main" val="2774490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6.3 </a:t>
            </a:r>
            <a:r>
              <a:rPr lang="en-US" altLang="en-US" dirty="0" smtClean="0">
                <a:latin typeface="Albertus Medium" pitchFamily="34" charset="0"/>
              </a:rPr>
              <a:t>Locate and name the veins most commonly used for phlebotomy procedures.</a:t>
            </a:r>
            <a:endParaRPr lang="en-US" baseline="0" dirty="0" smtClean="0"/>
          </a:p>
          <a:p>
            <a:endParaRPr lang="en-US" baseline="0" dirty="0" smtClean="0"/>
          </a:p>
          <a:p>
            <a:r>
              <a:rPr lang="en-US" b="1" baseline="0" dirty="0" smtClean="0"/>
              <a:t>Notes:</a:t>
            </a:r>
          </a:p>
          <a:p>
            <a:endParaRPr lang="en-US" b="1" baseline="0" dirty="0" smtClean="0"/>
          </a:p>
          <a:p>
            <a:pPr>
              <a:defRPr/>
            </a:pPr>
            <a:r>
              <a:rPr lang="en-US" b="1" dirty="0" smtClean="0"/>
              <a:t>Antecubital fossa:</a:t>
            </a:r>
          </a:p>
          <a:p>
            <a:pPr marL="171450" indent="-171450">
              <a:buFont typeface="Arial" pitchFamily="34" charset="0"/>
              <a:buChar char="•"/>
              <a:defRPr/>
            </a:pPr>
            <a:r>
              <a:rPr lang="en-US" dirty="0" smtClean="0"/>
              <a:t>Inside of the elbow</a:t>
            </a:r>
          </a:p>
          <a:p>
            <a:pPr marL="171450" indent="-171450">
              <a:buFont typeface="Arial" pitchFamily="34" charset="0"/>
              <a:buChar char="•"/>
              <a:defRPr/>
            </a:pPr>
            <a:r>
              <a:rPr lang="en-US" dirty="0" smtClean="0"/>
              <a:t>Most common site for phlebotomy</a:t>
            </a:r>
          </a:p>
          <a:p>
            <a:pPr marL="171450" indent="-171450">
              <a:buFont typeface="Arial" pitchFamily="34" charset="0"/>
              <a:buChar char="•"/>
              <a:defRPr/>
            </a:pPr>
            <a:r>
              <a:rPr lang="en-US" b="1" dirty="0" smtClean="0"/>
              <a:t>Median cubital vein: </a:t>
            </a:r>
            <a:r>
              <a:rPr lang="en-US" dirty="0" smtClean="0"/>
              <a:t>best site</a:t>
            </a:r>
            <a:r>
              <a:rPr lang="en-US" baseline="0" dirty="0" smtClean="0"/>
              <a:t> (l</a:t>
            </a:r>
            <a:r>
              <a:rPr lang="en-US" dirty="0" smtClean="0"/>
              <a:t>argest and best-anchored)</a:t>
            </a:r>
          </a:p>
          <a:p>
            <a:pPr marL="171450" indent="-171450">
              <a:buFont typeface="Arial" pitchFamily="34" charset="0"/>
              <a:buChar char="•"/>
              <a:defRPr/>
            </a:pPr>
            <a:r>
              <a:rPr lang="en-US" b="1" dirty="0" smtClean="0"/>
              <a:t>Cephalic vein: </a:t>
            </a:r>
            <a:r>
              <a:rPr lang="en-US" dirty="0" smtClean="0"/>
              <a:t>also well-anchored but harder to palpate</a:t>
            </a:r>
          </a:p>
          <a:p>
            <a:pPr marL="171450" indent="-171450">
              <a:buFont typeface="Arial" pitchFamily="34" charset="0"/>
              <a:buChar char="•"/>
              <a:defRPr/>
            </a:pPr>
            <a:r>
              <a:rPr lang="en-US" b="1" dirty="0" smtClean="0"/>
              <a:t>Basilic vein: </a:t>
            </a:r>
            <a:r>
              <a:rPr lang="en-US" dirty="0" smtClean="0"/>
              <a:t>easy to palpate but tends to roll; also lies closer to the median nerve and brachial artery</a:t>
            </a:r>
          </a:p>
          <a:p>
            <a:pPr marL="171450" indent="-171450">
              <a:buFont typeface="Arial" pitchFamily="34" charset="0"/>
              <a:buChar char="•"/>
              <a:defRPr/>
            </a:pPr>
            <a:endParaRPr lang="en-US" dirty="0" smtClean="0"/>
          </a:p>
          <a:p>
            <a:pPr marL="0" indent="0">
              <a:buFont typeface="Arial" pitchFamily="34" charset="0"/>
              <a:buNone/>
              <a:defRPr/>
            </a:pPr>
            <a:r>
              <a:rPr lang="en-US" dirty="0" smtClean="0"/>
              <a:t>The two most common vein</a:t>
            </a:r>
            <a:r>
              <a:rPr lang="en-US" baseline="0" dirty="0" smtClean="0"/>
              <a:t> patterns are the H pattern and the M pattern.</a:t>
            </a:r>
            <a:endParaRPr lang="en-US"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25</a:t>
            </a:fld>
            <a:endParaRPr lang="en-US" dirty="0"/>
          </a:p>
        </p:txBody>
      </p:sp>
    </p:spTree>
    <p:extLst>
      <p:ext uri="{BB962C8B-B14F-4D97-AF65-F5344CB8AC3E}">
        <p14:creationId xmlns:p14="http://schemas.microsoft.com/office/powerpoint/2010/main" val="2994008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6.3 </a:t>
            </a:r>
            <a:r>
              <a:rPr lang="en-US" altLang="en-US" dirty="0" smtClean="0">
                <a:latin typeface="Albertus Medium" pitchFamily="34" charset="0"/>
              </a:rPr>
              <a:t>Locate and name the veins most commonly used for phlebotomy procedures.</a:t>
            </a:r>
            <a:endParaRPr lang="en-US" baseline="0" dirty="0" smtClean="0"/>
          </a:p>
          <a:p>
            <a:endParaRPr lang="en-US" baseline="0" dirty="0" smtClean="0"/>
          </a:p>
          <a:p>
            <a:r>
              <a:rPr lang="en-US" b="1" baseline="0" dirty="0" smtClean="0"/>
              <a:t>Notes:</a:t>
            </a:r>
          </a:p>
          <a:p>
            <a:endParaRPr lang="en-US" b="1" baseline="0" dirty="0" smtClean="0"/>
          </a:p>
          <a:p>
            <a:pPr>
              <a:buFont typeface="Arial" pitchFamily="34" charset="0"/>
              <a:buNone/>
              <a:defRPr/>
            </a:pPr>
            <a:r>
              <a:rPr lang="en-US" dirty="0" smtClean="0"/>
              <a:t>The</a:t>
            </a:r>
            <a:r>
              <a:rPr lang="en-US" baseline="0" dirty="0" smtClean="0"/>
              <a:t> phlebotomist m</a:t>
            </a:r>
            <a:r>
              <a:rPr lang="en-US" dirty="0" smtClean="0"/>
              <a:t>ay also use veins in the back of the hand (dorsal arch) if the antecubital veins are not</a:t>
            </a:r>
            <a:r>
              <a:rPr lang="en-US" baseline="0" dirty="0" smtClean="0"/>
              <a:t> accessible</a:t>
            </a:r>
            <a:r>
              <a:rPr lang="en-US" dirty="0" smtClean="0"/>
              <a:t>.</a:t>
            </a:r>
          </a:p>
          <a:p>
            <a:pPr marL="171450" indent="-171450">
              <a:buFont typeface="Arial" pitchFamily="34" charset="0"/>
              <a:buChar char="•"/>
              <a:defRPr/>
            </a:pPr>
            <a:r>
              <a:rPr lang="en-US" dirty="0" smtClean="0"/>
              <a:t>Smaller and more difficult to use</a:t>
            </a:r>
          </a:p>
          <a:p>
            <a:pPr marL="171450" indent="-171450">
              <a:buFont typeface="Arial" pitchFamily="34" charset="0"/>
              <a:buChar char="•"/>
              <a:defRPr/>
            </a:pPr>
            <a:r>
              <a:rPr lang="en-US" dirty="0" smtClean="0"/>
              <a:t>Butterfly needle is usually required</a:t>
            </a:r>
          </a:p>
          <a:p>
            <a:pPr>
              <a:buFont typeface="Arial" pitchFamily="34" charset="0"/>
              <a:buNone/>
              <a:defRPr/>
            </a:pPr>
            <a:endParaRPr lang="en-US" dirty="0" smtClean="0"/>
          </a:p>
          <a:p>
            <a:pPr>
              <a:buFont typeface="Arial" pitchFamily="34" charset="0"/>
              <a:buNone/>
              <a:defRPr/>
            </a:pPr>
            <a:r>
              <a:rPr lang="en-US" dirty="0" smtClean="0"/>
              <a:t>Phlebotomists should not use veins in the head, legs, or feet.</a:t>
            </a:r>
          </a:p>
        </p:txBody>
      </p:sp>
      <p:sp>
        <p:nvSpPr>
          <p:cNvPr id="4" name="Slide Number Placeholder 3"/>
          <p:cNvSpPr>
            <a:spLocks noGrp="1"/>
          </p:cNvSpPr>
          <p:nvPr>
            <p:ph type="sldNum" sz="quarter" idx="10"/>
          </p:nvPr>
        </p:nvSpPr>
        <p:spPr/>
        <p:txBody>
          <a:bodyPr/>
          <a:lstStyle/>
          <a:p>
            <a:fld id="{5D003D02-7E89-4EBF-B123-9C334E1BFEF7}" type="slidenum">
              <a:rPr lang="en-US" smtClean="0"/>
              <a:t>26</a:t>
            </a:fld>
            <a:endParaRPr lang="en-US" dirty="0"/>
          </a:p>
        </p:txBody>
      </p:sp>
    </p:spTree>
    <p:extLst>
      <p:ext uri="{BB962C8B-B14F-4D97-AF65-F5344CB8AC3E}">
        <p14:creationId xmlns:p14="http://schemas.microsoft.com/office/powerpoint/2010/main" val="798278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6.3 </a:t>
            </a:r>
            <a:r>
              <a:rPr lang="en-US" altLang="en-US" dirty="0" smtClean="0">
                <a:latin typeface="Albertus Medium" pitchFamily="34" charset="0"/>
              </a:rPr>
              <a:t>Locate and name the veins most commonly used for phlebotomy procedures.</a:t>
            </a:r>
            <a:endParaRPr lang="en-US" baseline="0" dirty="0" smtClean="0"/>
          </a:p>
          <a:p>
            <a:endParaRPr lang="en-US" baseline="0" dirty="0" smtClean="0"/>
          </a:p>
          <a:p>
            <a:r>
              <a:rPr lang="en-US" b="1" baseline="0" dirty="0" smtClean="0"/>
              <a:t>Notes:</a:t>
            </a:r>
          </a:p>
          <a:p>
            <a:endParaRPr lang="en-US" b="1" baseline="0" dirty="0" smtClean="0"/>
          </a:p>
          <a:p>
            <a:r>
              <a:rPr lang="en-US" b="0" baseline="0" dirty="0" smtClean="0"/>
              <a:t>Patients have been awarded millions of dollars in compensation for loss of function. Always follow proper techniques and never probe for the vein at the selected site.</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27</a:t>
            </a:fld>
            <a:endParaRPr lang="en-US" dirty="0"/>
          </a:p>
        </p:txBody>
      </p:sp>
    </p:spTree>
    <p:extLst>
      <p:ext uri="{BB962C8B-B14F-4D97-AF65-F5344CB8AC3E}">
        <p14:creationId xmlns:p14="http://schemas.microsoft.com/office/powerpoint/2010/main" val="3196997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6.4 </a:t>
            </a:r>
            <a:r>
              <a:rPr lang="en-US" altLang="en-US" dirty="0" smtClean="0">
                <a:latin typeface="Albertus Medium" pitchFamily="34" charset="0"/>
              </a:rPr>
              <a:t>Identify the major components of blood and describe the major functions of each.</a:t>
            </a:r>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29</a:t>
            </a:fld>
            <a:endParaRPr lang="en-US" dirty="0"/>
          </a:p>
        </p:txBody>
      </p:sp>
    </p:spTree>
    <p:extLst>
      <p:ext uri="{BB962C8B-B14F-4D97-AF65-F5344CB8AC3E}">
        <p14:creationId xmlns:p14="http://schemas.microsoft.com/office/powerpoint/2010/main" val="441206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6.4 </a:t>
            </a:r>
            <a:r>
              <a:rPr lang="en-US" altLang="en-US" dirty="0" smtClean="0">
                <a:latin typeface="Albertus Medium" pitchFamily="34" charset="0"/>
              </a:rPr>
              <a:t>Identify the major components of blood and describe the major functions of each.</a:t>
            </a:r>
          </a:p>
          <a:p>
            <a:endParaRPr lang="en-US" baseline="0" dirty="0" smtClean="0"/>
          </a:p>
          <a:p>
            <a:r>
              <a:rPr lang="en-US" b="1" baseline="0" dirty="0" smtClean="0"/>
              <a:t>Notes:</a:t>
            </a:r>
          </a:p>
          <a:p>
            <a:endParaRPr lang="en-US" baseline="0" dirty="0" smtClean="0"/>
          </a:p>
          <a:p>
            <a:pPr>
              <a:defRPr/>
            </a:pPr>
            <a:r>
              <a:rPr lang="en-US" dirty="0" smtClean="0"/>
              <a:t>When blood is allowed to settle, it separates into cellular (formed elements) and liquid components.</a:t>
            </a:r>
          </a:p>
          <a:p>
            <a:pPr>
              <a:defRPr/>
            </a:pPr>
            <a:endParaRPr lang="en-US" dirty="0" smtClean="0"/>
          </a:p>
          <a:p>
            <a:pPr>
              <a:defRPr/>
            </a:pPr>
            <a:r>
              <a:rPr lang="en-US" b="1" dirty="0" smtClean="0"/>
              <a:t>Formed elements:</a:t>
            </a:r>
          </a:p>
          <a:p>
            <a:pPr marL="171450" indent="-171450">
              <a:buFont typeface="Arial" pitchFamily="34" charset="0"/>
              <a:buChar char="•"/>
              <a:defRPr/>
            </a:pPr>
            <a:r>
              <a:rPr lang="en-US" dirty="0" smtClean="0"/>
              <a:t>Make</a:t>
            </a:r>
            <a:r>
              <a:rPr lang="en-US" baseline="0" dirty="0" smtClean="0"/>
              <a:t> </a:t>
            </a:r>
            <a:r>
              <a:rPr lang="en-US" dirty="0" smtClean="0"/>
              <a:t>up about 45% of the total blood volume</a:t>
            </a:r>
          </a:p>
          <a:p>
            <a:pPr marL="171450" indent="-171450">
              <a:buFont typeface="Arial" pitchFamily="34" charset="0"/>
              <a:buChar char="•"/>
              <a:defRPr/>
            </a:pPr>
            <a:r>
              <a:rPr lang="en-US" dirty="0" smtClean="0"/>
              <a:t>Almost 99% of cells are RBCs</a:t>
            </a:r>
          </a:p>
          <a:p>
            <a:pPr marL="171450" indent="-171450">
              <a:buFont typeface="Arial" panose="020B0604020202020204" pitchFamily="34" charset="0"/>
              <a:buChar char="•"/>
            </a:pPr>
            <a:r>
              <a:rPr lang="en-US" b="1" baseline="0" dirty="0" smtClean="0"/>
              <a:t>Erythrocytes: </a:t>
            </a:r>
            <a:r>
              <a:rPr lang="en-US" baseline="0" dirty="0" smtClean="0"/>
              <a:t>red blood cells</a:t>
            </a:r>
          </a:p>
          <a:p>
            <a:pPr marL="171450" indent="-171450">
              <a:buFont typeface="Arial" panose="020B0604020202020204" pitchFamily="34" charset="0"/>
              <a:buChar char="•"/>
            </a:pPr>
            <a:r>
              <a:rPr lang="en-US" b="1" baseline="0" dirty="0" smtClean="0"/>
              <a:t>Leukocytes: </a:t>
            </a:r>
            <a:r>
              <a:rPr lang="en-US" baseline="0" dirty="0" smtClean="0"/>
              <a:t>white blood cells</a:t>
            </a:r>
          </a:p>
          <a:p>
            <a:pPr marL="171450" indent="-171450">
              <a:buFont typeface="Arial" panose="020B0604020202020204" pitchFamily="34" charset="0"/>
              <a:buChar char="•"/>
            </a:pPr>
            <a:r>
              <a:rPr lang="en-US" b="1" baseline="0" dirty="0" smtClean="0"/>
              <a:t>Platelets: thrombocytes</a:t>
            </a:r>
            <a:endParaRPr lang="en-US" dirty="0" smtClean="0"/>
          </a:p>
          <a:p>
            <a:pPr marL="171450" indent="-171450">
              <a:buFont typeface="Arial" pitchFamily="34" charset="0"/>
              <a:buChar char="•"/>
              <a:defRPr/>
            </a:pPr>
            <a:endParaRPr lang="en-US" dirty="0" smtClean="0"/>
          </a:p>
          <a:p>
            <a:pPr>
              <a:buFont typeface="Arial" pitchFamily="34" charset="0"/>
              <a:buNone/>
              <a:defRPr/>
            </a:pPr>
            <a:r>
              <a:rPr lang="en-US" b="1" dirty="0" smtClean="0"/>
              <a:t>Plasma:</a:t>
            </a:r>
          </a:p>
          <a:p>
            <a:pPr marL="171450" indent="-171450">
              <a:buFont typeface="Arial" pitchFamily="34" charset="0"/>
              <a:buChar char="•"/>
              <a:defRPr/>
            </a:pPr>
            <a:r>
              <a:rPr lang="en-US" dirty="0" smtClean="0"/>
              <a:t>Water makes up 90% to 92% of plasma</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baseline="0" dirty="0" smtClean="0"/>
              <a:t>Solutes </a:t>
            </a:r>
            <a:r>
              <a:rPr lang="en-US" b="0" baseline="0" dirty="0" smtClean="0"/>
              <a:t>are </a:t>
            </a:r>
            <a:r>
              <a:rPr lang="en-US" baseline="0" dirty="0" smtClean="0"/>
              <a:t>dissolved chemicals, including</a:t>
            </a:r>
            <a:r>
              <a:rPr lang="en-US" dirty="0" smtClean="0"/>
              <a:t>:</a:t>
            </a:r>
          </a:p>
          <a:p>
            <a:pPr lvl="1">
              <a:defRPr/>
            </a:pPr>
            <a:r>
              <a:rPr lang="en-US" dirty="0" smtClean="0"/>
              <a:t>Electrolytes</a:t>
            </a:r>
          </a:p>
          <a:p>
            <a:pPr lvl="1">
              <a:defRPr/>
            </a:pPr>
            <a:r>
              <a:rPr lang="en-US" dirty="0" smtClean="0"/>
              <a:t>Enzymes</a:t>
            </a:r>
          </a:p>
          <a:p>
            <a:pPr lvl="1">
              <a:defRPr/>
            </a:pPr>
            <a:r>
              <a:rPr lang="en-US" dirty="0" smtClean="0"/>
              <a:t>Glucose</a:t>
            </a:r>
          </a:p>
          <a:p>
            <a:pPr lvl="1">
              <a:defRPr/>
            </a:pPr>
            <a:r>
              <a:rPr lang="en-US" dirty="0" smtClean="0"/>
              <a:t>Hormones</a:t>
            </a:r>
          </a:p>
          <a:p>
            <a:pPr lvl="1">
              <a:defRPr/>
            </a:pPr>
            <a:r>
              <a:rPr lang="en-US" dirty="0" smtClean="0"/>
              <a:t>Lipids</a:t>
            </a:r>
          </a:p>
          <a:p>
            <a:pPr lvl="1">
              <a:defRPr/>
            </a:pPr>
            <a:r>
              <a:rPr lang="en-US" dirty="0" smtClean="0"/>
              <a:t>Proteins</a:t>
            </a:r>
          </a:p>
          <a:p>
            <a:pPr lvl="1">
              <a:defRPr/>
            </a:pPr>
            <a:r>
              <a:rPr lang="en-US" dirty="0" smtClean="0"/>
              <a:t>Metabolic substances</a:t>
            </a:r>
          </a:p>
        </p:txBody>
      </p:sp>
      <p:sp>
        <p:nvSpPr>
          <p:cNvPr id="4" name="Slide Number Placeholder 3"/>
          <p:cNvSpPr>
            <a:spLocks noGrp="1"/>
          </p:cNvSpPr>
          <p:nvPr>
            <p:ph type="sldNum" sz="quarter" idx="10"/>
          </p:nvPr>
        </p:nvSpPr>
        <p:spPr/>
        <p:txBody>
          <a:bodyPr/>
          <a:lstStyle/>
          <a:p>
            <a:fld id="{5D003D02-7E89-4EBF-B123-9C334E1BFEF7}" type="slidenum">
              <a:rPr lang="en-US" smtClean="0"/>
              <a:t>30</a:t>
            </a:fld>
            <a:endParaRPr lang="en-US"/>
          </a:p>
        </p:txBody>
      </p:sp>
    </p:spTree>
    <p:extLst>
      <p:ext uri="{BB962C8B-B14F-4D97-AF65-F5344CB8AC3E}">
        <p14:creationId xmlns:p14="http://schemas.microsoft.com/office/powerpoint/2010/main" val="3045474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6.4 </a:t>
            </a:r>
            <a:r>
              <a:rPr lang="en-US" altLang="en-US" dirty="0" smtClean="0">
                <a:latin typeface="Albertus Medium" pitchFamily="34" charset="0"/>
              </a:rPr>
              <a:t>Identify the major components of blood and describe the major functions of each.</a:t>
            </a:r>
          </a:p>
          <a:p>
            <a:endParaRPr lang="en-US" baseline="0" dirty="0" smtClean="0"/>
          </a:p>
          <a:p>
            <a:r>
              <a:rPr lang="en-US" b="1" baseline="0" dirty="0" smtClean="0"/>
              <a:t>Notes:</a:t>
            </a:r>
          </a:p>
          <a:p>
            <a:endParaRPr lang="en-US" b="0" baseline="0" dirty="0" smtClean="0"/>
          </a:p>
          <a:p>
            <a:r>
              <a:rPr lang="en-US" b="0" baseline="0" dirty="0" smtClean="0"/>
              <a:t>The formed elements of blood originate from stem cells (the cells from which specific body cells are formed). </a:t>
            </a:r>
          </a:p>
          <a:p>
            <a:endParaRPr lang="en-US" b="0" baseline="0" dirty="0" smtClean="0"/>
          </a:p>
          <a:p>
            <a:r>
              <a:rPr lang="en-US" b="1" baseline="0" dirty="0" smtClean="0"/>
              <a:t>Hematopoietic</a:t>
            </a:r>
            <a:r>
              <a:rPr lang="en-US" b="0" baseline="0" dirty="0" smtClean="0"/>
              <a:t> (blood-forming) compartments:</a:t>
            </a:r>
          </a:p>
          <a:p>
            <a:pPr marL="171450" indent="-171450">
              <a:buFont typeface="Arial" panose="020B0604020202020204" pitchFamily="34" charset="0"/>
              <a:buChar char="•"/>
            </a:pPr>
            <a:r>
              <a:rPr lang="en-US" b="0" baseline="0" dirty="0" smtClean="0"/>
              <a:t>Myeloid: developed from bone marrow</a:t>
            </a:r>
          </a:p>
          <a:p>
            <a:pPr marL="171450" indent="-171450">
              <a:buFont typeface="Arial" panose="020B0604020202020204" pitchFamily="34" charset="0"/>
              <a:buChar char="•"/>
            </a:pPr>
            <a:r>
              <a:rPr lang="en-US" b="0" baseline="0" dirty="0" smtClean="0"/>
              <a:t>Lymphoid: developed from the lymphatic system</a:t>
            </a:r>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1" baseline="0" dirty="0" smtClean="0"/>
              <a:t>Granulocyte: </a:t>
            </a:r>
            <a:r>
              <a:rPr lang="en-US" b="0" baseline="0" dirty="0" smtClean="0"/>
              <a:t>White blood cell containing granules of various colors and chemical makeup; basophils, eosinophils, and neutrophils</a:t>
            </a:r>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For a diagram of how blood cells originate from stem cells, see Figure 6-13 in the textbook.</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31</a:t>
            </a:fld>
            <a:endParaRPr lang="en-US" dirty="0"/>
          </a:p>
        </p:txBody>
      </p:sp>
    </p:spTree>
    <p:extLst>
      <p:ext uri="{BB962C8B-B14F-4D97-AF65-F5344CB8AC3E}">
        <p14:creationId xmlns:p14="http://schemas.microsoft.com/office/powerpoint/2010/main" val="2822328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6.4 </a:t>
            </a:r>
            <a:r>
              <a:rPr lang="en-US" altLang="en-US" dirty="0" smtClean="0">
                <a:latin typeface="Albertus Medium" pitchFamily="34" charset="0"/>
              </a:rPr>
              <a:t>Identify the major components of blood and describe the major functions of each.</a:t>
            </a:r>
          </a:p>
          <a:p>
            <a:endParaRPr lang="en-US" baseline="0" dirty="0" smtClean="0"/>
          </a:p>
          <a:p>
            <a:r>
              <a:rPr lang="en-US" b="1" baseline="0" dirty="0" smtClean="0"/>
              <a:t>Notes:</a:t>
            </a:r>
          </a:p>
          <a:p>
            <a:endParaRPr lang="en-US" b="1" baseline="0" dirty="0" smtClean="0"/>
          </a:p>
          <a:p>
            <a:r>
              <a:rPr lang="en-US" altLang="en-US" dirty="0" smtClean="0"/>
              <a:t>Red blood cells are </a:t>
            </a:r>
            <a:r>
              <a:rPr lang="en-US" altLang="en-US" b="1" dirty="0" smtClean="0"/>
              <a:t>biconcave</a:t>
            </a:r>
            <a:r>
              <a:rPr lang="en-US" altLang="en-US" dirty="0" smtClean="0"/>
              <a:t>—they resemble donuts with a depression in the center instead of a hole. They contain </a:t>
            </a:r>
            <a:r>
              <a:rPr lang="en-US" altLang="en-US" b="1" dirty="0" smtClean="0"/>
              <a:t>hemoglobin</a:t>
            </a:r>
            <a:r>
              <a:rPr lang="en-US" altLang="en-US" dirty="0" smtClean="0"/>
              <a:t>, which allows them to carry oxygen to all body cells and remove carbon dioxide from the cells.</a:t>
            </a:r>
          </a:p>
          <a:p>
            <a:endParaRPr lang="en-US" altLang="en-US" dirty="0" smtClean="0"/>
          </a:p>
          <a:p>
            <a:r>
              <a:rPr lang="en-US" altLang="en-US" b="1" dirty="0" smtClean="0"/>
              <a:t>Normal values—adult males:</a:t>
            </a:r>
          </a:p>
          <a:p>
            <a:r>
              <a:rPr lang="en-US" altLang="en-US" dirty="0" smtClean="0"/>
              <a:t>	RBCs:	4.7–6.1 million/</a:t>
            </a:r>
            <a:r>
              <a:rPr lang="el-GR" altLang="en-US" dirty="0" smtClean="0"/>
              <a:t>μ</a:t>
            </a:r>
            <a:r>
              <a:rPr lang="en-US" altLang="en-US" dirty="0" smtClean="0"/>
              <a:t>L of blood</a:t>
            </a:r>
          </a:p>
          <a:p>
            <a:r>
              <a:rPr lang="en-US" altLang="en-US" dirty="0" smtClean="0"/>
              <a:t>	Hgb:	14–18 g/dL of blood</a:t>
            </a:r>
          </a:p>
          <a:p>
            <a:endParaRPr lang="en-US" altLang="en-US" dirty="0" smtClean="0"/>
          </a:p>
          <a:p>
            <a:r>
              <a:rPr lang="en-US" altLang="en-US" b="1" dirty="0" smtClean="0"/>
              <a:t>Normal values—females and children:</a:t>
            </a:r>
          </a:p>
          <a:p>
            <a:r>
              <a:rPr lang="en-US" altLang="en-US" dirty="0" smtClean="0"/>
              <a:t>	RBCs:	4.2–6.4 million/</a:t>
            </a:r>
            <a:r>
              <a:rPr lang="el-GR" altLang="en-US" dirty="0" smtClean="0"/>
              <a:t>μ</a:t>
            </a:r>
            <a:r>
              <a:rPr lang="en-US" altLang="en-US" dirty="0" smtClean="0"/>
              <a:t>L of blood</a:t>
            </a:r>
          </a:p>
          <a:p>
            <a:r>
              <a:rPr lang="en-US" altLang="en-US" dirty="0" smtClean="0"/>
              <a:t>	Hgb:	12–16 g/dL of blood</a:t>
            </a:r>
          </a:p>
          <a:p>
            <a:endParaRPr lang="en-US" altLang="en-US" dirty="0" smtClean="0"/>
          </a:p>
          <a:p>
            <a:r>
              <a:rPr lang="en-US" altLang="en-US" dirty="0" smtClean="0"/>
              <a:t>The</a:t>
            </a:r>
            <a:r>
              <a:rPr lang="en-US" altLang="en-US" baseline="0" dirty="0" smtClean="0"/>
              <a:t> normal values for red blood cells and hemoglobin are higher in infants for the first several weeks after birth.</a:t>
            </a:r>
            <a:endParaRPr lang="en-US" altLang="en-US" dirty="0" smtClean="0"/>
          </a:p>
          <a:p>
            <a:endParaRPr lang="en-US" altLang="en-US" dirty="0" smtClean="0"/>
          </a:p>
          <a:p>
            <a:r>
              <a:rPr lang="en-US" altLang="en-US" dirty="0" smtClean="0"/>
              <a:t>An abnormally</a:t>
            </a:r>
            <a:r>
              <a:rPr lang="en-US" altLang="en-US" baseline="0" dirty="0" smtClean="0"/>
              <a:t> low hemoglobin level and/or decrease in the number of red blood cells is called </a:t>
            </a:r>
            <a:r>
              <a:rPr lang="en-US" altLang="en-US" b="1" i="0" baseline="0" dirty="0" smtClean="0"/>
              <a:t>anemia.</a:t>
            </a:r>
            <a:endParaRPr lang="en-US" altLang="en-US" b="1" i="0"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32</a:t>
            </a:fld>
            <a:endParaRPr lang="en-US" dirty="0"/>
          </a:p>
        </p:txBody>
      </p:sp>
    </p:spTree>
    <p:extLst>
      <p:ext uri="{BB962C8B-B14F-4D97-AF65-F5344CB8AC3E}">
        <p14:creationId xmlns:p14="http://schemas.microsoft.com/office/powerpoint/2010/main" val="2917987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6.4 </a:t>
            </a:r>
            <a:r>
              <a:rPr lang="en-US" altLang="en-US" dirty="0" smtClean="0">
                <a:latin typeface="Albertus Medium" pitchFamily="34" charset="0"/>
              </a:rPr>
              <a:t>Identify the major components of blood and describe the major functions of each.</a:t>
            </a:r>
          </a:p>
          <a:p>
            <a:endParaRPr lang="en-US" baseline="0" dirty="0" smtClean="0"/>
          </a:p>
          <a:p>
            <a:r>
              <a:rPr lang="en-US" b="1" baseline="0" dirty="0" smtClean="0"/>
              <a:t>Notes:</a:t>
            </a:r>
          </a:p>
          <a:p>
            <a:endParaRPr lang="en-US" b="0" baseline="0" dirty="0" smtClean="0"/>
          </a:p>
          <a:p>
            <a:r>
              <a:rPr lang="en-US" altLang="en-US" dirty="0" smtClean="0"/>
              <a:t>Conditions that may cause a decrease in hemoglobin or in RBC numbers include:</a:t>
            </a:r>
          </a:p>
          <a:p>
            <a:pPr marL="171450" indent="-171450">
              <a:buFont typeface="Arial" panose="020B0604020202020204" pitchFamily="34" charset="0"/>
              <a:buChar char="•"/>
            </a:pPr>
            <a:r>
              <a:rPr lang="en-US" b="0" baseline="0" dirty="0" smtClean="0"/>
              <a:t>Sickle cell anemia</a:t>
            </a:r>
          </a:p>
          <a:p>
            <a:pPr marL="171450" indent="-171450">
              <a:buFont typeface="Arial" panose="020B0604020202020204" pitchFamily="34" charset="0"/>
              <a:buChar char="•"/>
            </a:pPr>
            <a:r>
              <a:rPr lang="en-US" b="0" baseline="0" dirty="0" smtClean="0"/>
              <a:t>Hemophilia</a:t>
            </a:r>
          </a:p>
          <a:p>
            <a:pPr marL="171450" indent="-171450">
              <a:buFont typeface="Arial" panose="020B0604020202020204" pitchFamily="34" charset="0"/>
              <a:buChar char="•"/>
            </a:pPr>
            <a:r>
              <a:rPr lang="en-US" b="0" baseline="0" dirty="0" smtClean="0"/>
              <a:t>Some forms of cancer</a:t>
            </a:r>
          </a:p>
          <a:p>
            <a:pPr marL="171450" indent="-171450">
              <a:buFont typeface="Arial" panose="020B0604020202020204" pitchFamily="34" charset="0"/>
              <a:buChar char="•"/>
            </a:pPr>
            <a:r>
              <a:rPr lang="en-US" b="0" baseline="0" dirty="0" smtClean="0"/>
              <a:t>Dietary deficiency of iron, folate, and/or vitamin B</a:t>
            </a:r>
            <a:r>
              <a:rPr lang="en-US" b="0" baseline="-25000" dirty="0" smtClean="0"/>
              <a:t>12</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33</a:t>
            </a:fld>
            <a:endParaRPr lang="en-US" dirty="0"/>
          </a:p>
        </p:txBody>
      </p:sp>
    </p:spTree>
    <p:extLst>
      <p:ext uri="{BB962C8B-B14F-4D97-AF65-F5344CB8AC3E}">
        <p14:creationId xmlns:p14="http://schemas.microsoft.com/office/powerpoint/2010/main" val="966700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6.4 </a:t>
            </a:r>
            <a:r>
              <a:rPr lang="en-US" altLang="en-US" dirty="0" smtClean="0">
                <a:latin typeface="Albertus Medium" pitchFamily="34" charset="0"/>
              </a:rPr>
              <a:t>Identify the major components of blood and describe the major functions of each.</a:t>
            </a:r>
          </a:p>
          <a:p>
            <a:endParaRPr lang="en-US" baseline="0" dirty="0" smtClean="0"/>
          </a:p>
          <a:p>
            <a:r>
              <a:rPr lang="en-US" b="1" baseline="0" dirty="0" smtClean="0"/>
              <a:t>Notes:</a:t>
            </a:r>
          </a:p>
          <a:p>
            <a:endParaRPr lang="en-US" b="1" baseline="0" dirty="0" smtClean="0"/>
          </a:p>
          <a:p>
            <a:r>
              <a:rPr lang="en-US" altLang="en-US" b="1" dirty="0" smtClean="0"/>
              <a:t>Jaundice</a:t>
            </a:r>
            <a:r>
              <a:rPr lang="en-US" altLang="en-US" b="1" baseline="0" dirty="0" smtClean="0"/>
              <a:t>: </a:t>
            </a:r>
            <a:r>
              <a:rPr lang="en-US" altLang="en-US" b="0" baseline="0" dirty="0" smtClean="0"/>
              <a:t>Y</a:t>
            </a:r>
            <a:r>
              <a:rPr lang="en-US" altLang="en-US" baseline="0" dirty="0" smtClean="0"/>
              <a:t>ellow coloration of the skin and eyes</a:t>
            </a:r>
          </a:p>
          <a:p>
            <a:r>
              <a:rPr lang="en-US" b="1" baseline="0" dirty="0" smtClean="0"/>
              <a:t>Hemolysis: </a:t>
            </a:r>
            <a:r>
              <a:rPr lang="en-US" b="0" baseline="0" dirty="0" smtClean="0"/>
              <a:t>Destruction of red blood cells</a:t>
            </a:r>
          </a:p>
          <a:p>
            <a:endParaRPr lang="en-US" b="0" baseline="0" dirty="0" smtClean="0"/>
          </a:p>
          <a:p>
            <a:r>
              <a:rPr lang="en-US" b="0" baseline="0" dirty="0" smtClean="0"/>
              <a:t>In newborns, who normally have a higher level of red blood cells and hemoglobin, the liver may not be able to keep up with the bilirubin produced by hemolysis. Because excessive bilirubin may damage the internal organs, infants who have an excess of bilirubin are often placed under ultraviolet lamps. Bilirubin is light-sensitive, so light can break it down.</a:t>
            </a:r>
            <a:endParaRPr lang="en-US" b="0" baseline="-2500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34</a:t>
            </a:fld>
            <a:endParaRPr lang="en-US" dirty="0"/>
          </a:p>
        </p:txBody>
      </p:sp>
    </p:spTree>
    <p:extLst>
      <p:ext uri="{BB962C8B-B14F-4D97-AF65-F5344CB8AC3E}">
        <p14:creationId xmlns:p14="http://schemas.microsoft.com/office/powerpoint/2010/main" val="3192365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6.4 </a:t>
            </a:r>
            <a:r>
              <a:rPr lang="en-US" altLang="en-US" dirty="0" smtClean="0">
                <a:latin typeface="Albertus Medium" pitchFamily="34" charset="0"/>
              </a:rPr>
              <a:t>Identify the major components of blood and describe the major functions of each.</a:t>
            </a:r>
          </a:p>
          <a:p>
            <a:endParaRPr lang="en-US" baseline="0" dirty="0" smtClean="0"/>
          </a:p>
          <a:p>
            <a:r>
              <a:rPr lang="en-US" b="1" baseline="0" dirty="0" smtClean="0"/>
              <a:t>Notes:</a:t>
            </a:r>
          </a:p>
          <a:p>
            <a:endParaRPr lang="en-US" b="0" baseline="0" dirty="0" smtClean="0"/>
          </a:p>
          <a:p>
            <a:r>
              <a:rPr lang="en-US" altLang="en-US" b="1" dirty="0" smtClean="0"/>
              <a:t>Diapedesis: </a:t>
            </a:r>
            <a:r>
              <a:rPr lang="en-US" altLang="en-US" dirty="0" smtClean="0"/>
              <a:t>The process of passing through capillary walls to enter tissues</a:t>
            </a:r>
          </a:p>
          <a:p>
            <a:r>
              <a:rPr lang="en-US" altLang="en-US" b="1" dirty="0" smtClean="0"/>
              <a:t>Phagocytosis: </a:t>
            </a:r>
            <a:r>
              <a:rPr lang="en-US" altLang="en-US" dirty="0" smtClean="0"/>
              <a:t>The process of surrounding and destroying foreign substances, including pathogens</a:t>
            </a:r>
          </a:p>
          <a:p>
            <a:endParaRPr lang="en-US" altLang="en-US" dirty="0" smtClean="0"/>
          </a:p>
          <a:p>
            <a:r>
              <a:rPr lang="en-US" altLang="en-US" b="1" dirty="0" smtClean="0"/>
              <a:t>Leukocyte values: </a:t>
            </a:r>
          </a:p>
          <a:p>
            <a:pPr>
              <a:buFont typeface="Arial" pitchFamily="34" charset="0"/>
              <a:buChar char="•"/>
            </a:pPr>
            <a:r>
              <a:rPr lang="en-US" altLang="en-US" dirty="0" smtClean="0"/>
              <a:t> Normally 5,000 to 10,000 WBCs/mm</a:t>
            </a:r>
            <a:r>
              <a:rPr lang="en-US" altLang="en-US" baseline="30000" dirty="0" smtClean="0"/>
              <a:t>3</a:t>
            </a:r>
          </a:p>
          <a:p>
            <a:pPr>
              <a:buFont typeface="Arial" pitchFamily="34" charset="0"/>
              <a:buChar char="•"/>
            </a:pPr>
            <a:r>
              <a:rPr lang="en-US" altLang="en-US" dirty="0" smtClean="0"/>
              <a:t> Bacterial infections cause increase</a:t>
            </a:r>
          </a:p>
          <a:p>
            <a:pPr>
              <a:buFont typeface="Arial" pitchFamily="34" charset="0"/>
              <a:buChar char="•"/>
            </a:pPr>
            <a:r>
              <a:rPr lang="en-US" altLang="en-US" dirty="0" smtClean="0"/>
              <a:t> Leukemia and other disorders cause decrease</a:t>
            </a:r>
          </a:p>
          <a:p>
            <a:endParaRPr lang="en-US" altLang="en-US" dirty="0" smtClean="0"/>
          </a:p>
          <a:p>
            <a:r>
              <a:rPr lang="en-US" altLang="en-US" dirty="0" smtClean="0"/>
              <a:t>There</a:t>
            </a:r>
            <a:r>
              <a:rPr lang="en-US" altLang="en-US" baseline="0" dirty="0" smtClean="0"/>
              <a:t> are t</a:t>
            </a:r>
            <a:r>
              <a:rPr lang="en-US" altLang="en-US" dirty="0" smtClean="0"/>
              <a:t>wo main categories of leukocytes: polymorphonuclear (granulocytes; those with multiple-lobed nuclei) and mononuclear (those with single-lobed nuclei).</a:t>
            </a:r>
          </a:p>
          <a:p>
            <a:pPr>
              <a:buFont typeface="Arial" pitchFamily="34" charset="0"/>
              <a:buChar char="•"/>
            </a:pPr>
            <a:r>
              <a:rPr lang="en-US" altLang="en-US" b="1" dirty="0" smtClean="0"/>
              <a:t> Polymorphonuclear leukocytes: </a:t>
            </a:r>
            <a:r>
              <a:rPr lang="en-US" altLang="en-US" b="0" dirty="0" smtClean="0"/>
              <a:t>n</a:t>
            </a:r>
            <a:r>
              <a:rPr lang="en-US" altLang="en-US" dirty="0" smtClean="0"/>
              <a:t>eutrophils, eosinophils, basophils</a:t>
            </a:r>
          </a:p>
          <a:p>
            <a:pPr>
              <a:buFont typeface="Arial" pitchFamily="34" charset="0"/>
              <a:buChar char="•"/>
            </a:pPr>
            <a:r>
              <a:rPr lang="en-US" altLang="en-US" b="1" dirty="0" smtClean="0"/>
              <a:t> Mononuclear leukocytes: </a:t>
            </a:r>
            <a:r>
              <a:rPr lang="en-US" altLang="en-US" b="0" dirty="0" smtClean="0"/>
              <a:t>m</a:t>
            </a:r>
            <a:r>
              <a:rPr lang="en-US" altLang="en-US" dirty="0" smtClean="0"/>
              <a:t>onocytes, lymphocytes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35</a:t>
            </a:fld>
            <a:endParaRPr lang="en-US" dirty="0"/>
          </a:p>
        </p:txBody>
      </p:sp>
    </p:spTree>
    <p:extLst>
      <p:ext uri="{BB962C8B-B14F-4D97-AF65-F5344CB8AC3E}">
        <p14:creationId xmlns:p14="http://schemas.microsoft.com/office/powerpoint/2010/main" val="368307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5</a:t>
            </a:fld>
            <a:endParaRPr lang="en-US" dirty="0"/>
          </a:p>
        </p:txBody>
      </p:sp>
    </p:spTree>
    <p:extLst>
      <p:ext uri="{BB962C8B-B14F-4D97-AF65-F5344CB8AC3E}">
        <p14:creationId xmlns:p14="http://schemas.microsoft.com/office/powerpoint/2010/main" val="1956223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6.4 </a:t>
            </a:r>
            <a:r>
              <a:rPr lang="en-US" altLang="en-US" dirty="0" smtClean="0">
                <a:latin typeface="Albertus Medium" pitchFamily="34" charset="0"/>
              </a:rPr>
              <a:t>Identify the major components of blood and describe the major functions of each.</a:t>
            </a:r>
          </a:p>
          <a:p>
            <a:endParaRPr lang="en-US" baseline="0" dirty="0" smtClean="0"/>
          </a:p>
          <a:p>
            <a:r>
              <a:rPr lang="en-US" b="1" baseline="0" dirty="0" smtClean="0"/>
              <a:t>Notes:</a:t>
            </a:r>
          </a:p>
          <a:p>
            <a:endParaRPr lang="en-US" b="1" baseline="0" dirty="0" smtClean="0"/>
          </a:p>
          <a:p>
            <a:r>
              <a:rPr lang="en-US" altLang="en-US" b="1" dirty="0" smtClean="0"/>
              <a:t>Polymorphonuclear</a:t>
            </a:r>
            <a:r>
              <a:rPr lang="en-US" altLang="en-US" b="1" baseline="0" dirty="0" smtClean="0"/>
              <a:t> </a:t>
            </a:r>
            <a:r>
              <a:rPr lang="en-US" altLang="en-US" b="0" baseline="0" dirty="0" smtClean="0"/>
              <a:t>WBCs have a nucleus that is segmented into two or more lobes.</a:t>
            </a:r>
          </a:p>
          <a:p>
            <a:r>
              <a:rPr lang="en-US" altLang="en-US" b="1" baseline="0" dirty="0" smtClean="0"/>
              <a:t>Mononuclear </a:t>
            </a:r>
            <a:r>
              <a:rPr lang="en-US" altLang="en-US" b="0" baseline="0" dirty="0" smtClean="0"/>
              <a:t>WBCs have a single-lobed nucleus.</a:t>
            </a:r>
          </a:p>
          <a:p>
            <a:endParaRPr lang="en-US" altLang="en-US" b="0" baseline="0" dirty="0" smtClean="0"/>
          </a:p>
          <a:p>
            <a:r>
              <a:rPr lang="en-US" altLang="en-US" b="0" baseline="0" dirty="0" smtClean="0"/>
              <a:t>Another system divides WBCs into myeloid cells and lymphoid cells.</a:t>
            </a:r>
          </a:p>
          <a:p>
            <a:pPr lvl="1"/>
            <a:r>
              <a:rPr lang="en-US" altLang="en-US" b="1" baseline="0" dirty="0" smtClean="0"/>
              <a:t>Myeloid</a:t>
            </a:r>
          </a:p>
          <a:p>
            <a:pPr marL="628650" lvl="1" indent="-171450">
              <a:buFont typeface="Arial" panose="020B0604020202020204" pitchFamily="34" charset="0"/>
              <a:buChar char="•"/>
            </a:pPr>
            <a:r>
              <a:rPr lang="en-US" altLang="en-US" b="0" baseline="0" dirty="0" smtClean="0"/>
              <a:t>Granulocytes</a:t>
            </a:r>
          </a:p>
          <a:p>
            <a:pPr marL="628650" lvl="1" indent="-171450">
              <a:buFont typeface="Arial" panose="020B0604020202020204" pitchFamily="34" charset="0"/>
              <a:buChar char="•"/>
            </a:pPr>
            <a:r>
              <a:rPr lang="en-US" altLang="en-US" b="0" baseline="0" dirty="0" smtClean="0"/>
              <a:t>Monocytes</a:t>
            </a:r>
            <a:endParaRPr lang="en-US" altLang="en-US" b="1" baseline="0" dirty="0" smtClean="0"/>
          </a:p>
          <a:p>
            <a:pPr marL="457200" lvl="1" indent="0">
              <a:buFont typeface="Arial" panose="020B0604020202020204" pitchFamily="34" charset="0"/>
              <a:buNone/>
            </a:pPr>
            <a:r>
              <a:rPr lang="en-US" altLang="en-US" b="1" baseline="0" dirty="0" smtClean="0"/>
              <a:t>Lymphoid</a:t>
            </a:r>
          </a:p>
          <a:p>
            <a:pPr marL="628650" lvl="1" indent="-171450">
              <a:buFont typeface="Arial" panose="020B0604020202020204" pitchFamily="34" charset="0"/>
              <a:buChar char="•"/>
            </a:pPr>
            <a:r>
              <a:rPr lang="en-US" altLang="en-US" b="0" baseline="0" dirty="0" smtClean="0"/>
              <a:t>T-cell lymphocyte: Type of lymphocyte that originates from the lymphoid tissue and assists the immune system through interactions with other leukocytes</a:t>
            </a:r>
          </a:p>
          <a:p>
            <a:pPr marL="628650" lvl="1" indent="-171450">
              <a:buFont typeface="Arial" panose="020B0604020202020204" pitchFamily="34" charset="0"/>
              <a:buChar char="•"/>
            </a:pPr>
            <a:r>
              <a:rPr lang="en-US" altLang="en-US" b="0" baseline="0" dirty="0" smtClean="0"/>
              <a:t>B-cell lymphocyte: Type of lymphocyte that produces antibodies upon stimulation</a:t>
            </a:r>
          </a:p>
          <a:p>
            <a:pPr marL="628650" lvl="1" indent="-171450">
              <a:buFont typeface="Arial" panose="020B0604020202020204" pitchFamily="34" charset="0"/>
              <a:buChar char="•"/>
            </a:pPr>
            <a:r>
              <a:rPr lang="en-US" altLang="en-US" b="1" baseline="0" dirty="0" smtClean="0"/>
              <a:t>Natural killer (NK) cells: </a:t>
            </a:r>
            <a:r>
              <a:rPr lang="en-US" altLang="en-US" b="0" baseline="0" dirty="0" smtClean="0"/>
              <a:t>Type of lymphocytes that can attack and destroy tumor cells or cells that have been infected by viruses</a:t>
            </a:r>
            <a:endParaRPr lang="en-US" altLang="en-US" b="0"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36</a:t>
            </a:fld>
            <a:endParaRPr lang="en-US"/>
          </a:p>
        </p:txBody>
      </p:sp>
    </p:spTree>
    <p:extLst>
      <p:ext uri="{BB962C8B-B14F-4D97-AF65-F5344CB8AC3E}">
        <p14:creationId xmlns:p14="http://schemas.microsoft.com/office/powerpoint/2010/main" val="4977799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6.4 </a:t>
            </a:r>
            <a:r>
              <a:rPr lang="en-US" altLang="en-US" dirty="0" smtClean="0">
                <a:latin typeface="Albertus Medium" pitchFamily="34" charset="0"/>
              </a:rPr>
              <a:t>Identify the major components of blood and describe the major functions of each.</a:t>
            </a:r>
          </a:p>
          <a:p>
            <a:endParaRPr lang="en-US" baseline="0" dirty="0" smtClean="0"/>
          </a:p>
          <a:p>
            <a:r>
              <a:rPr lang="en-US" b="1" baseline="0" dirty="0" smtClean="0"/>
              <a:t>Notes:</a:t>
            </a:r>
          </a:p>
          <a:p>
            <a:endParaRPr lang="en-US" b="0" baseline="0" dirty="0" smtClean="0"/>
          </a:p>
          <a:p>
            <a:pPr>
              <a:defRPr/>
            </a:pPr>
            <a:r>
              <a:rPr lang="en-US" b="1" dirty="0" smtClean="0"/>
              <a:t>Neutrophils</a:t>
            </a:r>
            <a:r>
              <a:rPr lang="en-US" dirty="0" smtClean="0"/>
              <a:t> show neutral staining in tan, lavender, or pink with tan-colored granules.</a:t>
            </a:r>
          </a:p>
          <a:p>
            <a:pPr marL="171450" indent="-171450">
              <a:buFont typeface="Arial" pitchFamily="34" charset="0"/>
              <a:buChar char="•"/>
              <a:defRPr/>
            </a:pPr>
            <a:r>
              <a:rPr lang="en-US" dirty="0" smtClean="0"/>
              <a:t>60% to 70% of total WBC count (up</a:t>
            </a:r>
            <a:r>
              <a:rPr lang="en-US" baseline="0" dirty="0" smtClean="0"/>
              <a:t> to 80% in newborns and 20% to 30% in young children)</a:t>
            </a:r>
            <a:endParaRPr lang="en-US" dirty="0" smtClean="0"/>
          </a:p>
          <a:p>
            <a:pPr marL="171450" indent="-171450">
              <a:buFont typeface="Arial" pitchFamily="34" charset="0"/>
              <a:buChar char="•"/>
              <a:defRPr/>
            </a:pPr>
            <a:r>
              <a:rPr lang="en-US" dirty="0" smtClean="0"/>
              <a:t>Aid in immune defense</a:t>
            </a:r>
          </a:p>
          <a:p>
            <a:pPr marL="171450" indent="-171450">
              <a:buFont typeface="Arial" pitchFamily="34" charset="0"/>
              <a:buChar char="•"/>
              <a:defRPr/>
            </a:pPr>
            <a:r>
              <a:rPr lang="en-US" dirty="0" smtClean="0"/>
              <a:t>Perform phagocytosis</a:t>
            </a:r>
          </a:p>
          <a:p>
            <a:pPr marL="171450" indent="-171450">
              <a:buFont typeface="Arial" pitchFamily="34" charset="0"/>
              <a:buChar char="•"/>
              <a:defRPr/>
            </a:pPr>
            <a:r>
              <a:rPr lang="en-US" dirty="0" smtClean="0"/>
              <a:t>Release pyrogens and use lysosomal enzymes to destroy bacteria</a:t>
            </a:r>
          </a:p>
          <a:p>
            <a:pPr marL="171450" indent="-171450">
              <a:buFont typeface="Arial" pitchFamily="34" charset="0"/>
              <a:buChar char="•"/>
              <a:defRPr/>
            </a:pPr>
            <a:endParaRPr lang="en-US" dirty="0" smtClean="0"/>
          </a:p>
          <a:p>
            <a:pPr marL="0" indent="0">
              <a:buFont typeface="Arial" pitchFamily="34" charset="0"/>
              <a:buNone/>
              <a:defRPr/>
            </a:pPr>
            <a:r>
              <a:rPr lang="en-US" b="1" dirty="0" smtClean="0"/>
              <a:t>Pus: </a:t>
            </a:r>
            <a:r>
              <a:rPr lang="en-US" dirty="0" smtClean="0"/>
              <a:t>Substance</a:t>
            </a:r>
            <a:r>
              <a:rPr lang="en-US" baseline="0" dirty="0" smtClean="0"/>
              <a:t> containing old leukocytes, pathogens, and other debris; created at the site of infection once the white blood cells undergo phagocytosis</a:t>
            </a:r>
            <a:endParaRPr lang="en-US"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37</a:t>
            </a:fld>
            <a:endParaRPr lang="en-US" dirty="0"/>
          </a:p>
        </p:txBody>
      </p:sp>
    </p:spTree>
    <p:extLst>
      <p:ext uri="{BB962C8B-B14F-4D97-AF65-F5344CB8AC3E}">
        <p14:creationId xmlns:p14="http://schemas.microsoft.com/office/powerpoint/2010/main" val="13778669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6.4 </a:t>
            </a:r>
            <a:r>
              <a:rPr lang="en-US" altLang="en-US" dirty="0" smtClean="0">
                <a:latin typeface="Albertus Medium" pitchFamily="34" charset="0"/>
              </a:rPr>
              <a:t>Identify the major components of blood and describe the major functions of each.</a:t>
            </a:r>
          </a:p>
          <a:p>
            <a:endParaRPr lang="en-US" baseline="0" dirty="0" smtClean="0"/>
          </a:p>
          <a:p>
            <a:r>
              <a:rPr lang="en-US" b="1" baseline="0" dirty="0" smtClean="0"/>
              <a:t>Notes:</a:t>
            </a:r>
          </a:p>
          <a:p>
            <a:endParaRPr lang="en-US" b="1" baseline="0" dirty="0" smtClean="0"/>
          </a:p>
          <a:p>
            <a:pPr>
              <a:defRPr/>
            </a:pPr>
            <a:r>
              <a:rPr lang="en-US" b="1" dirty="0" smtClean="0"/>
              <a:t>Eosinophils</a:t>
            </a:r>
            <a:r>
              <a:rPr lang="en-US" dirty="0" smtClean="0"/>
              <a:t> have a bilobed nucleus; granules stain orange-red.</a:t>
            </a:r>
          </a:p>
          <a:p>
            <a:pPr marL="171450" indent="-171450">
              <a:buFont typeface="Arial" pitchFamily="34" charset="0"/>
              <a:buChar char="•"/>
              <a:defRPr/>
            </a:pPr>
            <a:r>
              <a:rPr lang="en-US" dirty="0" smtClean="0"/>
              <a:t>1% to 4% of total WBC count</a:t>
            </a:r>
          </a:p>
          <a:p>
            <a:pPr marL="171450" indent="-171450">
              <a:buFont typeface="Arial" pitchFamily="34" charset="0"/>
              <a:buChar char="•"/>
              <a:defRPr/>
            </a:pPr>
            <a:r>
              <a:rPr lang="en-US" dirty="0" smtClean="0"/>
              <a:t>Assist with inflammatory response</a:t>
            </a:r>
          </a:p>
          <a:p>
            <a:pPr marL="171450" indent="-171450">
              <a:buFont typeface="Arial" pitchFamily="34" charset="0"/>
              <a:buChar char="•"/>
              <a:defRPr/>
            </a:pPr>
            <a:r>
              <a:rPr lang="en-US" dirty="0" smtClean="0"/>
              <a:t>Perform phagocytosis</a:t>
            </a:r>
          </a:p>
          <a:p>
            <a:pPr marL="171450" indent="-171450">
              <a:buFont typeface="Arial" pitchFamily="34" charset="0"/>
              <a:buChar char="•"/>
              <a:defRPr/>
            </a:pPr>
            <a:r>
              <a:rPr lang="en-US" dirty="0" smtClean="0"/>
              <a:t>Secrete chemicals that destroy certain parasites</a:t>
            </a:r>
          </a:p>
          <a:p>
            <a:pPr marL="0" indent="0">
              <a:buFont typeface="Arial" pitchFamily="34" charset="0"/>
              <a:buNone/>
              <a:defRPr/>
            </a:pPr>
            <a:endParaRPr lang="en-US" dirty="0" smtClean="0"/>
          </a:p>
          <a:p>
            <a:pPr marL="0" indent="0">
              <a:buFont typeface="Arial" pitchFamily="34" charset="0"/>
              <a:buNone/>
              <a:defRPr/>
            </a:pPr>
            <a:r>
              <a:rPr lang="en-US" b="1" dirty="0" smtClean="0"/>
              <a:t>Cytoplasm: </a:t>
            </a:r>
            <a:r>
              <a:rPr lang="en-US" dirty="0" smtClean="0"/>
              <a:t>Area of the cell outside the nucleus</a:t>
            </a:r>
          </a:p>
        </p:txBody>
      </p:sp>
      <p:sp>
        <p:nvSpPr>
          <p:cNvPr id="4" name="Slide Number Placeholder 3"/>
          <p:cNvSpPr>
            <a:spLocks noGrp="1"/>
          </p:cNvSpPr>
          <p:nvPr>
            <p:ph type="sldNum" sz="quarter" idx="10"/>
          </p:nvPr>
        </p:nvSpPr>
        <p:spPr/>
        <p:txBody>
          <a:bodyPr/>
          <a:lstStyle/>
          <a:p>
            <a:fld id="{5D003D02-7E89-4EBF-B123-9C334E1BFEF7}" type="slidenum">
              <a:rPr lang="en-US" smtClean="0"/>
              <a:t>38</a:t>
            </a:fld>
            <a:endParaRPr lang="en-US" dirty="0"/>
          </a:p>
        </p:txBody>
      </p:sp>
    </p:spTree>
    <p:extLst>
      <p:ext uri="{BB962C8B-B14F-4D97-AF65-F5344CB8AC3E}">
        <p14:creationId xmlns:p14="http://schemas.microsoft.com/office/powerpoint/2010/main" val="34350032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6.4 </a:t>
            </a:r>
            <a:r>
              <a:rPr lang="en-US" altLang="en-US" dirty="0" smtClean="0">
                <a:latin typeface="Albertus Medium" pitchFamily="34" charset="0"/>
              </a:rPr>
              <a:t>Identify the major components of blood and describe the major functions of each.</a:t>
            </a:r>
          </a:p>
          <a:p>
            <a:endParaRPr lang="en-US" baseline="0" dirty="0" smtClean="0"/>
          </a:p>
          <a:p>
            <a:r>
              <a:rPr lang="en-US" b="1" baseline="0" dirty="0" smtClean="0"/>
              <a:t>Notes:</a:t>
            </a:r>
          </a:p>
          <a:p>
            <a:endParaRPr lang="en-US" b="0" baseline="0" dirty="0" smtClean="0"/>
          </a:p>
          <a:p>
            <a:pPr>
              <a:defRPr/>
            </a:pPr>
            <a:r>
              <a:rPr lang="en-US" b="1" dirty="0" smtClean="0"/>
              <a:t>Basophils</a:t>
            </a:r>
            <a:r>
              <a:rPr lang="en-US" dirty="0" smtClean="0"/>
              <a:t> are usually bilobed but may have three</a:t>
            </a:r>
            <a:r>
              <a:rPr lang="en-US" baseline="0" dirty="0" smtClean="0"/>
              <a:t> </a:t>
            </a:r>
            <a:r>
              <a:rPr lang="en-US" dirty="0" smtClean="0"/>
              <a:t>lobes; granules stain deep blue.</a:t>
            </a:r>
          </a:p>
          <a:p>
            <a:pPr marL="171450" indent="-171450">
              <a:buFont typeface="Arial" pitchFamily="34" charset="0"/>
              <a:buChar char="•"/>
              <a:defRPr/>
            </a:pPr>
            <a:r>
              <a:rPr lang="en-US" dirty="0" smtClean="0"/>
              <a:t>0% to 1% of total WBC count—least common of all WBC types</a:t>
            </a:r>
          </a:p>
          <a:p>
            <a:pPr marL="171450" indent="-171450">
              <a:buFont typeface="Arial" pitchFamily="34" charset="0"/>
              <a:buChar char="•"/>
              <a:defRPr/>
            </a:pPr>
            <a:r>
              <a:rPr lang="en-US" dirty="0" smtClean="0"/>
              <a:t>Assist with inflammatory response by releasing histamine</a:t>
            </a:r>
          </a:p>
          <a:p>
            <a:pPr marL="171450" indent="-171450">
              <a:buFont typeface="Arial" pitchFamily="34" charset="0"/>
              <a:buChar char="•"/>
              <a:defRPr/>
            </a:pPr>
            <a:r>
              <a:rPr lang="en-US" dirty="0" smtClean="0"/>
              <a:t>Release heparin for anticoagulation</a:t>
            </a:r>
          </a:p>
        </p:txBody>
      </p:sp>
      <p:sp>
        <p:nvSpPr>
          <p:cNvPr id="4" name="Slide Number Placeholder 3"/>
          <p:cNvSpPr>
            <a:spLocks noGrp="1"/>
          </p:cNvSpPr>
          <p:nvPr>
            <p:ph type="sldNum" sz="quarter" idx="10"/>
          </p:nvPr>
        </p:nvSpPr>
        <p:spPr/>
        <p:txBody>
          <a:bodyPr/>
          <a:lstStyle/>
          <a:p>
            <a:fld id="{5D003D02-7E89-4EBF-B123-9C334E1BFEF7}" type="slidenum">
              <a:rPr lang="en-US" smtClean="0"/>
              <a:t>39</a:t>
            </a:fld>
            <a:endParaRPr lang="en-US" dirty="0"/>
          </a:p>
        </p:txBody>
      </p:sp>
    </p:spTree>
    <p:extLst>
      <p:ext uri="{BB962C8B-B14F-4D97-AF65-F5344CB8AC3E}">
        <p14:creationId xmlns:p14="http://schemas.microsoft.com/office/powerpoint/2010/main" val="639298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6.4 </a:t>
            </a:r>
            <a:r>
              <a:rPr lang="en-US" altLang="en-US" dirty="0" smtClean="0">
                <a:latin typeface="Albertus Medium" pitchFamily="34" charset="0"/>
              </a:rPr>
              <a:t>Identify the major components of blood and describe the major functions of each.</a:t>
            </a:r>
          </a:p>
          <a:p>
            <a:endParaRPr lang="en-US" baseline="0" dirty="0" smtClean="0"/>
          </a:p>
          <a:p>
            <a:r>
              <a:rPr lang="en-US" b="1" baseline="0" dirty="0" smtClean="0"/>
              <a:t>Notes:</a:t>
            </a:r>
          </a:p>
          <a:p>
            <a:endParaRPr lang="en-US" b="0" baseline="0" dirty="0" smtClean="0"/>
          </a:p>
          <a:p>
            <a:pPr>
              <a:defRPr/>
            </a:pPr>
            <a:r>
              <a:rPr lang="en-US" b="1" dirty="0" smtClean="0"/>
              <a:t>Monocytes</a:t>
            </a:r>
            <a:r>
              <a:rPr lang="en-US" dirty="0" smtClean="0"/>
              <a:t> have a single, kidney-shaped nucleus, and fine granules may be seen in the cytoplasm.</a:t>
            </a:r>
          </a:p>
          <a:p>
            <a:pPr marL="171450" indent="-171450">
              <a:buFont typeface="Arial" pitchFamily="34" charset="0"/>
              <a:buChar char="•"/>
              <a:defRPr/>
            </a:pPr>
            <a:r>
              <a:rPr lang="en-US" dirty="0" smtClean="0"/>
              <a:t>2% to 6% of total WBC count</a:t>
            </a:r>
          </a:p>
          <a:p>
            <a:pPr marL="171450" indent="-171450">
              <a:buFont typeface="Arial" pitchFamily="34" charset="0"/>
              <a:buChar char="•"/>
              <a:defRPr/>
            </a:pPr>
            <a:r>
              <a:rPr lang="en-US" dirty="0" smtClean="0"/>
              <a:t>Become </a:t>
            </a:r>
            <a:r>
              <a:rPr lang="en-US" b="1" dirty="0" smtClean="0"/>
              <a:t>macrophages</a:t>
            </a:r>
            <a:r>
              <a:rPr lang="en-US" dirty="0" smtClean="0"/>
              <a:t> to phagocytize dying cells, microorganisms, and foreign substances</a:t>
            </a:r>
          </a:p>
          <a:p>
            <a:pPr marL="171450" indent="-171450">
              <a:buFont typeface="Arial" pitchFamily="34" charset="0"/>
              <a:buChar char="•"/>
              <a:defRPr/>
            </a:pPr>
            <a:r>
              <a:rPr lang="en-US" dirty="0" smtClean="0"/>
              <a:t>Chronic infections such as tuberculosis increase cell count</a:t>
            </a:r>
          </a:p>
        </p:txBody>
      </p:sp>
      <p:sp>
        <p:nvSpPr>
          <p:cNvPr id="4" name="Slide Number Placeholder 3"/>
          <p:cNvSpPr>
            <a:spLocks noGrp="1"/>
          </p:cNvSpPr>
          <p:nvPr>
            <p:ph type="sldNum" sz="quarter" idx="10"/>
          </p:nvPr>
        </p:nvSpPr>
        <p:spPr/>
        <p:txBody>
          <a:bodyPr/>
          <a:lstStyle/>
          <a:p>
            <a:fld id="{5D003D02-7E89-4EBF-B123-9C334E1BFEF7}" type="slidenum">
              <a:rPr lang="en-US" smtClean="0"/>
              <a:t>40</a:t>
            </a:fld>
            <a:endParaRPr lang="en-US" dirty="0"/>
          </a:p>
        </p:txBody>
      </p:sp>
    </p:spTree>
    <p:extLst>
      <p:ext uri="{BB962C8B-B14F-4D97-AF65-F5344CB8AC3E}">
        <p14:creationId xmlns:p14="http://schemas.microsoft.com/office/powerpoint/2010/main" val="5327903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6.4 </a:t>
            </a:r>
            <a:r>
              <a:rPr lang="en-US" altLang="en-US" dirty="0" smtClean="0">
                <a:latin typeface="Albertus Medium" pitchFamily="34" charset="0"/>
              </a:rPr>
              <a:t>Identify the major components of blood and describe the major functions of each.</a:t>
            </a:r>
          </a:p>
          <a:p>
            <a:endParaRPr lang="en-US" baseline="0" dirty="0" smtClean="0"/>
          </a:p>
          <a:p>
            <a:r>
              <a:rPr lang="en-US" b="1" baseline="0" dirty="0" smtClean="0"/>
              <a:t>Notes:</a:t>
            </a:r>
          </a:p>
          <a:p>
            <a:endParaRPr lang="en-US" b="0" baseline="0" dirty="0" smtClean="0"/>
          </a:p>
          <a:p>
            <a:pPr>
              <a:defRPr/>
            </a:pPr>
            <a:r>
              <a:rPr lang="en-US" b="1" dirty="0" smtClean="0"/>
              <a:t>Lymphocytes</a:t>
            </a:r>
            <a:r>
              <a:rPr lang="en-US" dirty="0" smtClean="0"/>
              <a:t> have a single, round nucleus and very little cytoplasm. They are very active in the immune defense.</a:t>
            </a:r>
          </a:p>
          <a:p>
            <a:pPr marL="171450" indent="-171450">
              <a:buFont typeface="Arial" pitchFamily="34" charset="0"/>
              <a:buChar char="•"/>
              <a:defRPr/>
            </a:pPr>
            <a:r>
              <a:rPr lang="en-US" dirty="0" smtClean="0"/>
              <a:t>20% to 30% of total WBC count (40%</a:t>
            </a:r>
            <a:r>
              <a:rPr lang="en-US" baseline="0" dirty="0" smtClean="0"/>
              <a:t> to 60% </a:t>
            </a:r>
            <a:r>
              <a:rPr lang="en-US" dirty="0" smtClean="0"/>
              <a:t>in young children)</a:t>
            </a:r>
          </a:p>
          <a:p>
            <a:pPr marL="171450" indent="-171450">
              <a:buFont typeface="Arial" pitchFamily="34" charset="0"/>
              <a:buChar char="•"/>
              <a:defRPr/>
            </a:pPr>
            <a:r>
              <a:rPr lang="en-US" dirty="0" smtClean="0"/>
              <a:t>B-cell lymphocytes produce antibodies to fight specific foreign antigens</a:t>
            </a:r>
          </a:p>
          <a:p>
            <a:pPr marL="171450" indent="-171450">
              <a:buFont typeface="Arial" pitchFamily="34" charset="0"/>
              <a:buChar char="•"/>
              <a:defRPr/>
            </a:pPr>
            <a:r>
              <a:rPr lang="en-US" dirty="0" smtClean="0"/>
              <a:t>T-cell lymphocytes interact with other cells to produce an immune response</a:t>
            </a:r>
          </a:p>
        </p:txBody>
      </p:sp>
      <p:sp>
        <p:nvSpPr>
          <p:cNvPr id="4" name="Slide Number Placeholder 3"/>
          <p:cNvSpPr>
            <a:spLocks noGrp="1"/>
          </p:cNvSpPr>
          <p:nvPr>
            <p:ph type="sldNum" sz="quarter" idx="10"/>
          </p:nvPr>
        </p:nvSpPr>
        <p:spPr/>
        <p:txBody>
          <a:bodyPr/>
          <a:lstStyle/>
          <a:p>
            <a:fld id="{5D003D02-7E89-4EBF-B123-9C334E1BFEF7}" type="slidenum">
              <a:rPr lang="en-US" smtClean="0"/>
              <a:t>41</a:t>
            </a:fld>
            <a:endParaRPr lang="en-US" dirty="0"/>
          </a:p>
        </p:txBody>
      </p:sp>
    </p:spTree>
    <p:extLst>
      <p:ext uri="{BB962C8B-B14F-4D97-AF65-F5344CB8AC3E}">
        <p14:creationId xmlns:p14="http://schemas.microsoft.com/office/powerpoint/2010/main" val="14894984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6.4 </a:t>
            </a:r>
            <a:r>
              <a:rPr lang="en-US" altLang="en-US" dirty="0" smtClean="0">
                <a:latin typeface="Albertus Medium" pitchFamily="34" charset="0"/>
              </a:rPr>
              <a:t>Identify the major components of blood and describe the major functions of each.</a:t>
            </a:r>
          </a:p>
          <a:p>
            <a:endParaRPr lang="en-US" baseline="0" dirty="0" smtClean="0"/>
          </a:p>
          <a:p>
            <a:r>
              <a:rPr lang="en-US" b="1" baseline="0" dirty="0" smtClean="0"/>
              <a:t>Notes:</a:t>
            </a:r>
          </a:p>
          <a:p>
            <a:endParaRPr lang="en-US" b="0" baseline="0" dirty="0" smtClean="0"/>
          </a:p>
          <a:p>
            <a:pPr>
              <a:defRPr/>
            </a:pPr>
            <a:r>
              <a:rPr lang="en-US" dirty="0" smtClean="0"/>
              <a:t>Megakaryocytes are the largest cells in the bone marrow. Platelets are fragments of these large cells.</a:t>
            </a:r>
          </a:p>
          <a:p>
            <a:pPr>
              <a:defRPr/>
            </a:pPr>
            <a:endParaRPr lang="en-US" dirty="0" smtClean="0"/>
          </a:p>
          <a:p>
            <a:pPr>
              <a:defRPr/>
            </a:pPr>
            <a:r>
              <a:rPr lang="en-US" dirty="0" smtClean="0"/>
              <a:t>Platelets are the first cells to arrive at the site of an injury.</a:t>
            </a:r>
          </a:p>
          <a:p>
            <a:pPr marL="171450" indent="-171450">
              <a:buFont typeface="Arial" pitchFamily="34" charset="0"/>
              <a:buChar char="•"/>
              <a:defRPr/>
            </a:pPr>
            <a:r>
              <a:rPr lang="en-US" dirty="0" smtClean="0"/>
              <a:t>Stick to injury site</a:t>
            </a:r>
          </a:p>
          <a:p>
            <a:pPr marL="171450" indent="-171450">
              <a:buFont typeface="Arial" pitchFamily="34" charset="0"/>
              <a:buChar char="•"/>
              <a:defRPr/>
            </a:pPr>
            <a:r>
              <a:rPr lang="en-US" dirty="0" smtClean="0"/>
              <a:t>Form platelet plug to slow or stop bleeding</a:t>
            </a:r>
          </a:p>
          <a:p>
            <a:pPr marL="171450" indent="-171450">
              <a:buFont typeface="Arial" pitchFamily="34" charset="0"/>
              <a:buChar char="•"/>
              <a:defRPr/>
            </a:pPr>
            <a:r>
              <a:rPr lang="en-US" dirty="0" smtClean="0"/>
              <a:t>Secrete serotonin to constrict blood vessels, decreasing blood loss</a:t>
            </a:r>
          </a:p>
        </p:txBody>
      </p:sp>
      <p:sp>
        <p:nvSpPr>
          <p:cNvPr id="4" name="Slide Number Placeholder 3"/>
          <p:cNvSpPr>
            <a:spLocks noGrp="1"/>
          </p:cNvSpPr>
          <p:nvPr>
            <p:ph type="sldNum" sz="quarter" idx="10"/>
          </p:nvPr>
        </p:nvSpPr>
        <p:spPr/>
        <p:txBody>
          <a:bodyPr/>
          <a:lstStyle/>
          <a:p>
            <a:fld id="{5D003D02-7E89-4EBF-B123-9C334E1BFEF7}" type="slidenum">
              <a:rPr lang="en-US" smtClean="0"/>
              <a:t>42</a:t>
            </a:fld>
            <a:endParaRPr lang="en-US" dirty="0"/>
          </a:p>
        </p:txBody>
      </p:sp>
    </p:spTree>
    <p:extLst>
      <p:ext uri="{BB962C8B-B14F-4D97-AF65-F5344CB8AC3E}">
        <p14:creationId xmlns:p14="http://schemas.microsoft.com/office/powerpoint/2010/main" val="28566673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6.4 </a:t>
            </a:r>
            <a:r>
              <a:rPr lang="en-US" altLang="en-US" dirty="0" smtClean="0">
                <a:latin typeface="Albertus Medium" pitchFamily="34" charset="0"/>
              </a:rPr>
              <a:t>Identify the major components of blood and describe the major functions of each.</a:t>
            </a:r>
          </a:p>
          <a:p>
            <a:endParaRPr lang="en-US" baseline="0" dirty="0" smtClean="0"/>
          </a:p>
          <a:p>
            <a:r>
              <a:rPr lang="en-US" b="1" baseline="0" dirty="0" smtClean="0"/>
              <a:t>Notes:</a:t>
            </a:r>
          </a:p>
          <a:p>
            <a:endParaRPr lang="en-US" b="0" baseline="0" dirty="0" smtClean="0"/>
          </a:p>
          <a:p>
            <a:pPr>
              <a:defRPr/>
            </a:pPr>
            <a:r>
              <a:rPr lang="en-US" sz="1100" b="1" dirty="0" smtClean="0"/>
              <a:t>Serum: </a:t>
            </a:r>
            <a:r>
              <a:rPr lang="en-US" sz="1100" b="0" dirty="0" smtClean="0"/>
              <a:t>L</a:t>
            </a:r>
            <a:r>
              <a:rPr lang="en-US" sz="1100" dirty="0" smtClean="0"/>
              <a:t>iquid portion of clotted (coagulated) blood</a:t>
            </a:r>
          </a:p>
          <a:p>
            <a:pPr>
              <a:defRPr/>
            </a:pPr>
            <a:r>
              <a:rPr lang="en-US" sz="1100" b="1" dirty="0" smtClean="0"/>
              <a:t>Plasma: </a:t>
            </a:r>
            <a:r>
              <a:rPr lang="en-US" sz="1100" b="0" dirty="0" smtClean="0"/>
              <a:t>L</a:t>
            </a:r>
            <a:r>
              <a:rPr lang="en-US" sz="1100" dirty="0" smtClean="0"/>
              <a:t>iquid portion of unclotted (uncoagulated) blood</a:t>
            </a:r>
          </a:p>
          <a:p>
            <a:pPr>
              <a:defRPr/>
            </a:pPr>
            <a:endParaRPr lang="en-US" sz="1100" dirty="0" smtClean="0"/>
          </a:p>
          <a:p>
            <a:pPr>
              <a:defRPr/>
            </a:pPr>
            <a:r>
              <a:rPr lang="en-US" sz="1100" dirty="0" smtClean="0"/>
              <a:t>Blood that is collected in a tube containing an anticoagulant and is then centrifuged separates into three distinct layers: plasma, buffy coat (WBCs and platelets), and red blood cells.</a:t>
            </a:r>
          </a:p>
          <a:p>
            <a:pPr>
              <a:defRPr/>
            </a:pPr>
            <a:endParaRPr lang="en-US" sz="1100" dirty="0" smtClean="0"/>
          </a:p>
          <a:p>
            <a:pPr>
              <a:defRPr/>
            </a:pPr>
            <a:r>
              <a:rPr lang="en-US" sz="1100" b="1" dirty="0" smtClean="0"/>
              <a:t>Anticoagulant:</a:t>
            </a:r>
            <a:r>
              <a:rPr lang="en-US" sz="1100" b="1" baseline="0" dirty="0" smtClean="0"/>
              <a:t> </a:t>
            </a:r>
            <a:r>
              <a:rPr lang="en-US" sz="1100" baseline="0" dirty="0" smtClean="0"/>
              <a:t>Agent that prevents blood from clotting</a:t>
            </a:r>
          </a:p>
          <a:p>
            <a:pPr>
              <a:defRPr/>
            </a:pPr>
            <a:r>
              <a:rPr lang="en-US" sz="1100" b="1" baseline="0" dirty="0" smtClean="0"/>
              <a:t>Centrifugation: </a:t>
            </a:r>
            <a:r>
              <a:rPr lang="en-US" sz="1100" baseline="0" dirty="0" smtClean="0"/>
              <a:t>The spinning of test tubes at a high speed around a central axis to separate the components of the test tube contents</a:t>
            </a:r>
            <a:endParaRPr lang="en-US" sz="1100" dirty="0" smtClean="0"/>
          </a:p>
          <a:p>
            <a:pPr>
              <a:defRPr/>
            </a:pPr>
            <a:endParaRPr lang="en-US" sz="1100" b="0" dirty="0" smtClean="0"/>
          </a:p>
          <a:p>
            <a:pPr>
              <a:defRPr/>
            </a:pPr>
            <a:r>
              <a:rPr lang="en-US" sz="1100" b="1" dirty="0" smtClean="0"/>
              <a:t>Plasma composition:</a:t>
            </a:r>
          </a:p>
          <a:p>
            <a:pPr>
              <a:buFont typeface="Arial" pitchFamily="34" charset="0"/>
              <a:buChar char="•"/>
              <a:defRPr/>
            </a:pPr>
            <a:r>
              <a:rPr lang="en-US" sz="1100" b="0" dirty="0" smtClean="0"/>
              <a:t> 90</a:t>
            </a:r>
            <a:r>
              <a:rPr lang="en-US" sz="1100" b="0" baseline="0" dirty="0" smtClean="0"/>
              <a:t>% to 92% water </a:t>
            </a:r>
          </a:p>
          <a:p>
            <a:pPr>
              <a:buFont typeface="Arial" pitchFamily="34" charset="0"/>
              <a:buChar char="•"/>
              <a:defRPr/>
            </a:pPr>
            <a:r>
              <a:rPr lang="en-US" sz="1100" dirty="0" smtClean="0"/>
              <a:t> Nutrients: cholesterols, fatty acids, amino acids, glucose</a:t>
            </a:r>
          </a:p>
          <a:p>
            <a:pPr>
              <a:buFont typeface="Arial" pitchFamily="34" charset="0"/>
              <a:buChar char="•"/>
              <a:defRPr/>
            </a:pPr>
            <a:r>
              <a:rPr lang="en-US" sz="1100" dirty="0" smtClean="0"/>
              <a:t> Hormones: thymosin, insulin</a:t>
            </a:r>
          </a:p>
          <a:p>
            <a:pPr>
              <a:buFont typeface="Arial" pitchFamily="34" charset="0"/>
              <a:buChar char="•"/>
              <a:defRPr/>
            </a:pPr>
            <a:r>
              <a:rPr lang="en-US" sz="1100" dirty="0" smtClean="0"/>
              <a:t> Electrolytes: sodium potassium, calcium, magnesium, chloride</a:t>
            </a:r>
          </a:p>
          <a:p>
            <a:pPr>
              <a:buFont typeface="Arial" pitchFamily="34" charset="0"/>
              <a:buChar char="•"/>
              <a:defRPr/>
            </a:pPr>
            <a:r>
              <a:rPr lang="en-US" sz="1100" dirty="0" smtClean="0"/>
              <a:t> Proteins:</a:t>
            </a:r>
            <a:r>
              <a:rPr lang="en-US" sz="1100" baseline="0" dirty="0" smtClean="0"/>
              <a:t> fibrinogen, globulins, albumin</a:t>
            </a:r>
          </a:p>
          <a:p>
            <a:pPr>
              <a:buFont typeface="Arial" pitchFamily="34" charset="0"/>
              <a:buChar char="•"/>
              <a:defRPr/>
            </a:pPr>
            <a:r>
              <a:rPr lang="en-US" sz="1100" baseline="0" dirty="0" smtClean="0"/>
              <a:t> Waste: urea, uric acid, creatinine, xanthine</a:t>
            </a:r>
          </a:p>
          <a:p>
            <a:pPr>
              <a:buFont typeface="Arial" pitchFamily="34" charset="0"/>
              <a:buChar char="•"/>
              <a:defRPr/>
            </a:pPr>
            <a:r>
              <a:rPr lang="en-US" sz="1100" baseline="0" dirty="0" smtClean="0"/>
              <a:t> Protective substances: antitoxins, opsonins, agglutinin, bacteriolysins</a:t>
            </a:r>
          </a:p>
          <a:p>
            <a:pPr>
              <a:defRPr/>
            </a:pPr>
            <a:endParaRPr lang="en-US" sz="1100" baseline="0" dirty="0" smtClean="0"/>
          </a:p>
          <a:p>
            <a:pPr>
              <a:defRPr/>
            </a:pPr>
            <a:r>
              <a:rPr lang="en-US" sz="1100" b="1" dirty="0" smtClean="0"/>
              <a:t>Fibrinogen:</a:t>
            </a:r>
            <a:r>
              <a:rPr lang="en-US" sz="1100" dirty="0" smtClean="0"/>
              <a:t> Protein that aids in clotting</a:t>
            </a:r>
          </a:p>
          <a:p>
            <a:pPr>
              <a:defRPr/>
            </a:pPr>
            <a:r>
              <a:rPr lang="en-US" sz="1100" b="1" dirty="0" smtClean="0"/>
              <a:t>Globulins:</a:t>
            </a:r>
            <a:r>
              <a:rPr lang="en-US" sz="1100" dirty="0" smtClean="0"/>
              <a:t> Proteins that serve as antibodies</a:t>
            </a:r>
          </a:p>
          <a:p>
            <a:pPr>
              <a:defRPr/>
            </a:pPr>
            <a:r>
              <a:rPr lang="en-US" sz="1100" b="1" dirty="0" smtClean="0"/>
              <a:t>Albumin: </a:t>
            </a:r>
            <a:r>
              <a:rPr lang="en-US" sz="1100" b="0" dirty="0" smtClean="0"/>
              <a:t>P</a:t>
            </a:r>
            <a:r>
              <a:rPr lang="en-US" sz="1100" dirty="0" smtClean="0"/>
              <a:t>rotein that assists in regulating blood pressure</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43</a:t>
            </a:fld>
            <a:endParaRPr lang="en-US" dirty="0"/>
          </a:p>
        </p:txBody>
      </p:sp>
    </p:spTree>
    <p:extLst>
      <p:ext uri="{BB962C8B-B14F-4D97-AF65-F5344CB8AC3E}">
        <p14:creationId xmlns:p14="http://schemas.microsoft.com/office/powerpoint/2010/main" val="13404449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 6.4 </a:t>
            </a:r>
            <a:r>
              <a:rPr lang="en-US" altLang="en-US" dirty="0" smtClean="0">
                <a:latin typeface="Albertus Medium" pitchFamily="34" charset="0"/>
              </a:rPr>
              <a:t>Identify the major components of blood and describe the major functions of each.</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44</a:t>
            </a:fld>
            <a:endParaRPr lang="en-US" dirty="0"/>
          </a:p>
        </p:txBody>
      </p:sp>
    </p:spTree>
    <p:extLst>
      <p:ext uri="{BB962C8B-B14F-4D97-AF65-F5344CB8AC3E}">
        <p14:creationId xmlns:p14="http://schemas.microsoft.com/office/powerpoint/2010/main" val="24931905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6.4 </a:t>
            </a:r>
            <a:r>
              <a:rPr lang="en-US" altLang="en-US" dirty="0" smtClean="0">
                <a:latin typeface="Albertus Medium" pitchFamily="34" charset="0"/>
              </a:rPr>
              <a:t>Identify the major components of blood and describe the major functions of each.</a:t>
            </a:r>
          </a:p>
          <a:p>
            <a:endParaRPr lang="en-US" baseline="0" dirty="0" smtClean="0"/>
          </a:p>
          <a:p>
            <a:endParaRPr lang="en-US" b="0"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45</a:t>
            </a:fld>
            <a:endParaRPr lang="en-US" dirty="0"/>
          </a:p>
        </p:txBody>
      </p:sp>
    </p:spTree>
    <p:extLst>
      <p:ext uri="{BB962C8B-B14F-4D97-AF65-F5344CB8AC3E}">
        <p14:creationId xmlns:p14="http://schemas.microsoft.com/office/powerpoint/2010/main" val="1705172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6</a:t>
            </a:fld>
            <a:endParaRPr lang="en-US" dirty="0"/>
          </a:p>
        </p:txBody>
      </p:sp>
    </p:spTree>
    <p:extLst>
      <p:ext uri="{BB962C8B-B14F-4D97-AF65-F5344CB8AC3E}">
        <p14:creationId xmlns:p14="http://schemas.microsoft.com/office/powerpoint/2010/main" val="38550087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6.5 </a:t>
            </a:r>
            <a:r>
              <a:rPr lang="en-US" altLang="en-US" dirty="0" smtClean="0">
                <a:latin typeface="Albertus Medium" pitchFamily="34" charset="0"/>
              </a:rPr>
              <a:t>Define hemostasis</a:t>
            </a:r>
            <a:r>
              <a:rPr lang="en-US" altLang="en-US" baseline="0" dirty="0" smtClean="0">
                <a:latin typeface="Albertus Medium" pitchFamily="34" charset="0"/>
              </a:rPr>
              <a:t> and describe the basic coagulation process.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47</a:t>
            </a:fld>
            <a:endParaRPr lang="en-US" dirty="0"/>
          </a:p>
        </p:txBody>
      </p:sp>
    </p:spTree>
    <p:extLst>
      <p:ext uri="{BB962C8B-B14F-4D97-AF65-F5344CB8AC3E}">
        <p14:creationId xmlns:p14="http://schemas.microsoft.com/office/powerpoint/2010/main" val="15272203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6.5 </a:t>
            </a:r>
            <a:r>
              <a:rPr lang="en-US" altLang="en-US" dirty="0" smtClean="0">
                <a:latin typeface="Albertus Medium" pitchFamily="34" charset="0"/>
              </a:rPr>
              <a:t>Define hemostasis</a:t>
            </a:r>
            <a:r>
              <a:rPr lang="en-US" altLang="en-US" baseline="0" dirty="0" smtClean="0">
                <a:latin typeface="Albertus Medium" pitchFamily="34" charset="0"/>
              </a:rPr>
              <a:t> and describe the basic coagulation process.</a:t>
            </a:r>
          </a:p>
          <a:p>
            <a:endParaRPr lang="en-US" baseline="0" dirty="0" smtClean="0"/>
          </a:p>
          <a:p>
            <a:r>
              <a:rPr lang="en-US" b="1" baseline="0"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first step in hemostasis is blood vessel spasm, or vasoconstriction. The decrease in diameter of the blood vessel decreases the amount of blood flowing through the vessel. If the blood vessel is small and the injury is limited, this alone may stop the bleeding.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48</a:t>
            </a:fld>
            <a:endParaRPr lang="en-US" dirty="0"/>
          </a:p>
        </p:txBody>
      </p:sp>
    </p:spTree>
    <p:extLst>
      <p:ext uri="{BB962C8B-B14F-4D97-AF65-F5344CB8AC3E}">
        <p14:creationId xmlns:p14="http://schemas.microsoft.com/office/powerpoint/2010/main" val="22842058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6.5 </a:t>
            </a:r>
            <a:r>
              <a:rPr lang="en-US" altLang="en-US" dirty="0" smtClean="0">
                <a:latin typeface="Albertus Medium" pitchFamily="34" charset="0"/>
              </a:rPr>
              <a:t>Define hemostasis</a:t>
            </a:r>
            <a:r>
              <a:rPr lang="en-US" altLang="en-US" baseline="0" dirty="0" smtClean="0">
                <a:latin typeface="Albertus Medium" pitchFamily="34" charset="0"/>
              </a:rPr>
              <a:t> and describe the basic coagulation process.</a:t>
            </a:r>
          </a:p>
          <a:p>
            <a:endParaRPr lang="en-US" baseline="0" dirty="0" smtClean="0"/>
          </a:p>
          <a:p>
            <a:r>
              <a:rPr lang="en-US" b="1" baseline="0"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r>
              <a:rPr lang="en-US" altLang="en-US" dirty="0" smtClean="0"/>
              <a:t>If vasoconstriction is not enough to stop the bleeding, the blood vessel releases chemical signals to call platelets to the injured site. Platelets begin to cluster at the site of injury and clump together to form a platelet plug. This process is known as primary hemostasis.</a:t>
            </a:r>
          </a:p>
        </p:txBody>
      </p:sp>
      <p:sp>
        <p:nvSpPr>
          <p:cNvPr id="4" name="Slide Number Placeholder 3"/>
          <p:cNvSpPr>
            <a:spLocks noGrp="1"/>
          </p:cNvSpPr>
          <p:nvPr>
            <p:ph type="sldNum" sz="quarter" idx="10"/>
          </p:nvPr>
        </p:nvSpPr>
        <p:spPr/>
        <p:txBody>
          <a:bodyPr/>
          <a:lstStyle/>
          <a:p>
            <a:fld id="{5D003D02-7E89-4EBF-B123-9C334E1BFEF7}" type="slidenum">
              <a:rPr lang="en-US" smtClean="0"/>
              <a:t>49</a:t>
            </a:fld>
            <a:endParaRPr lang="en-US" dirty="0"/>
          </a:p>
        </p:txBody>
      </p:sp>
    </p:spTree>
    <p:extLst>
      <p:ext uri="{BB962C8B-B14F-4D97-AF65-F5344CB8AC3E}">
        <p14:creationId xmlns:p14="http://schemas.microsoft.com/office/powerpoint/2010/main" val="8568261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6.5 </a:t>
            </a:r>
            <a:r>
              <a:rPr lang="en-US" altLang="en-US" dirty="0" smtClean="0">
                <a:latin typeface="Albertus Medium" pitchFamily="34" charset="0"/>
              </a:rPr>
              <a:t>Define hemostasis</a:t>
            </a:r>
            <a:r>
              <a:rPr lang="en-US" altLang="en-US" baseline="0" dirty="0" smtClean="0">
                <a:latin typeface="Albertus Medium" pitchFamily="34" charset="0"/>
              </a:rPr>
              <a:t> and describe the basic coagulation process.</a:t>
            </a:r>
          </a:p>
          <a:p>
            <a:endParaRPr lang="en-US" baseline="0" dirty="0" smtClean="0"/>
          </a:p>
          <a:p>
            <a:r>
              <a:rPr lang="en-US" b="1" baseline="0"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r>
              <a:rPr lang="en-US" altLang="en-US" b="1" dirty="0" smtClean="0"/>
              <a:t>Coagulation</a:t>
            </a:r>
            <a:r>
              <a:rPr lang="en-US" altLang="en-US" dirty="0" smtClean="0"/>
              <a:t>, or blood clotting, is the third step in hemostasis. It requires the presence of specific clotting factors to form a clot. The clotting factors come together and form </a:t>
            </a:r>
            <a:r>
              <a:rPr lang="en-US" altLang="en-US" b="1" dirty="0" smtClean="0"/>
              <a:t>thrombin</a:t>
            </a:r>
            <a:r>
              <a:rPr lang="en-US" altLang="en-US" dirty="0" smtClean="0"/>
              <a:t>, an enzyme that converts fibrinogen into </a:t>
            </a:r>
            <a:r>
              <a:rPr lang="en-US" altLang="en-US" b="1" dirty="0" smtClean="0"/>
              <a:t>fibrin</a:t>
            </a:r>
            <a:r>
              <a:rPr lang="en-US" altLang="en-US" dirty="0" smtClean="0"/>
              <a:t>. The fibrin adheres to the injury site, trapping blood cells and other particles to form a clot. This process is known as secondary hemostasis.</a:t>
            </a:r>
          </a:p>
          <a:p>
            <a:endParaRPr lang="en-US" altLang="en-US" dirty="0" smtClean="0"/>
          </a:p>
          <a:p>
            <a:r>
              <a:rPr lang="en-US" altLang="en-US" b="1" dirty="0" smtClean="0"/>
              <a:t>Fibrin: </a:t>
            </a:r>
            <a:r>
              <a:rPr lang="en-US" altLang="en-US" dirty="0" smtClean="0"/>
              <a:t>Filamentous protein formed by the action of thrombin on fibrinogen</a:t>
            </a:r>
          </a:p>
          <a:p>
            <a:endParaRPr lang="en-US" altLang="en-US" dirty="0" smtClean="0"/>
          </a:p>
          <a:p>
            <a:pPr marL="404813" indent="-404813">
              <a:spcBef>
                <a:spcPts val="2400"/>
              </a:spcBef>
            </a:pPr>
            <a:r>
              <a:rPr lang="en-US" altLang="en-US" dirty="0" smtClean="0"/>
              <a:t>The following slide describes coagulation in more detail.</a:t>
            </a:r>
            <a:r>
              <a:rPr lang="en-US" dirty="0" smtClean="0"/>
              <a:t> LO 6.5 </a:t>
            </a:r>
            <a:r>
              <a:rPr lang="en-US" altLang="en-US" dirty="0" smtClean="0">
                <a:latin typeface="Albertus Medium" pitchFamily="34" charset="0"/>
              </a:rPr>
              <a:t>Define hemostasis</a:t>
            </a:r>
            <a:r>
              <a:rPr lang="en-US" altLang="en-US" baseline="0" dirty="0" smtClean="0">
                <a:latin typeface="Albertus Medium" pitchFamily="34" charset="0"/>
              </a:rPr>
              <a:t> and describe the basic coagulation process.</a:t>
            </a:r>
          </a:p>
          <a:p>
            <a:endParaRPr lang="en-US" baseline="0" dirty="0" smtClean="0"/>
          </a:p>
          <a:p>
            <a:r>
              <a:rPr lang="en-US" b="1" baseline="0"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r>
              <a:rPr lang="en-US" altLang="en-US" b="1" dirty="0" smtClean="0"/>
              <a:t>Coagulation</a:t>
            </a:r>
            <a:r>
              <a:rPr lang="en-US" altLang="en-US" dirty="0" smtClean="0"/>
              <a:t>, or blood clotting, is the third step in hemostasis. It requires the presence of specific clotting factors to form a clot. The clotting factors come together and form </a:t>
            </a:r>
            <a:r>
              <a:rPr lang="en-US" altLang="en-US" b="1" dirty="0" smtClean="0"/>
              <a:t>thrombin</a:t>
            </a:r>
            <a:r>
              <a:rPr lang="en-US" altLang="en-US" dirty="0" smtClean="0"/>
              <a:t>, an enzyme that converts fibrinogen into </a:t>
            </a:r>
            <a:r>
              <a:rPr lang="en-US" altLang="en-US" b="1" dirty="0" smtClean="0"/>
              <a:t>fibrin</a:t>
            </a:r>
            <a:r>
              <a:rPr lang="en-US" altLang="en-US" dirty="0" smtClean="0"/>
              <a:t>. The fibrin adheres to the injury site, trapping blood cells and other particles to form a clot. This process is known as secondary hemostasis.</a:t>
            </a:r>
          </a:p>
          <a:p>
            <a:endParaRPr lang="en-US" altLang="en-US" dirty="0" smtClean="0"/>
          </a:p>
          <a:p>
            <a:r>
              <a:rPr lang="en-US" altLang="en-US" b="1" dirty="0" smtClean="0"/>
              <a:t>Fibrin: </a:t>
            </a:r>
            <a:r>
              <a:rPr lang="en-US" altLang="en-US" dirty="0" smtClean="0"/>
              <a:t>Filamentous protein formed by the action of thrombin on fibrinogen</a:t>
            </a:r>
          </a:p>
          <a:p>
            <a:endParaRPr lang="en-US" altLang="en-US" dirty="0" smtClean="0"/>
          </a:p>
          <a:p>
            <a:r>
              <a:rPr lang="en-US" altLang="en-US" dirty="0" smtClean="0"/>
              <a:t>The following slide describes coagulation in more detail.</a:t>
            </a:r>
          </a:p>
        </p:txBody>
      </p:sp>
      <p:sp>
        <p:nvSpPr>
          <p:cNvPr id="4" name="Slide Number Placeholder 3"/>
          <p:cNvSpPr>
            <a:spLocks noGrp="1"/>
          </p:cNvSpPr>
          <p:nvPr>
            <p:ph type="sldNum" sz="quarter" idx="10"/>
          </p:nvPr>
        </p:nvSpPr>
        <p:spPr/>
        <p:txBody>
          <a:bodyPr/>
          <a:lstStyle/>
          <a:p>
            <a:fld id="{5D003D02-7E89-4EBF-B123-9C334E1BFEF7}" type="slidenum">
              <a:rPr lang="en-US" smtClean="0"/>
              <a:t>50</a:t>
            </a:fld>
            <a:endParaRPr lang="en-US" dirty="0"/>
          </a:p>
        </p:txBody>
      </p:sp>
    </p:spTree>
    <p:extLst>
      <p:ext uri="{BB962C8B-B14F-4D97-AF65-F5344CB8AC3E}">
        <p14:creationId xmlns:p14="http://schemas.microsoft.com/office/powerpoint/2010/main" val="10189051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6.5 </a:t>
            </a:r>
            <a:r>
              <a:rPr lang="en-US" altLang="en-US" dirty="0" smtClean="0">
                <a:latin typeface="Albertus Medium" pitchFamily="34" charset="0"/>
              </a:rPr>
              <a:t>Define hemostasis</a:t>
            </a:r>
            <a:r>
              <a:rPr lang="en-US" altLang="en-US" baseline="0" dirty="0" smtClean="0">
                <a:latin typeface="Albertus Medium" pitchFamily="34" charset="0"/>
              </a:rPr>
              <a:t> and describe the basic coagulation process.</a:t>
            </a:r>
          </a:p>
          <a:p>
            <a:endParaRPr lang="en-US" baseline="0" dirty="0" smtClean="0"/>
          </a:p>
          <a:p>
            <a:r>
              <a:rPr lang="en-US" b="1" baseline="0"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r>
              <a:rPr lang="en-US" altLang="en-US" dirty="0" smtClean="0"/>
              <a:t>Clot formation stimulates the growth of fibroblasts and smooth muscle cells to repair the vessel wall. As the wall becomes more stable, the fibrin begins to break down in the process of fibrinolysis. This results in the dissolution of the clot, which returns the vessel to its normal state.</a:t>
            </a:r>
          </a:p>
          <a:p>
            <a:endParaRPr lang="en-US" altLang="en-US" dirty="0" smtClean="0"/>
          </a:p>
          <a:p>
            <a:r>
              <a:rPr lang="en-US" altLang="en-US" dirty="0" smtClean="0"/>
              <a:t>The following slide describes the process of fibrinolysis in more detail.</a:t>
            </a:r>
          </a:p>
          <a:p>
            <a:endParaRPr lang="en-US" altLang="en-US"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51</a:t>
            </a:fld>
            <a:endParaRPr lang="en-US" dirty="0"/>
          </a:p>
        </p:txBody>
      </p:sp>
    </p:spTree>
    <p:extLst>
      <p:ext uri="{BB962C8B-B14F-4D97-AF65-F5344CB8AC3E}">
        <p14:creationId xmlns:p14="http://schemas.microsoft.com/office/powerpoint/2010/main" val="1532513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6.5 </a:t>
            </a:r>
            <a:r>
              <a:rPr lang="en-US" altLang="en-US" dirty="0" smtClean="0">
                <a:latin typeface="Albertus Medium" pitchFamily="34" charset="0"/>
              </a:rPr>
              <a:t>Define hemostasis</a:t>
            </a:r>
            <a:r>
              <a:rPr lang="en-US" altLang="en-US" baseline="0" dirty="0" smtClean="0">
                <a:latin typeface="Albertus Medium" pitchFamily="34" charset="0"/>
              </a:rPr>
              <a:t> and describe the basic coagulation process.</a:t>
            </a:r>
          </a:p>
          <a:p>
            <a:endParaRPr lang="en-US" baseline="0" dirty="0" smtClean="0"/>
          </a:p>
          <a:p>
            <a:r>
              <a:rPr lang="en-US" b="1" baseline="0"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a:defRPr/>
            </a:pPr>
            <a:r>
              <a:rPr lang="en-US" sz="1100" dirty="0" smtClean="0"/>
              <a:t>The “waterfall cascade” model of coagulation consists of three pathways: intrinsic, extrinsic, and common.</a:t>
            </a:r>
          </a:p>
          <a:p>
            <a:pPr>
              <a:defRPr/>
            </a:pPr>
            <a:r>
              <a:rPr lang="en-US" sz="1100" dirty="0" smtClean="0"/>
              <a:t>(Note: In this diagram, the red factors with “a” represent activated factors.)</a:t>
            </a:r>
          </a:p>
          <a:p>
            <a:pPr>
              <a:defRPr/>
            </a:pPr>
            <a:endParaRPr lang="en-US" sz="1100" dirty="0" smtClean="0"/>
          </a:p>
          <a:p>
            <a:pPr>
              <a:defRPr/>
            </a:pPr>
            <a:r>
              <a:rPr lang="en-US" sz="1100" b="1" dirty="0" smtClean="0"/>
              <a:t>Intrinsic pathway:</a:t>
            </a:r>
          </a:p>
          <a:p>
            <a:pPr>
              <a:defRPr/>
            </a:pPr>
            <a:r>
              <a:rPr lang="en-US" sz="1100" dirty="0" smtClean="0"/>
              <a:t>The intrinsic pathway of coagulation becomes activated when Factor XII comes in contact with collagen or immune system pathways that produce bradykinins. Fletcher factor (prekallikrein, a protease that activates kinins) and Fitzgerald factor (high-molecular-weight kininogen) can also activate Factor XII.</a:t>
            </a:r>
          </a:p>
          <a:p>
            <a:pPr marL="171450" indent="-171450">
              <a:buFont typeface="Arial" pitchFamily="34" charset="0"/>
              <a:buChar char="•"/>
              <a:defRPr/>
            </a:pPr>
            <a:r>
              <a:rPr lang="en-US" sz="1100" dirty="0" smtClean="0"/>
              <a:t>Activated Factor XII activates Factor XI, which in turn activates Factor IX.</a:t>
            </a:r>
          </a:p>
          <a:p>
            <a:pPr marL="171450" indent="-171450">
              <a:buFont typeface="Arial" pitchFamily="34" charset="0"/>
              <a:buChar char="•"/>
              <a:defRPr/>
            </a:pPr>
            <a:r>
              <a:rPr lang="en-US" sz="1100" dirty="0" smtClean="0"/>
              <a:t>Factor IX forms a complex with its co-factor, Factor VIII, calcium, and platelet phospholipid PF3.</a:t>
            </a:r>
          </a:p>
          <a:p>
            <a:pPr marL="171450" indent="-171450">
              <a:buFont typeface="Arial" pitchFamily="34" charset="0"/>
              <a:buChar char="•"/>
              <a:defRPr/>
            </a:pPr>
            <a:r>
              <a:rPr lang="en-US" sz="1100" dirty="0" smtClean="0"/>
              <a:t>This complex activates the first enzyme in the common pathway, Factor X.</a:t>
            </a:r>
          </a:p>
          <a:p>
            <a:pPr>
              <a:buFont typeface="Arial" pitchFamily="34" charset="0"/>
              <a:buNone/>
              <a:defRPr/>
            </a:pPr>
            <a:endParaRPr lang="en-US" sz="1100" b="1" dirty="0" smtClean="0"/>
          </a:p>
          <a:p>
            <a:pPr>
              <a:buFont typeface="Arial" pitchFamily="34" charset="0"/>
              <a:buNone/>
              <a:defRPr/>
            </a:pPr>
            <a:r>
              <a:rPr lang="en-US" sz="1100" b="1" dirty="0" smtClean="0"/>
              <a:t>Extrinsic pathway:</a:t>
            </a:r>
          </a:p>
          <a:p>
            <a:pPr>
              <a:defRPr/>
            </a:pPr>
            <a:r>
              <a:rPr lang="en-US" sz="1100" dirty="0" smtClean="0"/>
              <a:t>The extrinsic pathway of coagulation begins with the introduction of tissue substances into the bloodstream. This occurs when skin is cut or other tissue damage occurs.</a:t>
            </a:r>
          </a:p>
          <a:p>
            <a:pPr marL="171450" indent="-171450">
              <a:buFont typeface="Arial" pitchFamily="34" charset="0"/>
              <a:buChar char="•"/>
              <a:defRPr/>
            </a:pPr>
            <a:r>
              <a:rPr lang="en-US" sz="1100" dirty="0" smtClean="0"/>
              <a:t>Tissue thromboplastin (Factor III) activates Factor VII.</a:t>
            </a:r>
          </a:p>
          <a:p>
            <a:pPr marL="171450" indent="-171450">
              <a:buFont typeface="Arial" pitchFamily="34" charset="0"/>
              <a:buChar char="•"/>
              <a:defRPr/>
            </a:pPr>
            <a:r>
              <a:rPr lang="en-US" sz="1100" dirty="0" smtClean="0"/>
              <a:t>Factor VII activates the first enzyme in the common pathway, Factor X.</a:t>
            </a:r>
          </a:p>
          <a:p>
            <a:pPr>
              <a:buFont typeface="Arial" pitchFamily="34" charset="0"/>
              <a:buNone/>
              <a:defRPr/>
            </a:pPr>
            <a:endParaRPr lang="en-US" sz="1100" b="1" dirty="0" smtClean="0"/>
          </a:p>
          <a:p>
            <a:pPr>
              <a:buFont typeface="Arial" pitchFamily="34" charset="0"/>
              <a:buNone/>
              <a:defRPr/>
            </a:pPr>
            <a:r>
              <a:rPr lang="en-US" sz="1100" b="1" dirty="0" smtClean="0"/>
              <a:t>Common pathway:</a:t>
            </a:r>
          </a:p>
          <a:p>
            <a:pPr>
              <a:defRPr/>
            </a:pPr>
            <a:r>
              <a:rPr lang="en-US" sz="1100" dirty="0" smtClean="0"/>
              <a:t>The common pathway clotting cascade begins with the activation of Factor X by the intrinsic pathway, extrinsic pathway, or both.</a:t>
            </a:r>
          </a:p>
          <a:p>
            <a:pPr marL="171450" indent="-171450">
              <a:buFont typeface="Arial" pitchFamily="34" charset="0"/>
              <a:buChar char="•"/>
              <a:defRPr/>
            </a:pPr>
            <a:r>
              <a:rPr lang="en-US" sz="1100" dirty="0" smtClean="0"/>
              <a:t>Activated Factor X forms a complex with its co-factor, Factor V, calcium, and platelet phospholipid PF3.</a:t>
            </a:r>
          </a:p>
          <a:p>
            <a:pPr marL="171450" indent="-171450">
              <a:buFont typeface="Arial" pitchFamily="34" charset="0"/>
              <a:buChar char="•"/>
              <a:defRPr/>
            </a:pPr>
            <a:r>
              <a:rPr lang="en-US" sz="1100" dirty="0" smtClean="0"/>
              <a:t>This complex activates prothrombin (Factor II) to become thrombin.</a:t>
            </a:r>
          </a:p>
          <a:p>
            <a:pPr marL="171450" indent="-171450">
              <a:buFont typeface="Arial" pitchFamily="34" charset="0"/>
              <a:buChar char="•"/>
              <a:defRPr/>
            </a:pPr>
            <a:r>
              <a:rPr lang="en-US" sz="1100" dirty="0" smtClean="0"/>
              <a:t>Thrombin converts fibrinogen (Factor I) to fibrin monomers, which can polymerize to form a weak gel.</a:t>
            </a:r>
          </a:p>
          <a:p>
            <a:pPr marL="171450" indent="-171450">
              <a:buFont typeface="Arial" pitchFamily="34" charset="0"/>
              <a:buChar char="•"/>
              <a:defRPr/>
            </a:pPr>
            <a:r>
              <a:rPr lang="en-US" sz="1100" dirty="0" smtClean="0"/>
              <a:t>Thrombin simultaneously activates Factor XIII, which crosslinks fibrin polymers to form a stabilized clot.</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52</a:t>
            </a:fld>
            <a:endParaRPr lang="en-US" dirty="0"/>
          </a:p>
        </p:txBody>
      </p:sp>
    </p:spTree>
    <p:extLst>
      <p:ext uri="{BB962C8B-B14F-4D97-AF65-F5344CB8AC3E}">
        <p14:creationId xmlns:p14="http://schemas.microsoft.com/office/powerpoint/2010/main" val="2168958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6.5 </a:t>
            </a:r>
            <a:r>
              <a:rPr lang="en-US" altLang="en-US" dirty="0" smtClean="0">
                <a:latin typeface="Albertus Medium" pitchFamily="34" charset="0"/>
              </a:rPr>
              <a:t>Define hemostasis</a:t>
            </a:r>
            <a:r>
              <a:rPr lang="en-US" altLang="en-US" baseline="0" dirty="0" smtClean="0">
                <a:latin typeface="Albertus Medium" pitchFamily="34" charset="0"/>
              </a:rPr>
              <a:t> and describe the basic coagulation process.</a:t>
            </a:r>
          </a:p>
          <a:p>
            <a:endParaRPr lang="en-US" baseline="0" dirty="0" smtClean="0"/>
          </a:p>
          <a:p>
            <a:r>
              <a:rPr lang="en-US" b="1" baseline="0" dirty="0" smtClean="0"/>
              <a:t>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r>
              <a:rPr lang="en-US" altLang="en-US" dirty="0" smtClean="0"/>
              <a:t>Fibrinolysis is initiated by the action of activated Factor XII on Tissue Plasminogen Activator (TPA).</a:t>
            </a:r>
            <a:r>
              <a:rPr lang="en-US" altLang="en-US" baseline="0" dirty="0" smtClean="0"/>
              <a:t> </a:t>
            </a:r>
            <a:r>
              <a:rPr lang="en-US" altLang="en-US" dirty="0" smtClean="0"/>
              <a:t>TPA converts plasminogen to plasmin, which lyses or degrades clots into FDPs (fibrin degradation products), the most prevalent being D-dimers.</a:t>
            </a:r>
          </a:p>
        </p:txBody>
      </p:sp>
      <p:sp>
        <p:nvSpPr>
          <p:cNvPr id="4" name="Slide Number Placeholder 3"/>
          <p:cNvSpPr>
            <a:spLocks noGrp="1"/>
          </p:cNvSpPr>
          <p:nvPr>
            <p:ph type="sldNum" sz="quarter" idx="10"/>
          </p:nvPr>
        </p:nvSpPr>
        <p:spPr/>
        <p:txBody>
          <a:bodyPr/>
          <a:lstStyle/>
          <a:p>
            <a:fld id="{5D003D02-7E89-4EBF-B123-9C334E1BFEF7}" type="slidenum">
              <a:rPr lang="en-US" smtClean="0"/>
              <a:t>53</a:t>
            </a:fld>
            <a:endParaRPr lang="en-US" dirty="0"/>
          </a:p>
        </p:txBody>
      </p:sp>
    </p:spTree>
    <p:extLst>
      <p:ext uri="{BB962C8B-B14F-4D97-AF65-F5344CB8AC3E}">
        <p14:creationId xmlns:p14="http://schemas.microsoft.com/office/powerpoint/2010/main" val="26201695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6.5 </a:t>
            </a:r>
            <a:r>
              <a:rPr lang="en-US" altLang="en-US" dirty="0" smtClean="0">
                <a:latin typeface="Albertus Medium" pitchFamily="34" charset="0"/>
              </a:rPr>
              <a:t>Define hemostasis</a:t>
            </a:r>
            <a:r>
              <a:rPr lang="en-US" altLang="en-US" baseline="0" dirty="0" smtClean="0">
                <a:latin typeface="Albertus Medium" pitchFamily="34" charset="0"/>
              </a:rPr>
              <a:t> and describe the basic coagulation process.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54</a:t>
            </a:fld>
            <a:endParaRPr lang="en-US" dirty="0"/>
          </a:p>
        </p:txBody>
      </p:sp>
    </p:spTree>
    <p:extLst>
      <p:ext uri="{BB962C8B-B14F-4D97-AF65-F5344CB8AC3E}">
        <p14:creationId xmlns:p14="http://schemas.microsoft.com/office/powerpoint/2010/main" val="26151865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6.6 </a:t>
            </a:r>
            <a:r>
              <a:rPr lang="en-US" altLang="en-US" dirty="0" smtClean="0">
                <a:latin typeface="Albertus Medium" pitchFamily="34" charset="0"/>
              </a:rPr>
              <a:t>Describe how ABO and Rh blood types are determined.</a:t>
            </a:r>
          </a:p>
          <a:p>
            <a:pPr>
              <a:defRPr/>
            </a:pPr>
            <a:endParaRPr lang="en-US" dirty="0" smtClean="0"/>
          </a:p>
          <a:p>
            <a:pPr>
              <a:defRPr/>
            </a:pPr>
            <a:r>
              <a:rPr lang="en-US" b="1" dirty="0" smtClean="0"/>
              <a:t>Notes:</a:t>
            </a:r>
            <a:r>
              <a:rPr lang="en-US" b="1" baseline="0" dirty="0" smtClean="0"/>
              <a:t> </a:t>
            </a:r>
          </a:p>
          <a:p>
            <a:pPr>
              <a:defRPr/>
            </a:pPr>
            <a:endParaRPr lang="en-US" b="1" dirty="0" smtClean="0"/>
          </a:p>
          <a:p>
            <a:pPr>
              <a:defRPr/>
            </a:pPr>
            <a:r>
              <a:rPr lang="en-US" b="1" dirty="0" smtClean="0"/>
              <a:t>Blood types </a:t>
            </a:r>
            <a:r>
              <a:rPr lang="en-US" dirty="0" smtClean="0"/>
              <a:t>are classified according to the presence of:</a:t>
            </a:r>
          </a:p>
          <a:p>
            <a:pPr marL="171450" indent="-171450">
              <a:buFont typeface="Arial" pitchFamily="34" charset="0"/>
              <a:buChar char="•"/>
              <a:defRPr/>
            </a:pPr>
            <a:r>
              <a:rPr lang="en-US" dirty="0" smtClean="0"/>
              <a:t>Antigens on the surface of red blood cells</a:t>
            </a:r>
          </a:p>
          <a:p>
            <a:pPr marL="171450" indent="-171450">
              <a:buFont typeface="Arial" pitchFamily="34" charset="0"/>
              <a:buChar char="•"/>
              <a:defRPr/>
            </a:pPr>
            <a:r>
              <a:rPr lang="en-US" dirty="0" smtClean="0"/>
              <a:t>Antigens in plasma</a:t>
            </a:r>
          </a:p>
          <a:p>
            <a:pPr>
              <a:buFont typeface="Arial" pitchFamily="34" charset="0"/>
              <a:buNone/>
              <a:defRPr/>
            </a:pPr>
            <a:endParaRPr lang="en-US" dirty="0" smtClean="0"/>
          </a:p>
          <a:p>
            <a:pPr>
              <a:buFont typeface="Arial" pitchFamily="34" charset="0"/>
              <a:buNone/>
              <a:defRPr/>
            </a:pPr>
            <a:r>
              <a:rPr lang="en-US" b="1" dirty="0" smtClean="0"/>
              <a:t>Antigen: </a:t>
            </a:r>
            <a:r>
              <a:rPr lang="en-US" dirty="0" smtClean="0"/>
              <a:t>Substance that causes the</a:t>
            </a:r>
            <a:r>
              <a:rPr lang="en-US" baseline="0" dirty="0" smtClean="0"/>
              <a:t> formation of an antibody when introduced into blood or tissue</a:t>
            </a:r>
          </a:p>
          <a:p>
            <a:pPr>
              <a:buFont typeface="Arial" pitchFamily="34" charset="0"/>
              <a:buNone/>
              <a:defRPr/>
            </a:pPr>
            <a:r>
              <a:rPr lang="en-US" b="1" baseline="0" dirty="0" smtClean="0"/>
              <a:t>Antibody: </a:t>
            </a:r>
            <a:r>
              <a:rPr lang="en-US" baseline="0" dirty="0" smtClean="0"/>
              <a:t>Complex protein substance produced in the presence of foreign substances, such as bacteria, viruses, lipids, or carbohydrates, in order to protect the body</a:t>
            </a:r>
            <a:endParaRPr lang="en-US" dirty="0" smtClean="0"/>
          </a:p>
          <a:p>
            <a:pPr>
              <a:buFont typeface="Arial" pitchFamily="34" charset="0"/>
              <a:buNone/>
              <a:defRPr/>
            </a:pPr>
            <a:endParaRPr lang="en-US" dirty="0" smtClean="0"/>
          </a:p>
          <a:p>
            <a:pPr>
              <a:buFont typeface="Arial" pitchFamily="34" charset="0"/>
              <a:buNone/>
              <a:defRPr/>
            </a:pPr>
            <a:r>
              <a:rPr lang="en-US" dirty="0" smtClean="0"/>
              <a:t>If antigens on the red blood cells bind to antibodies in the plasma, </a:t>
            </a:r>
            <a:r>
              <a:rPr lang="en-US" b="1" dirty="0" smtClean="0"/>
              <a:t>agglutination</a:t>
            </a:r>
            <a:r>
              <a:rPr lang="en-US" dirty="0" smtClean="0"/>
              <a:t>, or clumping, occurs.</a:t>
            </a:r>
          </a:p>
          <a:p>
            <a:endParaRPr lang="en-US" altLang="en-US" b="1" dirty="0" smtClean="0"/>
          </a:p>
          <a:p>
            <a:r>
              <a:rPr lang="en-US" altLang="en-US" b="1" dirty="0" smtClean="0"/>
              <a:t>Type A: </a:t>
            </a:r>
            <a:r>
              <a:rPr lang="en-US" altLang="en-US" dirty="0" smtClean="0"/>
              <a:t>Antigen A on red blood cells, antibody B in plasma</a:t>
            </a:r>
          </a:p>
          <a:p>
            <a:r>
              <a:rPr lang="en-US" altLang="en-US" b="1" dirty="0" smtClean="0"/>
              <a:t>Type B: </a:t>
            </a:r>
            <a:r>
              <a:rPr lang="en-US" altLang="en-US" dirty="0" smtClean="0"/>
              <a:t>Antigen B on red blood cells, antibody A in plasma</a:t>
            </a:r>
          </a:p>
          <a:p>
            <a:r>
              <a:rPr lang="en-US" altLang="en-US" b="1" dirty="0" smtClean="0"/>
              <a:t>Type AB: </a:t>
            </a:r>
            <a:r>
              <a:rPr lang="en-US" altLang="en-US" dirty="0" smtClean="0"/>
              <a:t>Antigens A and B on red blood cells, no antibodies in plasma</a:t>
            </a:r>
          </a:p>
          <a:p>
            <a:r>
              <a:rPr lang="en-US" altLang="en-US" b="1" dirty="0" smtClean="0"/>
              <a:t>Type O: </a:t>
            </a:r>
            <a:r>
              <a:rPr lang="en-US" altLang="en-US" dirty="0" smtClean="0"/>
              <a:t>No antigens on red blood cells, antibody A and antibody B in plasma</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56</a:t>
            </a:fld>
            <a:endParaRPr lang="en-US" dirty="0"/>
          </a:p>
        </p:txBody>
      </p:sp>
    </p:spTree>
    <p:extLst>
      <p:ext uri="{BB962C8B-B14F-4D97-AF65-F5344CB8AC3E}">
        <p14:creationId xmlns:p14="http://schemas.microsoft.com/office/powerpoint/2010/main" val="2415151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6.6 </a:t>
            </a:r>
            <a:r>
              <a:rPr lang="en-US" altLang="en-US" dirty="0" smtClean="0">
                <a:latin typeface="Albertus Medium" pitchFamily="34" charset="0"/>
              </a:rPr>
              <a:t>Describe how ABO and Rh blood types are determined.</a:t>
            </a:r>
          </a:p>
          <a:p>
            <a:pPr>
              <a:defRPr/>
            </a:pPr>
            <a:endParaRPr lang="en-US" dirty="0" smtClean="0"/>
          </a:p>
          <a:p>
            <a:pPr>
              <a:defRPr/>
            </a:pPr>
            <a:r>
              <a:rPr lang="en-US" b="1" dirty="0" smtClean="0"/>
              <a:t>Notes:</a:t>
            </a:r>
            <a:r>
              <a:rPr lang="en-US" b="1" baseline="0" dirty="0" smtClean="0"/>
              <a:t> </a:t>
            </a:r>
          </a:p>
          <a:p>
            <a:pPr>
              <a:defRPr/>
            </a:pPr>
            <a:endParaRPr lang="en-US" b="1" dirty="0" smtClean="0"/>
          </a:p>
          <a:p>
            <a:pPr>
              <a:defRPr/>
            </a:pPr>
            <a:r>
              <a:rPr lang="en-US" dirty="0" smtClean="0"/>
              <a:t>Antiserum containing antibodies to A or B is used to determine ABO blood type.</a:t>
            </a:r>
          </a:p>
          <a:p>
            <a:pPr>
              <a:defRPr/>
            </a:pPr>
            <a:endParaRPr lang="en-US" dirty="0" smtClean="0"/>
          </a:p>
          <a:p>
            <a:pPr>
              <a:defRPr/>
            </a:pPr>
            <a:r>
              <a:rPr lang="en-US" dirty="0" smtClean="0"/>
              <a:t>In this illustration, the A and B on the slides refers to the type of antiserum (anti-A or anti-B) applied to the blood sample.</a:t>
            </a:r>
          </a:p>
          <a:p>
            <a:pPr marL="171450" indent="-171450">
              <a:buFont typeface="Arial" pitchFamily="34" charset="0"/>
              <a:buChar char="•"/>
              <a:defRPr/>
            </a:pPr>
            <a:r>
              <a:rPr lang="en-US" dirty="0" smtClean="0"/>
              <a:t>Type A blood clumps with anti-A antibodies</a:t>
            </a:r>
            <a:r>
              <a:rPr lang="en-US" baseline="0" dirty="0" smtClean="0"/>
              <a:t> </a:t>
            </a:r>
            <a:r>
              <a:rPr lang="en-US" dirty="0" smtClean="0"/>
              <a:t>but not with anti-B antibodies.</a:t>
            </a:r>
          </a:p>
          <a:p>
            <a:pPr marL="171450" indent="-171450">
              <a:buFont typeface="Arial" pitchFamily="34" charset="0"/>
              <a:buChar char="•"/>
              <a:defRPr/>
            </a:pPr>
            <a:r>
              <a:rPr lang="en-US" dirty="0" smtClean="0"/>
              <a:t>Type B blood clumps with anti-B antibodies but not with anti-A antibodies.</a:t>
            </a:r>
          </a:p>
          <a:p>
            <a:pPr marL="171450" indent="-171450">
              <a:buFont typeface="Arial" pitchFamily="34" charset="0"/>
              <a:buChar char="•"/>
              <a:defRPr/>
            </a:pPr>
            <a:r>
              <a:rPr lang="en-US" dirty="0" smtClean="0"/>
              <a:t>Type AB blood clumps with both anti-A and anti-B antibodies.</a:t>
            </a:r>
          </a:p>
          <a:p>
            <a:pPr marL="171450" indent="-171450">
              <a:buFont typeface="Arial" pitchFamily="34" charset="0"/>
              <a:buChar char="•"/>
              <a:defRPr/>
            </a:pPr>
            <a:r>
              <a:rPr lang="en-US" dirty="0" smtClean="0"/>
              <a:t>Type O blood does not clump with anti-A or anti-B antibodies.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57</a:t>
            </a:fld>
            <a:endParaRPr lang="en-US" dirty="0"/>
          </a:p>
        </p:txBody>
      </p:sp>
    </p:spTree>
    <p:extLst>
      <p:ext uri="{BB962C8B-B14F-4D97-AF65-F5344CB8AC3E}">
        <p14:creationId xmlns:p14="http://schemas.microsoft.com/office/powerpoint/2010/main" val="1886821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6.1 </a:t>
            </a:r>
            <a:r>
              <a:rPr lang="en-US" altLang="en-US" dirty="0" smtClean="0">
                <a:latin typeface="Albertus Medium" pitchFamily="34" charset="0"/>
              </a:rPr>
              <a:t>Describe circulation and the purpose of the vascular system.</a:t>
            </a:r>
            <a:endParaRPr lang="en-US" baseline="0" dirty="0" smtClean="0"/>
          </a:p>
          <a:p>
            <a:endParaRPr lang="en-US" baseline="0" dirty="0" smtClean="0"/>
          </a:p>
          <a:p>
            <a:r>
              <a:rPr lang="en-US" b="1" baseline="0" dirty="0" smtClean="0"/>
              <a:t>Notes:</a:t>
            </a:r>
          </a:p>
          <a:p>
            <a:endParaRPr lang="en-US" b="1" baseline="0" dirty="0" smtClean="0"/>
          </a:p>
          <a:p>
            <a:r>
              <a:rPr lang="en-US" altLang="en-US" dirty="0" smtClean="0"/>
              <a:t>The cardiovascular system comprises the heart, blood vessels, and blood. This system transports nutrients, gases, and hormones throughout the body and transports wastes to the appropriate systems for excretion.</a:t>
            </a:r>
          </a:p>
        </p:txBody>
      </p:sp>
      <p:sp>
        <p:nvSpPr>
          <p:cNvPr id="4" name="Slide Number Placeholder 3"/>
          <p:cNvSpPr>
            <a:spLocks noGrp="1"/>
          </p:cNvSpPr>
          <p:nvPr>
            <p:ph type="sldNum" sz="quarter" idx="10"/>
          </p:nvPr>
        </p:nvSpPr>
        <p:spPr/>
        <p:txBody>
          <a:bodyPr/>
          <a:lstStyle/>
          <a:p>
            <a:fld id="{5D003D02-7E89-4EBF-B123-9C334E1BFEF7}" type="slidenum">
              <a:rPr lang="en-US" smtClean="0"/>
              <a:t>8</a:t>
            </a:fld>
            <a:endParaRPr lang="en-US" dirty="0"/>
          </a:p>
        </p:txBody>
      </p:sp>
    </p:spTree>
    <p:extLst>
      <p:ext uri="{BB962C8B-B14F-4D97-AF65-F5344CB8AC3E}">
        <p14:creationId xmlns:p14="http://schemas.microsoft.com/office/powerpoint/2010/main" val="22438863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6.6 </a:t>
            </a:r>
            <a:r>
              <a:rPr lang="en-US" altLang="en-US" dirty="0" smtClean="0">
                <a:latin typeface="Albertus Medium" pitchFamily="34" charset="0"/>
              </a:rPr>
              <a:t>Describe how ABO and Rh blood types are determined.</a:t>
            </a:r>
          </a:p>
        </p:txBody>
      </p:sp>
      <p:sp>
        <p:nvSpPr>
          <p:cNvPr id="4" name="Slide Number Placeholder 3"/>
          <p:cNvSpPr>
            <a:spLocks noGrp="1"/>
          </p:cNvSpPr>
          <p:nvPr>
            <p:ph type="sldNum" sz="quarter" idx="10"/>
          </p:nvPr>
        </p:nvSpPr>
        <p:spPr/>
        <p:txBody>
          <a:bodyPr/>
          <a:lstStyle/>
          <a:p>
            <a:fld id="{5D003D02-7E89-4EBF-B123-9C334E1BFEF7}" type="slidenum">
              <a:rPr lang="en-US" smtClean="0"/>
              <a:t>58</a:t>
            </a:fld>
            <a:endParaRPr lang="en-US" dirty="0"/>
          </a:p>
        </p:txBody>
      </p:sp>
    </p:spTree>
    <p:extLst>
      <p:ext uri="{BB962C8B-B14F-4D97-AF65-F5344CB8AC3E}">
        <p14:creationId xmlns:p14="http://schemas.microsoft.com/office/powerpoint/2010/main" val="2554285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6.6 </a:t>
            </a:r>
            <a:r>
              <a:rPr lang="en-US" altLang="en-US" dirty="0" smtClean="0">
                <a:latin typeface="Albertus Medium" pitchFamily="34" charset="0"/>
              </a:rPr>
              <a:t>Describe how ABO and Rh blood types are determined.</a:t>
            </a:r>
          </a:p>
          <a:p>
            <a:pPr>
              <a:defRPr/>
            </a:pPr>
            <a:endParaRPr lang="en-US" dirty="0" smtClean="0"/>
          </a:p>
          <a:p>
            <a:pPr>
              <a:defRPr/>
            </a:pPr>
            <a:r>
              <a:rPr lang="en-US" b="1" dirty="0" smtClean="0"/>
              <a:t>Notes:</a:t>
            </a:r>
            <a:r>
              <a:rPr lang="en-US" b="1" baseline="0" dirty="0" smtClean="0"/>
              <a:t> </a:t>
            </a:r>
          </a:p>
          <a:p>
            <a:pPr>
              <a:defRPr/>
            </a:pPr>
            <a:endParaRPr lang="en-US" b="1" dirty="0" smtClean="0"/>
          </a:p>
          <a:p>
            <a:pPr>
              <a:defRPr/>
            </a:pPr>
            <a:r>
              <a:rPr lang="en-US" dirty="0" smtClean="0"/>
              <a:t>In this illustration, the Rh on the slides refers to the type of antiserum (anti-D) applied to the blood sample.</a:t>
            </a:r>
          </a:p>
          <a:p>
            <a:pPr>
              <a:defRPr/>
            </a:pPr>
            <a:endParaRPr lang="en-US" dirty="0" smtClean="0"/>
          </a:p>
          <a:p>
            <a:pPr>
              <a:defRPr/>
            </a:pPr>
            <a:r>
              <a:rPr lang="en-US" b="1" dirty="0" smtClean="0"/>
              <a:t>Rh antigen:</a:t>
            </a:r>
            <a:r>
              <a:rPr lang="en-US" b="1" baseline="0" dirty="0" smtClean="0"/>
              <a:t> </a:t>
            </a:r>
            <a:r>
              <a:rPr lang="en-US" baseline="0" dirty="0" smtClean="0"/>
              <a:t>Protein originally found on the red blood cells of Rhesus monkeys</a:t>
            </a:r>
          </a:p>
          <a:p>
            <a:pPr>
              <a:defRPr/>
            </a:pPr>
            <a:endParaRPr lang="en-US" dirty="0" smtClean="0"/>
          </a:p>
          <a:p>
            <a:pPr>
              <a:defRPr/>
            </a:pPr>
            <a:r>
              <a:rPr lang="en-US" dirty="0" smtClean="0"/>
              <a:t>People who are Rh-positive have an additional antigen—antigen D—on their RBCs. Antiserum containing antibody D is used to determine the Rh factor.</a:t>
            </a:r>
          </a:p>
          <a:p>
            <a:pPr marL="171450" indent="-171450">
              <a:buFont typeface="Arial" pitchFamily="34" charset="0"/>
              <a:buChar char="•"/>
              <a:defRPr/>
            </a:pPr>
            <a:r>
              <a:rPr lang="en-US" dirty="0" smtClean="0"/>
              <a:t>Rh-positive blood clumps in the presence of anti-D antibodies.</a:t>
            </a:r>
          </a:p>
          <a:p>
            <a:pPr marL="171450" indent="-171450">
              <a:buFont typeface="Arial" pitchFamily="34" charset="0"/>
              <a:buChar char="•"/>
              <a:defRPr/>
            </a:pPr>
            <a:r>
              <a:rPr lang="en-US" dirty="0" smtClean="0"/>
              <a:t>Rh-negative blood does not clump in the presence of anti-D antibodies.</a:t>
            </a:r>
          </a:p>
          <a:p>
            <a:pPr>
              <a:buFont typeface="Arial" pitchFamily="34" charset="0"/>
              <a:buNone/>
              <a:defRPr/>
            </a:pPr>
            <a:endParaRPr lang="en-US" dirty="0" smtClean="0"/>
          </a:p>
          <a:p>
            <a:pPr>
              <a:buFont typeface="Arial" pitchFamily="34" charset="0"/>
              <a:buNone/>
              <a:defRPr/>
            </a:pPr>
            <a:r>
              <a:rPr lang="en-US" dirty="0" smtClean="0"/>
              <a:t>Clinically, it is very important for a female to know her Rh type if she becomes pregnant.</a:t>
            </a:r>
          </a:p>
          <a:p>
            <a:pPr>
              <a:buFont typeface="Arial" pitchFamily="34" charset="0"/>
              <a:buNone/>
              <a:defRPr/>
            </a:pPr>
            <a:endParaRPr lang="en-US" dirty="0" smtClean="0"/>
          </a:p>
          <a:p>
            <a:pPr>
              <a:buFont typeface="Arial" pitchFamily="34" charset="0"/>
              <a:buNone/>
              <a:defRPr/>
            </a:pPr>
            <a:r>
              <a:rPr lang="en-US" dirty="0" smtClean="0"/>
              <a:t>O negative blood is truly the universal donor because it has no A, B, or D antigens that can cause the recipient to form antibodies.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59</a:t>
            </a:fld>
            <a:endParaRPr lang="en-US" dirty="0"/>
          </a:p>
        </p:txBody>
      </p:sp>
    </p:spTree>
    <p:extLst>
      <p:ext uri="{BB962C8B-B14F-4D97-AF65-F5344CB8AC3E}">
        <p14:creationId xmlns:p14="http://schemas.microsoft.com/office/powerpoint/2010/main" val="21525487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6.6 </a:t>
            </a:r>
            <a:r>
              <a:rPr lang="en-US" altLang="en-US" dirty="0" smtClean="0">
                <a:latin typeface="Albertus Medium" pitchFamily="34" charset="0"/>
              </a:rPr>
              <a:t>Describe how ABO and Rh blood types are determined.</a:t>
            </a:r>
          </a:p>
          <a:p>
            <a:pPr>
              <a:defRPr/>
            </a:pPr>
            <a:endParaRPr lang="en-US" dirty="0" smtClean="0"/>
          </a:p>
          <a:p>
            <a:pPr>
              <a:defRPr/>
            </a:pPr>
            <a:r>
              <a:rPr lang="en-US" b="1" dirty="0" smtClean="0"/>
              <a:t>Notes:</a:t>
            </a:r>
            <a:r>
              <a:rPr lang="en-US" b="1" baseline="0" dirty="0" smtClean="0"/>
              <a:t> </a:t>
            </a:r>
          </a:p>
          <a:p>
            <a:pPr>
              <a:defRPr/>
            </a:pPr>
            <a:endParaRPr lang="en-US" b="1" dirty="0" smtClean="0"/>
          </a:p>
          <a:p>
            <a:r>
              <a:rPr lang="en-US" altLang="en-US" dirty="0" smtClean="0"/>
              <a:t>If a patient is transfused with blood that contains antigens to which he/she has an antibody, agglutination occurs in the patient’s blood. If not reversed, agglutination is followed by hemolysis—the destruction of red blood cells.</a:t>
            </a:r>
          </a:p>
          <a:p>
            <a:endParaRPr lang="en-US" altLang="en-US" dirty="0" smtClean="0"/>
          </a:p>
          <a:p>
            <a:r>
              <a:rPr lang="en-US" altLang="en-US" dirty="0" smtClean="0"/>
              <a:t>Even in emergencies, patient blood is typed and cross-matched to avoid a transfusion reaction.</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60</a:t>
            </a:fld>
            <a:endParaRPr lang="en-US" dirty="0"/>
          </a:p>
        </p:txBody>
      </p:sp>
    </p:spTree>
    <p:extLst>
      <p:ext uri="{BB962C8B-B14F-4D97-AF65-F5344CB8AC3E}">
        <p14:creationId xmlns:p14="http://schemas.microsoft.com/office/powerpoint/2010/main" val="17596664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b="0" dirty="0" smtClean="0">
                <a:latin typeface="Albertus Medium" pitchFamily="34" charset="0"/>
              </a:rPr>
              <a:t>6.1</a:t>
            </a:r>
            <a:r>
              <a:rPr lang="en-US" altLang="en-US" dirty="0" smtClean="0">
                <a:latin typeface="Albertus Medium" pitchFamily="34" charset="0"/>
              </a:rPr>
              <a:t>	Describe circulation and the purpose of the vascular system.</a:t>
            </a:r>
          </a:p>
          <a:p>
            <a:pPr marL="404813" indent="-404813">
              <a:spcBef>
                <a:spcPts val="2400"/>
              </a:spcBef>
            </a:pPr>
            <a:r>
              <a:rPr lang="en-US" altLang="en-US" dirty="0" smtClean="0">
                <a:latin typeface="Albertus Medium" pitchFamily="34" charset="0"/>
              </a:rPr>
              <a:t>6.2	Identify</a:t>
            </a:r>
            <a:r>
              <a:rPr lang="en-US" altLang="en-US" baseline="0" dirty="0" smtClean="0">
                <a:latin typeface="Albertus Medium" pitchFamily="34" charset="0"/>
              </a:rPr>
              <a:t> and describe the structures and functions of the different types of blood vessels.</a:t>
            </a:r>
            <a:endParaRPr lang="en-US" altLang="en-US" dirty="0" smtClean="0">
              <a:latin typeface="Albertus Medium"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61</a:t>
            </a:fld>
            <a:endParaRPr lang="en-US" dirty="0"/>
          </a:p>
        </p:txBody>
      </p:sp>
    </p:spTree>
    <p:extLst>
      <p:ext uri="{BB962C8B-B14F-4D97-AF65-F5344CB8AC3E}">
        <p14:creationId xmlns:p14="http://schemas.microsoft.com/office/powerpoint/2010/main" val="14613923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b="0" dirty="0" smtClean="0">
                <a:latin typeface="Albertus Medium" pitchFamily="34" charset="0"/>
              </a:rPr>
              <a:t>6.3</a:t>
            </a:r>
            <a:r>
              <a:rPr lang="en-US" altLang="en-US" dirty="0" smtClean="0">
                <a:latin typeface="Albertus Medium" pitchFamily="34" charset="0"/>
              </a:rPr>
              <a:t>	Locate and name the veins most commonly used for phlebotomy</a:t>
            </a:r>
            <a:r>
              <a:rPr lang="en-US" altLang="en-US" baseline="0" dirty="0" smtClean="0">
                <a:latin typeface="Albertus Medium" pitchFamily="34" charset="0"/>
              </a:rPr>
              <a:t> procedures.</a:t>
            </a:r>
          </a:p>
          <a:p>
            <a:pPr marL="404813" indent="-404813">
              <a:spcBef>
                <a:spcPts val="2400"/>
              </a:spcBef>
            </a:pPr>
            <a:r>
              <a:rPr lang="en-US" b="0" baseline="0" dirty="0" smtClean="0">
                <a:latin typeface="Albertus Medium" pitchFamily="34" charset="0"/>
              </a:rPr>
              <a:t>6.4	Identify and describe the major components of blood and describe the major functions of each.</a:t>
            </a:r>
          </a:p>
          <a:p>
            <a:pPr marL="404813" indent="-404813">
              <a:spcBef>
                <a:spcPts val="2400"/>
              </a:spcBef>
            </a:pPr>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62</a:t>
            </a:fld>
            <a:endParaRPr lang="en-US" dirty="0"/>
          </a:p>
        </p:txBody>
      </p:sp>
    </p:spTree>
    <p:extLst>
      <p:ext uri="{BB962C8B-B14F-4D97-AF65-F5344CB8AC3E}">
        <p14:creationId xmlns:p14="http://schemas.microsoft.com/office/powerpoint/2010/main" val="23586130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b="0" baseline="0" dirty="0" smtClean="0">
                <a:latin typeface="Albertus Medium" pitchFamily="34" charset="0"/>
              </a:rPr>
              <a:t>6.4	Identify and describe the major components of blood and describe the major functions of each.</a:t>
            </a:r>
          </a:p>
          <a:p>
            <a:pPr marL="404813" indent="-404813">
              <a:spcBef>
                <a:spcPts val="2400"/>
              </a:spcBef>
            </a:pPr>
            <a:r>
              <a:rPr lang="en-US" b="0" dirty="0" smtClean="0">
                <a:latin typeface="Albertus Medium" pitchFamily="34" charset="0"/>
              </a:rPr>
              <a:t>6.5	Define hemostasis and describe the basic coagulation process.</a:t>
            </a:r>
          </a:p>
          <a:p>
            <a:pPr marL="404813" indent="-404813">
              <a:spcBef>
                <a:spcPts val="2400"/>
              </a:spcBef>
            </a:pPr>
            <a:r>
              <a:rPr lang="en-US" b="0" dirty="0" smtClean="0">
                <a:latin typeface="Albertus Medium" pitchFamily="34" charset="0"/>
              </a:rPr>
              <a:t>6.6	Describe</a:t>
            </a:r>
            <a:r>
              <a:rPr lang="en-US" b="0" baseline="0" dirty="0" smtClean="0">
                <a:latin typeface="Albertus Medium" pitchFamily="34" charset="0"/>
              </a:rPr>
              <a:t> how ABO and Rh blood types are determined.</a:t>
            </a:r>
          </a:p>
          <a:p>
            <a:pPr marL="404813" indent="-404813">
              <a:spcBef>
                <a:spcPts val="2400"/>
              </a:spcBef>
            </a:pPr>
            <a:endParaRPr lang="en-US" b="0" dirty="0"/>
          </a:p>
        </p:txBody>
      </p:sp>
      <p:sp>
        <p:nvSpPr>
          <p:cNvPr id="4" name="Slide Number Placeholder 3"/>
          <p:cNvSpPr>
            <a:spLocks noGrp="1"/>
          </p:cNvSpPr>
          <p:nvPr>
            <p:ph type="sldNum" sz="quarter" idx="10"/>
          </p:nvPr>
        </p:nvSpPr>
        <p:spPr/>
        <p:txBody>
          <a:bodyPr/>
          <a:lstStyle/>
          <a:p>
            <a:fld id="{5D003D02-7E89-4EBF-B123-9C334E1BFEF7}" type="slidenum">
              <a:rPr lang="en-US" smtClean="0"/>
              <a:t>63</a:t>
            </a:fld>
            <a:endParaRPr lang="en-US" dirty="0"/>
          </a:p>
        </p:txBody>
      </p:sp>
    </p:spTree>
    <p:extLst>
      <p:ext uri="{BB962C8B-B14F-4D97-AF65-F5344CB8AC3E}">
        <p14:creationId xmlns:p14="http://schemas.microsoft.com/office/powerpoint/2010/main" val="2514536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6.1 </a:t>
            </a:r>
            <a:r>
              <a:rPr lang="en-US" altLang="en-US" dirty="0" smtClean="0">
                <a:latin typeface="Albertus Medium" pitchFamily="34" charset="0"/>
              </a:rPr>
              <a:t>Describe circulation and the purpose of the vascular system.</a:t>
            </a:r>
            <a:endParaRPr lang="en-US" baseline="0" dirty="0" smtClean="0"/>
          </a:p>
          <a:p>
            <a:endParaRPr lang="en-US" baseline="0" dirty="0" smtClean="0"/>
          </a:p>
          <a:p>
            <a:r>
              <a:rPr lang="en-US" b="1" baseline="0" dirty="0" smtClean="0"/>
              <a:t>Notes:</a:t>
            </a:r>
          </a:p>
          <a:p>
            <a:endParaRPr lang="en-US" b="1" baseline="0" dirty="0" smtClean="0"/>
          </a:p>
          <a:p>
            <a:r>
              <a:rPr lang="en-US" altLang="en-US" dirty="0" smtClean="0"/>
              <a:t>The heart has four chambers, divided into left and right halves by a </a:t>
            </a:r>
            <a:r>
              <a:rPr lang="en-US" altLang="en-US" b="1" dirty="0" smtClean="0"/>
              <a:t>septum</a:t>
            </a:r>
            <a:r>
              <a:rPr lang="en-US" altLang="en-US" dirty="0" smtClean="0"/>
              <a:t>. The upper chambers, or atria, receive blood from other parts of the body and pass it through </a:t>
            </a:r>
            <a:r>
              <a:rPr lang="en-US" altLang="en-US" b="1" dirty="0" smtClean="0"/>
              <a:t>valves</a:t>
            </a:r>
            <a:r>
              <a:rPr lang="en-US" altLang="en-US" dirty="0" smtClean="0"/>
              <a:t> to the lower chambers, or ventricles, to be pumped out. The valves</a:t>
            </a:r>
            <a:r>
              <a:rPr lang="en-US" altLang="en-US" baseline="0" dirty="0" smtClean="0"/>
              <a:t> open in one direction only, keeping the blood flowing in only one direction inside the heart. Valves also separate the heart from the </a:t>
            </a:r>
            <a:r>
              <a:rPr lang="en-US" altLang="en-US" b="1" baseline="0" dirty="0" smtClean="0"/>
              <a:t>aorta</a:t>
            </a:r>
            <a:r>
              <a:rPr lang="en-US" altLang="en-US" baseline="0" dirty="0" smtClean="0"/>
              <a:t> (aortic semilunar valve) and </a:t>
            </a:r>
            <a:r>
              <a:rPr lang="en-US" altLang="en-US" b="1" baseline="0" dirty="0" smtClean="0"/>
              <a:t>pulmonary arteries</a:t>
            </a:r>
            <a:r>
              <a:rPr lang="en-US" altLang="en-US" baseline="0" dirty="0" smtClean="0"/>
              <a:t> (pulmonary semilunar valve) to prevent blood from flowing back into the heart once it has been pumped out.</a:t>
            </a:r>
            <a:endParaRPr lang="en-US" altLang="en-US" dirty="0" smtClean="0"/>
          </a:p>
          <a:p>
            <a:endParaRPr lang="en-US" altLang="en-US" dirty="0" smtClean="0"/>
          </a:p>
          <a:p>
            <a:r>
              <a:rPr lang="en-US" altLang="en-US" b="1" dirty="0" smtClean="0"/>
              <a:t>Right atrium: </a:t>
            </a:r>
            <a:r>
              <a:rPr lang="en-US" altLang="en-US" b="0" dirty="0" smtClean="0"/>
              <a:t>R</a:t>
            </a:r>
            <a:r>
              <a:rPr lang="en-US" altLang="en-US" dirty="0" smtClean="0"/>
              <a:t>eceives deoxygenated blood from the body</a:t>
            </a:r>
          </a:p>
          <a:p>
            <a:r>
              <a:rPr lang="en-US" altLang="en-US" b="1" dirty="0" smtClean="0"/>
              <a:t>Right ventricle: </a:t>
            </a:r>
            <a:r>
              <a:rPr lang="en-US" altLang="en-US" b="0" dirty="0" smtClean="0"/>
              <a:t>S</a:t>
            </a:r>
            <a:r>
              <a:rPr lang="en-US" altLang="en-US" dirty="0" smtClean="0"/>
              <a:t>ends deoxygenated blood to the lungs for oxygenation and removal of carbon dioxide</a:t>
            </a:r>
          </a:p>
          <a:p>
            <a:r>
              <a:rPr lang="en-US" altLang="en-US" b="1" dirty="0" smtClean="0"/>
              <a:t>Left atrium: </a:t>
            </a:r>
            <a:r>
              <a:rPr lang="en-US" altLang="en-US" b="0" dirty="0" smtClean="0"/>
              <a:t>R</a:t>
            </a:r>
            <a:r>
              <a:rPr lang="en-US" altLang="en-US" dirty="0" smtClean="0"/>
              <a:t>eceives oxygenated blood from the lungs</a:t>
            </a:r>
          </a:p>
          <a:p>
            <a:r>
              <a:rPr lang="en-US" altLang="en-US" b="1" dirty="0" smtClean="0"/>
              <a:t>Left ventricle: </a:t>
            </a:r>
            <a:r>
              <a:rPr lang="en-US" altLang="en-US" b="0" dirty="0" smtClean="0"/>
              <a:t>S</a:t>
            </a:r>
            <a:r>
              <a:rPr lang="en-US" altLang="en-US" dirty="0" smtClean="0"/>
              <a:t>ends oxygenated blood throughout the body</a:t>
            </a:r>
          </a:p>
          <a:p>
            <a:r>
              <a:rPr lang="en-US" altLang="en-US" b="1" dirty="0" smtClean="0"/>
              <a:t>Aorta: </a:t>
            </a:r>
            <a:r>
              <a:rPr lang="en-US" altLang="en-US" dirty="0" smtClean="0"/>
              <a:t>Largest artery in the body</a:t>
            </a:r>
          </a:p>
          <a:p>
            <a:r>
              <a:rPr lang="en-US" altLang="en-US" b="1" dirty="0" smtClean="0"/>
              <a:t>Pulmonary arteries:</a:t>
            </a:r>
            <a:r>
              <a:rPr lang="en-US" altLang="en-US" b="1" baseline="0" dirty="0" smtClean="0"/>
              <a:t> </a:t>
            </a:r>
            <a:r>
              <a:rPr lang="en-US" altLang="en-US" baseline="0" dirty="0" smtClean="0"/>
              <a:t>Arteries that transport deoxygenated blood to the lungs</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9</a:t>
            </a:fld>
            <a:endParaRPr lang="en-US" dirty="0"/>
          </a:p>
        </p:txBody>
      </p:sp>
    </p:spTree>
    <p:extLst>
      <p:ext uri="{BB962C8B-B14F-4D97-AF65-F5344CB8AC3E}">
        <p14:creationId xmlns:p14="http://schemas.microsoft.com/office/powerpoint/2010/main" val="2527282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6.1 </a:t>
            </a:r>
            <a:r>
              <a:rPr lang="en-US" altLang="en-US" dirty="0" smtClean="0">
                <a:latin typeface="Albertus Medium" pitchFamily="34" charset="0"/>
              </a:rPr>
              <a:t>Describe circulation and the purpose of the vascular system.</a:t>
            </a:r>
            <a:endParaRPr lang="en-US" baseline="0" dirty="0" smtClean="0"/>
          </a:p>
          <a:p>
            <a:endParaRPr lang="en-US" baseline="0" dirty="0" smtClean="0"/>
          </a:p>
          <a:p>
            <a:r>
              <a:rPr lang="en-US" b="1" baseline="0" dirty="0" smtClean="0"/>
              <a:t>Notes:</a:t>
            </a:r>
          </a:p>
          <a:p>
            <a:endParaRPr lang="en-US" b="1" baseline="0" dirty="0" smtClean="0"/>
          </a:p>
          <a:p>
            <a:r>
              <a:rPr lang="en-US" altLang="en-US" dirty="0" smtClean="0"/>
              <a:t>The epicardium of the heart consists of two membranes. The inner visceral membrane is a serous membrane that is attached to the heart. The outer parietal membrane is fibrous. The space between the visceral and parietal membranes is filled with pericardial fluid that reduces friction around the heart. The two membranes and the enclosed fluid is known as the </a:t>
            </a:r>
            <a:r>
              <a:rPr lang="en-US" altLang="en-US" b="1" i="0" dirty="0" smtClean="0"/>
              <a:t>pericardial sac</a:t>
            </a:r>
            <a:r>
              <a:rPr lang="en-US" altLang="en-US" i="0" dirty="0" smtClean="0"/>
              <a:t>.</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10</a:t>
            </a:fld>
            <a:endParaRPr lang="en-US" dirty="0"/>
          </a:p>
        </p:txBody>
      </p:sp>
    </p:spTree>
    <p:extLst>
      <p:ext uri="{BB962C8B-B14F-4D97-AF65-F5344CB8AC3E}">
        <p14:creationId xmlns:p14="http://schemas.microsoft.com/office/powerpoint/2010/main" val="2839232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 6.1 </a:t>
            </a:r>
            <a:r>
              <a:rPr lang="en-US" altLang="en-US" dirty="0" smtClean="0">
                <a:latin typeface="Albertus Medium" pitchFamily="34" charset="0"/>
              </a:rPr>
              <a:t>Describe circulation and the purpose of the vascular system.</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11</a:t>
            </a:fld>
            <a:endParaRPr lang="en-US" dirty="0"/>
          </a:p>
        </p:txBody>
      </p:sp>
    </p:spTree>
    <p:extLst>
      <p:ext uri="{BB962C8B-B14F-4D97-AF65-F5344CB8AC3E}">
        <p14:creationId xmlns:p14="http://schemas.microsoft.com/office/powerpoint/2010/main" val="1473911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6.1 </a:t>
            </a:r>
            <a:r>
              <a:rPr lang="en-US" altLang="en-US" dirty="0" smtClean="0">
                <a:latin typeface="Albertus Medium" pitchFamily="34" charset="0"/>
              </a:rPr>
              <a:t>Describe circulation and the purpose of the vascular system.</a:t>
            </a:r>
            <a:endParaRPr lang="en-US" baseline="0" dirty="0" smtClean="0"/>
          </a:p>
          <a:p>
            <a:endParaRPr lang="en-US" baseline="0" dirty="0" smtClean="0"/>
          </a:p>
          <a:p>
            <a:r>
              <a:rPr lang="en-US" b="1" baseline="0" dirty="0" smtClean="0"/>
              <a:t>Notes:</a:t>
            </a:r>
          </a:p>
          <a:p>
            <a:endParaRPr lang="en-US" b="1" baseline="0" dirty="0" smtClean="0"/>
          </a:p>
          <a:p>
            <a:r>
              <a:rPr lang="en-US" altLang="en-US" b="1" dirty="0" smtClean="0"/>
              <a:t>Coronary circulation: </a:t>
            </a:r>
            <a:r>
              <a:rPr lang="en-US" altLang="en-US" dirty="0" smtClean="0"/>
              <a:t>Oxygenated blood flows from the left ventricle, through the aorta, and directly into the coronary arteries to supply oxygenated blood to the heart muscle. Deoxygenated blood flows through the coronary veins to the coronary sinus</a:t>
            </a:r>
            <a:r>
              <a:rPr lang="en-US" altLang="en-US" baseline="0" dirty="0" smtClean="0"/>
              <a:t> </a:t>
            </a:r>
            <a:r>
              <a:rPr lang="en-US" altLang="en-US" dirty="0" smtClean="0"/>
              <a:t>and from there directly into the right atrium.</a:t>
            </a:r>
          </a:p>
          <a:p>
            <a:endParaRPr lang="en-US" altLang="en-US" b="1" dirty="0" smtClean="0"/>
          </a:p>
          <a:p>
            <a:r>
              <a:rPr lang="en-US" altLang="en-US" b="1" dirty="0" smtClean="0"/>
              <a:t>Pulmonary circulation: Deoxygenated</a:t>
            </a:r>
            <a:r>
              <a:rPr lang="en-US" altLang="en-US" dirty="0" smtClean="0"/>
              <a:t> blood (blood with a low concentration of oxygen and a high concentration of carbon dioxide) flows from the right ventricle to the lungs for removal of carbon dioxide and for reoxygenation (respiration). The oxygenated blood then continues through the pulmonary veins to the left atrium.</a:t>
            </a:r>
          </a:p>
          <a:p>
            <a:endParaRPr lang="en-US" altLang="en-US" dirty="0" smtClean="0"/>
          </a:p>
          <a:p>
            <a:r>
              <a:rPr lang="en-US" altLang="en-US" b="1" dirty="0" smtClean="0"/>
              <a:t>Systemic circulation: Oxygenated</a:t>
            </a:r>
            <a:r>
              <a:rPr lang="en-US" altLang="en-US" dirty="0" smtClean="0"/>
              <a:t> blood (blood with a high concentration of oxygen and a low concentration of carbon dioxide) flows from the left ventricle through the arteries to all parts of the body, delivering oxygen to the body cells. The blood also picks up nutrients, hormones, and wastes and delivers them to the proper systems for processing. Deoxygenated blood returns through the veins to the vena cava and from there to the right atrium of the heart, ready for pulmonary circulation.</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12</a:t>
            </a:fld>
            <a:endParaRPr lang="en-US" dirty="0"/>
          </a:p>
        </p:txBody>
      </p:sp>
    </p:spTree>
    <p:extLst>
      <p:ext uri="{BB962C8B-B14F-4D97-AF65-F5344CB8AC3E}">
        <p14:creationId xmlns:p14="http://schemas.microsoft.com/office/powerpoint/2010/main" val="592988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156028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5620235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118797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874073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587377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2209800" y="3429000"/>
            <a:ext cx="69342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0" y="3581400"/>
            <a:ext cx="66294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0" y="4260273"/>
            <a:ext cx="66294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806866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975049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491004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32661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Video Credit Here</a:t>
            </a:r>
            <a:endParaRPr lang="en-US" dirty="0"/>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85995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3368280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9114280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8335032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88723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85992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705315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949214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656260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1099747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112378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075564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307410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4.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 id="2147483964" r:id="rId10"/>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5"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smtClean="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EducationCopy</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slide" Target="slide6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slide" Target="slide6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slide" Target="slide6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slide" Target="slide6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slide" Target="slide69.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7.xml"/><Relationship Id="rId4" Type="http://schemas.openxmlformats.org/officeDocument/2006/relationships/slide" Target="slide7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5.xml"/><Relationship Id="rId1" Type="http://schemas.openxmlformats.org/officeDocument/2006/relationships/slideLayout" Target="../slideLayouts/slideLayout25.xml"/><Relationship Id="rId4" Type="http://schemas.openxmlformats.org/officeDocument/2006/relationships/slide" Target="slide71.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6.xml"/><Relationship Id="rId1" Type="http://schemas.openxmlformats.org/officeDocument/2006/relationships/slideLayout" Target="../slideLayouts/slideLayout25.xml"/><Relationship Id="rId4" Type="http://schemas.openxmlformats.org/officeDocument/2006/relationships/slide" Target="slide7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8.xml"/><Relationship Id="rId1" Type="http://schemas.openxmlformats.org/officeDocument/2006/relationships/slideLayout" Target="../slideLayouts/slideLayout25.xml"/><Relationship Id="rId4" Type="http://schemas.openxmlformats.org/officeDocument/2006/relationships/slide" Target="slide73.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2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26.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2" Type="http://schemas.openxmlformats.org/officeDocument/2006/relationships/slide" Target="slide52.xml"/><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The Cardiovascular System</a:t>
            </a:r>
            <a:endParaRPr lang="en-US" dirty="0"/>
          </a:p>
        </p:txBody>
      </p:sp>
      <p:sp>
        <p:nvSpPr>
          <p:cNvPr id="6" name="Text Placeholder 5"/>
          <p:cNvSpPr>
            <a:spLocks noGrp="1"/>
          </p:cNvSpPr>
          <p:nvPr>
            <p:ph type="body" sz="quarter" idx="10"/>
          </p:nvPr>
        </p:nvSpPr>
        <p:spPr/>
        <p:txBody>
          <a:bodyPr/>
          <a:lstStyle/>
          <a:p>
            <a:r>
              <a:rPr lang="en-US" dirty="0" smtClean="0"/>
              <a:t>Chapter 6</a:t>
            </a:r>
            <a:endParaRPr lang="en-US" dirty="0"/>
          </a:p>
        </p:txBody>
      </p:sp>
      <p:sp>
        <p:nvSpPr>
          <p:cNvPr id="2" name="Text Placeholder 1"/>
          <p:cNvSpPr>
            <a:spLocks noGrp="1"/>
          </p:cNvSpPr>
          <p:nvPr>
            <p:ph type="body" sz="quarter" idx="11"/>
          </p:nvPr>
        </p:nvSpPr>
        <p:spPr/>
        <p:txBody>
          <a:bodyPr/>
          <a:lstStyle/>
          <a:p>
            <a:endParaRPr lang="en-US"/>
          </a:p>
        </p:txBody>
      </p:sp>
      <p:sp>
        <p:nvSpPr>
          <p:cNvPr id="7" name="Photo Credit"/>
          <p:cNvSpPr txBox="1">
            <a:spLocks/>
          </p:cNvSpPr>
          <p:nvPr/>
        </p:nvSpPr>
        <p:spPr>
          <a:xfrm>
            <a:off x="152400" y="6629400"/>
            <a:ext cx="8839200" cy="124207"/>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smtClean="0">
                <a:solidFill>
                  <a:prstClr val="white"/>
                </a:solidFill>
              </a:rPr>
              <a:t>©McGraw-Hill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112236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Layers of the </a:t>
            </a:r>
            <a:r>
              <a:rPr lang="en-US" dirty="0" smtClean="0"/>
              <a:t>Heart 1</a:t>
            </a:r>
            <a:endParaRPr lang="en-US" dirty="0"/>
          </a:p>
        </p:txBody>
      </p:sp>
      <p:sp>
        <p:nvSpPr>
          <p:cNvPr id="3" name="Content Placeholder 2"/>
          <p:cNvSpPr>
            <a:spLocks noGrp="1"/>
          </p:cNvSpPr>
          <p:nvPr>
            <p:ph idx="1"/>
          </p:nvPr>
        </p:nvSpPr>
        <p:spPr/>
        <p:txBody>
          <a:bodyPr/>
          <a:lstStyle/>
          <a:p>
            <a:pPr marL="0" indent="0">
              <a:buNone/>
            </a:pPr>
            <a:r>
              <a:rPr lang="en-US" altLang="en-US" dirty="0" smtClean="0"/>
              <a:t>Endocardium</a:t>
            </a:r>
          </a:p>
          <a:p>
            <a:pPr marL="0" indent="0">
              <a:buNone/>
            </a:pPr>
            <a:r>
              <a:rPr lang="en-US" altLang="en-US" dirty="0" smtClean="0"/>
              <a:t>Myocardium</a:t>
            </a:r>
          </a:p>
          <a:p>
            <a:pPr marL="0" indent="0">
              <a:buNone/>
            </a:pPr>
            <a:r>
              <a:rPr lang="en-US" altLang="en-US" dirty="0" smtClean="0"/>
              <a:t>Epicardium</a:t>
            </a:r>
          </a:p>
          <a:p>
            <a:r>
              <a:rPr lang="en-US" altLang="en-US" dirty="0" smtClean="0"/>
              <a:t>Visceral</a:t>
            </a:r>
          </a:p>
          <a:p>
            <a:r>
              <a:rPr lang="en-US" altLang="en-US" dirty="0" smtClean="0"/>
              <a:t>Parietal</a:t>
            </a:r>
          </a:p>
          <a:p>
            <a:r>
              <a:rPr lang="en-US" altLang="en-US" dirty="0" smtClean="0"/>
              <a:t>Pericardial fluid</a:t>
            </a:r>
          </a:p>
          <a:p>
            <a:endParaRPr lang="en-US" dirty="0"/>
          </a:p>
        </p:txBody>
      </p:sp>
      <p:sp>
        <p:nvSpPr>
          <p:cNvPr id="17" name="Text Placeholder 16"/>
          <p:cNvSpPr>
            <a:spLocks noGrp="1"/>
          </p:cNvSpPr>
          <p:nvPr>
            <p:ph type="body" sz="quarter" idx="16"/>
          </p:nvPr>
        </p:nvSpPr>
        <p:spPr/>
        <p:txBody>
          <a:bodyPr/>
          <a:lstStyle/>
          <a:p>
            <a:endParaRPr lang="en-US"/>
          </a:p>
        </p:txBody>
      </p:sp>
      <p:sp>
        <p:nvSpPr>
          <p:cNvPr id="16" name="Text Placeholder 1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000289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Layers of the Heart </a:t>
            </a:r>
            <a:r>
              <a:rPr lang="en-US" dirty="0" smtClean="0"/>
              <a:t>2</a:t>
            </a:r>
            <a:endParaRPr lang="en-US" dirty="0"/>
          </a:p>
        </p:txBody>
      </p:sp>
      <p:pic>
        <p:nvPicPr>
          <p:cNvPr id="4" name="Picture 3" descr="The heart, with an inset showing a close-up of the various lay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574" y="762000"/>
            <a:ext cx="6854851" cy="5692895"/>
          </a:xfrm>
          <a:prstGeom prst="rect">
            <a:avLst/>
          </a:prstGeom>
        </p:spPr>
      </p:pic>
      <p:sp>
        <p:nvSpPr>
          <p:cNvPr id="13" name="Text Placeholder 12"/>
          <p:cNvSpPr>
            <a:spLocks noGrp="1"/>
          </p:cNvSpPr>
          <p:nvPr>
            <p:ph type="body" sz="quarter" idx="16"/>
          </p:nvPr>
        </p:nvSpPr>
        <p:spPr>
          <a:xfrm>
            <a:off x="3886200" y="6553200"/>
            <a:ext cx="2057400" cy="304800"/>
          </a:xfrm>
        </p:spPr>
        <p:txBody>
          <a:bodyPr/>
          <a:lstStyle/>
          <a:p>
            <a:r>
              <a:rPr lang="en-US" dirty="0" smtClean="0">
                <a:hlinkClick r:id="rId4" action="ppaction://hlinksldjump"/>
              </a:rPr>
              <a:t>Layers of the Heart </a:t>
            </a:r>
            <a:r>
              <a:rPr lang="en-US" dirty="0" smtClean="0">
                <a:hlinkClick r:id="rId4" action="ppaction://hlinksldjump"/>
              </a:rPr>
              <a:t>2 Appendix</a:t>
            </a:r>
            <a:r>
              <a:rPr lang="en-US" dirty="0" smtClean="0">
                <a:hlinkClick r:id="rId4" action="ppaction://hlinksldjump"/>
              </a:rPr>
              <a:t>)</a:t>
            </a:r>
            <a:endParaRPr lang="en-US" dirty="0"/>
          </a:p>
        </p:txBody>
      </p:sp>
      <p:sp>
        <p:nvSpPr>
          <p:cNvPr id="9" name="Text Placeholder 8"/>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36260762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Types of Circulation</a:t>
            </a:r>
            <a:endParaRPr lang="en-US" dirty="0"/>
          </a:p>
        </p:txBody>
      </p:sp>
      <p:sp>
        <p:nvSpPr>
          <p:cNvPr id="11" name="Content Placeholder 10"/>
          <p:cNvSpPr>
            <a:spLocks noGrp="1"/>
          </p:cNvSpPr>
          <p:nvPr>
            <p:ph idx="1"/>
          </p:nvPr>
        </p:nvSpPr>
        <p:spPr/>
        <p:txBody>
          <a:bodyPr/>
          <a:lstStyle/>
          <a:p>
            <a:pPr marL="0" indent="0">
              <a:buNone/>
            </a:pPr>
            <a:r>
              <a:rPr lang="en-US" altLang="en-US" dirty="0" smtClean="0"/>
              <a:t>Coronary</a:t>
            </a:r>
          </a:p>
          <a:p>
            <a:r>
              <a:rPr lang="en-US" altLang="en-US" dirty="0" smtClean="0"/>
              <a:t>Provides blood supply to the heart muscle</a:t>
            </a:r>
          </a:p>
          <a:p>
            <a:pPr marL="0" indent="0">
              <a:spcBef>
                <a:spcPts val="2400"/>
              </a:spcBef>
              <a:buNone/>
            </a:pPr>
            <a:r>
              <a:rPr lang="en-US" altLang="en-US" dirty="0" smtClean="0"/>
              <a:t>Pulmonary</a:t>
            </a:r>
          </a:p>
          <a:p>
            <a:r>
              <a:rPr lang="en-US" altLang="en-US" dirty="0" smtClean="0"/>
              <a:t>Sends deoxygenated blood to lungs for oxygenation</a:t>
            </a:r>
          </a:p>
          <a:p>
            <a:r>
              <a:rPr lang="en-US" altLang="en-US" dirty="0" smtClean="0"/>
              <a:t>Sends oxygenated blood back to heart</a:t>
            </a:r>
          </a:p>
          <a:p>
            <a:pPr marL="0" indent="0">
              <a:spcBef>
                <a:spcPts val="2400"/>
              </a:spcBef>
              <a:buNone/>
            </a:pPr>
            <a:r>
              <a:rPr lang="en-US" altLang="en-US" dirty="0" smtClean="0"/>
              <a:t>Systemic</a:t>
            </a:r>
          </a:p>
          <a:p>
            <a:r>
              <a:rPr lang="en-US" altLang="en-US" dirty="0" smtClean="0"/>
              <a:t>Sends oxygenated blood throughout the body</a:t>
            </a:r>
          </a:p>
          <a:p>
            <a:r>
              <a:rPr lang="en-US" altLang="en-US" dirty="0" smtClean="0"/>
              <a:t>Picks up nutrients, hormones, and waste</a:t>
            </a:r>
          </a:p>
          <a:p>
            <a:endParaRPr lang="en-US" dirty="0"/>
          </a:p>
        </p:txBody>
      </p:sp>
      <p:sp>
        <p:nvSpPr>
          <p:cNvPr id="5" name="Text Placeholder 4"/>
          <p:cNvSpPr>
            <a:spLocks noGrp="1"/>
          </p:cNvSpPr>
          <p:nvPr>
            <p:ph type="body" sz="quarter" idx="16"/>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630641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Coronary Circulation: Coronary Arteries</a:t>
            </a:r>
            <a:endParaRPr lang="en-US" dirty="0"/>
          </a:p>
        </p:txBody>
      </p:sp>
      <p:pic>
        <p:nvPicPr>
          <p:cNvPr id="4" name="Picture 3" descr="Exterior of the heart with the coronary arteries and structures label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653" y="765372"/>
            <a:ext cx="6900693" cy="5635428"/>
          </a:xfrm>
          <a:prstGeom prst="rect">
            <a:avLst/>
          </a:prstGeom>
        </p:spPr>
      </p:pic>
      <p:sp>
        <p:nvSpPr>
          <p:cNvPr id="6" name="Text Placeholder 5"/>
          <p:cNvSpPr>
            <a:spLocks noGrp="1"/>
          </p:cNvSpPr>
          <p:nvPr>
            <p:ph type="body" sz="quarter" idx="16"/>
          </p:nvPr>
        </p:nvSpPr>
        <p:spPr>
          <a:xfrm>
            <a:off x="3886200" y="6400800"/>
            <a:ext cx="1371600" cy="252350"/>
          </a:xfrm>
        </p:spPr>
        <p:txBody>
          <a:bodyPr/>
          <a:lstStyle/>
          <a:p>
            <a:r>
              <a:rPr lang="en-US" dirty="0" smtClean="0">
                <a:hlinkClick r:id="rId4" action="ppaction://hlinksldjump"/>
              </a:rPr>
              <a:t>Coronary Circulation: Coronary Arteries Appendix</a:t>
            </a:r>
            <a:endParaRPr lang="en-US" dirty="0"/>
          </a:p>
        </p:txBody>
      </p:sp>
      <p:sp>
        <p:nvSpPr>
          <p:cNvPr id="5" name="Text Placeholder 4"/>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9590196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Coronary Circulation: Coronary Veins</a:t>
            </a:r>
            <a:endParaRPr lang="en-US" dirty="0"/>
          </a:p>
        </p:txBody>
      </p:sp>
      <p:pic>
        <p:nvPicPr>
          <p:cNvPr id="6" name="Picture 5" descr="Exterior of the heart with the coronary veins and structures label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2740" y="796734"/>
            <a:ext cx="6558519" cy="5451666"/>
          </a:xfrm>
          <a:prstGeom prst="rect">
            <a:avLst/>
          </a:prstGeom>
        </p:spPr>
      </p:pic>
      <p:sp>
        <p:nvSpPr>
          <p:cNvPr id="4" name="Text Placeholder 3"/>
          <p:cNvSpPr>
            <a:spLocks noGrp="1"/>
          </p:cNvSpPr>
          <p:nvPr>
            <p:ph type="body" sz="quarter" idx="16"/>
          </p:nvPr>
        </p:nvSpPr>
        <p:spPr>
          <a:xfrm>
            <a:off x="3886200" y="6383036"/>
            <a:ext cx="1371600" cy="270114"/>
          </a:xfrm>
        </p:spPr>
        <p:txBody>
          <a:bodyPr/>
          <a:lstStyle/>
          <a:p>
            <a:r>
              <a:rPr lang="en-US" dirty="0" smtClean="0">
                <a:hlinkClick r:id="rId4" action="ppaction://hlinksldjump"/>
              </a:rPr>
              <a:t>Coronary Circulation: Coronary Veins Appendix</a:t>
            </a:r>
            <a:endParaRPr lang="en-US" dirty="0"/>
          </a:p>
        </p:txBody>
      </p:sp>
      <p:sp>
        <p:nvSpPr>
          <p:cNvPr id="3" name="Text Placeholder 2"/>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20787035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Pulmonary and Systemic Circulation</a:t>
            </a:r>
            <a:endParaRPr lang="en-US" dirty="0"/>
          </a:p>
        </p:txBody>
      </p:sp>
      <p:pic>
        <p:nvPicPr>
          <p:cNvPr id="3" name="Picture 2" descr="Stylized view of the heart, lungs, and body tissues showing the flow of oxygenated and deoxygenated bloo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5805" y="762000"/>
            <a:ext cx="6532390" cy="5712447"/>
          </a:xfrm>
          <a:prstGeom prst="rect">
            <a:avLst/>
          </a:prstGeom>
        </p:spPr>
      </p:pic>
      <p:sp>
        <p:nvSpPr>
          <p:cNvPr id="6" name="Text Placeholder 5"/>
          <p:cNvSpPr>
            <a:spLocks noGrp="1"/>
          </p:cNvSpPr>
          <p:nvPr>
            <p:ph type="body" sz="quarter" idx="16"/>
          </p:nvPr>
        </p:nvSpPr>
        <p:spPr>
          <a:xfrm>
            <a:off x="3886200" y="6553200"/>
            <a:ext cx="2286000" cy="152400"/>
          </a:xfrm>
        </p:spPr>
        <p:txBody>
          <a:bodyPr/>
          <a:lstStyle/>
          <a:p>
            <a:r>
              <a:rPr lang="en-US" dirty="0" smtClean="0">
                <a:hlinkClick r:id="rId4" action="ppaction://hlinksldjump"/>
              </a:rPr>
              <a:t>Pulmonary and Systemic Circulation Appendix</a:t>
            </a:r>
            <a:endParaRPr lang="en-US" dirty="0"/>
          </a:p>
        </p:txBody>
      </p:sp>
      <p:sp>
        <p:nvSpPr>
          <p:cNvPr id="5" name="Text Placeholder 4"/>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14595330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Arterial vs. Venous Blood</a:t>
            </a:r>
            <a:endParaRPr lang="en-US" dirty="0"/>
          </a:p>
        </p:txBody>
      </p:sp>
      <p:sp>
        <p:nvSpPr>
          <p:cNvPr id="8" name="Text Placeholder 7"/>
          <p:cNvSpPr>
            <a:spLocks noGrp="1"/>
          </p:cNvSpPr>
          <p:nvPr>
            <p:ph type="body" idx="1"/>
          </p:nvPr>
        </p:nvSpPr>
        <p:spPr>
          <a:solidFill>
            <a:srgbClr val="002060"/>
          </a:solidFill>
        </p:spPr>
        <p:txBody>
          <a:bodyPr anchor="ctr"/>
          <a:lstStyle/>
          <a:p>
            <a:pPr algn="ctr"/>
            <a:r>
              <a:rPr lang="en-US" dirty="0" smtClean="0">
                <a:solidFill>
                  <a:schemeClr val="bg1"/>
                </a:solidFill>
              </a:rPr>
              <a:t>Arterial Blood</a:t>
            </a:r>
            <a:endParaRPr lang="en-US" dirty="0">
              <a:solidFill>
                <a:schemeClr val="bg1"/>
              </a:solidFill>
            </a:endParaRPr>
          </a:p>
        </p:txBody>
      </p:sp>
      <p:sp>
        <p:nvSpPr>
          <p:cNvPr id="9" name="Content Placeholder 8"/>
          <p:cNvSpPr>
            <a:spLocks noGrp="1"/>
          </p:cNvSpPr>
          <p:nvPr>
            <p:ph sz="half" idx="2"/>
          </p:nvPr>
        </p:nvSpPr>
        <p:spPr>
          <a:xfrm>
            <a:off x="457201" y="1773238"/>
            <a:ext cx="4040188" cy="2590800"/>
          </a:xfrm>
          <a:ln w="57150">
            <a:solidFill>
              <a:srgbClr val="C00000"/>
            </a:solidFill>
          </a:ln>
        </p:spPr>
        <p:txBody>
          <a:bodyPr/>
          <a:lstStyle/>
          <a:p>
            <a:r>
              <a:rPr lang="en-US" dirty="0" smtClean="0"/>
              <a:t>Oxygenated</a:t>
            </a:r>
          </a:p>
          <a:p>
            <a:r>
              <a:rPr lang="en-US" dirty="0" smtClean="0"/>
              <a:t>Pumped by the heart to the body cells</a:t>
            </a:r>
            <a:endParaRPr lang="en-US" dirty="0"/>
          </a:p>
        </p:txBody>
      </p:sp>
      <p:sp>
        <p:nvSpPr>
          <p:cNvPr id="10" name="Text Placeholder 9"/>
          <p:cNvSpPr>
            <a:spLocks noGrp="1"/>
          </p:cNvSpPr>
          <p:nvPr>
            <p:ph type="body" sz="quarter" idx="3"/>
          </p:nvPr>
        </p:nvSpPr>
        <p:spPr>
          <a:solidFill>
            <a:srgbClr val="002060"/>
          </a:solidFill>
        </p:spPr>
        <p:txBody>
          <a:bodyPr anchor="ctr"/>
          <a:lstStyle/>
          <a:p>
            <a:pPr algn="ctr"/>
            <a:r>
              <a:rPr lang="en-US" dirty="0" smtClean="0">
                <a:solidFill>
                  <a:schemeClr val="bg1"/>
                </a:solidFill>
              </a:rPr>
              <a:t>Venous Blood</a:t>
            </a:r>
            <a:endParaRPr lang="en-US" dirty="0">
              <a:solidFill>
                <a:schemeClr val="bg1"/>
              </a:solidFill>
            </a:endParaRPr>
          </a:p>
        </p:txBody>
      </p:sp>
      <p:sp>
        <p:nvSpPr>
          <p:cNvPr id="11" name="Content Placeholder 10"/>
          <p:cNvSpPr>
            <a:spLocks noGrp="1"/>
          </p:cNvSpPr>
          <p:nvPr>
            <p:ph sz="quarter" idx="4"/>
          </p:nvPr>
        </p:nvSpPr>
        <p:spPr>
          <a:xfrm>
            <a:off x="4645026" y="1773238"/>
            <a:ext cx="4041775" cy="2590800"/>
          </a:xfrm>
          <a:ln w="57150">
            <a:solidFill>
              <a:srgbClr val="C00000"/>
            </a:solidFill>
          </a:ln>
        </p:spPr>
        <p:txBody>
          <a:bodyPr/>
          <a:lstStyle/>
          <a:p>
            <a:r>
              <a:rPr lang="en-US" dirty="0" smtClean="0"/>
              <a:t>Deoxygenated</a:t>
            </a:r>
          </a:p>
          <a:p>
            <a:r>
              <a:rPr lang="en-US" dirty="0" smtClean="0"/>
              <a:t>Larger concentration of carbon dioxide</a:t>
            </a:r>
          </a:p>
          <a:p>
            <a:r>
              <a:rPr lang="en-US" dirty="0" smtClean="0"/>
              <a:t>Pumped by the heart to the lungs</a:t>
            </a:r>
            <a:endParaRPr lang="en-US" dirty="0"/>
          </a:p>
        </p:txBody>
      </p:sp>
      <p:sp>
        <p:nvSpPr>
          <p:cNvPr id="3" name="Text Placeholder 2"/>
          <p:cNvSpPr>
            <a:spLocks noGrp="1"/>
          </p:cNvSpPr>
          <p:nvPr>
            <p:ph type="body" sz="quarter" idx="12"/>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43100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Blood Vessels</a:t>
            </a:r>
            <a:endParaRPr lang="en-US" dirty="0"/>
          </a:p>
        </p:txBody>
      </p:sp>
      <p:sp>
        <p:nvSpPr>
          <p:cNvPr id="10" name="Subtitle 9"/>
          <p:cNvSpPr>
            <a:spLocks noGrp="1"/>
          </p:cNvSpPr>
          <p:nvPr>
            <p:ph type="body" sz="quarter" idx="10"/>
          </p:nvPr>
        </p:nvSpPr>
        <p:spPr/>
        <p:txBody>
          <a:bodyPr/>
          <a:lstStyle/>
          <a:p>
            <a:r>
              <a:rPr lang="en-US" dirty="0" smtClean="0"/>
              <a:t>Learning Outcome 6.2</a:t>
            </a:r>
            <a:endParaRPr lang="en-US" dirty="0"/>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21986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Gas Exchange</a:t>
            </a:r>
            <a:endParaRPr lang="en-US" dirty="0"/>
          </a:p>
        </p:txBody>
      </p:sp>
      <p:pic>
        <p:nvPicPr>
          <p:cNvPr id="9" name="Picture 4" descr="Artery and vein and the arterioles, venules, and capillaries that connect them. Blood becomes deoxygenated along its route from artery to vein."/>
          <p:cNvPicPr>
            <a:picLocks noGrp="1" noChangeAspect="1" noChangeArrowheads="1"/>
          </p:cNvPicPr>
          <p:nvPr>
            <p:ph idx="1"/>
          </p:nvPr>
        </p:nvPicPr>
        <p:blipFill rotWithShape="1">
          <a:blip r:embed="rId3" cstate="print"/>
          <a:srcRect t="3632"/>
          <a:stretch/>
        </p:blipFill>
        <p:spPr bwMode="auto">
          <a:xfrm>
            <a:off x="338330" y="916876"/>
            <a:ext cx="8348470" cy="55254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p:cNvSpPr>
            <a:spLocks noGrp="1"/>
          </p:cNvSpPr>
          <p:nvPr>
            <p:ph type="body" sz="quarter" idx="16"/>
          </p:nvPr>
        </p:nvSpPr>
        <p:spPr/>
        <p:txBody>
          <a:bodyPr/>
          <a:lstStyle/>
          <a:p>
            <a:endParaRPr lang="en-US"/>
          </a:p>
        </p:txBody>
      </p:sp>
      <p:sp>
        <p:nvSpPr>
          <p:cNvPr id="10" name="Text Placeholder 9"/>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16612115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Structure of Blood Vessels</a:t>
            </a:r>
            <a:endParaRPr lang="en-US" dirty="0"/>
          </a:p>
        </p:txBody>
      </p:sp>
      <p:pic>
        <p:nvPicPr>
          <p:cNvPr id="1027" name="Picture 3" descr="Cutaway views of an artery and a vein showing differences in the wall structures. Labels: Valve, Tunica intima, Tunica media, and Tunica adventiti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838200"/>
            <a:ext cx="7594768"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quarter" idx="16"/>
          </p:nvPr>
        </p:nvSpPr>
        <p:spPr/>
        <p:txBody>
          <a:bodyPr/>
          <a:lstStyle/>
          <a:p>
            <a:endParaRPr lang="en-US"/>
          </a:p>
        </p:txBody>
      </p:sp>
      <p:sp>
        <p:nvSpPr>
          <p:cNvPr id="3" name="Text Placeholder 2"/>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36432918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Learning Outcomes</a:t>
            </a:r>
            <a:endParaRPr lang="en-US" dirty="0"/>
          </a:p>
        </p:txBody>
      </p:sp>
      <p:sp>
        <p:nvSpPr>
          <p:cNvPr id="6" name="Content Placeholder 5"/>
          <p:cNvSpPr>
            <a:spLocks noGrp="1"/>
          </p:cNvSpPr>
          <p:nvPr>
            <p:ph idx="1"/>
          </p:nvPr>
        </p:nvSpPr>
        <p:spPr/>
        <p:txBody>
          <a:bodyPr/>
          <a:lstStyle/>
          <a:p>
            <a:pPr marL="574675" indent="-574675">
              <a:buNone/>
            </a:pPr>
            <a:r>
              <a:rPr lang="en-US" dirty="0" smtClean="0"/>
              <a:t>6.1	</a:t>
            </a:r>
            <a:r>
              <a:rPr lang="en-US" altLang="en-US" dirty="0" smtClean="0"/>
              <a:t>Describe circulation and the purpose of the vascular system.</a:t>
            </a:r>
          </a:p>
          <a:p>
            <a:pPr marL="574675" indent="-574675">
              <a:buNone/>
            </a:pPr>
            <a:r>
              <a:rPr lang="en-US" altLang="en-US" dirty="0" smtClean="0"/>
              <a:t>6.2	Identify and describe the structures and functions of the different types of blood vessels.</a:t>
            </a:r>
          </a:p>
          <a:p>
            <a:pPr marL="574675" indent="-574675">
              <a:buNone/>
            </a:pPr>
            <a:r>
              <a:rPr lang="en-US" altLang="en-US" dirty="0" smtClean="0"/>
              <a:t>6.3	Locate and name the veins most commonly used for phlebotomy procedures.</a:t>
            </a:r>
          </a:p>
          <a:p>
            <a:pPr marL="574675" indent="-574675">
              <a:buNone/>
            </a:pPr>
            <a:r>
              <a:rPr lang="en-US" altLang="en-US" dirty="0" smtClean="0"/>
              <a:t>6.4	Identify the major components of blood and describe the major functions of each.</a:t>
            </a:r>
          </a:p>
          <a:p>
            <a:pPr marL="574675" indent="-574675">
              <a:buNone/>
            </a:pPr>
            <a:r>
              <a:rPr lang="en-US" altLang="en-US" dirty="0" smtClean="0"/>
              <a:t>6.5	Define hemostasis and describe the basic coagulation process.</a:t>
            </a:r>
          </a:p>
          <a:p>
            <a:pPr marL="574675" indent="-574675">
              <a:buNone/>
            </a:pPr>
            <a:r>
              <a:rPr lang="en-US" altLang="en-US" dirty="0" smtClean="0"/>
              <a:t>6.6	Describe how ABO and Rh blood types are determined.</a:t>
            </a:r>
            <a:endParaRPr lang="en-US" altLang="en-US" dirty="0"/>
          </a:p>
        </p:txBody>
      </p:sp>
      <p:sp>
        <p:nvSpPr>
          <p:cNvPr id="11" name="Text Placeholder 10"/>
          <p:cNvSpPr>
            <a:spLocks noGrp="1"/>
          </p:cNvSpPr>
          <p:nvPr>
            <p:ph type="body" sz="quarter" idx="16"/>
          </p:nvPr>
        </p:nvSpPr>
        <p:spPr/>
        <p:txBody>
          <a:bodyPr/>
          <a:lstStyle/>
          <a:p>
            <a:endParaRPr lang="en-US"/>
          </a:p>
        </p:txBody>
      </p:sp>
      <p:sp>
        <p:nvSpPr>
          <p:cNvPr id="10" name="Text Placeholder 9"/>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592290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Arteries</a:t>
            </a:r>
            <a:endParaRPr lang="en-US" dirty="0"/>
          </a:p>
        </p:txBody>
      </p:sp>
      <p:sp>
        <p:nvSpPr>
          <p:cNvPr id="2" name="Content Placeholder 1"/>
          <p:cNvSpPr>
            <a:spLocks noGrp="1"/>
          </p:cNvSpPr>
          <p:nvPr>
            <p:ph idx="1"/>
          </p:nvPr>
        </p:nvSpPr>
        <p:spPr/>
        <p:txBody>
          <a:bodyPr/>
          <a:lstStyle/>
          <a:p>
            <a:r>
              <a:rPr lang="en-US" altLang="en-US" dirty="0" smtClean="0"/>
              <a:t>Efferent vessels – transport blood away from the heart</a:t>
            </a:r>
          </a:p>
          <a:p>
            <a:r>
              <a:rPr lang="en-US" altLang="en-US" dirty="0" smtClean="0"/>
              <a:t>Carry blood under high pressure</a:t>
            </a:r>
          </a:p>
          <a:p>
            <a:r>
              <a:rPr lang="en-US" altLang="en-US" dirty="0" smtClean="0"/>
              <a:t>Are elastic, muscular, and thick-walled</a:t>
            </a:r>
          </a:p>
          <a:p>
            <a:r>
              <a:rPr lang="en-US" altLang="en-US" dirty="0" smtClean="0"/>
              <a:t>Most carry oxygenated blood, which is bright red</a:t>
            </a:r>
          </a:p>
          <a:p>
            <a:endParaRPr lang="en-US" dirty="0"/>
          </a:p>
        </p:txBody>
      </p:sp>
      <p:sp>
        <p:nvSpPr>
          <p:cNvPr id="12" name="Text Placeholder 11"/>
          <p:cNvSpPr>
            <a:spLocks noGrp="1"/>
          </p:cNvSpPr>
          <p:nvPr>
            <p:ph type="body" sz="quarter" idx="16"/>
          </p:nvPr>
        </p:nvSpPr>
        <p:spPr/>
        <p:txBody>
          <a:bodyPr/>
          <a:lstStyle/>
          <a:p>
            <a:endParaRPr lang="en-US"/>
          </a:p>
        </p:txBody>
      </p:sp>
      <p:sp>
        <p:nvSpPr>
          <p:cNvPr id="11" name="Text Placeholder 10"/>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042825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Capillaries</a:t>
            </a:r>
            <a:endParaRPr lang="en-US" dirty="0"/>
          </a:p>
        </p:txBody>
      </p:sp>
      <p:sp>
        <p:nvSpPr>
          <p:cNvPr id="2" name="Content Placeholder 1"/>
          <p:cNvSpPr>
            <a:spLocks noGrp="1"/>
          </p:cNvSpPr>
          <p:nvPr>
            <p:ph idx="1"/>
          </p:nvPr>
        </p:nvSpPr>
        <p:spPr/>
        <p:txBody>
          <a:bodyPr/>
          <a:lstStyle/>
          <a:p>
            <a:r>
              <a:rPr lang="en-US" altLang="en-US" dirty="0" smtClean="0"/>
              <a:t>Smallest blood vessels</a:t>
            </a:r>
          </a:p>
          <a:p>
            <a:r>
              <a:rPr lang="en-US" altLang="en-US" dirty="0" smtClean="0"/>
              <a:t>Link arterioles to venules</a:t>
            </a:r>
          </a:p>
          <a:p>
            <a:r>
              <a:rPr lang="en-US" altLang="en-US" dirty="0" smtClean="0"/>
              <a:t>Site of all gas exchange</a:t>
            </a:r>
          </a:p>
          <a:p>
            <a:r>
              <a:rPr lang="en-US" altLang="en-US" dirty="0" smtClean="0"/>
              <a:t>Thin walls are one cell thick to allow for gas and nutrient exchange</a:t>
            </a:r>
            <a:endParaRPr lang="en-US" altLang="en-US" dirty="0"/>
          </a:p>
        </p:txBody>
      </p:sp>
      <p:sp>
        <p:nvSpPr>
          <p:cNvPr id="11" name="Text Placeholder 10"/>
          <p:cNvSpPr>
            <a:spLocks noGrp="1"/>
          </p:cNvSpPr>
          <p:nvPr>
            <p:ph type="body" sz="quarter" idx="16"/>
          </p:nvPr>
        </p:nvSpPr>
        <p:spPr/>
        <p:txBody>
          <a:bodyPr/>
          <a:lstStyle/>
          <a:p>
            <a:endParaRPr lang="en-US"/>
          </a:p>
        </p:txBody>
      </p:sp>
      <p:sp>
        <p:nvSpPr>
          <p:cNvPr id="10" name="Text Placeholder 9"/>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518943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Veins</a:t>
            </a:r>
            <a:endParaRPr lang="en-US" dirty="0"/>
          </a:p>
        </p:txBody>
      </p:sp>
      <p:sp>
        <p:nvSpPr>
          <p:cNvPr id="11" name="Content Placeholder 10"/>
          <p:cNvSpPr>
            <a:spLocks noGrp="1"/>
          </p:cNvSpPr>
          <p:nvPr>
            <p:ph sz="half" idx="1"/>
          </p:nvPr>
        </p:nvSpPr>
        <p:spPr/>
        <p:txBody>
          <a:bodyPr/>
          <a:lstStyle/>
          <a:p>
            <a:r>
              <a:rPr lang="en-US" altLang="en-US" dirty="0" smtClean="0"/>
              <a:t>Afferent vessels – transport deoxygenated blood toward the heart</a:t>
            </a:r>
          </a:p>
          <a:p>
            <a:r>
              <a:rPr lang="en-US" altLang="en-US" dirty="0" smtClean="0"/>
              <a:t>Thinner walls and lower pressure than arteries</a:t>
            </a:r>
          </a:p>
          <a:p>
            <a:r>
              <a:rPr lang="en-US" altLang="en-US" dirty="0" smtClean="0"/>
              <a:t>Contain one-way valves</a:t>
            </a:r>
          </a:p>
          <a:p>
            <a:r>
              <a:rPr lang="en-US" altLang="en-US" dirty="0" smtClean="0"/>
              <a:t>Store about 65% to 70% of the body’s total blood volume</a:t>
            </a:r>
          </a:p>
          <a:p>
            <a:r>
              <a:rPr lang="en-US" altLang="en-US" dirty="0" smtClean="0"/>
              <a:t>Blood is a darker red because it contains less oxygen than the blood in arteries</a:t>
            </a:r>
          </a:p>
          <a:p>
            <a:endParaRPr lang="en-US" dirty="0"/>
          </a:p>
        </p:txBody>
      </p:sp>
      <p:pic>
        <p:nvPicPr>
          <p:cNvPr id="3" name="Picture 2" descr="Cutaway view of veins showing valves open and clos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676400"/>
            <a:ext cx="3753374" cy="3305636"/>
          </a:xfrm>
          <a:prstGeom prst="rect">
            <a:avLst/>
          </a:prstGeom>
        </p:spPr>
      </p:pic>
      <p:sp>
        <p:nvSpPr>
          <p:cNvPr id="22" name="Text Placeholder 21"/>
          <p:cNvSpPr>
            <a:spLocks noGrp="1"/>
          </p:cNvSpPr>
          <p:nvPr>
            <p:ph type="body" sz="quarter" idx="12"/>
          </p:nvPr>
        </p:nvSpPr>
        <p:spPr/>
        <p:txBody>
          <a:bodyPr/>
          <a:lstStyle/>
          <a:p>
            <a:endParaRPr lang="en-US"/>
          </a:p>
        </p:txBody>
      </p:sp>
      <p:sp>
        <p:nvSpPr>
          <p:cNvPr id="21" name="Text Placeholder 20"/>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3419584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Artery or Vein?</a:t>
            </a:r>
            <a:endParaRPr lang="en-US" dirty="0"/>
          </a:p>
        </p:txBody>
      </p:sp>
      <p:sp>
        <p:nvSpPr>
          <p:cNvPr id="8" name="Content Placeholder 7"/>
          <p:cNvSpPr>
            <a:spLocks noGrp="1"/>
          </p:cNvSpPr>
          <p:nvPr>
            <p:ph idx="1"/>
          </p:nvPr>
        </p:nvSpPr>
        <p:spPr/>
        <p:txBody>
          <a:bodyPr/>
          <a:lstStyle/>
          <a:p>
            <a:pPr marL="0" indent="0">
              <a:buNone/>
            </a:pPr>
            <a:r>
              <a:rPr lang="en-US" altLang="en-US" dirty="0" smtClean="0"/>
              <a:t>At a venipuncture site, a vein will feel bouncy and resilient whereas an artery will feel firm and will pulsate</a:t>
            </a:r>
          </a:p>
          <a:p>
            <a:pPr marL="0" indent="0">
              <a:spcBef>
                <a:spcPts val="2400"/>
              </a:spcBef>
              <a:buNone/>
            </a:pPr>
            <a:r>
              <a:rPr lang="en-US" altLang="en-US" dirty="0" smtClean="0"/>
              <a:t>In case of accidental arterial puncture:</a:t>
            </a:r>
          </a:p>
          <a:p>
            <a:r>
              <a:rPr lang="en-US" altLang="en-US" dirty="0" smtClean="0"/>
              <a:t>Withdraw the needle</a:t>
            </a:r>
          </a:p>
          <a:p>
            <a:r>
              <a:rPr lang="en-US" altLang="en-US" dirty="0" smtClean="0"/>
              <a:t>Apply firm pressure for at least 5 minutes</a:t>
            </a:r>
          </a:p>
          <a:p>
            <a:r>
              <a:rPr lang="en-US" altLang="en-US" dirty="0" smtClean="0"/>
              <a:t>Instruct patient to remain still</a:t>
            </a:r>
          </a:p>
          <a:p>
            <a:r>
              <a:rPr lang="en-US" altLang="en-US" dirty="0" smtClean="0"/>
              <a:t>Notify a nurse to assist in hematoma prevention</a:t>
            </a:r>
          </a:p>
          <a:p>
            <a:endParaRPr lang="en-US" dirty="0"/>
          </a:p>
        </p:txBody>
      </p:sp>
      <p:sp>
        <p:nvSpPr>
          <p:cNvPr id="5" name="Text Placeholder 4"/>
          <p:cNvSpPr>
            <a:spLocks noGrp="1"/>
          </p:cNvSpPr>
          <p:nvPr>
            <p:ph type="body" sz="quarter" idx="16"/>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510541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Veins for Phlebotomy</a:t>
            </a:r>
            <a:endParaRPr lang="en-US" dirty="0"/>
          </a:p>
        </p:txBody>
      </p:sp>
      <p:sp>
        <p:nvSpPr>
          <p:cNvPr id="10" name="Subtitle 9"/>
          <p:cNvSpPr>
            <a:spLocks noGrp="1"/>
          </p:cNvSpPr>
          <p:nvPr>
            <p:ph type="body" sz="quarter" idx="10"/>
          </p:nvPr>
        </p:nvSpPr>
        <p:spPr/>
        <p:txBody>
          <a:bodyPr/>
          <a:lstStyle/>
          <a:p>
            <a:r>
              <a:rPr lang="en-US" dirty="0" smtClean="0"/>
              <a:t>Learning Outcome 6.3</a:t>
            </a:r>
            <a:endParaRPr lang="en-US" dirty="0"/>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64584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Veins in the Antecubital Fossa</a:t>
            </a:r>
            <a:endParaRPr lang="en-US" dirty="0"/>
          </a:p>
        </p:txBody>
      </p:sp>
      <p:pic>
        <p:nvPicPr>
          <p:cNvPr id="3" name="Picture 2" descr="Right arm showing the position of veins used in phlebotomy, including the H and M configura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75" y="828874"/>
            <a:ext cx="8572649" cy="5495726"/>
          </a:xfrm>
          <a:prstGeom prst="rect">
            <a:avLst/>
          </a:prstGeom>
        </p:spPr>
      </p:pic>
      <p:sp>
        <p:nvSpPr>
          <p:cNvPr id="11" name="Text Placeholder 10"/>
          <p:cNvSpPr>
            <a:spLocks noGrp="1"/>
          </p:cNvSpPr>
          <p:nvPr>
            <p:ph type="body" sz="quarter" idx="16"/>
          </p:nvPr>
        </p:nvSpPr>
        <p:spPr>
          <a:xfrm>
            <a:off x="3886200" y="6409487"/>
            <a:ext cx="1371600" cy="243663"/>
          </a:xfrm>
        </p:spPr>
        <p:txBody>
          <a:bodyPr/>
          <a:lstStyle/>
          <a:p>
            <a:r>
              <a:rPr lang="en-US" dirty="0" smtClean="0">
                <a:hlinkClick r:id="rId4" action="ppaction://hlinksldjump"/>
              </a:rPr>
              <a:t>Veins in the Antecubital Fossa Appendix</a:t>
            </a:r>
            <a:endParaRPr lang="en-US" dirty="0"/>
          </a:p>
        </p:txBody>
      </p:sp>
      <p:sp>
        <p:nvSpPr>
          <p:cNvPr id="10" name="Text Placeholder 9"/>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18806729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Veins in the Back of the Hand</a:t>
            </a:r>
            <a:endParaRPr lang="en-US" dirty="0"/>
          </a:p>
        </p:txBody>
      </p:sp>
      <p:pic>
        <p:nvPicPr>
          <p:cNvPr id="10" name="Picture 2" descr="Hand showing the veins used in phlebotomy, including the dorsal venous arch and the metacarpal plexus"/>
          <p:cNvPicPr>
            <a:picLocks noGrp="1" noChangeAspect="1" noChangeArrowheads="1"/>
          </p:cNvPicPr>
          <p:nvPr>
            <p:ph idx="1"/>
          </p:nvPr>
        </p:nvPicPr>
        <p:blipFill rotWithShape="1">
          <a:blip r:embed="rId3" cstate="print"/>
          <a:srcRect t="2227"/>
          <a:stretch/>
        </p:blipFill>
        <p:spPr bwMode="auto">
          <a:xfrm>
            <a:off x="457200" y="1676400"/>
            <a:ext cx="8229600" cy="4288708"/>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6"/>
          </p:nvPr>
        </p:nvSpPr>
        <p:spPr/>
        <p:txBody>
          <a:bodyPr/>
          <a:lstStyle/>
          <a:p>
            <a:endParaRPr lang="en-US"/>
          </a:p>
        </p:txBody>
      </p:sp>
      <p:sp>
        <p:nvSpPr>
          <p:cNvPr id="3" name="Text Placeholder 2"/>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8958939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Selecting a Vein</a:t>
            </a:r>
            <a:endParaRPr lang="en-US" dirty="0"/>
          </a:p>
        </p:txBody>
      </p:sp>
      <p:sp>
        <p:nvSpPr>
          <p:cNvPr id="11" name="Content Placeholder 10"/>
          <p:cNvSpPr>
            <a:spLocks noGrp="1"/>
          </p:cNvSpPr>
          <p:nvPr>
            <p:ph idx="1"/>
          </p:nvPr>
        </p:nvSpPr>
        <p:spPr/>
        <p:txBody>
          <a:bodyPr/>
          <a:lstStyle/>
          <a:p>
            <a:pPr marL="0" indent="0">
              <a:buNone/>
            </a:pPr>
            <a:r>
              <a:rPr lang="en-US" altLang="en-US" dirty="0" smtClean="0"/>
              <a:t>After properly selecting a vein:</a:t>
            </a:r>
          </a:p>
          <a:p>
            <a:r>
              <a:rPr lang="en-US" altLang="en-US" dirty="0" smtClean="0"/>
              <a:t>Use proper phlebotomy techniques</a:t>
            </a:r>
          </a:p>
          <a:p>
            <a:r>
              <a:rPr lang="en-US" altLang="en-US" dirty="0" smtClean="0"/>
              <a:t>Avoid probing at the site</a:t>
            </a:r>
          </a:p>
          <a:p>
            <a:pPr marL="0" indent="0">
              <a:spcBef>
                <a:spcPts val="1800"/>
              </a:spcBef>
              <a:buNone/>
            </a:pPr>
            <a:r>
              <a:rPr lang="en-US" altLang="en-US" dirty="0" smtClean="0"/>
              <a:t>Accidental nerve puncture</a:t>
            </a:r>
          </a:p>
          <a:p>
            <a:r>
              <a:rPr lang="en-US" altLang="en-US" dirty="0" smtClean="0"/>
              <a:t>May cause temporary or permanent loss of function</a:t>
            </a:r>
          </a:p>
          <a:p>
            <a:r>
              <a:rPr lang="en-US" altLang="en-US" dirty="0" smtClean="0"/>
              <a:t>Constitutes an act of negligence</a:t>
            </a:r>
          </a:p>
          <a:p>
            <a:endParaRPr lang="en-US" dirty="0"/>
          </a:p>
        </p:txBody>
      </p:sp>
      <p:sp>
        <p:nvSpPr>
          <p:cNvPr id="19" name="Text Placeholder 18"/>
          <p:cNvSpPr>
            <a:spLocks noGrp="1"/>
          </p:cNvSpPr>
          <p:nvPr>
            <p:ph type="body" sz="quarter" idx="16"/>
          </p:nvPr>
        </p:nvSpPr>
        <p:spPr/>
        <p:txBody>
          <a:bodyPr/>
          <a:lstStyle/>
          <a:p>
            <a:endParaRPr lang="en-US"/>
          </a:p>
        </p:txBody>
      </p:sp>
      <p:sp>
        <p:nvSpPr>
          <p:cNvPr id="18" name="Text Placeholder 17"/>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097669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Composition of Blood</a:t>
            </a:r>
            <a:endParaRPr lang="en-US" dirty="0"/>
          </a:p>
        </p:txBody>
      </p:sp>
      <p:sp>
        <p:nvSpPr>
          <p:cNvPr id="10" name="Subtitle 9"/>
          <p:cNvSpPr>
            <a:spLocks noGrp="1"/>
          </p:cNvSpPr>
          <p:nvPr>
            <p:ph type="body" sz="quarter" idx="10"/>
          </p:nvPr>
        </p:nvSpPr>
        <p:spPr/>
        <p:txBody>
          <a:bodyPr/>
          <a:lstStyle/>
          <a:p>
            <a:r>
              <a:rPr lang="en-US" dirty="0" smtClean="0"/>
              <a:t>Learning Outcome 6.4</a:t>
            </a:r>
            <a:endParaRPr lang="en-US" dirty="0"/>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08732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Functions of Blood</a:t>
            </a:r>
            <a:endParaRPr lang="en-US" dirty="0"/>
          </a:p>
        </p:txBody>
      </p:sp>
      <p:sp>
        <p:nvSpPr>
          <p:cNvPr id="6" name="Content Placeholder 5"/>
          <p:cNvSpPr>
            <a:spLocks noGrp="1"/>
          </p:cNvSpPr>
          <p:nvPr>
            <p:ph idx="1"/>
          </p:nvPr>
        </p:nvSpPr>
        <p:spPr/>
        <p:txBody>
          <a:bodyPr/>
          <a:lstStyle/>
          <a:p>
            <a:r>
              <a:rPr lang="en-US" altLang="en-US" dirty="0" smtClean="0"/>
              <a:t>Transports oxygen and nutrients to body cells and tissues</a:t>
            </a:r>
          </a:p>
          <a:p>
            <a:r>
              <a:rPr lang="en-US" altLang="en-US" dirty="0" smtClean="0"/>
              <a:t>Transports hormones to target areas</a:t>
            </a:r>
          </a:p>
          <a:p>
            <a:r>
              <a:rPr lang="en-US" altLang="en-US" dirty="0" smtClean="0"/>
              <a:t>Eliminates waste materials from body cells</a:t>
            </a:r>
          </a:p>
          <a:p>
            <a:r>
              <a:rPr lang="en-US" altLang="en-US" dirty="0" smtClean="0"/>
              <a:t>Maintains water balance for body cells and tissues</a:t>
            </a:r>
          </a:p>
          <a:p>
            <a:r>
              <a:rPr lang="en-US" altLang="en-US" dirty="0" smtClean="0"/>
              <a:t>Transports antibodies and protective substances throughout the body to attack pathogens</a:t>
            </a:r>
          </a:p>
          <a:p>
            <a:r>
              <a:rPr lang="en-US" altLang="en-US" dirty="0" smtClean="0"/>
              <a:t>Helps regulate body temperature</a:t>
            </a:r>
          </a:p>
          <a:p>
            <a:r>
              <a:rPr lang="en-US" altLang="en-US" dirty="0" smtClean="0"/>
              <a:t>Helps maintain acid-base balance</a:t>
            </a:r>
          </a:p>
          <a:p>
            <a:endParaRPr lang="en-US" dirty="0"/>
          </a:p>
        </p:txBody>
      </p:sp>
      <p:sp>
        <p:nvSpPr>
          <p:cNvPr id="14" name="Text Placeholder 13"/>
          <p:cNvSpPr>
            <a:spLocks noGrp="1"/>
          </p:cNvSpPr>
          <p:nvPr>
            <p:ph type="body" sz="quarter" idx="16"/>
          </p:nvPr>
        </p:nvSpPr>
        <p:spPr/>
        <p:txBody>
          <a:bodyPr/>
          <a:lstStyle/>
          <a:p>
            <a:endParaRPr lang="en-US"/>
          </a:p>
        </p:txBody>
      </p:sp>
      <p:sp>
        <p:nvSpPr>
          <p:cNvPr id="13" name="Text Placeholder 1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100683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NAACLS </a:t>
            </a:r>
            <a:r>
              <a:rPr lang="en-US" dirty="0" smtClean="0"/>
              <a:t>Competencies 1</a:t>
            </a:r>
            <a:endParaRPr lang="en-US" dirty="0"/>
          </a:p>
        </p:txBody>
      </p:sp>
      <p:sp>
        <p:nvSpPr>
          <p:cNvPr id="11" name="Content Placeholder 10"/>
          <p:cNvSpPr>
            <a:spLocks noGrp="1"/>
          </p:cNvSpPr>
          <p:nvPr>
            <p:ph idx="1"/>
          </p:nvPr>
        </p:nvSpPr>
        <p:spPr/>
        <p:txBody>
          <a:bodyPr/>
          <a:lstStyle/>
          <a:p>
            <a:pPr marL="692150" indent="-692150">
              <a:buNone/>
            </a:pPr>
            <a:r>
              <a:rPr lang="en-US" dirty="0" smtClean="0"/>
              <a:t>3.00	</a:t>
            </a:r>
            <a:r>
              <a:rPr lang="en-US" altLang="en-US" dirty="0" smtClean="0"/>
              <a:t>Demonstrate basic understanding of the anatomy and physiology of body systems and anatomical terminology in order to relate major areas of the clinical laboratory to general pathologic conditions associated with the body systems.</a:t>
            </a:r>
          </a:p>
          <a:p>
            <a:pPr marL="692150" indent="-692150">
              <a:buNone/>
            </a:pPr>
            <a:r>
              <a:rPr lang="en-US" dirty="0" smtClean="0"/>
              <a:t>3.1	Describe the basic functions of each of the main body systems, and demonstrate basic knowledge of the circulatory, urinary, and other body systems necessary to perform assigned specimen collection tasks.</a:t>
            </a:r>
          </a:p>
          <a:p>
            <a:pPr marL="692150" indent="-692150">
              <a:buNone/>
            </a:pPr>
            <a:r>
              <a:rPr lang="en-US" dirty="0" smtClean="0"/>
              <a:t>3.2	Identify the veins of the arms and hands on which phlebotomy is performed.</a:t>
            </a:r>
          </a:p>
        </p:txBody>
      </p:sp>
      <p:sp>
        <p:nvSpPr>
          <p:cNvPr id="9" name="Text Placeholder 8"/>
          <p:cNvSpPr>
            <a:spLocks noGrp="1"/>
          </p:cNvSpPr>
          <p:nvPr>
            <p:ph type="body" sz="quarter" idx="16"/>
          </p:nvPr>
        </p:nvSpPr>
        <p:spPr/>
        <p:txBody>
          <a:bodyPr/>
          <a:lstStyle/>
          <a:p>
            <a:endParaRPr lang="en-US"/>
          </a:p>
        </p:txBody>
      </p:sp>
      <p:sp>
        <p:nvSpPr>
          <p:cNvPr id="8" name="Text Placeholder 7"/>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71313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Blood Components</a:t>
            </a:r>
            <a:endParaRPr lang="en-US" dirty="0"/>
          </a:p>
        </p:txBody>
      </p:sp>
      <p:sp>
        <p:nvSpPr>
          <p:cNvPr id="8" name="Text Placeholder 7"/>
          <p:cNvSpPr>
            <a:spLocks noGrp="1"/>
          </p:cNvSpPr>
          <p:nvPr>
            <p:ph type="body" idx="1"/>
          </p:nvPr>
        </p:nvSpPr>
        <p:spPr>
          <a:solidFill>
            <a:srgbClr val="002060"/>
          </a:solidFill>
        </p:spPr>
        <p:txBody>
          <a:bodyPr anchor="ctr"/>
          <a:lstStyle/>
          <a:p>
            <a:pPr algn="ctr"/>
            <a:r>
              <a:rPr lang="en-US" dirty="0" smtClean="0">
                <a:solidFill>
                  <a:schemeClr val="bg1"/>
                </a:solidFill>
              </a:rPr>
              <a:t>Cellular Components</a:t>
            </a:r>
            <a:endParaRPr lang="en-US" dirty="0">
              <a:solidFill>
                <a:schemeClr val="bg1"/>
              </a:solidFill>
            </a:endParaRPr>
          </a:p>
        </p:txBody>
      </p:sp>
      <p:sp>
        <p:nvSpPr>
          <p:cNvPr id="9" name="Content Placeholder 8"/>
          <p:cNvSpPr>
            <a:spLocks noGrp="1"/>
          </p:cNvSpPr>
          <p:nvPr>
            <p:ph sz="half" idx="2"/>
          </p:nvPr>
        </p:nvSpPr>
        <p:spPr>
          <a:xfrm>
            <a:off x="457201" y="1722438"/>
            <a:ext cx="4040188" cy="2087562"/>
          </a:xfrm>
          <a:ln w="57150">
            <a:solidFill>
              <a:schemeClr val="bg2"/>
            </a:solidFill>
          </a:ln>
        </p:spPr>
        <p:txBody>
          <a:bodyPr/>
          <a:lstStyle/>
          <a:p>
            <a:r>
              <a:rPr lang="en-US" dirty="0" smtClean="0"/>
              <a:t>Erythrocytes</a:t>
            </a:r>
          </a:p>
          <a:p>
            <a:r>
              <a:rPr lang="en-US" dirty="0" smtClean="0"/>
              <a:t>Leukocytes</a:t>
            </a:r>
          </a:p>
          <a:p>
            <a:r>
              <a:rPr lang="en-US" dirty="0" smtClean="0"/>
              <a:t>Platelets</a:t>
            </a:r>
            <a:endParaRPr lang="en-US" dirty="0"/>
          </a:p>
        </p:txBody>
      </p:sp>
      <p:sp>
        <p:nvSpPr>
          <p:cNvPr id="10" name="Text Placeholder 9"/>
          <p:cNvSpPr>
            <a:spLocks noGrp="1"/>
          </p:cNvSpPr>
          <p:nvPr>
            <p:ph type="body" sz="quarter" idx="3"/>
          </p:nvPr>
        </p:nvSpPr>
        <p:spPr>
          <a:solidFill>
            <a:srgbClr val="002060"/>
          </a:solidFill>
        </p:spPr>
        <p:txBody>
          <a:bodyPr anchor="ctr"/>
          <a:lstStyle/>
          <a:p>
            <a:pPr algn="ctr"/>
            <a:r>
              <a:rPr lang="en-US" dirty="0" smtClean="0">
                <a:solidFill>
                  <a:schemeClr val="bg1"/>
                </a:solidFill>
              </a:rPr>
              <a:t>Liquid Component</a:t>
            </a:r>
            <a:endParaRPr lang="en-US" dirty="0">
              <a:solidFill>
                <a:schemeClr val="bg1"/>
              </a:solidFill>
            </a:endParaRPr>
          </a:p>
        </p:txBody>
      </p:sp>
      <p:sp>
        <p:nvSpPr>
          <p:cNvPr id="11" name="Content Placeholder 10"/>
          <p:cNvSpPr>
            <a:spLocks noGrp="1"/>
          </p:cNvSpPr>
          <p:nvPr>
            <p:ph sz="quarter" idx="4"/>
          </p:nvPr>
        </p:nvSpPr>
        <p:spPr>
          <a:xfrm>
            <a:off x="4645026" y="1722438"/>
            <a:ext cx="4041775" cy="2087562"/>
          </a:xfrm>
          <a:ln w="57150">
            <a:solidFill>
              <a:schemeClr val="bg2"/>
            </a:solidFill>
          </a:ln>
        </p:spPr>
        <p:txBody>
          <a:bodyPr/>
          <a:lstStyle/>
          <a:p>
            <a:pPr marL="0" indent="0">
              <a:buNone/>
            </a:pPr>
            <a:r>
              <a:rPr lang="en-US" dirty="0" smtClean="0"/>
              <a:t>Plasma</a:t>
            </a:r>
          </a:p>
          <a:p>
            <a:r>
              <a:rPr lang="en-US" dirty="0" smtClean="0"/>
              <a:t>Water</a:t>
            </a:r>
          </a:p>
          <a:p>
            <a:r>
              <a:rPr lang="en-US" dirty="0" smtClean="0"/>
              <a:t>Solutes</a:t>
            </a:r>
            <a:endParaRPr lang="en-US" dirty="0"/>
          </a:p>
        </p:txBody>
      </p:sp>
      <p:sp>
        <p:nvSpPr>
          <p:cNvPr id="3" name="Text Placeholder 2"/>
          <p:cNvSpPr>
            <a:spLocks noGrp="1"/>
          </p:cNvSpPr>
          <p:nvPr>
            <p:ph type="body" sz="quarter" idx="12"/>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86435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Formation of Blood Cells</a:t>
            </a:r>
            <a:endParaRPr lang="en-US" dirty="0"/>
          </a:p>
        </p:txBody>
      </p:sp>
      <p:sp>
        <p:nvSpPr>
          <p:cNvPr id="3" name="Text Placeholder 2"/>
          <p:cNvSpPr>
            <a:spLocks noGrp="1"/>
          </p:cNvSpPr>
          <p:nvPr>
            <p:ph type="body" idx="1"/>
          </p:nvPr>
        </p:nvSpPr>
        <p:spPr/>
        <p:txBody>
          <a:bodyPr/>
          <a:lstStyle/>
          <a:p>
            <a:r>
              <a:rPr lang="en-US" smtClean="0"/>
              <a:t>Myeloid Stem Cells</a:t>
            </a:r>
            <a:endParaRPr lang="en-US" dirty="0"/>
          </a:p>
        </p:txBody>
      </p:sp>
      <p:sp>
        <p:nvSpPr>
          <p:cNvPr id="4" name="Content Placeholder 3"/>
          <p:cNvSpPr>
            <a:spLocks noGrp="1"/>
          </p:cNvSpPr>
          <p:nvPr>
            <p:ph sz="half" idx="2"/>
          </p:nvPr>
        </p:nvSpPr>
        <p:spPr/>
        <p:txBody>
          <a:bodyPr/>
          <a:lstStyle/>
          <a:p>
            <a:r>
              <a:rPr lang="en-US" altLang="en-US" smtClean="0"/>
              <a:t>Red blood cells</a:t>
            </a:r>
          </a:p>
          <a:p>
            <a:r>
              <a:rPr lang="en-US" altLang="en-US" smtClean="0"/>
              <a:t>Platelets</a:t>
            </a:r>
          </a:p>
          <a:p>
            <a:r>
              <a:rPr lang="en-US" altLang="en-US" smtClean="0"/>
              <a:t>Granulocytes</a:t>
            </a:r>
          </a:p>
          <a:p>
            <a:r>
              <a:rPr lang="en-US" altLang="en-US" smtClean="0"/>
              <a:t>Monocytes</a:t>
            </a:r>
          </a:p>
          <a:p>
            <a:endParaRPr lang="en-US" dirty="0"/>
          </a:p>
        </p:txBody>
      </p:sp>
      <p:sp>
        <p:nvSpPr>
          <p:cNvPr id="5" name="Text Placeholder 4"/>
          <p:cNvSpPr>
            <a:spLocks noGrp="1"/>
          </p:cNvSpPr>
          <p:nvPr>
            <p:ph type="body" sz="quarter" idx="3"/>
          </p:nvPr>
        </p:nvSpPr>
        <p:spPr/>
        <p:txBody>
          <a:bodyPr/>
          <a:lstStyle/>
          <a:p>
            <a:r>
              <a:rPr lang="en-US" smtClean="0"/>
              <a:t>Lymphoid Stem Cells</a:t>
            </a:r>
            <a:endParaRPr lang="en-US" dirty="0"/>
          </a:p>
        </p:txBody>
      </p:sp>
      <p:sp>
        <p:nvSpPr>
          <p:cNvPr id="6" name="Content Placeholder 5"/>
          <p:cNvSpPr>
            <a:spLocks noGrp="1"/>
          </p:cNvSpPr>
          <p:nvPr>
            <p:ph sz="quarter" idx="4"/>
          </p:nvPr>
        </p:nvSpPr>
        <p:spPr/>
        <p:txBody>
          <a:bodyPr/>
          <a:lstStyle/>
          <a:p>
            <a:r>
              <a:rPr lang="en-US" altLang="en-US" dirty="0" smtClean="0"/>
              <a:t>Lymphocytes</a:t>
            </a:r>
          </a:p>
          <a:p>
            <a:r>
              <a:rPr lang="en-US" altLang="en-US" dirty="0" smtClean="0"/>
              <a:t>B cells</a:t>
            </a:r>
          </a:p>
          <a:p>
            <a:r>
              <a:rPr lang="en-US" altLang="en-US" dirty="0" smtClean="0"/>
              <a:t>T cells</a:t>
            </a:r>
          </a:p>
          <a:p>
            <a:endParaRPr lang="en-US" dirty="0"/>
          </a:p>
        </p:txBody>
      </p:sp>
      <p:sp>
        <p:nvSpPr>
          <p:cNvPr id="26" name="Text Placeholder 25"/>
          <p:cNvSpPr>
            <a:spLocks noGrp="1"/>
          </p:cNvSpPr>
          <p:nvPr>
            <p:ph type="body" sz="quarter" idx="12"/>
          </p:nvPr>
        </p:nvSpPr>
        <p:spPr/>
        <p:txBody>
          <a:bodyPr/>
          <a:lstStyle/>
          <a:p>
            <a:endParaRPr lang="en-US"/>
          </a:p>
        </p:txBody>
      </p:sp>
      <p:sp>
        <p:nvSpPr>
          <p:cNvPr id="25" name="Text Placeholder 2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86726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Erythrocytes (RBCs)</a:t>
            </a:r>
            <a:endParaRPr lang="en-US" dirty="0"/>
          </a:p>
        </p:txBody>
      </p:sp>
      <p:sp>
        <p:nvSpPr>
          <p:cNvPr id="10" name="Content Placeholder 9"/>
          <p:cNvSpPr>
            <a:spLocks noGrp="1"/>
          </p:cNvSpPr>
          <p:nvPr>
            <p:ph sz="half" idx="1"/>
          </p:nvPr>
        </p:nvSpPr>
        <p:spPr/>
        <p:txBody>
          <a:bodyPr/>
          <a:lstStyle/>
          <a:p>
            <a:r>
              <a:rPr lang="en-US" altLang="en-US" dirty="0" smtClean="0"/>
              <a:t>Originate in bone marrow</a:t>
            </a:r>
          </a:p>
          <a:p>
            <a:r>
              <a:rPr lang="en-US" altLang="en-US" dirty="0" smtClean="0"/>
              <a:t>Biconcave</a:t>
            </a:r>
          </a:p>
          <a:p>
            <a:r>
              <a:rPr lang="en-US" altLang="en-US" dirty="0" smtClean="0"/>
              <a:t>Lifespan of 120 days</a:t>
            </a:r>
          </a:p>
          <a:p>
            <a:r>
              <a:rPr lang="en-US" altLang="en-US" dirty="0" smtClean="0"/>
              <a:t>Contain hemoglobin</a:t>
            </a:r>
          </a:p>
          <a:p>
            <a:r>
              <a:rPr lang="en-US" altLang="en-US" dirty="0" smtClean="0"/>
              <a:t>Deliver oxygen to cells</a:t>
            </a:r>
          </a:p>
          <a:p>
            <a:r>
              <a:rPr lang="en-US" altLang="en-US" dirty="0" smtClean="0"/>
              <a:t>Remove carbon dioxide from cells</a:t>
            </a:r>
          </a:p>
          <a:p>
            <a:endParaRPr lang="en-US" dirty="0"/>
          </a:p>
        </p:txBody>
      </p:sp>
      <p:pic>
        <p:nvPicPr>
          <p:cNvPr id="19" name="Picture 4" descr="Top view and section view of a red blood cell with dimensions. Diameter 7.5 micrometers; width 2.0 micrometers"/>
          <p:cNvPicPr>
            <a:picLocks noGrp="1" noChangeAspect="1" noChangeArrowheads="1"/>
          </p:cNvPicPr>
          <p:nvPr>
            <p:ph sz="half" idx="2"/>
          </p:nvPr>
        </p:nvPicPr>
        <p:blipFill rotWithShape="1">
          <a:blip r:embed="rId3" cstate="print"/>
          <a:srcRect t="2128"/>
          <a:stretch/>
        </p:blipFill>
        <p:spPr bwMode="auto">
          <a:xfrm>
            <a:off x="4648199" y="1066800"/>
            <a:ext cx="4294693" cy="5111518"/>
          </a:xfrm>
          <a:prstGeom prst="rect">
            <a:avLst/>
          </a:prstGeom>
          <a:noFill/>
          <a:extLst>
            <a:ext uri="{909E8E84-426E-40DD-AFC4-6F175D3DCCD1}">
              <a14:hiddenFill xmlns:a14="http://schemas.microsoft.com/office/drawing/2010/main">
                <a:solidFill>
                  <a:srgbClr val="FFFFFF"/>
                </a:solidFill>
              </a14:hiddenFill>
            </a:ext>
          </a:extLst>
        </p:spPr>
      </p:pic>
      <p:sp>
        <p:nvSpPr>
          <p:cNvPr id="21" name="Text Placeholder 20"/>
          <p:cNvSpPr>
            <a:spLocks noGrp="1"/>
          </p:cNvSpPr>
          <p:nvPr>
            <p:ph type="body" sz="quarter" idx="12"/>
          </p:nvPr>
        </p:nvSpPr>
        <p:spPr/>
        <p:txBody>
          <a:bodyPr/>
          <a:lstStyle/>
          <a:p>
            <a:endParaRPr lang="en-US"/>
          </a:p>
        </p:txBody>
      </p:sp>
      <p:sp>
        <p:nvSpPr>
          <p:cNvPr id="20" name="Text Placeholder 19"/>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2887834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Anemia</a:t>
            </a:r>
            <a:endParaRPr lang="en-US" dirty="0"/>
          </a:p>
        </p:txBody>
      </p:sp>
      <p:sp>
        <p:nvSpPr>
          <p:cNvPr id="8" name="Content Placeholder 7"/>
          <p:cNvSpPr>
            <a:spLocks noGrp="1"/>
          </p:cNvSpPr>
          <p:nvPr>
            <p:ph idx="1"/>
          </p:nvPr>
        </p:nvSpPr>
        <p:spPr/>
        <p:txBody>
          <a:bodyPr/>
          <a:lstStyle/>
          <a:p>
            <a:pPr marL="0" indent="0">
              <a:buNone/>
            </a:pPr>
            <a:r>
              <a:rPr lang="en-US" altLang="en-US" dirty="0" smtClean="0"/>
              <a:t>Abnormally low hemoglobin level and/or decrease in red blood cells</a:t>
            </a:r>
          </a:p>
          <a:p>
            <a:pPr marL="0" indent="0">
              <a:spcBef>
                <a:spcPts val="2400"/>
              </a:spcBef>
              <a:buNone/>
            </a:pPr>
            <a:r>
              <a:rPr lang="en-US" altLang="en-US" dirty="0" smtClean="0"/>
              <a:t>Symptoms</a:t>
            </a:r>
          </a:p>
          <a:p>
            <a:r>
              <a:rPr lang="en-US" altLang="en-US" dirty="0" smtClean="0"/>
              <a:t>Weakness</a:t>
            </a:r>
          </a:p>
          <a:p>
            <a:r>
              <a:rPr lang="en-US" altLang="en-US" dirty="0" smtClean="0"/>
              <a:t>Headache</a:t>
            </a:r>
          </a:p>
          <a:p>
            <a:r>
              <a:rPr lang="en-US" altLang="en-US" dirty="0" smtClean="0"/>
              <a:t>Pale skin color</a:t>
            </a:r>
          </a:p>
          <a:p>
            <a:r>
              <a:rPr lang="en-US" altLang="en-US" dirty="0" smtClean="0"/>
              <a:t>Difficulty breathing</a:t>
            </a:r>
          </a:p>
          <a:p>
            <a:endParaRPr lang="en-US" dirty="0"/>
          </a:p>
        </p:txBody>
      </p:sp>
      <p:sp>
        <p:nvSpPr>
          <p:cNvPr id="5" name="Text Placeholder 4"/>
          <p:cNvSpPr>
            <a:spLocks noGrp="1"/>
          </p:cNvSpPr>
          <p:nvPr>
            <p:ph type="body" sz="quarter" idx="16"/>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309123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Jaundice</a:t>
            </a:r>
            <a:endParaRPr lang="en-US" dirty="0"/>
          </a:p>
        </p:txBody>
      </p:sp>
      <p:sp>
        <p:nvSpPr>
          <p:cNvPr id="8" name="Content Placeholder 7"/>
          <p:cNvSpPr>
            <a:spLocks noGrp="1"/>
          </p:cNvSpPr>
          <p:nvPr>
            <p:ph idx="1"/>
          </p:nvPr>
        </p:nvSpPr>
        <p:spPr/>
        <p:txBody>
          <a:bodyPr/>
          <a:lstStyle/>
          <a:p>
            <a:pPr marL="0" indent="0">
              <a:buNone/>
            </a:pPr>
            <a:r>
              <a:rPr lang="en-US" altLang="en-US" dirty="0" smtClean="0"/>
              <a:t>Caused by elevated levels of bilirubin</a:t>
            </a:r>
          </a:p>
          <a:p>
            <a:pPr marL="0" indent="0">
              <a:spcBef>
                <a:spcPts val="2400"/>
              </a:spcBef>
              <a:buNone/>
            </a:pPr>
            <a:r>
              <a:rPr lang="en-US" altLang="en-US" dirty="0" smtClean="0"/>
              <a:t>Bilirubin is produced during breakdown of RBCs</a:t>
            </a:r>
          </a:p>
          <a:p>
            <a:r>
              <a:rPr lang="en-US" altLang="en-US" dirty="0" smtClean="0"/>
              <a:t>Processed in liver</a:t>
            </a:r>
          </a:p>
          <a:p>
            <a:r>
              <a:rPr lang="en-US" altLang="en-US" dirty="0" smtClean="0"/>
              <a:t>Deposited in intestines for elimination</a:t>
            </a:r>
          </a:p>
          <a:p>
            <a:pPr marL="0" indent="0">
              <a:spcBef>
                <a:spcPts val="2400"/>
              </a:spcBef>
              <a:buNone/>
            </a:pPr>
            <a:r>
              <a:rPr lang="en-US" altLang="en-US" dirty="0" smtClean="0"/>
              <a:t>Due to some types of anemia that cause RBCs to be destroyed prematurely</a:t>
            </a:r>
          </a:p>
          <a:p>
            <a:r>
              <a:rPr lang="en-US" altLang="en-US" dirty="0" smtClean="0"/>
              <a:t>Hemolysis</a:t>
            </a:r>
          </a:p>
          <a:p>
            <a:endParaRPr lang="en-US" dirty="0"/>
          </a:p>
        </p:txBody>
      </p:sp>
      <p:sp>
        <p:nvSpPr>
          <p:cNvPr id="5" name="Text Placeholder 4"/>
          <p:cNvSpPr>
            <a:spLocks noGrp="1"/>
          </p:cNvSpPr>
          <p:nvPr>
            <p:ph type="body" sz="quarter" idx="16"/>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8963990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Leukocytes (WBCs)</a:t>
            </a:r>
            <a:endParaRPr lang="en-US" dirty="0"/>
          </a:p>
        </p:txBody>
      </p:sp>
      <p:sp>
        <p:nvSpPr>
          <p:cNvPr id="11" name="Content Placeholder 10"/>
          <p:cNvSpPr>
            <a:spLocks noGrp="1"/>
          </p:cNvSpPr>
          <p:nvPr>
            <p:ph idx="1"/>
          </p:nvPr>
        </p:nvSpPr>
        <p:spPr/>
        <p:txBody>
          <a:bodyPr/>
          <a:lstStyle/>
          <a:p>
            <a:pPr marL="0" indent="0">
              <a:buNone/>
            </a:pPr>
            <a:r>
              <a:rPr lang="en-US" altLang="en-US" dirty="0" smtClean="0"/>
              <a:t>Not confined to vascular spaces</a:t>
            </a:r>
          </a:p>
          <a:p>
            <a:r>
              <a:rPr lang="en-US" altLang="en-US" dirty="0" smtClean="0"/>
              <a:t>Diapedesis</a:t>
            </a:r>
          </a:p>
          <a:p>
            <a:pPr marL="0" indent="0">
              <a:spcBef>
                <a:spcPts val="2400"/>
              </a:spcBef>
              <a:buNone/>
            </a:pPr>
            <a:r>
              <a:rPr lang="en-US" altLang="en-US" dirty="0" smtClean="0"/>
              <a:t>Responsible for phagocytosis</a:t>
            </a:r>
          </a:p>
          <a:p>
            <a:pPr marL="0" indent="0">
              <a:spcBef>
                <a:spcPts val="2400"/>
              </a:spcBef>
              <a:buNone/>
            </a:pPr>
            <a:r>
              <a:rPr lang="en-US" altLang="en-US" dirty="0" smtClean="0"/>
              <a:t>Round and clear (when not stained)</a:t>
            </a:r>
          </a:p>
          <a:p>
            <a:endParaRPr lang="en-US" dirty="0"/>
          </a:p>
        </p:txBody>
      </p:sp>
      <p:sp>
        <p:nvSpPr>
          <p:cNvPr id="4" name="Text Placeholder 3"/>
          <p:cNvSpPr>
            <a:spLocks noGrp="1"/>
          </p:cNvSpPr>
          <p:nvPr>
            <p:ph type="body" sz="quarter" idx="16"/>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8390086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Categories of Leukocytes</a:t>
            </a:r>
            <a:endParaRPr lang="en-US" dirty="0"/>
          </a:p>
        </p:txBody>
      </p:sp>
      <p:sp>
        <p:nvSpPr>
          <p:cNvPr id="8" name="Text Placeholder 7"/>
          <p:cNvSpPr>
            <a:spLocks noGrp="1"/>
          </p:cNvSpPr>
          <p:nvPr>
            <p:ph type="body" idx="1"/>
          </p:nvPr>
        </p:nvSpPr>
        <p:spPr>
          <a:xfrm>
            <a:off x="457201" y="1189038"/>
            <a:ext cx="4040188" cy="792162"/>
          </a:xfrm>
          <a:solidFill>
            <a:srgbClr val="002060"/>
          </a:solidFill>
        </p:spPr>
        <p:txBody>
          <a:bodyPr anchor="ctr"/>
          <a:lstStyle/>
          <a:p>
            <a:pPr algn="ctr"/>
            <a:r>
              <a:rPr lang="en-US" dirty="0" smtClean="0">
                <a:solidFill>
                  <a:schemeClr val="bg1"/>
                </a:solidFill>
              </a:rPr>
              <a:t>Polymorphonuclear/ Granulocytes</a:t>
            </a:r>
            <a:endParaRPr lang="en-US" dirty="0">
              <a:solidFill>
                <a:schemeClr val="bg1"/>
              </a:solidFill>
            </a:endParaRPr>
          </a:p>
        </p:txBody>
      </p:sp>
      <p:sp>
        <p:nvSpPr>
          <p:cNvPr id="9" name="Content Placeholder 8"/>
          <p:cNvSpPr>
            <a:spLocks noGrp="1"/>
          </p:cNvSpPr>
          <p:nvPr>
            <p:ph sz="half" idx="2"/>
          </p:nvPr>
        </p:nvSpPr>
        <p:spPr>
          <a:xfrm>
            <a:off x="457201" y="2057400"/>
            <a:ext cx="4040188" cy="2011362"/>
          </a:xfrm>
          <a:ln w="57150">
            <a:solidFill>
              <a:schemeClr val="bg2"/>
            </a:solidFill>
          </a:ln>
        </p:spPr>
        <p:txBody>
          <a:bodyPr/>
          <a:lstStyle/>
          <a:p>
            <a:r>
              <a:rPr lang="en-US" dirty="0" smtClean="0"/>
              <a:t>Neutrophils</a:t>
            </a:r>
          </a:p>
          <a:p>
            <a:r>
              <a:rPr lang="en-US" dirty="0" smtClean="0"/>
              <a:t>Eosinophils</a:t>
            </a:r>
          </a:p>
          <a:p>
            <a:r>
              <a:rPr lang="en-US" dirty="0" smtClean="0"/>
              <a:t>Basophils</a:t>
            </a:r>
            <a:endParaRPr lang="en-US" dirty="0"/>
          </a:p>
        </p:txBody>
      </p:sp>
      <p:sp>
        <p:nvSpPr>
          <p:cNvPr id="10" name="Text Placeholder 9"/>
          <p:cNvSpPr>
            <a:spLocks noGrp="1"/>
          </p:cNvSpPr>
          <p:nvPr>
            <p:ph type="body" sz="quarter" idx="3"/>
          </p:nvPr>
        </p:nvSpPr>
        <p:spPr>
          <a:xfrm>
            <a:off x="4645026" y="1189038"/>
            <a:ext cx="4041775" cy="792162"/>
          </a:xfrm>
          <a:solidFill>
            <a:srgbClr val="002060"/>
          </a:solidFill>
        </p:spPr>
        <p:txBody>
          <a:bodyPr anchor="ctr"/>
          <a:lstStyle/>
          <a:p>
            <a:pPr algn="ctr"/>
            <a:r>
              <a:rPr lang="en-US" dirty="0" smtClean="0">
                <a:solidFill>
                  <a:schemeClr val="bg1"/>
                </a:solidFill>
              </a:rPr>
              <a:t>Mononuclear</a:t>
            </a:r>
            <a:endParaRPr lang="en-US" dirty="0">
              <a:solidFill>
                <a:schemeClr val="bg1"/>
              </a:solidFill>
            </a:endParaRPr>
          </a:p>
        </p:txBody>
      </p:sp>
      <p:sp>
        <p:nvSpPr>
          <p:cNvPr id="11" name="Content Placeholder 10"/>
          <p:cNvSpPr>
            <a:spLocks noGrp="1"/>
          </p:cNvSpPr>
          <p:nvPr>
            <p:ph sz="quarter" idx="4"/>
          </p:nvPr>
        </p:nvSpPr>
        <p:spPr>
          <a:xfrm>
            <a:off x="4645026" y="2057400"/>
            <a:ext cx="4041775" cy="2011362"/>
          </a:xfrm>
          <a:ln w="57150">
            <a:solidFill>
              <a:schemeClr val="bg2"/>
            </a:solidFill>
          </a:ln>
        </p:spPr>
        <p:txBody>
          <a:bodyPr/>
          <a:lstStyle/>
          <a:p>
            <a:r>
              <a:rPr lang="en-US" dirty="0" smtClean="0"/>
              <a:t>Monocytes</a:t>
            </a:r>
          </a:p>
          <a:p>
            <a:r>
              <a:rPr lang="en-US" sz="2400" dirty="0" smtClean="0"/>
              <a:t>Lymphocytes</a:t>
            </a:r>
            <a:endParaRPr lang="en-US" sz="2400" dirty="0"/>
          </a:p>
        </p:txBody>
      </p:sp>
      <p:sp>
        <p:nvSpPr>
          <p:cNvPr id="3" name="Text Placeholder 2"/>
          <p:cNvSpPr>
            <a:spLocks noGrp="1"/>
          </p:cNvSpPr>
          <p:nvPr>
            <p:ph type="body" sz="quarter" idx="12"/>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055222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Polymorphonuclear WBCs:</a:t>
            </a:r>
            <a:br>
              <a:rPr lang="en-US" dirty="0" smtClean="0"/>
            </a:br>
            <a:r>
              <a:rPr lang="en-US" dirty="0" smtClean="0"/>
              <a:t>Neutrophils</a:t>
            </a:r>
            <a:endParaRPr lang="en-US" dirty="0"/>
          </a:p>
        </p:txBody>
      </p:sp>
      <p:sp>
        <p:nvSpPr>
          <p:cNvPr id="10" name="Content Placeholder 9"/>
          <p:cNvSpPr>
            <a:spLocks noGrp="1"/>
          </p:cNvSpPr>
          <p:nvPr>
            <p:ph idx="1"/>
          </p:nvPr>
        </p:nvSpPr>
        <p:spPr>
          <a:xfrm>
            <a:off x="457200" y="1600200"/>
            <a:ext cx="8229600" cy="4953000"/>
          </a:xfrm>
        </p:spPr>
        <p:txBody>
          <a:bodyPr/>
          <a:lstStyle/>
          <a:p>
            <a:r>
              <a:rPr lang="en-US" altLang="en-US" dirty="0" smtClean="0"/>
              <a:t>Most numerous white blood cells</a:t>
            </a:r>
          </a:p>
          <a:p>
            <a:r>
              <a:rPr lang="en-US" altLang="en-US" dirty="0" smtClean="0"/>
              <a:t>Nucleus has 3 or 4 lobes</a:t>
            </a:r>
          </a:p>
          <a:p>
            <a:r>
              <a:rPr lang="en-US" altLang="en-US" dirty="0" smtClean="0"/>
              <a:t>Perform phagocytosis</a:t>
            </a:r>
          </a:p>
          <a:p>
            <a:r>
              <a:rPr lang="en-US" altLang="en-US" dirty="0" smtClean="0"/>
              <a:t>Count increases during bacterial infection or inflammation</a:t>
            </a:r>
          </a:p>
          <a:p>
            <a:endParaRPr lang="en-US" dirty="0"/>
          </a:p>
        </p:txBody>
      </p:sp>
      <p:sp>
        <p:nvSpPr>
          <p:cNvPr id="4" name="Text Placeholder 3"/>
          <p:cNvSpPr>
            <a:spLocks noGrp="1"/>
          </p:cNvSpPr>
          <p:nvPr>
            <p:ph type="body" sz="quarter" idx="16"/>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107937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Polymorphonuclear WBCs:</a:t>
            </a:r>
            <a:br>
              <a:rPr lang="en-US" dirty="0" smtClean="0"/>
            </a:br>
            <a:r>
              <a:rPr lang="en-US" dirty="0" smtClean="0"/>
              <a:t>Eosinophils</a:t>
            </a:r>
            <a:endParaRPr lang="en-US" dirty="0"/>
          </a:p>
        </p:txBody>
      </p:sp>
      <p:sp>
        <p:nvSpPr>
          <p:cNvPr id="10" name="Content Placeholder 9"/>
          <p:cNvSpPr>
            <a:spLocks noGrp="1"/>
          </p:cNvSpPr>
          <p:nvPr>
            <p:ph idx="1"/>
          </p:nvPr>
        </p:nvSpPr>
        <p:spPr>
          <a:xfrm>
            <a:off x="457200" y="1524000"/>
            <a:ext cx="8229600" cy="5029200"/>
          </a:xfrm>
        </p:spPr>
        <p:txBody>
          <a:bodyPr/>
          <a:lstStyle/>
          <a:p>
            <a:r>
              <a:rPr lang="en-US" altLang="en-US" dirty="0" smtClean="0"/>
              <a:t>Bilobed nucleus</a:t>
            </a:r>
          </a:p>
          <a:p>
            <a:r>
              <a:rPr lang="en-US" altLang="en-US" dirty="0" smtClean="0"/>
              <a:t>Cytoplasmic granules</a:t>
            </a:r>
          </a:p>
          <a:p>
            <a:r>
              <a:rPr lang="en-US" altLang="en-US" dirty="0" smtClean="0"/>
              <a:t>Perform phagocytosis</a:t>
            </a:r>
          </a:p>
          <a:p>
            <a:r>
              <a:rPr lang="en-US" altLang="en-US" dirty="0" smtClean="0"/>
              <a:t>Destroy parasites</a:t>
            </a:r>
          </a:p>
          <a:p>
            <a:r>
              <a:rPr lang="en-US" altLang="en-US" dirty="0" smtClean="0"/>
              <a:t>Count increases during allergic reactions and parasitic infections</a:t>
            </a:r>
          </a:p>
          <a:p>
            <a:endParaRPr lang="en-US" dirty="0"/>
          </a:p>
        </p:txBody>
      </p:sp>
      <p:sp>
        <p:nvSpPr>
          <p:cNvPr id="4" name="Text Placeholder 3"/>
          <p:cNvSpPr>
            <a:spLocks noGrp="1"/>
          </p:cNvSpPr>
          <p:nvPr>
            <p:ph type="body" sz="quarter" idx="16"/>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0070857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Polymorphonuclear WBCs:</a:t>
            </a:r>
            <a:br>
              <a:rPr lang="en-US" smtClean="0"/>
            </a:br>
            <a:r>
              <a:rPr lang="en-US" smtClean="0"/>
              <a:t>Basophils</a:t>
            </a:r>
            <a:endParaRPr lang="en-US" dirty="0"/>
          </a:p>
        </p:txBody>
      </p:sp>
      <p:sp>
        <p:nvSpPr>
          <p:cNvPr id="10" name="Content Placeholder 9"/>
          <p:cNvSpPr>
            <a:spLocks noGrp="1"/>
          </p:cNvSpPr>
          <p:nvPr>
            <p:ph idx="1"/>
          </p:nvPr>
        </p:nvSpPr>
        <p:spPr>
          <a:xfrm>
            <a:off x="457200" y="1524000"/>
            <a:ext cx="8229600" cy="5029200"/>
          </a:xfrm>
        </p:spPr>
        <p:txBody>
          <a:bodyPr/>
          <a:lstStyle/>
          <a:p>
            <a:r>
              <a:rPr lang="en-US" altLang="en-US" dirty="0" smtClean="0"/>
              <a:t>Nucleus usually bilobed</a:t>
            </a:r>
          </a:p>
          <a:p>
            <a:r>
              <a:rPr lang="en-US" altLang="en-US" dirty="0" smtClean="0"/>
              <a:t>Cytoplasmic granules</a:t>
            </a:r>
          </a:p>
          <a:p>
            <a:r>
              <a:rPr lang="en-US" altLang="en-US" dirty="0" smtClean="0"/>
              <a:t>Release histamine</a:t>
            </a:r>
          </a:p>
          <a:p>
            <a:r>
              <a:rPr lang="en-US" altLang="en-US" dirty="0" smtClean="0"/>
              <a:t>Release heparin</a:t>
            </a:r>
          </a:p>
          <a:p>
            <a:r>
              <a:rPr lang="en-US" altLang="en-US" dirty="0" smtClean="0"/>
              <a:t>Count increases with chronic inflammation and during healing from infection</a:t>
            </a:r>
            <a:endParaRPr lang="en-US" altLang="en-US" dirty="0"/>
          </a:p>
        </p:txBody>
      </p:sp>
      <p:sp>
        <p:nvSpPr>
          <p:cNvPr id="4" name="Text Placeholder 3"/>
          <p:cNvSpPr>
            <a:spLocks noGrp="1"/>
          </p:cNvSpPr>
          <p:nvPr>
            <p:ph type="body" sz="quarter" idx="16"/>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680133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NAACLS Competencies </a:t>
            </a:r>
            <a:r>
              <a:rPr lang="en-US" dirty="0" smtClean="0"/>
              <a:t>2</a:t>
            </a:r>
            <a:endParaRPr lang="en-US" dirty="0"/>
          </a:p>
        </p:txBody>
      </p:sp>
      <p:sp>
        <p:nvSpPr>
          <p:cNvPr id="11" name="Content Placeholder 10"/>
          <p:cNvSpPr>
            <a:spLocks noGrp="1"/>
          </p:cNvSpPr>
          <p:nvPr>
            <p:ph idx="1"/>
          </p:nvPr>
        </p:nvSpPr>
        <p:spPr/>
        <p:txBody>
          <a:bodyPr/>
          <a:lstStyle/>
          <a:p>
            <a:pPr marL="692150" indent="-692150">
              <a:buNone/>
            </a:pPr>
            <a:r>
              <a:rPr lang="en-US" dirty="0" smtClean="0"/>
              <a:t>3.3	Explain the functions of the major constituents of blood, and differentiate between serum and plasma.</a:t>
            </a:r>
          </a:p>
          <a:p>
            <a:pPr marL="692150" indent="-692150">
              <a:buNone/>
            </a:pPr>
            <a:r>
              <a:rPr lang="en-US" dirty="0" smtClean="0"/>
              <a:t>3.4	Define hemostasis.</a:t>
            </a:r>
          </a:p>
          <a:p>
            <a:pPr marL="692150" indent="-692150">
              <a:buNone/>
            </a:pPr>
            <a:r>
              <a:rPr lang="en-US" dirty="0" smtClean="0"/>
              <a:t>3.5	Describe the stages of coagulation.</a:t>
            </a:r>
          </a:p>
          <a:p>
            <a:pPr marL="692150" indent="-692150">
              <a:buNone/>
            </a:pPr>
            <a:r>
              <a:rPr lang="en-US" dirty="0" smtClean="0"/>
              <a:t>3.6	Discuss the properties of arterial blood, venous blood, and capillary blood.</a:t>
            </a:r>
          </a:p>
          <a:p>
            <a:pPr marL="692150" indent="-692150">
              <a:buNone/>
            </a:pPr>
            <a:endParaRPr lang="en-US" dirty="0"/>
          </a:p>
        </p:txBody>
      </p:sp>
      <p:sp>
        <p:nvSpPr>
          <p:cNvPr id="9" name="Text Placeholder 8"/>
          <p:cNvSpPr>
            <a:spLocks noGrp="1"/>
          </p:cNvSpPr>
          <p:nvPr>
            <p:ph type="body" sz="quarter" idx="16"/>
          </p:nvPr>
        </p:nvSpPr>
        <p:spPr/>
        <p:txBody>
          <a:bodyPr/>
          <a:lstStyle/>
          <a:p>
            <a:endParaRPr lang="en-US"/>
          </a:p>
        </p:txBody>
      </p:sp>
      <p:sp>
        <p:nvSpPr>
          <p:cNvPr id="8" name="Text Placeholder 7"/>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775684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Polymorphonuclear WBCs:</a:t>
            </a:r>
            <a:br>
              <a:rPr lang="en-US" smtClean="0"/>
            </a:br>
            <a:r>
              <a:rPr lang="en-US" smtClean="0"/>
              <a:t>Monocytes</a:t>
            </a:r>
            <a:endParaRPr lang="en-US" dirty="0"/>
          </a:p>
        </p:txBody>
      </p:sp>
      <p:sp>
        <p:nvSpPr>
          <p:cNvPr id="10" name="Content Placeholder 9"/>
          <p:cNvSpPr>
            <a:spLocks noGrp="1"/>
          </p:cNvSpPr>
          <p:nvPr>
            <p:ph idx="1"/>
          </p:nvPr>
        </p:nvSpPr>
        <p:spPr>
          <a:xfrm>
            <a:off x="457200" y="1524000"/>
            <a:ext cx="8229600" cy="5029200"/>
          </a:xfrm>
        </p:spPr>
        <p:txBody>
          <a:bodyPr/>
          <a:lstStyle/>
          <a:p>
            <a:r>
              <a:rPr lang="en-US" altLang="en-US" dirty="0" smtClean="0"/>
              <a:t>Largest type of WBC</a:t>
            </a:r>
          </a:p>
          <a:p>
            <a:r>
              <a:rPr lang="en-US" altLang="en-US" dirty="0" smtClean="0"/>
              <a:t>Fine cytoplasmic granules</a:t>
            </a:r>
          </a:p>
          <a:p>
            <a:r>
              <a:rPr lang="en-US" altLang="en-US" dirty="0" smtClean="0"/>
              <a:t>Single, kidney-shaped nucleus</a:t>
            </a:r>
          </a:p>
          <a:p>
            <a:r>
              <a:rPr lang="en-US" altLang="en-US" dirty="0" smtClean="0"/>
              <a:t>Perform phagocytosis</a:t>
            </a:r>
          </a:p>
          <a:p>
            <a:r>
              <a:rPr lang="en-US" altLang="en-US" dirty="0" smtClean="0"/>
              <a:t>Count increases with chronic infections</a:t>
            </a:r>
            <a:endParaRPr lang="en-US" altLang="en-US" dirty="0"/>
          </a:p>
        </p:txBody>
      </p:sp>
      <p:sp>
        <p:nvSpPr>
          <p:cNvPr id="4" name="Text Placeholder 3"/>
          <p:cNvSpPr>
            <a:spLocks noGrp="1"/>
          </p:cNvSpPr>
          <p:nvPr>
            <p:ph type="body" sz="quarter" idx="16"/>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232413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Polymorphonuclear WBCs:</a:t>
            </a:r>
            <a:br>
              <a:rPr lang="en-US" smtClean="0"/>
            </a:br>
            <a:r>
              <a:rPr lang="en-US" smtClean="0"/>
              <a:t>Lymphocytes</a:t>
            </a:r>
            <a:endParaRPr lang="en-US" dirty="0"/>
          </a:p>
        </p:txBody>
      </p:sp>
      <p:sp>
        <p:nvSpPr>
          <p:cNvPr id="10" name="Content Placeholder 9"/>
          <p:cNvSpPr>
            <a:spLocks noGrp="1"/>
          </p:cNvSpPr>
          <p:nvPr>
            <p:ph idx="1"/>
          </p:nvPr>
        </p:nvSpPr>
        <p:spPr>
          <a:xfrm>
            <a:off x="457200" y="1524000"/>
            <a:ext cx="8229600" cy="5029200"/>
          </a:xfrm>
        </p:spPr>
        <p:txBody>
          <a:bodyPr/>
          <a:lstStyle/>
          <a:p>
            <a:pPr marL="0" indent="0">
              <a:buNone/>
            </a:pPr>
            <a:r>
              <a:rPr lang="en-US" altLang="en-US" dirty="0" smtClean="0"/>
              <a:t>Single, round nucleus</a:t>
            </a:r>
          </a:p>
          <a:p>
            <a:pPr marL="0" indent="0">
              <a:buNone/>
            </a:pPr>
            <a:r>
              <a:rPr lang="en-US" altLang="en-US" dirty="0" smtClean="0"/>
              <a:t>Two types</a:t>
            </a:r>
          </a:p>
          <a:p>
            <a:r>
              <a:rPr lang="en-US" altLang="en-US" dirty="0" smtClean="0"/>
              <a:t>B-cell lymphocytes</a:t>
            </a:r>
          </a:p>
          <a:p>
            <a:r>
              <a:rPr lang="en-US" altLang="en-US" dirty="0" smtClean="0"/>
              <a:t>T-cell lymphocytes</a:t>
            </a:r>
          </a:p>
          <a:p>
            <a:pPr marL="0" indent="0">
              <a:buNone/>
            </a:pPr>
            <a:r>
              <a:rPr lang="en-US" altLang="en-US" dirty="0" smtClean="0"/>
              <a:t>Count increases during viral infections</a:t>
            </a:r>
            <a:endParaRPr lang="en-US" altLang="en-US" dirty="0"/>
          </a:p>
        </p:txBody>
      </p:sp>
      <p:sp>
        <p:nvSpPr>
          <p:cNvPr id="4" name="Text Placeholder 3"/>
          <p:cNvSpPr>
            <a:spLocks noGrp="1"/>
          </p:cNvSpPr>
          <p:nvPr>
            <p:ph type="body" sz="quarter" idx="16"/>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866094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Platelets (Thrombocytes)</a:t>
            </a:r>
            <a:endParaRPr lang="en-US" dirty="0"/>
          </a:p>
        </p:txBody>
      </p:sp>
      <p:sp>
        <p:nvSpPr>
          <p:cNvPr id="10" name="Content Placeholder 9"/>
          <p:cNvSpPr>
            <a:spLocks noGrp="1"/>
          </p:cNvSpPr>
          <p:nvPr>
            <p:ph sz="half" idx="1"/>
          </p:nvPr>
        </p:nvSpPr>
        <p:spPr>
          <a:xfrm>
            <a:off x="457200" y="1600200"/>
            <a:ext cx="4038600" cy="4930140"/>
          </a:xfrm>
        </p:spPr>
        <p:txBody>
          <a:bodyPr/>
          <a:lstStyle/>
          <a:p>
            <a:r>
              <a:rPr lang="en-US" altLang="en-US" dirty="0" smtClean="0"/>
              <a:t>Smallest formed element</a:t>
            </a:r>
          </a:p>
          <a:p>
            <a:r>
              <a:rPr lang="en-US" altLang="en-US" dirty="0" smtClean="0"/>
              <a:t>Fragments of megakaryocytes</a:t>
            </a:r>
          </a:p>
          <a:p>
            <a:r>
              <a:rPr lang="en-US" altLang="en-US" dirty="0" smtClean="0"/>
              <a:t>Life span of 9 to 12 days</a:t>
            </a:r>
          </a:p>
          <a:p>
            <a:r>
              <a:rPr lang="en-US" altLang="en-US" dirty="0" smtClean="0"/>
              <a:t>Help prevent blood loss</a:t>
            </a:r>
            <a:endParaRPr lang="en-US" altLang="en-US" dirty="0"/>
          </a:p>
        </p:txBody>
      </p:sp>
      <p:pic>
        <p:nvPicPr>
          <p:cNvPr id="3" name="Picture 2" descr="Examples of platele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2495" y="1589634"/>
            <a:ext cx="2969009" cy="2475191"/>
          </a:xfrm>
          <a:prstGeom prst="rect">
            <a:avLst/>
          </a:prstGeom>
        </p:spPr>
      </p:pic>
      <p:sp>
        <p:nvSpPr>
          <p:cNvPr id="12" name="Text Placeholder 11"/>
          <p:cNvSpPr>
            <a:spLocks noGrp="1"/>
          </p:cNvSpPr>
          <p:nvPr>
            <p:ph type="body" sz="quarter" idx="12"/>
          </p:nvPr>
        </p:nvSpPr>
        <p:spPr/>
        <p:txBody>
          <a:bodyPr/>
          <a:lstStyle/>
          <a:p>
            <a:endParaRPr lang="en-US"/>
          </a:p>
        </p:txBody>
      </p:sp>
      <p:sp>
        <p:nvSpPr>
          <p:cNvPr id="11" name="Text Placeholder 10"/>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4166475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Plasma and Serum</a:t>
            </a:r>
            <a:endParaRPr lang="en-US" dirty="0"/>
          </a:p>
        </p:txBody>
      </p:sp>
      <p:sp>
        <p:nvSpPr>
          <p:cNvPr id="3" name="Content Placeholder 2"/>
          <p:cNvSpPr>
            <a:spLocks noGrp="1"/>
          </p:cNvSpPr>
          <p:nvPr>
            <p:ph sz="half" idx="1"/>
          </p:nvPr>
        </p:nvSpPr>
        <p:spPr/>
        <p:txBody>
          <a:bodyPr/>
          <a:lstStyle/>
          <a:p>
            <a:pPr marL="0" indent="0">
              <a:buNone/>
            </a:pPr>
            <a:r>
              <a:rPr lang="en-US" dirty="0" smtClean="0"/>
              <a:t>Plasma</a:t>
            </a:r>
          </a:p>
          <a:p>
            <a:r>
              <a:rPr lang="en-US" altLang="en-US" dirty="0" smtClean="0"/>
              <a:t>Liquid portion of unclotted blood</a:t>
            </a:r>
          </a:p>
          <a:p>
            <a:r>
              <a:rPr lang="en-US" altLang="en-US" dirty="0" smtClean="0"/>
              <a:t>Pale yellow liquid</a:t>
            </a:r>
          </a:p>
          <a:p>
            <a:r>
              <a:rPr lang="en-US" altLang="en-US" dirty="0" smtClean="0"/>
              <a:t>Mostly water</a:t>
            </a:r>
          </a:p>
          <a:p>
            <a:r>
              <a:rPr lang="en-US" altLang="en-US" dirty="0" smtClean="0"/>
              <a:t>Contains several important solutes</a:t>
            </a:r>
          </a:p>
          <a:p>
            <a:pPr marL="0" indent="0">
              <a:buNone/>
            </a:pPr>
            <a:r>
              <a:rPr lang="en-US" altLang="en-US" dirty="0" smtClean="0"/>
              <a:t>Serum</a:t>
            </a:r>
          </a:p>
          <a:p>
            <a:r>
              <a:rPr lang="en-US" dirty="0" smtClean="0"/>
              <a:t>Liquid portion of clotted blood</a:t>
            </a:r>
          </a:p>
          <a:p>
            <a:r>
              <a:rPr lang="en-US" dirty="0" smtClean="0"/>
              <a:t>Clotting factors depleted</a:t>
            </a:r>
            <a:endParaRPr lang="en-US" dirty="0"/>
          </a:p>
        </p:txBody>
      </p:sp>
      <p:pic>
        <p:nvPicPr>
          <p:cNvPr id="5" name="Picture 4" descr="Centrifuged blood samples comparing plasma with seru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4231" y="1340774"/>
            <a:ext cx="4621169" cy="3993226"/>
          </a:xfrm>
          <a:prstGeom prst="rect">
            <a:avLst/>
          </a:prstGeom>
        </p:spPr>
      </p:pic>
      <p:sp>
        <p:nvSpPr>
          <p:cNvPr id="13" name="Content Placeholder 3"/>
          <p:cNvSpPr txBox="1">
            <a:spLocks/>
          </p:cNvSpPr>
          <p:nvPr/>
        </p:nvSpPr>
        <p:spPr>
          <a:xfrm>
            <a:off x="5257800" y="5334000"/>
            <a:ext cx="3200400" cy="590369"/>
          </a:xfrm>
          <a:prstGeom prst="rect">
            <a:avLst/>
          </a:prstGeom>
        </p:spPr>
        <p:txBody>
          <a:bodyPr/>
          <a:lstStyle>
            <a:lvl1pPr marL="342900" indent="-342900" algn="l" defTabSz="457200" rtl="0" eaLnBrk="1" latinLnBrk="0" hangingPunct="1">
              <a:spcBef>
                <a:spcPct val="20000"/>
              </a:spcBef>
              <a:spcAft>
                <a:spcPts val="800"/>
              </a:spcAft>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spcAft>
                <a:spcPts val="800"/>
              </a:spcAft>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US" dirty="0" smtClean="0">
                <a:solidFill>
                  <a:srgbClr val="0070C0"/>
                </a:solidFill>
              </a:rPr>
              <a:t>Plasma            </a:t>
            </a:r>
            <a:r>
              <a:rPr lang="en-US" altLang="en-US" dirty="0" smtClean="0">
                <a:solidFill>
                  <a:srgbClr val="0070C0"/>
                </a:solidFill>
              </a:rPr>
              <a:t>Serum</a:t>
            </a:r>
          </a:p>
        </p:txBody>
      </p:sp>
      <p:sp>
        <p:nvSpPr>
          <p:cNvPr id="15" name="Text Placeholder 14"/>
          <p:cNvSpPr>
            <a:spLocks noGrp="1"/>
          </p:cNvSpPr>
          <p:nvPr>
            <p:ph type="body" sz="quarter" idx="12"/>
          </p:nvPr>
        </p:nvSpPr>
        <p:spPr>
          <a:xfrm>
            <a:off x="3817620" y="6477000"/>
            <a:ext cx="1508760" cy="228600"/>
          </a:xfrm>
        </p:spPr>
        <p:txBody>
          <a:bodyPr/>
          <a:lstStyle/>
          <a:p>
            <a:r>
              <a:rPr lang="en-US" dirty="0" smtClean="0">
                <a:hlinkClick r:id="rId4" action="ppaction://hlinksldjump"/>
              </a:rPr>
              <a:t>Plasma and Serum Appendix</a:t>
            </a:r>
            <a:endParaRPr lang="en-US" dirty="0"/>
          </a:p>
        </p:txBody>
      </p:sp>
      <p:sp>
        <p:nvSpPr>
          <p:cNvPr id="14" name="Text Placeholder 13"/>
          <p:cNvSpPr>
            <a:spLocks noGrp="1"/>
          </p:cNvSpPr>
          <p:nvPr>
            <p:ph type="body" sz="quarter" idx="11"/>
          </p:nvPr>
        </p:nvSpPr>
        <p:spPr/>
        <p:txBody>
          <a:bodyPr/>
          <a:lstStyle/>
          <a:p>
            <a:r>
              <a:rPr lang="en-US" dirty="0"/>
              <a:t>Copyright © McGraw-Hill Education</a:t>
            </a:r>
            <a:endParaRPr lang="en-US" dirty="0"/>
          </a:p>
        </p:txBody>
      </p:sp>
    </p:spTree>
    <p:extLst>
      <p:ext uri="{BB962C8B-B14F-4D97-AF65-F5344CB8AC3E}">
        <p14:creationId xmlns:p14="http://schemas.microsoft.com/office/powerpoint/2010/main" val="2540837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Plasma vs. Serum</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467892778"/>
              </p:ext>
            </p:extLst>
          </p:nvPr>
        </p:nvGraphicFramePr>
        <p:xfrm>
          <a:off x="457200" y="990600"/>
          <a:ext cx="8229600" cy="3576320"/>
        </p:xfrm>
        <a:graphic>
          <a:graphicData uri="http://schemas.openxmlformats.org/drawingml/2006/table">
            <a:tbl>
              <a:tblPr firstRow="1" bandRow="1">
                <a:tableStyleId>{5940675A-B579-460E-94D1-54222C63F5DA}</a:tableStyleId>
              </a:tblPr>
              <a:tblGrid>
                <a:gridCol w="4114800"/>
                <a:gridCol w="4114800"/>
              </a:tblGrid>
              <a:tr h="370840">
                <a:tc>
                  <a:txBody>
                    <a:bodyPr/>
                    <a:lstStyle/>
                    <a:p>
                      <a:r>
                        <a:rPr lang="en-US" b="1" dirty="0" smtClean="0">
                          <a:solidFill>
                            <a:schemeClr val="bg1"/>
                          </a:solidFill>
                        </a:rPr>
                        <a:t>Plasma</a:t>
                      </a:r>
                      <a:endParaRPr lang="en-US" b="1" dirty="0">
                        <a:solidFill>
                          <a:schemeClr val="bg1"/>
                        </a:solidFill>
                      </a:endParaRPr>
                    </a:p>
                  </a:txBody>
                  <a:tcPr>
                    <a:solidFill>
                      <a:srgbClr val="0070C0"/>
                    </a:solidFill>
                  </a:tcPr>
                </a:tc>
                <a:tc>
                  <a:txBody>
                    <a:bodyPr/>
                    <a:lstStyle/>
                    <a:p>
                      <a:r>
                        <a:rPr lang="en-US" b="1" dirty="0" smtClean="0">
                          <a:solidFill>
                            <a:schemeClr val="bg1"/>
                          </a:solidFill>
                        </a:rPr>
                        <a:t>Serum</a:t>
                      </a:r>
                      <a:endParaRPr lang="en-US" b="1" dirty="0">
                        <a:solidFill>
                          <a:schemeClr val="bg1"/>
                        </a:solidFill>
                      </a:endParaRPr>
                    </a:p>
                  </a:txBody>
                  <a:tcPr>
                    <a:solidFill>
                      <a:srgbClr val="0070C0"/>
                    </a:solidFill>
                  </a:tcPr>
                </a:tc>
              </a:tr>
              <a:tr h="370840">
                <a:tc>
                  <a:txBody>
                    <a:bodyPr/>
                    <a:lstStyle/>
                    <a:p>
                      <a:r>
                        <a:rPr lang="en-US" dirty="0" smtClean="0"/>
                        <a:t>Fluid obtained when anticoagulated blood has been centrifuged</a:t>
                      </a:r>
                      <a:endParaRPr lang="en-US" dirty="0"/>
                    </a:p>
                  </a:txBody>
                  <a:tcPr/>
                </a:tc>
                <a:tc>
                  <a:txBody>
                    <a:bodyPr/>
                    <a:lstStyle/>
                    <a:p>
                      <a:r>
                        <a:rPr lang="en-US" dirty="0" smtClean="0"/>
                        <a:t>Fluid obtained when coagulated blood has been centrifuged</a:t>
                      </a:r>
                      <a:endParaRPr lang="en-US" dirty="0"/>
                    </a:p>
                  </a:txBody>
                  <a:tcPr/>
                </a:tc>
              </a:tr>
              <a:tr h="370840">
                <a:tc>
                  <a:txBody>
                    <a:bodyPr/>
                    <a:lstStyle/>
                    <a:p>
                      <a:r>
                        <a:rPr lang="en-US" dirty="0"/>
                        <a:t>Collected in a tube with an anticoagulant (purple or lavender top)</a:t>
                      </a:r>
                    </a:p>
                  </a:txBody>
                  <a:tcPr/>
                </a:tc>
                <a:tc>
                  <a:txBody>
                    <a:bodyPr/>
                    <a:lstStyle/>
                    <a:p>
                      <a:r>
                        <a:rPr lang="en-US" dirty="0"/>
                        <a:t>Collected in a tube without an anticoagulant; will clot within 10 to 30 minutes</a:t>
                      </a:r>
                    </a:p>
                  </a:txBody>
                  <a:tcPr/>
                </a:tc>
              </a:tr>
              <a:tr h="370840">
                <a:tc>
                  <a:txBody>
                    <a:bodyPr/>
                    <a:lstStyle/>
                    <a:p>
                      <a:r>
                        <a:rPr lang="en-US" dirty="0"/>
                        <a:t>Fibrinogen is present</a:t>
                      </a:r>
                    </a:p>
                  </a:txBody>
                  <a:tcPr/>
                </a:tc>
                <a:tc>
                  <a:txBody>
                    <a:bodyPr/>
                    <a:lstStyle/>
                    <a:p>
                      <a:r>
                        <a:rPr lang="en-US" dirty="0"/>
                        <a:t>Fibrinogen is absent</a:t>
                      </a:r>
                    </a:p>
                  </a:txBody>
                  <a:tcPr/>
                </a:tc>
              </a:tr>
              <a:tr h="370840">
                <a:tc>
                  <a:txBody>
                    <a:bodyPr/>
                    <a:lstStyle/>
                    <a:p>
                      <a:r>
                        <a:rPr lang="en-US"/>
                        <a:t>Can be processed and tested immediately</a:t>
                      </a:r>
                    </a:p>
                  </a:txBody>
                  <a:tcPr/>
                </a:tc>
                <a:tc>
                  <a:txBody>
                    <a:bodyPr/>
                    <a:lstStyle/>
                    <a:p>
                      <a:r>
                        <a:rPr lang="en-US" dirty="0"/>
                        <a:t>Must be kept in an upright (standing) position to coagulate before testing</a:t>
                      </a:r>
                    </a:p>
                  </a:txBody>
                  <a:tcPr/>
                </a:tc>
              </a:tr>
              <a:tr h="370840">
                <a:tc>
                  <a:txBody>
                    <a:bodyPr/>
                    <a:lstStyle/>
                    <a:p>
                      <a:r>
                        <a:rPr lang="en-US"/>
                        <a:t>Given to patients who lack blood cells</a:t>
                      </a:r>
                    </a:p>
                  </a:txBody>
                  <a:tcPr/>
                </a:tc>
                <a:tc>
                  <a:txBody>
                    <a:bodyPr/>
                    <a:lstStyle/>
                    <a:p>
                      <a:r>
                        <a:rPr lang="en-US" dirty="0"/>
                        <a:t>Preferred fluid for testing blood groups and diagnosis of disease</a:t>
                      </a:r>
                    </a:p>
                  </a:txBody>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810109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Safety of Immunocompromised Patients</a:t>
            </a:r>
            <a:endParaRPr lang="en-US" dirty="0"/>
          </a:p>
        </p:txBody>
      </p:sp>
      <p:sp>
        <p:nvSpPr>
          <p:cNvPr id="11" name="Content Placeholder 10"/>
          <p:cNvSpPr>
            <a:spLocks noGrp="1"/>
          </p:cNvSpPr>
          <p:nvPr>
            <p:ph idx="1"/>
          </p:nvPr>
        </p:nvSpPr>
        <p:spPr/>
        <p:txBody>
          <a:bodyPr/>
          <a:lstStyle/>
          <a:p>
            <a:pPr marL="0" indent="0">
              <a:buNone/>
            </a:pPr>
            <a:r>
              <a:rPr lang="en-US" altLang="en-US" dirty="0" smtClean="0"/>
              <a:t>Have decreased capacity to fight infection</a:t>
            </a:r>
          </a:p>
          <a:p>
            <a:r>
              <a:rPr lang="en-US" altLang="en-US" dirty="0" smtClean="0"/>
              <a:t>WBC count is low</a:t>
            </a:r>
          </a:p>
          <a:p>
            <a:pPr marL="0" indent="0">
              <a:spcBef>
                <a:spcPts val="2400"/>
              </a:spcBef>
              <a:buNone/>
            </a:pPr>
            <a:r>
              <a:rPr lang="en-US" altLang="en-US" dirty="0" smtClean="0"/>
              <a:t>Require extra measures to prevent infection</a:t>
            </a:r>
          </a:p>
          <a:p>
            <a:r>
              <a:rPr lang="en-US" altLang="en-US" dirty="0" smtClean="0"/>
              <a:t>Standard precautions, hand hygiene, and PPE must be used</a:t>
            </a:r>
          </a:p>
          <a:p>
            <a:r>
              <a:rPr lang="en-US" altLang="en-US" dirty="0" smtClean="0"/>
              <a:t>Patients may be in protective isolation rooms</a:t>
            </a:r>
          </a:p>
          <a:p>
            <a:endParaRPr lang="en-US" dirty="0"/>
          </a:p>
        </p:txBody>
      </p:sp>
      <p:sp>
        <p:nvSpPr>
          <p:cNvPr id="19" name="Text Placeholder 18"/>
          <p:cNvSpPr>
            <a:spLocks noGrp="1"/>
          </p:cNvSpPr>
          <p:nvPr>
            <p:ph type="body" sz="quarter" idx="16"/>
          </p:nvPr>
        </p:nvSpPr>
        <p:spPr/>
        <p:txBody>
          <a:bodyPr/>
          <a:lstStyle/>
          <a:p>
            <a:endParaRPr lang="en-US"/>
          </a:p>
        </p:txBody>
      </p:sp>
      <p:sp>
        <p:nvSpPr>
          <p:cNvPr id="18" name="Text Placeholder 17"/>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317897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Hemostasis and Blood Coagulation</a:t>
            </a:r>
            <a:endParaRPr lang="en-US" dirty="0"/>
          </a:p>
        </p:txBody>
      </p:sp>
      <p:sp>
        <p:nvSpPr>
          <p:cNvPr id="10" name="Subtitle 9"/>
          <p:cNvSpPr>
            <a:spLocks noGrp="1"/>
          </p:cNvSpPr>
          <p:nvPr>
            <p:ph type="body" sz="quarter" idx="10"/>
          </p:nvPr>
        </p:nvSpPr>
        <p:spPr/>
        <p:txBody>
          <a:bodyPr/>
          <a:lstStyle/>
          <a:p>
            <a:r>
              <a:rPr lang="en-US" dirty="0" smtClean="0"/>
              <a:t>Learning Outcome 6.5</a:t>
            </a:r>
            <a:endParaRPr lang="en-US" dirty="0"/>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046525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Hemostasis</a:t>
            </a:r>
            <a:endParaRPr lang="en-US" dirty="0"/>
          </a:p>
        </p:txBody>
      </p:sp>
      <p:sp>
        <p:nvSpPr>
          <p:cNvPr id="6" name="Content Placeholder 5"/>
          <p:cNvSpPr>
            <a:spLocks noGrp="1"/>
          </p:cNvSpPr>
          <p:nvPr>
            <p:ph idx="1"/>
          </p:nvPr>
        </p:nvSpPr>
        <p:spPr/>
        <p:txBody>
          <a:bodyPr/>
          <a:lstStyle/>
          <a:p>
            <a:pPr marL="0" indent="0">
              <a:buNone/>
            </a:pPr>
            <a:r>
              <a:rPr lang="en-US" altLang="en-US" dirty="0" smtClean="0"/>
              <a:t>Stops flow of blood from injury</a:t>
            </a:r>
          </a:p>
          <a:p>
            <a:pPr marL="0" indent="0">
              <a:spcBef>
                <a:spcPts val="2400"/>
              </a:spcBef>
              <a:buNone/>
            </a:pPr>
            <a:r>
              <a:rPr lang="en-US" altLang="en-US" dirty="0" smtClean="0"/>
              <a:t>Involves four major events:</a:t>
            </a:r>
          </a:p>
          <a:p>
            <a:r>
              <a:rPr lang="en-US" altLang="en-US" dirty="0" smtClean="0"/>
              <a:t>Blood vessel spasm (vasoconstriction)</a:t>
            </a:r>
          </a:p>
          <a:p>
            <a:r>
              <a:rPr lang="en-US" altLang="en-US" dirty="0" smtClean="0"/>
              <a:t>Platelet plug formation</a:t>
            </a:r>
          </a:p>
          <a:p>
            <a:r>
              <a:rPr lang="en-US" altLang="en-US" dirty="0" smtClean="0"/>
              <a:t>Coagulation</a:t>
            </a:r>
          </a:p>
          <a:p>
            <a:r>
              <a:rPr lang="en-US" altLang="en-US" dirty="0" smtClean="0"/>
              <a:t>Fibrinolysis</a:t>
            </a:r>
          </a:p>
          <a:p>
            <a:endParaRPr lang="en-US" dirty="0"/>
          </a:p>
        </p:txBody>
      </p:sp>
      <p:sp>
        <p:nvSpPr>
          <p:cNvPr id="7" name="Text Placeholder 6"/>
          <p:cNvSpPr>
            <a:spLocks noGrp="1"/>
          </p:cNvSpPr>
          <p:nvPr>
            <p:ph type="body" sz="quarter" idx="16"/>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5517487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Step 1: Blood Vessel Spasm</a:t>
            </a:r>
            <a:endParaRPr lang="en-US" dirty="0"/>
          </a:p>
        </p:txBody>
      </p:sp>
      <p:pic>
        <p:nvPicPr>
          <p:cNvPr id="3" name="Picture 2" descr="Injured blood vessel constricting at point of injur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7597" y="907841"/>
            <a:ext cx="5608806" cy="5340559"/>
          </a:xfrm>
          <a:prstGeom prst="rect">
            <a:avLst/>
          </a:prstGeom>
        </p:spPr>
      </p:pic>
      <p:sp>
        <p:nvSpPr>
          <p:cNvPr id="18" name="Text Placeholder 17"/>
          <p:cNvSpPr>
            <a:spLocks noGrp="1"/>
          </p:cNvSpPr>
          <p:nvPr>
            <p:ph type="body" sz="quarter" idx="16"/>
          </p:nvPr>
        </p:nvSpPr>
        <p:spPr/>
        <p:txBody>
          <a:bodyPr/>
          <a:lstStyle/>
          <a:p>
            <a:endParaRPr lang="en-US"/>
          </a:p>
        </p:txBody>
      </p:sp>
      <p:sp>
        <p:nvSpPr>
          <p:cNvPr id="17" name="Text Placeholder 16"/>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20492109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Step 2: Platelet Plug Formation</a:t>
            </a:r>
            <a:endParaRPr lang="en-US" dirty="0"/>
          </a:p>
        </p:txBody>
      </p:sp>
      <p:pic>
        <p:nvPicPr>
          <p:cNvPr id="5" name="Picture 4" descr="Injured blood vessel with platelets gathering to form a plug at the site of the injur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2025" y="868207"/>
            <a:ext cx="6059949" cy="5456393"/>
          </a:xfrm>
          <a:prstGeom prst="rect">
            <a:avLst/>
          </a:prstGeom>
        </p:spPr>
      </p:pic>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38680414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Key </a:t>
            </a:r>
            <a:r>
              <a:rPr lang="en-US" dirty="0" smtClean="0"/>
              <a:t>Terms 1</a:t>
            </a:r>
            <a:endParaRPr lang="en-US" dirty="0"/>
          </a:p>
        </p:txBody>
      </p:sp>
      <p:sp>
        <p:nvSpPr>
          <p:cNvPr id="14" name="Content Placeholder 13"/>
          <p:cNvSpPr>
            <a:spLocks noGrp="1"/>
          </p:cNvSpPr>
          <p:nvPr>
            <p:ph sz="half" idx="1"/>
          </p:nvPr>
        </p:nvSpPr>
        <p:spPr/>
        <p:txBody>
          <a:bodyPr/>
          <a:lstStyle/>
          <a:p>
            <a:pPr marL="0" indent="0">
              <a:buNone/>
            </a:pPr>
            <a:r>
              <a:rPr lang="en-US" dirty="0"/>
              <a:t>A</a:t>
            </a:r>
            <a:r>
              <a:rPr lang="en-US" dirty="0" smtClean="0"/>
              <a:t>gglutination</a:t>
            </a:r>
            <a:endParaRPr lang="en-US" dirty="0" smtClean="0"/>
          </a:p>
          <a:p>
            <a:pPr marL="0" indent="0">
              <a:buNone/>
            </a:pPr>
            <a:r>
              <a:rPr lang="en-US" dirty="0"/>
              <a:t>A</a:t>
            </a:r>
            <a:r>
              <a:rPr lang="en-US" dirty="0" smtClean="0"/>
              <a:t>ntecubital </a:t>
            </a:r>
            <a:r>
              <a:rPr lang="en-US" dirty="0" smtClean="0"/>
              <a:t>fossa</a:t>
            </a:r>
          </a:p>
          <a:p>
            <a:pPr marL="0" indent="0">
              <a:buNone/>
            </a:pPr>
            <a:r>
              <a:rPr lang="en-US" dirty="0"/>
              <a:t>A</a:t>
            </a:r>
            <a:r>
              <a:rPr lang="en-US" dirty="0" smtClean="0"/>
              <a:t>ntibody</a:t>
            </a:r>
            <a:endParaRPr lang="en-US" dirty="0" smtClean="0"/>
          </a:p>
          <a:p>
            <a:pPr marL="0" indent="0">
              <a:buNone/>
            </a:pPr>
            <a:r>
              <a:rPr lang="en-US" dirty="0"/>
              <a:t>A</a:t>
            </a:r>
            <a:r>
              <a:rPr lang="en-US" dirty="0" smtClean="0"/>
              <a:t>nticoagulant</a:t>
            </a:r>
            <a:endParaRPr lang="en-US" dirty="0" smtClean="0"/>
          </a:p>
          <a:p>
            <a:pPr marL="0" indent="0">
              <a:buNone/>
            </a:pPr>
            <a:r>
              <a:rPr lang="en-US" dirty="0"/>
              <a:t>A</a:t>
            </a:r>
            <a:r>
              <a:rPr lang="en-US" dirty="0" smtClean="0"/>
              <a:t>ntigen</a:t>
            </a:r>
            <a:endParaRPr lang="en-US" dirty="0" smtClean="0"/>
          </a:p>
          <a:p>
            <a:pPr marL="0" indent="0">
              <a:buNone/>
            </a:pPr>
            <a:r>
              <a:rPr lang="en-US" dirty="0"/>
              <a:t>A</a:t>
            </a:r>
            <a:r>
              <a:rPr lang="en-US" dirty="0" smtClean="0"/>
              <a:t>orta</a:t>
            </a:r>
            <a:endParaRPr lang="en-US" dirty="0" smtClean="0"/>
          </a:p>
          <a:p>
            <a:pPr marL="0" indent="0">
              <a:buNone/>
            </a:pPr>
            <a:r>
              <a:rPr lang="en-US" dirty="0"/>
              <a:t>A</a:t>
            </a:r>
            <a:r>
              <a:rPr lang="en-US" dirty="0" smtClean="0"/>
              <a:t>rteriole</a:t>
            </a:r>
            <a:endParaRPr lang="en-US" dirty="0" smtClean="0"/>
          </a:p>
          <a:p>
            <a:pPr marL="0" indent="0">
              <a:buNone/>
            </a:pPr>
            <a:r>
              <a:rPr lang="en-US" dirty="0"/>
              <a:t>A</a:t>
            </a:r>
            <a:r>
              <a:rPr lang="en-US" dirty="0" smtClean="0"/>
              <a:t>rtery</a:t>
            </a:r>
            <a:endParaRPr lang="en-US" dirty="0" smtClean="0"/>
          </a:p>
          <a:p>
            <a:pPr marL="0" indent="0">
              <a:buNone/>
            </a:pPr>
            <a:r>
              <a:rPr lang="en-US" dirty="0"/>
              <a:t>A</a:t>
            </a:r>
            <a:r>
              <a:rPr lang="en-US" dirty="0" smtClean="0"/>
              <a:t>trium </a:t>
            </a:r>
            <a:r>
              <a:rPr lang="en-US" dirty="0" smtClean="0"/>
              <a:t>(atria)</a:t>
            </a:r>
          </a:p>
          <a:p>
            <a:endParaRPr lang="en-US" dirty="0"/>
          </a:p>
        </p:txBody>
      </p:sp>
      <p:sp>
        <p:nvSpPr>
          <p:cNvPr id="2" name="Content Placeholder 1"/>
          <p:cNvSpPr>
            <a:spLocks noGrp="1"/>
          </p:cNvSpPr>
          <p:nvPr>
            <p:ph sz="half" idx="2"/>
          </p:nvPr>
        </p:nvSpPr>
        <p:spPr/>
        <p:txBody>
          <a:bodyPr/>
          <a:lstStyle/>
          <a:p>
            <a:pPr marL="0" indent="0">
              <a:buNone/>
            </a:pPr>
            <a:r>
              <a:rPr lang="en-US" dirty="0"/>
              <a:t>C</a:t>
            </a:r>
            <a:r>
              <a:rPr lang="en-US" dirty="0" smtClean="0"/>
              <a:t>ytoplasm</a:t>
            </a:r>
            <a:endParaRPr lang="en-US" dirty="0"/>
          </a:p>
          <a:p>
            <a:pPr marL="0" indent="0">
              <a:buNone/>
            </a:pPr>
            <a:r>
              <a:rPr lang="en-US" dirty="0"/>
              <a:t>D</a:t>
            </a:r>
            <a:r>
              <a:rPr lang="en-US" dirty="0" smtClean="0"/>
              <a:t>eoxygenated</a:t>
            </a:r>
            <a:endParaRPr lang="en-US" dirty="0"/>
          </a:p>
          <a:p>
            <a:pPr marL="0" indent="0">
              <a:buNone/>
            </a:pPr>
            <a:r>
              <a:rPr lang="en-US" dirty="0"/>
              <a:t>D</a:t>
            </a:r>
            <a:r>
              <a:rPr lang="en-US" dirty="0" smtClean="0"/>
              <a:t>iapedesis</a:t>
            </a:r>
            <a:endParaRPr lang="en-US" dirty="0"/>
          </a:p>
          <a:p>
            <a:pPr marL="0" indent="0">
              <a:buNone/>
            </a:pPr>
            <a:r>
              <a:rPr lang="en-US" dirty="0"/>
              <a:t>E</a:t>
            </a:r>
            <a:r>
              <a:rPr lang="en-US" dirty="0" smtClean="0"/>
              <a:t>osinophil</a:t>
            </a:r>
            <a:endParaRPr lang="en-US" dirty="0"/>
          </a:p>
          <a:p>
            <a:pPr marL="0" indent="0">
              <a:buNone/>
            </a:pPr>
            <a:r>
              <a:rPr lang="en-US" dirty="0"/>
              <a:t>E</a:t>
            </a:r>
            <a:r>
              <a:rPr lang="en-US" dirty="0" smtClean="0"/>
              <a:t>rythrocyte</a:t>
            </a:r>
            <a:endParaRPr lang="en-US" dirty="0"/>
          </a:p>
          <a:p>
            <a:pPr marL="0" indent="0">
              <a:buNone/>
            </a:pPr>
            <a:r>
              <a:rPr lang="en-US" dirty="0" smtClean="0"/>
              <a:t>Fi</a:t>
            </a:r>
            <a:r>
              <a:rPr lang="en-US" dirty="0" smtClean="0"/>
              <a:t>brin</a:t>
            </a:r>
            <a:endParaRPr lang="en-US" dirty="0"/>
          </a:p>
          <a:p>
            <a:pPr marL="0" indent="0">
              <a:buNone/>
            </a:pPr>
            <a:r>
              <a:rPr lang="en-US" dirty="0"/>
              <a:t>F</a:t>
            </a:r>
            <a:r>
              <a:rPr lang="en-US" dirty="0" smtClean="0"/>
              <a:t>ibrinogen</a:t>
            </a:r>
            <a:endParaRPr lang="en-US" dirty="0"/>
          </a:p>
          <a:p>
            <a:pPr marL="0" indent="0">
              <a:buNone/>
            </a:pPr>
            <a:r>
              <a:rPr lang="en-US" dirty="0" smtClean="0"/>
              <a:t>Granulocyte</a:t>
            </a:r>
            <a:endParaRPr lang="en-US" dirty="0"/>
          </a:p>
          <a:p>
            <a:pPr marL="0" indent="0">
              <a:buNone/>
            </a:pPr>
            <a:r>
              <a:rPr lang="en-US" dirty="0"/>
              <a:t>H</a:t>
            </a:r>
            <a:r>
              <a:rPr lang="en-US" dirty="0" smtClean="0"/>
              <a:t>ematoma</a:t>
            </a:r>
            <a:endParaRPr lang="en-US" dirty="0"/>
          </a:p>
          <a:p>
            <a:pPr marL="0" indent="0">
              <a:buNone/>
            </a:pPr>
            <a:endParaRPr lang="en-US" dirty="0"/>
          </a:p>
        </p:txBody>
      </p:sp>
      <p:sp>
        <p:nvSpPr>
          <p:cNvPr id="3" name="Text Placeholder 2"/>
          <p:cNvSpPr>
            <a:spLocks noGrp="1"/>
          </p:cNvSpPr>
          <p:nvPr>
            <p:ph type="body" sz="quarter" idx="12"/>
          </p:nvPr>
        </p:nvSpPr>
        <p:spPr/>
        <p:txBody>
          <a:bodyPr/>
          <a:lstStyle/>
          <a:p>
            <a:endParaRPr lang="en-US"/>
          </a:p>
        </p:txBody>
      </p:sp>
      <p:sp>
        <p:nvSpPr>
          <p:cNvPr id="4" name="Content Placeholder 3"/>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63334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Step 3: Blood Clotting</a:t>
            </a:r>
            <a:endParaRPr lang="en-US" dirty="0"/>
          </a:p>
        </p:txBody>
      </p:sp>
      <p:pic>
        <p:nvPicPr>
          <p:cNvPr id="5" name="Picture 4" descr="Injured blood vessel with blood clot forming at the site of injur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7597" y="901745"/>
            <a:ext cx="5608806" cy="5346655"/>
          </a:xfrm>
          <a:prstGeom prst="rect">
            <a:avLst/>
          </a:prstGeom>
        </p:spPr>
      </p:pic>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10184755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Step 4: Fibrinolysis</a:t>
            </a:r>
            <a:endParaRPr lang="en-US" dirty="0"/>
          </a:p>
        </p:txBody>
      </p:sp>
      <p:pic>
        <p:nvPicPr>
          <p:cNvPr id="5" name="Picture 4" descr="Injured blood vessel with fibroblasts starting to break down the clot at the site of the injur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3363" y="910883"/>
            <a:ext cx="6017274" cy="5413717"/>
          </a:xfrm>
          <a:prstGeom prst="rect">
            <a:avLst/>
          </a:prstGeom>
        </p:spPr>
      </p:pic>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24098674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Step 3 Detail: Clotting Cascade</a:t>
            </a:r>
            <a:endParaRPr lang="en-US" dirty="0"/>
          </a:p>
        </p:txBody>
      </p:sp>
      <p:pic>
        <p:nvPicPr>
          <p:cNvPr id="14" name="Picture 2" descr="The intrinsic and extrinsic pathways for clotting factor cascade"/>
          <p:cNvPicPr>
            <a:picLocks noGrp="1" noChangeAspect="1" noChangeArrowheads="1"/>
          </p:cNvPicPr>
          <p:nvPr>
            <p:ph idx="1"/>
          </p:nvPr>
        </p:nvPicPr>
        <p:blipFill rotWithShape="1">
          <a:blip r:embed="rId3" cstate="print"/>
          <a:srcRect t="3325"/>
          <a:stretch/>
        </p:blipFill>
        <p:spPr bwMode="auto">
          <a:xfrm>
            <a:off x="609600" y="977438"/>
            <a:ext cx="7964469" cy="5270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Placeholder 15"/>
          <p:cNvSpPr>
            <a:spLocks noGrp="1"/>
          </p:cNvSpPr>
          <p:nvPr>
            <p:ph type="body" sz="quarter" idx="16"/>
          </p:nvPr>
        </p:nvSpPr>
        <p:spPr>
          <a:xfrm>
            <a:off x="3886200" y="6387638"/>
            <a:ext cx="1371600" cy="265512"/>
          </a:xfrm>
        </p:spPr>
        <p:txBody>
          <a:bodyPr/>
          <a:lstStyle/>
          <a:p>
            <a:r>
              <a:rPr lang="en-US" dirty="0" smtClean="0">
                <a:hlinkClick r:id="rId4" action="ppaction://hlinksldjump"/>
              </a:rPr>
              <a:t>Step 3 Detail: Clotting Cascade Appendix</a:t>
            </a:r>
            <a:endParaRPr lang="en-US" dirty="0"/>
          </a:p>
        </p:txBody>
      </p:sp>
      <p:sp>
        <p:nvSpPr>
          <p:cNvPr id="15" name="Text Placeholder 14"/>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16237509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Step 4 Detail: Fibrinolysis Cascade</a:t>
            </a:r>
            <a:endParaRPr lang="en-US" dirty="0"/>
          </a:p>
        </p:txBody>
      </p:sp>
      <p:pic>
        <p:nvPicPr>
          <p:cNvPr id="7" name="Picture 2" descr="The chemical cascade for fibrinolysis"/>
          <p:cNvPicPr>
            <a:picLocks noGrp="1" noChangeAspect="1" noChangeArrowheads="1"/>
          </p:cNvPicPr>
          <p:nvPr>
            <p:ph idx="1"/>
          </p:nvPr>
        </p:nvPicPr>
        <p:blipFill rotWithShape="1">
          <a:blip r:embed="rId3"/>
          <a:srcRect t="4304"/>
          <a:stretch/>
        </p:blipFill>
        <p:spPr bwMode="auto">
          <a:xfrm>
            <a:off x="609601" y="1562577"/>
            <a:ext cx="8013076" cy="35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quarter" idx="16"/>
          </p:nvPr>
        </p:nvSpPr>
        <p:spPr>
          <a:xfrm>
            <a:off x="3886200" y="6400800"/>
            <a:ext cx="1371600" cy="252350"/>
          </a:xfrm>
        </p:spPr>
        <p:txBody>
          <a:bodyPr/>
          <a:lstStyle/>
          <a:p>
            <a:r>
              <a:rPr lang="en-US" dirty="0" smtClean="0">
                <a:hlinkClick r:id="rId4" action="ppaction://hlinksldjump"/>
              </a:rPr>
              <a:t>Step 4 Detail: Fibrinolysis Cascade Appendix</a:t>
            </a:r>
            <a:endParaRPr lang="en-US" dirty="0"/>
          </a:p>
        </p:txBody>
      </p:sp>
      <p:sp>
        <p:nvSpPr>
          <p:cNvPr id="3" name="Text Placeholder 2"/>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38447892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Lack of Clotting Factors</a:t>
            </a:r>
            <a:endParaRPr lang="en-US" dirty="0"/>
          </a:p>
        </p:txBody>
      </p:sp>
      <p:sp>
        <p:nvSpPr>
          <p:cNvPr id="11" name="Content Placeholder 10"/>
          <p:cNvSpPr>
            <a:spLocks noGrp="1"/>
          </p:cNvSpPr>
          <p:nvPr>
            <p:ph idx="1"/>
          </p:nvPr>
        </p:nvSpPr>
        <p:spPr/>
        <p:txBody>
          <a:bodyPr/>
          <a:lstStyle/>
          <a:p>
            <a:pPr marL="0" indent="0">
              <a:buNone/>
            </a:pPr>
            <a:r>
              <a:rPr lang="en-US" altLang="en-US" dirty="0" smtClean="0"/>
              <a:t>Some patients must be monitored closely following venipuncture</a:t>
            </a:r>
          </a:p>
          <a:p>
            <a:r>
              <a:rPr lang="en-US" altLang="en-US" dirty="0" smtClean="0"/>
              <a:t>Patients on anticoagulants</a:t>
            </a:r>
          </a:p>
          <a:p>
            <a:r>
              <a:rPr lang="en-US" altLang="en-US" dirty="0" smtClean="0"/>
              <a:t>Patients lacking natural clotting ability</a:t>
            </a:r>
          </a:p>
          <a:p>
            <a:pPr marL="0" indent="0">
              <a:spcBef>
                <a:spcPts val="3000"/>
              </a:spcBef>
              <a:buNone/>
            </a:pPr>
            <a:r>
              <a:rPr lang="en-US" altLang="en-US" dirty="0" smtClean="0"/>
              <a:t>Apply manual pressure for minimum of 3 to 5 minutes</a:t>
            </a:r>
          </a:p>
          <a:p>
            <a:pPr marL="0" indent="0">
              <a:spcBef>
                <a:spcPts val="3000"/>
              </a:spcBef>
              <a:buNone/>
            </a:pPr>
            <a:r>
              <a:rPr lang="en-US" altLang="en-US" dirty="0" smtClean="0"/>
              <a:t>Ensure that bleeding has stopped</a:t>
            </a:r>
          </a:p>
          <a:p>
            <a:pPr lvl="1"/>
            <a:endParaRPr lang="en-US" altLang="en-US" dirty="0" smtClean="0"/>
          </a:p>
          <a:p>
            <a:endParaRPr lang="en-US" dirty="0"/>
          </a:p>
        </p:txBody>
      </p:sp>
      <p:sp>
        <p:nvSpPr>
          <p:cNvPr id="19" name="Text Placeholder 18"/>
          <p:cNvSpPr>
            <a:spLocks noGrp="1"/>
          </p:cNvSpPr>
          <p:nvPr>
            <p:ph type="body" sz="quarter" idx="16"/>
          </p:nvPr>
        </p:nvSpPr>
        <p:spPr/>
        <p:txBody>
          <a:bodyPr/>
          <a:lstStyle/>
          <a:p>
            <a:endParaRPr lang="en-US"/>
          </a:p>
        </p:txBody>
      </p:sp>
      <p:sp>
        <p:nvSpPr>
          <p:cNvPr id="18" name="Text Placeholder 17"/>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770691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ABO and Rh Blood Types</a:t>
            </a:r>
            <a:endParaRPr lang="en-US" dirty="0"/>
          </a:p>
        </p:txBody>
      </p:sp>
      <p:sp>
        <p:nvSpPr>
          <p:cNvPr id="10" name="Subtitle 9"/>
          <p:cNvSpPr>
            <a:spLocks noGrp="1"/>
          </p:cNvSpPr>
          <p:nvPr>
            <p:ph type="body" sz="quarter" idx="10"/>
          </p:nvPr>
        </p:nvSpPr>
        <p:spPr/>
        <p:txBody>
          <a:bodyPr/>
          <a:lstStyle/>
          <a:p>
            <a:r>
              <a:rPr lang="en-US" dirty="0" smtClean="0"/>
              <a:t>Learning Outcome 6.6</a:t>
            </a:r>
            <a:endParaRPr lang="en-US" dirty="0"/>
          </a:p>
        </p:txBody>
      </p:sp>
      <p:sp>
        <p:nvSpPr>
          <p:cNvPr id="11" name="Text Placeholder 10"/>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03807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ABO Blood Types</a:t>
            </a:r>
            <a:endParaRPr lang="en-US" dirty="0"/>
          </a:p>
        </p:txBody>
      </p:sp>
      <p:pic>
        <p:nvPicPr>
          <p:cNvPr id="9" name="Picture 2" descr="Stylized view of antigens and antibodies on the four ABO blood types: A, B, AB, and O."/>
          <p:cNvPicPr>
            <a:picLocks noGrp="1" noChangeAspect="1" noChangeArrowheads="1"/>
          </p:cNvPicPr>
          <p:nvPr>
            <p:ph idx="1"/>
          </p:nvPr>
        </p:nvPicPr>
        <p:blipFill rotWithShape="1">
          <a:blip r:embed="rId3" cstate="print"/>
          <a:srcRect t="2351"/>
          <a:stretch/>
        </p:blipFill>
        <p:spPr bwMode="auto">
          <a:xfrm>
            <a:off x="179234" y="990600"/>
            <a:ext cx="8661012" cy="5300056"/>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16"/>
          </p:nvPr>
        </p:nvSpPr>
        <p:spPr>
          <a:xfrm>
            <a:off x="3886200" y="6553200"/>
            <a:ext cx="1371600" cy="152400"/>
          </a:xfrm>
        </p:spPr>
        <p:txBody>
          <a:bodyPr/>
          <a:lstStyle/>
          <a:p>
            <a:r>
              <a:rPr lang="en-US" dirty="0" smtClean="0">
                <a:hlinkClick r:id="rId4" action="ppaction://hlinksldjump"/>
              </a:rPr>
              <a:t>ABO Blood Types Appendix</a:t>
            </a:r>
            <a:endParaRPr lang="en-US" dirty="0"/>
          </a:p>
        </p:txBody>
      </p:sp>
      <p:sp>
        <p:nvSpPr>
          <p:cNvPr id="7" name="Text Placeholder 6"/>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7200785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Agglutination of ABO Blood Types</a:t>
            </a:r>
            <a:endParaRPr lang="en-US" dirty="0"/>
          </a:p>
        </p:txBody>
      </p:sp>
      <p:sp>
        <p:nvSpPr>
          <p:cNvPr id="3" name="Content Placeholder 2"/>
          <p:cNvSpPr>
            <a:spLocks noGrp="1"/>
          </p:cNvSpPr>
          <p:nvPr>
            <p:ph sz="quarter" idx="12"/>
          </p:nvPr>
        </p:nvSpPr>
        <p:spPr>
          <a:xfrm>
            <a:off x="1905000" y="1066800"/>
            <a:ext cx="2057400" cy="514243"/>
          </a:xfrm>
        </p:spPr>
        <p:txBody>
          <a:bodyPr/>
          <a:lstStyle/>
          <a:p>
            <a:pPr marL="0" indent="0">
              <a:buNone/>
            </a:pPr>
            <a:r>
              <a:rPr lang="en-US" dirty="0" smtClean="0"/>
              <a:t>Blood type A</a:t>
            </a:r>
            <a:endParaRPr lang="en-US" dirty="0"/>
          </a:p>
        </p:txBody>
      </p:sp>
      <p:pic>
        <p:nvPicPr>
          <p:cNvPr id="14" name="Picture 13" descr="Specimen slide with blood type A, showing blood agglutinated with the anti-A serum and not agglutinated with the anti-B seru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1066800"/>
            <a:ext cx="3486637" cy="857370"/>
          </a:xfrm>
          <a:prstGeom prst="rect">
            <a:avLst/>
          </a:prstGeom>
        </p:spPr>
      </p:pic>
      <p:sp>
        <p:nvSpPr>
          <p:cNvPr id="5" name="Content Placeholder 4"/>
          <p:cNvSpPr>
            <a:spLocks noGrp="1"/>
          </p:cNvSpPr>
          <p:nvPr>
            <p:ph sz="quarter" idx="14"/>
          </p:nvPr>
        </p:nvSpPr>
        <p:spPr>
          <a:xfrm>
            <a:off x="1905000" y="2537632"/>
            <a:ext cx="2057400" cy="476357"/>
          </a:xfrm>
        </p:spPr>
        <p:txBody>
          <a:bodyPr/>
          <a:lstStyle/>
          <a:p>
            <a:pPr marL="0" indent="0">
              <a:buNone/>
            </a:pPr>
            <a:r>
              <a:rPr lang="en-US" dirty="0" smtClean="0"/>
              <a:t>Blood type B</a:t>
            </a:r>
            <a:endParaRPr lang="en-US" dirty="0"/>
          </a:p>
        </p:txBody>
      </p:sp>
      <p:pic>
        <p:nvPicPr>
          <p:cNvPr id="15" name="Picture 14" descr="Specimen slide with blood type B, showing blood agglutinated with the anti-B serum and not agglutinated with the anti-A seru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6945" y="2400664"/>
            <a:ext cx="3484492" cy="875936"/>
          </a:xfrm>
          <a:prstGeom prst="rect">
            <a:avLst/>
          </a:prstGeom>
        </p:spPr>
      </p:pic>
      <p:sp>
        <p:nvSpPr>
          <p:cNvPr id="7" name="Content Placeholder 6"/>
          <p:cNvSpPr>
            <a:spLocks noGrp="1"/>
          </p:cNvSpPr>
          <p:nvPr>
            <p:ph sz="quarter" idx="10"/>
          </p:nvPr>
        </p:nvSpPr>
        <p:spPr>
          <a:xfrm>
            <a:off x="1905000" y="3886200"/>
            <a:ext cx="2057400" cy="487680"/>
          </a:xfrm>
        </p:spPr>
        <p:txBody>
          <a:bodyPr/>
          <a:lstStyle/>
          <a:p>
            <a:pPr marL="0" indent="0">
              <a:buNone/>
            </a:pPr>
            <a:r>
              <a:rPr lang="en-US" dirty="0" smtClean="0"/>
              <a:t>Blood type AB</a:t>
            </a:r>
            <a:endParaRPr lang="en-US" dirty="0"/>
          </a:p>
        </p:txBody>
      </p:sp>
      <p:pic>
        <p:nvPicPr>
          <p:cNvPr id="16" name="Picture 15" descr="Specimen slide with blood type AB, showing blood agglutinated with both anti-A serum and anti-B seru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8307" y="3733800"/>
            <a:ext cx="3848637" cy="935474"/>
          </a:xfrm>
          <a:prstGeom prst="rect">
            <a:avLst/>
          </a:prstGeom>
        </p:spPr>
      </p:pic>
      <p:sp>
        <p:nvSpPr>
          <p:cNvPr id="13" name="Content Placeholder 7"/>
          <p:cNvSpPr txBox="1">
            <a:spLocks/>
          </p:cNvSpPr>
          <p:nvPr/>
        </p:nvSpPr>
        <p:spPr>
          <a:xfrm>
            <a:off x="1905000" y="5303094"/>
            <a:ext cx="2057400" cy="487680"/>
          </a:xfrm>
          <a:prstGeom prst="rect">
            <a:avLst/>
          </a:prstGeom>
        </p:spPr>
        <p:txBody>
          <a:bodyPr/>
          <a:lstStyle>
            <a:lvl1pPr marL="342900" indent="-342900" algn="l" defTabSz="457200" rtl="0" eaLnBrk="1" latinLnBrk="0" hangingPunct="1">
              <a:spcBef>
                <a:spcPct val="20000"/>
              </a:spcBef>
              <a:spcAft>
                <a:spcPts val="800"/>
              </a:spcAft>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spcAft>
                <a:spcPts val="800"/>
              </a:spcAft>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Blood type O</a:t>
            </a:r>
            <a:endParaRPr lang="en-US" dirty="0"/>
          </a:p>
        </p:txBody>
      </p:sp>
      <p:pic>
        <p:nvPicPr>
          <p:cNvPr id="19" name="Picture 18" descr="Specimen slide with blood type O, showing blood not agglutinated with either the anti-A serum or the anti-B serum."/>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8600" y="5198220"/>
            <a:ext cx="3860561" cy="978434"/>
          </a:xfrm>
          <a:prstGeom prst="rect">
            <a:avLst/>
          </a:prstGeom>
        </p:spPr>
      </p:pic>
      <p:sp>
        <p:nvSpPr>
          <p:cNvPr id="9" name="Text Placeholder 8"/>
          <p:cNvSpPr>
            <a:spLocks noGrp="1"/>
          </p:cNvSpPr>
          <p:nvPr>
            <p:ph type="body" sz="quarter" idx="16"/>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23347432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ABO Compatibility</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2535295198"/>
              </p:ext>
            </p:extLst>
          </p:nvPr>
        </p:nvGraphicFramePr>
        <p:xfrm>
          <a:off x="457200" y="990600"/>
          <a:ext cx="8229600" cy="1955800"/>
        </p:xfrm>
        <a:graphic>
          <a:graphicData uri="http://schemas.openxmlformats.org/drawingml/2006/table">
            <a:tbl>
              <a:tblPr firstRow="1" bandRow="1">
                <a:tableStyleId>{5940675A-B579-460E-94D1-54222C63F5DA}</a:tableStyleId>
              </a:tblPr>
              <a:tblGrid>
                <a:gridCol w="2743200"/>
                <a:gridCol w="2743200"/>
                <a:gridCol w="2743200"/>
              </a:tblGrid>
              <a:tr h="370840">
                <a:tc>
                  <a:txBody>
                    <a:bodyPr/>
                    <a:lstStyle/>
                    <a:p>
                      <a:r>
                        <a:rPr lang="en-US" b="1" dirty="0" smtClean="0">
                          <a:solidFill>
                            <a:schemeClr val="bg1"/>
                          </a:solidFill>
                        </a:rPr>
                        <a:t>Blood Type</a:t>
                      </a:r>
                      <a:endParaRPr lang="en-US" b="1" dirty="0">
                        <a:solidFill>
                          <a:schemeClr val="bg1"/>
                        </a:solidFill>
                      </a:endParaRPr>
                    </a:p>
                  </a:txBody>
                  <a:tcPr>
                    <a:solidFill>
                      <a:srgbClr val="0070C0"/>
                    </a:solidFill>
                  </a:tcPr>
                </a:tc>
                <a:tc>
                  <a:txBody>
                    <a:bodyPr/>
                    <a:lstStyle/>
                    <a:p>
                      <a:r>
                        <a:rPr lang="en-US" b="1" dirty="0" smtClean="0">
                          <a:solidFill>
                            <a:schemeClr val="bg1"/>
                          </a:solidFill>
                        </a:rPr>
                        <a:t>Can</a:t>
                      </a:r>
                      <a:r>
                        <a:rPr lang="en-US" b="1" baseline="0" dirty="0" smtClean="0">
                          <a:solidFill>
                            <a:schemeClr val="bg1"/>
                          </a:solidFill>
                        </a:rPr>
                        <a:t> Accept Cells From</a:t>
                      </a:r>
                      <a:endParaRPr lang="en-US" b="1" dirty="0">
                        <a:solidFill>
                          <a:schemeClr val="bg1"/>
                        </a:solidFill>
                      </a:endParaRPr>
                    </a:p>
                  </a:txBody>
                  <a:tcPr>
                    <a:solidFill>
                      <a:srgbClr val="0070C0"/>
                    </a:solidFill>
                  </a:tcPr>
                </a:tc>
                <a:tc>
                  <a:txBody>
                    <a:bodyPr/>
                    <a:lstStyle/>
                    <a:p>
                      <a:r>
                        <a:rPr lang="en-US" b="1" dirty="0" smtClean="0">
                          <a:solidFill>
                            <a:schemeClr val="bg1"/>
                          </a:solidFill>
                        </a:rPr>
                        <a:t>Can Donate Cells To</a:t>
                      </a:r>
                      <a:endParaRPr lang="en-US" b="1" dirty="0">
                        <a:solidFill>
                          <a:schemeClr val="bg1"/>
                        </a:solidFill>
                      </a:endParaRPr>
                    </a:p>
                  </a:txBody>
                  <a:tcPr>
                    <a:solidFill>
                      <a:srgbClr val="0070C0"/>
                    </a:solidFill>
                  </a:tcPr>
                </a:tc>
              </a:tr>
              <a:tr h="370840">
                <a:tc>
                  <a:txBody>
                    <a:bodyPr/>
                    <a:lstStyle/>
                    <a:p>
                      <a:pPr algn="ctr"/>
                      <a:r>
                        <a:rPr lang="en-US" sz="2000" dirty="0" smtClean="0"/>
                        <a:t>A</a:t>
                      </a:r>
                      <a:endParaRPr lang="en-US" sz="2000" dirty="0"/>
                    </a:p>
                  </a:txBody>
                  <a:tcPr/>
                </a:tc>
                <a:tc>
                  <a:txBody>
                    <a:bodyPr/>
                    <a:lstStyle/>
                    <a:p>
                      <a:pPr algn="ctr"/>
                      <a:r>
                        <a:rPr lang="en-US" sz="2000" dirty="0" smtClean="0"/>
                        <a:t>A, O</a:t>
                      </a:r>
                      <a:endParaRPr lang="en-US" sz="2000" dirty="0"/>
                    </a:p>
                  </a:txBody>
                  <a:tcPr/>
                </a:tc>
                <a:tc>
                  <a:txBody>
                    <a:bodyPr/>
                    <a:lstStyle/>
                    <a:p>
                      <a:pPr algn="ctr"/>
                      <a:r>
                        <a:rPr lang="en-US" sz="2000" dirty="0" smtClean="0"/>
                        <a:t>A, AB</a:t>
                      </a:r>
                      <a:endParaRPr lang="en-US" sz="2000" dirty="0"/>
                    </a:p>
                  </a:txBody>
                  <a:tcPr/>
                </a:tc>
              </a:tr>
              <a:tr h="370840">
                <a:tc>
                  <a:txBody>
                    <a:bodyPr/>
                    <a:lstStyle/>
                    <a:p>
                      <a:pPr algn="ctr"/>
                      <a:r>
                        <a:rPr lang="en-US" sz="2000" dirty="0" smtClean="0"/>
                        <a:t>B</a:t>
                      </a:r>
                      <a:endParaRPr lang="en-US" sz="2000" dirty="0"/>
                    </a:p>
                  </a:txBody>
                  <a:tcPr/>
                </a:tc>
                <a:tc>
                  <a:txBody>
                    <a:bodyPr/>
                    <a:lstStyle/>
                    <a:p>
                      <a:pPr algn="ctr"/>
                      <a:r>
                        <a:rPr lang="en-US" sz="2000" dirty="0" smtClean="0"/>
                        <a:t>B, O</a:t>
                      </a:r>
                      <a:endParaRPr lang="en-US" sz="2000" dirty="0"/>
                    </a:p>
                  </a:txBody>
                  <a:tcPr/>
                </a:tc>
                <a:tc>
                  <a:txBody>
                    <a:bodyPr/>
                    <a:lstStyle/>
                    <a:p>
                      <a:pPr algn="ctr"/>
                      <a:r>
                        <a:rPr lang="en-US" sz="2000" dirty="0" smtClean="0"/>
                        <a:t>B, AB</a:t>
                      </a:r>
                      <a:endParaRPr lang="en-US" sz="2000" dirty="0"/>
                    </a:p>
                  </a:txBody>
                  <a:tcPr/>
                </a:tc>
              </a:tr>
              <a:tr h="370840">
                <a:tc>
                  <a:txBody>
                    <a:bodyPr/>
                    <a:lstStyle/>
                    <a:p>
                      <a:pPr algn="ctr"/>
                      <a:r>
                        <a:rPr lang="en-US" sz="2000" dirty="0" smtClean="0"/>
                        <a:t>AB</a:t>
                      </a:r>
                      <a:endParaRPr lang="en-US" sz="2000" dirty="0"/>
                    </a:p>
                  </a:txBody>
                  <a:tcPr/>
                </a:tc>
                <a:tc>
                  <a:txBody>
                    <a:bodyPr/>
                    <a:lstStyle/>
                    <a:p>
                      <a:pPr algn="ctr"/>
                      <a:r>
                        <a:rPr lang="en-US" sz="2000" dirty="0" smtClean="0"/>
                        <a:t>A, B, AB, O</a:t>
                      </a:r>
                      <a:endParaRPr lang="en-US" sz="2000" dirty="0"/>
                    </a:p>
                  </a:txBody>
                  <a:tcPr/>
                </a:tc>
                <a:tc>
                  <a:txBody>
                    <a:bodyPr/>
                    <a:lstStyle/>
                    <a:p>
                      <a:pPr algn="ctr"/>
                      <a:r>
                        <a:rPr lang="en-US" sz="2000" dirty="0" smtClean="0"/>
                        <a:t>AB</a:t>
                      </a:r>
                      <a:endParaRPr lang="en-US" sz="2000" dirty="0"/>
                    </a:p>
                  </a:txBody>
                  <a:tcPr/>
                </a:tc>
              </a:tr>
              <a:tr h="370840">
                <a:tc>
                  <a:txBody>
                    <a:bodyPr/>
                    <a:lstStyle/>
                    <a:p>
                      <a:pPr algn="ctr"/>
                      <a:r>
                        <a:rPr lang="en-US" sz="2000" dirty="0" smtClean="0"/>
                        <a:t>O</a:t>
                      </a:r>
                      <a:endParaRPr lang="en-US" sz="2000" dirty="0"/>
                    </a:p>
                  </a:txBody>
                  <a:tcPr/>
                </a:tc>
                <a:tc>
                  <a:txBody>
                    <a:bodyPr/>
                    <a:lstStyle/>
                    <a:p>
                      <a:pPr algn="ctr"/>
                      <a:r>
                        <a:rPr lang="en-US" sz="2000" dirty="0" smtClean="0"/>
                        <a:t>O</a:t>
                      </a:r>
                      <a:endParaRPr lang="en-US" sz="2000" dirty="0"/>
                    </a:p>
                  </a:txBody>
                  <a:tcPr/>
                </a:tc>
                <a:tc>
                  <a:txBody>
                    <a:bodyPr/>
                    <a:lstStyle/>
                    <a:p>
                      <a:pPr algn="ctr"/>
                      <a:r>
                        <a:rPr lang="en-US" sz="2000" dirty="0" smtClean="0"/>
                        <a:t>O, A, B, AB</a:t>
                      </a:r>
                      <a:endParaRPr lang="en-US" sz="2000" dirty="0"/>
                    </a:p>
                  </a:txBody>
                  <a:tcPr/>
                </a:tc>
              </a:tr>
            </a:tbl>
          </a:graphicData>
        </a:graphic>
      </p:graphicFrame>
      <p:sp>
        <p:nvSpPr>
          <p:cNvPr id="19" name="Text Placeholder 18"/>
          <p:cNvSpPr>
            <a:spLocks noGrp="1"/>
          </p:cNvSpPr>
          <p:nvPr>
            <p:ph type="body" sz="quarter" idx="16"/>
          </p:nvPr>
        </p:nvSpPr>
        <p:spPr/>
        <p:txBody>
          <a:bodyPr/>
          <a:lstStyle/>
          <a:p>
            <a:endParaRPr lang="en-US"/>
          </a:p>
        </p:txBody>
      </p:sp>
      <p:sp>
        <p:nvSpPr>
          <p:cNvPr id="18" name="Text Placeholder 17"/>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937854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Rh Factor</a:t>
            </a:r>
            <a:endParaRPr lang="en-US" dirty="0"/>
          </a:p>
        </p:txBody>
      </p:sp>
      <p:sp>
        <p:nvSpPr>
          <p:cNvPr id="16" name="Content Placeholder 15"/>
          <p:cNvSpPr>
            <a:spLocks noGrp="1"/>
          </p:cNvSpPr>
          <p:nvPr>
            <p:ph sz="quarter" idx="12"/>
          </p:nvPr>
        </p:nvSpPr>
        <p:spPr>
          <a:xfrm>
            <a:off x="1902516" y="1627189"/>
            <a:ext cx="1752600" cy="495300"/>
          </a:xfrm>
        </p:spPr>
        <p:txBody>
          <a:bodyPr/>
          <a:lstStyle/>
          <a:p>
            <a:pPr marL="0" indent="0">
              <a:buNone/>
            </a:pPr>
            <a:r>
              <a:rPr lang="en-US" dirty="0" smtClean="0"/>
              <a:t>Rh-positive</a:t>
            </a:r>
            <a:endParaRPr lang="en-US" dirty="0"/>
          </a:p>
        </p:txBody>
      </p:sp>
      <p:pic>
        <p:nvPicPr>
          <p:cNvPr id="4" name="Picture 3" descr="Rh-positive specimen slide showing the blood with a grainy appeara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490790"/>
            <a:ext cx="2944374" cy="768098"/>
          </a:xfrm>
          <a:prstGeom prst="rect">
            <a:avLst/>
          </a:prstGeom>
        </p:spPr>
      </p:pic>
      <p:sp>
        <p:nvSpPr>
          <p:cNvPr id="18" name="Content Placeholder 17"/>
          <p:cNvSpPr>
            <a:spLocks noGrp="1"/>
          </p:cNvSpPr>
          <p:nvPr>
            <p:ph sz="quarter" idx="14"/>
          </p:nvPr>
        </p:nvSpPr>
        <p:spPr>
          <a:xfrm>
            <a:off x="1902516" y="3164246"/>
            <a:ext cx="1752600" cy="472440"/>
          </a:xfrm>
        </p:spPr>
        <p:txBody>
          <a:bodyPr/>
          <a:lstStyle/>
          <a:p>
            <a:pPr marL="0" indent="0">
              <a:buNone/>
            </a:pPr>
            <a:r>
              <a:rPr lang="en-US" dirty="0" smtClean="0"/>
              <a:t>Rh-negative</a:t>
            </a:r>
            <a:endParaRPr lang="en-US" dirty="0"/>
          </a:p>
        </p:txBody>
      </p:sp>
      <p:pic>
        <p:nvPicPr>
          <p:cNvPr id="5" name="Picture 4" descr="Rh-negative specimen slide showing the blood with a smooth appearan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3067044"/>
            <a:ext cx="3077004" cy="666843"/>
          </a:xfrm>
          <a:prstGeom prst="rect">
            <a:avLst/>
          </a:prstGeom>
        </p:spPr>
      </p:pic>
      <p:sp>
        <p:nvSpPr>
          <p:cNvPr id="20" name="Text Placeholder 19"/>
          <p:cNvSpPr>
            <a:spLocks noGrp="1"/>
          </p:cNvSpPr>
          <p:nvPr>
            <p:ph type="body" sz="quarter" idx="16"/>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2473143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Key Terms </a:t>
            </a:r>
            <a:r>
              <a:rPr lang="en-US" dirty="0" smtClean="0"/>
              <a:t>2</a:t>
            </a:r>
            <a:r>
              <a:rPr lang="en-US" dirty="0" smtClean="0">
                <a:solidFill>
                  <a:schemeClr val="bg1"/>
                </a:solidFill>
              </a:rPr>
              <a:t>2</a:t>
            </a:r>
            <a:endParaRPr lang="en-US" dirty="0">
              <a:solidFill>
                <a:schemeClr val="bg1"/>
              </a:solidFill>
            </a:endParaRPr>
          </a:p>
        </p:txBody>
      </p:sp>
      <p:sp>
        <p:nvSpPr>
          <p:cNvPr id="14" name="Content Placeholder 13"/>
          <p:cNvSpPr>
            <a:spLocks noGrp="1"/>
          </p:cNvSpPr>
          <p:nvPr>
            <p:ph sz="half" idx="1"/>
          </p:nvPr>
        </p:nvSpPr>
        <p:spPr/>
        <p:txBody>
          <a:bodyPr/>
          <a:lstStyle/>
          <a:p>
            <a:pPr marL="0" indent="0">
              <a:buNone/>
            </a:pPr>
            <a:r>
              <a:rPr lang="en-US" dirty="0"/>
              <a:t>M</a:t>
            </a:r>
            <a:r>
              <a:rPr lang="en-US" dirty="0" smtClean="0"/>
              <a:t>onocyte</a:t>
            </a:r>
            <a:endParaRPr lang="en-US" dirty="0"/>
          </a:p>
          <a:p>
            <a:pPr marL="0" indent="0">
              <a:buNone/>
            </a:pPr>
            <a:r>
              <a:rPr lang="en-US" dirty="0"/>
              <a:t>M</a:t>
            </a:r>
            <a:r>
              <a:rPr lang="en-US" dirty="0" smtClean="0"/>
              <a:t>ononuclear</a:t>
            </a:r>
            <a:endParaRPr lang="en-US" dirty="0"/>
          </a:p>
          <a:p>
            <a:pPr marL="0" indent="0">
              <a:buNone/>
            </a:pPr>
            <a:r>
              <a:rPr lang="en-US" dirty="0" smtClean="0"/>
              <a:t>M</a:t>
            </a:r>
            <a:r>
              <a:rPr lang="en-US" dirty="0" smtClean="0"/>
              <a:t>yeloid</a:t>
            </a:r>
          </a:p>
          <a:p>
            <a:pPr marL="0" indent="0">
              <a:buNone/>
            </a:pPr>
            <a:r>
              <a:rPr lang="en-US" dirty="0"/>
              <a:t>N</a:t>
            </a:r>
            <a:r>
              <a:rPr lang="en-US" dirty="0" smtClean="0"/>
              <a:t>atural killer (NK) cell</a:t>
            </a:r>
          </a:p>
          <a:p>
            <a:pPr marL="0" indent="0">
              <a:buNone/>
            </a:pPr>
            <a:r>
              <a:rPr lang="en-US" dirty="0"/>
              <a:t>N</a:t>
            </a:r>
            <a:r>
              <a:rPr lang="en-US" dirty="0" smtClean="0"/>
              <a:t>eutrophil</a:t>
            </a:r>
          </a:p>
          <a:p>
            <a:pPr marL="0" indent="0">
              <a:buNone/>
            </a:pPr>
            <a:r>
              <a:rPr lang="en-US" dirty="0"/>
              <a:t>O</a:t>
            </a:r>
            <a:r>
              <a:rPr lang="en-US" dirty="0" smtClean="0"/>
              <a:t>xygenated</a:t>
            </a:r>
            <a:endParaRPr lang="en-US" dirty="0" smtClean="0"/>
          </a:p>
          <a:p>
            <a:pPr marL="0" indent="0">
              <a:buNone/>
            </a:pPr>
            <a:r>
              <a:rPr lang="en-US" dirty="0"/>
              <a:t>P</a:t>
            </a:r>
            <a:r>
              <a:rPr lang="en-US" dirty="0" smtClean="0"/>
              <a:t>hagocytosis</a:t>
            </a:r>
            <a:endParaRPr lang="en-US" dirty="0" smtClean="0"/>
          </a:p>
          <a:p>
            <a:pPr marL="0" indent="0">
              <a:buNone/>
            </a:pPr>
            <a:endParaRPr lang="en-US" dirty="0" smtClean="0"/>
          </a:p>
          <a:p>
            <a:pPr marL="0" indent="0">
              <a:buNone/>
            </a:pPr>
            <a:endParaRPr lang="en-US" dirty="0"/>
          </a:p>
        </p:txBody>
      </p:sp>
      <p:sp>
        <p:nvSpPr>
          <p:cNvPr id="2" name="Content Placeholder 1"/>
          <p:cNvSpPr>
            <a:spLocks noGrp="1"/>
          </p:cNvSpPr>
          <p:nvPr>
            <p:ph sz="half" idx="2"/>
          </p:nvPr>
        </p:nvSpPr>
        <p:spPr/>
        <p:txBody>
          <a:bodyPr/>
          <a:lstStyle/>
          <a:p>
            <a:pPr marL="0" indent="0">
              <a:buNone/>
            </a:pPr>
            <a:r>
              <a:rPr lang="en-US" dirty="0"/>
              <a:t>P</a:t>
            </a:r>
            <a:r>
              <a:rPr lang="en-US" dirty="0" smtClean="0"/>
              <a:t>lasma</a:t>
            </a:r>
            <a:endParaRPr lang="en-US" dirty="0"/>
          </a:p>
          <a:p>
            <a:pPr marL="0" indent="0">
              <a:buNone/>
            </a:pPr>
            <a:r>
              <a:rPr lang="en-US" dirty="0"/>
              <a:t>P</a:t>
            </a:r>
            <a:r>
              <a:rPr lang="en-US" dirty="0" smtClean="0"/>
              <a:t>olymorphonuclear</a:t>
            </a:r>
            <a:endParaRPr lang="en-US" dirty="0"/>
          </a:p>
          <a:p>
            <a:pPr marL="0" indent="0">
              <a:buNone/>
            </a:pPr>
            <a:r>
              <a:rPr lang="en-US" dirty="0"/>
              <a:t>P</a:t>
            </a:r>
            <a:r>
              <a:rPr lang="en-US" dirty="0" smtClean="0"/>
              <a:t>ulmonary </a:t>
            </a:r>
            <a:r>
              <a:rPr lang="en-US" dirty="0"/>
              <a:t>artery</a:t>
            </a:r>
          </a:p>
          <a:p>
            <a:pPr marL="0" indent="0">
              <a:buNone/>
            </a:pPr>
            <a:r>
              <a:rPr lang="en-US" dirty="0"/>
              <a:t>T</a:t>
            </a:r>
            <a:r>
              <a:rPr lang="en-US" dirty="0" smtClean="0"/>
              <a:t>unica </a:t>
            </a:r>
            <a:r>
              <a:rPr lang="en-US" dirty="0"/>
              <a:t>media</a:t>
            </a:r>
          </a:p>
          <a:p>
            <a:pPr marL="0" indent="0">
              <a:buNone/>
            </a:pPr>
            <a:r>
              <a:rPr lang="en-US" dirty="0"/>
              <a:t>V</a:t>
            </a:r>
            <a:r>
              <a:rPr lang="en-US" dirty="0" smtClean="0"/>
              <a:t>alves</a:t>
            </a:r>
            <a:endParaRPr lang="en-US" dirty="0"/>
          </a:p>
          <a:p>
            <a:pPr marL="0" indent="0">
              <a:buNone/>
            </a:pPr>
            <a:r>
              <a:rPr lang="en-US" dirty="0"/>
              <a:t>V</a:t>
            </a:r>
            <a:r>
              <a:rPr lang="en-US" dirty="0" smtClean="0"/>
              <a:t>ein</a:t>
            </a:r>
            <a:endParaRPr lang="en-US" dirty="0"/>
          </a:p>
          <a:p>
            <a:endParaRPr lang="en-US" dirty="0"/>
          </a:p>
        </p:txBody>
      </p:sp>
      <p:sp>
        <p:nvSpPr>
          <p:cNvPr id="3" name="Text Placeholder 2"/>
          <p:cNvSpPr>
            <a:spLocks noGrp="1"/>
          </p:cNvSpPr>
          <p:nvPr>
            <p:ph type="body" sz="quarter" idx="12"/>
          </p:nvPr>
        </p:nvSpPr>
        <p:spPr/>
        <p:txBody>
          <a:bodyPr/>
          <a:lstStyle/>
          <a:p>
            <a:endParaRPr lang="en-US"/>
          </a:p>
        </p:txBody>
      </p:sp>
      <p:sp>
        <p:nvSpPr>
          <p:cNvPr id="4" name="Content Placeholder 3"/>
          <p:cNvSpPr>
            <a:spLocks noGrp="1"/>
          </p:cNvSpPr>
          <p:nvPr>
            <p:ph type="body" sz="quarter" idx="11"/>
          </p:nvPr>
        </p:nvSpPr>
        <p:spPr/>
        <p:txBody>
          <a:bodyPr/>
          <a:lstStyle/>
          <a:p>
            <a:endParaRPr lang="en-US" dirty="0" smtClean="0"/>
          </a:p>
        </p:txBody>
      </p:sp>
    </p:spTree>
    <p:extLst>
      <p:ext uri="{BB962C8B-B14F-4D97-AF65-F5344CB8AC3E}">
        <p14:creationId xmlns:p14="http://schemas.microsoft.com/office/powerpoint/2010/main" val="3429537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mtClean="0"/>
              <a:t>Complications Due to Rh Factor</a:t>
            </a:r>
            <a:endParaRPr lang="en-US" dirty="0"/>
          </a:p>
        </p:txBody>
      </p:sp>
      <p:sp>
        <p:nvSpPr>
          <p:cNvPr id="18" name="Content Placeholder 17"/>
          <p:cNvSpPr>
            <a:spLocks noGrp="1"/>
          </p:cNvSpPr>
          <p:nvPr>
            <p:ph sz="half" idx="1"/>
          </p:nvPr>
        </p:nvSpPr>
        <p:spPr/>
        <p:txBody>
          <a:bodyPr/>
          <a:lstStyle/>
          <a:p>
            <a:r>
              <a:rPr lang="en-US" altLang="en-US" dirty="0" smtClean="0"/>
              <a:t>Rh-negative patients make antibodies to antigen D if given Rh positive blood</a:t>
            </a:r>
          </a:p>
          <a:p>
            <a:r>
              <a:rPr lang="en-US" altLang="en-US" dirty="0" smtClean="0"/>
              <a:t>An Rh negative woman can form antibodies to antigen D if her baby is Rh positive</a:t>
            </a:r>
          </a:p>
          <a:p>
            <a:endParaRPr lang="en-US" dirty="0"/>
          </a:p>
        </p:txBody>
      </p:sp>
      <p:sp>
        <p:nvSpPr>
          <p:cNvPr id="24" name="Content Placeholder 23"/>
          <p:cNvSpPr>
            <a:spLocks noGrp="1"/>
          </p:cNvSpPr>
          <p:nvPr>
            <p:ph sz="half" idx="2"/>
          </p:nvPr>
        </p:nvSpPr>
        <p:spPr>
          <a:xfrm>
            <a:off x="1371600" y="3733800"/>
            <a:ext cx="6096000" cy="1066800"/>
          </a:xfrm>
        </p:spPr>
        <p:txBody>
          <a:bodyPr/>
          <a:lstStyle/>
          <a:p>
            <a:pPr marL="0" indent="0">
              <a:buNone/>
            </a:pPr>
            <a:r>
              <a:rPr lang="en-US" altLang="en-US" b="1" dirty="0" smtClean="0">
                <a:solidFill>
                  <a:srgbClr val="0070C0"/>
                </a:solidFill>
              </a:rPr>
              <a:t>Clinically, it is very important for a female to know her Rh type if she becomes pregnant.</a:t>
            </a:r>
          </a:p>
          <a:p>
            <a:endParaRPr lang="en-US" dirty="0">
              <a:solidFill>
                <a:srgbClr val="0070C0"/>
              </a:solidFill>
            </a:endParaRPr>
          </a:p>
        </p:txBody>
      </p:sp>
      <p:sp>
        <p:nvSpPr>
          <p:cNvPr id="31" name="Text Placeholder 30"/>
          <p:cNvSpPr>
            <a:spLocks noGrp="1"/>
          </p:cNvSpPr>
          <p:nvPr>
            <p:ph type="body" sz="quarter" idx="12"/>
          </p:nvPr>
        </p:nvSpPr>
        <p:spPr/>
        <p:txBody>
          <a:bodyPr/>
          <a:lstStyle/>
          <a:p>
            <a:endParaRPr lang="en-US"/>
          </a:p>
        </p:txBody>
      </p:sp>
      <p:sp>
        <p:nvSpPr>
          <p:cNvPr id="30" name="Text Placeholder 29"/>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234538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Chapter </a:t>
            </a:r>
            <a:r>
              <a:rPr lang="en-US" dirty="0" smtClean="0"/>
              <a:t>Summary 1</a:t>
            </a:r>
            <a:endParaRPr lang="en-US" dirty="0" smtClean="0"/>
          </a:p>
        </p:txBody>
      </p:sp>
      <p:sp>
        <p:nvSpPr>
          <p:cNvPr id="11" name="Content Placeholder 10"/>
          <p:cNvSpPr>
            <a:spLocks noGrp="1"/>
          </p:cNvSpPr>
          <p:nvPr>
            <p:ph idx="1"/>
          </p:nvPr>
        </p:nvSpPr>
        <p:spPr/>
        <p:txBody>
          <a:bodyPr/>
          <a:lstStyle/>
          <a:p>
            <a:r>
              <a:rPr lang="en-US" dirty="0" smtClean="0"/>
              <a:t>The vascular system consists of a network of vessels that, along with the heart, provides for circulation of the blood.</a:t>
            </a:r>
          </a:p>
          <a:p>
            <a:r>
              <a:rPr lang="en-US" dirty="0" smtClean="0"/>
              <a:t>The three types of circulation are coronary, pulmonary, and systemic.</a:t>
            </a:r>
          </a:p>
          <a:p>
            <a:r>
              <a:rPr lang="en-US" dirty="0" smtClean="0"/>
              <a:t>Blood vessels have three layers: tunica intima, tunica media, and tunica adventitia.</a:t>
            </a:r>
          </a:p>
          <a:p>
            <a:r>
              <a:rPr lang="en-US" dirty="0" smtClean="0"/>
              <a:t>All arteries except the pulmonary artery carry oxygenated blood to the body cells.</a:t>
            </a:r>
          </a:p>
          <a:p>
            <a:r>
              <a:rPr lang="en-US" dirty="0" smtClean="0"/>
              <a:t>All veins except the pulmonary veins carry deoxygenated blood to the heart.</a:t>
            </a:r>
            <a:endParaRPr lang="en-US" dirty="0"/>
          </a:p>
        </p:txBody>
      </p:sp>
      <p:sp>
        <p:nvSpPr>
          <p:cNvPr id="5" name="Text Placeholder 4"/>
          <p:cNvSpPr>
            <a:spLocks noGrp="1"/>
          </p:cNvSpPr>
          <p:nvPr>
            <p:ph type="body" sz="quarter" idx="16"/>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203206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Chapter Summary </a:t>
            </a:r>
            <a:r>
              <a:rPr lang="en-US" dirty="0" smtClean="0"/>
              <a:t>2</a:t>
            </a:r>
            <a:endParaRPr lang="en-US" dirty="0" smtClean="0"/>
          </a:p>
        </p:txBody>
      </p:sp>
      <p:sp>
        <p:nvSpPr>
          <p:cNvPr id="11" name="Content Placeholder 10"/>
          <p:cNvSpPr>
            <a:spLocks noGrp="1"/>
          </p:cNvSpPr>
          <p:nvPr>
            <p:ph idx="1"/>
          </p:nvPr>
        </p:nvSpPr>
        <p:spPr/>
        <p:txBody>
          <a:bodyPr/>
          <a:lstStyle/>
          <a:p>
            <a:r>
              <a:rPr lang="en-US" dirty="0" smtClean="0"/>
              <a:t>The veins most commonly used for phlebotomy are the median cubital, cephalic, and basilic veins in the antecubital fossa.</a:t>
            </a:r>
          </a:p>
          <a:p>
            <a:r>
              <a:rPr lang="en-US" dirty="0" smtClean="0"/>
              <a:t>Blood transports oxygen, nutrients, antibodies, and hormones to cells; removes wastes from cells; and maintains water balance.</a:t>
            </a:r>
          </a:p>
          <a:p>
            <a:r>
              <a:rPr lang="en-US" dirty="0" smtClean="0"/>
              <a:t>The major components of blood are the cellular components (erythrocytes, leukocytes, and platelets) and plasma.</a:t>
            </a:r>
          </a:p>
          <a:p>
            <a:r>
              <a:rPr lang="en-US" dirty="0" smtClean="0"/>
              <a:t>White blood  cells include neutrophils, eosinophils, basophils, monocytes, and lymphocytes.</a:t>
            </a:r>
          </a:p>
          <a:p>
            <a:r>
              <a:rPr lang="en-US" dirty="0" smtClean="0"/>
              <a:t>Platelets are essential for clotting.</a:t>
            </a:r>
            <a:endParaRPr lang="en-US" dirty="0"/>
          </a:p>
        </p:txBody>
      </p:sp>
      <p:sp>
        <p:nvSpPr>
          <p:cNvPr id="7" name="Text Placeholder 6"/>
          <p:cNvSpPr>
            <a:spLocks noGrp="1"/>
          </p:cNvSpPr>
          <p:nvPr>
            <p:ph type="body" sz="quarter" idx="16"/>
          </p:nvPr>
        </p:nvSpPr>
        <p:spPr/>
        <p:txBody>
          <a:bodyPr/>
          <a:lstStyle/>
          <a:p>
            <a:endParaRPr lang="en-US"/>
          </a:p>
        </p:txBody>
      </p:sp>
      <p:sp>
        <p:nvSpPr>
          <p:cNvPr id="6" name="Text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580004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Chapter Summary </a:t>
            </a:r>
            <a:r>
              <a:rPr lang="en-US" dirty="0" smtClean="0"/>
              <a:t>3</a:t>
            </a:r>
            <a:r>
              <a:rPr lang="en-US" dirty="0" smtClean="0">
                <a:solidFill>
                  <a:schemeClr val="bg1"/>
                </a:solidFill>
              </a:rPr>
              <a:t>2</a:t>
            </a:r>
            <a:endParaRPr lang="en-US" dirty="0" smtClean="0">
              <a:solidFill>
                <a:schemeClr val="bg1"/>
              </a:solidFill>
            </a:endParaRPr>
          </a:p>
        </p:txBody>
      </p:sp>
      <p:sp>
        <p:nvSpPr>
          <p:cNvPr id="11" name="Content Placeholder 10"/>
          <p:cNvSpPr>
            <a:spLocks noGrp="1"/>
          </p:cNvSpPr>
          <p:nvPr>
            <p:ph idx="1"/>
          </p:nvPr>
        </p:nvSpPr>
        <p:spPr/>
        <p:txBody>
          <a:bodyPr/>
          <a:lstStyle/>
          <a:p>
            <a:pPr>
              <a:spcBef>
                <a:spcPts val="1800"/>
              </a:spcBef>
              <a:buFont typeface="Arial" panose="020B0604020202020204" pitchFamily="34" charset="0"/>
              <a:buChar char="•"/>
            </a:pPr>
            <a:r>
              <a:rPr lang="en-US" dirty="0">
                <a:latin typeface="Albertus Medium" pitchFamily="34" charset="0"/>
              </a:rPr>
              <a:t>Plasma is the liquid portion of uncoagulated blood.</a:t>
            </a:r>
          </a:p>
          <a:p>
            <a:pPr>
              <a:spcBef>
                <a:spcPts val="1800"/>
              </a:spcBef>
              <a:buFont typeface="Arial" panose="020B0604020202020204" pitchFamily="34" charset="0"/>
              <a:buChar char="•"/>
            </a:pPr>
            <a:r>
              <a:rPr lang="en-US" dirty="0">
                <a:latin typeface="Albertus Medium" pitchFamily="34" charset="0"/>
              </a:rPr>
              <a:t>Serum is the liquid portion of clotted blood.</a:t>
            </a:r>
          </a:p>
          <a:p>
            <a:pPr>
              <a:spcBef>
                <a:spcPts val="1800"/>
              </a:spcBef>
              <a:buFont typeface="Arial" panose="020B0604020202020204" pitchFamily="34" charset="0"/>
              <a:buChar char="•"/>
            </a:pPr>
            <a:r>
              <a:rPr lang="en-US" dirty="0">
                <a:latin typeface="Albertus Medium" pitchFamily="34" charset="0"/>
              </a:rPr>
              <a:t>Hemostasis includes blood vessel spasm (vasoconstriction), platelet plug formation, coagulation, and fibrinolysis.</a:t>
            </a:r>
          </a:p>
          <a:p>
            <a:pPr>
              <a:spcBef>
                <a:spcPts val="1800"/>
              </a:spcBef>
              <a:buFont typeface="Arial" panose="020B0604020202020204" pitchFamily="34" charset="0"/>
              <a:buChar char="•"/>
            </a:pPr>
            <a:r>
              <a:rPr lang="en-US" dirty="0">
                <a:latin typeface="Albertus Medium" pitchFamily="34" charset="0"/>
              </a:rPr>
              <a:t>ABO and Rh blood types are determined by the type of antigen found on the red blood cells.</a:t>
            </a:r>
          </a:p>
        </p:txBody>
      </p:sp>
      <p:sp>
        <p:nvSpPr>
          <p:cNvPr id="7" name="Text Placeholder 6"/>
          <p:cNvSpPr>
            <a:spLocks noGrp="1"/>
          </p:cNvSpPr>
          <p:nvPr>
            <p:ph type="body" sz="quarter" idx="16"/>
          </p:nvPr>
        </p:nvSpPr>
        <p:spPr/>
        <p:txBody>
          <a:bodyPr/>
          <a:lstStyle/>
          <a:p>
            <a:endParaRPr lang="en-US"/>
          </a:p>
        </p:txBody>
      </p:sp>
      <p:sp>
        <p:nvSpPr>
          <p:cNvPr id="6" name="Text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8061926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Appendix Slides</a:t>
            </a:r>
            <a:endParaRPr lang="en-US" dirty="0"/>
          </a:p>
        </p:txBody>
      </p:sp>
      <p:sp>
        <p:nvSpPr>
          <p:cNvPr id="7" name="Text Placeholder 6"/>
          <p:cNvSpPr>
            <a:spLocks noGrp="1"/>
          </p:cNvSpPr>
          <p:nvPr>
            <p:ph type="body" sz="quarter" idx="10"/>
          </p:nvPr>
        </p:nvSpPr>
        <p:spPr/>
        <p:txBody>
          <a:bodyPr/>
          <a:lstStyle/>
          <a:p>
            <a:endParaRPr lang="en-US"/>
          </a:p>
        </p:txBody>
      </p:sp>
      <p:sp>
        <p:nvSpPr>
          <p:cNvPr id="8" name="Text Placeholder 7"/>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7087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Layers of the Heart </a:t>
            </a:r>
            <a:r>
              <a:rPr lang="en-US" dirty="0" smtClean="0"/>
              <a:t>2 </a:t>
            </a:r>
            <a:r>
              <a:rPr lang="en-US" dirty="0" smtClean="0"/>
              <a:t>Appendix</a:t>
            </a:r>
            <a:endParaRPr lang="en-US" dirty="0"/>
          </a:p>
        </p:txBody>
      </p:sp>
      <p:sp>
        <p:nvSpPr>
          <p:cNvPr id="6" name="Content Placeholder 5"/>
          <p:cNvSpPr>
            <a:spLocks noGrp="1"/>
          </p:cNvSpPr>
          <p:nvPr>
            <p:ph idx="1"/>
          </p:nvPr>
        </p:nvSpPr>
        <p:spPr>
          <a:xfrm>
            <a:off x="457200" y="990600"/>
            <a:ext cx="8229600" cy="5257800"/>
          </a:xfrm>
        </p:spPr>
        <p:txBody>
          <a:bodyPr/>
          <a:lstStyle/>
          <a:p>
            <a:pPr marL="0" indent="0">
              <a:buNone/>
            </a:pPr>
            <a:r>
              <a:rPr lang="en-US" dirty="0"/>
              <a:t>The heart, with an inset showing a close-up of the various layers. In the close-up, the following items are labeled: Endocardium, Myocardium, Epicardium, Pericardial fluid, Parietal (fibrous) membrane, Visceral (serous) membrane, Coronary blood vessel.</a:t>
            </a:r>
          </a:p>
        </p:txBody>
      </p:sp>
      <p:sp>
        <p:nvSpPr>
          <p:cNvPr id="8" name="Text Placeholder 7"/>
          <p:cNvSpPr>
            <a:spLocks noGrp="1"/>
          </p:cNvSpPr>
          <p:nvPr>
            <p:ph type="body" sz="quarter" idx="16"/>
          </p:nvPr>
        </p:nvSpPr>
        <p:spPr>
          <a:xfrm>
            <a:off x="3886200" y="6400800"/>
            <a:ext cx="1371600" cy="252350"/>
          </a:xfrm>
        </p:spPr>
        <p:txBody>
          <a:bodyPr/>
          <a:lstStyle/>
          <a:p>
            <a:r>
              <a:rPr lang="en-US" dirty="0" smtClean="0">
                <a:hlinkClick r:id="rId2" action="ppaction://hlinksldjump"/>
              </a:rPr>
              <a:t>Layers of the Heart </a:t>
            </a:r>
            <a:r>
              <a:rPr lang="en-US" dirty="0" smtClean="0">
                <a:hlinkClick r:id="rId2" action="ppaction://hlinksldjump"/>
              </a:rPr>
              <a:t>2</a:t>
            </a:r>
            <a:endParaRPr lang="en-US" dirty="0"/>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51672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144000" cy="1219200"/>
          </a:xfrm>
        </p:spPr>
        <p:txBody>
          <a:bodyPr/>
          <a:lstStyle/>
          <a:p>
            <a:r>
              <a:rPr lang="en-US" dirty="0" smtClean="0"/>
              <a:t>Coronary Circulation: Coronary Arteries Appendix</a:t>
            </a:r>
            <a:endParaRPr lang="en-US" dirty="0"/>
          </a:p>
        </p:txBody>
      </p:sp>
      <p:sp>
        <p:nvSpPr>
          <p:cNvPr id="6" name="Content Placeholder 5"/>
          <p:cNvSpPr>
            <a:spLocks noGrp="1"/>
          </p:cNvSpPr>
          <p:nvPr>
            <p:ph idx="1"/>
          </p:nvPr>
        </p:nvSpPr>
        <p:spPr>
          <a:xfrm>
            <a:off x="457200" y="1447800"/>
            <a:ext cx="8229600" cy="5105400"/>
          </a:xfrm>
        </p:spPr>
        <p:txBody>
          <a:bodyPr/>
          <a:lstStyle/>
          <a:p>
            <a:pPr marL="0" indent="0">
              <a:buNone/>
            </a:pPr>
            <a:r>
              <a:rPr lang="en-US" dirty="0"/>
              <a:t>Exterior of the heart with the coronary </a:t>
            </a:r>
            <a:r>
              <a:rPr lang="en-US" dirty="0" smtClean="0"/>
              <a:t>arteries and </a:t>
            </a:r>
            <a:r>
              <a:rPr lang="en-US" dirty="0"/>
              <a:t>structures labeled, including: </a:t>
            </a:r>
            <a:r>
              <a:rPr lang="en-US" dirty="0" smtClean="0"/>
              <a:t>superior </a:t>
            </a:r>
            <a:r>
              <a:rPr lang="en-US" dirty="0"/>
              <a:t>vena cava, </a:t>
            </a:r>
            <a:r>
              <a:rPr lang="en-US" dirty="0" smtClean="0"/>
              <a:t>aorta, aortic semilunar valve, right atrium, right main coronary artery, posterior descending artery, right marginal artery, right ventricle, pulmonary trunk, left main coronary artery, left atrium, circumflex artery, left marginal artery, left anterior descending artery, left ventricle</a:t>
            </a:r>
            <a:endParaRPr lang="en-US" dirty="0"/>
          </a:p>
        </p:txBody>
      </p:sp>
      <p:sp>
        <p:nvSpPr>
          <p:cNvPr id="8" name="Text Placeholder 7"/>
          <p:cNvSpPr>
            <a:spLocks noGrp="1"/>
          </p:cNvSpPr>
          <p:nvPr>
            <p:ph type="body" sz="quarter" idx="16"/>
          </p:nvPr>
        </p:nvSpPr>
        <p:spPr>
          <a:xfrm>
            <a:off x="3886200" y="6400800"/>
            <a:ext cx="1371600" cy="252350"/>
          </a:xfrm>
        </p:spPr>
        <p:txBody>
          <a:bodyPr/>
          <a:lstStyle/>
          <a:p>
            <a:r>
              <a:rPr lang="en-US" dirty="0" smtClean="0">
                <a:hlinkClick r:id="rId2" action="ppaction://hlinksldjump"/>
              </a:rPr>
              <a:t>Coronary Circulation: Coronary Arteries</a:t>
            </a:r>
            <a:endParaRPr lang="en-US" dirty="0"/>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63711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144000" cy="1219200"/>
          </a:xfrm>
        </p:spPr>
        <p:txBody>
          <a:bodyPr/>
          <a:lstStyle/>
          <a:p>
            <a:r>
              <a:rPr lang="en-US" dirty="0" smtClean="0"/>
              <a:t>Coronary Circulation: Coronary Veins Appendix</a:t>
            </a:r>
            <a:endParaRPr lang="en-US" dirty="0"/>
          </a:p>
        </p:txBody>
      </p:sp>
      <p:sp>
        <p:nvSpPr>
          <p:cNvPr id="6" name="Content Placeholder 5"/>
          <p:cNvSpPr>
            <a:spLocks noGrp="1"/>
          </p:cNvSpPr>
          <p:nvPr>
            <p:ph idx="1"/>
          </p:nvPr>
        </p:nvSpPr>
        <p:spPr>
          <a:xfrm>
            <a:off x="457200" y="1447800"/>
            <a:ext cx="8229600" cy="5105400"/>
          </a:xfrm>
        </p:spPr>
        <p:txBody>
          <a:bodyPr/>
          <a:lstStyle/>
          <a:p>
            <a:pPr marL="0" indent="0">
              <a:buNone/>
            </a:pPr>
            <a:r>
              <a:rPr lang="en-US" dirty="0"/>
              <a:t>Exterior of the heart with the coronary veins and structures labeled, including: Superior vena cava, Right atrium, Into right atrium, Middle cardiac vein, Small cardiac vein, Right ventricle, Aortic artery, Pulmonary trunk, Left atrium, Posterior vein of left ventricle, Coronary sinus, Great cardiac vein, Left ventricle</a:t>
            </a:r>
          </a:p>
        </p:txBody>
      </p:sp>
      <p:sp>
        <p:nvSpPr>
          <p:cNvPr id="8" name="Text Placeholder 7"/>
          <p:cNvSpPr>
            <a:spLocks noGrp="1"/>
          </p:cNvSpPr>
          <p:nvPr>
            <p:ph type="body" sz="quarter" idx="16"/>
          </p:nvPr>
        </p:nvSpPr>
        <p:spPr>
          <a:xfrm>
            <a:off x="3886200" y="6400800"/>
            <a:ext cx="1371600" cy="252350"/>
          </a:xfrm>
        </p:spPr>
        <p:txBody>
          <a:bodyPr/>
          <a:lstStyle/>
          <a:p>
            <a:r>
              <a:rPr lang="en-US" dirty="0" smtClean="0">
                <a:hlinkClick r:id="rId2" action="ppaction://hlinksldjump"/>
              </a:rPr>
              <a:t>Coronary Circulation: Coronary Veins</a:t>
            </a:r>
            <a:endParaRPr lang="en-US" dirty="0"/>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982044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144000" cy="1219200"/>
          </a:xfrm>
        </p:spPr>
        <p:txBody>
          <a:bodyPr/>
          <a:lstStyle/>
          <a:p>
            <a:r>
              <a:rPr lang="en-US" dirty="0" smtClean="0"/>
              <a:t>Pulmonary and Systemic Circulation Appendix</a:t>
            </a:r>
            <a:endParaRPr lang="en-US" dirty="0"/>
          </a:p>
        </p:txBody>
      </p:sp>
      <p:sp>
        <p:nvSpPr>
          <p:cNvPr id="6" name="Content Placeholder 5"/>
          <p:cNvSpPr>
            <a:spLocks noGrp="1"/>
          </p:cNvSpPr>
          <p:nvPr>
            <p:ph idx="1"/>
          </p:nvPr>
        </p:nvSpPr>
        <p:spPr>
          <a:xfrm>
            <a:off x="457200" y="1447800"/>
            <a:ext cx="8229600" cy="5105400"/>
          </a:xfrm>
        </p:spPr>
        <p:txBody>
          <a:bodyPr/>
          <a:lstStyle/>
          <a:p>
            <a:pPr marL="0" indent="0">
              <a:buNone/>
            </a:pPr>
            <a:r>
              <a:rPr lang="en-US" dirty="0"/>
              <a:t>Stylized view of the heart, lungs, and body tissues showing the flow of oxygenated and deoxygenated blood. Beginning at the right atrium, deoxygenated blood flows to the </a:t>
            </a:r>
            <a:r>
              <a:rPr lang="en-US" dirty="0" smtClean="0"/>
              <a:t>right </a:t>
            </a:r>
            <a:r>
              <a:rPr lang="en-US" dirty="0"/>
              <a:t>ventricle and is pumped through the pulmonary arteries to the lungs, where it is oxygenated in the alveolar capillaries. The oxygenated blood then flows back through the pulmonary veins to the left atrium and then to the left ventricle, from which it is pumped throughout the body. In the systemic capillaries, it releases oxygen to the tissue cells, becoming deoxygenated. the deoxygenated blood flows back through the superior and inferior vena cavae to the right atrium.</a:t>
            </a:r>
          </a:p>
        </p:txBody>
      </p:sp>
      <p:sp>
        <p:nvSpPr>
          <p:cNvPr id="8" name="Text Placeholder 7"/>
          <p:cNvSpPr>
            <a:spLocks noGrp="1"/>
          </p:cNvSpPr>
          <p:nvPr>
            <p:ph type="body" sz="quarter" idx="16"/>
          </p:nvPr>
        </p:nvSpPr>
        <p:spPr>
          <a:xfrm>
            <a:off x="3886200" y="6400800"/>
            <a:ext cx="1371600" cy="252350"/>
          </a:xfrm>
        </p:spPr>
        <p:txBody>
          <a:bodyPr/>
          <a:lstStyle/>
          <a:p>
            <a:r>
              <a:rPr lang="en-US" dirty="0" smtClean="0">
                <a:hlinkClick r:id="rId2" action="ppaction://hlinksldjump"/>
              </a:rPr>
              <a:t>Pulmonary and Systemic Circulation</a:t>
            </a:r>
            <a:endParaRPr lang="en-US" dirty="0"/>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923958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144000" cy="1219200"/>
          </a:xfrm>
        </p:spPr>
        <p:txBody>
          <a:bodyPr/>
          <a:lstStyle/>
          <a:p>
            <a:r>
              <a:rPr lang="en-US" dirty="0" smtClean="0"/>
              <a:t>Veins in the Antecubital Fossa Appendix</a:t>
            </a:r>
            <a:endParaRPr lang="en-US" dirty="0"/>
          </a:p>
        </p:txBody>
      </p:sp>
      <p:sp>
        <p:nvSpPr>
          <p:cNvPr id="6" name="Content Placeholder 5"/>
          <p:cNvSpPr>
            <a:spLocks noGrp="1"/>
          </p:cNvSpPr>
          <p:nvPr>
            <p:ph idx="1"/>
          </p:nvPr>
        </p:nvSpPr>
        <p:spPr>
          <a:xfrm>
            <a:off x="457200" y="1447800"/>
            <a:ext cx="8229600" cy="5105400"/>
          </a:xfrm>
        </p:spPr>
        <p:txBody>
          <a:bodyPr/>
          <a:lstStyle/>
          <a:p>
            <a:pPr marL="0" indent="0">
              <a:buNone/>
            </a:pPr>
            <a:r>
              <a:rPr lang="en-US" dirty="0"/>
              <a:t>Right arm showing the position of veins used in phlebotomy, including the H and M configurations. In the H configuration, the following veins are labeled: subclavian, cephalic, basilic, median cubital, accessory cephalic. In the M configuration, the following veins are labeled: subclavian, cephalic, basilic, accessory cephalic, median cephalic, median basilic, and median.</a:t>
            </a:r>
          </a:p>
        </p:txBody>
      </p:sp>
      <p:sp>
        <p:nvSpPr>
          <p:cNvPr id="8" name="Text Placeholder 7"/>
          <p:cNvSpPr>
            <a:spLocks noGrp="1"/>
          </p:cNvSpPr>
          <p:nvPr>
            <p:ph type="body" sz="quarter" idx="16"/>
          </p:nvPr>
        </p:nvSpPr>
        <p:spPr>
          <a:xfrm>
            <a:off x="3886200" y="6400800"/>
            <a:ext cx="1371600" cy="252350"/>
          </a:xfrm>
        </p:spPr>
        <p:txBody>
          <a:bodyPr/>
          <a:lstStyle/>
          <a:p>
            <a:r>
              <a:rPr lang="en-US" dirty="0" smtClean="0">
                <a:hlinkClick r:id="rId2" action="ppaction://hlinksldjump"/>
              </a:rPr>
              <a:t>Veins in the Antecubital Fossa</a:t>
            </a:r>
            <a:endParaRPr lang="en-US" dirty="0"/>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5414261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The Heart and Circulation</a:t>
            </a:r>
            <a:endParaRPr lang="en-US" dirty="0"/>
          </a:p>
        </p:txBody>
      </p:sp>
      <p:sp>
        <p:nvSpPr>
          <p:cNvPr id="10" name="Subtitle 9"/>
          <p:cNvSpPr>
            <a:spLocks noGrp="1"/>
          </p:cNvSpPr>
          <p:nvPr>
            <p:ph type="body" sz="quarter" idx="10"/>
          </p:nvPr>
        </p:nvSpPr>
        <p:spPr/>
        <p:txBody>
          <a:bodyPr/>
          <a:lstStyle/>
          <a:p>
            <a:r>
              <a:rPr lang="en-US" dirty="0" smtClean="0"/>
              <a:t>Learning Outcome 6.1</a:t>
            </a:r>
            <a:endParaRPr lang="en-US" dirty="0"/>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28883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144000" cy="1219200"/>
          </a:xfrm>
        </p:spPr>
        <p:txBody>
          <a:bodyPr/>
          <a:lstStyle/>
          <a:p>
            <a:r>
              <a:rPr lang="en-US" dirty="0" smtClean="0"/>
              <a:t>Plasma and Serum Appendix</a:t>
            </a:r>
            <a:endParaRPr lang="en-US" dirty="0"/>
          </a:p>
        </p:txBody>
      </p:sp>
      <p:sp>
        <p:nvSpPr>
          <p:cNvPr id="6" name="Content Placeholder 5"/>
          <p:cNvSpPr>
            <a:spLocks noGrp="1"/>
          </p:cNvSpPr>
          <p:nvPr>
            <p:ph idx="1"/>
          </p:nvPr>
        </p:nvSpPr>
        <p:spPr>
          <a:xfrm>
            <a:off x="457200" y="1447800"/>
            <a:ext cx="8229600" cy="5105400"/>
          </a:xfrm>
        </p:spPr>
        <p:txBody>
          <a:bodyPr/>
          <a:lstStyle/>
          <a:p>
            <a:pPr marL="0" indent="0">
              <a:buNone/>
            </a:pPr>
            <a:r>
              <a:rPr lang="en-US" dirty="0"/>
              <a:t>Centrifuged blood samples comparing plasma with serum. The plasma specimen shows three distinct layers: Plasma (contains fibrinogen), White blood cells and platelets, and red blood cells. The serum specimen contains serum (minus fibrinogen) and a clot (blood cells in fibrin clot)</a:t>
            </a:r>
          </a:p>
        </p:txBody>
      </p:sp>
      <p:sp>
        <p:nvSpPr>
          <p:cNvPr id="8" name="Text Placeholder 7"/>
          <p:cNvSpPr>
            <a:spLocks noGrp="1"/>
          </p:cNvSpPr>
          <p:nvPr>
            <p:ph type="body" sz="quarter" idx="16"/>
          </p:nvPr>
        </p:nvSpPr>
        <p:spPr>
          <a:xfrm>
            <a:off x="3886200" y="6400800"/>
            <a:ext cx="1371600" cy="252350"/>
          </a:xfrm>
        </p:spPr>
        <p:txBody>
          <a:bodyPr/>
          <a:lstStyle/>
          <a:p>
            <a:r>
              <a:rPr lang="en-US" dirty="0" smtClean="0">
                <a:hlinkClick r:id="rId2" action="ppaction://hlinksldjump"/>
              </a:rPr>
              <a:t>Plasma and Serum</a:t>
            </a:r>
            <a:endParaRPr lang="en-US" dirty="0"/>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139758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144000" cy="1219200"/>
          </a:xfrm>
        </p:spPr>
        <p:txBody>
          <a:bodyPr/>
          <a:lstStyle/>
          <a:p>
            <a:r>
              <a:rPr lang="en-US" dirty="0" smtClean="0"/>
              <a:t>Step 3 Detail: Clotting Cascade Appendix</a:t>
            </a:r>
            <a:endParaRPr lang="en-US" dirty="0"/>
          </a:p>
        </p:txBody>
      </p:sp>
      <p:sp>
        <p:nvSpPr>
          <p:cNvPr id="6" name="Content Placeholder 5"/>
          <p:cNvSpPr>
            <a:spLocks noGrp="1"/>
          </p:cNvSpPr>
          <p:nvPr>
            <p:ph idx="1"/>
          </p:nvPr>
        </p:nvSpPr>
        <p:spPr>
          <a:xfrm>
            <a:off x="457200" y="1447800"/>
            <a:ext cx="8229600" cy="5105400"/>
          </a:xfrm>
        </p:spPr>
        <p:txBody>
          <a:bodyPr/>
          <a:lstStyle/>
          <a:p>
            <a:pPr marL="0" indent="0">
              <a:buNone/>
            </a:pPr>
            <a:r>
              <a:rPr lang="en-US" dirty="0"/>
              <a:t>The intrinsic and extrinsic pathways for clotting factor cascade. The intrinsic pathway begins with Factor XII and proceeds to XI, then to IX+VIII, Ca++, and PF3, then to X+V, Ca++, PF3. The extrinsic pathway begins with Factor III and proceeds to VII, then to X+V, Ca++, PF3. From this point, the intrinsic and extrinsic pathways join in a common pathway to Factor II, then to I, and then to the clot.</a:t>
            </a:r>
          </a:p>
        </p:txBody>
      </p:sp>
      <p:sp>
        <p:nvSpPr>
          <p:cNvPr id="8" name="Text Placeholder 7"/>
          <p:cNvSpPr>
            <a:spLocks noGrp="1"/>
          </p:cNvSpPr>
          <p:nvPr>
            <p:ph type="body" sz="quarter" idx="16"/>
          </p:nvPr>
        </p:nvSpPr>
        <p:spPr>
          <a:xfrm>
            <a:off x="3886200" y="6400800"/>
            <a:ext cx="1371600" cy="252350"/>
          </a:xfrm>
        </p:spPr>
        <p:txBody>
          <a:bodyPr/>
          <a:lstStyle/>
          <a:p>
            <a:r>
              <a:rPr lang="en-US" dirty="0" smtClean="0">
                <a:hlinkClick r:id="rId2" action="ppaction://hlinksldjump"/>
              </a:rPr>
              <a:t>Step 3 Detail: Clotting Cascade</a:t>
            </a:r>
            <a:endParaRPr lang="en-US" dirty="0"/>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3866639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144000" cy="1219200"/>
          </a:xfrm>
        </p:spPr>
        <p:txBody>
          <a:bodyPr/>
          <a:lstStyle/>
          <a:p>
            <a:r>
              <a:rPr lang="en-US" dirty="0" smtClean="0"/>
              <a:t>Step 4 Detail: Fibrinolysis Appendix</a:t>
            </a:r>
            <a:endParaRPr lang="en-US" dirty="0"/>
          </a:p>
        </p:txBody>
      </p:sp>
      <p:sp>
        <p:nvSpPr>
          <p:cNvPr id="6" name="Content Placeholder 5"/>
          <p:cNvSpPr>
            <a:spLocks noGrp="1"/>
          </p:cNvSpPr>
          <p:nvPr>
            <p:ph idx="1"/>
          </p:nvPr>
        </p:nvSpPr>
        <p:spPr>
          <a:xfrm>
            <a:off x="457200" y="1447800"/>
            <a:ext cx="8229600" cy="5105400"/>
          </a:xfrm>
        </p:spPr>
        <p:txBody>
          <a:bodyPr/>
          <a:lstStyle/>
          <a:p>
            <a:pPr marL="0" indent="0">
              <a:buNone/>
            </a:pPr>
            <a:r>
              <a:rPr lang="en-US" dirty="0"/>
              <a:t>The chemical cascade for fibrinolysis begins with Factor XII and progresses to TPA. The TPA then combines with plasminogen to form plasmin, which combines with the clot tot form FDP and D-dimers.</a:t>
            </a:r>
          </a:p>
        </p:txBody>
      </p:sp>
      <p:sp>
        <p:nvSpPr>
          <p:cNvPr id="8" name="Text Placeholder 7"/>
          <p:cNvSpPr>
            <a:spLocks noGrp="1"/>
          </p:cNvSpPr>
          <p:nvPr>
            <p:ph type="body" sz="quarter" idx="16"/>
          </p:nvPr>
        </p:nvSpPr>
        <p:spPr>
          <a:xfrm>
            <a:off x="3886200" y="6400800"/>
            <a:ext cx="1371600" cy="252350"/>
          </a:xfrm>
        </p:spPr>
        <p:txBody>
          <a:bodyPr/>
          <a:lstStyle/>
          <a:p>
            <a:r>
              <a:rPr lang="en-US" dirty="0" smtClean="0">
                <a:hlinkClick r:id="rId2" action="ppaction://hlinksldjump"/>
              </a:rPr>
              <a:t>Step 4 Detail: Fibrinolysis</a:t>
            </a:r>
            <a:endParaRPr lang="en-US" dirty="0"/>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418245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144000" cy="1219200"/>
          </a:xfrm>
        </p:spPr>
        <p:txBody>
          <a:bodyPr/>
          <a:lstStyle/>
          <a:p>
            <a:r>
              <a:rPr lang="en-US" dirty="0" smtClean="0"/>
              <a:t>ABO Blood Types Appendix</a:t>
            </a:r>
            <a:endParaRPr lang="en-US" dirty="0"/>
          </a:p>
        </p:txBody>
      </p:sp>
      <p:sp>
        <p:nvSpPr>
          <p:cNvPr id="6" name="Content Placeholder 5"/>
          <p:cNvSpPr>
            <a:spLocks noGrp="1"/>
          </p:cNvSpPr>
          <p:nvPr>
            <p:ph idx="1"/>
          </p:nvPr>
        </p:nvSpPr>
        <p:spPr>
          <a:xfrm>
            <a:off x="457200" y="1447800"/>
            <a:ext cx="8229600" cy="5105400"/>
          </a:xfrm>
        </p:spPr>
        <p:txBody>
          <a:bodyPr/>
          <a:lstStyle/>
          <a:p>
            <a:pPr marL="0" indent="0">
              <a:buNone/>
            </a:pPr>
            <a:r>
              <a:rPr lang="en-US" dirty="0"/>
              <a:t>Type A blood has antigen A on its red blood cells and antibody anti-B in the plasma.</a:t>
            </a:r>
          </a:p>
          <a:p>
            <a:pPr marL="0" indent="0">
              <a:buNone/>
            </a:pPr>
            <a:r>
              <a:rPr lang="en-US" dirty="0"/>
              <a:t>Type B blood has antigen B on its red blood cells and antibody anti-A in the plasma.</a:t>
            </a:r>
          </a:p>
          <a:p>
            <a:pPr marL="0" indent="0">
              <a:buNone/>
            </a:pPr>
            <a:r>
              <a:rPr lang="en-US" dirty="0"/>
              <a:t>Type AB blood has antigens A and B on its red blood cells and no antibodies in the plasma.</a:t>
            </a:r>
          </a:p>
          <a:p>
            <a:pPr marL="0" indent="0">
              <a:buNone/>
            </a:pPr>
            <a:r>
              <a:rPr lang="en-US" dirty="0"/>
              <a:t>Type O blood has no antigens on its red blood cells, but antibodies anti-A and anti-B in the plasma.</a:t>
            </a:r>
          </a:p>
        </p:txBody>
      </p:sp>
      <p:sp>
        <p:nvSpPr>
          <p:cNvPr id="8" name="Text Placeholder 7"/>
          <p:cNvSpPr>
            <a:spLocks noGrp="1"/>
          </p:cNvSpPr>
          <p:nvPr>
            <p:ph type="body" sz="quarter" idx="16"/>
          </p:nvPr>
        </p:nvSpPr>
        <p:spPr>
          <a:xfrm>
            <a:off x="3886200" y="6400800"/>
            <a:ext cx="1371600" cy="252350"/>
          </a:xfrm>
        </p:spPr>
        <p:txBody>
          <a:bodyPr/>
          <a:lstStyle/>
          <a:p>
            <a:r>
              <a:rPr lang="en-US" dirty="0" smtClean="0">
                <a:hlinkClick r:id="rId2" action="ppaction://hlinksldjump"/>
              </a:rPr>
              <a:t>ABO Blood Types</a:t>
            </a:r>
            <a:endParaRPr lang="en-US" dirty="0"/>
          </a:p>
        </p:txBody>
      </p:sp>
      <p:sp>
        <p:nvSpPr>
          <p:cNvPr id="7" name="Text Placeholder 6"/>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7705104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Introduction to the Heart and Circulation</a:t>
            </a:r>
            <a:endParaRPr lang="en-US" dirty="0"/>
          </a:p>
        </p:txBody>
      </p:sp>
      <p:sp>
        <p:nvSpPr>
          <p:cNvPr id="8" name="Content Placeholder 7"/>
          <p:cNvSpPr>
            <a:spLocks noGrp="1"/>
          </p:cNvSpPr>
          <p:nvPr>
            <p:ph idx="1"/>
          </p:nvPr>
        </p:nvSpPr>
        <p:spPr/>
        <p:txBody>
          <a:bodyPr/>
          <a:lstStyle/>
          <a:p>
            <a:pPr marL="0" indent="0">
              <a:buNone/>
            </a:pPr>
            <a:r>
              <a:rPr lang="en-US" altLang="en-US" dirty="0" smtClean="0"/>
              <a:t>Average adult</a:t>
            </a:r>
          </a:p>
          <a:p>
            <a:r>
              <a:rPr lang="en-US" altLang="en-US" dirty="0" smtClean="0"/>
              <a:t>8 to 12 pints of blood</a:t>
            </a:r>
          </a:p>
          <a:p>
            <a:r>
              <a:rPr lang="en-US" altLang="en-US" dirty="0" smtClean="0"/>
              <a:t>70,000 miles of blood vessels (vascular system)</a:t>
            </a:r>
          </a:p>
          <a:p>
            <a:pPr marL="0" indent="0">
              <a:spcBef>
                <a:spcPts val="2400"/>
              </a:spcBef>
              <a:buNone/>
            </a:pPr>
            <a:r>
              <a:rPr lang="en-US" altLang="en-US" dirty="0" smtClean="0"/>
              <a:t>Phlebotomist must understand:</a:t>
            </a:r>
          </a:p>
          <a:p>
            <a:r>
              <a:rPr lang="en-US" altLang="en-US" dirty="0" smtClean="0"/>
              <a:t>Blood composition</a:t>
            </a:r>
          </a:p>
          <a:p>
            <a:r>
              <a:rPr lang="en-US" altLang="en-US" dirty="0" smtClean="0"/>
              <a:t>Blood circulation</a:t>
            </a:r>
          </a:p>
          <a:p>
            <a:r>
              <a:rPr lang="en-US" altLang="en-US" dirty="0" smtClean="0"/>
              <a:t>Blood function</a:t>
            </a:r>
          </a:p>
          <a:p>
            <a:r>
              <a:rPr lang="en-US" altLang="en-US" dirty="0" smtClean="0"/>
              <a:t>Locations of blood vessels</a:t>
            </a:r>
            <a:endParaRPr lang="en-US" altLang="en-US" dirty="0"/>
          </a:p>
        </p:txBody>
      </p:sp>
      <p:sp>
        <p:nvSpPr>
          <p:cNvPr id="11" name="Text Placeholder 10"/>
          <p:cNvSpPr>
            <a:spLocks noGrp="1"/>
          </p:cNvSpPr>
          <p:nvPr>
            <p:ph type="body" sz="quarter" idx="16"/>
          </p:nvPr>
        </p:nvSpPr>
        <p:spPr/>
        <p:txBody>
          <a:bodyPr/>
          <a:lstStyle/>
          <a:p>
            <a:endParaRPr lang="en-US"/>
          </a:p>
        </p:txBody>
      </p:sp>
      <p:sp>
        <p:nvSpPr>
          <p:cNvPr id="10" name="Text Placeholder 9"/>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7300374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Chambers of the Heart</a:t>
            </a:r>
            <a:endParaRPr lang="en-US" dirty="0"/>
          </a:p>
        </p:txBody>
      </p:sp>
      <p:sp>
        <p:nvSpPr>
          <p:cNvPr id="11" name="Content Placeholder 10"/>
          <p:cNvSpPr>
            <a:spLocks noGrp="1"/>
          </p:cNvSpPr>
          <p:nvPr>
            <p:ph idx="1"/>
          </p:nvPr>
        </p:nvSpPr>
        <p:spPr/>
        <p:txBody>
          <a:bodyPr/>
          <a:lstStyle/>
          <a:p>
            <a:r>
              <a:rPr lang="en-US" altLang="en-US" smtClean="0"/>
              <a:t>Right atrium</a:t>
            </a:r>
          </a:p>
          <a:p>
            <a:r>
              <a:rPr lang="en-US" altLang="en-US" smtClean="0"/>
              <a:t>Right ventricle</a:t>
            </a:r>
          </a:p>
          <a:p>
            <a:r>
              <a:rPr lang="en-US" altLang="en-US" smtClean="0"/>
              <a:t>Left atrium</a:t>
            </a:r>
          </a:p>
          <a:p>
            <a:r>
              <a:rPr lang="en-US" altLang="en-US" smtClean="0"/>
              <a:t>Left ventricle</a:t>
            </a:r>
          </a:p>
          <a:p>
            <a:endParaRPr lang="en-US" dirty="0"/>
          </a:p>
        </p:txBody>
      </p:sp>
      <p:pic>
        <p:nvPicPr>
          <p:cNvPr id="20" name="Picture 2" descr="Section of the heart showing the location of the four chambers: right and left atria above the right and left ventricles"/>
          <p:cNvPicPr>
            <a:picLocks noGrp="1" noChangeAspect="1" noChangeArrowheads="1"/>
          </p:cNvPicPr>
          <p:nvPr>
            <p:ph sz="half" idx="4294967295"/>
          </p:nvPr>
        </p:nvPicPr>
        <p:blipFill rotWithShape="1">
          <a:blip r:embed="rId3" cstate="print"/>
          <a:srcRect t="1680"/>
          <a:stretch/>
        </p:blipFill>
        <p:spPr>
          <a:xfrm>
            <a:off x="2819400" y="990600"/>
            <a:ext cx="6249987" cy="5257800"/>
          </a:xfrm>
          <a:prstGeom prst="rect">
            <a:avLst/>
          </a:prstGeom>
        </p:spPr>
      </p:pic>
      <p:sp>
        <p:nvSpPr>
          <p:cNvPr id="27" name="Text Placeholder 26"/>
          <p:cNvSpPr>
            <a:spLocks noGrp="1"/>
          </p:cNvSpPr>
          <p:nvPr>
            <p:ph type="body" sz="quarter" idx="16"/>
          </p:nvPr>
        </p:nvSpPr>
        <p:spPr/>
        <p:txBody>
          <a:bodyPr/>
          <a:lstStyle/>
          <a:p>
            <a:endParaRPr lang="en-US"/>
          </a:p>
        </p:txBody>
      </p:sp>
      <p:sp>
        <p:nvSpPr>
          <p:cNvPr id="26" name="Text Placeholder 25"/>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27721115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MHHE_Accessible_PPT_Template-v3</Template>
  <TotalTime>2940</TotalTime>
  <Words>6412</Words>
  <Application>Microsoft Office PowerPoint</Application>
  <PresentationFormat>On-screen Show (4:3)</PresentationFormat>
  <Paragraphs>898</Paragraphs>
  <Slides>73</Slides>
  <Notes>55</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73</vt:i4>
      </vt:variant>
    </vt:vector>
  </HeadingPairs>
  <TitlesOfParts>
    <vt:vector size="88" baseType="lpstr">
      <vt:lpstr>Albertus Medium</vt:lpstr>
      <vt:lpstr>Arial</vt:lpstr>
      <vt:lpstr>ArumSans Bold</vt:lpstr>
      <vt:lpstr>ArumSans Regular</vt:lpstr>
      <vt:lpstr>Calibri</vt:lpstr>
      <vt:lpstr>Vectipede Rg</vt: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The Cardiovascular System</vt:lpstr>
      <vt:lpstr>Learning Outcomes</vt:lpstr>
      <vt:lpstr>NAACLS Competencies 1</vt:lpstr>
      <vt:lpstr>NAACLS Competencies 2</vt:lpstr>
      <vt:lpstr>Key Terms 1</vt:lpstr>
      <vt:lpstr>Key Terms 22</vt:lpstr>
      <vt:lpstr>The Heart and Circulation</vt:lpstr>
      <vt:lpstr>Introduction to the Heart and Circulation</vt:lpstr>
      <vt:lpstr>Chambers of the Heart</vt:lpstr>
      <vt:lpstr>Layers of the Heart 1</vt:lpstr>
      <vt:lpstr>Layers of the Heart 2</vt:lpstr>
      <vt:lpstr>Types of Circulation</vt:lpstr>
      <vt:lpstr>Coronary Circulation: Coronary Arteries</vt:lpstr>
      <vt:lpstr>Coronary Circulation: Coronary Veins</vt:lpstr>
      <vt:lpstr>Pulmonary and Systemic Circulation</vt:lpstr>
      <vt:lpstr>Arterial vs. Venous Blood</vt:lpstr>
      <vt:lpstr>Blood Vessels</vt:lpstr>
      <vt:lpstr>Gas Exchange</vt:lpstr>
      <vt:lpstr>Structure of Blood Vessels</vt:lpstr>
      <vt:lpstr>Arteries</vt:lpstr>
      <vt:lpstr>Capillaries</vt:lpstr>
      <vt:lpstr>Veins</vt:lpstr>
      <vt:lpstr>Artery or Vein?</vt:lpstr>
      <vt:lpstr>Veins for Phlebotomy</vt:lpstr>
      <vt:lpstr>Veins in the Antecubital Fossa</vt:lpstr>
      <vt:lpstr>Veins in the Back of the Hand</vt:lpstr>
      <vt:lpstr>Selecting a Vein</vt:lpstr>
      <vt:lpstr>Composition of Blood</vt:lpstr>
      <vt:lpstr>Functions of Blood</vt:lpstr>
      <vt:lpstr>Blood Components</vt:lpstr>
      <vt:lpstr>Formation of Blood Cells</vt:lpstr>
      <vt:lpstr>Erythrocytes (RBCs)</vt:lpstr>
      <vt:lpstr>Anemia</vt:lpstr>
      <vt:lpstr>Jaundice</vt:lpstr>
      <vt:lpstr>Leukocytes (WBCs)</vt:lpstr>
      <vt:lpstr>Categories of Leukocytes</vt:lpstr>
      <vt:lpstr>Polymorphonuclear WBCs: Neutrophils</vt:lpstr>
      <vt:lpstr>Polymorphonuclear WBCs: Eosinophils</vt:lpstr>
      <vt:lpstr>Polymorphonuclear WBCs: Basophils</vt:lpstr>
      <vt:lpstr>Polymorphonuclear WBCs: Monocytes</vt:lpstr>
      <vt:lpstr>Polymorphonuclear WBCs: Lymphocytes</vt:lpstr>
      <vt:lpstr>Platelets (Thrombocytes)</vt:lpstr>
      <vt:lpstr>Plasma and Serum</vt:lpstr>
      <vt:lpstr>Plasma vs. Serum</vt:lpstr>
      <vt:lpstr>Safety of Immunocompromised Patients</vt:lpstr>
      <vt:lpstr>Hemostasis and Blood Coagulation</vt:lpstr>
      <vt:lpstr>Hemostasis</vt:lpstr>
      <vt:lpstr>Step 1: Blood Vessel Spasm</vt:lpstr>
      <vt:lpstr>Step 2: Platelet Plug Formation</vt:lpstr>
      <vt:lpstr>Step 3: Blood Clotting</vt:lpstr>
      <vt:lpstr>Step 4: Fibrinolysis</vt:lpstr>
      <vt:lpstr>Step 3 Detail: Clotting Cascade</vt:lpstr>
      <vt:lpstr>Step 4 Detail: Fibrinolysis Cascade</vt:lpstr>
      <vt:lpstr>Lack of Clotting Factors</vt:lpstr>
      <vt:lpstr>ABO and Rh Blood Types</vt:lpstr>
      <vt:lpstr>ABO Blood Types</vt:lpstr>
      <vt:lpstr>Agglutination of ABO Blood Types</vt:lpstr>
      <vt:lpstr>ABO Compatibility</vt:lpstr>
      <vt:lpstr>Rh Factor</vt:lpstr>
      <vt:lpstr>Complications Due to Rh Factor</vt:lpstr>
      <vt:lpstr>Chapter Summary 1</vt:lpstr>
      <vt:lpstr>Chapter Summary 2</vt:lpstr>
      <vt:lpstr>Chapter Summary 32</vt:lpstr>
      <vt:lpstr>Appendix Slides</vt:lpstr>
      <vt:lpstr>Layers of the Heart 2 Appendix</vt:lpstr>
      <vt:lpstr>Coronary Circulation: Coronary Arteries Appendix</vt:lpstr>
      <vt:lpstr>Coronary Circulation: Coronary Veins Appendix</vt:lpstr>
      <vt:lpstr>Pulmonary and Systemic Circulation Appendix</vt:lpstr>
      <vt:lpstr>Veins in the Antecubital Fossa Appendix</vt:lpstr>
      <vt:lpstr>Plasma and Serum Appendix</vt:lpstr>
      <vt:lpstr>Step 3 Detail: Clotting Cascade Appendix</vt:lpstr>
      <vt:lpstr>Step 4 Detail: Fibrinolysis Appendix</vt:lpstr>
      <vt:lpstr>ABO Blood Types Appendix</vt:lpstr>
    </vt:vector>
  </TitlesOfParts>
  <Company>The McGraw-Hill Companies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Jody James;Kathryn A Booth</dc:creator>
  <cp:lastModifiedBy>Jody James</cp:lastModifiedBy>
  <cp:revision>326</cp:revision>
  <dcterms:created xsi:type="dcterms:W3CDTF">2017-03-30T19:54:13Z</dcterms:created>
  <dcterms:modified xsi:type="dcterms:W3CDTF">2017-10-04T13:20:18Z</dcterms:modified>
</cp:coreProperties>
</file>