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Lst>
  <p:notesMasterIdLst>
    <p:notesMasterId r:id="rId62"/>
  </p:notesMasterIdLst>
  <p:sldIdLst>
    <p:sldId id="1300" r:id="rId6"/>
    <p:sldId id="1352" r:id="rId7"/>
    <p:sldId id="1353" r:id="rId8"/>
    <p:sldId id="1354" r:id="rId9"/>
    <p:sldId id="1355" r:id="rId10"/>
    <p:sldId id="971" r:id="rId11"/>
    <p:sldId id="1356" r:id="rId12"/>
    <p:sldId id="1357" r:id="rId13"/>
    <p:sldId id="1358" r:id="rId14"/>
    <p:sldId id="1359" r:id="rId15"/>
    <p:sldId id="1360" r:id="rId16"/>
    <p:sldId id="1361" r:id="rId17"/>
    <p:sldId id="1400" r:id="rId18"/>
    <p:sldId id="1362" r:id="rId19"/>
    <p:sldId id="1363" r:id="rId20"/>
    <p:sldId id="1364" r:id="rId21"/>
    <p:sldId id="1365" r:id="rId22"/>
    <p:sldId id="1401" r:id="rId23"/>
    <p:sldId id="1367" r:id="rId24"/>
    <p:sldId id="1368" r:id="rId25"/>
    <p:sldId id="1369" r:id="rId26"/>
    <p:sldId id="1370" r:id="rId27"/>
    <p:sldId id="1371" r:id="rId28"/>
    <p:sldId id="1372" r:id="rId29"/>
    <p:sldId id="1373" r:id="rId30"/>
    <p:sldId id="1402" r:id="rId31"/>
    <p:sldId id="1375" r:id="rId32"/>
    <p:sldId id="1376" r:id="rId33"/>
    <p:sldId id="1377" r:id="rId34"/>
    <p:sldId id="1378" r:id="rId35"/>
    <p:sldId id="1379" r:id="rId36"/>
    <p:sldId id="1403" r:id="rId37"/>
    <p:sldId id="1381" r:id="rId38"/>
    <p:sldId id="1382" r:id="rId39"/>
    <p:sldId id="1383" r:id="rId40"/>
    <p:sldId id="1404" r:id="rId41"/>
    <p:sldId id="1385" r:id="rId42"/>
    <p:sldId id="1386" r:id="rId43"/>
    <p:sldId id="1387" r:id="rId44"/>
    <p:sldId id="1388" r:id="rId45"/>
    <p:sldId id="1389" r:id="rId46"/>
    <p:sldId id="1390" r:id="rId47"/>
    <p:sldId id="1391" r:id="rId48"/>
    <p:sldId id="1405" r:id="rId49"/>
    <p:sldId id="1393" r:id="rId50"/>
    <p:sldId id="1394" r:id="rId51"/>
    <p:sldId id="1395" r:id="rId52"/>
    <p:sldId id="1396" r:id="rId53"/>
    <p:sldId id="1397" r:id="rId54"/>
    <p:sldId id="442" r:id="rId55"/>
    <p:sldId id="258" r:id="rId56"/>
    <p:sldId id="1299" r:id="rId57"/>
    <p:sldId id="1435" r:id="rId58"/>
    <p:sldId id="1398" r:id="rId59"/>
    <p:sldId id="1399" r:id="rId60"/>
    <p:sldId id="1433"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1300"/>
            <p14:sldId id="1352"/>
            <p14:sldId id="1353"/>
            <p14:sldId id="1354"/>
            <p14:sldId id="1355"/>
            <p14:sldId id="971"/>
            <p14:sldId id="1356"/>
            <p14:sldId id="1357"/>
            <p14:sldId id="1358"/>
            <p14:sldId id="1359"/>
            <p14:sldId id="1360"/>
            <p14:sldId id="1361"/>
            <p14:sldId id="1400"/>
            <p14:sldId id="1362"/>
            <p14:sldId id="1363"/>
            <p14:sldId id="1364"/>
            <p14:sldId id="1365"/>
            <p14:sldId id="1401"/>
            <p14:sldId id="1367"/>
            <p14:sldId id="1368"/>
            <p14:sldId id="1369"/>
            <p14:sldId id="1370"/>
            <p14:sldId id="1371"/>
            <p14:sldId id="1372"/>
            <p14:sldId id="1373"/>
            <p14:sldId id="1402"/>
            <p14:sldId id="1375"/>
            <p14:sldId id="1376"/>
            <p14:sldId id="1377"/>
            <p14:sldId id="1378"/>
            <p14:sldId id="1379"/>
            <p14:sldId id="1403"/>
            <p14:sldId id="1381"/>
            <p14:sldId id="1382"/>
            <p14:sldId id="1383"/>
            <p14:sldId id="1404"/>
            <p14:sldId id="1385"/>
            <p14:sldId id="1386"/>
            <p14:sldId id="1387"/>
            <p14:sldId id="1388"/>
            <p14:sldId id="1389"/>
            <p14:sldId id="1390"/>
            <p14:sldId id="1391"/>
            <p14:sldId id="1405"/>
            <p14:sldId id="1393"/>
            <p14:sldId id="1394"/>
            <p14:sldId id="1395"/>
            <p14:sldId id="1396"/>
            <p14:sldId id="1397"/>
            <p14:sldId id="442"/>
          </p14:sldIdLst>
        </p14:section>
        <p14:section name="Appendix: Image Descriptions for Unsighted Students" id="{9E859B0B-078E-463E-89A6-21C20DD280C4}">
          <p14:sldIdLst>
            <p14:sldId id="258"/>
            <p14:sldId id="1299"/>
            <p14:sldId id="1435"/>
            <p14:sldId id="1398"/>
            <p14:sldId id="1399"/>
            <p14:sldId id="1433"/>
          </p14:sldIdLst>
        </p14:section>
      </p14:sectionLst>
    </p:ext>
    <p:ext uri="{EFAFB233-063F-42B5-8137-9DF3F51BA10A}">
      <p15:sldGuideLst xmlns:p15="http://schemas.microsoft.com/office/powerpoint/2012/main">
        <p15:guide id="2" pos="2880" userDrawn="1">
          <p15:clr>
            <a:srgbClr val="A4A3A4"/>
          </p15:clr>
        </p15:guide>
        <p15:guide id="3" orient="horz" pos="2208" userDrawn="1">
          <p15:clr>
            <a:srgbClr val="A4A3A4"/>
          </p15:clr>
        </p15:guide>
        <p15:guide id="4" pos="5664" userDrawn="1">
          <p15:clr>
            <a:srgbClr val="A4A3A4"/>
          </p15:clr>
        </p15:guide>
        <p15:guide id="5" pos="456" userDrawn="1">
          <p15:clr>
            <a:srgbClr val="A4A3A4"/>
          </p15:clr>
        </p15:guide>
        <p15:guide id="6" orient="horz" pos="79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 id="3" name="1769" initials="1" lastIdx="2" clrIdx="2">
    <p:extLst>
      <p:ext uri="{19B8F6BF-5375-455C-9EA6-DF929625EA0E}">
        <p15:presenceInfo xmlns:p15="http://schemas.microsoft.com/office/powerpoint/2012/main" userId="176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8000"/>
    <a:srgbClr val="A9131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1" autoAdjust="0"/>
    <p:restoredTop sz="94374" autoAdjust="0"/>
  </p:normalViewPr>
  <p:slideViewPr>
    <p:cSldViewPr snapToGrid="0" showGuides="1">
      <p:cViewPr varScale="1">
        <p:scale>
          <a:sx n="70" d="100"/>
          <a:sy n="70" d="100"/>
        </p:scale>
        <p:origin x="1554" y="72"/>
      </p:cViewPr>
      <p:guideLst>
        <p:guide pos="2880"/>
        <p:guide orient="horz" pos="2208"/>
        <p:guide pos="5664"/>
        <p:guide pos="456"/>
        <p:guide orient="horz" pos="794"/>
      </p:guideLst>
    </p:cSldViewPr>
  </p:slideViewPr>
  <p:outlineViewPr>
    <p:cViewPr>
      <p:scale>
        <a:sx n="33" d="100"/>
        <a:sy n="33" d="100"/>
      </p:scale>
      <p:origin x="0" y="-45750"/>
    </p:cViewPr>
  </p:outlineViewPr>
  <p:notesTextViewPr>
    <p:cViewPr>
      <p:scale>
        <a:sx n="100" d="100"/>
        <a:sy n="100" d="100"/>
      </p:scale>
      <p:origin x="0" y="0"/>
    </p:cViewPr>
  </p:notesTextViewPr>
  <p:sorterViewPr>
    <p:cViewPr>
      <p:scale>
        <a:sx n="100" d="100"/>
        <a:sy n="100" d="100"/>
      </p:scale>
      <p:origin x="0" y="-16680"/>
    </p:cViewPr>
  </p:sorter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C1A02-B94D-44D6-8AA3-0DD14C84C13F}" type="datetimeFigureOut">
              <a:rPr lang="en-US" smtClean="0"/>
              <a:t>3/23/2023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8D09-9492-4554-9C8F-456CB81F32A8}" type="slidenum">
              <a:rPr lang="en-US" smtClean="0"/>
              <a:t>‹#›</a:t>
            </a:fld>
            <a:endParaRPr lang="en-US"/>
          </a:p>
        </p:txBody>
      </p:sp>
    </p:spTree>
    <p:extLst>
      <p:ext uri="{BB962C8B-B14F-4D97-AF65-F5344CB8AC3E}">
        <p14:creationId xmlns:p14="http://schemas.microsoft.com/office/powerpoint/2010/main" val="302017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endParaRPr lang="en-US" b="1"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dirty="0">
                <a:solidFill>
                  <a:schemeClr val="bg1"/>
                </a:solidFill>
              </a:rPr>
              <a:t>The phlebotomist’s role begins with receiving an order for a laboratory test on a requisition.</a:t>
            </a:r>
            <a:r>
              <a:rPr lang="en-US" altLang="en-US" sz="1200" baseline="0" dirty="0">
                <a:solidFill>
                  <a:schemeClr val="bg1"/>
                </a:solidFill>
              </a:rPr>
              <a:t> </a:t>
            </a:r>
            <a:r>
              <a:rPr lang="en-US" altLang="en-US" sz="1200" dirty="0">
                <a:solidFill>
                  <a:schemeClr val="bg1"/>
                </a:solidFill>
              </a:rPr>
              <a:t>The most important part of the phlebotomist’s job is properly identifying the patient, followed by correctly obtaining</a:t>
            </a:r>
            <a:r>
              <a:rPr lang="en-US" altLang="en-US" sz="1200" baseline="0" dirty="0">
                <a:solidFill>
                  <a:schemeClr val="bg1"/>
                </a:solidFill>
              </a:rPr>
              <a:t> and </a:t>
            </a:r>
            <a:r>
              <a:rPr lang="en-US" altLang="en-US" sz="1200" dirty="0">
                <a:solidFill>
                  <a:schemeClr val="bg1"/>
                </a:solidFill>
              </a:rPr>
              <a:t>labeling all specimens. Phlebotomists should be aware of various patient, procedure, and other factors that affect laboratory test results. </a:t>
            </a:r>
          </a:p>
          <a:p>
            <a:pPr marL="171450" indent="-171450">
              <a:buFont typeface="Arial" panose="020B0604020202020204" pitchFamily="34" charset="0"/>
              <a:buChar char="•"/>
            </a:pPr>
            <a:endParaRPr lang="en-US" b="1"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2</a:t>
            </a:fld>
            <a:endParaRPr lang="en-US"/>
          </a:p>
        </p:txBody>
      </p:sp>
    </p:spTree>
    <p:extLst>
      <p:ext uri="{BB962C8B-B14F-4D97-AF65-F5344CB8AC3E}">
        <p14:creationId xmlns:p14="http://schemas.microsoft.com/office/powerpoint/2010/main" val="3607347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66794"/>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LO 7.2 </a:t>
            </a:r>
            <a:r>
              <a:rPr lang="en-US" altLang="en-US" sz="1000" dirty="0"/>
              <a:t>Identify the professional communication techniques of the phlebotomist.</a:t>
            </a:r>
          </a:p>
          <a:p>
            <a:endParaRPr lang="en-US" sz="1000" baseline="0" dirty="0"/>
          </a:p>
          <a:p>
            <a:r>
              <a:rPr lang="en-US" sz="1000" b="1" baseline="0" dirty="0"/>
              <a:t>Notes:</a:t>
            </a:r>
          </a:p>
          <a:p>
            <a:pPr>
              <a:defRPr/>
            </a:pPr>
            <a:endParaRPr lang="en-US" sz="1000" dirty="0"/>
          </a:p>
          <a:p>
            <a:pPr>
              <a:defRPr/>
            </a:pPr>
            <a:r>
              <a:rPr lang="en-US" sz="1000" dirty="0"/>
              <a:t>The phlebotomist’s greeting sets the tone for a venipuncture procedure. Developing a good bedside manner or rapport can make the phlebotomist’s job more pleasant</a:t>
            </a:r>
            <a:r>
              <a:rPr lang="en-US" sz="1000" baseline="0" dirty="0"/>
              <a:t> and</a:t>
            </a:r>
            <a:r>
              <a:rPr lang="en-US" sz="1000" dirty="0"/>
              <a:t> the patient more comfortable.</a:t>
            </a:r>
          </a:p>
          <a:p>
            <a:pPr marL="171450" indent="-171450">
              <a:buFont typeface="Arial" pitchFamily="34" charset="0"/>
              <a:buChar char="•"/>
              <a:defRPr/>
            </a:pPr>
            <a:r>
              <a:rPr lang="en-US" sz="1000" dirty="0"/>
              <a:t>Smile and use a pleasant tone of voice.</a:t>
            </a:r>
          </a:p>
          <a:p>
            <a:pPr marL="171450" indent="-171450">
              <a:buFont typeface="Arial" pitchFamily="34" charset="0"/>
              <a:buChar char="•"/>
              <a:defRPr/>
            </a:pPr>
            <a:r>
              <a:rPr lang="en-US" sz="1000" dirty="0"/>
              <a:t>Behave in a professional, confident manner.</a:t>
            </a:r>
          </a:p>
          <a:p>
            <a:pPr marL="171450" indent="-171450">
              <a:buFont typeface="Arial" pitchFamily="34" charset="0"/>
              <a:buChar char="•"/>
              <a:defRPr/>
            </a:pPr>
            <a:r>
              <a:rPr lang="en-US" sz="1000" dirty="0"/>
              <a:t>Show courtesy and respect for the patient.</a:t>
            </a:r>
          </a:p>
          <a:p>
            <a:pPr marL="171450" indent="-171450">
              <a:buFont typeface="Arial" pitchFamily="34" charset="0"/>
              <a:buChar char="•"/>
              <a:defRPr/>
            </a:pPr>
            <a:r>
              <a:rPr lang="en-US" sz="1000" dirty="0"/>
              <a:t>Be aware of cultural differences.</a:t>
            </a:r>
          </a:p>
          <a:p>
            <a:pPr>
              <a:buFont typeface="Arial" pitchFamily="34" charset="0"/>
              <a:buNone/>
              <a:defRPr/>
            </a:pPr>
            <a:endParaRPr lang="en-US" sz="1000" dirty="0"/>
          </a:p>
          <a:p>
            <a:pPr>
              <a:buFont typeface="Arial" pitchFamily="34" charset="0"/>
              <a:buNone/>
              <a:defRPr/>
            </a:pPr>
            <a:r>
              <a:rPr lang="en-US" sz="1000" b="1" dirty="0"/>
              <a:t>Bedside manner: </a:t>
            </a:r>
            <a:r>
              <a:rPr lang="en-US" sz="1000" dirty="0"/>
              <a:t>Behavior that puts a patient at ease while healthcare personnel perform a procedure</a:t>
            </a:r>
          </a:p>
          <a:p>
            <a:pPr>
              <a:buFont typeface="Arial" pitchFamily="34" charset="0"/>
              <a:buNone/>
              <a:defRPr/>
            </a:pPr>
            <a:r>
              <a:rPr lang="en-US" sz="1000" b="1" dirty="0"/>
              <a:t>Rapport: </a:t>
            </a:r>
            <a:r>
              <a:rPr lang="en-US" sz="1000" dirty="0"/>
              <a:t>Behavior, courtesy, and respect given a patient</a:t>
            </a:r>
          </a:p>
          <a:p>
            <a:pPr>
              <a:buFont typeface="Arial" pitchFamily="34" charset="0"/>
              <a:buNone/>
              <a:defRPr/>
            </a:pPr>
            <a:endParaRPr lang="en-US" sz="1000" dirty="0"/>
          </a:p>
          <a:p>
            <a:pPr>
              <a:buFont typeface="Arial" pitchFamily="34" charset="0"/>
              <a:buNone/>
              <a:defRPr/>
            </a:pPr>
            <a:r>
              <a:rPr lang="en-US" sz="1000" dirty="0"/>
              <a:t>Outpatient settings include clinics, outpatient departments of hospitals, patients’ homes, long-term healthcare facilities, and physician offices. In these settings, the patient may not be expecting a phlebotomist and may therefore become anxious. Behave kindly and professionally to help reduce the patient’s anxiety.</a:t>
            </a:r>
          </a:p>
          <a:p>
            <a:pPr>
              <a:buFont typeface="Arial" pitchFamily="34" charset="0"/>
              <a:buNone/>
              <a:defRPr/>
            </a:pPr>
            <a:endParaRPr lang="en-US" sz="1000" dirty="0"/>
          </a:p>
          <a:p>
            <a:pPr>
              <a:buFont typeface="Arial" pitchFamily="34" charset="0"/>
              <a:buNone/>
              <a:defRPr/>
            </a:pPr>
            <a:r>
              <a:rPr lang="en-US" sz="1000" dirty="0"/>
              <a:t>Inpatients may not be surprised at a phlebotomist’s visit, but the phlebotomist should behave courteously. Knock and wait a few seconds for a response before entering a room, even if the patient’s door is open. If the curtain is pulled around the patient’s bed, talk to the patient through the curtain before pulling it back and entering.</a:t>
            </a:r>
          </a:p>
          <a:p>
            <a:pPr>
              <a:buFont typeface="Arial" pitchFamily="34" charset="0"/>
              <a:buNone/>
              <a:defRPr/>
            </a:pPr>
            <a:endParaRPr lang="en-US" sz="100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000" b="0" baseline="0" dirty="0"/>
              <a:t>View the video, “Identifying the Patient Prior to Venipuncture or Skin Puncture,” for more information about interacting and communicating with the patient before performing specimen collection.</a:t>
            </a:r>
            <a:endParaRPr lang="en-US" sz="1000" dirty="0"/>
          </a:p>
        </p:txBody>
      </p:sp>
      <p:sp>
        <p:nvSpPr>
          <p:cNvPr id="4" name="Slide Number Placeholder 3"/>
          <p:cNvSpPr>
            <a:spLocks noGrp="1"/>
          </p:cNvSpPr>
          <p:nvPr>
            <p:ph type="sldNum" sz="quarter" idx="5"/>
          </p:nvPr>
        </p:nvSpPr>
        <p:spPr/>
        <p:txBody>
          <a:bodyPr/>
          <a:lstStyle/>
          <a:p>
            <a:fld id="{969E8D09-9492-4554-9C8F-456CB81F32A8}" type="slidenum">
              <a:rPr lang="en-US" smtClean="0"/>
              <a:t>14</a:t>
            </a:fld>
            <a:endParaRPr lang="en-US"/>
          </a:p>
        </p:txBody>
      </p:sp>
    </p:spTree>
    <p:extLst>
      <p:ext uri="{BB962C8B-B14F-4D97-AF65-F5344CB8AC3E}">
        <p14:creationId xmlns:p14="http://schemas.microsoft.com/office/powerpoint/2010/main" val="2313295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LO 7.2 </a:t>
            </a:r>
            <a:r>
              <a:rPr lang="en-US" altLang="en-US" sz="1400" dirty="0">
                <a:latin typeface="Albertus Medium" pitchFamily="34" charset="0"/>
              </a:rPr>
              <a:t>Identify the professional communication techniques of the phlebotomist.</a:t>
            </a:r>
          </a:p>
          <a:p>
            <a:endParaRPr lang="en-US" sz="1400" baseline="0" dirty="0"/>
          </a:p>
          <a:p>
            <a:r>
              <a:rPr lang="en-US" sz="1400" b="1" baseline="0" dirty="0"/>
              <a:t>Notes:</a:t>
            </a:r>
          </a:p>
          <a:p>
            <a:endParaRPr lang="en-US" b="1" baseline="0" dirty="0"/>
          </a:p>
          <a:p>
            <a:r>
              <a:rPr lang="en-US" b="0" baseline="0" dirty="0"/>
              <a:t>Patients often do not feel well and may be angry or scared about their medical condition. Be considerate and polite, but always be aware of your surroundings and your personal safety.</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15</a:t>
            </a:fld>
            <a:endParaRPr lang="en-US"/>
          </a:p>
        </p:txBody>
      </p:sp>
    </p:spTree>
    <p:extLst>
      <p:ext uri="{BB962C8B-B14F-4D97-AF65-F5344CB8AC3E}">
        <p14:creationId xmlns:p14="http://schemas.microsoft.com/office/powerpoint/2010/main" val="267049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LO 7.2 </a:t>
            </a:r>
            <a:r>
              <a:rPr lang="en-US" altLang="en-US" sz="1000" dirty="0"/>
              <a:t>Identify the professional communication techniques of the phlebotomist.</a:t>
            </a:r>
          </a:p>
          <a:p>
            <a:endParaRPr lang="en-US" sz="1000" baseline="0" dirty="0"/>
          </a:p>
          <a:p>
            <a:r>
              <a:rPr lang="en-US" sz="1000" b="1" baseline="0" dirty="0"/>
              <a:t>Notes:</a:t>
            </a:r>
          </a:p>
          <a:p>
            <a:pPr>
              <a:defRPr/>
            </a:pPr>
            <a:endParaRPr lang="en-US" sz="1000" i="1" dirty="0"/>
          </a:p>
          <a:p>
            <a:pPr>
              <a:defRPr/>
            </a:pPr>
            <a:r>
              <a:rPr lang="en-US" sz="1000" i="0" dirty="0"/>
              <a:t>Tips for dealing professionally with pediatric patients: </a:t>
            </a:r>
          </a:p>
          <a:p>
            <a:pPr marL="171450" indent="-171450">
              <a:buFont typeface="Arial" pitchFamily="34" charset="0"/>
              <a:buChar char="•"/>
              <a:defRPr/>
            </a:pPr>
            <a:r>
              <a:rPr lang="en-US" sz="1000" dirty="0"/>
              <a:t>Talk to pediatric patients directly, even if the child’s parents are present. This helps the child feel involved in the process.</a:t>
            </a:r>
          </a:p>
          <a:p>
            <a:pPr marL="171450" indent="-171450">
              <a:buFont typeface="Arial" pitchFamily="34" charset="0"/>
              <a:buChar char="•"/>
              <a:defRPr/>
            </a:pPr>
            <a:r>
              <a:rPr lang="en-US" sz="1000" dirty="0"/>
              <a:t>If the child is too young to respond appropriately to questions, it is okay to ask the parents.</a:t>
            </a:r>
          </a:p>
          <a:p>
            <a:pPr marL="171450" indent="-171450">
              <a:buFont typeface="Arial" pitchFamily="34" charset="0"/>
              <a:buChar char="•"/>
              <a:defRPr/>
            </a:pPr>
            <a:r>
              <a:rPr lang="en-US" sz="1000" dirty="0"/>
              <a:t>Never tell a child that the procedure will not hurt. Be honest. The procedure will probably hurt but only for a few seconds.</a:t>
            </a:r>
          </a:p>
          <a:p>
            <a:pPr marL="171450" indent="-171450">
              <a:buFont typeface="Arial" pitchFamily="34" charset="0"/>
              <a:buChar char="•"/>
              <a:defRPr/>
            </a:pPr>
            <a:r>
              <a:rPr lang="en-US" sz="1000" dirty="0"/>
              <a:t>Keep the child distracted during the procedure. Keep him/her talking while you quickly perform the procedure.</a:t>
            </a:r>
          </a:p>
          <a:p>
            <a:pPr marL="171450" indent="-171450">
              <a:buFont typeface="Arial" pitchFamily="34" charset="0"/>
              <a:buChar char="•"/>
              <a:defRPr/>
            </a:pPr>
            <a:r>
              <a:rPr lang="en-US" sz="1000" dirty="0"/>
              <a:t>Enlist the parents to help reassure the child.</a:t>
            </a:r>
          </a:p>
          <a:p>
            <a:pPr>
              <a:buFont typeface="Arial" pitchFamily="34" charset="0"/>
              <a:buNone/>
              <a:defRPr/>
            </a:pPr>
            <a:endParaRPr lang="en-US" sz="1000" i="0" dirty="0"/>
          </a:p>
          <a:p>
            <a:pPr>
              <a:buFont typeface="Arial" pitchFamily="34" charset="0"/>
              <a:buNone/>
              <a:defRPr/>
            </a:pPr>
            <a:r>
              <a:rPr lang="en-US" sz="1000" i="0" dirty="0"/>
              <a:t>Tips for dealing with geriatric patients:</a:t>
            </a:r>
          </a:p>
          <a:p>
            <a:pPr marL="171450" indent="-171450">
              <a:buFont typeface="Arial" pitchFamily="34" charset="0"/>
              <a:buChar char="•"/>
              <a:defRPr/>
            </a:pPr>
            <a:r>
              <a:rPr lang="en-US" sz="1000" dirty="0"/>
              <a:t>Be prepared to deal with seeing- or hearing-impaired patients. Talk at a normal rate and tone, but face the patient directly.</a:t>
            </a:r>
          </a:p>
          <a:p>
            <a:pPr marL="171450" indent="-171450">
              <a:buFont typeface="Arial" pitchFamily="34" charset="0"/>
              <a:buChar char="•"/>
              <a:defRPr/>
            </a:pPr>
            <a:r>
              <a:rPr lang="en-US" sz="1000" dirty="0"/>
              <a:t>Repeat questions or instructions as necessary.</a:t>
            </a:r>
          </a:p>
          <a:p>
            <a:pPr marL="171450" indent="-171450">
              <a:buFont typeface="Arial" pitchFamily="34" charset="0"/>
              <a:buChar char="•"/>
              <a:defRPr/>
            </a:pPr>
            <a:r>
              <a:rPr lang="en-US" sz="1000" dirty="0"/>
              <a:t>Be compassionate and patient. Some geriatric patients may be confused; they may require more time and repeated explanations of who you are, where they are, and what you are about to do.</a:t>
            </a:r>
          </a:p>
          <a:p>
            <a:pPr marL="171450" indent="-171450">
              <a:buFont typeface="Arial" pitchFamily="34" charset="0"/>
              <a:buChar char="•"/>
              <a:defRPr/>
            </a:pPr>
            <a:r>
              <a:rPr lang="en-US" sz="1000" dirty="0"/>
              <a:t>Do not discuss the actual tests with the patient. If the patient wants to know the purpose of the blood tests, the best response is usually to state that the tests are routine tests ordered by the physician. Refer the patient to the physician for further information.</a:t>
            </a:r>
          </a:p>
          <a:p>
            <a:endParaRPr lang="en-US" sz="1000" dirty="0"/>
          </a:p>
        </p:txBody>
      </p:sp>
      <p:sp>
        <p:nvSpPr>
          <p:cNvPr id="4" name="Slide Number Placeholder 3"/>
          <p:cNvSpPr>
            <a:spLocks noGrp="1"/>
          </p:cNvSpPr>
          <p:nvPr>
            <p:ph type="sldNum" sz="quarter" idx="5"/>
          </p:nvPr>
        </p:nvSpPr>
        <p:spPr/>
        <p:txBody>
          <a:bodyPr/>
          <a:lstStyle/>
          <a:p>
            <a:fld id="{969E8D09-9492-4554-9C8F-456CB81F32A8}" type="slidenum">
              <a:rPr lang="en-US" smtClean="0"/>
              <a:t>16</a:t>
            </a:fld>
            <a:endParaRPr lang="en-US"/>
          </a:p>
        </p:txBody>
      </p:sp>
    </p:spTree>
    <p:extLst>
      <p:ext uri="{BB962C8B-B14F-4D97-AF65-F5344CB8AC3E}">
        <p14:creationId xmlns:p14="http://schemas.microsoft.com/office/powerpoint/2010/main" val="697186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LO 7.2 </a:t>
            </a:r>
            <a:r>
              <a:rPr lang="en-US" altLang="en-US" sz="1600" dirty="0">
                <a:latin typeface="Albertus Medium" pitchFamily="34" charset="0"/>
              </a:rPr>
              <a:t>Identify the professional communication techniques of the phlebotomist.</a:t>
            </a:r>
          </a:p>
          <a:p>
            <a:endParaRPr lang="en-US" sz="1600" baseline="0" dirty="0"/>
          </a:p>
          <a:p>
            <a:r>
              <a:rPr lang="en-US" sz="1600" b="1" baseline="0" dirty="0"/>
              <a:t>Notes:</a:t>
            </a:r>
          </a:p>
          <a:p>
            <a:endParaRPr lang="en-US" sz="1400" b="1" baseline="0" dirty="0"/>
          </a:p>
          <a:p>
            <a:r>
              <a:rPr lang="en-US" altLang="en-US" sz="1400" dirty="0"/>
              <a:t>If a patient is asleep when you arrive, wake the patient gently and explain why you are there. You may try nudging the bed instead of touching the patient. Warn the patient to shield his/her eyes before turning on bright lights.</a:t>
            </a:r>
          </a:p>
          <a:p>
            <a:endParaRPr lang="en-US" altLang="en-US" sz="1400" dirty="0"/>
          </a:p>
          <a:p>
            <a:r>
              <a:rPr lang="en-US" altLang="en-US" sz="1400" dirty="0"/>
              <a:t>It is important never to attempt to collect a specimen from a sleeping patient. Doing so could cause injury to you and the patient if the</a:t>
            </a:r>
            <a:r>
              <a:rPr lang="en-US" altLang="en-US" sz="1400" baseline="0" dirty="0"/>
              <a:t> patient</a:t>
            </a:r>
            <a:r>
              <a:rPr lang="en-US" altLang="en-US" sz="1400" dirty="0"/>
              <a:t> wakes up and jerks his/her arm.</a:t>
            </a:r>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17</a:t>
            </a:fld>
            <a:endParaRPr lang="en-US"/>
          </a:p>
        </p:txBody>
      </p:sp>
    </p:spTree>
    <p:extLst>
      <p:ext uri="{BB962C8B-B14F-4D97-AF65-F5344CB8AC3E}">
        <p14:creationId xmlns:p14="http://schemas.microsoft.com/office/powerpoint/2010/main" val="2632296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LO 7.3 </a:t>
            </a:r>
            <a:r>
              <a:rPr lang="en-US" altLang="en-US" sz="1400" dirty="0">
                <a:latin typeface="Albertus Medium" pitchFamily="34" charset="0"/>
              </a:rPr>
              <a:t>Comply with ethical and legal standards for professional communication.</a:t>
            </a:r>
            <a:endParaRPr lang="en-US" sz="1400" baseline="0" dirty="0"/>
          </a:p>
          <a:p>
            <a:endParaRPr lang="en-US" sz="1400" baseline="0" dirty="0"/>
          </a:p>
          <a:p>
            <a:r>
              <a:rPr lang="en-US" sz="1400" b="1" baseline="0" dirty="0"/>
              <a:t>Notes:</a:t>
            </a:r>
          </a:p>
          <a:p>
            <a:endParaRPr lang="en-US" sz="1400" b="1" baseline="0" dirty="0"/>
          </a:p>
          <a:p>
            <a:r>
              <a:rPr lang="en-US" altLang="en-US" sz="1400" dirty="0"/>
              <a:t>Ethics is a moral philosophy.</a:t>
            </a:r>
            <a:r>
              <a:rPr lang="en-US" altLang="en-US" sz="1400" baseline="0" dirty="0"/>
              <a:t> </a:t>
            </a:r>
            <a:r>
              <a:rPr lang="en-US" altLang="en-US" sz="1400" dirty="0"/>
              <a:t>Acting morally toward others requires putting yourself in their place. How would you feel if you were the patient?</a:t>
            </a:r>
          </a:p>
          <a:p>
            <a:endParaRPr lang="en-US" altLang="en-US" sz="1400" dirty="0"/>
          </a:p>
          <a:p>
            <a:r>
              <a:rPr lang="en-US" altLang="en-US" sz="1400" dirty="0"/>
              <a:t>Laws are different from ethics.</a:t>
            </a:r>
            <a:r>
              <a:rPr lang="en-US" altLang="en-US" sz="1400" baseline="0" dirty="0"/>
              <a:t> They are legally enforceable rules of conduct</a:t>
            </a:r>
            <a:r>
              <a:rPr lang="en-US" altLang="en-US" sz="1600" dirty="0"/>
              <a:t>. </a:t>
            </a:r>
            <a:r>
              <a:rPr lang="en-US" altLang="en-US" sz="1400" dirty="0"/>
              <a:t>Laws are necessary to keep society functioning. When a law is violated, a civil or criminal case may be brought against the offender. If the defendant is found guilty of breaking a law, the result may be a fine, imprisonment, or loss of license.</a:t>
            </a:r>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19</a:t>
            </a:fld>
            <a:endParaRPr lang="en-US"/>
          </a:p>
        </p:txBody>
      </p:sp>
    </p:spTree>
    <p:extLst>
      <p:ext uri="{BB962C8B-B14F-4D97-AF65-F5344CB8AC3E}">
        <p14:creationId xmlns:p14="http://schemas.microsoft.com/office/powerpoint/2010/main" val="3425785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7.3 </a:t>
            </a:r>
            <a:r>
              <a:rPr lang="en-US" altLang="en-US" dirty="0">
                <a:latin typeface="Albertus Medium" pitchFamily="34" charset="0"/>
              </a:rPr>
              <a:t>Comply with ethical and legal standards for professional communication.</a:t>
            </a:r>
            <a:endParaRPr lang="en-US" baseline="0" dirty="0"/>
          </a:p>
          <a:p>
            <a:endParaRPr lang="en-US" baseline="0" dirty="0"/>
          </a:p>
          <a:p>
            <a:r>
              <a:rPr lang="en-US" b="1" baseline="0" dirty="0"/>
              <a:t>Notes:</a:t>
            </a:r>
          </a:p>
          <a:p>
            <a:pPr>
              <a:defRPr/>
            </a:pPr>
            <a:endParaRPr lang="en-US" b="1" dirty="0"/>
          </a:p>
          <a:p>
            <a:pPr>
              <a:defRPr/>
            </a:pPr>
            <a:r>
              <a:rPr lang="en-US" b="1" dirty="0" err="1"/>
              <a:t>Respondeat</a:t>
            </a:r>
            <a:r>
              <a:rPr lang="en-US" b="1" dirty="0"/>
              <a:t> superior: </a:t>
            </a:r>
            <a:r>
              <a:rPr lang="en-US" dirty="0"/>
              <a:t>“Let the master answer;” employers are responsible for their employees’ actions if those actions are performed within their scope of practice</a:t>
            </a:r>
          </a:p>
          <a:p>
            <a:pPr>
              <a:defRPr/>
            </a:pPr>
            <a:endParaRPr lang="en-US" dirty="0"/>
          </a:p>
          <a:p>
            <a:pPr>
              <a:defRPr/>
            </a:pPr>
            <a:r>
              <a:rPr lang="en-US" b="1" dirty="0"/>
              <a:t>Assault: </a:t>
            </a:r>
            <a:r>
              <a:rPr lang="en-US" dirty="0"/>
              <a:t>Threat of bodily harm to another or “reasonable apprehension of bodily harm”</a:t>
            </a:r>
          </a:p>
          <a:p>
            <a:pPr>
              <a:defRPr/>
            </a:pPr>
            <a:endParaRPr lang="en-US" dirty="0"/>
          </a:p>
          <a:p>
            <a:pPr>
              <a:defRPr/>
            </a:pPr>
            <a:r>
              <a:rPr lang="en-US" b="1" dirty="0"/>
              <a:t>Battery: </a:t>
            </a:r>
            <a:r>
              <a:rPr lang="en-US" dirty="0"/>
              <a:t>The action that causes bodily harm; bodily contact made without permission;</a:t>
            </a:r>
            <a:r>
              <a:rPr lang="en-US" baseline="0" dirty="0"/>
              <a:t> t</a:t>
            </a:r>
            <a:r>
              <a:rPr lang="en-US" dirty="0"/>
              <a:t>his includes drawing blood without the patient’s consent</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20</a:t>
            </a:fld>
            <a:endParaRPr lang="en-US"/>
          </a:p>
        </p:txBody>
      </p:sp>
    </p:spTree>
    <p:extLst>
      <p:ext uri="{BB962C8B-B14F-4D97-AF65-F5344CB8AC3E}">
        <p14:creationId xmlns:p14="http://schemas.microsoft.com/office/powerpoint/2010/main" val="1481098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LO 7.3 </a:t>
            </a:r>
            <a:r>
              <a:rPr lang="en-US" altLang="en-US" sz="1400" dirty="0">
                <a:latin typeface="Albertus Medium" pitchFamily="34" charset="0"/>
              </a:rPr>
              <a:t>Comply with ethical and legal standards for professional communication.</a:t>
            </a:r>
            <a:endParaRPr lang="en-US" sz="1400" baseline="0" dirty="0"/>
          </a:p>
          <a:p>
            <a:endParaRPr lang="en-US" sz="1400" baseline="0" dirty="0"/>
          </a:p>
          <a:p>
            <a:r>
              <a:rPr lang="en-US" sz="1400" b="1" baseline="0" dirty="0"/>
              <a:t>Notes:</a:t>
            </a:r>
          </a:p>
          <a:p>
            <a:endParaRPr lang="en-US" sz="1400" b="1" baseline="0" dirty="0"/>
          </a:p>
          <a:p>
            <a:pPr>
              <a:defRPr/>
            </a:pPr>
            <a:r>
              <a:rPr lang="en-US" sz="1400" b="1" dirty="0"/>
              <a:t>Negligence: </a:t>
            </a:r>
            <a:r>
              <a:rPr lang="en-US" sz="1400" dirty="0"/>
              <a:t>The professional fails to perform in the manner expected by the profession;</a:t>
            </a:r>
            <a:r>
              <a:rPr lang="en-US" sz="1400" baseline="0" dirty="0"/>
              <a:t> n</a:t>
            </a:r>
            <a:r>
              <a:rPr lang="en-US" sz="1400" dirty="0"/>
              <a:t>egligence is often the basis for malpractice claims</a:t>
            </a:r>
          </a:p>
          <a:p>
            <a:pPr>
              <a:defRPr/>
            </a:pPr>
            <a:endParaRPr lang="en-US" sz="1400" b="1" dirty="0"/>
          </a:p>
          <a:p>
            <a:pPr>
              <a:defRPr/>
            </a:pPr>
            <a:r>
              <a:rPr lang="en-US" sz="1400" b="1" dirty="0"/>
              <a:t>Malpractice</a:t>
            </a:r>
            <a:r>
              <a:rPr lang="en-US" sz="1400" dirty="0"/>
              <a:t> cases must satisfy the following four </a:t>
            </a:r>
            <a:r>
              <a:rPr lang="en-US" sz="1400" i="0" dirty="0"/>
              <a:t>Ds:</a:t>
            </a:r>
          </a:p>
          <a:p>
            <a:pPr marL="171450" indent="-171450">
              <a:buFont typeface="Arial" pitchFamily="34" charset="0"/>
              <a:buChar char="•"/>
              <a:defRPr/>
            </a:pPr>
            <a:r>
              <a:rPr lang="en-US" sz="1400" b="1" dirty="0"/>
              <a:t>Duty:</a:t>
            </a:r>
            <a:r>
              <a:rPr lang="en-US" sz="1400" dirty="0"/>
              <a:t> The healthcare professional must owe a duty of care to the patient.</a:t>
            </a:r>
          </a:p>
          <a:p>
            <a:pPr marL="171450" indent="-171450">
              <a:buFont typeface="Arial" pitchFamily="34" charset="0"/>
              <a:buChar char="•"/>
              <a:defRPr/>
            </a:pPr>
            <a:r>
              <a:rPr lang="en-US" sz="1400" b="1" dirty="0"/>
              <a:t>Derelict:</a:t>
            </a:r>
            <a:r>
              <a:rPr lang="en-US" sz="1400" dirty="0"/>
              <a:t> The professional must have breached the duty of care, such as by acting outside the expected standards. An example is a phlebotomist probing repeatedly with a needle when drawing blood.</a:t>
            </a:r>
          </a:p>
          <a:p>
            <a:pPr marL="171450" indent="-171450">
              <a:buFont typeface="Arial" pitchFamily="34" charset="0"/>
              <a:buChar char="•"/>
              <a:defRPr/>
            </a:pPr>
            <a:r>
              <a:rPr lang="en-US" sz="1400" b="1" dirty="0"/>
              <a:t>Direct cause:</a:t>
            </a:r>
            <a:r>
              <a:rPr lang="en-US" sz="1400" dirty="0"/>
              <a:t> The breach of duty must have been the direct cause of the patient’s injury.</a:t>
            </a:r>
          </a:p>
          <a:p>
            <a:pPr marL="171450" indent="-171450">
              <a:buFont typeface="Arial" pitchFamily="34" charset="0"/>
              <a:buChar char="•"/>
              <a:defRPr/>
            </a:pPr>
            <a:r>
              <a:rPr lang="en-US" sz="1400" b="1" dirty="0"/>
              <a:t>Damages: </a:t>
            </a:r>
            <a:r>
              <a:rPr lang="en-US" sz="1400" dirty="0"/>
              <a:t>The patient must have a legally recognizable injury that is deemed severe enough for compensation.</a:t>
            </a:r>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21</a:t>
            </a:fld>
            <a:endParaRPr lang="en-US"/>
          </a:p>
        </p:txBody>
      </p:sp>
    </p:spTree>
    <p:extLst>
      <p:ext uri="{BB962C8B-B14F-4D97-AF65-F5344CB8AC3E}">
        <p14:creationId xmlns:p14="http://schemas.microsoft.com/office/powerpoint/2010/main" val="1273158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LO 7.3 </a:t>
            </a:r>
            <a:r>
              <a:rPr lang="en-US" altLang="en-US" sz="1400" dirty="0">
                <a:latin typeface="Albertus Medium" pitchFamily="34" charset="0"/>
              </a:rPr>
              <a:t>Comply with ethical and legal standards for professional communication.</a:t>
            </a:r>
            <a:endParaRPr lang="en-US" sz="1400" baseline="0" dirty="0"/>
          </a:p>
          <a:p>
            <a:endParaRPr lang="en-US" sz="1400" baseline="0" dirty="0"/>
          </a:p>
          <a:p>
            <a:r>
              <a:rPr lang="en-US" sz="1400" b="1" baseline="0" dirty="0"/>
              <a:t>Notes:</a:t>
            </a:r>
          </a:p>
          <a:p>
            <a:pPr>
              <a:defRPr/>
            </a:pPr>
            <a:endParaRPr lang="en-US" sz="1400" dirty="0"/>
          </a:p>
          <a:p>
            <a:pPr>
              <a:defRPr/>
            </a:pPr>
            <a:r>
              <a:rPr lang="en-US" sz="1400" dirty="0"/>
              <a:t>The plaintiff, or patient making the accusation of malpractice, bears the burden of proving the malpractice case. </a:t>
            </a:r>
          </a:p>
          <a:p>
            <a:pPr>
              <a:defRPr/>
            </a:pPr>
            <a:endParaRPr lang="en-US" sz="1400" dirty="0"/>
          </a:p>
          <a:p>
            <a:pPr>
              <a:defRPr/>
            </a:pPr>
            <a:r>
              <a:rPr lang="en-US" sz="1400" dirty="0"/>
              <a:t>The best way to avoid malpractice cases is to keep the following guidelines in mind as you work:</a:t>
            </a:r>
          </a:p>
          <a:p>
            <a:pPr marL="171450" indent="-171450">
              <a:buFont typeface="Arial" pitchFamily="34" charset="0"/>
              <a:buChar char="•"/>
              <a:defRPr/>
            </a:pPr>
            <a:r>
              <a:rPr lang="en-US" sz="1400" b="1" dirty="0"/>
              <a:t>Caring:</a:t>
            </a:r>
            <a:r>
              <a:rPr lang="en-US" sz="1400" dirty="0"/>
              <a:t> Genuinely caring for your patients is one of your most important jobs.</a:t>
            </a:r>
          </a:p>
          <a:p>
            <a:pPr marL="171450" indent="-171450">
              <a:buFont typeface="Arial" pitchFamily="34" charset="0"/>
              <a:buChar char="•"/>
              <a:defRPr/>
            </a:pPr>
            <a:r>
              <a:rPr lang="en-US" sz="1400" b="1" dirty="0"/>
              <a:t>Communication: </a:t>
            </a:r>
            <a:r>
              <a:rPr lang="en-US" sz="1400" dirty="0"/>
              <a:t>The more clearly you communicate, the more likely you are to earn your patient’s trust.</a:t>
            </a:r>
          </a:p>
          <a:p>
            <a:pPr marL="171450" indent="-171450">
              <a:buFont typeface="Arial" pitchFamily="34" charset="0"/>
              <a:buChar char="•"/>
              <a:defRPr/>
            </a:pPr>
            <a:r>
              <a:rPr lang="en-US" sz="1400" b="1" dirty="0"/>
              <a:t>Competence: </a:t>
            </a:r>
            <a:r>
              <a:rPr lang="en-US" sz="1400" dirty="0"/>
              <a:t>Know your scope of practice, the standards of care, and your own limitations. Participate in job-related continuing education to keep your skills up-to-date.</a:t>
            </a:r>
          </a:p>
        </p:txBody>
      </p:sp>
      <p:sp>
        <p:nvSpPr>
          <p:cNvPr id="4" name="Slide Number Placeholder 3"/>
          <p:cNvSpPr>
            <a:spLocks noGrp="1"/>
          </p:cNvSpPr>
          <p:nvPr>
            <p:ph type="sldNum" sz="quarter" idx="5"/>
          </p:nvPr>
        </p:nvSpPr>
        <p:spPr/>
        <p:txBody>
          <a:bodyPr/>
          <a:lstStyle/>
          <a:p>
            <a:fld id="{969E8D09-9492-4554-9C8F-456CB81F32A8}" type="slidenum">
              <a:rPr lang="en-US" smtClean="0"/>
              <a:t>22</a:t>
            </a:fld>
            <a:endParaRPr lang="en-US"/>
          </a:p>
        </p:txBody>
      </p:sp>
    </p:spTree>
    <p:extLst>
      <p:ext uri="{BB962C8B-B14F-4D97-AF65-F5344CB8AC3E}">
        <p14:creationId xmlns:p14="http://schemas.microsoft.com/office/powerpoint/2010/main" val="3049555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LO 7.3 </a:t>
            </a:r>
            <a:r>
              <a:rPr lang="en-US" altLang="en-US" sz="1400" dirty="0">
                <a:latin typeface="Albertus Medium" pitchFamily="34" charset="0"/>
              </a:rPr>
              <a:t>Comply with ethical and legal standards for professional communication.</a:t>
            </a:r>
            <a:endParaRPr lang="en-US" sz="1400" baseline="0" dirty="0"/>
          </a:p>
          <a:p>
            <a:endParaRPr lang="en-US" sz="1400" baseline="0" dirty="0"/>
          </a:p>
          <a:p>
            <a:r>
              <a:rPr lang="en-US" sz="1400" b="1" baseline="0" dirty="0"/>
              <a:t>Notes:</a:t>
            </a:r>
          </a:p>
          <a:p>
            <a:endParaRPr lang="en-US" sz="1400" b="1" baseline="0" dirty="0"/>
          </a:p>
          <a:p>
            <a:pPr>
              <a:defRPr/>
            </a:pPr>
            <a:r>
              <a:rPr lang="en-US" sz="1400" dirty="0"/>
              <a:t>The American Hospital Association clearly defines patients’ rights in the document, </a:t>
            </a:r>
            <a:r>
              <a:rPr lang="en-US" sz="1400" b="1" i="1" dirty="0"/>
              <a:t>The Patient Care Partnership: Understanding Expectations, Rights and Responsibilities</a:t>
            </a:r>
            <a:r>
              <a:rPr lang="en-US" sz="1400" dirty="0"/>
              <a:t>.</a:t>
            </a:r>
          </a:p>
          <a:p>
            <a:pPr>
              <a:defRPr/>
            </a:pPr>
            <a:endParaRPr lang="en-US" sz="1400" dirty="0"/>
          </a:p>
          <a:p>
            <a:pPr>
              <a:defRPr/>
            </a:pPr>
            <a:r>
              <a:rPr lang="en-US" sz="1400" dirty="0"/>
              <a:t>To maintain confidentiality, you may need to communicate with the patient’s visitors. If too many visitors are present or if they appear to make the patient anxious, you may ask them politely to leave the room for a few minutes.</a:t>
            </a:r>
          </a:p>
        </p:txBody>
      </p:sp>
      <p:sp>
        <p:nvSpPr>
          <p:cNvPr id="4" name="Slide Number Placeholder 3"/>
          <p:cNvSpPr>
            <a:spLocks noGrp="1"/>
          </p:cNvSpPr>
          <p:nvPr>
            <p:ph type="sldNum" sz="quarter" idx="5"/>
          </p:nvPr>
        </p:nvSpPr>
        <p:spPr/>
        <p:txBody>
          <a:bodyPr/>
          <a:lstStyle/>
          <a:p>
            <a:fld id="{969E8D09-9492-4554-9C8F-456CB81F32A8}" type="slidenum">
              <a:rPr lang="en-US" smtClean="0"/>
              <a:t>23</a:t>
            </a:fld>
            <a:endParaRPr lang="en-US"/>
          </a:p>
        </p:txBody>
      </p:sp>
    </p:spTree>
    <p:extLst>
      <p:ext uri="{BB962C8B-B14F-4D97-AF65-F5344CB8AC3E}">
        <p14:creationId xmlns:p14="http://schemas.microsoft.com/office/powerpoint/2010/main" val="101196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4733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7.3 </a:t>
            </a:r>
            <a:r>
              <a:rPr lang="en-US" altLang="en-US" dirty="0"/>
              <a:t>Comply with ethical and legal standards for professional communication.</a:t>
            </a:r>
            <a:endParaRPr lang="en-US" baseline="0" dirty="0"/>
          </a:p>
          <a:p>
            <a:endParaRPr lang="en-US" baseline="0" dirty="0"/>
          </a:p>
          <a:p>
            <a:r>
              <a:rPr lang="en-US" b="1" baseline="0" dirty="0"/>
              <a:t>Notes:</a:t>
            </a:r>
          </a:p>
          <a:p>
            <a:pPr>
              <a:defRPr/>
            </a:pPr>
            <a:endParaRPr lang="en-US" dirty="0"/>
          </a:p>
          <a:p>
            <a:pPr>
              <a:defRPr/>
            </a:pPr>
            <a:r>
              <a:rPr lang="en-US" dirty="0"/>
              <a:t>To provide </a:t>
            </a:r>
            <a:r>
              <a:rPr lang="en-US" b="1" dirty="0"/>
              <a:t>informed</a:t>
            </a:r>
            <a:r>
              <a:rPr lang="en-US" dirty="0"/>
              <a:t> </a:t>
            </a:r>
            <a:r>
              <a:rPr lang="en-US" b="1" dirty="0"/>
              <a:t>consent</a:t>
            </a:r>
            <a:r>
              <a:rPr lang="en-US" dirty="0"/>
              <a:t>, the patient must understand the procedure. Explain the procedure in nonmedical terms, using very simple language.</a:t>
            </a:r>
          </a:p>
          <a:p>
            <a:pPr>
              <a:defRPr/>
            </a:pPr>
            <a:endParaRPr lang="en-US" dirty="0"/>
          </a:p>
          <a:p>
            <a:pPr>
              <a:defRPr/>
            </a:pPr>
            <a:r>
              <a:rPr lang="en-US" dirty="0"/>
              <a:t>If the patient does not speak English, use sign language or demonstration, ask an English-speaking family member to interpret, or find an interpreter before continuing with the procedure.</a:t>
            </a:r>
          </a:p>
          <a:p>
            <a:pPr>
              <a:defRPr/>
            </a:pPr>
            <a:endParaRPr lang="en-US" dirty="0"/>
          </a:p>
          <a:p>
            <a:pPr>
              <a:defRPr/>
            </a:pPr>
            <a:r>
              <a:rPr lang="en-US" dirty="0"/>
              <a:t>Written consent– not just implied consent– must be obtained when a specimen requires a legal chain of custody, such as a specimen that constitutes legal evidence. In these cases, you must obtain expressed consent. Inform the patient clearly of the procedure and its process, and obtain the patient’s signature on a consent form.</a:t>
            </a:r>
          </a:p>
          <a:p>
            <a:pPr>
              <a:defRPr/>
            </a:pPr>
            <a:endParaRPr lang="en-US" dirty="0"/>
          </a:p>
          <a:p>
            <a:pPr>
              <a:defRPr/>
            </a:pPr>
            <a:r>
              <a:rPr lang="en-US" dirty="0"/>
              <a:t>Three instances in which a patient cannot refuse to consent:</a:t>
            </a:r>
          </a:p>
          <a:p>
            <a:pPr marL="171450" indent="-171450">
              <a:buFont typeface="Arial" pitchFamily="34" charset="0"/>
              <a:buChar char="•"/>
              <a:defRPr/>
            </a:pPr>
            <a:r>
              <a:rPr lang="en-US" dirty="0"/>
              <a:t>The patient is a minor under age 18, and the parent or guardian has given consent.</a:t>
            </a:r>
          </a:p>
          <a:p>
            <a:pPr marL="171450" indent="-171450">
              <a:buFont typeface="Arial" pitchFamily="34" charset="0"/>
              <a:buChar char="•"/>
              <a:defRPr/>
            </a:pPr>
            <a:r>
              <a:rPr lang="en-US" dirty="0"/>
              <a:t>The patient has a mental impairment.</a:t>
            </a:r>
          </a:p>
          <a:p>
            <a:pPr marL="171450" indent="-171450">
              <a:buFont typeface="Arial" pitchFamily="34" charset="0"/>
              <a:buChar char="•"/>
              <a:defRPr/>
            </a:pPr>
            <a:r>
              <a:rPr lang="en-US" dirty="0"/>
              <a:t>The patient has been ordered by law to have blood drawn.</a:t>
            </a:r>
          </a:p>
        </p:txBody>
      </p:sp>
      <p:sp>
        <p:nvSpPr>
          <p:cNvPr id="4" name="Slide Number Placeholder 3"/>
          <p:cNvSpPr>
            <a:spLocks noGrp="1"/>
          </p:cNvSpPr>
          <p:nvPr>
            <p:ph type="sldNum" sz="quarter" idx="5"/>
          </p:nvPr>
        </p:nvSpPr>
        <p:spPr/>
        <p:txBody>
          <a:bodyPr/>
          <a:lstStyle/>
          <a:p>
            <a:fld id="{969E8D09-9492-4554-9C8F-456CB81F32A8}" type="slidenum">
              <a:rPr lang="en-US" smtClean="0"/>
              <a:t>24</a:t>
            </a:fld>
            <a:endParaRPr lang="en-US"/>
          </a:p>
        </p:txBody>
      </p:sp>
    </p:spTree>
    <p:extLst>
      <p:ext uri="{BB962C8B-B14F-4D97-AF65-F5344CB8AC3E}">
        <p14:creationId xmlns:p14="http://schemas.microsoft.com/office/powerpoint/2010/main" val="198100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3</a:t>
            </a:fld>
            <a:endParaRPr lang="en-US"/>
          </a:p>
        </p:txBody>
      </p:sp>
    </p:spTree>
    <p:extLst>
      <p:ext uri="{BB962C8B-B14F-4D97-AF65-F5344CB8AC3E}">
        <p14:creationId xmlns:p14="http://schemas.microsoft.com/office/powerpoint/2010/main" val="1204455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LO 7.3 </a:t>
            </a:r>
            <a:r>
              <a:rPr lang="en-US" altLang="en-US" sz="1400" dirty="0">
                <a:latin typeface="Albertus Medium" pitchFamily="34" charset="0"/>
              </a:rPr>
              <a:t>Comply with ethical and legal standards for professional communication.</a:t>
            </a:r>
            <a:endParaRPr lang="en-US" sz="1400" baseline="0" dirty="0"/>
          </a:p>
          <a:p>
            <a:endParaRPr lang="en-US" sz="1400" baseline="0" dirty="0"/>
          </a:p>
          <a:p>
            <a:r>
              <a:rPr lang="en-US" sz="1400" b="1" baseline="0" dirty="0"/>
              <a:t>Notes:</a:t>
            </a:r>
          </a:p>
          <a:p>
            <a:endParaRPr lang="en-US" sz="1400" b="1" baseline="0" dirty="0"/>
          </a:p>
          <a:p>
            <a:pPr>
              <a:defRPr/>
            </a:pPr>
            <a:r>
              <a:rPr lang="en-US" sz="1400" dirty="0"/>
              <a:t>The </a:t>
            </a:r>
            <a:r>
              <a:rPr lang="en-US" sz="1400" b="1" dirty="0"/>
              <a:t>Health</a:t>
            </a:r>
            <a:r>
              <a:rPr lang="en-US" sz="1400" b="1" baseline="0" dirty="0"/>
              <a:t> Insurance Portability and Accountability Act (HIPAA)</a:t>
            </a:r>
            <a:r>
              <a:rPr lang="en-US" sz="1400" baseline="0" dirty="0"/>
              <a:t>:</a:t>
            </a:r>
          </a:p>
          <a:p>
            <a:pPr marL="171450" indent="-171450">
              <a:buFont typeface="Arial" panose="020B0604020202020204" pitchFamily="34" charset="0"/>
              <a:buChar char="•"/>
              <a:defRPr/>
            </a:pPr>
            <a:r>
              <a:rPr lang="en-US" sz="1400" baseline="0" dirty="0"/>
              <a:t>Establishes a national standard for electronic healthcare transactions</a:t>
            </a:r>
          </a:p>
          <a:p>
            <a:pPr marL="171450" indent="-171450">
              <a:buFont typeface="Arial" panose="020B0604020202020204" pitchFamily="34" charset="0"/>
              <a:buChar char="•"/>
              <a:defRPr/>
            </a:pPr>
            <a:r>
              <a:rPr lang="en-US" altLang="en-US" sz="1400" dirty="0"/>
              <a:t>Protects privacy and confidentiality of patient information</a:t>
            </a:r>
          </a:p>
          <a:p>
            <a:pPr marL="171450" indent="-171450">
              <a:buFont typeface="Arial" panose="020B0604020202020204" pitchFamily="34" charset="0"/>
              <a:buChar char="•"/>
              <a:defRPr/>
            </a:pPr>
            <a:r>
              <a:rPr lang="en-US" altLang="en-US" sz="1400" dirty="0"/>
              <a:t>Mandates</a:t>
            </a:r>
            <a:r>
              <a:rPr lang="en-US" altLang="en-US" sz="1400" baseline="0" dirty="0"/>
              <a:t> that p</a:t>
            </a:r>
            <a:r>
              <a:rPr lang="en-US" altLang="en-US" sz="1400" dirty="0"/>
              <a:t>atient information cannot be discussed with anyone except the patient unless the patient gives permission</a:t>
            </a:r>
          </a:p>
          <a:p>
            <a:pPr marL="171450" indent="-171450">
              <a:buFont typeface="Arial" panose="020B0604020202020204" pitchFamily="34" charset="0"/>
              <a:buChar char="•"/>
              <a:defRPr/>
            </a:pPr>
            <a:r>
              <a:rPr lang="en-US" altLang="en-US" sz="1400" dirty="0"/>
              <a:t>Mandates</a:t>
            </a:r>
            <a:r>
              <a:rPr lang="en-US" altLang="en-US" sz="1400" baseline="0" dirty="0"/>
              <a:t> that p</a:t>
            </a:r>
            <a:r>
              <a:rPr lang="en-US" altLang="en-US" sz="1400" dirty="0"/>
              <a:t>atient information cannot be shared among healthcare professionals except for patient treatment</a:t>
            </a:r>
          </a:p>
          <a:p>
            <a:pPr marL="171450" indent="-171450">
              <a:buFont typeface="Arial" panose="020B0604020202020204" pitchFamily="34" charset="0"/>
              <a:buChar char="•"/>
              <a:defRPr/>
            </a:pPr>
            <a:endParaRPr lang="en-US" altLang="en-US" sz="1400" dirty="0"/>
          </a:p>
          <a:p>
            <a:pPr marL="0" indent="0">
              <a:buFont typeface="Arial" panose="020B0604020202020204" pitchFamily="34" charset="0"/>
              <a:buNone/>
              <a:defRPr/>
            </a:pPr>
            <a:r>
              <a:rPr lang="en-US" altLang="en-US" sz="1400" dirty="0"/>
              <a:t>Violation</a:t>
            </a:r>
            <a:r>
              <a:rPr lang="en-US" altLang="en-US" sz="1400" baseline="0" dirty="0"/>
              <a:t> of the provisions of HIPAA can result in fines and/or termination of employment.</a:t>
            </a:r>
            <a:endParaRPr lang="en-US" altLang="en-US" sz="1400" dirty="0"/>
          </a:p>
          <a:p>
            <a:pPr>
              <a:defRPr/>
            </a:pPr>
            <a:endParaRPr lang="en-US" sz="1400" dirty="0"/>
          </a:p>
          <a:p>
            <a:pPr>
              <a:defRPr/>
            </a:pPr>
            <a:r>
              <a:rPr lang="en-US" sz="1400" b="1" dirty="0"/>
              <a:t>Confidentiality: </a:t>
            </a:r>
            <a:r>
              <a:rPr lang="en-US" sz="1400" dirty="0"/>
              <a:t>Privacy regarding patient information</a:t>
            </a:r>
          </a:p>
        </p:txBody>
      </p:sp>
      <p:sp>
        <p:nvSpPr>
          <p:cNvPr id="4" name="Slide Number Placeholder 3"/>
          <p:cNvSpPr>
            <a:spLocks noGrp="1"/>
          </p:cNvSpPr>
          <p:nvPr>
            <p:ph type="sldNum" sz="quarter" idx="5"/>
          </p:nvPr>
        </p:nvSpPr>
        <p:spPr/>
        <p:txBody>
          <a:bodyPr/>
          <a:lstStyle/>
          <a:p>
            <a:fld id="{969E8D09-9492-4554-9C8F-456CB81F32A8}" type="slidenum">
              <a:rPr lang="en-US" smtClean="0"/>
              <a:t>25</a:t>
            </a:fld>
            <a:endParaRPr lang="en-US"/>
          </a:p>
        </p:txBody>
      </p:sp>
    </p:spTree>
    <p:extLst>
      <p:ext uri="{BB962C8B-B14F-4D97-AF65-F5344CB8AC3E}">
        <p14:creationId xmlns:p14="http://schemas.microsoft.com/office/powerpoint/2010/main" val="416966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7.4 </a:t>
            </a:r>
            <a:r>
              <a:rPr lang="en-US" altLang="en-US" dirty="0">
                <a:latin typeface="Albertus Medium" pitchFamily="34" charset="0"/>
              </a:rPr>
              <a:t>Carry out proper patient identification.</a:t>
            </a:r>
            <a:endParaRPr lang="en-US" baseline="0" dirty="0"/>
          </a:p>
          <a:p>
            <a:endParaRPr lang="en-US" baseline="0" dirty="0"/>
          </a:p>
          <a:p>
            <a:r>
              <a:rPr lang="en-US" b="1" baseline="0" dirty="0"/>
              <a:t>Notes:</a:t>
            </a:r>
          </a:p>
          <a:p>
            <a:endParaRPr lang="en-US" b="1" baseline="0" dirty="0"/>
          </a:p>
          <a:p>
            <a:pPr>
              <a:defRPr/>
            </a:pPr>
            <a:r>
              <a:rPr lang="en-US" dirty="0"/>
              <a:t>Patient identification is the most important step in the venipuncture procedure. Proper patient identification is a three-step process.</a:t>
            </a:r>
          </a:p>
          <a:p>
            <a:pPr lvl="1">
              <a:defRPr/>
            </a:pPr>
            <a:r>
              <a:rPr lang="en-US" b="1" dirty="0"/>
              <a:t>Ask:</a:t>
            </a:r>
          </a:p>
          <a:p>
            <a:pPr marL="628650" lvl="1" indent="-171450">
              <a:buFont typeface="Arial" pitchFamily="34" charset="0"/>
              <a:buChar char="•"/>
              <a:defRPr/>
            </a:pPr>
            <a:r>
              <a:rPr lang="en-US" dirty="0"/>
              <a:t>Ask the patient to state his name and date of birth.</a:t>
            </a:r>
          </a:p>
          <a:p>
            <a:pPr marL="628650" lvl="1" indent="-171450">
              <a:buFont typeface="Arial" pitchFamily="34" charset="0"/>
              <a:buChar char="•"/>
              <a:defRPr/>
            </a:pPr>
            <a:r>
              <a:rPr lang="en-US" dirty="0"/>
              <a:t>Do not call the patient by name until after he states his name.</a:t>
            </a:r>
            <a:endParaRPr lang="en-US" b="1" dirty="0"/>
          </a:p>
          <a:p>
            <a:pPr lvl="1">
              <a:buFont typeface="Arial" pitchFamily="34" charset="0"/>
              <a:buNone/>
              <a:defRPr/>
            </a:pPr>
            <a:r>
              <a:rPr lang="en-US" b="1" dirty="0"/>
              <a:t>Compare: </a:t>
            </a:r>
          </a:p>
          <a:p>
            <a:pPr marL="628650" lvl="1" indent="-171450">
              <a:buFont typeface="Arial" pitchFamily="34" charset="0"/>
              <a:buChar char="•"/>
              <a:defRPr/>
            </a:pPr>
            <a:r>
              <a:rPr lang="en-US" dirty="0"/>
              <a:t>Compare the name on the test requisition form to the patient’s response.</a:t>
            </a:r>
          </a:p>
          <a:p>
            <a:pPr marL="628650" lvl="1" indent="-171450">
              <a:buFont typeface="Arial" pitchFamily="34" charset="0"/>
              <a:buChar char="•"/>
              <a:defRPr/>
            </a:pPr>
            <a:r>
              <a:rPr lang="en-US" dirty="0"/>
              <a:t>If the patient cannot answer, find another person (nurse or family member) to state the name for you.</a:t>
            </a:r>
          </a:p>
          <a:p>
            <a:pPr lvl="1">
              <a:buFont typeface="Arial" pitchFamily="34" charset="0"/>
              <a:buNone/>
              <a:defRPr/>
            </a:pPr>
            <a:r>
              <a:rPr lang="en-US" b="1" dirty="0"/>
              <a:t>Validate:</a:t>
            </a:r>
          </a:p>
          <a:p>
            <a:pPr marL="628650" lvl="1" indent="-171450">
              <a:buFont typeface="Arial" pitchFamily="34" charset="0"/>
              <a:buChar char="•"/>
              <a:defRPr/>
            </a:pPr>
            <a:r>
              <a:rPr lang="en-US" dirty="0"/>
              <a:t>Confirm the patient’s identification by checking the medical record number on an inpatient’s ID bracelet.</a:t>
            </a:r>
          </a:p>
          <a:p>
            <a:pPr marL="628650" lvl="1" indent="-171450">
              <a:buFont typeface="Arial" pitchFamily="34" charset="0"/>
              <a:buChar char="•"/>
              <a:defRPr/>
            </a:pPr>
            <a:r>
              <a:rPr lang="en-US" dirty="0"/>
              <a:t>For outpatients, use another form of identification, such as a driver’s license.</a:t>
            </a:r>
          </a:p>
          <a:p>
            <a:pPr marL="0" indent="0">
              <a:buFont typeface="Arial" pitchFamily="34" charset="0"/>
              <a:buNone/>
              <a:defRPr/>
            </a:pPr>
            <a:endParaRPr lang="en-US" dirty="0"/>
          </a:p>
          <a:p>
            <a:pPr marL="0" indent="0">
              <a:buFont typeface="Arial" pitchFamily="34" charset="0"/>
              <a:buNone/>
              <a:defRPr/>
            </a:pPr>
            <a:r>
              <a:rPr lang="en-US" dirty="0"/>
              <a:t>If</a:t>
            </a:r>
            <a:r>
              <a:rPr lang="en-US" baseline="0" dirty="0"/>
              <a:t> the ID bracelet is not on the patient’s arm, check the ankle. The bracelet is sometimes placed there because of burns, amputation, or </a:t>
            </a:r>
            <a:r>
              <a:rPr lang="en-US" b="1" baseline="0" dirty="0"/>
              <a:t>edema</a:t>
            </a:r>
            <a:r>
              <a:rPr lang="en-US" baseline="0" dirty="0"/>
              <a:t> (swelling) of the arm.</a:t>
            </a:r>
            <a:endParaRPr lang="en-US" dirty="0"/>
          </a:p>
          <a:p>
            <a:pPr>
              <a:buFont typeface="Arial" pitchFamily="34" charset="0"/>
              <a:buNone/>
              <a:defRPr/>
            </a:pPr>
            <a:endParaRPr lang="en-US" dirty="0"/>
          </a:p>
          <a:p>
            <a:pPr>
              <a:buFont typeface="Arial" pitchFamily="34" charset="0"/>
              <a:buNone/>
              <a:defRPr/>
            </a:pPr>
            <a:r>
              <a:rPr lang="en-US" b="1" dirty="0"/>
              <a:t>If you have any doubt about the patient’s identity during the three-step check, you must investigate further before proceeding. </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27</a:t>
            </a:fld>
            <a:endParaRPr lang="en-US"/>
          </a:p>
        </p:txBody>
      </p:sp>
    </p:spTree>
    <p:extLst>
      <p:ext uri="{BB962C8B-B14F-4D97-AF65-F5344CB8AC3E}">
        <p14:creationId xmlns:p14="http://schemas.microsoft.com/office/powerpoint/2010/main" val="298720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7.4 </a:t>
            </a:r>
            <a:r>
              <a:rPr lang="en-US" altLang="en-US" dirty="0">
                <a:latin typeface="Albertus Medium" pitchFamily="34" charset="0"/>
              </a:rPr>
              <a:t>Carry out proper patient identification.</a:t>
            </a:r>
            <a:endParaRPr lang="en-US" baseline="0" dirty="0"/>
          </a:p>
          <a:p>
            <a:endParaRPr lang="en-US" baseline="0" dirty="0"/>
          </a:p>
          <a:p>
            <a:r>
              <a:rPr lang="en-US" b="1" baseline="0" dirty="0"/>
              <a:t>Notes:</a:t>
            </a:r>
          </a:p>
          <a:p>
            <a:endParaRPr lang="en-US" altLang="en-US" dirty="0"/>
          </a:p>
          <a:p>
            <a:r>
              <a:rPr lang="en-US" altLang="en-US" dirty="0"/>
              <a:t>Even if the facility uses a barcode system of identification, you should still ask the patient for name and date of birth if the patient is able to respond. All the identifiers must match exactly. Even if there is only one number or letter difference, you cannot proceed with the venipuncture.</a:t>
            </a:r>
          </a:p>
          <a:p>
            <a:endParaRPr lang="en-US" altLang="en-US" dirty="0"/>
          </a:p>
          <a:p>
            <a:r>
              <a:rPr lang="en-US" altLang="en-US" dirty="0"/>
              <a:t>Never rely on a card taped to the door, wall, or end of the bed.</a:t>
            </a:r>
          </a:p>
          <a:p>
            <a:endParaRPr lang="en-US" altLang="en-US" dirty="0"/>
          </a:p>
          <a:p>
            <a:r>
              <a:rPr lang="en-US" altLang="en-US" dirty="0"/>
              <a:t>If you find a discrepancy or contradiction, ask the patient’s nurse for assistance. Never proceed if ANY information does not</a:t>
            </a:r>
            <a:r>
              <a:rPr lang="en-US" altLang="en-US" baseline="0" dirty="0"/>
              <a:t> match.</a:t>
            </a:r>
            <a:endParaRPr lang="en-US" altLang="en-US" dirty="0"/>
          </a:p>
          <a:p>
            <a:endParaRPr lang="en-US" altLang="en-US" dirty="0"/>
          </a:p>
          <a:p>
            <a:r>
              <a:rPr lang="en-US" altLang="en-US" dirty="0"/>
              <a:t>If the patient is not in the assigned room, go to the nurses’ station to find out where the patient is. This is especially important for STAT or timed specimens. If you cannot locate the patient, document the time and the name of the person you spoke with at the nurses’ station and inform the laboratory supervisor.</a:t>
            </a:r>
          </a:p>
        </p:txBody>
      </p:sp>
      <p:sp>
        <p:nvSpPr>
          <p:cNvPr id="4" name="Slide Number Placeholder 3"/>
          <p:cNvSpPr>
            <a:spLocks noGrp="1"/>
          </p:cNvSpPr>
          <p:nvPr>
            <p:ph type="sldNum" sz="quarter" idx="5"/>
          </p:nvPr>
        </p:nvSpPr>
        <p:spPr/>
        <p:txBody>
          <a:bodyPr/>
          <a:lstStyle/>
          <a:p>
            <a:fld id="{969E8D09-9492-4554-9C8F-456CB81F32A8}" type="slidenum">
              <a:rPr lang="en-US" smtClean="0"/>
              <a:t>28</a:t>
            </a:fld>
            <a:endParaRPr lang="en-US"/>
          </a:p>
        </p:txBody>
      </p:sp>
    </p:spTree>
    <p:extLst>
      <p:ext uri="{BB962C8B-B14F-4D97-AF65-F5344CB8AC3E}">
        <p14:creationId xmlns:p14="http://schemas.microsoft.com/office/powerpoint/2010/main" val="3768003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LO 7.4 </a:t>
            </a:r>
            <a:r>
              <a:rPr lang="en-US" altLang="en-US" sz="1400" dirty="0">
                <a:latin typeface="Albertus Medium" pitchFamily="34" charset="0"/>
              </a:rPr>
              <a:t>Carry out proper patient identification.</a:t>
            </a:r>
            <a:endParaRPr lang="en-US" sz="1400" baseline="0" dirty="0"/>
          </a:p>
          <a:p>
            <a:endParaRPr lang="en-US" sz="1400" baseline="0" dirty="0"/>
          </a:p>
          <a:p>
            <a:r>
              <a:rPr lang="en-US" sz="1400" b="1" baseline="0" dirty="0"/>
              <a:t>Notes:</a:t>
            </a:r>
          </a:p>
          <a:p>
            <a:endParaRPr lang="en-US" sz="1400" b="1" baseline="0" dirty="0"/>
          </a:p>
          <a:p>
            <a:r>
              <a:rPr lang="en-US" altLang="en-US" sz="1400" dirty="0"/>
              <a:t>Ask outpatients for some sort of identification card, such as a driver’s license.</a:t>
            </a:r>
            <a:r>
              <a:rPr lang="en-US" altLang="en-US" sz="1400" baseline="0" dirty="0"/>
              <a:t> </a:t>
            </a:r>
            <a:r>
              <a:rPr lang="en-US" altLang="en-US" sz="1400" dirty="0"/>
              <a:t>Ask the patient to verify his or her date of birth, the physician’s name, or home address and phone number. Always use at least two or three verification items.</a:t>
            </a:r>
          </a:p>
          <a:p>
            <a:endParaRPr lang="en-US" altLang="en-US" sz="1400" dirty="0"/>
          </a:p>
          <a:p>
            <a:r>
              <a:rPr lang="en-US" altLang="en-US" sz="1400" dirty="0"/>
              <a:t>In an emergency room, if the patient has no ID and cannot respond, ensure correct identification through the licensed practitioner at the bedside.</a:t>
            </a:r>
          </a:p>
          <a:p>
            <a:endParaRPr lang="en-US" altLang="en-US" sz="1400" dirty="0"/>
          </a:p>
          <a:p>
            <a:r>
              <a:rPr lang="en-US" altLang="en-US" sz="1400" dirty="0"/>
              <a:t>If any of the information is contradictory, do not proceed.</a:t>
            </a:r>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29</a:t>
            </a:fld>
            <a:endParaRPr lang="en-US"/>
          </a:p>
        </p:txBody>
      </p:sp>
    </p:spTree>
    <p:extLst>
      <p:ext uri="{BB962C8B-B14F-4D97-AF65-F5344CB8AC3E}">
        <p14:creationId xmlns:p14="http://schemas.microsoft.com/office/powerpoint/2010/main" val="2612915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 7.4 </a:t>
            </a:r>
            <a:r>
              <a:rPr lang="en-US" altLang="en-US" sz="1400" dirty="0">
                <a:latin typeface="Albertus Medium" pitchFamily="34" charset="0"/>
              </a:rPr>
              <a:t>Carry out proper patient identification.</a:t>
            </a:r>
            <a:endParaRPr lang="en-US" sz="1400" baseline="0" dirty="0"/>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30</a:t>
            </a:fld>
            <a:endParaRPr lang="en-US"/>
          </a:p>
        </p:txBody>
      </p:sp>
    </p:spTree>
    <p:extLst>
      <p:ext uri="{BB962C8B-B14F-4D97-AF65-F5344CB8AC3E}">
        <p14:creationId xmlns:p14="http://schemas.microsoft.com/office/powerpoint/2010/main" val="1038590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 7.4 </a:t>
            </a:r>
            <a:r>
              <a:rPr lang="en-US" altLang="en-US" sz="1400" dirty="0">
                <a:latin typeface="Albertus Medium" pitchFamily="34" charset="0"/>
              </a:rPr>
              <a:t>Carry out proper patient identification.</a:t>
            </a:r>
            <a:endParaRPr lang="en-US" sz="1400" baseline="0" dirty="0"/>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31</a:t>
            </a:fld>
            <a:endParaRPr lang="en-US"/>
          </a:p>
        </p:txBody>
      </p:sp>
    </p:spTree>
    <p:extLst>
      <p:ext uri="{BB962C8B-B14F-4D97-AF65-F5344CB8AC3E}">
        <p14:creationId xmlns:p14="http://schemas.microsoft.com/office/powerpoint/2010/main" val="3962809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LO 7.5 </a:t>
            </a:r>
            <a:r>
              <a:rPr lang="en-US" altLang="en-US" sz="1600" dirty="0">
                <a:latin typeface="Albertus Medium" pitchFamily="34" charset="0"/>
              </a:rPr>
              <a:t>Define the legal/ethical importance of specimen identification.</a:t>
            </a:r>
          </a:p>
          <a:p>
            <a:endParaRPr lang="en-US" sz="1600" baseline="0" dirty="0"/>
          </a:p>
          <a:p>
            <a:r>
              <a:rPr lang="en-US" sz="1600" b="1" baseline="0" dirty="0"/>
              <a:t>Notes:</a:t>
            </a:r>
          </a:p>
          <a:p>
            <a:endParaRPr lang="en-US" altLang="en-US" sz="1600" dirty="0"/>
          </a:p>
          <a:p>
            <a:r>
              <a:rPr lang="en-US" altLang="en-US" sz="1600" dirty="0"/>
              <a:t>Use a computer-generated or handwritten label, depending on your facility’s policy.</a:t>
            </a:r>
          </a:p>
          <a:p>
            <a:endParaRPr lang="en-US" altLang="en-US" sz="1600" dirty="0"/>
          </a:p>
          <a:p>
            <a:r>
              <a:rPr lang="en-US" altLang="en-US" sz="1600" dirty="0"/>
              <a:t>Never label tubes before collecting the specimen; this may result in the mislabeling of specimens and dire consequences for patients, hospitals, and phlebotomists.</a:t>
            </a:r>
          </a:p>
          <a:p>
            <a:endParaRPr lang="en-US" sz="1600" dirty="0"/>
          </a:p>
        </p:txBody>
      </p:sp>
      <p:sp>
        <p:nvSpPr>
          <p:cNvPr id="4" name="Slide Number Placeholder 3"/>
          <p:cNvSpPr>
            <a:spLocks noGrp="1"/>
          </p:cNvSpPr>
          <p:nvPr>
            <p:ph type="sldNum" sz="quarter" idx="5"/>
          </p:nvPr>
        </p:nvSpPr>
        <p:spPr/>
        <p:txBody>
          <a:bodyPr/>
          <a:lstStyle/>
          <a:p>
            <a:fld id="{969E8D09-9492-4554-9C8F-456CB81F32A8}" type="slidenum">
              <a:rPr lang="en-US" smtClean="0"/>
              <a:t>33</a:t>
            </a:fld>
            <a:endParaRPr lang="en-US"/>
          </a:p>
        </p:txBody>
      </p:sp>
    </p:spTree>
    <p:extLst>
      <p:ext uri="{BB962C8B-B14F-4D97-AF65-F5344CB8AC3E}">
        <p14:creationId xmlns:p14="http://schemas.microsoft.com/office/powerpoint/2010/main" val="2044517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LO 7.5 </a:t>
            </a:r>
            <a:r>
              <a:rPr lang="en-US" altLang="en-US" sz="1600" dirty="0">
                <a:latin typeface="Albertus Medium" pitchFamily="34" charset="0"/>
              </a:rPr>
              <a:t>Define the legal/ethical importance of specimen identification.</a:t>
            </a:r>
          </a:p>
          <a:p>
            <a:endParaRPr lang="en-US" sz="1600" baseline="0" dirty="0"/>
          </a:p>
          <a:p>
            <a:r>
              <a:rPr lang="en-US" sz="1600" b="1" baseline="0" dirty="0"/>
              <a:t>Notes:</a:t>
            </a:r>
          </a:p>
          <a:p>
            <a:endParaRPr lang="en-US" altLang="en-US" sz="1600" dirty="0"/>
          </a:p>
          <a:p>
            <a:r>
              <a:rPr lang="en-US" altLang="en-US" sz="1600" dirty="0"/>
              <a:t>Use a computer-generated or handwritten label, depending on your facility’s policy.</a:t>
            </a:r>
          </a:p>
          <a:p>
            <a:endParaRPr lang="en-US" altLang="en-US" sz="1600" dirty="0"/>
          </a:p>
          <a:p>
            <a:r>
              <a:rPr lang="en-US" altLang="en-US" sz="1600" dirty="0"/>
              <a:t>Never label tubes before collecting the specimen; this may result in the mislabeling of specimens and dire consequences for patients, hospitals, and phlebotomists.</a:t>
            </a:r>
          </a:p>
          <a:p>
            <a:endParaRPr lang="en-US" sz="1600" dirty="0"/>
          </a:p>
        </p:txBody>
      </p:sp>
      <p:sp>
        <p:nvSpPr>
          <p:cNvPr id="4" name="Slide Number Placeholder 3"/>
          <p:cNvSpPr>
            <a:spLocks noGrp="1"/>
          </p:cNvSpPr>
          <p:nvPr>
            <p:ph type="sldNum" sz="quarter" idx="5"/>
          </p:nvPr>
        </p:nvSpPr>
        <p:spPr/>
        <p:txBody>
          <a:bodyPr/>
          <a:lstStyle/>
          <a:p>
            <a:fld id="{969E8D09-9492-4554-9C8F-456CB81F32A8}" type="slidenum">
              <a:rPr lang="en-US" smtClean="0"/>
              <a:t>34</a:t>
            </a:fld>
            <a:endParaRPr lang="en-US"/>
          </a:p>
        </p:txBody>
      </p:sp>
    </p:spTree>
    <p:extLst>
      <p:ext uri="{BB962C8B-B14F-4D97-AF65-F5344CB8AC3E}">
        <p14:creationId xmlns:p14="http://schemas.microsoft.com/office/powerpoint/2010/main" val="3857296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7.5 </a:t>
            </a:r>
            <a:r>
              <a:rPr lang="en-US" altLang="en-US" dirty="0">
                <a:latin typeface="Albertus Medium" pitchFamily="34" charset="0"/>
              </a:rPr>
              <a:t>Define the legal/ethical importance of specimen identification.</a:t>
            </a:r>
          </a:p>
          <a:p>
            <a:endParaRPr lang="en-US" baseline="0" dirty="0"/>
          </a:p>
          <a:p>
            <a:r>
              <a:rPr lang="en-US" b="1" baseline="0" dirty="0"/>
              <a:t>Notes:</a:t>
            </a:r>
          </a:p>
          <a:p>
            <a:endParaRPr lang="en-US" b="1" baseline="0" dirty="0"/>
          </a:p>
          <a:p>
            <a:pPr>
              <a:defRPr/>
            </a:pPr>
            <a:r>
              <a:rPr lang="en-US" dirty="0"/>
              <a:t>Apply the label properly:</a:t>
            </a:r>
          </a:p>
          <a:p>
            <a:pPr marL="171450" indent="-171450">
              <a:buFont typeface="Arial" pitchFamily="34" charset="0"/>
              <a:buChar char="•"/>
              <a:defRPr/>
            </a:pPr>
            <a:r>
              <a:rPr lang="en-US" dirty="0"/>
              <a:t>Center the label on the tube.</a:t>
            </a:r>
          </a:p>
          <a:p>
            <a:pPr marL="171450" indent="-171450">
              <a:buFont typeface="Arial" pitchFamily="34" charset="0"/>
              <a:buChar char="•"/>
              <a:defRPr/>
            </a:pPr>
            <a:r>
              <a:rPr lang="en-US" dirty="0"/>
              <a:t>Do not allow the label to extend over the cap.</a:t>
            </a:r>
          </a:p>
          <a:p>
            <a:pPr marL="171450" indent="-171450">
              <a:buFont typeface="Arial" pitchFamily="34" charset="0"/>
              <a:buChar char="•"/>
              <a:defRPr/>
            </a:pPr>
            <a:r>
              <a:rPr lang="en-US" dirty="0"/>
              <a:t>Do not allow the label to extend below the bottom of the tube.</a:t>
            </a:r>
          </a:p>
          <a:p>
            <a:pPr marL="171450" indent="-171450">
              <a:buFont typeface="Arial" pitchFamily="34" charset="0"/>
              <a:buChar char="•"/>
              <a:defRPr/>
            </a:pPr>
            <a:r>
              <a:rPr lang="en-US" dirty="0"/>
              <a:t>Keep the label straight, not crooked on the tube.</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35</a:t>
            </a:fld>
            <a:endParaRPr lang="en-US"/>
          </a:p>
        </p:txBody>
      </p:sp>
    </p:spTree>
    <p:extLst>
      <p:ext uri="{BB962C8B-B14F-4D97-AF65-F5344CB8AC3E}">
        <p14:creationId xmlns:p14="http://schemas.microsoft.com/office/powerpoint/2010/main" val="2251021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7.6 </a:t>
            </a:r>
            <a:r>
              <a:rPr lang="en-US" altLang="en-US" dirty="0">
                <a:latin typeface="Albertus Medium" pitchFamily="34" charset="0"/>
              </a:rPr>
              <a:t>Recognize patient factors that may affect specimen quality and test results.</a:t>
            </a:r>
          </a:p>
          <a:p>
            <a:endParaRPr lang="en-US" baseline="0" dirty="0"/>
          </a:p>
          <a:p>
            <a:r>
              <a:rPr lang="en-US" b="1" baseline="0" dirty="0"/>
              <a:t>Notes:</a:t>
            </a:r>
          </a:p>
          <a:p>
            <a:endParaRPr lang="en-US" b="1" baseline="0" dirty="0"/>
          </a:p>
          <a:p>
            <a:pPr>
              <a:buFont typeface="Arial" pitchFamily="34" charset="0"/>
              <a:buNone/>
              <a:defRPr/>
            </a:pPr>
            <a:r>
              <a:rPr lang="en-US" b="1" dirty="0"/>
              <a:t>Stress:</a:t>
            </a:r>
          </a:p>
          <a:p>
            <a:pPr marL="171450" indent="-171450">
              <a:buFont typeface="Arial" pitchFamily="34" charset="0"/>
              <a:buChar char="•"/>
              <a:defRPr/>
            </a:pPr>
            <a:r>
              <a:rPr lang="en-US" dirty="0"/>
              <a:t>Anxiety, fear, or nervousness can affect analyte levels.</a:t>
            </a:r>
          </a:p>
          <a:p>
            <a:pPr marL="171450" indent="-171450">
              <a:buFont typeface="Arial" pitchFamily="34" charset="0"/>
              <a:buChar char="•"/>
              <a:defRPr/>
            </a:pPr>
            <a:r>
              <a:rPr lang="en-US" dirty="0"/>
              <a:t>Effects are similar to those of strenuous exercise.</a:t>
            </a:r>
          </a:p>
          <a:p>
            <a:pPr marL="171450" indent="-171450">
              <a:buFont typeface="Arial" pitchFamily="34" charset="0"/>
              <a:buChar char="•"/>
              <a:defRPr/>
            </a:pPr>
            <a:r>
              <a:rPr lang="en-US" dirty="0"/>
              <a:t>If you are asked to collect a specimen for a crying infant or for someone who just completed strenuous exercise, add a note to the specimen collection documentation indicating the patient’s situation.</a:t>
            </a:r>
          </a:p>
          <a:p>
            <a:endParaRPr lang="en-US" b="1" baseline="0" dirty="0"/>
          </a:p>
          <a:p>
            <a:pPr>
              <a:defRPr/>
            </a:pPr>
            <a:r>
              <a:rPr lang="en-US" b="1" dirty="0"/>
              <a:t>Posture:</a:t>
            </a:r>
          </a:p>
          <a:p>
            <a:pPr marL="171450" indent="-171450">
              <a:buFont typeface="Arial" pitchFamily="34" charset="0"/>
              <a:buChar char="•"/>
              <a:defRPr/>
            </a:pPr>
            <a:r>
              <a:rPr lang="en-US" dirty="0"/>
              <a:t>Changes in activity from </a:t>
            </a:r>
            <a:r>
              <a:rPr lang="en-US" b="1" dirty="0"/>
              <a:t>ambulatory</a:t>
            </a:r>
            <a:r>
              <a:rPr lang="en-US" dirty="0"/>
              <a:t> to </a:t>
            </a:r>
            <a:r>
              <a:rPr lang="en-US" b="1" dirty="0"/>
              <a:t>sedentary</a:t>
            </a:r>
            <a:r>
              <a:rPr lang="en-US" dirty="0"/>
              <a:t> affect analyte levels.</a:t>
            </a:r>
          </a:p>
          <a:p>
            <a:pPr marL="171450" indent="-171450">
              <a:buFont typeface="Arial" pitchFamily="34" charset="0"/>
              <a:buChar char="•"/>
              <a:defRPr/>
            </a:pPr>
            <a:r>
              <a:rPr lang="en-US" dirty="0"/>
              <a:t>Lack of activity causes the body’s tissues to allow more water to enter the circulation, which increases plasma volume.</a:t>
            </a:r>
          </a:p>
          <a:p>
            <a:pPr marL="171450" indent="-171450">
              <a:buFont typeface="Arial" pitchFamily="34" charset="0"/>
              <a:buChar char="•"/>
              <a:defRPr/>
            </a:pPr>
            <a:r>
              <a:rPr lang="en-US" dirty="0"/>
              <a:t>Calcium may decrease in bedridden patients.</a:t>
            </a:r>
          </a:p>
          <a:p>
            <a:pPr>
              <a:buFont typeface="Arial" pitchFamily="34" charset="0"/>
              <a:buNone/>
              <a:defRPr/>
            </a:pPr>
            <a:endParaRPr lang="en-US" dirty="0"/>
          </a:p>
          <a:p>
            <a:pPr>
              <a:buFont typeface="Arial" pitchFamily="34" charset="0"/>
              <a:buNone/>
              <a:defRPr/>
            </a:pPr>
            <a:r>
              <a:rPr lang="en-US" b="1" dirty="0"/>
              <a:t>Strenuous exercise:</a:t>
            </a:r>
          </a:p>
          <a:p>
            <a:pPr marL="171450" indent="-171450">
              <a:buFont typeface="Arial" pitchFamily="34" charset="0"/>
              <a:buChar char="•"/>
              <a:defRPr/>
            </a:pPr>
            <a:r>
              <a:rPr lang="en-US" dirty="0"/>
              <a:t>Elevated white blood cell counts</a:t>
            </a:r>
          </a:p>
          <a:p>
            <a:pPr marL="171450" indent="-171450">
              <a:buFont typeface="Arial" pitchFamily="34" charset="0"/>
              <a:buChar char="•"/>
              <a:defRPr/>
            </a:pPr>
            <a:r>
              <a:rPr lang="en-US" dirty="0"/>
              <a:t>Alterations in the coagulation system</a:t>
            </a:r>
          </a:p>
          <a:p>
            <a:pPr marL="171450" indent="-171450">
              <a:buFont typeface="Arial" pitchFamily="34" charset="0"/>
              <a:buChar char="•"/>
              <a:defRPr/>
            </a:pPr>
            <a:r>
              <a:rPr lang="en-US" dirty="0"/>
              <a:t>Fluctuations in various enzyme and other chemical levels</a:t>
            </a:r>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37</a:t>
            </a:fld>
            <a:endParaRPr lang="en-US"/>
          </a:p>
        </p:txBody>
      </p:sp>
    </p:spTree>
    <p:extLst>
      <p:ext uri="{BB962C8B-B14F-4D97-AF65-F5344CB8AC3E}">
        <p14:creationId xmlns:p14="http://schemas.microsoft.com/office/powerpoint/2010/main" val="18468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a:t>
            </a:fld>
            <a:endParaRPr lang="en-US"/>
          </a:p>
        </p:txBody>
      </p:sp>
    </p:spTree>
    <p:extLst>
      <p:ext uri="{BB962C8B-B14F-4D97-AF65-F5344CB8AC3E}">
        <p14:creationId xmlns:p14="http://schemas.microsoft.com/office/powerpoint/2010/main" val="753906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39946"/>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LO 7.6 </a:t>
            </a:r>
            <a:r>
              <a:rPr lang="en-US" altLang="en-US" sz="1000" dirty="0"/>
              <a:t>Recognize patient factors that may affect specimen quality and test results.</a:t>
            </a:r>
          </a:p>
          <a:p>
            <a:endParaRPr lang="en-US" sz="1000" baseline="0" dirty="0"/>
          </a:p>
          <a:p>
            <a:r>
              <a:rPr lang="en-US" sz="1000" b="1" baseline="0" dirty="0"/>
              <a:t>Notes:</a:t>
            </a:r>
          </a:p>
          <a:p>
            <a:endParaRPr lang="en-US" sz="1000" b="1" baseline="0" dirty="0"/>
          </a:p>
          <a:p>
            <a:pPr>
              <a:defRPr/>
            </a:pPr>
            <a:r>
              <a:rPr lang="en-US" sz="1000" b="1" dirty="0"/>
              <a:t>High altitude:</a:t>
            </a:r>
          </a:p>
          <a:p>
            <a:pPr marL="171450" indent="-171450">
              <a:buFont typeface="Arial" pitchFamily="34" charset="0"/>
              <a:buChar char="•"/>
              <a:defRPr/>
            </a:pPr>
            <a:r>
              <a:rPr lang="en-US" sz="1000" dirty="0"/>
              <a:t>Increased RBC count</a:t>
            </a:r>
          </a:p>
          <a:p>
            <a:pPr marL="171450" indent="-171450">
              <a:buFont typeface="Arial" pitchFamily="34" charset="0"/>
              <a:buChar char="•"/>
              <a:defRPr/>
            </a:pPr>
            <a:r>
              <a:rPr lang="en-US" sz="1000" dirty="0"/>
              <a:t>Increased hemoglobin level</a:t>
            </a:r>
          </a:p>
          <a:p>
            <a:pPr marL="171450" indent="-171450">
              <a:buFont typeface="Arial" pitchFamily="34" charset="0"/>
              <a:buChar char="•"/>
              <a:defRPr/>
            </a:pPr>
            <a:r>
              <a:rPr lang="en-US" sz="1000" dirty="0"/>
              <a:t>Increased level of urates</a:t>
            </a:r>
          </a:p>
          <a:p>
            <a:pPr>
              <a:buFont typeface="Arial" pitchFamily="34" charset="0"/>
              <a:buNone/>
              <a:defRPr/>
            </a:pPr>
            <a:endParaRPr lang="en-US" sz="1000" b="1" dirty="0"/>
          </a:p>
          <a:p>
            <a:pPr>
              <a:buFont typeface="Arial" pitchFamily="34" charset="0"/>
              <a:buNone/>
              <a:defRPr/>
            </a:pPr>
            <a:r>
              <a:rPr lang="en-US" sz="1000" b="1" dirty="0"/>
              <a:t>Geographical location: </a:t>
            </a:r>
          </a:p>
          <a:p>
            <a:pPr marL="171450" indent="-171450">
              <a:buFont typeface="Arial" pitchFamily="34" charset="0"/>
              <a:buChar char="•"/>
              <a:defRPr/>
            </a:pPr>
            <a:r>
              <a:rPr lang="en-US" sz="1000" dirty="0"/>
              <a:t>Areas with high automobile traffic (increased lead and carboxyhemoglobin levels)</a:t>
            </a:r>
          </a:p>
          <a:p>
            <a:pPr marL="171450" indent="-171450">
              <a:buFont typeface="Arial" pitchFamily="34" charset="0"/>
              <a:buChar char="•"/>
              <a:defRPr/>
            </a:pPr>
            <a:r>
              <a:rPr lang="en-US" sz="1000" dirty="0"/>
              <a:t>Areas near smelting plants (increased lead and zinc levels)</a:t>
            </a:r>
          </a:p>
          <a:p>
            <a:pPr marL="171450" indent="-171450">
              <a:buFont typeface="Arial" pitchFamily="34" charset="0"/>
              <a:buChar char="•"/>
              <a:defRPr/>
            </a:pPr>
            <a:r>
              <a:rPr lang="en-US" sz="1000" dirty="0"/>
              <a:t>Areas with “hard” water (increased lipid and magnesium levels)</a:t>
            </a:r>
          </a:p>
          <a:p>
            <a:pPr>
              <a:defRPr/>
            </a:pPr>
            <a:endParaRPr lang="en-US" sz="1000" b="1" dirty="0"/>
          </a:p>
          <a:p>
            <a:pPr>
              <a:defRPr/>
            </a:pPr>
            <a:r>
              <a:rPr lang="en-US" sz="1000" b="1" dirty="0"/>
              <a:t>Temperature:</a:t>
            </a:r>
          </a:p>
          <a:p>
            <a:pPr marL="171450" indent="-171450">
              <a:buFont typeface="Arial" pitchFamily="34" charset="0"/>
              <a:buChar char="•"/>
              <a:defRPr/>
            </a:pPr>
            <a:r>
              <a:rPr lang="en-US" sz="1000" dirty="0"/>
              <a:t>Changes in environmental temperature affect the distribution of water between the tissues and blood.</a:t>
            </a:r>
          </a:p>
          <a:p>
            <a:pPr marL="171450" indent="-171450">
              <a:buFont typeface="Arial" pitchFamily="34" charset="0"/>
              <a:buChar char="•"/>
              <a:defRPr/>
            </a:pPr>
            <a:r>
              <a:rPr lang="en-US" sz="1000" dirty="0"/>
              <a:t>Plasma protein levels may drop slightly during severe exposure to heat.</a:t>
            </a:r>
          </a:p>
          <a:p>
            <a:pPr marL="171450" indent="-171450">
              <a:buFont typeface="Arial" pitchFamily="34" charset="0"/>
              <a:buChar char="•"/>
              <a:defRPr/>
            </a:pPr>
            <a:r>
              <a:rPr lang="en-US" sz="1000" dirty="0"/>
              <a:t>Electrolytes may be out of balance during profuse sweating.</a:t>
            </a:r>
          </a:p>
          <a:p>
            <a:pPr>
              <a:buFont typeface="Arial" pitchFamily="34" charset="0"/>
              <a:buNone/>
              <a:defRPr/>
            </a:pPr>
            <a:endParaRPr lang="en-US" sz="1000" b="1" dirty="0"/>
          </a:p>
          <a:p>
            <a:pPr>
              <a:buFont typeface="Arial" pitchFamily="34" charset="0"/>
              <a:buNone/>
              <a:defRPr/>
            </a:pPr>
            <a:r>
              <a:rPr lang="en-US" sz="1000" b="1" dirty="0"/>
              <a:t>Hydration:</a:t>
            </a:r>
          </a:p>
          <a:p>
            <a:pPr marL="171450" indent="-171450">
              <a:buFont typeface="Arial" pitchFamily="34" charset="0"/>
              <a:buChar char="•"/>
              <a:defRPr/>
            </a:pPr>
            <a:r>
              <a:rPr lang="en-US" sz="1000" dirty="0"/>
              <a:t>Dehydration leads to </a:t>
            </a:r>
            <a:r>
              <a:rPr lang="en-US" sz="1000" b="1" dirty="0"/>
              <a:t>hemoconcentration</a:t>
            </a:r>
            <a:r>
              <a:rPr lang="en-US" sz="1000" dirty="0"/>
              <a:t> (substances in the blood increase). This</a:t>
            </a:r>
            <a:r>
              <a:rPr lang="en-US" sz="1000" baseline="0" dirty="0"/>
              <a:t> m</a:t>
            </a:r>
            <a:r>
              <a:rPr lang="en-US" sz="1000" dirty="0"/>
              <a:t>ay occur due to persistent vomiting, diarrhea, diabetic acidosis, or inadequate fluid intake.</a:t>
            </a:r>
          </a:p>
          <a:p>
            <a:pPr marL="171450" indent="-171450">
              <a:buFont typeface="Arial" pitchFamily="34" charset="0"/>
              <a:buChar char="•"/>
              <a:defRPr/>
            </a:pPr>
            <a:r>
              <a:rPr lang="en-US" sz="1000" dirty="0"/>
              <a:t>Overhydration leads to </a:t>
            </a:r>
            <a:r>
              <a:rPr lang="en-US" sz="1000" b="1" dirty="0"/>
              <a:t>hemodilution</a:t>
            </a:r>
            <a:r>
              <a:rPr lang="en-US" sz="1000" dirty="0"/>
              <a:t> (decreased levels of substances in the blood).</a:t>
            </a:r>
            <a:r>
              <a:rPr lang="en-US" sz="1000" baseline="0" dirty="0"/>
              <a:t> This m</a:t>
            </a:r>
            <a:r>
              <a:rPr lang="en-US" sz="1000" dirty="0"/>
              <a:t>ay occur due to water intoxication, salt retention syndromes, or infusion of massive amounts of intravenous fluids.</a:t>
            </a:r>
          </a:p>
        </p:txBody>
      </p:sp>
      <p:sp>
        <p:nvSpPr>
          <p:cNvPr id="4" name="Slide Number Placeholder 3"/>
          <p:cNvSpPr>
            <a:spLocks noGrp="1"/>
          </p:cNvSpPr>
          <p:nvPr>
            <p:ph type="sldNum" sz="quarter" idx="5"/>
          </p:nvPr>
        </p:nvSpPr>
        <p:spPr/>
        <p:txBody>
          <a:bodyPr/>
          <a:lstStyle/>
          <a:p>
            <a:fld id="{969E8D09-9492-4554-9C8F-456CB81F32A8}" type="slidenum">
              <a:rPr lang="en-US" smtClean="0"/>
              <a:t>38</a:t>
            </a:fld>
            <a:endParaRPr lang="en-US"/>
          </a:p>
        </p:txBody>
      </p:sp>
    </p:spTree>
    <p:extLst>
      <p:ext uri="{BB962C8B-B14F-4D97-AF65-F5344CB8AC3E}">
        <p14:creationId xmlns:p14="http://schemas.microsoft.com/office/powerpoint/2010/main" val="3438470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4733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LO 7.6 </a:t>
            </a:r>
            <a:r>
              <a:rPr lang="en-US" altLang="en-US" sz="1000" dirty="0"/>
              <a:t>Recognize patient factors that may affect specimen quality and test results.</a:t>
            </a:r>
          </a:p>
          <a:p>
            <a:endParaRPr lang="en-US" sz="1000" baseline="0" dirty="0"/>
          </a:p>
          <a:p>
            <a:r>
              <a:rPr lang="en-US" sz="1000" b="1" baseline="0" dirty="0"/>
              <a:t>Notes:</a:t>
            </a:r>
          </a:p>
          <a:p>
            <a:pPr>
              <a:buFont typeface="Arial" pitchFamily="34" charset="0"/>
              <a:buNone/>
              <a:defRPr/>
            </a:pPr>
            <a:endParaRPr lang="en-US" sz="1000" b="1" dirty="0"/>
          </a:p>
          <a:p>
            <a:pPr>
              <a:buFont typeface="Arial" pitchFamily="34" charset="0"/>
              <a:buNone/>
              <a:defRPr/>
            </a:pPr>
            <a:r>
              <a:rPr lang="en-US" sz="1000" b="1" dirty="0"/>
              <a:t>Basal state:</a:t>
            </a:r>
          </a:p>
          <a:p>
            <a:pPr marL="171450" indent="-171450">
              <a:buFont typeface="Arial" pitchFamily="34" charset="0"/>
              <a:buChar char="•"/>
              <a:defRPr/>
            </a:pPr>
            <a:r>
              <a:rPr lang="en-US" sz="1000" dirty="0"/>
              <a:t>Patient who has been fasting and not exercising for at least 12 hours</a:t>
            </a:r>
          </a:p>
          <a:p>
            <a:pPr marL="171450" indent="-171450">
              <a:buFont typeface="Arial" pitchFamily="34" charset="0"/>
              <a:buChar char="•"/>
              <a:defRPr/>
            </a:pPr>
            <a:r>
              <a:rPr lang="en-US" sz="1000" dirty="0"/>
              <a:t>Some specimens should be drawn in the early morning to provide the most accurate assessment of analytes such as electrolytes, glucose, lipids, and proteins.</a:t>
            </a:r>
          </a:p>
          <a:p>
            <a:pPr>
              <a:buFont typeface="Arial" pitchFamily="34" charset="0"/>
              <a:buNone/>
              <a:defRPr/>
            </a:pPr>
            <a:endParaRPr lang="en-US" sz="1000" b="1" dirty="0"/>
          </a:p>
          <a:p>
            <a:pPr>
              <a:buFont typeface="Arial" pitchFamily="34" charset="0"/>
              <a:buNone/>
              <a:defRPr/>
            </a:pPr>
            <a:r>
              <a:rPr lang="en-US" sz="1000" b="1" dirty="0"/>
              <a:t>Diurnal variation:</a:t>
            </a:r>
          </a:p>
          <a:p>
            <a:pPr marL="171450" indent="-171450">
              <a:buFont typeface="Arial" pitchFamily="34" charset="0"/>
              <a:buChar char="•"/>
              <a:defRPr/>
            </a:pPr>
            <a:r>
              <a:rPr lang="en-US" sz="1000" dirty="0"/>
              <a:t>Refers to variation in the analyte at different times throughout the day</a:t>
            </a:r>
          </a:p>
          <a:p>
            <a:pPr marL="171450" indent="-171450">
              <a:buFont typeface="Arial" pitchFamily="34" charset="0"/>
              <a:buChar char="•"/>
              <a:defRPr/>
            </a:pPr>
            <a:r>
              <a:rPr lang="en-US" sz="1000" dirty="0"/>
              <a:t>Affects hormones and some white blood cell types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b="1" dirty="0"/>
              <a:t>Analyte: </a:t>
            </a:r>
            <a:r>
              <a:rPr lang="en-US" sz="1000" dirty="0"/>
              <a:t>Substance being tested</a:t>
            </a:r>
          </a:p>
          <a:p>
            <a:pPr>
              <a:defRPr/>
            </a:pPr>
            <a:endParaRPr lang="en-US" sz="1000" b="1" dirty="0"/>
          </a:p>
          <a:p>
            <a:pPr>
              <a:defRPr/>
            </a:pPr>
            <a:r>
              <a:rPr lang="en-US" sz="1000" b="1" dirty="0"/>
              <a:t>Timing:</a:t>
            </a:r>
          </a:p>
          <a:p>
            <a:pPr marL="171450" indent="-171450">
              <a:buFont typeface="Arial" pitchFamily="34" charset="0"/>
              <a:buChar char="•"/>
              <a:defRPr/>
            </a:pPr>
            <a:r>
              <a:rPr lang="en-US" sz="1000" dirty="0"/>
              <a:t>Specimens for most laboratory tests can be drawn at any time throughout the day.</a:t>
            </a:r>
          </a:p>
          <a:p>
            <a:pPr marL="171450" indent="-171450">
              <a:buFont typeface="Arial" pitchFamily="34" charset="0"/>
              <a:buChar char="•"/>
              <a:defRPr/>
            </a:pPr>
            <a:r>
              <a:rPr lang="en-US" sz="1000" dirty="0"/>
              <a:t>Some tests require special patient preparation, such as </a:t>
            </a:r>
            <a:r>
              <a:rPr lang="en-US" sz="1000" b="1" dirty="0"/>
              <a:t>fasting</a:t>
            </a:r>
            <a:r>
              <a:rPr lang="en-US" sz="1000" dirty="0"/>
              <a:t> (nothing to eat or drink, except</a:t>
            </a:r>
            <a:r>
              <a:rPr lang="en-US" sz="1000" baseline="0" dirty="0"/>
              <a:t> plain water)</a:t>
            </a:r>
            <a:r>
              <a:rPr lang="en-US" sz="1000" dirty="0"/>
              <a:t> and timing of the sample collection, such as basal or </a:t>
            </a:r>
            <a:r>
              <a:rPr lang="en-US" sz="1000" b="1" dirty="0"/>
              <a:t>postprandial</a:t>
            </a:r>
            <a:r>
              <a:rPr lang="en-US" sz="1000" dirty="0"/>
              <a:t> (after eating).</a:t>
            </a:r>
          </a:p>
          <a:p>
            <a:pPr>
              <a:buFont typeface="Arial" pitchFamily="34" charset="0"/>
              <a:buNone/>
              <a:defRPr/>
            </a:pPr>
            <a:endParaRPr lang="en-US" sz="1000" b="1" dirty="0"/>
          </a:p>
          <a:p>
            <a:pPr>
              <a:buFont typeface="Arial" pitchFamily="34" charset="0"/>
              <a:buNone/>
              <a:defRPr/>
            </a:pPr>
            <a:r>
              <a:rPr lang="en-US" sz="1000" b="1" dirty="0"/>
              <a:t>Therapeutic drug monitoring (TDM): </a:t>
            </a:r>
            <a:r>
              <a:rPr lang="en-US" sz="1000" dirty="0"/>
              <a:t>Monitoring the amount of a therapeutic drug in the blood</a:t>
            </a:r>
          </a:p>
          <a:p>
            <a:pPr>
              <a:buFont typeface="Arial" pitchFamily="34" charset="0"/>
              <a:buNone/>
              <a:defRPr/>
            </a:pPr>
            <a:r>
              <a:rPr lang="en-US" sz="1000" b="1" dirty="0"/>
              <a:t>Peak level:</a:t>
            </a:r>
            <a:r>
              <a:rPr lang="en-US" sz="1000" b="1" baseline="0" dirty="0"/>
              <a:t> </a:t>
            </a:r>
            <a:r>
              <a:rPr lang="en-US" sz="1000" baseline="0" dirty="0"/>
              <a:t>Specimen collected when serum drug level is at its highest, shortly after a medication is given</a:t>
            </a:r>
          </a:p>
          <a:p>
            <a:pPr>
              <a:buFont typeface="Arial" pitchFamily="34" charset="0"/>
              <a:buNone/>
              <a:defRPr/>
            </a:pPr>
            <a:r>
              <a:rPr lang="en-US" sz="1000" b="1" baseline="0" dirty="0"/>
              <a:t>Trough level: </a:t>
            </a:r>
            <a:r>
              <a:rPr lang="en-US" sz="1000" baseline="0" dirty="0"/>
              <a:t>Specimen collected when the drug level in the blood is at its lowest, usually immediately before the next scheduled dose</a:t>
            </a:r>
            <a:endParaRPr lang="en-US" sz="1000" dirty="0"/>
          </a:p>
        </p:txBody>
      </p:sp>
      <p:sp>
        <p:nvSpPr>
          <p:cNvPr id="4" name="Slide Number Placeholder 3"/>
          <p:cNvSpPr>
            <a:spLocks noGrp="1"/>
          </p:cNvSpPr>
          <p:nvPr>
            <p:ph type="sldNum" sz="quarter" idx="5"/>
          </p:nvPr>
        </p:nvSpPr>
        <p:spPr/>
        <p:txBody>
          <a:bodyPr/>
          <a:lstStyle/>
          <a:p>
            <a:fld id="{969E8D09-9492-4554-9C8F-456CB81F32A8}" type="slidenum">
              <a:rPr lang="en-US" smtClean="0"/>
              <a:t>39</a:t>
            </a:fld>
            <a:endParaRPr lang="en-US"/>
          </a:p>
        </p:txBody>
      </p:sp>
    </p:spTree>
    <p:extLst>
      <p:ext uri="{BB962C8B-B14F-4D97-AF65-F5344CB8AC3E}">
        <p14:creationId xmlns:p14="http://schemas.microsoft.com/office/powerpoint/2010/main" val="4011878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LO 7.6 </a:t>
            </a:r>
            <a:r>
              <a:rPr lang="en-US" altLang="en-US" sz="1600" dirty="0">
                <a:latin typeface="Albertus Medium" pitchFamily="34" charset="0"/>
              </a:rPr>
              <a:t>Recognize patient factors that may affect specimen quality and test results.</a:t>
            </a:r>
          </a:p>
          <a:p>
            <a:endParaRPr lang="en-US" sz="1600" baseline="0" dirty="0"/>
          </a:p>
          <a:p>
            <a:r>
              <a:rPr lang="en-US" sz="1600" b="1" baseline="0" dirty="0"/>
              <a:t>Notes:</a:t>
            </a:r>
          </a:p>
          <a:p>
            <a:endParaRPr lang="en-US" sz="1600" b="1" baseline="0" dirty="0"/>
          </a:p>
          <a:p>
            <a:pPr>
              <a:defRPr/>
            </a:pPr>
            <a:r>
              <a:rPr lang="en-US" sz="1600" b="1" dirty="0"/>
              <a:t>Dietary restrictions:</a:t>
            </a:r>
          </a:p>
          <a:p>
            <a:pPr marL="171450" indent="-171450">
              <a:buFont typeface="Arial" pitchFamily="34" charset="0"/>
              <a:buChar char="•"/>
              <a:defRPr/>
            </a:pPr>
            <a:r>
              <a:rPr lang="en-US" sz="1600" dirty="0"/>
              <a:t>Food, drink, and even smoking can affect the results of many blood tests.</a:t>
            </a:r>
          </a:p>
          <a:p>
            <a:pPr marL="171450" indent="-171450">
              <a:buFont typeface="Arial" pitchFamily="34" charset="0"/>
              <a:buChar char="•"/>
              <a:defRPr/>
            </a:pPr>
            <a:r>
              <a:rPr lang="en-US" sz="1600" dirty="0"/>
              <a:t>Check any special dietary restrictions required for the tests.</a:t>
            </a:r>
          </a:p>
          <a:p>
            <a:pPr marL="171450" indent="-171450">
              <a:buFont typeface="Arial" pitchFamily="34" charset="0"/>
              <a:buChar char="•"/>
              <a:defRPr/>
            </a:pPr>
            <a:r>
              <a:rPr lang="en-US" altLang="en-US" sz="1800" dirty="0"/>
              <a:t>Note the last time the patient had anything to eat, drink, or smoke and if special dietary restrictions were followed.</a:t>
            </a:r>
            <a:endParaRPr lang="en-US" sz="1600" dirty="0"/>
          </a:p>
          <a:p>
            <a:pPr>
              <a:buFont typeface="Arial" pitchFamily="34" charset="0"/>
              <a:buNone/>
              <a:defRPr/>
            </a:pPr>
            <a:endParaRPr lang="en-US" sz="1600" dirty="0"/>
          </a:p>
          <a:p>
            <a:pPr>
              <a:buFont typeface="Arial" pitchFamily="34" charset="0"/>
              <a:buNone/>
              <a:defRPr/>
            </a:pPr>
            <a:r>
              <a:rPr lang="en-US" sz="1600" b="1" dirty="0"/>
              <a:t>Special diets:</a:t>
            </a:r>
          </a:p>
          <a:p>
            <a:pPr marL="171450" indent="-171450">
              <a:buFont typeface="Arial" pitchFamily="34" charset="0"/>
              <a:buChar char="•"/>
              <a:defRPr/>
            </a:pPr>
            <a:r>
              <a:rPr lang="en-US" sz="1600" dirty="0"/>
              <a:t>Some tests require that the patient follow a special diet prior to the test. Patients may be told to eat or not eat certain foods for several days before the test.</a:t>
            </a:r>
          </a:p>
          <a:p>
            <a:pPr marL="171450" indent="-171450">
              <a:buFont typeface="Arial" pitchFamily="34" charset="0"/>
              <a:buChar char="•"/>
              <a:defRPr/>
            </a:pPr>
            <a:r>
              <a:rPr lang="en-US" sz="1600" dirty="0"/>
              <a:t>Note whether the patient has followed these requirements on the requisition slip.</a:t>
            </a:r>
          </a:p>
          <a:p>
            <a:pPr marL="171450" indent="-171450">
              <a:buFont typeface="Arial" pitchFamily="34" charset="0"/>
              <a:buChar char="•"/>
              <a:defRPr/>
            </a:pPr>
            <a:endParaRPr lang="en-US" sz="1600" dirty="0"/>
          </a:p>
          <a:p>
            <a:pPr marL="0" indent="0">
              <a:buFont typeface="Arial" pitchFamily="34" charset="0"/>
              <a:buNone/>
              <a:defRPr/>
            </a:pPr>
            <a:r>
              <a:rPr lang="en-US" sz="1600" b="1" dirty="0"/>
              <a:t>Other factors:</a:t>
            </a:r>
          </a:p>
          <a:p>
            <a:pPr marL="0" indent="0">
              <a:buFont typeface="Arial" pitchFamily="34" charset="0"/>
              <a:buNone/>
              <a:defRPr/>
            </a:pPr>
            <a:r>
              <a:rPr lang="en-US" sz="1600" dirty="0"/>
              <a:t>If blood is drawn shortly after a meal, the serum may appear cloudy, or </a:t>
            </a:r>
            <a:r>
              <a:rPr lang="en-US" sz="1600" b="1" dirty="0"/>
              <a:t>lipemic</a:t>
            </a:r>
            <a:r>
              <a:rPr lang="en-US" sz="1600" dirty="0"/>
              <a:t>.</a:t>
            </a:r>
            <a:r>
              <a:rPr lang="en-US" sz="1600" baseline="0" dirty="0"/>
              <a:t> Lipemia is due to the large amount of fatty compounds in the blood after a meal, and it interferes with many laboratory tests.</a:t>
            </a:r>
            <a:endParaRPr lang="en-US" sz="1600" dirty="0"/>
          </a:p>
          <a:p>
            <a:endParaRPr lang="en-US" sz="1600" dirty="0"/>
          </a:p>
        </p:txBody>
      </p:sp>
      <p:sp>
        <p:nvSpPr>
          <p:cNvPr id="4" name="Slide Number Placeholder 3"/>
          <p:cNvSpPr>
            <a:spLocks noGrp="1"/>
          </p:cNvSpPr>
          <p:nvPr>
            <p:ph type="sldNum" sz="quarter" idx="5"/>
          </p:nvPr>
        </p:nvSpPr>
        <p:spPr/>
        <p:txBody>
          <a:bodyPr/>
          <a:lstStyle/>
          <a:p>
            <a:fld id="{969E8D09-9492-4554-9C8F-456CB81F32A8}" type="slidenum">
              <a:rPr lang="en-US" smtClean="0"/>
              <a:t>40</a:t>
            </a:fld>
            <a:endParaRPr lang="en-US"/>
          </a:p>
        </p:txBody>
      </p:sp>
    </p:spTree>
    <p:extLst>
      <p:ext uri="{BB962C8B-B14F-4D97-AF65-F5344CB8AC3E}">
        <p14:creationId xmlns:p14="http://schemas.microsoft.com/office/powerpoint/2010/main" val="2141081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7.6 </a:t>
            </a:r>
            <a:r>
              <a:rPr lang="en-US" altLang="en-US" dirty="0">
                <a:latin typeface="Albertus Medium" pitchFamily="34" charset="0"/>
              </a:rPr>
              <a:t>Recognize patient factors that may affect specimen quality and test results.</a:t>
            </a:r>
          </a:p>
          <a:p>
            <a:endParaRPr lang="en-US" baseline="0" dirty="0"/>
          </a:p>
          <a:p>
            <a:r>
              <a:rPr lang="en-US" b="1" baseline="0" dirty="0"/>
              <a:t>Notes:</a:t>
            </a:r>
          </a:p>
          <a:p>
            <a:endParaRPr lang="en-US" b="1" baseline="0" dirty="0"/>
          </a:p>
          <a:p>
            <a:pPr>
              <a:defRPr/>
            </a:pPr>
            <a:r>
              <a:rPr lang="en-US" b="1" dirty="0"/>
              <a:t>Interfering substances </a:t>
            </a:r>
            <a:r>
              <a:rPr lang="en-US" dirty="0"/>
              <a:t>are substances (including medications) that can alter laboratory test results. </a:t>
            </a:r>
          </a:p>
          <a:p>
            <a:pPr marL="628650" lvl="1" indent="-171450">
              <a:buFont typeface="Arial" pitchFamily="34" charset="0"/>
              <a:buChar char="•"/>
              <a:defRPr/>
            </a:pPr>
            <a:r>
              <a:rPr lang="en-US" dirty="0"/>
              <a:t>Erythromycin causes an orange color in blood and urine.</a:t>
            </a:r>
          </a:p>
          <a:p>
            <a:pPr marL="628650" lvl="1" indent="-171450">
              <a:buFont typeface="Arial" pitchFamily="34" charset="0"/>
              <a:buChar char="•"/>
              <a:defRPr/>
            </a:pPr>
            <a:r>
              <a:rPr lang="en-US" dirty="0"/>
              <a:t>Vitamin B</a:t>
            </a:r>
            <a:r>
              <a:rPr lang="en-US" baseline="-25000" dirty="0"/>
              <a:t>12</a:t>
            </a:r>
            <a:r>
              <a:rPr lang="en-US" dirty="0"/>
              <a:t> causes a yellow color in blood and urine.</a:t>
            </a:r>
          </a:p>
          <a:p>
            <a:pPr>
              <a:buFont typeface="Arial" pitchFamily="34" charset="0"/>
              <a:buNone/>
              <a:defRPr/>
            </a:pPr>
            <a:endParaRPr lang="en-US" dirty="0"/>
          </a:p>
          <a:p>
            <a:pPr>
              <a:buFont typeface="Arial" pitchFamily="34" charset="0"/>
              <a:buNone/>
              <a:defRPr/>
            </a:pPr>
            <a:r>
              <a:rPr lang="en-US" dirty="0"/>
              <a:t>Other medications have an effect on various body systems and may alter the level of chemicals they produce.</a:t>
            </a:r>
            <a:r>
              <a:rPr lang="en-US" baseline="0" dirty="0"/>
              <a:t> </a:t>
            </a:r>
            <a:r>
              <a:rPr lang="en-US" dirty="0"/>
              <a:t>For</a:t>
            </a:r>
            <a:r>
              <a:rPr lang="en-US" baseline="0" dirty="0"/>
              <a:t> e</a:t>
            </a:r>
            <a:r>
              <a:rPr lang="en-US" dirty="0"/>
              <a:t>xample,</a:t>
            </a:r>
            <a:r>
              <a:rPr lang="en-US" baseline="0" dirty="0"/>
              <a:t> s</a:t>
            </a:r>
            <a:r>
              <a:rPr lang="en-US" dirty="0"/>
              <a:t>tatins affect liver enzymes in the blood.</a:t>
            </a:r>
          </a:p>
          <a:p>
            <a:pPr>
              <a:buFont typeface="Arial" pitchFamily="34" charset="0"/>
              <a:buNone/>
              <a:defRPr/>
            </a:pPr>
            <a:endParaRPr lang="en-US" dirty="0"/>
          </a:p>
          <a:p>
            <a:pPr>
              <a:buFont typeface="Arial" pitchFamily="34" charset="0"/>
              <a:buNone/>
              <a:defRPr/>
            </a:pPr>
            <a:r>
              <a:rPr lang="en-US" dirty="0"/>
              <a:t>Additives in collection tubes are also interfering substances, but they are used by the phlebotomist for specific purposes. This will be discussed in the </a:t>
            </a:r>
            <a:r>
              <a:rPr lang="en-US" i="1" dirty="0"/>
              <a:t>Blood Collection Equipment</a:t>
            </a:r>
            <a:r>
              <a:rPr lang="en-US" i="1" baseline="0" dirty="0"/>
              <a:t> </a:t>
            </a:r>
            <a:r>
              <a:rPr lang="en-US" baseline="0" dirty="0"/>
              <a:t>chapter.</a:t>
            </a:r>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41</a:t>
            </a:fld>
            <a:endParaRPr lang="en-US"/>
          </a:p>
        </p:txBody>
      </p:sp>
    </p:spTree>
    <p:extLst>
      <p:ext uri="{BB962C8B-B14F-4D97-AF65-F5344CB8AC3E}">
        <p14:creationId xmlns:p14="http://schemas.microsoft.com/office/powerpoint/2010/main" val="3241876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7.6 </a:t>
            </a:r>
            <a:r>
              <a:rPr lang="en-US" altLang="en-US" dirty="0">
                <a:latin typeface="Albertus Medium" pitchFamily="34" charset="0"/>
              </a:rPr>
              <a:t>Recognize patient factors that may affect specimen quality and test results.</a:t>
            </a:r>
          </a:p>
          <a:p>
            <a:endParaRPr lang="en-US" baseline="0" dirty="0"/>
          </a:p>
          <a:p>
            <a:r>
              <a:rPr lang="en-US" b="1" baseline="0" dirty="0"/>
              <a:t>Notes:</a:t>
            </a:r>
          </a:p>
          <a:p>
            <a:endParaRPr lang="en-US" b="1" baseline="0" dirty="0"/>
          </a:p>
          <a:p>
            <a:pPr>
              <a:defRPr/>
            </a:pPr>
            <a:r>
              <a:rPr lang="en-US" b="1" dirty="0"/>
              <a:t>Interfering substances </a:t>
            </a:r>
            <a:r>
              <a:rPr lang="en-US" dirty="0"/>
              <a:t>are substances (including medications) that can alter laboratory test results. </a:t>
            </a:r>
          </a:p>
          <a:p>
            <a:pPr marL="628650" lvl="1" indent="-171450">
              <a:buFont typeface="Arial" pitchFamily="34" charset="0"/>
              <a:buChar char="•"/>
              <a:defRPr/>
            </a:pPr>
            <a:r>
              <a:rPr lang="en-US" dirty="0"/>
              <a:t>Erythromycin causes an orange color in blood and urine.</a:t>
            </a:r>
          </a:p>
          <a:p>
            <a:pPr marL="628650" lvl="1" indent="-171450">
              <a:buFont typeface="Arial" pitchFamily="34" charset="0"/>
              <a:buChar char="•"/>
              <a:defRPr/>
            </a:pPr>
            <a:r>
              <a:rPr lang="en-US" dirty="0"/>
              <a:t>Vitamin B</a:t>
            </a:r>
            <a:r>
              <a:rPr lang="en-US" baseline="-25000" dirty="0"/>
              <a:t>12</a:t>
            </a:r>
            <a:r>
              <a:rPr lang="en-US" dirty="0"/>
              <a:t> causes a yellow color in blood and urine.</a:t>
            </a:r>
          </a:p>
          <a:p>
            <a:pPr>
              <a:buFont typeface="Arial" pitchFamily="34" charset="0"/>
              <a:buNone/>
              <a:defRPr/>
            </a:pPr>
            <a:endParaRPr lang="en-US" dirty="0"/>
          </a:p>
          <a:p>
            <a:pPr>
              <a:buFont typeface="Arial" pitchFamily="34" charset="0"/>
              <a:buNone/>
              <a:defRPr/>
            </a:pPr>
            <a:r>
              <a:rPr lang="en-US" dirty="0"/>
              <a:t>Other medications have an effect on various body systems and may alter the level of chemicals they produce.</a:t>
            </a:r>
            <a:r>
              <a:rPr lang="en-US" baseline="0" dirty="0"/>
              <a:t> </a:t>
            </a:r>
            <a:r>
              <a:rPr lang="en-US" dirty="0"/>
              <a:t>For</a:t>
            </a:r>
            <a:r>
              <a:rPr lang="en-US" baseline="0" dirty="0"/>
              <a:t> e</a:t>
            </a:r>
            <a:r>
              <a:rPr lang="en-US" dirty="0"/>
              <a:t>xample,</a:t>
            </a:r>
            <a:r>
              <a:rPr lang="en-US" baseline="0" dirty="0"/>
              <a:t> s</a:t>
            </a:r>
            <a:r>
              <a:rPr lang="en-US" dirty="0"/>
              <a:t>tatins affect liver enzymes in the blood.</a:t>
            </a:r>
          </a:p>
          <a:p>
            <a:pPr>
              <a:buFont typeface="Arial" pitchFamily="34" charset="0"/>
              <a:buNone/>
              <a:defRPr/>
            </a:pPr>
            <a:endParaRPr lang="en-US" dirty="0"/>
          </a:p>
          <a:p>
            <a:pPr>
              <a:buFont typeface="Arial" pitchFamily="34" charset="0"/>
              <a:buNone/>
              <a:defRPr/>
            </a:pPr>
            <a:r>
              <a:rPr lang="en-US" dirty="0"/>
              <a:t>Additives in collection tubes are also interfering substances, but they are used by the phlebotomist for specific purposes. This will be discussed in the </a:t>
            </a:r>
            <a:r>
              <a:rPr lang="en-US" i="1" dirty="0"/>
              <a:t>Blood Collection Equipment</a:t>
            </a:r>
            <a:r>
              <a:rPr lang="en-US" i="1" baseline="0" dirty="0"/>
              <a:t> </a:t>
            </a:r>
            <a:r>
              <a:rPr lang="en-US" baseline="0" dirty="0"/>
              <a:t>chapter.</a:t>
            </a:r>
            <a:endParaRPr lang="en-US"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42</a:t>
            </a:fld>
            <a:endParaRPr lang="en-US"/>
          </a:p>
        </p:txBody>
      </p:sp>
    </p:spTree>
    <p:extLst>
      <p:ext uri="{BB962C8B-B14F-4D97-AF65-F5344CB8AC3E}">
        <p14:creationId xmlns:p14="http://schemas.microsoft.com/office/powerpoint/2010/main" val="4155036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LO 7.6 </a:t>
            </a:r>
            <a:r>
              <a:rPr lang="en-US" altLang="en-US" sz="1400" dirty="0">
                <a:latin typeface="Albertus Medium" pitchFamily="34" charset="0"/>
              </a:rPr>
              <a:t>Recognize patient factors that may affect specimen quality and test results.</a:t>
            </a:r>
          </a:p>
          <a:p>
            <a:endParaRPr lang="en-US" sz="1400" baseline="0" dirty="0"/>
          </a:p>
          <a:p>
            <a:r>
              <a:rPr lang="en-US" sz="1400" b="1" baseline="0" dirty="0"/>
              <a:t>Notes:</a:t>
            </a:r>
          </a:p>
          <a:p>
            <a:endParaRPr lang="en-US" sz="1400" b="1" baseline="0" dirty="0"/>
          </a:p>
          <a:p>
            <a:pPr>
              <a:defRPr/>
            </a:pPr>
            <a:r>
              <a:rPr lang="en-US" sz="1400" b="0" dirty="0"/>
              <a:t>Proper specimen handling is the responsibility of the phlebotomist. Various</a:t>
            </a:r>
            <a:r>
              <a:rPr lang="en-US" sz="1400" b="0" baseline="0" dirty="0"/>
              <a:t> tests may have different handling requirements.</a:t>
            </a:r>
          </a:p>
          <a:p>
            <a:pPr marL="171450" indent="-171450">
              <a:buFont typeface="Arial" panose="020B0604020202020204" pitchFamily="34" charset="0"/>
              <a:buChar char="•"/>
              <a:defRPr/>
            </a:pPr>
            <a:r>
              <a:rPr lang="en-US" sz="1400" b="0" baseline="0" dirty="0"/>
              <a:t>STAT tests must be performed within 1 hour of collection and transported to the laboratory immediately.</a:t>
            </a:r>
          </a:p>
          <a:p>
            <a:pPr marL="171450" indent="-171450">
              <a:buFont typeface="Arial" panose="020B0604020202020204" pitchFamily="34" charset="0"/>
              <a:buChar char="•"/>
              <a:defRPr/>
            </a:pPr>
            <a:r>
              <a:rPr lang="en-US" sz="1400" b="0" baseline="0" dirty="0"/>
              <a:t>Some specimens must be centrifuged within a specified amount of time.</a:t>
            </a:r>
          </a:p>
          <a:p>
            <a:pPr marL="171450" indent="-171450">
              <a:buFont typeface="Arial" panose="020B0604020202020204" pitchFamily="34" charset="0"/>
              <a:buChar char="•"/>
              <a:defRPr/>
            </a:pPr>
            <a:r>
              <a:rPr lang="en-US" sz="1400" b="0" baseline="0" dirty="0"/>
              <a:t>Some specimens must be kept warm or cold.</a:t>
            </a:r>
          </a:p>
          <a:p>
            <a:pPr marL="171450" indent="-171450">
              <a:buFont typeface="Arial" panose="020B0604020202020204" pitchFamily="34" charset="0"/>
              <a:buChar char="•"/>
              <a:defRPr/>
            </a:pPr>
            <a:r>
              <a:rPr lang="en-US" sz="1400" b="0" baseline="0" dirty="0"/>
              <a:t>Some specimens must be protected from light.</a:t>
            </a:r>
          </a:p>
          <a:p>
            <a:pPr marL="0" indent="0">
              <a:buFont typeface="Arial" panose="020B0604020202020204" pitchFamily="34" charset="0"/>
              <a:buNone/>
              <a:defRPr/>
            </a:pPr>
            <a:endParaRPr lang="en-US" sz="1400" b="0" baseline="0" dirty="0"/>
          </a:p>
          <a:p>
            <a:pPr marL="0" indent="0">
              <a:buFont typeface="Arial" panose="020B0604020202020204" pitchFamily="34" charset="0"/>
              <a:buNone/>
              <a:defRPr/>
            </a:pPr>
            <a:r>
              <a:rPr lang="en-US" sz="1400" b="0" baseline="0" dirty="0"/>
              <a:t>Further details about specimen processing and transport are included in the </a:t>
            </a:r>
            <a:r>
              <a:rPr lang="en-US" sz="1400" b="0" i="1" baseline="0" dirty="0"/>
              <a:t>Blood Specimen Handling </a:t>
            </a:r>
            <a:r>
              <a:rPr lang="en-US" sz="1400" b="0" baseline="0" dirty="0"/>
              <a:t>chapter.</a:t>
            </a:r>
            <a:endParaRPr lang="en-US" sz="1400" b="0" dirty="0"/>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43</a:t>
            </a:fld>
            <a:endParaRPr lang="en-US"/>
          </a:p>
        </p:txBody>
      </p:sp>
    </p:spTree>
    <p:extLst>
      <p:ext uri="{BB962C8B-B14F-4D97-AF65-F5344CB8AC3E}">
        <p14:creationId xmlns:p14="http://schemas.microsoft.com/office/powerpoint/2010/main" val="3075051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LO 7.7 </a:t>
            </a:r>
            <a:r>
              <a:rPr lang="en-US" altLang="en-US" sz="1400" dirty="0">
                <a:latin typeface="Albertus Medium" pitchFamily="34" charset="0"/>
              </a:rPr>
              <a:t>Explain the phlebotomist’s role in maintaining accurate and secure blood collection documentation.</a:t>
            </a:r>
          </a:p>
          <a:p>
            <a:endParaRPr lang="en-US" sz="1400" baseline="0" dirty="0"/>
          </a:p>
          <a:p>
            <a:r>
              <a:rPr lang="en-US" sz="1400" b="1" baseline="0" dirty="0"/>
              <a:t>Notes:</a:t>
            </a:r>
          </a:p>
          <a:p>
            <a:endParaRPr lang="en-US" sz="1400" b="1" baseline="0" dirty="0"/>
          </a:p>
          <a:p>
            <a:r>
              <a:rPr lang="en-US" altLang="en-US" sz="1400" b="1" dirty="0"/>
              <a:t>EHR vs. EMR: </a:t>
            </a:r>
            <a:r>
              <a:rPr lang="en-US" altLang="en-US" sz="1400" dirty="0"/>
              <a:t>These terms are not exactly the same.</a:t>
            </a:r>
          </a:p>
          <a:p>
            <a:r>
              <a:rPr lang="en-US" altLang="en-US" sz="1400" b="1" dirty="0"/>
              <a:t>EMR: </a:t>
            </a:r>
            <a:r>
              <a:rPr lang="en-US" altLang="en-US" sz="1400" dirty="0"/>
              <a:t>Medical records only, used by doctors for diagnosis and treatment</a:t>
            </a:r>
          </a:p>
          <a:p>
            <a:r>
              <a:rPr lang="en-US" altLang="en-US" sz="1400" b="1" dirty="0"/>
              <a:t>EHR:</a:t>
            </a:r>
            <a:r>
              <a:rPr lang="en-US" altLang="en-US" sz="1400" dirty="0"/>
              <a:t> Includes medical records and other information, encompassing</a:t>
            </a:r>
            <a:r>
              <a:rPr lang="en-US" altLang="en-US" sz="1400" baseline="0" dirty="0"/>
              <a:t> the total health of the patient; EHRs have the ability to travel from facility to facility and from one healthcare provider to another in a secure way.</a:t>
            </a:r>
            <a:endParaRPr lang="en-US" altLang="en-US" sz="1400" dirty="0"/>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45</a:t>
            </a:fld>
            <a:endParaRPr lang="en-US"/>
          </a:p>
        </p:txBody>
      </p:sp>
    </p:spTree>
    <p:extLst>
      <p:ext uri="{BB962C8B-B14F-4D97-AF65-F5344CB8AC3E}">
        <p14:creationId xmlns:p14="http://schemas.microsoft.com/office/powerpoint/2010/main" val="4254227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LO 7.7 </a:t>
            </a:r>
            <a:r>
              <a:rPr lang="en-US" altLang="en-US" sz="1400" dirty="0">
                <a:latin typeface="Albertus Medium" pitchFamily="34" charset="0"/>
              </a:rPr>
              <a:t>Explain the phlebotomist’s role in maintaining accurate and secure blood collection documentation.</a:t>
            </a:r>
          </a:p>
          <a:p>
            <a:endParaRPr lang="en-US" sz="1400" baseline="0" dirty="0"/>
          </a:p>
          <a:p>
            <a:r>
              <a:rPr lang="en-US" sz="1400" b="1" baseline="0" dirty="0"/>
              <a:t>Notes:</a:t>
            </a:r>
          </a:p>
          <a:p>
            <a:endParaRPr lang="en-US" sz="1400" b="1" baseline="0" dirty="0"/>
          </a:p>
          <a:p>
            <a:pPr>
              <a:defRPr/>
            </a:pPr>
            <a:r>
              <a:rPr lang="en-US" sz="1400" b="1" dirty="0"/>
              <a:t>Phlebotomist’s documentation responsibilities:</a:t>
            </a:r>
          </a:p>
          <a:p>
            <a:pPr marL="171450" indent="-171450">
              <a:buFont typeface="Arial" pitchFamily="34" charset="0"/>
              <a:buChar char="•"/>
              <a:defRPr/>
            </a:pPr>
            <a:r>
              <a:rPr lang="en-US" sz="1400" dirty="0"/>
              <a:t>Record own identification on requisitions and specimen labels</a:t>
            </a:r>
          </a:p>
          <a:p>
            <a:pPr marL="171450" indent="-171450">
              <a:buFont typeface="Arial" pitchFamily="34" charset="0"/>
              <a:buChar char="•"/>
              <a:defRPr/>
            </a:pPr>
            <a:r>
              <a:rPr lang="en-US" sz="1400" dirty="0"/>
              <a:t>Enter collection information and comments into the laboratory log book or laboratory information system (LIS)</a:t>
            </a:r>
          </a:p>
          <a:p>
            <a:pPr marL="171450" indent="-171450">
              <a:buFont typeface="Arial" pitchFamily="34" charset="0"/>
              <a:buChar char="•"/>
              <a:defRPr/>
            </a:pPr>
            <a:endParaRPr lang="en-US" sz="1400" dirty="0"/>
          </a:p>
          <a:p>
            <a:pPr>
              <a:buFont typeface="Arial" pitchFamily="34" charset="0"/>
              <a:buNone/>
              <a:defRPr/>
            </a:pPr>
            <a:r>
              <a:rPr lang="en-US" sz="1400" dirty="0"/>
              <a:t>This information allows for specimen tracking. It allows the lab to follow up on questions about specimen quality and to answer questions about the status of laboratory test collections and anticipated completion times.</a:t>
            </a:r>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46</a:t>
            </a:fld>
            <a:endParaRPr lang="en-US"/>
          </a:p>
        </p:txBody>
      </p:sp>
    </p:spTree>
    <p:extLst>
      <p:ext uri="{BB962C8B-B14F-4D97-AF65-F5344CB8AC3E}">
        <p14:creationId xmlns:p14="http://schemas.microsoft.com/office/powerpoint/2010/main" val="1596006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sz="1400" b="0" dirty="0">
                <a:latin typeface="Albertus Medium" pitchFamily="34" charset="0"/>
              </a:rPr>
              <a:t>7.1	</a:t>
            </a:r>
            <a:r>
              <a:rPr lang="en-US" altLang="en-US" sz="1400" b="0" dirty="0">
                <a:latin typeface="Albertus Medium" pitchFamily="34" charset="0"/>
              </a:rPr>
              <a:t>Identify the parts and functions of a laboratory requisition.</a:t>
            </a:r>
          </a:p>
          <a:p>
            <a:pPr marL="404813" indent="-404813">
              <a:spcBef>
                <a:spcPts val="2400"/>
              </a:spcBef>
            </a:pPr>
            <a:r>
              <a:rPr lang="en-US" altLang="en-US" sz="1400" b="0" dirty="0">
                <a:latin typeface="Albertus Medium" pitchFamily="34" charset="0"/>
              </a:rPr>
              <a:t>7.2	Identify the professional communication techniques of the phlebotomist.</a:t>
            </a:r>
          </a:p>
          <a:p>
            <a:pPr marL="404813" indent="-404813">
              <a:spcBef>
                <a:spcPts val="2400"/>
              </a:spcBef>
            </a:pPr>
            <a:r>
              <a:rPr lang="en-US" altLang="en-US" sz="1400" b="0" dirty="0">
                <a:latin typeface="Albertus Medium" pitchFamily="34" charset="0"/>
              </a:rPr>
              <a:t>7.3	Comply with ethical and legal standards for professional communication.</a:t>
            </a:r>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47</a:t>
            </a:fld>
            <a:endParaRPr lang="en-US"/>
          </a:p>
        </p:txBody>
      </p:sp>
    </p:spTree>
    <p:extLst>
      <p:ext uri="{BB962C8B-B14F-4D97-AF65-F5344CB8AC3E}">
        <p14:creationId xmlns:p14="http://schemas.microsoft.com/office/powerpoint/2010/main" val="1102090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altLang="en-US" sz="1400" b="0" dirty="0">
                <a:latin typeface="Albertus Medium" pitchFamily="34" charset="0"/>
              </a:rPr>
              <a:t>7.4	Carry out proper patient identification.</a:t>
            </a:r>
          </a:p>
          <a:p>
            <a:pPr marL="404813" indent="-404813">
              <a:spcBef>
                <a:spcPts val="2400"/>
              </a:spcBef>
            </a:pPr>
            <a:r>
              <a:rPr lang="en-US" altLang="en-US" sz="1400" b="0" dirty="0">
                <a:latin typeface="Albertus Medium" pitchFamily="34" charset="0"/>
              </a:rPr>
              <a:t>7.5	Define the legal/ethical importance of specimen identification.</a:t>
            </a:r>
          </a:p>
          <a:p>
            <a:pPr marL="404813" indent="-404813">
              <a:spcBef>
                <a:spcPts val="2400"/>
              </a:spcBef>
            </a:pPr>
            <a:r>
              <a:rPr lang="en-US" altLang="en-US" sz="1400" b="0" dirty="0">
                <a:latin typeface="Albertus Medium" pitchFamily="34" charset="0"/>
              </a:rPr>
              <a:t>7.6	Recognize patient factors that may affect specimen quality and test results.</a:t>
            </a:r>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48</a:t>
            </a:fld>
            <a:endParaRPr lang="en-US"/>
          </a:p>
        </p:txBody>
      </p:sp>
    </p:spTree>
    <p:extLst>
      <p:ext uri="{BB962C8B-B14F-4D97-AF65-F5344CB8AC3E}">
        <p14:creationId xmlns:p14="http://schemas.microsoft.com/office/powerpoint/2010/main" val="318847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5</a:t>
            </a:fld>
            <a:endParaRPr lang="en-US"/>
          </a:p>
        </p:txBody>
      </p:sp>
    </p:spTree>
    <p:extLst>
      <p:ext uri="{BB962C8B-B14F-4D97-AF65-F5344CB8AC3E}">
        <p14:creationId xmlns:p14="http://schemas.microsoft.com/office/powerpoint/2010/main" val="1118573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3" indent="-404813">
              <a:spcBef>
                <a:spcPts val="2400"/>
              </a:spcBef>
            </a:pPr>
            <a:r>
              <a:rPr lang="en-US" altLang="en-US" sz="1400" b="0" dirty="0">
                <a:latin typeface="Albertus Medium" pitchFamily="34" charset="0"/>
              </a:rPr>
              <a:t>7.6	Recognize patient factors that may affect specimen quality and test results.</a:t>
            </a:r>
          </a:p>
          <a:p>
            <a:pPr marL="404813" indent="-404813">
              <a:spcBef>
                <a:spcPts val="2400"/>
              </a:spcBef>
            </a:pPr>
            <a:r>
              <a:rPr lang="en-US" altLang="en-US" sz="1400" b="0" dirty="0">
                <a:latin typeface="Albertus Medium" pitchFamily="34" charset="0"/>
              </a:rPr>
              <a:t>7.7	Explain the phlebotomist’s role in maintaining accurate and secure blood collection documentation.</a:t>
            </a:r>
          </a:p>
          <a:p>
            <a:endParaRPr lang="en-US" sz="1400" dirty="0"/>
          </a:p>
        </p:txBody>
      </p:sp>
      <p:sp>
        <p:nvSpPr>
          <p:cNvPr id="4" name="Slide Number Placeholder 3"/>
          <p:cNvSpPr>
            <a:spLocks noGrp="1"/>
          </p:cNvSpPr>
          <p:nvPr>
            <p:ph type="sldNum" sz="quarter" idx="5"/>
          </p:nvPr>
        </p:nvSpPr>
        <p:spPr/>
        <p:txBody>
          <a:bodyPr/>
          <a:lstStyle/>
          <a:p>
            <a:fld id="{969E8D09-9492-4554-9C8F-456CB81F32A8}" type="slidenum">
              <a:rPr lang="en-US" smtClean="0"/>
              <a:t>49</a:t>
            </a:fld>
            <a:endParaRPr lang="en-US"/>
          </a:p>
        </p:txBody>
      </p:sp>
    </p:spTree>
    <p:extLst>
      <p:ext uri="{BB962C8B-B14F-4D97-AF65-F5344CB8AC3E}">
        <p14:creationId xmlns:p14="http://schemas.microsoft.com/office/powerpoint/2010/main" val="4221655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A7A27-C7DA-4E20-8877-F9D8D7F61956}" type="slidenum">
              <a:rPr lang="en-US" smtClean="0"/>
              <a:t>50</a:t>
            </a:fld>
            <a:endParaRPr lang="en-US"/>
          </a:p>
        </p:txBody>
      </p:sp>
    </p:spTree>
    <p:extLst>
      <p:ext uri="{BB962C8B-B14F-4D97-AF65-F5344CB8AC3E}">
        <p14:creationId xmlns:p14="http://schemas.microsoft.com/office/powerpoint/2010/main" val="4005741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8</a:t>
            </a:fld>
            <a:endParaRPr lang="en-US"/>
          </a:p>
        </p:txBody>
      </p:sp>
    </p:spTree>
    <p:extLst>
      <p:ext uri="{BB962C8B-B14F-4D97-AF65-F5344CB8AC3E}">
        <p14:creationId xmlns:p14="http://schemas.microsoft.com/office/powerpoint/2010/main" val="4107777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7.1 </a:t>
            </a:r>
            <a:r>
              <a:rPr lang="en-US" altLang="en-US" dirty="0">
                <a:latin typeface="Albertus Medium" pitchFamily="34" charset="0"/>
              </a:rPr>
              <a:t>Identify the parts and functions of a laboratory requisition.</a:t>
            </a:r>
          </a:p>
          <a:p>
            <a:endParaRPr lang="en-US" baseline="0" dirty="0"/>
          </a:p>
          <a:p>
            <a:r>
              <a:rPr lang="en-US" b="1" baseline="0" dirty="0"/>
              <a:t>Notes:</a:t>
            </a:r>
          </a:p>
          <a:p>
            <a:pPr>
              <a:defRPr/>
            </a:pPr>
            <a:endParaRPr lang="en-US" b="1" dirty="0"/>
          </a:p>
          <a:p>
            <a:pPr>
              <a:defRPr/>
            </a:pPr>
            <a:r>
              <a:rPr lang="en-US" b="1" dirty="0"/>
              <a:t>Electronic health record (EHR):</a:t>
            </a:r>
            <a:r>
              <a:rPr lang="en-US" b="1" baseline="0" dirty="0"/>
              <a:t> </a:t>
            </a:r>
            <a:r>
              <a:rPr lang="en-US" b="0" baseline="0" dirty="0"/>
              <a:t>Medical information stored in computerized formats</a:t>
            </a:r>
          </a:p>
          <a:p>
            <a:pPr>
              <a:defRPr/>
            </a:pPr>
            <a:r>
              <a:rPr lang="en-US" b="1" baseline="0" dirty="0"/>
              <a:t>Electronic medical record (EMR): </a:t>
            </a:r>
            <a:r>
              <a:rPr lang="en-US" b="0" baseline="0" dirty="0"/>
              <a:t>Another term used to describe computerized documents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400" dirty="0"/>
              <a:t>The federal government mandated the adoption of EMR/EHR by 2015 as part of the Health Information Technology for Economic and Clinical Health (HITECH) Act, enacted as part of the American Recovery and Reinvestment Act of 2009.</a:t>
            </a:r>
            <a:endParaRPr lang="en-US" altLang="en-US" dirty="0"/>
          </a:p>
          <a:p>
            <a:pPr>
              <a:defRPr/>
            </a:pPr>
            <a:endParaRPr lang="en-US" b="0" baseline="0" dirty="0"/>
          </a:p>
          <a:p>
            <a:pPr>
              <a:defRPr/>
            </a:pPr>
            <a:r>
              <a:rPr lang="en-US" b="1" baseline="0" dirty="0"/>
              <a:t>Requisition: </a:t>
            </a:r>
            <a:r>
              <a:rPr lang="en-US" b="0" baseline="0" dirty="0"/>
              <a:t>Documentation of a blood test order, usually generated by or at the request of a physician</a:t>
            </a:r>
            <a:endParaRPr lang="en-US" b="0" dirty="0"/>
          </a:p>
          <a:p>
            <a:endParaRPr lang="en-US" dirty="0"/>
          </a:p>
        </p:txBody>
      </p:sp>
      <p:sp>
        <p:nvSpPr>
          <p:cNvPr id="4" name="Slide Number Placeholder 3"/>
          <p:cNvSpPr>
            <a:spLocks noGrp="1"/>
          </p:cNvSpPr>
          <p:nvPr>
            <p:ph type="sldNum" sz="quarter" idx="5"/>
          </p:nvPr>
        </p:nvSpPr>
        <p:spPr/>
        <p:txBody>
          <a:bodyPr/>
          <a:lstStyle/>
          <a:p>
            <a:fld id="{969E8D09-9492-4554-9C8F-456CB81F32A8}" type="slidenum">
              <a:rPr lang="en-US" smtClean="0"/>
              <a:t>9</a:t>
            </a:fld>
            <a:endParaRPr lang="en-US"/>
          </a:p>
        </p:txBody>
      </p:sp>
    </p:spTree>
    <p:extLst>
      <p:ext uri="{BB962C8B-B14F-4D97-AF65-F5344CB8AC3E}">
        <p14:creationId xmlns:p14="http://schemas.microsoft.com/office/powerpoint/2010/main" val="1226393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85082"/>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LO 7.1 </a:t>
            </a:r>
            <a:r>
              <a:rPr lang="en-US" altLang="en-US" sz="1000" dirty="0">
                <a:latin typeface="Arial" panose="020B0604020202020204" pitchFamily="34" charset="0"/>
                <a:cs typeface="Arial" panose="020B0604020202020204" pitchFamily="34" charset="0"/>
              </a:rPr>
              <a:t>Identify the parts and functions of a laboratory requisition.</a:t>
            </a:r>
          </a:p>
          <a:p>
            <a:endParaRPr lang="en-US" sz="1000" baseline="0" dirty="0">
              <a:latin typeface="Arial" panose="020B0604020202020204" pitchFamily="34" charset="0"/>
              <a:cs typeface="Arial" panose="020B0604020202020204" pitchFamily="34" charset="0"/>
            </a:endParaRPr>
          </a:p>
          <a:p>
            <a:r>
              <a:rPr lang="en-US" sz="1000" b="1" baseline="0" dirty="0">
                <a:latin typeface="Arial" panose="020B0604020202020204" pitchFamily="34" charset="0"/>
                <a:cs typeface="Arial" panose="020B0604020202020204" pitchFamily="34" charset="0"/>
              </a:rPr>
              <a:t>Notes:</a:t>
            </a:r>
          </a:p>
          <a:p>
            <a:endParaRPr lang="en-US" sz="1000" b="1" baseline="0" dirty="0">
              <a:latin typeface="Arial" panose="020B0604020202020204" pitchFamily="34" charset="0"/>
              <a:cs typeface="Arial" panose="020B0604020202020204" pitchFamily="34" charset="0"/>
            </a:endParaRPr>
          </a:p>
          <a:p>
            <a:pPr>
              <a:defRPr/>
            </a:pPr>
            <a:r>
              <a:rPr lang="en-US" sz="1000" dirty="0">
                <a:latin typeface="Arial" panose="020B0604020202020204" pitchFamily="34" charset="0"/>
                <a:cs typeface="Arial" panose="020B0604020202020204" pitchFamily="34" charset="0"/>
              </a:rPr>
              <a:t>All test orders result in the generation of a laboratory requisition, which serves as hard copy documentation of the tests ordered.</a:t>
            </a:r>
            <a:r>
              <a:rPr lang="en-US" sz="1000" baseline="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When the order is entered into the computer, the computer auto-assigns an </a:t>
            </a:r>
            <a:r>
              <a:rPr lang="en-US" sz="1000" b="1" dirty="0">
                <a:latin typeface="Arial" panose="020B0604020202020204" pitchFamily="34" charset="0"/>
                <a:cs typeface="Arial" panose="020B0604020202020204" pitchFamily="34" charset="0"/>
              </a:rPr>
              <a:t>accession number</a:t>
            </a:r>
            <a:r>
              <a:rPr lang="en-US" sz="1000" dirty="0">
                <a:latin typeface="Arial" panose="020B0604020202020204" pitchFamily="34" charset="0"/>
                <a:cs typeface="Arial" panose="020B0604020202020204" pitchFamily="34" charset="0"/>
              </a:rPr>
              <a:t>. This number is assigned sequentially in the order in which the test orders are received and often consists of a Julian date (the day of the year) followed by the test number. For example, the 110</a:t>
            </a:r>
            <a:r>
              <a:rPr lang="en-US" sz="1000" baseline="30000" dirty="0">
                <a:latin typeface="Arial" panose="020B0604020202020204" pitchFamily="34" charset="0"/>
                <a:cs typeface="Arial" panose="020B0604020202020204" pitchFamily="34" charset="0"/>
              </a:rPr>
              <a:t>th</a:t>
            </a:r>
            <a:r>
              <a:rPr lang="en-US" sz="1000" dirty="0">
                <a:latin typeface="Arial" panose="020B0604020202020204" pitchFamily="34" charset="0"/>
                <a:cs typeface="Arial" panose="020B0604020202020204" pitchFamily="34" charset="0"/>
              </a:rPr>
              <a:t> test order received on June 15, 2012 would be 12-167-110. The “12” indicates the year (2012); the “167” indicates June 15, which is the 167</a:t>
            </a:r>
            <a:r>
              <a:rPr lang="en-US" sz="1000" baseline="30000" dirty="0">
                <a:latin typeface="Arial" panose="020B0604020202020204" pitchFamily="34" charset="0"/>
                <a:cs typeface="Arial" panose="020B0604020202020204" pitchFamily="34" charset="0"/>
              </a:rPr>
              <a:t>th</a:t>
            </a:r>
            <a:r>
              <a:rPr lang="en-US" sz="1000" dirty="0">
                <a:latin typeface="Arial" panose="020B0604020202020204" pitchFamily="34" charset="0"/>
                <a:cs typeface="Arial" panose="020B0604020202020204" pitchFamily="34" charset="0"/>
              </a:rPr>
              <a:t> day of the year; and the “110” indicates that this is the 110</a:t>
            </a:r>
            <a:r>
              <a:rPr lang="en-US" sz="1000" baseline="30000" dirty="0">
                <a:latin typeface="Arial" panose="020B0604020202020204" pitchFamily="34" charset="0"/>
                <a:cs typeface="Arial" panose="020B0604020202020204" pitchFamily="34" charset="0"/>
              </a:rPr>
              <a:t>th</a:t>
            </a:r>
            <a:r>
              <a:rPr lang="en-US" sz="1000" dirty="0">
                <a:latin typeface="Arial" panose="020B0604020202020204" pitchFamily="34" charset="0"/>
                <a:cs typeface="Arial" panose="020B0604020202020204" pitchFamily="34" charset="0"/>
              </a:rPr>
              <a:t> test order received on this date.</a:t>
            </a:r>
            <a:r>
              <a:rPr lang="en-US" sz="1000" baseline="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A test ordered to be done on June 15, 2012 would begin with the numbers for the year (12) and day of the year (167), followed by a number indicating what number test it is for that day,</a:t>
            </a:r>
            <a:r>
              <a:rPr lang="en-US" sz="1000" baseline="0" dirty="0">
                <a:latin typeface="Arial" panose="020B0604020202020204" pitchFamily="34" charset="0"/>
                <a:cs typeface="Arial" panose="020B0604020202020204" pitchFamily="34" charset="0"/>
              </a:rPr>
              <a:t> i</a:t>
            </a:r>
            <a:r>
              <a:rPr lang="en-US" sz="1000" dirty="0">
                <a:latin typeface="Arial" panose="020B0604020202020204" pitchFamily="34" charset="0"/>
                <a:cs typeface="Arial" panose="020B0604020202020204" pitchFamily="34" charset="0"/>
              </a:rPr>
              <a:t>n this case, test number 110.</a:t>
            </a:r>
          </a:p>
          <a:p>
            <a:pPr>
              <a:defRPr/>
            </a:pPr>
            <a:endParaRPr lang="en-US" sz="1000" b="1" dirty="0">
              <a:latin typeface="Arial" panose="020B0604020202020204" pitchFamily="34" charset="0"/>
              <a:cs typeface="Arial" panose="020B0604020202020204" pitchFamily="34" charset="0"/>
            </a:endParaRPr>
          </a:p>
          <a:p>
            <a:pPr>
              <a:defRPr/>
            </a:pPr>
            <a:r>
              <a:rPr lang="en-US" sz="1000" b="1" dirty="0">
                <a:latin typeface="Arial" panose="020B0604020202020204" pitchFamily="34" charset="0"/>
                <a:cs typeface="Arial" panose="020B0604020202020204" pitchFamily="34" charset="0"/>
              </a:rPr>
              <a:t>HIS (hospital information system): </a:t>
            </a:r>
            <a:r>
              <a:rPr lang="en-US" sz="1000" dirty="0">
                <a:latin typeface="Arial" panose="020B0604020202020204" pitchFamily="34" charset="0"/>
                <a:cs typeface="Arial" panose="020B0604020202020204" pitchFamily="34" charset="0"/>
              </a:rPr>
              <a:t>Stores EHRs for patients seen in the hospital; communicates with computer systems specifically designed for individual hospital departments, including the laboratory</a:t>
            </a:r>
          </a:p>
          <a:p>
            <a:pPr>
              <a:defRPr/>
            </a:pPr>
            <a:endParaRPr lang="en-US" sz="1000" b="1" dirty="0">
              <a:latin typeface="Arial" panose="020B0604020202020204" pitchFamily="34" charset="0"/>
              <a:cs typeface="Arial" panose="020B0604020202020204" pitchFamily="34" charset="0"/>
            </a:endParaRPr>
          </a:p>
          <a:p>
            <a:pPr>
              <a:defRPr/>
            </a:pPr>
            <a:r>
              <a:rPr lang="en-US" sz="1000" b="1" dirty="0">
                <a:latin typeface="Arial" panose="020B0604020202020204" pitchFamily="34" charset="0"/>
                <a:cs typeface="Arial" panose="020B0604020202020204" pitchFamily="34" charset="0"/>
              </a:rPr>
              <a:t>LIS (laboratory information system): </a:t>
            </a:r>
            <a:r>
              <a:rPr lang="en-US" sz="1000" dirty="0">
                <a:latin typeface="Arial" panose="020B0604020202020204" pitchFamily="34" charset="0"/>
                <a:cs typeface="Arial" panose="020B0604020202020204" pitchFamily="34" charset="0"/>
              </a:rPr>
              <a:t>Maintains a database of laboratory-related information on all patient lab orders, including:</a:t>
            </a:r>
          </a:p>
          <a:p>
            <a:pPr marL="171450" indent="-171450">
              <a:buFont typeface="Arial" pitchFamily="34" charset="0"/>
              <a:buChar char="•"/>
              <a:defRPr/>
            </a:pPr>
            <a:r>
              <a:rPr lang="en-US" sz="1000" dirty="0">
                <a:latin typeface="Arial" panose="020B0604020202020204" pitchFamily="34" charset="0"/>
                <a:cs typeface="Arial" panose="020B0604020202020204" pitchFamily="34" charset="0"/>
              </a:rPr>
              <a:t>Specimen collection</a:t>
            </a:r>
          </a:p>
          <a:p>
            <a:pPr marL="171450" indent="-171450">
              <a:buFont typeface="Arial" pitchFamily="34" charset="0"/>
              <a:buChar char="•"/>
              <a:defRPr/>
            </a:pPr>
            <a:r>
              <a:rPr lang="en-US" sz="1000" dirty="0">
                <a:latin typeface="Arial" panose="020B0604020202020204" pitchFamily="34" charset="0"/>
                <a:cs typeface="Arial" panose="020B0604020202020204" pitchFamily="34" charset="0"/>
              </a:rPr>
              <a:t>Test results</a:t>
            </a:r>
          </a:p>
          <a:p>
            <a:pPr marL="171450" indent="-171450">
              <a:buFont typeface="Arial" pitchFamily="34" charset="0"/>
              <a:buChar char="•"/>
              <a:defRPr/>
            </a:pPr>
            <a:r>
              <a:rPr lang="en-US" sz="1000" dirty="0">
                <a:latin typeface="Arial" panose="020B0604020202020204" pitchFamily="34" charset="0"/>
                <a:cs typeface="Arial" panose="020B0604020202020204" pitchFamily="34" charset="0"/>
              </a:rPr>
              <a:t>Whether the specimen was sent to another lab for testing</a:t>
            </a:r>
          </a:p>
          <a:p>
            <a:pPr marL="171450" indent="-171450">
              <a:buFont typeface="Arial" pitchFamily="34" charset="0"/>
              <a:buChar char="•"/>
              <a:defRPr/>
            </a:pPr>
            <a:r>
              <a:rPr lang="en-US" sz="1000" dirty="0">
                <a:latin typeface="Arial" panose="020B0604020202020204" pitchFamily="34" charset="0"/>
                <a:cs typeface="Arial" panose="020B0604020202020204" pitchFamily="34" charset="0"/>
              </a:rPr>
              <a:t>Follow-up information on discrepancies</a:t>
            </a:r>
          </a:p>
        </p:txBody>
      </p:sp>
      <p:sp>
        <p:nvSpPr>
          <p:cNvPr id="4" name="Slide Number Placeholder 3"/>
          <p:cNvSpPr>
            <a:spLocks noGrp="1"/>
          </p:cNvSpPr>
          <p:nvPr>
            <p:ph type="sldNum" sz="quarter" idx="5"/>
          </p:nvPr>
        </p:nvSpPr>
        <p:spPr/>
        <p:txBody>
          <a:bodyPr/>
          <a:lstStyle/>
          <a:p>
            <a:fld id="{969E8D09-9492-4554-9C8F-456CB81F32A8}" type="slidenum">
              <a:rPr lang="en-US" smtClean="0"/>
              <a:t>10</a:t>
            </a:fld>
            <a:endParaRPr lang="en-US"/>
          </a:p>
        </p:txBody>
      </p:sp>
    </p:spTree>
    <p:extLst>
      <p:ext uri="{BB962C8B-B14F-4D97-AF65-F5344CB8AC3E}">
        <p14:creationId xmlns:p14="http://schemas.microsoft.com/office/powerpoint/2010/main" val="3116543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7.1 </a:t>
            </a:r>
            <a:r>
              <a:rPr lang="en-US" altLang="en-US" dirty="0">
                <a:latin typeface="Albertus Medium" pitchFamily="34" charset="0"/>
              </a:rPr>
              <a:t>Identify the parts and functions of a laboratory requisition.</a:t>
            </a:r>
          </a:p>
          <a:p>
            <a:endParaRPr lang="en-US" baseline="0" dirty="0"/>
          </a:p>
          <a:p>
            <a:r>
              <a:rPr lang="en-US" b="1" baseline="0" dirty="0"/>
              <a:t>Notes:</a:t>
            </a:r>
          </a:p>
          <a:p>
            <a:endParaRPr lang="en-US" b="1" baseline="0" dirty="0"/>
          </a:p>
          <a:p>
            <a:pPr>
              <a:defRPr/>
            </a:pPr>
            <a:r>
              <a:rPr lang="en-US" dirty="0"/>
              <a:t>Every requisition must contain the basic information listed on this slide. Additional information is needed for special testing conditions:</a:t>
            </a:r>
          </a:p>
          <a:p>
            <a:pPr marL="171450" indent="-171450">
              <a:buFont typeface="Arial" pitchFamily="34" charset="0"/>
              <a:buChar char="•"/>
              <a:defRPr/>
            </a:pPr>
            <a:r>
              <a:rPr lang="en-US" dirty="0"/>
              <a:t>Fasting (no food or liquids except water) prior to the draw</a:t>
            </a:r>
          </a:p>
          <a:p>
            <a:pPr marL="171450" indent="-171450">
              <a:buFont typeface="Arial" pitchFamily="34" charset="0"/>
              <a:buChar char="•"/>
              <a:defRPr/>
            </a:pPr>
            <a:r>
              <a:rPr lang="en-US" dirty="0"/>
              <a:t>Need for blood to be drawn at an exact time</a:t>
            </a:r>
          </a:p>
          <a:p>
            <a:pPr marL="171450" indent="-171450">
              <a:buFont typeface="Arial" pitchFamily="34" charset="0"/>
              <a:buChar char="•"/>
              <a:defRPr/>
            </a:pPr>
            <a:endParaRPr lang="en-US" dirty="0"/>
          </a:p>
          <a:p>
            <a:pPr>
              <a:buFont typeface="Arial" pitchFamily="34" charset="0"/>
              <a:buNone/>
              <a:defRPr/>
            </a:pPr>
            <a:r>
              <a:rPr lang="en-US" dirty="0"/>
              <a:t>Timing of tests:</a:t>
            </a:r>
          </a:p>
          <a:p>
            <a:pPr marL="171450" indent="-171450">
              <a:buFont typeface="Arial" pitchFamily="34" charset="0"/>
              <a:buChar char="•"/>
              <a:defRPr/>
            </a:pPr>
            <a:r>
              <a:rPr lang="en-US" b="1" dirty="0"/>
              <a:t>STAT (ST)</a:t>
            </a:r>
            <a:r>
              <a:rPr lang="en-US" dirty="0"/>
              <a:t>: Collect and deliver to the laboratory immediately</a:t>
            </a:r>
          </a:p>
          <a:p>
            <a:pPr marL="171450" indent="-171450">
              <a:buFont typeface="Arial" pitchFamily="34" charset="0"/>
              <a:buChar char="•"/>
              <a:defRPr/>
            </a:pPr>
            <a:r>
              <a:rPr lang="en-US" b="1" dirty="0"/>
              <a:t>ASAP</a:t>
            </a:r>
            <a:r>
              <a:rPr lang="en-US" dirty="0"/>
              <a:t>: Collect as soon as possible, after any STAT collections are completed</a:t>
            </a:r>
          </a:p>
          <a:p>
            <a:pPr marL="171450" indent="-171450">
              <a:buFont typeface="Arial" pitchFamily="34" charset="0"/>
              <a:buChar char="•"/>
              <a:defRPr/>
            </a:pPr>
            <a:r>
              <a:rPr lang="en-US" dirty="0"/>
              <a:t>TIMED: Collect as close to the time indicated as possible</a:t>
            </a:r>
          </a:p>
          <a:p>
            <a:pPr marL="171450" indent="-171450">
              <a:buFont typeface="Arial" pitchFamily="34" charset="0"/>
              <a:buChar char="•"/>
              <a:defRPr/>
            </a:pPr>
            <a:r>
              <a:rPr lang="en-US" dirty="0"/>
              <a:t>Routine (RT): Collect and deliver to the laboratory in a timely manner, in accordance with facility policy</a:t>
            </a:r>
          </a:p>
        </p:txBody>
      </p:sp>
      <p:sp>
        <p:nvSpPr>
          <p:cNvPr id="4" name="Slide Number Placeholder 3"/>
          <p:cNvSpPr>
            <a:spLocks noGrp="1"/>
          </p:cNvSpPr>
          <p:nvPr>
            <p:ph type="sldNum" sz="quarter" idx="5"/>
          </p:nvPr>
        </p:nvSpPr>
        <p:spPr/>
        <p:txBody>
          <a:bodyPr/>
          <a:lstStyle/>
          <a:p>
            <a:fld id="{969E8D09-9492-4554-9C8F-456CB81F32A8}" type="slidenum">
              <a:rPr lang="en-US" smtClean="0"/>
              <a:t>11</a:t>
            </a:fld>
            <a:endParaRPr lang="en-US"/>
          </a:p>
        </p:txBody>
      </p:sp>
    </p:spTree>
    <p:extLst>
      <p:ext uri="{BB962C8B-B14F-4D97-AF65-F5344CB8AC3E}">
        <p14:creationId xmlns:p14="http://schemas.microsoft.com/office/powerpoint/2010/main" val="3046418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7.1 </a:t>
            </a:r>
            <a:r>
              <a:rPr lang="en-US" altLang="en-US" dirty="0">
                <a:latin typeface="Albertus Medium" pitchFamily="34" charset="0"/>
              </a:rPr>
              <a:t>Identify the parts and functions of a laboratory requisition.</a:t>
            </a:r>
          </a:p>
          <a:p>
            <a:endParaRPr lang="en-US" baseline="0" dirty="0"/>
          </a:p>
          <a:p>
            <a:r>
              <a:rPr lang="en-US" b="1" baseline="0" dirty="0"/>
              <a:t>Notes:</a:t>
            </a:r>
          </a:p>
          <a:p>
            <a:pPr>
              <a:defRPr/>
            </a:pPr>
            <a:endParaRPr lang="en-US" b="1" dirty="0"/>
          </a:p>
          <a:p>
            <a:pPr>
              <a:defRPr/>
            </a:pPr>
            <a:r>
              <a:rPr lang="en-US" dirty="0"/>
              <a:t>Example of a computer-generated laboratory test requisition for a prothrombin time test.</a:t>
            </a:r>
          </a:p>
          <a:p>
            <a:pPr>
              <a:defRPr/>
            </a:pPr>
            <a:endParaRPr lang="en-US" dirty="0"/>
          </a:p>
          <a:p>
            <a:pPr>
              <a:defRPr/>
            </a:pPr>
            <a:r>
              <a:rPr lang="en-US" dirty="0"/>
              <a:t>Computer-generated requisitions that are used as specimen labels may also contain the following items:</a:t>
            </a:r>
          </a:p>
          <a:p>
            <a:pPr marL="171450" indent="-171450">
              <a:buFont typeface="Arial" pitchFamily="34" charset="0"/>
              <a:buChar char="•"/>
              <a:defRPr/>
            </a:pPr>
            <a:r>
              <a:rPr lang="en-US" dirty="0"/>
              <a:t>Computerized barcode</a:t>
            </a:r>
          </a:p>
          <a:p>
            <a:pPr marL="171450" indent="-171450">
              <a:buFont typeface="Arial" pitchFamily="34" charset="0"/>
              <a:buChar char="•"/>
              <a:defRPr/>
            </a:pPr>
            <a:r>
              <a:rPr lang="en-US" dirty="0"/>
              <a:t>Laboratory accession number</a:t>
            </a:r>
          </a:p>
          <a:p>
            <a:pPr marL="171450" indent="-171450">
              <a:buFont typeface="Arial" pitchFamily="34" charset="0"/>
              <a:buChar char="•"/>
              <a:defRPr/>
            </a:pPr>
            <a:r>
              <a:rPr lang="en-US" dirty="0"/>
              <a:t>Type of tube required</a:t>
            </a:r>
          </a:p>
          <a:p>
            <a:pPr marL="171450" indent="-171450">
              <a:buFont typeface="Arial" pitchFamily="34" charset="0"/>
              <a:buChar char="•"/>
              <a:defRPr/>
            </a:pPr>
            <a:r>
              <a:rPr lang="en-US" dirty="0"/>
              <a:t>Volume required</a:t>
            </a:r>
          </a:p>
          <a:p>
            <a:pPr marL="171450" indent="-171450">
              <a:buFont typeface="Arial" pitchFamily="34" charset="0"/>
              <a:buChar char="•"/>
              <a:defRPr/>
            </a:pPr>
            <a:r>
              <a:rPr lang="en-US" dirty="0"/>
              <a:t>Laboratory section performing the test</a:t>
            </a:r>
          </a:p>
        </p:txBody>
      </p:sp>
      <p:sp>
        <p:nvSpPr>
          <p:cNvPr id="4" name="Slide Number Placeholder 3"/>
          <p:cNvSpPr>
            <a:spLocks noGrp="1"/>
          </p:cNvSpPr>
          <p:nvPr>
            <p:ph type="sldNum" sz="quarter" idx="5"/>
          </p:nvPr>
        </p:nvSpPr>
        <p:spPr/>
        <p:txBody>
          <a:bodyPr/>
          <a:lstStyle/>
          <a:p>
            <a:fld id="{969E8D09-9492-4554-9C8F-456CB81F32A8}" type="slidenum">
              <a:rPr lang="en-US" smtClean="0"/>
              <a:t>12</a:t>
            </a:fld>
            <a:endParaRPr lang="en-US"/>
          </a:p>
        </p:txBody>
      </p:sp>
    </p:spTree>
    <p:extLst>
      <p:ext uri="{BB962C8B-B14F-4D97-AF65-F5344CB8AC3E}">
        <p14:creationId xmlns:p14="http://schemas.microsoft.com/office/powerpoint/2010/main" val="2647632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xmlns=""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xmlns=""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xmlns=""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xmlns="" id="{8AC4EEC4-5547-4185-92E7-A6CAF888043F}"/>
              </a:ext>
            </a:extLst>
          </p:cNvPr>
          <p:cNvSpPr>
            <a:spLocks noGrp="1"/>
          </p:cNvSpPr>
          <p:nvPr>
            <p:ph type="ftr" sz="quarter" idx="12"/>
          </p:nvPr>
        </p:nvSpPr>
        <p:spPr>
          <a:xfrm>
            <a:off x="0" y="6478438"/>
            <a:ext cx="9144000" cy="374266"/>
          </a:xfrm>
        </p:spPr>
        <p:txBody>
          <a:bodyPr/>
          <a:lstStyle>
            <a:lvl1pPr algn="ctr">
              <a:defRPr>
                <a:solidFill>
                  <a:schemeClr val="tx1">
                    <a:lumMod val="50000"/>
                    <a:lumOff val="50000"/>
                  </a:schemeClr>
                </a:solidFill>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Adapting to Change logo.">
            <a:extLst>
              <a:ext uri="{FF2B5EF4-FFF2-40B4-BE49-F238E27FC236}">
                <a16:creationId xmlns:a16="http://schemas.microsoft.com/office/drawing/2014/main" xmlns=""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62479310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8621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8" name="Content Placeholder 1">
            <a:extLst>
              <a:ext uri="{FF2B5EF4-FFF2-40B4-BE49-F238E27FC236}">
                <a16:creationId xmlns:a16="http://schemas.microsoft.com/office/drawing/2014/main" xmlns="" id="{DFC2A6F8-97FC-43BF-92B6-FFCCF20D98D7}"/>
              </a:ext>
            </a:extLst>
          </p:cNvPr>
          <p:cNvSpPr>
            <a:spLocks noGrp="1"/>
          </p:cNvSpPr>
          <p:nvPr>
            <p:ph sz="quarter" idx="14" hasCustomPrompt="1"/>
          </p:nvPr>
        </p:nvSpPr>
        <p:spPr>
          <a:xfrm>
            <a:off x="342900" y="4275652"/>
            <a:ext cx="8458200" cy="1971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Adapting to Change logo.">
            <a:extLst>
              <a:ext uri="{FF2B5EF4-FFF2-40B4-BE49-F238E27FC236}">
                <a16:creationId xmlns:a16="http://schemas.microsoft.com/office/drawing/2014/main" xmlns=""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76522295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2" name="Picture 11" descr="Reaching beyond our borders icon.">
            <a:extLst>
              <a:ext uri="{FF2B5EF4-FFF2-40B4-BE49-F238E27FC236}">
                <a16:creationId xmlns:a16="http://schemas.microsoft.com/office/drawing/2014/main" xmlns="" id="{6B5ACA4D-D63F-4493-A4F0-FFA2A5827540}"/>
              </a:ext>
            </a:extLst>
          </p:cNvPr>
          <p:cNvPicPr>
            <a:picLocks noChangeAspect="1"/>
          </p:cNvPicPr>
          <p:nvPr userDrawn="1"/>
        </p:nvPicPr>
        <p:blipFill>
          <a:blip r:embed="rId2"/>
          <a:stretch>
            <a:fillRect/>
          </a:stretch>
        </p:blipFill>
        <p:spPr>
          <a:xfrm>
            <a:off x="28124" y="217261"/>
            <a:ext cx="2514600" cy="803946"/>
          </a:xfrm>
          <a:prstGeom prst="rect">
            <a:avLst/>
          </a:prstGeom>
        </p:spPr>
      </p:pic>
    </p:spTree>
    <p:extLst>
      <p:ext uri="{BB962C8B-B14F-4D97-AF65-F5344CB8AC3E}">
        <p14:creationId xmlns:p14="http://schemas.microsoft.com/office/powerpoint/2010/main" val="236733342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5915890" y="1276709"/>
            <a:ext cx="2885209" cy="4971691"/>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
        <p:nvSpPr>
          <p:cNvPr id="8" name="Content Placeholder 1">
            <a:extLst>
              <a:ext uri="{FF2B5EF4-FFF2-40B4-BE49-F238E27FC236}">
                <a16:creationId xmlns:a16="http://schemas.microsoft.com/office/drawing/2014/main" xmlns="" id="{AFC6CBC7-BAAC-424A-9874-C0A2733A2711}"/>
              </a:ext>
            </a:extLst>
          </p:cNvPr>
          <p:cNvSpPr>
            <a:spLocks noGrp="1"/>
          </p:cNvSpPr>
          <p:nvPr>
            <p:ph sz="quarter" idx="15" hasCustomPrompt="1"/>
          </p:nvPr>
        </p:nvSpPr>
        <p:spPr>
          <a:xfrm>
            <a:off x="2961419" y="129055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Tree>
    <p:extLst>
      <p:ext uri="{BB962C8B-B14F-4D97-AF65-F5344CB8AC3E}">
        <p14:creationId xmlns:p14="http://schemas.microsoft.com/office/powerpoint/2010/main" val="37412154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
        <p:nvSpPr>
          <p:cNvPr id="8" name="Content Placeholder 2">
            <a:extLst>
              <a:ext uri="{FF2B5EF4-FFF2-40B4-BE49-F238E27FC236}">
                <a16:creationId xmlns:a16="http://schemas.microsoft.com/office/drawing/2014/main" xmlns=""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262017699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022764" y="192490"/>
            <a:ext cx="6778335"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4" name="Picture 3">
            <a:extLst>
              <a:ext uri="{FF2B5EF4-FFF2-40B4-BE49-F238E27FC236}">
                <a16:creationId xmlns:a16="http://schemas.microsoft.com/office/drawing/2014/main" xmlns="" id="{15A7E40D-2A6B-4B43-8474-A1C9EAF1D337}"/>
              </a:ext>
            </a:extLst>
          </p:cNvPr>
          <p:cNvPicPr>
            <a:picLocks noChangeAspect="1"/>
          </p:cNvPicPr>
          <p:nvPr userDrawn="1"/>
        </p:nvPicPr>
        <p:blipFill>
          <a:blip r:embed="rId2"/>
          <a:stretch>
            <a:fillRect/>
          </a:stretch>
        </p:blipFill>
        <p:spPr>
          <a:xfrm>
            <a:off x="342900" y="399540"/>
            <a:ext cx="1531522" cy="420120"/>
          </a:xfrm>
          <a:prstGeom prst="rect">
            <a:avLst/>
          </a:prstGeom>
        </p:spPr>
      </p:pic>
    </p:spTree>
    <p:extLst>
      <p:ext uri="{BB962C8B-B14F-4D97-AF65-F5344CB8AC3E}">
        <p14:creationId xmlns:p14="http://schemas.microsoft.com/office/powerpoint/2010/main" val="48298191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6418052" y="1257300"/>
            <a:ext cx="2383047"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1" y="4343400"/>
            <a:ext cx="57912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22432755-BCF5-451F-968D-CFFD10D87BE2}"/>
              </a:ext>
            </a:extLst>
          </p:cNvPr>
          <p:cNvSpPr>
            <a:spLocks noGrp="1"/>
          </p:cNvSpPr>
          <p:nvPr>
            <p:ph sz="quarter" idx="15" hasCustomPrompt="1"/>
          </p:nvPr>
        </p:nvSpPr>
        <p:spPr>
          <a:xfrm>
            <a:off x="6400800" y="4343400"/>
            <a:ext cx="24003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xmlns="" id="{E2D8ACCF-E5FC-4FE9-9E84-B2A0A6B1EEBA}"/>
              </a:ext>
              <a:ext uri="{C183D7F6-B498-43B3-948B-1728B52AA6E4}">
                <adec:decorative xmlns:adec="http://schemas.microsoft.com/office/drawing/2017/decorative" xmlns=""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xmlns=""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xmlns=""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xmlns="" id="{F4607C07-D864-4A1A-8061-D12997CC50CE}"/>
              </a:ext>
            </a:extLst>
          </p:cNvPr>
          <p:cNvSpPr>
            <a:spLocks noGrp="1"/>
          </p:cNvSpPr>
          <p:nvPr>
            <p:ph type="ftr" sz="quarter" idx="12"/>
          </p:nvPr>
        </p:nvSpPr>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xmlns=""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xmlns=""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xmlns=""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10"/>
            <a:ext cx="3915201"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342900" y="2070496"/>
            <a:ext cx="3915201"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xmlns="" id="{3356A590-66B5-4770-8441-82DC031F56EA}"/>
              </a:ext>
            </a:extLst>
          </p:cNvPr>
          <p:cNvSpPr>
            <a:spLocks noGrp="1"/>
          </p:cNvSpPr>
          <p:nvPr>
            <p:ph sz="quarter" idx="15" hasCustomPrompt="1"/>
          </p:nvPr>
        </p:nvSpPr>
        <p:spPr>
          <a:xfrm>
            <a:off x="342900" y="2900944"/>
            <a:ext cx="3915201"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xmlns="" id="{30BD29E5-BD7B-4CD0-9B09-8F8B24F89FBE}"/>
              </a:ext>
            </a:extLst>
          </p:cNvPr>
          <p:cNvSpPr>
            <a:spLocks noGrp="1"/>
          </p:cNvSpPr>
          <p:nvPr>
            <p:ph sz="quarter" idx="16" hasCustomPrompt="1"/>
          </p:nvPr>
        </p:nvSpPr>
        <p:spPr>
          <a:xfrm>
            <a:off x="342900" y="3755354"/>
            <a:ext cx="3915201"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xmlns="" id="{E908CA92-5DB2-4DC0-937B-1B178AA91781}"/>
              </a:ext>
            </a:extLst>
          </p:cNvPr>
          <p:cNvSpPr>
            <a:spLocks noGrp="1"/>
          </p:cNvSpPr>
          <p:nvPr>
            <p:ph sz="quarter" idx="17" hasCustomPrompt="1"/>
          </p:nvPr>
        </p:nvSpPr>
        <p:spPr>
          <a:xfrm>
            <a:off x="342900" y="4635164"/>
            <a:ext cx="3915201"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xmlns="" id="{8B728CCD-2639-461B-9841-57505AC13467}"/>
              </a:ext>
            </a:extLst>
          </p:cNvPr>
          <p:cNvSpPr>
            <a:spLocks noGrp="1"/>
          </p:cNvSpPr>
          <p:nvPr>
            <p:ph sz="quarter" idx="18" hasCustomPrompt="1"/>
          </p:nvPr>
        </p:nvSpPr>
        <p:spPr>
          <a:xfrm>
            <a:off x="342900" y="5514975"/>
            <a:ext cx="3915201" cy="733425"/>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2" name="Content Placeholder 6">
            <a:extLst>
              <a:ext uri="{FF2B5EF4-FFF2-40B4-BE49-F238E27FC236}">
                <a16:creationId xmlns:a16="http://schemas.microsoft.com/office/drawing/2014/main" xmlns="" id="{DB5446E9-DDFC-4F9F-AEF5-5E6061E5BD1A}"/>
              </a:ext>
            </a:extLst>
          </p:cNvPr>
          <p:cNvSpPr>
            <a:spLocks noGrp="1"/>
          </p:cNvSpPr>
          <p:nvPr>
            <p:ph sz="quarter" idx="19" hasCustomPrompt="1"/>
          </p:nvPr>
        </p:nvSpPr>
        <p:spPr>
          <a:xfrm>
            <a:off x="4619199" y="125549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4" name="Content Placeholder 6">
            <a:extLst>
              <a:ext uri="{FF2B5EF4-FFF2-40B4-BE49-F238E27FC236}">
                <a16:creationId xmlns:a16="http://schemas.microsoft.com/office/drawing/2014/main" xmlns="" id="{9BC59DB4-A285-4104-8DAD-21B49267AAD3}"/>
              </a:ext>
            </a:extLst>
          </p:cNvPr>
          <p:cNvSpPr>
            <a:spLocks noGrp="1"/>
          </p:cNvSpPr>
          <p:nvPr>
            <p:ph sz="quarter" idx="20" hasCustomPrompt="1"/>
          </p:nvPr>
        </p:nvSpPr>
        <p:spPr>
          <a:xfrm>
            <a:off x="4619199" y="1998291"/>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6" name="Content Placeholder 6">
            <a:extLst>
              <a:ext uri="{FF2B5EF4-FFF2-40B4-BE49-F238E27FC236}">
                <a16:creationId xmlns:a16="http://schemas.microsoft.com/office/drawing/2014/main" xmlns="" id="{FF319E46-D027-404B-8292-60A07B8E3C98}"/>
              </a:ext>
            </a:extLst>
          </p:cNvPr>
          <p:cNvSpPr>
            <a:spLocks noGrp="1"/>
          </p:cNvSpPr>
          <p:nvPr>
            <p:ph sz="quarter" idx="21" hasCustomPrompt="1"/>
          </p:nvPr>
        </p:nvSpPr>
        <p:spPr>
          <a:xfrm>
            <a:off x="4619198" y="272353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7" name="Content Placeholder 6">
            <a:extLst>
              <a:ext uri="{FF2B5EF4-FFF2-40B4-BE49-F238E27FC236}">
                <a16:creationId xmlns:a16="http://schemas.microsoft.com/office/drawing/2014/main" xmlns="" id="{E1FA65FE-4DFA-484E-A01C-9BF08B32C20A}"/>
              </a:ext>
            </a:extLst>
          </p:cNvPr>
          <p:cNvSpPr>
            <a:spLocks noGrp="1"/>
          </p:cNvSpPr>
          <p:nvPr>
            <p:ph sz="quarter" idx="22" hasCustomPrompt="1"/>
          </p:nvPr>
        </p:nvSpPr>
        <p:spPr>
          <a:xfrm>
            <a:off x="4619197" y="3528194"/>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8" name="Content Placeholder 6">
            <a:extLst>
              <a:ext uri="{FF2B5EF4-FFF2-40B4-BE49-F238E27FC236}">
                <a16:creationId xmlns:a16="http://schemas.microsoft.com/office/drawing/2014/main" xmlns="" id="{6FE7E90B-1DE9-4A55-9F1D-9EF5F50C09A3}"/>
              </a:ext>
            </a:extLst>
          </p:cNvPr>
          <p:cNvSpPr>
            <a:spLocks noGrp="1"/>
          </p:cNvSpPr>
          <p:nvPr>
            <p:ph sz="quarter" idx="23" hasCustomPrompt="1"/>
          </p:nvPr>
        </p:nvSpPr>
        <p:spPr>
          <a:xfrm>
            <a:off x="4619199" y="4351336"/>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9" name="Content Placeholder 6">
            <a:extLst>
              <a:ext uri="{FF2B5EF4-FFF2-40B4-BE49-F238E27FC236}">
                <a16:creationId xmlns:a16="http://schemas.microsoft.com/office/drawing/2014/main" xmlns="" id="{78067368-CA9E-4B15-AE6A-F50A1D1FEE7F}"/>
              </a:ext>
            </a:extLst>
          </p:cNvPr>
          <p:cNvSpPr>
            <a:spLocks noGrp="1"/>
          </p:cNvSpPr>
          <p:nvPr>
            <p:ph sz="quarter" idx="24" hasCustomPrompt="1"/>
          </p:nvPr>
        </p:nvSpPr>
        <p:spPr>
          <a:xfrm>
            <a:off x="4619199" y="5142672"/>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90875865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xmlns=""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xmlns=""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xmlns=""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xmlns=""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xmlns=""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xmlns=""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xmlns=""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9" name="MGH Tagline">
            <a:extLst>
              <a:ext uri="{FF2B5EF4-FFF2-40B4-BE49-F238E27FC236}">
                <a16:creationId xmlns:a16="http://schemas.microsoft.com/office/drawing/2014/main" xmlns=""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xmlns=""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5" name="Content Placeholder 4">
            <a:extLst>
              <a:ext uri="{FF2B5EF4-FFF2-40B4-BE49-F238E27FC236}">
                <a16:creationId xmlns:a16="http://schemas.microsoft.com/office/drawing/2014/main" xmlns="" id="{8352138A-1304-465B-AE03-541BDE0CCB45}"/>
              </a:ext>
            </a:extLst>
          </p:cNvPr>
          <p:cNvSpPr>
            <a:spLocks noGrp="1"/>
          </p:cNvSpPr>
          <p:nvPr>
            <p:ph sz="quarter" idx="10"/>
          </p:nvPr>
        </p:nvSpPr>
        <p:spPr>
          <a:xfrm>
            <a:off x="228600" y="6543675"/>
            <a:ext cx="8715375" cy="187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89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xmlns="" id="{0B6E1DCB-9B8A-423D-B48B-2CCDE624B45C}"/>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xmlns="" id="{FA117DCA-6A6D-48B9-9002-DA1E4814BF99}"/>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xmlns=""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xmlns=""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xmlns=""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544467532"/>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xmlns=""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xmlns=""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xmlns=""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xmlns=""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xmlns=""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xmlns=""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xmlns=""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xmlns="" id="{54514DA3-A928-4CD1-BFAE-B5DF399C4B36}"/>
              </a:ext>
            </a:extLst>
          </p:cNvPr>
          <p:cNvSpPr>
            <a:spLocks noGrp="1"/>
          </p:cNvSpPr>
          <p:nvPr>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xmlns="" id="{7A14A7A9-A9D7-4A08-A24F-4D1C1F4C29CE}"/>
              </a:ext>
              <a:ext uri="{C183D7F6-B498-43B3-948B-1728B52AA6E4}">
                <adec:decorative xmlns:adec="http://schemas.microsoft.com/office/drawing/2017/decorative" xmlns=""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xmlns=""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xmlns="" id="{EC86C884-D766-9149-B40E-B86A943DE6D1}"/>
              </a:ext>
              <a:ext uri="{C183D7F6-B498-43B3-948B-1728B52AA6E4}">
                <adec:decorative xmlns:adec="http://schemas.microsoft.com/office/drawing/2017/decorative" xmlns=""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xmlns="" id="{54514DA3-A928-4CD1-BFAE-B5DF399C4B36}"/>
              </a:ext>
            </a:extLst>
          </p:cNvPr>
          <p:cNvSpPr>
            <a:spLocks noGrp="1"/>
          </p:cNvSpPr>
          <p:nvPr userDrawn="1">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xmlns=""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ne Main Placeholder">
    <p:spTree>
      <p:nvGrpSpPr>
        <p:cNvPr id="1" name=""/>
        <p:cNvGrpSpPr/>
        <p:nvPr/>
      </p:nvGrpSpPr>
      <p:grpSpPr>
        <a:xfrm>
          <a:off x="0" y="0"/>
          <a:ext cx="0" cy="0"/>
          <a:chOff x="0" y="0"/>
          <a:chExt cx="0" cy="0"/>
        </a:xfrm>
      </p:grpSpPr>
      <p:sp>
        <p:nvSpPr>
          <p:cNvPr id="2" name="Slide Title 1">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0" y="192490"/>
            <a:ext cx="4229100" cy="903231"/>
          </a:xfrm>
          <a:prstGeom prst="rect">
            <a:avLst/>
          </a:prstGeom>
        </p:spPr>
        <p:txBody>
          <a:bodyPr anchor="ctr">
            <a:normAutofit/>
          </a:bodyPr>
          <a:lstStyle>
            <a:lvl1pPr>
              <a:defRPr sz="4000"/>
            </a:lvl1pPr>
          </a:lstStyle>
          <a:p>
            <a:r>
              <a:rPr lang="en-US" dirty="0"/>
              <a:t>Slide Title</a:t>
            </a:r>
          </a:p>
        </p:txBody>
      </p:sp>
      <p:sp>
        <p:nvSpPr>
          <p:cNvPr id="15" name="Slide Title 2">
            <a:extLst>
              <a:ext uri="{FF2B5EF4-FFF2-40B4-BE49-F238E27FC236}">
                <a16:creationId xmlns:a16="http://schemas.microsoft.com/office/drawing/2014/main" xmlns="" id="{B5BB26E5-AE57-4ED5-B8A8-BEE1BD13AD34}"/>
              </a:ext>
            </a:extLst>
          </p:cNvPr>
          <p:cNvSpPr>
            <a:spLocks noGrp="1"/>
          </p:cNvSpPr>
          <p:nvPr>
            <p:ph type="body" sz="quarter" idx="14" hasCustomPrompt="1"/>
          </p:nvPr>
        </p:nvSpPr>
        <p:spPr>
          <a:xfrm>
            <a:off x="4749800" y="192088"/>
            <a:ext cx="4051300" cy="903287"/>
          </a:xfrm>
        </p:spPr>
        <p:txBody>
          <a:bodyPr vert="horz" lIns="91440" tIns="45720" rIns="91440" bIns="45720" rtlCol="0" anchor="ctr">
            <a:normAutofit/>
          </a:bodyPr>
          <a:lstStyle>
            <a:lvl1pPr>
              <a:defRPr lang="en-IN" sz="4000" b="1" dirty="0">
                <a:latin typeface="+mj-lt"/>
                <a:ea typeface="+mj-ea"/>
                <a:cs typeface="+mj-cs"/>
              </a:defRPr>
            </a:lvl1pPr>
          </a:lstStyle>
          <a:p>
            <a:pPr lvl="0">
              <a:lnSpc>
                <a:spcPct val="90000"/>
              </a:lnSpc>
              <a:spcBef>
                <a:spcPct val="0"/>
              </a:spcBef>
            </a:pPr>
            <a:r>
              <a:rPr kumimoji="0" lang="en-US" sz="4000" b="1" i="0" u="none" strike="noStrike" kern="1200" cap="none" spc="0" normalizeH="0" baseline="0" noProof="0" dirty="0">
                <a:ln>
                  <a:noFill/>
                </a:ln>
                <a:solidFill>
                  <a:srgbClr val="000000"/>
                </a:solidFill>
                <a:effectLst/>
                <a:uLnTx/>
                <a:uFillTx/>
                <a:latin typeface="+mn-lt"/>
                <a:ea typeface="+mj-ea"/>
                <a:cs typeface="+mj-cs"/>
              </a:rPr>
              <a:t>Slide Title</a:t>
            </a:r>
            <a:endParaRPr lang="en-IN"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296839023"/>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8" name="Picture 7" descr="Connecting through social media icon.">
            <a:extLst>
              <a:ext uri="{FF2B5EF4-FFF2-40B4-BE49-F238E27FC236}">
                <a16:creationId xmlns:a16="http://schemas.microsoft.com/office/drawing/2014/main" xmlns="" id="{48BB348F-12C6-489F-958D-1FDE88A9246E}"/>
              </a:ext>
            </a:extLst>
          </p:cNvPr>
          <p:cNvPicPr>
            <a:picLocks noChangeAspect="1"/>
          </p:cNvPicPr>
          <p:nvPr userDrawn="1"/>
        </p:nvPicPr>
        <p:blipFill>
          <a:blip r:embed="rId2"/>
          <a:stretch>
            <a:fillRect/>
          </a:stretch>
        </p:blipFill>
        <p:spPr>
          <a:xfrm>
            <a:off x="124695" y="298541"/>
            <a:ext cx="2438400" cy="669365"/>
          </a:xfrm>
          <a:prstGeom prst="rect">
            <a:avLst/>
          </a:prstGeom>
        </p:spPr>
      </p:pic>
    </p:spTree>
    <p:extLst>
      <p:ext uri="{BB962C8B-B14F-4D97-AF65-F5344CB8AC3E}">
        <p14:creationId xmlns:p14="http://schemas.microsoft.com/office/powerpoint/2010/main" val="1816512595"/>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Making Ethical Decisions icon.">
            <a:extLst>
              <a:ext uri="{FF2B5EF4-FFF2-40B4-BE49-F238E27FC236}">
                <a16:creationId xmlns:a16="http://schemas.microsoft.com/office/drawing/2014/main" xmlns="" id="{35AB3571-1B64-4E5D-ADAB-A22232BBBD05}"/>
              </a:ext>
            </a:extLst>
          </p:cNvPr>
          <p:cNvPicPr>
            <a:picLocks noChangeAspect="1"/>
          </p:cNvPicPr>
          <p:nvPr userDrawn="1"/>
        </p:nvPicPr>
        <p:blipFill>
          <a:blip r:embed="rId2"/>
          <a:stretch>
            <a:fillRect/>
          </a:stretch>
        </p:blipFill>
        <p:spPr>
          <a:xfrm>
            <a:off x="0" y="312475"/>
            <a:ext cx="2498501" cy="663262"/>
          </a:xfrm>
          <a:prstGeom prst="rect">
            <a:avLst/>
          </a:prstGeom>
        </p:spPr>
      </p:pic>
    </p:spTree>
    <p:extLst>
      <p:ext uri="{BB962C8B-B14F-4D97-AF65-F5344CB8AC3E}">
        <p14:creationId xmlns:p14="http://schemas.microsoft.com/office/powerpoint/2010/main" val="241432333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xmlns="" id="{A4407840-F6A4-4638-BB2F-9FBAA1A81461}"/>
              </a:ext>
            </a:extLst>
          </p:cNvPr>
          <p:cNvSpPr>
            <a:spLocks noGrp="1"/>
          </p:cNvSpPr>
          <p:nvPr>
            <p:ph type="title" hasCustomPrompt="1"/>
          </p:nvPr>
        </p:nvSpPr>
        <p:spPr>
          <a:xfrm>
            <a:off x="342901" y="304800"/>
            <a:ext cx="2344882"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xmlns=""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xmlns=""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xmlns=""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xmlns=""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a:extLst>
              <a:ext uri="{FF2B5EF4-FFF2-40B4-BE49-F238E27FC236}">
                <a16:creationId xmlns:a16="http://schemas.microsoft.com/office/drawing/2014/main" xmlns="" id="{23A00108-6ED3-416D-B7AC-3A9D6F2EF0AF}"/>
              </a:ext>
            </a:extLst>
          </p:cNvPr>
          <p:cNvPicPr>
            <a:picLocks noChangeAspect="1"/>
          </p:cNvPicPr>
          <p:nvPr userDrawn="1"/>
        </p:nvPicPr>
        <p:blipFill>
          <a:blip r:embed="rId2"/>
          <a:stretch>
            <a:fillRect/>
          </a:stretch>
        </p:blipFill>
        <p:spPr>
          <a:xfrm>
            <a:off x="4448193" y="489743"/>
            <a:ext cx="4352906" cy="239714"/>
          </a:xfrm>
          <a:prstGeom prst="rect">
            <a:avLst/>
          </a:prstGeom>
        </p:spPr>
      </p:pic>
    </p:spTree>
    <p:extLst>
      <p:ext uri="{BB962C8B-B14F-4D97-AF65-F5344CB8AC3E}">
        <p14:creationId xmlns:p14="http://schemas.microsoft.com/office/powerpoint/2010/main" val="43045211"/>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xmlns="" id="{BF372B49-B6F5-4826-B4F8-2F8A4FFF8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xmlns=""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xmlns=""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Autofit/>
          </a:bodyPr>
          <a:lstStyle/>
          <a:p>
            <a:r>
              <a:rPr lang="en-US" dirty="0"/>
              <a:t>Title goes here</a:t>
            </a:r>
          </a:p>
        </p:txBody>
      </p:sp>
      <p:sp>
        <p:nvSpPr>
          <p:cNvPr id="5" name="Text Placeholder">
            <a:extLst>
              <a:ext uri="{FF2B5EF4-FFF2-40B4-BE49-F238E27FC236}">
                <a16:creationId xmlns:a16="http://schemas.microsoft.com/office/drawing/2014/main" xmlns=""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sp>
        <p:nvSpPr>
          <p:cNvPr id="10" name="Slide Number Placeholder">
            <a:extLst>
              <a:ext uri="{FF2B5EF4-FFF2-40B4-BE49-F238E27FC236}">
                <a16:creationId xmlns:a16="http://schemas.microsoft.com/office/drawing/2014/main" xmlns="" id="{A9994BA6-A29E-44A0-A7B3-164E7D8FE393}"/>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06" r:id="rId3"/>
    <p:sldLayoutId id="2147483709" r:id="rId4"/>
    <p:sldLayoutId id="2147483707" r:id="rId5"/>
    <p:sldLayoutId id="2147483708" r:id="rId6"/>
    <p:sldLayoutId id="2147483711" r:id="rId7"/>
    <p:sldLayoutId id="2147483716" r:id="rId8"/>
    <p:sldLayoutId id="2147483693" r:id="rId9"/>
    <p:sldLayoutId id="2147483719" r:id="rId10"/>
    <p:sldLayoutId id="2147483718" r:id="rId11"/>
    <p:sldLayoutId id="2147483699" r:id="rId12"/>
    <p:sldLayoutId id="2147483720" r:id="rId13"/>
    <p:sldLayoutId id="2147483695" r:id="rId14"/>
    <p:sldLayoutId id="2147483696" r:id="rId15"/>
    <p:sldLayoutId id="2147483697" r:id="rId16"/>
    <p:sldLayoutId id="2147483721" r:id="rId17"/>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kern="1200">
          <a:solidFill>
            <a:schemeClr val="tx2"/>
          </a:solidFill>
          <a:latin typeface="+mn-lt"/>
          <a:ea typeface="+mn-ea"/>
          <a:cs typeface="+mn-cs"/>
        </a:defRPr>
      </a:lvl1pPr>
      <a:lvl2pPr marL="292608" indent="-292608" algn="l" defTabSz="914400" rtl="0" eaLnBrk="1" latinLnBrk="0" hangingPunct="1">
        <a:lnSpc>
          <a:spcPct val="100000"/>
        </a:lnSpc>
        <a:spcBef>
          <a:spcPts val="1000"/>
        </a:spcBef>
        <a:spcAft>
          <a:spcPts val="0"/>
        </a:spcAft>
        <a:buClrTx/>
        <a:buFont typeface="Arial" panose="020B0604020202020204" pitchFamily="34" charset="0"/>
        <a:buChar char="•"/>
        <a:defRPr sz="2400" kern="1200">
          <a:solidFill>
            <a:schemeClr val="tx2"/>
          </a:solidFill>
          <a:latin typeface="+mn-lt"/>
          <a:ea typeface="+mn-ea"/>
          <a:cs typeface="+mn-cs"/>
        </a:defRPr>
      </a:lvl2pPr>
      <a:lvl3pPr marL="622800" indent="-292608" algn="l" defTabSz="914400" rtl="0" eaLnBrk="1" latinLnBrk="0" hangingPunct="1">
        <a:lnSpc>
          <a:spcPct val="100000"/>
        </a:lnSpc>
        <a:spcBef>
          <a:spcPts val="1000"/>
        </a:spcBef>
        <a:spcAft>
          <a:spcPts val="0"/>
        </a:spcAft>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xmlns="" id="{F20163A4-4644-4B17-9C8A-EF42A992331B}"/>
              </a:ext>
              <a:ext uri="{C183D7F6-B498-43B3-948B-1728B52AA6E4}">
                <adec:decorative xmlns:adec="http://schemas.microsoft.com/office/drawing/2017/decorative" xmlns=""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 id="2147483705" r:id="rId2"/>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xmlns=""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grpSp>
        <p:nvGrpSpPr>
          <p:cNvPr id="6" name="MGH Shape">
            <a:extLst>
              <a:ext uri="{FF2B5EF4-FFF2-40B4-BE49-F238E27FC236}">
                <a16:creationId xmlns:a16="http://schemas.microsoft.com/office/drawing/2014/main" xmlns="" id="{B719ECBD-8119-4217-9D58-2638FA4365C1}"/>
              </a:ext>
              <a:ext uri="{C183D7F6-B498-43B3-948B-1728B52AA6E4}">
                <adec:decorative xmlns:adec="http://schemas.microsoft.com/office/drawing/2017/decorative" xmlns=""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xmlns=""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xmlns=""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xmlns=""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xmlns=""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2"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xmlns=""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xmlns=""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xmlns="" id="{86E6E250-D1F9-6444-A77C-4DC8C64A97D7}"/>
              </a:ext>
              <a:ext uri="{C183D7F6-B498-43B3-948B-1728B52AA6E4}">
                <adec:decorative xmlns:adec="http://schemas.microsoft.com/office/drawing/2017/decorative" xmlns=""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xmlns=""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smtClean="0">
                <a:solidFill>
                  <a:schemeClr val="tx1">
                    <a:lumMod val="65000"/>
                    <a:lumOff val="35000"/>
                  </a:schemeClr>
                </a:solidFill>
              </a:rPr>
              <a:t>© McGraw Hill LLC</a:t>
            </a:r>
            <a:endParaRPr lang="en-US" sz="800" b="0" dirty="0">
              <a:solidFill>
                <a:schemeClr val="tx1">
                  <a:lumMod val="65000"/>
                  <a:lumOff val="35000"/>
                </a:schemeClr>
              </a:solidFill>
            </a:endParaRP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slide" Target="slide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slide" Target="slide5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slide" Target="slide54.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slide" Target="slide5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slide" Target="slide5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7240" y="3352800"/>
            <a:ext cx="6521640" cy="493486"/>
          </a:xfrm>
        </p:spPr>
        <p:txBody>
          <a:bodyPr/>
          <a:lstStyle/>
          <a:p>
            <a:r>
              <a:rPr lang="en-US" dirty="0"/>
              <a:t>Chapter 7</a:t>
            </a:r>
          </a:p>
        </p:txBody>
      </p:sp>
      <p:sp>
        <p:nvSpPr>
          <p:cNvPr id="3" name="Subtitle 2"/>
          <p:cNvSpPr>
            <a:spLocks noGrp="1"/>
          </p:cNvSpPr>
          <p:nvPr>
            <p:ph type="subTitle" idx="1"/>
          </p:nvPr>
        </p:nvSpPr>
        <p:spPr>
          <a:xfrm>
            <a:off x="782058" y="4049486"/>
            <a:ext cx="4297680" cy="454883"/>
          </a:xfrm>
        </p:spPr>
        <p:txBody>
          <a:bodyPr/>
          <a:lstStyle/>
          <a:p>
            <a:r>
              <a:rPr lang="en-US" dirty="0"/>
              <a:t>Patient and Specimen Requirements</a:t>
            </a:r>
          </a:p>
        </p:txBody>
      </p:sp>
      <p:sp>
        <p:nvSpPr>
          <p:cNvPr id="6" name="Footer Placeholder 5"/>
          <p:cNvSpPr>
            <a:spLocks noGrp="1"/>
          </p:cNvSpPr>
          <p:nvPr>
            <p:ph type="ftr" sz="quarter" idx="11"/>
          </p:nvPr>
        </p:nvSpPr>
        <p:spPr/>
        <p:txBody>
          <a:bodyPr/>
          <a:lstStyle/>
          <a:p>
            <a:pPr defTabSz="457200">
              <a:spcBef>
                <a:spcPct val="20000"/>
              </a:spcBef>
              <a:defRPr/>
            </a:pPr>
            <a:r>
              <a:rPr lang="en-US" sz="1200" dirty="0">
                <a:solidFill>
                  <a:schemeClr val="tx1"/>
                </a:solidFill>
              </a:rPr>
              <a:t>© McGraw Hill LLC. All rights reserved. No reproduction or distribution without the prior written consent of McGraw Hill LLC.</a:t>
            </a:r>
          </a:p>
        </p:txBody>
      </p:sp>
    </p:spTree>
    <p:extLst>
      <p:ext uri="{BB962C8B-B14F-4D97-AF65-F5344CB8AC3E}">
        <p14:creationId xmlns:p14="http://schemas.microsoft.com/office/powerpoint/2010/main" val="2473804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Processing Laboratory Requisitions</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pPr marL="292608" indent="-292608">
              <a:buFont typeface="Arial" panose="020B0604020202020204" pitchFamily="34" charset="0"/>
              <a:buChar char="•"/>
            </a:pPr>
            <a:r>
              <a:rPr lang="en-US" dirty="0"/>
              <a:t>Entered in H</a:t>
            </a:r>
            <a:r>
              <a:rPr lang="en-US" sz="100" dirty="0"/>
              <a:t> </a:t>
            </a:r>
            <a:r>
              <a:rPr lang="en-US" dirty="0"/>
              <a:t>I</a:t>
            </a:r>
            <a:r>
              <a:rPr lang="en-US" sz="100" dirty="0"/>
              <a:t> </a:t>
            </a:r>
            <a:r>
              <a:rPr lang="en-US" dirty="0"/>
              <a:t>S or L</a:t>
            </a:r>
            <a:r>
              <a:rPr lang="en-US" sz="100" dirty="0"/>
              <a:t> </a:t>
            </a:r>
            <a:r>
              <a:rPr lang="en-US" dirty="0"/>
              <a:t>I</a:t>
            </a:r>
            <a:r>
              <a:rPr lang="en-US" sz="100" dirty="0"/>
              <a:t> </a:t>
            </a:r>
            <a:r>
              <a:rPr lang="en-US" dirty="0"/>
              <a:t>S.</a:t>
            </a:r>
          </a:p>
          <a:p>
            <a:pPr marL="292608" indent="-292608">
              <a:buFont typeface="Arial" panose="020B0604020202020204" pitchFamily="34" charset="0"/>
              <a:buChar char="•"/>
            </a:pPr>
            <a:r>
              <a:rPr lang="en-US" dirty="0"/>
              <a:t>Documentation of tests ordered.</a:t>
            </a:r>
          </a:p>
          <a:p>
            <a:pPr marL="292608" indent="-292608">
              <a:buFont typeface="Arial" panose="020B0604020202020204" pitchFamily="34" charset="0"/>
              <a:buChar char="•"/>
            </a:pPr>
            <a:r>
              <a:rPr lang="en-US" dirty="0"/>
              <a:t>Computer provides accession number.</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10</a:t>
            </a:fld>
            <a:endParaRPr lang="en-US" dirty="0"/>
          </a:p>
        </p:txBody>
      </p:sp>
    </p:spTree>
    <p:extLst>
      <p:ext uri="{BB962C8B-B14F-4D97-AF65-F5344CB8AC3E}">
        <p14:creationId xmlns:p14="http://schemas.microsoft.com/office/powerpoint/2010/main" val="1553742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Required Information for Requisitions</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pPr marL="292608" indent="-292608">
              <a:buFont typeface="Arial" panose="020B0604020202020204" pitchFamily="34" charset="0"/>
              <a:buChar char="•"/>
            </a:pPr>
            <a:r>
              <a:rPr lang="en-US" dirty="0"/>
              <a:t>Patient’s name.</a:t>
            </a:r>
          </a:p>
          <a:p>
            <a:pPr marL="292608" indent="-292608">
              <a:buFont typeface="Arial" panose="020B0604020202020204" pitchFamily="34" charset="0"/>
              <a:buChar char="•"/>
            </a:pPr>
            <a:r>
              <a:rPr lang="en-US" dirty="0"/>
              <a:t>Patient’s date of birth.</a:t>
            </a:r>
          </a:p>
          <a:p>
            <a:pPr marL="292608" indent="-292608">
              <a:buFont typeface="Arial" panose="020B0604020202020204" pitchFamily="34" charset="0"/>
              <a:buChar char="•"/>
            </a:pPr>
            <a:r>
              <a:rPr lang="en-US" dirty="0"/>
              <a:t>Patient’s medical record number.</a:t>
            </a:r>
          </a:p>
          <a:p>
            <a:pPr marL="292608" indent="-292608">
              <a:buFont typeface="Arial" panose="020B0604020202020204" pitchFamily="34" charset="0"/>
              <a:buChar char="•"/>
            </a:pPr>
            <a:r>
              <a:rPr lang="en-US" dirty="0"/>
              <a:t>Patient’s location (if inpatient).</a:t>
            </a:r>
          </a:p>
          <a:p>
            <a:pPr marL="292608" indent="-292608">
              <a:buFont typeface="Arial" panose="020B0604020202020204" pitchFamily="34" charset="0"/>
              <a:buChar char="•"/>
            </a:pPr>
            <a:r>
              <a:rPr lang="en-US" dirty="0"/>
              <a:t>Ordering physician’s name.</a:t>
            </a:r>
          </a:p>
          <a:p>
            <a:pPr marL="292608" indent="-292608">
              <a:buFont typeface="Arial" panose="020B0604020202020204" pitchFamily="34" charset="0"/>
              <a:buChar char="•"/>
            </a:pPr>
            <a:r>
              <a:rPr lang="en-US" dirty="0"/>
              <a:t>Type of test to be performed.</a:t>
            </a:r>
          </a:p>
          <a:p>
            <a:pPr marL="292608" indent="-292608">
              <a:buFont typeface="Arial" panose="020B0604020202020204" pitchFamily="34" charset="0"/>
              <a:buChar char="•"/>
            </a:pPr>
            <a:r>
              <a:rPr lang="en-US" dirty="0"/>
              <a:t>Test status.</a:t>
            </a:r>
          </a:p>
          <a:p>
            <a:pPr marL="292608" indent="-292608">
              <a:buFont typeface="Arial" panose="020B0604020202020204" pitchFamily="34" charset="0"/>
              <a:buChar char="•"/>
            </a:pPr>
            <a:r>
              <a:rPr lang="en-US" dirty="0"/>
              <a:t>Date and time test is to be performed.</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11</a:t>
            </a:fld>
            <a:endParaRPr lang="en-US" dirty="0"/>
          </a:p>
        </p:txBody>
      </p:sp>
    </p:spTree>
    <p:extLst>
      <p:ext uri="{BB962C8B-B14F-4D97-AF65-F5344CB8AC3E}">
        <p14:creationId xmlns:p14="http://schemas.microsoft.com/office/powerpoint/2010/main" val="1341021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fontScale="90000"/>
          </a:bodyPr>
          <a:lstStyle/>
          <a:p>
            <a:r>
              <a:rPr lang="en-US" dirty="0"/>
              <a:t>Computer–Generated Requisition Label</a:t>
            </a:r>
          </a:p>
        </p:txBody>
      </p:sp>
      <p:pic>
        <p:nvPicPr>
          <p:cNvPr id="7" name="Picture 6" descr="A computer generated requisition label with different features printed on it.">
            <a:extLst>
              <a:ext uri="{FF2B5EF4-FFF2-40B4-BE49-F238E27FC236}">
                <a16:creationId xmlns:a16="http://schemas.microsoft.com/office/drawing/2014/main" xmlns="" id="{90608C98-8910-4C8E-8B0B-6BD43E185146}"/>
              </a:ext>
            </a:extLst>
          </p:cNvPr>
          <p:cNvPicPr>
            <a:picLocks noChangeAspect="1"/>
          </p:cNvPicPr>
          <p:nvPr/>
        </p:nvPicPr>
        <p:blipFill>
          <a:blip r:embed="rId3"/>
          <a:stretch>
            <a:fillRect/>
          </a:stretch>
        </p:blipFill>
        <p:spPr>
          <a:xfrm>
            <a:off x="664125" y="1993254"/>
            <a:ext cx="7815749" cy="3176291"/>
          </a:xfrm>
          <a:prstGeom prst="rect">
            <a:avLst/>
          </a:prstGeom>
        </p:spPr>
      </p:pic>
      <p:sp>
        <p:nvSpPr>
          <p:cNvPr id="8" name="Text Placeholder 8">
            <a:extLst>
              <a:ext uri="{FF2B5EF4-FFF2-40B4-BE49-F238E27FC236}">
                <a16:creationId xmlns:a16="http://schemas.microsoft.com/office/drawing/2014/main" xmlns="" id="{E84F2720-BB24-4A2C-82D7-344ECA938A16}"/>
              </a:ext>
            </a:extLst>
          </p:cNvPr>
          <p:cNvSpPr>
            <a:spLocks noGrp="1"/>
          </p:cNvSpPr>
          <p:nvPr>
            <p:ph type="body" sz="quarter" idx="12"/>
          </p:nvPr>
        </p:nvSpPr>
        <p:spPr>
          <a:xfrm>
            <a:off x="3004459" y="6270170"/>
            <a:ext cx="3145536" cy="244929"/>
          </a:xfrm>
        </p:spPr>
        <p:txBody>
          <a:bodyPr/>
          <a:lstStyle/>
          <a:p>
            <a:r>
              <a:rPr lang="en-US" sz="1200" dirty="0">
                <a:hlinkClick r:id="rId4" action="ppaction://hlinksldjump"/>
              </a:rPr>
              <a:t>Access the text alternative for these images</a:t>
            </a:r>
            <a:endParaRPr lang="en-US" sz="1200" dirty="0"/>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12</a:t>
            </a:fld>
            <a:endParaRPr lang="en-US" dirty="0"/>
          </a:p>
        </p:txBody>
      </p:sp>
    </p:spTree>
    <p:extLst>
      <p:ext uri="{BB962C8B-B14F-4D97-AF65-F5344CB8AC3E}">
        <p14:creationId xmlns:p14="http://schemas.microsoft.com/office/powerpoint/2010/main" val="1481216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7.2</a:t>
            </a:r>
          </a:p>
        </p:txBody>
      </p:sp>
      <p:sp>
        <p:nvSpPr>
          <p:cNvPr id="3" name="Content Placeholder 2"/>
          <p:cNvSpPr>
            <a:spLocks noGrp="1"/>
          </p:cNvSpPr>
          <p:nvPr>
            <p:ph sz="quarter" idx="11"/>
          </p:nvPr>
        </p:nvSpPr>
        <p:spPr/>
        <p:txBody>
          <a:bodyPr/>
          <a:lstStyle/>
          <a:p>
            <a:r>
              <a:rPr lang="en-US" dirty="0"/>
              <a:t>Professional Communication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13</a:t>
            </a:fld>
            <a:endParaRPr lang="en-US" dirty="0"/>
          </a:p>
        </p:txBody>
      </p:sp>
    </p:spTree>
    <p:extLst>
      <p:ext uri="{BB962C8B-B14F-4D97-AF65-F5344CB8AC3E}">
        <p14:creationId xmlns:p14="http://schemas.microsoft.com/office/powerpoint/2010/main" val="315167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Greeting the Patient</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4025900" cy="4427405"/>
          </a:xfrm>
        </p:spPr>
        <p:txBody>
          <a:bodyPr/>
          <a:lstStyle/>
          <a:p>
            <a:r>
              <a:rPr lang="en-US" dirty="0"/>
              <a:t>Smile.</a:t>
            </a:r>
          </a:p>
          <a:p>
            <a:r>
              <a:rPr lang="en-US" dirty="0"/>
              <a:t>Behave professionally.</a:t>
            </a:r>
          </a:p>
          <a:p>
            <a:r>
              <a:rPr lang="en-US" dirty="0"/>
              <a:t>Introduce yourself.</a:t>
            </a:r>
          </a:p>
          <a:p>
            <a:r>
              <a:rPr lang="en-US" dirty="0"/>
              <a:t>Show courtesy and respect.</a:t>
            </a:r>
          </a:p>
          <a:p>
            <a:pPr marL="292608" indent="-292608">
              <a:buFont typeface="Arial" panose="020B0604020202020204" pitchFamily="34" charset="0"/>
              <a:buChar char="•"/>
            </a:pPr>
            <a:r>
              <a:rPr lang="en-US" dirty="0"/>
              <a:t>Bedside manner.</a:t>
            </a:r>
          </a:p>
          <a:p>
            <a:pPr marL="292608" indent="-292608">
              <a:buFont typeface="Arial" panose="020B0604020202020204" pitchFamily="34" charset="0"/>
              <a:buChar char="•"/>
            </a:pPr>
            <a:r>
              <a:rPr lang="en-US" dirty="0"/>
              <a:t>Rapport.</a:t>
            </a:r>
          </a:p>
        </p:txBody>
      </p:sp>
      <p:pic>
        <p:nvPicPr>
          <p:cNvPr id="4" name="Picture 3" descr="A Doctor greets a patient in bed.">
            <a:extLst>
              <a:ext uri="{FF2B5EF4-FFF2-40B4-BE49-F238E27FC236}">
                <a16:creationId xmlns:a16="http://schemas.microsoft.com/office/drawing/2014/main" xmlns="" id="{AE098A6F-AE4F-4DA0-8162-8A31EFC10D3E}"/>
              </a:ext>
            </a:extLst>
          </p:cNvPr>
          <p:cNvPicPr>
            <a:picLocks noChangeAspect="1"/>
          </p:cNvPicPr>
          <p:nvPr/>
        </p:nvPicPr>
        <p:blipFill>
          <a:blip r:embed="rId3"/>
          <a:stretch>
            <a:fillRect/>
          </a:stretch>
        </p:blipFill>
        <p:spPr>
          <a:xfrm>
            <a:off x="5153748" y="1276709"/>
            <a:ext cx="3286583" cy="4849511"/>
          </a:xfrm>
          <a:prstGeom prst="rect">
            <a:avLst/>
          </a:prstGeom>
        </p:spPr>
      </p:pic>
      <p:sp>
        <p:nvSpPr>
          <p:cNvPr id="5" name="Text Placeholder 4"/>
          <p:cNvSpPr>
            <a:spLocks noGrp="1"/>
          </p:cNvSpPr>
          <p:nvPr>
            <p:ph type="body" sz="quarter" idx="13"/>
          </p:nvPr>
        </p:nvSpPr>
        <p:spPr/>
        <p:txBody>
          <a:bodyPr/>
          <a:lstStyle/>
          <a:p>
            <a:r>
              <a:rPr lang="en-US" dirty="0">
                <a:solidFill>
                  <a:schemeClr val="tx1"/>
                </a:solidFill>
              </a:rPr>
              <a:t>©Plush Studios/Blend Images LLC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14</a:t>
            </a:fld>
            <a:endParaRPr lang="en-US" dirty="0"/>
          </a:p>
        </p:txBody>
      </p:sp>
    </p:spTree>
    <p:extLst>
      <p:ext uri="{BB962C8B-B14F-4D97-AF65-F5344CB8AC3E}">
        <p14:creationId xmlns:p14="http://schemas.microsoft.com/office/powerpoint/2010/main" val="811141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Patient Interaction</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r>
              <a:rPr lang="en-US" dirty="0"/>
              <a:t>Patients may attempt to take out frustration or anger on the phlebotomist.</a:t>
            </a:r>
          </a:p>
          <a:p>
            <a:r>
              <a:rPr lang="en-US" dirty="0"/>
              <a:t>Remain polite and professional.</a:t>
            </a:r>
          </a:p>
          <a:p>
            <a:r>
              <a:rPr lang="en-US" dirty="0"/>
              <a:t>Do not take patient comments personally.</a:t>
            </a:r>
          </a:p>
          <a:p>
            <a:r>
              <a:rPr lang="en-US" dirty="0"/>
              <a:t>Be aware of unsafe situations.</a:t>
            </a:r>
          </a:p>
          <a:p>
            <a:pPr marL="292608" indent="-292608">
              <a:buFont typeface="Arial" panose="020B0604020202020204" pitchFamily="34" charset="0"/>
              <a:buChar char="•"/>
            </a:pPr>
            <a:r>
              <a:rPr lang="en-US" dirty="0"/>
              <a:t>If patient becomes hostile, leave the room as quickly and calmly as possible.</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15</a:t>
            </a:fld>
            <a:endParaRPr lang="en-US" dirty="0"/>
          </a:p>
        </p:txBody>
      </p:sp>
    </p:spTree>
    <p:extLst>
      <p:ext uri="{BB962C8B-B14F-4D97-AF65-F5344CB8AC3E}">
        <p14:creationId xmlns:p14="http://schemas.microsoft.com/office/powerpoint/2010/main" val="2046527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8868D-C6FF-45D3-98C0-C55CC18B6F08}"/>
              </a:ext>
            </a:extLst>
          </p:cNvPr>
          <p:cNvSpPr>
            <a:spLocks noGrp="1"/>
          </p:cNvSpPr>
          <p:nvPr>
            <p:ph type="title"/>
          </p:nvPr>
        </p:nvSpPr>
        <p:spPr/>
        <p:txBody>
          <a:bodyPr>
            <a:normAutofit/>
          </a:bodyPr>
          <a:lstStyle/>
          <a:p>
            <a:r>
              <a:rPr lang="en-US" sz="3600" dirty="0"/>
              <a:t>Life Span Considerations</a:t>
            </a:r>
          </a:p>
        </p:txBody>
      </p:sp>
      <p:sp>
        <p:nvSpPr>
          <p:cNvPr id="3" name="Content Placeholder 2">
            <a:extLst>
              <a:ext uri="{FF2B5EF4-FFF2-40B4-BE49-F238E27FC236}">
                <a16:creationId xmlns:a16="http://schemas.microsoft.com/office/drawing/2014/main" xmlns="" id="{D916C72C-10EC-4CEE-B56B-CE829872048E}"/>
              </a:ext>
            </a:extLst>
          </p:cNvPr>
          <p:cNvSpPr>
            <a:spLocks noGrp="1"/>
          </p:cNvSpPr>
          <p:nvPr>
            <p:ph sz="quarter" idx="11"/>
          </p:nvPr>
        </p:nvSpPr>
        <p:spPr>
          <a:xfrm>
            <a:off x="342900" y="1276709"/>
            <a:ext cx="8458200" cy="1954171"/>
          </a:xfrm>
        </p:spPr>
        <p:txBody>
          <a:bodyPr/>
          <a:lstStyle/>
          <a:p>
            <a:r>
              <a:rPr lang="en-US" dirty="0"/>
              <a:t>Pediatric patients.</a:t>
            </a:r>
          </a:p>
          <a:p>
            <a:pPr marL="292608" indent="-292608">
              <a:buFont typeface="Arial" panose="020B0604020202020204" pitchFamily="34" charset="0"/>
              <a:buChar char="•"/>
            </a:pPr>
            <a:r>
              <a:rPr lang="en-US" dirty="0"/>
              <a:t>Talk directly to child.</a:t>
            </a:r>
          </a:p>
          <a:p>
            <a:pPr marL="292608" indent="-292608">
              <a:buFont typeface="Arial" panose="020B0604020202020204" pitchFamily="34" charset="0"/>
              <a:buChar char="•"/>
            </a:pPr>
            <a:r>
              <a:rPr lang="en-US" dirty="0"/>
              <a:t>Never lie.</a:t>
            </a:r>
          </a:p>
          <a:p>
            <a:pPr marL="292608" indent="-292608">
              <a:buFont typeface="Arial" panose="020B0604020202020204" pitchFamily="34" charset="0"/>
              <a:buChar char="•"/>
            </a:pPr>
            <a:r>
              <a:rPr lang="en-US" dirty="0"/>
              <a:t>Keep distracted.</a:t>
            </a:r>
          </a:p>
        </p:txBody>
      </p:sp>
      <p:sp>
        <p:nvSpPr>
          <p:cNvPr id="4" name="Content Placeholder 3">
            <a:extLst>
              <a:ext uri="{FF2B5EF4-FFF2-40B4-BE49-F238E27FC236}">
                <a16:creationId xmlns:a16="http://schemas.microsoft.com/office/drawing/2014/main" xmlns="" id="{D2E565B3-F089-4239-994E-329B4872E107}"/>
              </a:ext>
            </a:extLst>
          </p:cNvPr>
          <p:cNvSpPr>
            <a:spLocks noGrp="1"/>
          </p:cNvSpPr>
          <p:nvPr>
            <p:ph sz="quarter" idx="14"/>
          </p:nvPr>
        </p:nvSpPr>
        <p:spPr>
          <a:xfrm>
            <a:off x="342900" y="3352800"/>
            <a:ext cx="8458200" cy="2895600"/>
          </a:xfrm>
        </p:spPr>
        <p:txBody>
          <a:bodyPr/>
          <a:lstStyle/>
          <a:p>
            <a:r>
              <a:rPr lang="en-US" dirty="0"/>
              <a:t>Geriatric patients.</a:t>
            </a:r>
          </a:p>
          <a:p>
            <a:pPr marL="292608" indent="-292608">
              <a:buFont typeface="Arial" panose="020B0604020202020204" pitchFamily="34" charset="0"/>
              <a:buChar char="•"/>
            </a:pPr>
            <a:r>
              <a:rPr lang="en-US" dirty="0"/>
              <a:t>Repeat questions or instructions as necessary.</a:t>
            </a:r>
          </a:p>
          <a:p>
            <a:pPr marL="292608" indent="-292608">
              <a:buFont typeface="Arial" panose="020B0604020202020204" pitchFamily="34" charset="0"/>
              <a:buChar char="•"/>
            </a:pPr>
            <a:r>
              <a:rPr lang="en-US" dirty="0"/>
              <a:t>Be compassionate.</a:t>
            </a:r>
          </a:p>
        </p:txBody>
      </p:sp>
      <p:sp>
        <p:nvSpPr>
          <p:cNvPr id="7" name="Slide Number Placeholder 6">
            <a:extLst>
              <a:ext uri="{FF2B5EF4-FFF2-40B4-BE49-F238E27FC236}">
                <a16:creationId xmlns:a16="http://schemas.microsoft.com/office/drawing/2014/main" xmlns="" id="{7001524B-BB8A-4E25-B2E8-DBE2EE1A9ECD}"/>
              </a:ext>
            </a:extLst>
          </p:cNvPr>
          <p:cNvSpPr>
            <a:spLocks noGrp="1"/>
          </p:cNvSpPr>
          <p:nvPr>
            <p:ph type="sldNum" sz="quarter" idx="10"/>
          </p:nvPr>
        </p:nvSpPr>
        <p:spPr/>
        <p:txBody>
          <a:bodyPr/>
          <a:lstStyle/>
          <a:p>
            <a:fld id="{68151E55-6873-49E2-B8D5-2F265E6F1973}" type="slidenum">
              <a:rPr lang="en-US" smtClean="0"/>
              <a:t>16</a:t>
            </a:fld>
            <a:endParaRPr lang="en-US"/>
          </a:p>
        </p:txBody>
      </p:sp>
    </p:spTree>
    <p:extLst>
      <p:ext uri="{BB962C8B-B14F-4D97-AF65-F5344CB8AC3E}">
        <p14:creationId xmlns:p14="http://schemas.microsoft.com/office/powerpoint/2010/main" val="2794740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8868D-C6FF-45D3-98C0-C55CC18B6F08}"/>
              </a:ext>
            </a:extLst>
          </p:cNvPr>
          <p:cNvSpPr>
            <a:spLocks noGrp="1"/>
          </p:cNvSpPr>
          <p:nvPr>
            <p:ph type="title"/>
          </p:nvPr>
        </p:nvSpPr>
        <p:spPr/>
        <p:txBody>
          <a:bodyPr>
            <a:normAutofit/>
          </a:bodyPr>
          <a:lstStyle/>
          <a:p>
            <a:r>
              <a:rPr lang="en-US" sz="3600" dirty="0"/>
              <a:t>Sleeping Patients</a:t>
            </a:r>
          </a:p>
        </p:txBody>
      </p:sp>
      <p:sp>
        <p:nvSpPr>
          <p:cNvPr id="3" name="Content Placeholder 2">
            <a:extLst>
              <a:ext uri="{FF2B5EF4-FFF2-40B4-BE49-F238E27FC236}">
                <a16:creationId xmlns:a16="http://schemas.microsoft.com/office/drawing/2014/main" xmlns="" id="{D916C72C-10EC-4CEE-B56B-CE829872048E}"/>
              </a:ext>
            </a:extLst>
          </p:cNvPr>
          <p:cNvSpPr>
            <a:spLocks noGrp="1"/>
          </p:cNvSpPr>
          <p:nvPr>
            <p:ph sz="quarter" idx="11"/>
          </p:nvPr>
        </p:nvSpPr>
        <p:spPr>
          <a:xfrm>
            <a:off x="342900" y="1276710"/>
            <a:ext cx="4025900" cy="2322834"/>
          </a:xfrm>
        </p:spPr>
        <p:txBody>
          <a:bodyPr/>
          <a:lstStyle/>
          <a:p>
            <a:pPr marL="292608" indent="-292608">
              <a:buFont typeface="Arial" panose="020B0604020202020204" pitchFamily="34" charset="0"/>
              <a:buChar char="•"/>
            </a:pPr>
            <a:r>
              <a:rPr lang="en-US" dirty="0"/>
              <a:t>Awaken gently.</a:t>
            </a:r>
          </a:p>
          <a:p>
            <a:pPr marL="292608" indent="-292608">
              <a:buFont typeface="Arial" panose="020B0604020202020204" pitchFamily="34" charset="0"/>
              <a:buChar char="•"/>
            </a:pPr>
            <a:r>
              <a:rPr lang="en-US" dirty="0"/>
              <a:t>Try not to startle.</a:t>
            </a:r>
          </a:p>
          <a:p>
            <a:pPr marL="292608" indent="-292608">
              <a:buFont typeface="Arial" panose="020B0604020202020204" pitchFamily="34" charset="0"/>
              <a:buChar char="•"/>
            </a:pPr>
            <a:r>
              <a:rPr lang="en-US" dirty="0"/>
              <a:t>Talk softly.</a:t>
            </a:r>
          </a:p>
          <a:p>
            <a:pPr marL="292608" indent="-292608">
              <a:buFont typeface="Arial" panose="020B0604020202020204" pitchFamily="34" charset="0"/>
              <a:buChar char="•"/>
            </a:pPr>
            <a:r>
              <a:rPr lang="en-US" dirty="0"/>
              <a:t>Inform patient before turning on lights.</a:t>
            </a:r>
          </a:p>
        </p:txBody>
      </p:sp>
      <p:sp>
        <p:nvSpPr>
          <p:cNvPr id="4" name="Content Placeholder 3">
            <a:extLst>
              <a:ext uri="{FF2B5EF4-FFF2-40B4-BE49-F238E27FC236}">
                <a16:creationId xmlns:a16="http://schemas.microsoft.com/office/drawing/2014/main" xmlns="" id="{D2E565B3-F089-4239-994E-329B4872E107}"/>
              </a:ext>
            </a:extLst>
          </p:cNvPr>
          <p:cNvSpPr>
            <a:spLocks noGrp="1"/>
          </p:cNvSpPr>
          <p:nvPr>
            <p:ph sz="quarter" idx="14"/>
          </p:nvPr>
        </p:nvSpPr>
        <p:spPr>
          <a:xfrm>
            <a:off x="342900" y="4057404"/>
            <a:ext cx="4025900" cy="1327396"/>
          </a:xfrm>
        </p:spPr>
        <p:txBody>
          <a:bodyPr/>
          <a:lstStyle/>
          <a:p>
            <a:r>
              <a:rPr lang="en-US" b="1" dirty="0">
                <a:solidFill>
                  <a:srgbClr val="002060"/>
                </a:solidFill>
              </a:rPr>
              <a:t>Never attempt to collect a specimen from a sleeping patient!</a:t>
            </a:r>
          </a:p>
        </p:txBody>
      </p:sp>
      <p:pic>
        <p:nvPicPr>
          <p:cNvPr id="5" name="Picture 4" descr="A child patient sleeping in a hospital bed.">
            <a:extLst>
              <a:ext uri="{FF2B5EF4-FFF2-40B4-BE49-F238E27FC236}">
                <a16:creationId xmlns:a16="http://schemas.microsoft.com/office/drawing/2014/main" xmlns="" id="{5DB2F5E9-25A6-41FE-A20F-D0F257BAF846}"/>
              </a:ext>
            </a:extLst>
          </p:cNvPr>
          <p:cNvPicPr>
            <a:picLocks noChangeAspect="1"/>
          </p:cNvPicPr>
          <p:nvPr/>
        </p:nvPicPr>
        <p:blipFill>
          <a:blip r:embed="rId3"/>
          <a:stretch>
            <a:fillRect/>
          </a:stretch>
        </p:blipFill>
        <p:spPr>
          <a:xfrm>
            <a:off x="4783416" y="1276709"/>
            <a:ext cx="3149033" cy="4590031"/>
          </a:xfrm>
          <a:prstGeom prst="rect">
            <a:avLst/>
          </a:prstGeom>
        </p:spPr>
      </p:pic>
      <p:sp>
        <p:nvSpPr>
          <p:cNvPr id="6" name="Text Placeholder 5"/>
          <p:cNvSpPr>
            <a:spLocks noGrp="1"/>
          </p:cNvSpPr>
          <p:nvPr>
            <p:ph type="body" sz="quarter" idx="13"/>
          </p:nvPr>
        </p:nvSpPr>
        <p:spPr/>
        <p:txBody>
          <a:bodyPr/>
          <a:lstStyle/>
          <a:p>
            <a:pPr algn="r"/>
            <a:r>
              <a:rPr lang="en-US" dirty="0">
                <a:solidFill>
                  <a:schemeClr val="tx1"/>
                </a:solidFill>
              </a:rPr>
              <a:t>©</a:t>
            </a:r>
            <a:r>
              <a:rPr lang="en-US" dirty="0" err="1">
                <a:solidFill>
                  <a:schemeClr val="tx1"/>
                </a:solidFill>
              </a:rPr>
              <a:t>Purestock</a:t>
            </a:r>
            <a:r>
              <a:rPr lang="en-US" dirty="0">
                <a:solidFill>
                  <a:schemeClr val="tx1"/>
                </a:solidFill>
              </a:rPr>
              <a:t>/Getty Images R</a:t>
            </a:r>
            <a:r>
              <a:rPr lang="en-US" sz="100" dirty="0">
                <a:solidFill>
                  <a:schemeClr val="tx1"/>
                </a:solidFill>
              </a:rPr>
              <a:t> </a:t>
            </a:r>
            <a:r>
              <a:rPr lang="en-US" dirty="0">
                <a:solidFill>
                  <a:schemeClr val="tx1"/>
                </a:solidFill>
              </a:rPr>
              <a:t>F</a:t>
            </a:r>
          </a:p>
        </p:txBody>
      </p:sp>
      <p:sp>
        <p:nvSpPr>
          <p:cNvPr id="7" name="Slide Number Placeholder 6">
            <a:extLst>
              <a:ext uri="{FF2B5EF4-FFF2-40B4-BE49-F238E27FC236}">
                <a16:creationId xmlns:a16="http://schemas.microsoft.com/office/drawing/2014/main" xmlns="" id="{7001524B-BB8A-4E25-B2E8-DBE2EE1A9ECD}"/>
              </a:ext>
            </a:extLst>
          </p:cNvPr>
          <p:cNvSpPr>
            <a:spLocks noGrp="1"/>
          </p:cNvSpPr>
          <p:nvPr>
            <p:ph type="sldNum" sz="quarter" idx="10"/>
          </p:nvPr>
        </p:nvSpPr>
        <p:spPr/>
        <p:txBody>
          <a:bodyPr/>
          <a:lstStyle/>
          <a:p>
            <a:fld id="{68151E55-6873-49E2-B8D5-2F265E6F1973}" type="slidenum">
              <a:rPr lang="en-US" smtClean="0"/>
              <a:t>17</a:t>
            </a:fld>
            <a:endParaRPr lang="en-US"/>
          </a:p>
        </p:txBody>
      </p:sp>
    </p:spTree>
    <p:extLst>
      <p:ext uri="{BB962C8B-B14F-4D97-AF65-F5344CB8AC3E}">
        <p14:creationId xmlns:p14="http://schemas.microsoft.com/office/powerpoint/2010/main" val="2454219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7.3</a:t>
            </a:r>
          </a:p>
        </p:txBody>
      </p:sp>
      <p:sp>
        <p:nvSpPr>
          <p:cNvPr id="3" name="Content Placeholder 2"/>
          <p:cNvSpPr>
            <a:spLocks noGrp="1"/>
          </p:cNvSpPr>
          <p:nvPr>
            <p:ph sz="quarter" idx="11"/>
          </p:nvPr>
        </p:nvSpPr>
        <p:spPr/>
        <p:txBody>
          <a:bodyPr/>
          <a:lstStyle/>
          <a:p>
            <a:r>
              <a:rPr lang="en-US" dirty="0"/>
              <a:t>Healthcare Ethics and Law</a:t>
            </a:r>
          </a:p>
        </p:txBody>
      </p:sp>
      <p:sp>
        <p:nvSpPr>
          <p:cNvPr id="6" name="Slide Number Placeholder 5"/>
          <p:cNvSpPr>
            <a:spLocks noGrp="1"/>
          </p:cNvSpPr>
          <p:nvPr>
            <p:ph type="sldNum" sz="quarter" idx="4"/>
          </p:nvPr>
        </p:nvSpPr>
        <p:spPr/>
        <p:txBody>
          <a:bodyPr/>
          <a:lstStyle/>
          <a:p>
            <a:fld id="{68151E55-6873-49E2-B8D5-2F265E6F1973}" type="slidenum">
              <a:rPr lang="en-US" smtClean="0"/>
              <a:pPr/>
              <a:t>18</a:t>
            </a:fld>
            <a:endParaRPr lang="en-US" dirty="0"/>
          </a:p>
        </p:txBody>
      </p:sp>
    </p:spTree>
    <p:extLst>
      <p:ext uri="{BB962C8B-B14F-4D97-AF65-F5344CB8AC3E}">
        <p14:creationId xmlns:p14="http://schemas.microsoft.com/office/powerpoint/2010/main" val="2980627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8868D-C6FF-45D3-98C0-C55CC18B6F08}"/>
              </a:ext>
            </a:extLst>
          </p:cNvPr>
          <p:cNvSpPr>
            <a:spLocks noGrp="1"/>
          </p:cNvSpPr>
          <p:nvPr>
            <p:ph type="title"/>
          </p:nvPr>
        </p:nvSpPr>
        <p:spPr/>
        <p:txBody>
          <a:bodyPr>
            <a:normAutofit/>
          </a:bodyPr>
          <a:lstStyle/>
          <a:p>
            <a:r>
              <a:rPr lang="en-US" sz="3600" dirty="0"/>
              <a:t>Ethics v</a:t>
            </a:r>
            <a:r>
              <a:rPr lang="en-US" sz="100" dirty="0"/>
              <a:t>ersu</a:t>
            </a:r>
            <a:r>
              <a:rPr lang="en-US" sz="3600" dirty="0"/>
              <a:t>s. Law</a:t>
            </a:r>
          </a:p>
        </p:txBody>
      </p:sp>
      <p:sp>
        <p:nvSpPr>
          <p:cNvPr id="3" name="Content Placeholder 2">
            <a:extLst>
              <a:ext uri="{FF2B5EF4-FFF2-40B4-BE49-F238E27FC236}">
                <a16:creationId xmlns:a16="http://schemas.microsoft.com/office/drawing/2014/main" xmlns="" id="{D916C72C-10EC-4CEE-B56B-CE829872048E}"/>
              </a:ext>
            </a:extLst>
          </p:cNvPr>
          <p:cNvSpPr>
            <a:spLocks noGrp="1"/>
          </p:cNvSpPr>
          <p:nvPr>
            <p:ph sz="quarter" idx="11"/>
          </p:nvPr>
        </p:nvSpPr>
        <p:spPr>
          <a:xfrm>
            <a:off x="342900" y="1276709"/>
            <a:ext cx="8458200" cy="1954171"/>
          </a:xfrm>
        </p:spPr>
        <p:txBody>
          <a:bodyPr/>
          <a:lstStyle/>
          <a:p>
            <a:r>
              <a:rPr lang="en-US" dirty="0"/>
              <a:t>Code of ethics.</a:t>
            </a:r>
          </a:p>
          <a:p>
            <a:pPr marL="292608" indent="-292608">
              <a:buFont typeface="Arial" panose="020B0604020202020204" pitchFamily="34" charset="0"/>
              <a:buChar char="•"/>
            </a:pPr>
            <a:r>
              <a:rPr lang="en-US" dirty="0"/>
              <a:t>Set of written or unwritten rules, procedures, or guidelines.</a:t>
            </a:r>
          </a:p>
          <a:p>
            <a:pPr marL="292608" indent="-292608">
              <a:buFont typeface="Arial" panose="020B0604020202020204" pitchFamily="34" charset="0"/>
              <a:buChar char="•"/>
            </a:pPr>
            <a:r>
              <a:rPr lang="en-US" dirty="0"/>
              <a:t>Examine values, actions, and choices.</a:t>
            </a:r>
          </a:p>
          <a:p>
            <a:pPr marL="292608" indent="-292608">
              <a:buFont typeface="Arial" panose="020B0604020202020204" pitchFamily="34" charset="0"/>
              <a:buChar char="•"/>
            </a:pPr>
            <a:r>
              <a:rPr lang="en-US" dirty="0"/>
              <a:t>Help us determine right from wrong.</a:t>
            </a:r>
          </a:p>
        </p:txBody>
      </p:sp>
      <p:sp>
        <p:nvSpPr>
          <p:cNvPr id="4" name="Content Placeholder 3">
            <a:extLst>
              <a:ext uri="{FF2B5EF4-FFF2-40B4-BE49-F238E27FC236}">
                <a16:creationId xmlns:a16="http://schemas.microsoft.com/office/drawing/2014/main" xmlns="" id="{D2E565B3-F089-4239-994E-329B4872E107}"/>
              </a:ext>
            </a:extLst>
          </p:cNvPr>
          <p:cNvSpPr>
            <a:spLocks noGrp="1"/>
          </p:cNvSpPr>
          <p:nvPr>
            <p:ph sz="quarter" idx="14"/>
          </p:nvPr>
        </p:nvSpPr>
        <p:spPr>
          <a:xfrm>
            <a:off x="342900" y="3352800"/>
            <a:ext cx="8458200" cy="2895600"/>
          </a:xfrm>
        </p:spPr>
        <p:txBody>
          <a:bodyPr/>
          <a:lstStyle/>
          <a:p>
            <a:r>
              <a:rPr lang="en-US" dirty="0"/>
              <a:t>Law.</a:t>
            </a:r>
          </a:p>
          <a:p>
            <a:pPr marL="292608" indent="-292608">
              <a:buFont typeface="Arial" panose="020B0604020202020204" pitchFamily="34" charset="0"/>
              <a:buChar char="•"/>
            </a:pPr>
            <a:r>
              <a:rPr lang="en-US" dirty="0"/>
              <a:t>Rule of conduct or action enforced by a controlling authority.</a:t>
            </a:r>
          </a:p>
        </p:txBody>
      </p:sp>
      <p:sp>
        <p:nvSpPr>
          <p:cNvPr id="7" name="Slide Number Placeholder 6">
            <a:extLst>
              <a:ext uri="{FF2B5EF4-FFF2-40B4-BE49-F238E27FC236}">
                <a16:creationId xmlns:a16="http://schemas.microsoft.com/office/drawing/2014/main" xmlns="" id="{7001524B-BB8A-4E25-B2E8-DBE2EE1A9ECD}"/>
              </a:ext>
            </a:extLst>
          </p:cNvPr>
          <p:cNvSpPr>
            <a:spLocks noGrp="1"/>
          </p:cNvSpPr>
          <p:nvPr>
            <p:ph type="sldNum" sz="quarter" idx="10"/>
          </p:nvPr>
        </p:nvSpPr>
        <p:spPr/>
        <p:txBody>
          <a:bodyPr/>
          <a:lstStyle/>
          <a:p>
            <a:fld id="{68151E55-6873-49E2-B8D5-2F265E6F1973}" type="slidenum">
              <a:rPr lang="en-US" smtClean="0"/>
              <a:t>19</a:t>
            </a:fld>
            <a:endParaRPr lang="en-US"/>
          </a:p>
        </p:txBody>
      </p:sp>
    </p:spTree>
    <p:extLst>
      <p:ext uri="{BB962C8B-B14F-4D97-AF65-F5344CB8AC3E}">
        <p14:creationId xmlns:p14="http://schemas.microsoft.com/office/powerpoint/2010/main" val="3278981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Learning Outcomes</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256171"/>
          </a:xfrm>
        </p:spPr>
        <p:txBody>
          <a:bodyPr/>
          <a:lstStyle/>
          <a:p>
            <a:r>
              <a:rPr lang="en-US" dirty="0"/>
              <a:t>7.1 Identify the parts and functions of a laboratory requisition.</a:t>
            </a:r>
          </a:p>
          <a:p>
            <a:pPr marL="517525" indent="-517525"/>
            <a:r>
              <a:rPr lang="en-US" dirty="0"/>
              <a:t>7.2 Identify the professional communication techniques of the phlebotomist.</a:t>
            </a:r>
          </a:p>
          <a:p>
            <a:pPr marL="517525" indent="-517525"/>
            <a:r>
              <a:rPr lang="en-US" dirty="0"/>
              <a:t>7.3 Comply with ethical and legal standards for professional communication.</a:t>
            </a:r>
          </a:p>
          <a:p>
            <a:r>
              <a:rPr lang="en-US" dirty="0"/>
              <a:t>7.4 Carry out proper patient identification.</a:t>
            </a:r>
          </a:p>
          <a:p>
            <a:pPr marL="517525" indent="-517525"/>
            <a:r>
              <a:rPr lang="en-US" dirty="0"/>
              <a:t>7.5 Define the legal/ethical importance of specimen identification.</a:t>
            </a:r>
          </a:p>
          <a:p>
            <a:pPr marL="517525" indent="-517525"/>
            <a:r>
              <a:rPr lang="en-US" dirty="0"/>
              <a:t>7.6 Recognize patient factors that may affect specimen quality and test results.</a:t>
            </a:r>
          </a:p>
          <a:p>
            <a:pPr marL="517525" indent="-517525"/>
            <a:r>
              <a:rPr lang="en-US" dirty="0"/>
              <a:t>7.7 Explain the phlebotomist’s role in maintaining accurate and secure blood collection documentation.</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2</a:t>
            </a:fld>
            <a:endParaRPr lang="en-US" dirty="0"/>
          </a:p>
        </p:txBody>
      </p:sp>
    </p:spTree>
    <p:extLst>
      <p:ext uri="{BB962C8B-B14F-4D97-AF65-F5344CB8AC3E}">
        <p14:creationId xmlns:p14="http://schemas.microsoft.com/office/powerpoint/2010/main" val="24955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2C840D-B7F0-4651-A8A0-214F58609E12}"/>
              </a:ext>
            </a:extLst>
          </p:cNvPr>
          <p:cNvSpPr>
            <a:spLocks noGrp="1"/>
          </p:cNvSpPr>
          <p:nvPr>
            <p:ph type="title"/>
          </p:nvPr>
        </p:nvSpPr>
        <p:spPr/>
        <p:txBody>
          <a:bodyPr>
            <a:normAutofit/>
          </a:bodyPr>
          <a:lstStyle/>
          <a:p>
            <a:r>
              <a:rPr lang="en-US" sz="3600" dirty="0"/>
              <a:t>Legal Terms</a:t>
            </a:r>
            <a:endParaRPr lang="en-US" sz="1000" b="0" dirty="0"/>
          </a:p>
        </p:txBody>
      </p:sp>
      <p:sp>
        <p:nvSpPr>
          <p:cNvPr id="3" name="Content Placeholder 2">
            <a:extLst>
              <a:ext uri="{FF2B5EF4-FFF2-40B4-BE49-F238E27FC236}">
                <a16:creationId xmlns:a16="http://schemas.microsoft.com/office/drawing/2014/main" xmlns="" id="{DECCA7F5-6708-44B1-A47F-B86E49DAFE5C}"/>
              </a:ext>
            </a:extLst>
          </p:cNvPr>
          <p:cNvSpPr>
            <a:spLocks noGrp="1"/>
          </p:cNvSpPr>
          <p:nvPr>
            <p:ph sz="quarter" idx="11"/>
          </p:nvPr>
        </p:nvSpPr>
        <p:spPr>
          <a:xfrm>
            <a:off x="342900" y="1276709"/>
            <a:ext cx="8458200" cy="1811931"/>
          </a:xfrm>
        </p:spPr>
        <p:txBody>
          <a:bodyPr/>
          <a:lstStyle/>
          <a:p>
            <a:r>
              <a:rPr lang="en-US" dirty="0" err="1"/>
              <a:t>Respondeat</a:t>
            </a:r>
            <a:r>
              <a:rPr lang="en-US" dirty="0"/>
              <a:t> superior.</a:t>
            </a:r>
          </a:p>
          <a:p>
            <a:pPr marL="292608" indent="-292608">
              <a:buFont typeface="Arial" panose="020B0604020202020204" pitchFamily="34" charset="0"/>
              <a:buChar char="•"/>
            </a:pPr>
            <a:r>
              <a:rPr lang="en-US" dirty="0"/>
              <a:t>“Let the master answer”</a:t>
            </a:r>
          </a:p>
          <a:p>
            <a:pPr marL="292608" indent="-292608">
              <a:buFont typeface="Arial" panose="020B0604020202020204" pitchFamily="34" charset="0"/>
              <a:buChar char="•"/>
            </a:pPr>
            <a:r>
              <a:rPr lang="en-US" dirty="0"/>
              <a:t>Employers are responsible for employee actions if performed within scope of practice.</a:t>
            </a:r>
          </a:p>
        </p:txBody>
      </p:sp>
      <p:sp>
        <p:nvSpPr>
          <p:cNvPr id="4" name="Content Placeholder 3">
            <a:extLst>
              <a:ext uri="{FF2B5EF4-FFF2-40B4-BE49-F238E27FC236}">
                <a16:creationId xmlns:a16="http://schemas.microsoft.com/office/drawing/2014/main" xmlns="" id="{489DC52D-207B-415A-A354-2956F7FF02AF}"/>
              </a:ext>
            </a:extLst>
          </p:cNvPr>
          <p:cNvSpPr>
            <a:spLocks noGrp="1"/>
          </p:cNvSpPr>
          <p:nvPr>
            <p:ph sz="quarter" idx="14"/>
          </p:nvPr>
        </p:nvSpPr>
        <p:spPr>
          <a:xfrm>
            <a:off x="342900" y="3190239"/>
            <a:ext cx="8458200" cy="975361"/>
          </a:xfrm>
        </p:spPr>
        <p:txBody>
          <a:bodyPr/>
          <a:lstStyle/>
          <a:p>
            <a:r>
              <a:rPr lang="en-US" dirty="0"/>
              <a:t>Assault.</a:t>
            </a:r>
          </a:p>
          <a:p>
            <a:pPr marL="292608" indent="-292608">
              <a:buFont typeface="Arial" panose="020B0604020202020204" pitchFamily="34" charset="0"/>
              <a:buChar char="•"/>
            </a:pPr>
            <a:r>
              <a:rPr lang="en-US" dirty="0"/>
              <a:t>Threat or “reasonable apprehension” of bodily harm.</a:t>
            </a:r>
          </a:p>
        </p:txBody>
      </p:sp>
      <p:sp>
        <p:nvSpPr>
          <p:cNvPr id="8" name="Content Placeholder 7">
            <a:extLst>
              <a:ext uri="{FF2B5EF4-FFF2-40B4-BE49-F238E27FC236}">
                <a16:creationId xmlns:a16="http://schemas.microsoft.com/office/drawing/2014/main" xmlns="" id="{4DADEA1D-D3B1-4FFA-8079-EC33385AE011}"/>
              </a:ext>
            </a:extLst>
          </p:cNvPr>
          <p:cNvSpPr>
            <a:spLocks noGrp="1"/>
          </p:cNvSpPr>
          <p:nvPr>
            <p:ph sz="quarter" idx="15"/>
          </p:nvPr>
        </p:nvSpPr>
        <p:spPr>
          <a:xfrm>
            <a:off x="356750" y="4267199"/>
            <a:ext cx="8458200" cy="1574801"/>
          </a:xfrm>
        </p:spPr>
        <p:txBody>
          <a:bodyPr/>
          <a:lstStyle/>
          <a:p>
            <a:r>
              <a:rPr lang="en-US" dirty="0"/>
              <a:t>Battery.</a:t>
            </a:r>
          </a:p>
          <a:p>
            <a:pPr marL="292608" indent="-292608">
              <a:buFont typeface="Arial" panose="020B0604020202020204" pitchFamily="34" charset="0"/>
              <a:buChar char="•"/>
            </a:pPr>
            <a:r>
              <a:rPr lang="en-US" dirty="0"/>
              <a:t>Action that causes bodily harm.</a:t>
            </a:r>
          </a:p>
          <a:p>
            <a:pPr marL="292608" indent="-292608">
              <a:buFont typeface="Arial" panose="020B0604020202020204" pitchFamily="34" charset="0"/>
              <a:buChar char="•"/>
            </a:pPr>
            <a:r>
              <a:rPr lang="en-US" dirty="0"/>
              <a:t>Bodily contact made without permission.</a:t>
            </a:r>
          </a:p>
        </p:txBody>
      </p:sp>
      <p:sp>
        <p:nvSpPr>
          <p:cNvPr id="7" name="Slide Number Placeholder 6">
            <a:extLst>
              <a:ext uri="{FF2B5EF4-FFF2-40B4-BE49-F238E27FC236}">
                <a16:creationId xmlns:a16="http://schemas.microsoft.com/office/drawing/2014/main" xmlns="" id="{DC019E4B-C882-4FA2-B259-95F119567315}"/>
              </a:ext>
            </a:extLst>
          </p:cNvPr>
          <p:cNvSpPr>
            <a:spLocks noGrp="1"/>
          </p:cNvSpPr>
          <p:nvPr>
            <p:ph type="sldNum" sz="quarter" idx="10"/>
          </p:nvPr>
        </p:nvSpPr>
        <p:spPr/>
        <p:txBody>
          <a:bodyPr/>
          <a:lstStyle/>
          <a:p>
            <a:fld id="{68151E55-6873-49E2-B8D5-2F265E6F1973}" type="slidenum">
              <a:rPr lang="en-US" smtClean="0"/>
              <a:t>20</a:t>
            </a:fld>
            <a:endParaRPr lang="en-US"/>
          </a:p>
        </p:txBody>
      </p:sp>
    </p:spTree>
    <p:extLst>
      <p:ext uri="{BB962C8B-B14F-4D97-AF65-F5344CB8AC3E}">
        <p14:creationId xmlns:p14="http://schemas.microsoft.com/office/powerpoint/2010/main" val="2542984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8868D-C6FF-45D3-98C0-C55CC18B6F08}"/>
              </a:ext>
            </a:extLst>
          </p:cNvPr>
          <p:cNvSpPr>
            <a:spLocks noGrp="1"/>
          </p:cNvSpPr>
          <p:nvPr>
            <p:ph type="title"/>
          </p:nvPr>
        </p:nvSpPr>
        <p:spPr/>
        <p:txBody>
          <a:bodyPr>
            <a:normAutofit/>
          </a:bodyPr>
          <a:lstStyle/>
          <a:p>
            <a:r>
              <a:rPr lang="en-US" sz="3600" dirty="0"/>
              <a:t>Negligence and Malpractice</a:t>
            </a:r>
          </a:p>
        </p:txBody>
      </p:sp>
      <p:sp>
        <p:nvSpPr>
          <p:cNvPr id="3" name="Content Placeholder 2">
            <a:extLst>
              <a:ext uri="{FF2B5EF4-FFF2-40B4-BE49-F238E27FC236}">
                <a16:creationId xmlns:a16="http://schemas.microsoft.com/office/drawing/2014/main" xmlns="" id="{D916C72C-10EC-4CEE-B56B-CE829872048E}"/>
              </a:ext>
            </a:extLst>
          </p:cNvPr>
          <p:cNvSpPr>
            <a:spLocks noGrp="1"/>
          </p:cNvSpPr>
          <p:nvPr>
            <p:ph sz="quarter" idx="11"/>
          </p:nvPr>
        </p:nvSpPr>
        <p:spPr>
          <a:xfrm>
            <a:off x="342900" y="1276709"/>
            <a:ext cx="8458200" cy="1811931"/>
          </a:xfrm>
        </p:spPr>
        <p:txBody>
          <a:bodyPr/>
          <a:lstStyle/>
          <a:p>
            <a:r>
              <a:rPr lang="en-US" dirty="0"/>
              <a:t>Negligence.</a:t>
            </a:r>
          </a:p>
          <a:p>
            <a:pPr marL="292608" indent="-292608">
              <a:buFont typeface="Arial" panose="020B0604020202020204" pitchFamily="34" charset="0"/>
              <a:buChar char="•"/>
            </a:pPr>
            <a:r>
              <a:rPr lang="en-US" dirty="0"/>
              <a:t>Professional neglects to perform in the manner expected by the profession.</a:t>
            </a:r>
          </a:p>
          <a:p>
            <a:pPr marL="292608" indent="-292608">
              <a:buFont typeface="Arial" panose="020B0604020202020204" pitchFamily="34" charset="0"/>
              <a:buChar char="•"/>
            </a:pPr>
            <a:r>
              <a:rPr lang="en-US" dirty="0"/>
              <a:t>Basis for professional malpractice claims.</a:t>
            </a:r>
          </a:p>
        </p:txBody>
      </p:sp>
      <p:sp>
        <p:nvSpPr>
          <p:cNvPr id="4" name="Content Placeholder 3">
            <a:extLst>
              <a:ext uri="{FF2B5EF4-FFF2-40B4-BE49-F238E27FC236}">
                <a16:creationId xmlns:a16="http://schemas.microsoft.com/office/drawing/2014/main" xmlns="" id="{D2E565B3-F089-4239-994E-329B4872E107}"/>
              </a:ext>
            </a:extLst>
          </p:cNvPr>
          <p:cNvSpPr>
            <a:spLocks noGrp="1"/>
          </p:cNvSpPr>
          <p:nvPr>
            <p:ph sz="quarter" idx="14"/>
          </p:nvPr>
        </p:nvSpPr>
        <p:spPr>
          <a:xfrm>
            <a:off x="342900" y="3269628"/>
            <a:ext cx="8458200" cy="2978772"/>
          </a:xfrm>
        </p:spPr>
        <p:txBody>
          <a:bodyPr/>
          <a:lstStyle/>
          <a:p>
            <a:r>
              <a:rPr lang="en-US" dirty="0"/>
              <a:t>Malpractice elements.</a:t>
            </a:r>
          </a:p>
          <a:p>
            <a:pPr marL="292608" indent="-292608">
              <a:buFont typeface="Arial" panose="020B0604020202020204" pitchFamily="34" charset="0"/>
              <a:buChar char="•"/>
            </a:pPr>
            <a:r>
              <a:rPr lang="en-US" dirty="0"/>
              <a:t>Duty.</a:t>
            </a:r>
          </a:p>
          <a:p>
            <a:pPr marL="292608" indent="-292608">
              <a:buFont typeface="Arial" panose="020B0604020202020204" pitchFamily="34" charset="0"/>
              <a:buChar char="•"/>
            </a:pPr>
            <a:r>
              <a:rPr lang="en-US" dirty="0"/>
              <a:t>Derelict.</a:t>
            </a:r>
          </a:p>
          <a:p>
            <a:pPr marL="292608" indent="-292608">
              <a:buFont typeface="Arial" panose="020B0604020202020204" pitchFamily="34" charset="0"/>
              <a:buChar char="•"/>
            </a:pPr>
            <a:r>
              <a:rPr lang="en-US" dirty="0"/>
              <a:t>Direct cause.</a:t>
            </a:r>
          </a:p>
          <a:p>
            <a:pPr marL="292608" indent="-292608">
              <a:buFont typeface="Arial" panose="020B0604020202020204" pitchFamily="34" charset="0"/>
              <a:buChar char="•"/>
            </a:pPr>
            <a:r>
              <a:rPr lang="en-US" dirty="0"/>
              <a:t>Damages.</a:t>
            </a:r>
          </a:p>
        </p:txBody>
      </p:sp>
      <p:sp>
        <p:nvSpPr>
          <p:cNvPr id="7" name="Slide Number Placeholder 6">
            <a:extLst>
              <a:ext uri="{FF2B5EF4-FFF2-40B4-BE49-F238E27FC236}">
                <a16:creationId xmlns:a16="http://schemas.microsoft.com/office/drawing/2014/main" xmlns="" id="{7001524B-BB8A-4E25-B2E8-DBE2EE1A9ECD}"/>
              </a:ext>
            </a:extLst>
          </p:cNvPr>
          <p:cNvSpPr>
            <a:spLocks noGrp="1"/>
          </p:cNvSpPr>
          <p:nvPr>
            <p:ph type="sldNum" sz="quarter" idx="10"/>
          </p:nvPr>
        </p:nvSpPr>
        <p:spPr/>
        <p:txBody>
          <a:bodyPr/>
          <a:lstStyle/>
          <a:p>
            <a:fld id="{68151E55-6873-49E2-B8D5-2F265E6F1973}" type="slidenum">
              <a:rPr lang="en-US" smtClean="0"/>
              <a:t>21</a:t>
            </a:fld>
            <a:endParaRPr lang="en-US"/>
          </a:p>
        </p:txBody>
      </p:sp>
    </p:spTree>
    <p:extLst>
      <p:ext uri="{BB962C8B-B14F-4D97-AF65-F5344CB8AC3E}">
        <p14:creationId xmlns:p14="http://schemas.microsoft.com/office/powerpoint/2010/main" val="3522932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Preventing Malpractice Cases</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r>
              <a:rPr lang="en-US" dirty="0"/>
              <a:t>Burden of proof is on patient.</a:t>
            </a:r>
          </a:p>
          <a:p>
            <a:r>
              <a:rPr lang="en-US" dirty="0"/>
              <a:t>Guidelines to prevent malpractice.</a:t>
            </a:r>
          </a:p>
          <a:p>
            <a:pPr marL="292608" indent="-292608">
              <a:buFont typeface="Arial" panose="020B0604020202020204" pitchFamily="34" charset="0"/>
              <a:buChar char="•"/>
            </a:pPr>
            <a:r>
              <a:rPr lang="en-US" dirty="0"/>
              <a:t>Caring.</a:t>
            </a:r>
          </a:p>
          <a:p>
            <a:pPr marL="292608" indent="-292608">
              <a:buFont typeface="Arial" panose="020B0604020202020204" pitchFamily="34" charset="0"/>
              <a:buChar char="•"/>
            </a:pPr>
            <a:r>
              <a:rPr lang="en-US" dirty="0"/>
              <a:t>Communication.</a:t>
            </a:r>
          </a:p>
          <a:p>
            <a:pPr marL="292608" indent="-292608">
              <a:buFont typeface="Arial" panose="020B0604020202020204" pitchFamily="34" charset="0"/>
              <a:buChar char="•"/>
            </a:pPr>
            <a:r>
              <a:rPr lang="en-US" dirty="0"/>
              <a:t>Competence.</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22</a:t>
            </a:fld>
            <a:endParaRPr lang="en-US" dirty="0"/>
          </a:p>
        </p:txBody>
      </p:sp>
    </p:spTree>
    <p:extLst>
      <p:ext uri="{BB962C8B-B14F-4D97-AF65-F5344CB8AC3E}">
        <p14:creationId xmlns:p14="http://schemas.microsoft.com/office/powerpoint/2010/main" val="4071480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Patients’ Rights</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r>
              <a:rPr lang="en-US" dirty="0"/>
              <a:t>Patients have the right to:</a:t>
            </a:r>
          </a:p>
          <a:p>
            <a:pPr marL="292608" indent="-292608">
              <a:buFont typeface="Arial" panose="020B0604020202020204" pitchFamily="34" charset="0"/>
              <a:buChar char="•"/>
            </a:pPr>
            <a:r>
              <a:rPr lang="en-US" dirty="0"/>
              <a:t>Refuse care.</a:t>
            </a:r>
          </a:p>
          <a:p>
            <a:pPr marL="292608" indent="-292608">
              <a:buFont typeface="Arial" panose="020B0604020202020204" pitchFamily="34" charset="0"/>
              <a:buChar char="•"/>
            </a:pPr>
            <a:r>
              <a:rPr lang="en-US" dirty="0"/>
              <a:t>Be treated with respect.</a:t>
            </a:r>
          </a:p>
          <a:p>
            <a:pPr marL="292608" indent="-292608">
              <a:buFont typeface="Arial" panose="020B0604020202020204" pitchFamily="34" charset="0"/>
              <a:buChar char="•"/>
            </a:pPr>
            <a:r>
              <a:rPr lang="en-US" dirty="0"/>
              <a:t>Have all records and information classified as confidential.</a:t>
            </a:r>
          </a:p>
          <a:p>
            <a:pPr marL="292608" indent="-292608">
              <a:buFont typeface="Arial" panose="020B0604020202020204" pitchFamily="34" charset="0"/>
              <a:buChar char="•"/>
            </a:pPr>
            <a:r>
              <a:rPr lang="en-US" dirty="0"/>
              <a:t>Be informed about the purpose and expected results of treatments.</a:t>
            </a:r>
          </a:p>
          <a:p>
            <a:pPr marL="292608" indent="-292608">
              <a:buFont typeface="Arial" panose="020B0604020202020204" pitchFamily="34" charset="0"/>
              <a:buChar char="•"/>
            </a:pPr>
            <a:r>
              <a:rPr lang="en-US" dirty="0"/>
              <a:t>Access their medical records.</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23</a:t>
            </a:fld>
            <a:endParaRPr lang="en-US" dirty="0"/>
          </a:p>
        </p:txBody>
      </p:sp>
    </p:spTree>
    <p:extLst>
      <p:ext uri="{BB962C8B-B14F-4D97-AF65-F5344CB8AC3E}">
        <p14:creationId xmlns:p14="http://schemas.microsoft.com/office/powerpoint/2010/main" val="1012955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Informed Consent</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pPr marL="292608" indent="-292608">
              <a:buFont typeface="Arial" panose="020B0604020202020204" pitchFamily="34" charset="0"/>
              <a:buChar char="•"/>
            </a:pPr>
            <a:r>
              <a:rPr lang="en-US" dirty="0"/>
              <a:t>Explain the procedure.</a:t>
            </a:r>
          </a:p>
          <a:p>
            <a:pPr marL="292608" indent="-292608">
              <a:buFont typeface="Arial" panose="020B0604020202020204" pitchFamily="34" charset="0"/>
              <a:buChar char="•"/>
            </a:pPr>
            <a:r>
              <a:rPr lang="en-US" dirty="0"/>
              <a:t>Interpret if necessary.</a:t>
            </a:r>
          </a:p>
          <a:p>
            <a:pPr marL="292608" indent="-292608">
              <a:buFont typeface="Arial" panose="020B0604020202020204" pitchFamily="34" charset="0"/>
              <a:buChar char="•"/>
            </a:pPr>
            <a:r>
              <a:rPr lang="en-US" dirty="0"/>
              <a:t>Gain the attention of distracted patients.</a:t>
            </a:r>
          </a:p>
          <a:p>
            <a:pPr marL="292608" indent="-292608">
              <a:buFont typeface="Arial" panose="020B0604020202020204" pitchFamily="34" charset="0"/>
              <a:buChar char="•"/>
            </a:pPr>
            <a:r>
              <a:rPr lang="en-US" dirty="0"/>
              <a:t>Get parental consent for minor children.</a:t>
            </a:r>
          </a:p>
          <a:p>
            <a:pPr marL="292608" indent="-292608">
              <a:buFont typeface="Arial" panose="020B0604020202020204" pitchFamily="34" charset="0"/>
              <a:buChar char="•"/>
            </a:pPr>
            <a:r>
              <a:rPr lang="en-US" dirty="0"/>
              <a:t>Inform the nurse or healthcare provider if patient refuses.</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24</a:t>
            </a:fld>
            <a:endParaRPr lang="en-US" dirty="0"/>
          </a:p>
        </p:txBody>
      </p:sp>
    </p:spTree>
    <p:extLst>
      <p:ext uri="{BB962C8B-B14F-4D97-AF65-F5344CB8AC3E}">
        <p14:creationId xmlns:p14="http://schemas.microsoft.com/office/powerpoint/2010/main" val="3687684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8868D-C6FF-45D3-98C0-C55CC18B6F08}"/>
              </a:ext>
            </a:extLst>
          </p:cNvPr>
          <p:cNvSpPr>
            <a:spLocks noGrp="1"/>
          </p:cNvSpPr>
          <p:nvPr>
            <p:ph type="title"/>
          </p:nvPr>
        </p:nvSpPr>
        <p:spPr/>
        <p:txBody>
          <a:bodyPr>
            <a:normAutofit/>
          </a:bodyPr>
          <a:lstStyle/>
          <a:p>
            <a:r>
              <a:rPr lang="en-US" sz="3600" dirty="0"/>
              <a:t>Confidentiality</a:t>
            </a:r>
          </a:p>
        </p:txBody>
      </p:sp>
      <p:sp>
        <p:nvSpPr>
          <p:cNvPr id="3" name="Content Placeholder 2">
            <a:extLst>
              <a:ext uri="{FF2B5EF4-FFF2-40B4-BE49-F238E27FC236}">
                <a16:creationId xmlns:a16="http://schemas.microsoft.com/office/drawing/2014/main" xmlns="" id="{D916C72C-10EC-4CEE-B56B-CE829872048E}"/>
              </a:ext>
            </a:extLst>
          </p:cNvPr>
          <p:cNvSpPr>
            <a:spLocks noGrp="1"/>
          </p:cNvSpPr>
          <p:nvPr>
            <p:ph sz="quarter" idx="11"/>
          </p:nvPr>
        </p:nvSpPr>
        <p:spPr>
          <a:xfrm>
            <a:off x="342900" y="1276709"/>
            <a:ext cx="8458200" cy="480971"/>
          </a:xfrm>
        </p:spPr>
        <p:txBody>
          <a:bodyPr/>
          <a:lstStyle/>
          <a:p>
            <a:r>
              <a:rPr lang="en-US" dirty="0"/>
              <a:t>Health Insurance Portability and Accountability Act (H</a:t>
            </a:r>
            <a:r>
              <a:rPr lang="en-US" sz="100" dirty="0"/>
              <a:t> </a:t>
            </a:r>
            <a:r>
              <a:rPr lang="en-US" dirty="0"/>
              <a:t>I</a:t>
            </a:r>
            <a:r>
              <a:rPr lang="en-US" sz="100" dirty="0"/>
              <a:t> </a:t>
            </a:r>
            <a:r>
              <a:rPr lang="en-US" dirty="0"/>
              <a:t>P</a:t>
            </a:r>
            <a:r>
              <a:rPr lang="en-US" sz="100" dirty="0"/>
              <a:t> </a:t>
            </a:r>
            <a:r>
              <a:rPr lang="en-US" dirty="0"/>
              <a:t>A</a:t>
            </a:r>
            <a:r>
              <a:rPr lang="en-US" sz="100" dirty="0"/>
              <a:t> </a:t>
            </a:r>
            <a:r>
              <a:rPr lang="en-US" dirty="0"/>
              <a:t>A).</a:t>
            </a:r>
          </a:p>
        </p:txBody>
      </p:sp>
      <p:sp>
        <p:nvSpPr>
          <p:cNvPr id="4" name="Content Placeholder 3">
            <a:extLst>
              <a:ext uri="{FF2B5EF4-FFF2-40B4-BE49-F238E27FC236}">
                <a16:creationId xmlns:a16="http://schemas.microsoft.com/office/drawing/2014/main" xmlns="" id="{D2E565B3-F089-4239-994E-329B4872E107}"/>
              </a:ext>
            </a:extLst>
          </p:cNvPr>
          <p:cNvSpPr>
            <a:spLocks noGrp="1"/>
          </p:cNvSpPr>
          <p:nvPr>
            <p:ph sz="quarter" idx="14"/>
          </p:nvPr>
        </p:nvSpPr>
        <p:spPr>
          <a:xfrm>
            <a:off x="342900" y="1849120"/>
            <a:ext cx="8458200" cy="4399280"/>
          </a:xfrm>
        </p:spPr>
        <p:txBody>
          <a:bodyPr/>
          <a:lstStyle/>
          <a:p>
            <a:r>
              <a:rPr lang="en-US" dirty="0"/>
              <a:t>Guidelines that apply to phlebotomists:</a:t>
            </a:r>
          </a:p>
          <a:p>
            <a:pPr marL="292608" indent="-292608">
              <a:buFont typeface="Arial" panose="020B0604020202020204" pitchFamily="34" charset="0"/>
              <a:buChar char="•"/>
            </a:pPr>
            <a:r>
              <a:rPr lang="en-US" dirty="0"/>
              <a:t>Close patients’ room doors when caring for them or discussing their health.</a:t>
            </a:r>
          </a:p>
          <a:p>
            <a:pPr marL="292608" indent="-292608">
              <a:buFont typeface="Arial" panose="020B0604020202020204" pitchFamily="34" charset="0"/>
              <a:buChar char="•"/>
            </a:pPr>
            <a:r>
              <a:rPr lang="en-US" dirty="0"/>
              <a:t>Do not talk about patients in public places.</a:t>
            </a:r>
          </a:p>
          <a:p>
            <a:pPr marL="292608" indent="-292608">
              <a:buFont typeface="Arial" panose="020B0604020202020204" pitchFamily="34" charset="0"/>
              <a:buChar char="•"/>
            </a:pPr>
            <a:r>
              <a:rPr lang="en-US" dirty="0"/>
              <a:t>Turn computer screens so passersby cannot see patient information.</a:t>
            </a:r>
          </a:p>
          <a:p>
            <a:pPr marL="292608" indent="-292608">
              <a:buFont typeface="Arial" panose="020B0604020202020204" pitchFamily="34" charset="0"/>
              <a:buChar char="•"/>
            </a:pPr>
            <a:r>
              <a:rPr lang="en-US" dirty="0"/>
              <a:t>Log off computers when you finish using them.</a:t>
            </a:r>
          </a:p>
          <a:p>
            <a:pPr marL="292608" indent="-292608">
              <a:buFont typeface="Arial" panose="020B0604020202020204" pitchFamily="34" charset="0"/>
              <a:buChar char="•"/>
            </a:pPr>
            <a:r>
              <a:rPr lang="en-US" dirty="0"/>
              <a:t>Do not walk away from patient medical records; close them when leaving.</a:t>
            </a:r>
          </a:p>
        </p:txBody>
      </p:sp>
      <p:sp>
        <p:nvSpPr>
          <p:cNvPr id="7" name="Slide Number Placeholder 6">
            <a:extLst>
              <a:ext uri="{FF2B5EF4-FFF2-40B4-BE49-F238E27FC236}">
                <a16:creationId xmlns:a16="http://schemas.microsoft.com/office/drawing/2014/main" xmlns="" id="{7001524B-BB8A-4E25-B2E8-DBE2EE1A9ECD}"/>
              </a:ext>
            </a:extLst>
          </p:cNvPr>
          <p:cNvSpPr>
            <a:spLocks noGrp="1"/>
          </p:cNvSpPr>
          <p:nvPr>
            <p:ph type="sldNum" sz="quarter" idx="10"/>
          </p:nvPr>
        </p:nvSpPr>
        <p:spPr/>
        <p:txBody>
          <a:bodyPr/>
          <a:lstStyle/>
          <a:p>
            <a:fld id="{68151E55-6873-49E2-B8D5-2F265E6F1973}" type="slidenum">
              <a:rPr lang="en-US" smtClean="0"/>
              <a:t>25</a:t>
            </a:fld>
            <a:endParaRPr lang="en-US"/>
          </a:p>
        </p:txBody>
      </p:sp>
    </p:spTree>
    <p:extLst>
      <p:ext uri="{BB962C8B-B14F-4D97-AF65-F5344CB8AC3E}">
        <p14:creationId xmlns:p14="http://schemas.microsoft.com/office/powerpoint/2010/main" val="3612254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7.4</a:t>
            </a:r>
          </a:p>
        </p:txBody>
      </p:sp>
      <p:sp>
        <p:nvSpPr>
          <p:cNvPr id="3" name="Content Placeholder 2"/>
          <p:cNvSpPr>
            <a:spLocks noGrp="1"/>
          </p:cNvSpPr>
          <p:nvPr>
            <p:ph sz="quarter" idx="11"/>
          </p:nvPr>
        </p:nvSpPr>
        <p:spPr/>
        <p:txBody>
          <a:bodyPr/>
          <a:lstStyle/>
          <a:p>
            <a:r>
              <a:rPr lang="en-US" dirty="0"/>
              <a:t>Patient Identification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26</a:t>
            </a:fld>
            <a:endParaRPr lang="en-US" dirty="0"/>
          </a:p>
        </p:txBody>
      </p:sp>
    </p:spTree>
    <p:extLst>
      <p:ext uri="{BB962C8B-B14F-4D97-AF65-F5344CB8AC3E}">
        <p14:creationId xmlns:p14="http://schemas.microsoft.com/office/powerpoint/2010/main" val="967388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fontScale="90000"/>
          </a:bodyPr>
          <a:lstStyle/>
          <a:p>
            <a:r>
              <a:rPr lang="en-US" dirty="0"/>
              <a:t>Three–Step Process to Correct Patient Identification</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3198586" cy="2152291"/>
          </a:xfrm>
        </p:spPr>
        <p:txBody>
          <a:bodyPr/>
          <a:lstStyle/>
          <a:p>
            <a:pPr marL="292608" indent="-292608">
              <a:buFont typeface="Arial" panose="020B0604020202020204" pitchFamily="34" charset="0"/>
              <a:buChar char="•"/>
            </a:pPr>
            <a:r>
              <a:rPr lang="en-US" dirty="0"/>
              <a:t>Ask.</a:t>
            </a:r>
          </a:p>
          <a:p>
            <a:pPr marL="292608" indent="-292608">
              <a:buFont typeface="Arial" panose="020B0604020202020204" pitchFamily="34" charset="0"/>
              <a:buChar char="•"/>
            </a:pPr>
            <a:r>
              <a:rPr lang="en-US" dirty="0"/>
              <a:t>Compare.</a:t>
            </a:r>
          </a:p>
          <a:p>
            <a:pPr marL="292608" indent="-292608">
              <a:buFont typeface="Arial" panose="020B0604020202020204" pitchFamily="34" charset="0"/>
              <a:buChar char="•"/>
            </a:pPr>
            <a:r>
              <a:rPr lang="en-US" dirty="0"/>
              <a:t>Confirm or validate.</a:t>
            </a:r>
          </a:p>
        </p:txBody>
      </p:sp>
      <p:pic>
        <p:nvPicPr>
          <p:cNvPr id="5" name="Picture 4" descr="A patient being identified  by comparing patient I D bracelets.">
            <a:extLst>
              <a:ext uri="{FF2B5EF4-FFF2-40B4-BE49-F238E27FC236}">
                <a16:creationId xmlns:a16="http://schemas.microsoft.com/office/drawing/2014/main" xmlns="" id="{BC5E62D5-5EEE-4834-B93E-9D3546AFD3B0}"/>
              </a:ext>
            </a:extLst>
          </p:cNvPr>
          <p:cNvPicPr>
            <a:picLocks noChangeAspect="1"/>
          </p:cNvPicPr>
          <p:nvPr/>
        </p:nvPicPr>
        <p:blipFill>
          <a:blip r:embed="rId3"/>
          <a:stretch>
            <a:fillRect/>
          </a:stretch>
        </p:blipFill>
        <p:spPr>
          <a:xfrm>
            <a:off x="3826781" y="1276709"/>
            <a:ext cx="4799631" cy="3602494"/>
          </a:xfrm>
          <a:prstGeom prst="rect">
            <a:avLst/>
          </a:prstGeom>
        </p:spPr>
      </p:pic>
      <p:sp>
        <p:nvSpPr>
          <p:cNvPr id="4" name="Text Placeholder 3"/>
          <p:cNvSpPr>
            <a:spLocks noGrp="1"/>
          </p:cNvSpPr>
          <p:nvPr>
            <p:ph type="body" sz="quarter" idx="13"/>
          </p:nvPr>
        </p:nvSpPr>
        <p:spPr/>
        <p:txBody>
          <a:bodyPr/>
          <a:lstStyle/>
          <a:p>
            <a:r>
              <a:rPr lang="en-US" dirty="0">
                <a:solidFill>
                  <a:schemeClr val="tx1"/>
                </a:solidFill>
              </a:rPr>
              <a:t>©Lillian </a:t>
            </a:r>
            <a:r>
              <a:rPr lang="en-US" dirty="0" err="1">
                <a:solidFill>
                  <a:schemeClr val="tx1"/>
                </a:solidFill>
              </a:rPr>
              <a:t>Mundt</a:t>
            </a:r>
            <a:endParaRPr lang="en-US" dirty="0">
              <a:solidFill>
                <a:schemeClr val="tx1"/>
              </a:solidFill>
            </a:endParaRP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27</a:t>
            </a:fld>
            <a:endParaRPr lang="en-US" dirty="0"/>
          </a:p>
        </p:txBody>
      </p:sp>
    </p:spTree>
    <p:extLst>
      <p:ext uri="{BB962C8B-B14F-4D97-AF65-F5344CB8AC3E}">
        <p14:creationId xmlns:p14="http://schemas.microsoft.com/office/powerpoint/2010/main" val="2602803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a:bodyPr>
          <a:lstStyle/>
          <a:p>
            <a:r>
              <a:rPr lang="en-US" dirty="0"/>
              <a:t>Inpatient Identification</a:t>
            </a:r>
          </a:p>
        </p:txBody>
      </p:sp>
      <p:pic>
        <p:nvPicPr>
          <p:cNvPr id="4" name="Picture 3" descr="A patient I D bracelet being scanned with a handheld scanner.">
            <a:extLst>
              <a:ext uri="{FF2B5EF4-FFF2-40B4-BE49-F238E27FC236}">
                <a16:creationId xmlns:a16="http://schemas.microsoft.com/office/drawing/2014/main" xmlns="" id="{B3B65004-41AF-4B3D-94FF-C5A51494813F}"/>
              </a:ext>
            </a:extLst>
          </p:cNvPr>
          <p:cNvPicPr>
            <a:picLocks noChangeAspect="1"/>
          </p:cNvPicPr>
          <p:nvPr/>
        </p:nvPicPr>
        <p:blipFill>
          <a:blip r:embed="rId3"/>
          <a:stretch>
            <a:fillRect/>
          </a:stretch>
        </p:blipFill>
        <p:spPr>
          <a:xfrm>
            <a:off x="1742182" y="1276709"/>
            <a:ext cx="5944115" cy="3255546"/>
          </a:xfrm>
          <a:prstGeom prst="rect">
            <a:avLst/>
          </a:prstGeom>
        </p:spPr>
      </p:pic>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4655188"/>
            <a:ext cx="8458200" cy="1440814"/>
          </a:xfrm>
        </p:spPr>
        <p:txBody>
          <a:bodyPr/>
          <a:lstStyle/>
          <a:p>
            <a:pPr marL="292608" indent="-292608">
              <a:buFont typeface="Arial" panose="020B0604020202020204" pitchFamily="34" charset="0"/>
              <a:buChar char="•"/>
            </a:pPr>
            <a:r>
              <a:rPr lang="en-US" dirty="0"/>
              <a:t>Check ID bracelet.</a:t>
            </a:r>
          </a:p>
          <a:p>
            <a:pPr marL="292608" indent="-292608">
              <a:buFont typeface="Arial" panose="020B0604020202020204" pitchFamily="34" charset="0"/>
              <a:buChar char="•"/>
            </a:pPr>
            <a:r>
              <a:rPr lang="en-US" dirty="0"/>
              <a:t>Compare with requisition.</a:t>
            </a:r>
          </a:p>
          <a:p>
            <a:pPr marL="292608" indent="-292608">
              <a:buFont typeface="Arial" panose="020B0604020202020204" pitchFamily="34" charset="0"/>
              <a:buChar char="•"/>
            </a:pPr>
            <a:r>
              <a:rPr lang="en-US" dirty="0"/>
              <a:t>Ask nurse for verification if patient is unable to respond.</a:t>
            </a:r>
          </a:p>
        </p:txBody>
      </p:sp>
      <p:sp>
        <p:nvSpPr>
          <p:cNvPr id="5" name="Text Placeholder 4"/>
          <p:cNvSpPr>
            <a:spLocks noGrp="1"/>
          </p:cNvSpPr>
          <p:nvPr>
            <p:ph type="body" sz="quarter" idx="13"/>
          </p:nvPr>
        </p:nvSpPr>
        <p:spPr/>
        <p:txBody>
          <a:bodyPr/>
          <a:lstStyle/>
          <a:p>
            <a:r>
              <a:rPr lang="en-US" dirty="0">
                <a:solidFill>
                  <a:schemeClr val="tx1"/>
                </a:solidFill>
              </a:rPr>
              <a:t>©Lillian </a:t>
            </a:r>
            <a:r>
              <a:rPr lang="en-US" dirty="0" err="1">
                <a:solidFill>
                  <a:schemeClr val="tx1"/>
                </a:solidFill>
              </a:rPr>
              <a:t>Mundt</a:t>
            </a:r>
            <a:endParaRPr lang="en-US" dirty="0">
              <a:solidFill>
                <a:schemeClr val="tx1"/>
              </a:solidFill>
            </a:endParaRP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28</a:t>
            </a:fld>
            <a:endParaRPr lang="en-US" dirty="0"/>
          </a:p>
        </p:txBody>
      </p:sp>
    </p:spTree>
    <p:extLst>
      <p:ext uri="{BB962C8B-B14F-4D97-AF65-F5344CB8AC3E}">
        <p14:creationId xmlns:p14="http://schemas.microsoft.com/office/powerpoint/2010/main" val="1719536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Outpatient Identification</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r>
              <a:rPr lang="en-US" dirty="0"/>
              <a:t>Identify patients BEFORE they are registered and tests are ordered.</a:t>
            </a:r>
          </a:p>
          <a:p>
            <a:r>
              <a:rPr lang="en-US" dirty="0"/>
              <a:t>Ask for formal identification.</a:t>
            </a:r>
          </a:p>
          <a:p>
            <a:r>
              <a:rPr lang="en-US" dirty="0"/>
              <a:t>Ask patient to state full name and date of birth.</a:t>
            </a:r>
          </a:p>
          <a:p>
            <a:r>
              <a:rPr lang="en-US" dirty="0"/>
              <a:t>If there is any doubt, request further information.</a:t>
            </a:r>
          </a:p>
          <a:p>
            <a:pPr marL="292608" indent="-292608">
              <a:buFont typeface="Arial" panose="020B0604020202020204" pitchFamily="34" charset="0"/>
              <a:buChar char="•"/>
            </a:pPr>
            <a:r>
              <a:rPr lang="en-US" dirty="0"/>
              <a:t>Physician’s name.</a:t>
            </a:r>
          </a:p>
          <a:p>
            <a:pPr marL="292608" indent="-292608">
              <a:buFont typeface="Arial" panose="020B0604020202020204" pitchFamily="34" charset="0"/>
              <a:buChar char="•"/>
            </a:pPr>
            <a:r>
              <a:rPr lang="en-US" dirty="0"/>
              <a:t>Patient’s home address and telephone number.</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29</a:t>
            </a:fld>
            <a:endParaRPr lang="en-US" dirty="0"/>
          </a:p>
        </p:txBody>
      </p:sp>
    </p:spTree>
    <p:extLst>
      <p:ext uri="{BB962C8B-B14F-4D97-AF65-F5344CB8AC3E}">
        <p14:creationId xmlns:p14="http://schemas.microsoft.com/office/powerpoint/2010/main" val="3982671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N</a:t>
            </a:r>
            <a:r>
              <a:rPr lang="en-US" sz="100" dirty="0"/>
              <a:t> </a:t>
            </a:r>
            <a:r>
              <a:rPr lang="en-US" dirty="0"/>
              <a:t>A</a:t>
            </a:r>
            <a:r>
              <a:rPr lang="en-US" sz="100" dirty="0"/>
              <a:t> </a:t>
            </a:r>
            <a:r>
              <a:rPr lang="en-US" dirty="0" err="1"/>
              <a:t>A</a:t>
            </a:r>
            <a:r>
              <a:rPr lang="en-US" sz="100" dirty="0"/>
              <a:t> </a:t>
            </a:r>
            <a:r>
              <a:rPr lang="en-US" dirty="0"/>
              <a:t>C</a:t>
            </a:r>
            <a:r>
              <a:rPr lang="en-US" sz="100" dirty="0"/>
              <a:t> </a:t>
            </a:r>
            <a:r>
              <a:rPr lang="en-US" dirty="0"/>
              <a:t>L</a:t>
            </a:r>
            <a:r>
              <a:rPr lang="en-US" sz="100" dirty="0"/>
              <a:t> </a:t>
            </a:r>
            <a:r>
              <a:rPr lang="en-US" dirty="0"/>
              <a:t>S Competencies </a:t>
            </a:r>
            <a:r>
              <a:rPr lang="en-US" sz="1000" b="0" dirty="0"/>
              <a:t>1</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256171"/>
          </a:xfrm>
        </p:spPr>
        <p:txBody>
          <a:bodyPr/>
          <a:lstStyle/>
          <a:p>
            <a:pPr marL="517525" indent="-517525"/>
            <a:r>
              <a:rPr lang="en-US" dirty="0"/>
              <a:t>4.1 Demonstrate understanding of the importance of specimen collection and specimen integrity in the delivery of patient care.</a:t>
            </a:r>
          </a:p>
          <a:p>
            <a:pPr marL="517525" indent="-517525"/>
            <a:r>
              <a:rPr lang="en-US" dirty="0"/>
              <a:t>4.2 Describe the legal and ethical importance of proper patient/sample identification.</a:t>
            </a:r>
          </a:p>
          <a:p>
            <a:pPr marL="517525" indent="-517525"/>
            <a:r>
              <a:rPr lang="en-US" dirty="0"/>
              <a:t>4.3 Describe the types of patient specimens that are </a:t>
            </a:r>
            <a:r>
              <a:rPr lang="en-US" dirty="0" err="1"/>
              <a:t>analyzied</a:t>
            </a:r>
            <a:r>
              <a:rPr lang="en-US" dirty="0"/>
              <a:t> in the clinical laboratory.</a:t>
            </a:r>
          </a:p>
          <a:p>
            <a:pPr marL="517525" indent="-517525"/>
            <a:r>
              <a:rPr lang="en-US" dirty="0"/>
              <a:t>4.4 Define the phlebotomist’s role in collecting and/or transporting these specimens to the laboratory.</a:t>
            </a:r>
          </a:p>
          <a:p>
            <a:pPr marL="517525" indent="-517525"/>
            <a:r>
              <a:rPr lang="en-US" dirty="0"/>
              <a:t>4.5 List the general criteria for suitability of a specimen for analysis, and reasons for specimen rejection or re–collection.</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3</a:t>
            </a:fld>
            <a:endParaRPr lang="en-US" dirty="0"/>
          </a:p>
        </p:txBody>
      </p:sp>
    </p:spTree>
    <p:extLst>
      <p:ext uri="{BB962C8B-B14F-4D97-AF65-F5344CB8AC3E}">
        <p14:creationId xmlns:p14="http://schemas.microsoft.com/office/powerpoint/2010/main" val="1033236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Identification of Children</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r>
              <a:rPr lang="en-US" dirty="0"/>
              <a:t>Parent or legal guardian must:</a:t>
            </a:r>
          </a:p>
          <a:p>
            <a:pPr marL="292608" indent="-292608">
              <a:buFont typeface="Arial" panose="020B0604020202020204" pitchFamily="34" charset="0"/>
              <a:buChar char="•"/>
            </a:pPr>
            <a:r>
              <a:rPr lang="en-US" dirty="0"/>
              <a:t>State child’s full name and date of birth.</a:t>
            </a:r>
          </a:p>
          <a:p>
            <a:pPr marL="292608" indent="-292608">
              <a:buFont typeface="Arial" panose="020B0604020202020204" pitchFamily="34" charset="0"/>
              <a:buChar char="•"/>
            </a:pPr>
            <a:r>
              <a:rPr lang="en-US" dirty="0"/>
              <a:t>Provide valid photo identification with physician’s written order (if not ordered electronically).</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30</a:t>
            </a:fld>
            <a:endParaRPr lang="en-US" dirty="0"/>
          </a:p>
        </p:txBody>
      </p:sp>
    </p:spTree>
    <p:extLst>
      <p:ext uri="{BB962C8B-B14F-4D97-AF65-F5344CB8AC3E}">
        <p14:creationId xmlns:p14="http://schemas.microsoft.com/office/powerpoint/2010/main" val="978846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a:bodyPr>
          <a:lstStyle/>
          <a:p>
            <a:r>
              <a:rPr lang="en-US" dirty="0"/>
              <a:t>Learn How 7–1: Patient Identification</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pPr marL="402336" indent="-402336">
              <a:buFont typeface="+mj-lt"/>
              <a:buAutoNum type="arabicPeriod"/>
            </a:pPr>
            <a:r>
              <a:rPr lang="en-US" dirty="0"/>
              <a:t>Ask the patient to state his or her full name and date of birth. Be sure that you do not call the patient by name prior to this because patients with altered mental states may simply repeat the name they hear.</a:t>
            </a:r>
          </a:p>
          <a:p>
            <a:pPr marL="402336" indent="-402336">
              <a:buFont typeface="+mj-lt"/>
              <a:buAutoNum type="arabicPeriod"/>
            </a:pPr>
            <a:r>
              <a:rPr lang="en-US" dirty="0"/>
              <a:t>Compare the name on the test requisition form/slip and preprinted labels (if provided) to the patient’s response.</a:t>
            </a:r>
          </a:p>
          <a:p>
            <a:pPr marL="402336" indent="-402336">
              <a:buFont typeface="+mj-lt"/>
              <a:buAutoNum type="arabicPeriod"/>
            </a:pPr>
            <a:r>
              <a:rPr lang="en-US" dirty="0"/>
              <a:t>Confirm the patient’s identity by checking the medical record number, patient armband, or some other form of identification, such as a driver’s license.</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31</a:t>
            </a:fld>
            <a:endParaRPr lang="en-US" dirty="0"/>
          </a:p>
        </p:txBody>
      </p:sp>
    </p:spTree>
    <p:extLst>
      <p:ext uri="{BB962C8B-B14F-4D97-AF65-F5344CB8AC3E}">
        <p14:creationId xmlns:p14="http://schemas.microsoft.com/office/powerpoint/2010/main" val="2018117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7.5</a:t>
            </a:r>
          </a:p>
        </p:txBody>
      </p:sp>
      <p:sp>
        <p:nvSpPr>
          <p:cNvPr id="3" name="Content Placeholder 2"/>
          <p:cNvSpPr>
            <a:spLocks noGrp="1"/>
          </p:cNvSpPr>
          <p:nvPr>
            <p:ph sz="quarter" idx="11"/>
          </p:nvPr>
        </p:nvSpPr>
        <p:spPr/>
        <p:txBody>
          <a:bodyPr/>
          <a:lstStyle/>
          <a:p>
            <a:r>
              <a:rPr lang="en-US" dirty="0"/>
              <a:t>Specimen Identification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32</a:t>
            </a:fld>
            <a:endParaRPr lang="en-US" dirty="0"/>
          </a:p>
        </p:txBody>
      </p:sp>
    </p:spTree>
    <p:extLst>
      <p:ext uri="{BB962C8B-B14F-4D97-AF65-F5344CB8AC3E}">
        <p14:creationId xmlns:p14="http://schemas.microsoft.com/office/powerpoint/2010/main" val="2683039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8868D-C6FF-45D3-98C0-C55CC18B6F08}"/>
              </a:ext>
            </a:extLst>
          </p:cNvPr>
          <p:cNvSpPr>
            <a:spLocks noGrp="1"/>
          </p:cNvSpPr>
          <p:nvPr>
            <p:ph type="title"/>
          </p:nvPr>
        </p:nvSpPr>
        <p:spPr/>
        <p:txBody>
          <a:bodyPr>
            <a:normAutofit/>
          </a:bodyPr>
          <a:lstStyle/>
          <a:p>
            <a:r>
              <a:rPr lang="en-US" sz="3600" dirty="0"/>
              <a:t>Labeling the Specimen</a:t>
            </a:r>
          </a:p>
        </p:txBody>
      </p:sp>
      <p:sp>
        <p:nvSpPr>
          <p:cNvPr id="3" name="Content Placeholder 2">
            <a:extLst>
              <a:ext uri="{FF2B5EF4-FFF2-40B4-BE49-F238E27FC236}">
                <a16:creationId xmlns:a16="http://schemas.microsoft.com/office/drawing/2014/main" xmlns="" id="{D916C72C-10EC-4CEE-B56B-CE829872048E}"/>
              </a:ext>
            </a:extLst>
          </p:cNvPr>
          <p:cNvSpPr>
            <a:spLocks noGrp="1"/>
          </p:cNvSpPr>
          <p:nvPr>
            <p:ph sz="quarter" idx="11"/>
          </p:nvPr>
        </p:nvSpPr>
        <p:spPr>
          <a:xfrm>
            <a:off x="342900" y="1276709"/>
            <a:ext cx="8283512" cy="1984651"/>
          </a:xfrm>
        </p:spPr>
        <p:txBody>
          <a:bodyPr/>
          <a:lstStyle/>
          <a:p>
            <a:r>
              <a:rPr lang="en-US" dirty="0"/>
              <a:t>Label specimens immediately.</a:t>
            </a:r>
          </a:p>
          <a:p>
            <a:pPr marL="292608" indent="-292608">
              <a:buFont typeface="Arial" panose="020B0604020202020204" pitchFamily="34" charset="0"/>
              <a:buChar char="•"/>
            </a:pPr>
            <a:r>
              <a:rPr lang="en-US" dirty="0"/>
              <a:t>After collection.</a:t>
            </a:r>
          </a:p>
          <a:p>
            <a:pPr marL="292608" indent="-292608">
              <a:buFont typeface="Arial" panose="020B0604020202020204" pitchFamily="34" charset="0"/>
              <a:buChar char="•"/>
            </a:pPr>
            <a:r>
              <a:rPr lang="en-US" dirty="0"/>
              <a:t>Before leaving the patient.</a:t>
            </a:r>
          </a:p>
          <a:p>
            <a:pPr marL="292608" indent="-292608">
              <a:buFont typeface="Arial" panose="020B0604020202020204" pitchFamily="34" charset="0"/>
              <a:buChar char="•"/>
            </a:pPr>
            <a:r>
              <a:rPr lang="en-US" dirty="0"/>
              <a:t>Apply label properly.</a:t>
            </a:r>
          </a:p>
        </p:txBody>
      </p:sp>
      <p:sp>
        <p:nvSpPr>
          <p:cNvPr id="4" name="Content Placeholder 3">
            <a:extLst>
              <a:ext uri="{FF2B5EF4-FFF2-40B4-BE49-F238E27FC236}">
                <a16:creationId xmlns:a16="http://schemas.microsoft.com/office/drawing/2014/main" xmlns="" id="{D2E565B3-F089-4239-994E-329B4872E107}"/>
              </a:ext>
            </a:extLst>
          </p:cNvPr>
          <p:cNvSpPr>
            <a:spLocks noGrp="1"/>
          </p:cNvSpPr>
          <p:nvPr>
            <p:ph sz="quarter" idx="14"/>
          </p:nvPr>
        </p:nvSpPr>
        <p:spPr>
          <a:xfrm>
            <a:off x="342900" y="3329029"/>
            <a:ext cx="8458200" cy="470811"/>
          </a:xfrm>
        </p:spPr>
        <p:txBody>
          <a:bodyPr/>
          <a:lstStyle/>
          <a:p>
            <a:r>
              <a:rPr lang="en-US" dirty="0">
                <a:solidFill>
                  <a:schemeClr val="tx1"/>
                </a:solidFill>
              </a:rPr>
              <a:t>Never label specimens you did not collect.</a:t>
            </a:r>
          </a:p>
        </p:txBody>
      </p:sp>
      <p:pic>
        <p:nvPicPr>
          <p:cNvPr id="6" name="Picture 5" descr="A computerized patient label with handwritten initials and the time: 0930.">
            <a:extLst>
              <a:ext uri="{FF2B5EF4-FFF2-40B4-BE49-F238E27FC236}">
                <a16:creationId xmlns:a16="http://schemas.microsoft.com/office/drawing/2014/main" xmlns="" id="{93163746-2640-4D47-A7C4-BA30369E2E4A}"/>
              </a:ext>
            </a:extLst>
          </p:cNvPr>
          <p:cNvPicPr>
            <a:picLocks noChangeAspect="1"/>
          </p:cNvPicPr>
          <p:nvPr/>
        </p:nvPicPr>
        <p:blipFill>
          <a:blip r:embed="rId3"/>
          <a:stretch>
            <a:fillRect/>
          </a:stretch>
        </p:blipFill>
        <p:spPr>
          <a:xfrm>
            <a:off x="2066864" y="3926545"/>
            <a:ext cx="5376030" cy="2216919"/>
          </a:xfrm>
          <a:prstGeom prst="rect">
            <a:avLst/>
          </a:prstGeom>
        </p:spPr>
      </p:pic>
      <p:sp>
        <p:nvSpPr>
          <p:cNvPr id="9" name="Text Placeholder 8">
            <a:extLst>
              <a:ext uri="{FF2B5EF4-FFF2-40B4-BE49-F238E27FC236}">
                <a16:creationId xmlns:a16="http://schemas.microsoft.com/office/drawing/2014/main" xmlns="" id="{CF987350-0945-4592-BC78-FF2CA019BA76}"/>
              </a:ext>
            </a:extLst>
          </p:cNvPr>
          <p:cNvSpPr>
            <a:spLocks noGrp="1"/>
          </p:cNvSpPr>
          <p:nvPr>
            <p:ph type="body" sz="quarter" idx="12"/>
          </p:nvPr>
        </p:nvSpPr>
        <p:spPr>
          <a:xfrm>
            <a:off x="3004459" y="6270170"/>
            <a:ext cx="3145536" cy="244929"/>
          </a:xfrm>
        </p:spPr>
        <p:txBody>
          <a:bodyPr/>
          <a:lstStyle/>
          <a:p>
            <a:r>
              <a:rPr lang="en-US" sz="1200" dirty="0">
                <a:hlinkClick r:id="rId4" action="ppaction://hlinksldjump"/>
              </a:rPr>
              <a:t>Access the text alternative for these images</a:t>
            </a:r>
          </a:p>
        </p:txBody>
      </p:sp>
      <p:sp>
        <p:nvSpPr>
          <p:cNvPr id="7" name="Slide Number Placeholder 6">
            <a:extLst>
              <a:ext uri="{FF2B5EF4-FFF2-40B4-BE49-F238E27FC236}">
                <a16:creationId xmlns:a16="http://schemas.microsoft.com/office/drawing/2014/main" xmlns="" id="{7001524B-BB8A-4E25-B2E8-DBE2EE1A9ECD}"/>
              </a:ext>
            </a:extLst>
          </p:cNvPr>
          <p:cNvSpPr>
            <a:spLocks noGrp="1"/>
          </p:cNvSpPr>
          <p:nvPr>
            <p:ph type="sldNum" sz="quarter" idx="10"/>
          </p:nvPr>
        </p:nvSpPr>
        <p:spPr/>
        <p:txBody>
          <a:bodyPr/>
          <a:lstStyle/>
          <a:p>
            <a:fld id="{68151E55-6873-49E2-B8D5-2F265E6F1973}" type="slidenum">
              <a:rPr lang="en-US" smtClean="0"/>
              <a:t>33</a:t>
            </a:fld>
            <a:endParaRPr lang="en-US"/>
          </a:p>
        </p:txBody>
      </p:sp>
    </p:spTree>
    <p:extLst>
      <p:ext uri="{BB962C8B-B14F-4D97-AF65-F5344CB8AC3E}">
        <p14:creationId xmlns:p14="http://schemas.microsoft.com/office/powerpoint/2010/main" val="2611848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8868D-C6FF-45D3-98C0-C55CC18B6F08}"/>
              </a:ext>
            </a:extLst>
          </p:cNvPr>
          <p:cNvSpPr>
            <a:spLocks noGrp="1"/>
          </p:cNvSpPr>
          <p:nvPr>
            <p:ph type="title"/>
          </p:nvPr>
        </p:nvSpPr>
        <p:spPr/>
        <p:txBody>
          <a:bodyPr>
            <a:normAutofit/>
          </a:bodyPr>
          <a:lstStyle/>
          <a:p>
            <a:r>
              <a:rPr lang="en-US" sz="3600" dirty="0"/>
              <a:t>Required Information</a:t>
            </a:r>
          </a:p>
        </p:txBody>
      </p:sp>
      <p:sp>
        <p:nvSpPr>
          <p:cNvPr id="3" name="Content Placeholder 2">
            <a:extLst>
              <a:ext uri="{FF2B5EF4-FFF2-40B4-BE49-F238E27FC236}">
                <a16:creationId xmlns:a16="http://schemas.microsoft.com/office/drawing/2014/main" xmlns="" id="{D916C72C-10EC-4CEE-B56B-CE829872048E}"/>
              </a:ext>
            </a:extLst>
          </p:cNvPr>
          <p:cNvSpPr>
            <a:spLocks noGrp="1"/>
          </p:cNvSpPr>
          <p:nvPr>
            <p:ph sz="quarter" idx="11"/>
          </p:nvPr>
        </p:nvSpPr>
        <p:spPr>
          <a:xfrm>
            <a:off x="342900" y="1276709"/>
            <a:ext cx="8283512" cy="2279291"/>
          </a:xfrm>
        </p:spPr>
        <p:txBody>
          <a:bodyPr/>
          <a:lstStyle/>
          <a:p>
            <a:pPr marL="292608" indent="-292608">
              <a:buFont typeface="Arial" panose="020B0604020202020204" pitchFamily="34" charset="0"/>
              <a:buChar char="•"/>
            </a:pPr>
            <a:r>
              <a:rPr lang="en-US" sz="2200" dirty="0"/>
              <a:t>Patient’s name.</a:t>
            </a:r>
          </a:p>
          <a:p>
            <a:pPr marL="292608" indent="-292608">
              <a:buFont typeface="Arial" panose="020B0604020202020204" pitchFamily="34" charset="0"/>
              <a:buChar char="•"/>
            </a:pPr>
            <a:r>
              <a:rPr lang="en-US" sz="2200" dirty="0"/>
              <a:t>Patient’s date of birth.</a:t>
            </a:r>
          </a:p>
          <a:p>
            <a:pPr marL="292608" indent="-292608">
              <a:buFont typeface="Arial" panose="020B0604020202020204" pitchFamily="34" charset="0"/>
              <a:buChar char="•"/>
            </a:pPr>
            <a:r>
              <a:rPr lang="en-US" sz="2200" dirty="0"/>
              <a:t>Unique patient identifier.</a:t>
            </a:r>
          </a:p>
          <a:p>
            <a:pPr marL="292608" indent="-292608">
              <a:buFont typeface="Arial" panose="020B0604020202020204" pitchFamily="34" charset="0"/>
              <a:buChar char="•"/>
            </a:pPr>
            <a:r>
              <a:rPr lang="en-US" sz="2200" dirty="0"/>
              <a:t>Specimen collection time and date.</a:t>
            </a:r>
          </a:p>
          <a:p>
            <a:pPr marL="292608" indent="-292608">
              <a:buFont typeface="Arial" panose="020B0604020202020204" pitchFamily="34" charset="0"/>
              <a:buChar char="•"/>
            </a:pPr>
            <a:r>
              <a:rPr lang="en-US" sz="2200" dirty="0"/>
              <a:t>Collector’s identification.</a:t>
            </a:r>
          </a:p>
        </p:txBody>
      </p:sp>
      <p:pic>
        <p:nvPicPr>
          <p:cNvPr id="10" name="Picture 9" descr="A sample label with required information on it highlighted.">
            <a:extLst>
              <a:ext uri="{FF2B5EF4-FFF2-40B4-BE49-F238E27FC236}">
                <a16:creationId xmlns:a16="http://schemas.microsoft.com/office/drawing/2014/main" xmlns="" id="{A63C5AA2-8501-473E-905A-B62CD089BB45}"/>
              </a:ext>
            </a:extLst>
          </p:cNvPr>
          <p:cNvPicPr>
            <a:picLocks noChangeAspect="1"/>
          </p:cNvPicPr>
          <p:nvPr/>
        </p:nvPicPr>
        <p:blipFill>
          <a:blip r:embed="rId3"/>
          <a:stretch>
            <a:fillRect/>
          </a:stretch>
        </p:blipFill>
        <p:spPr>
          <a:xfrm>
            <a:off x="1652123" y="3680702"/>
            <a:ext cx="6063275" cy="2494035"/>
          </a:xfrm>
          <a:prstGeom prst="rect">
            <a:avLst/>
          </a:prstGeom>
        </p:spPr>
      </p:pic>
      <p:sp>
        <p:nvSpPr>
          <p:cNvPr id="9" name="Text Placeholder 8">
            <a:extLst>
              <a:ext uri="{FF2B5EF4-FFF2-40B4-BE49-F238E27FC236}">
                <a16:creationId xmlns:a16="http://schemas.microsoft.com/office/drawing/2014/main" xmlns="" id="{CF987350-0945-4592-BC78-FF2CA019BA76}"/>
              </a:ext>
            </a:extLst>
          </p:cNvPr>
          <p:cNvSpPr>
            <a:spLocks noGrp="1"/>
          </p:cNvSpPr>
          <p:nvPr>
            <p:ph type="body" sz="quarter" idx="12"/>
          </p:nvPr>
        </p:nvSpPr>
        <p:spPr>
          <a:xfrm>
            <a:off x="3004459" y="6270170"/>
            <a:ext cx="3145536" cy="244929"/>
          </a:xfrm>
        </p:spPr>
        <p:txBody>
          <a:bodyPr/>
          <a:lstStyle/>
          <a:p>
            <a:r>
              <a:rPr lang="en-US" sz="1200" dirty="0">
                <a:hlinkClick r:id="rId4" action="ppaction://hlinksldjump"/>
              </a:rPr>
              <a:t>Access the text alternative for these images</a:t>
            </a:r>
            <a:endParaRPr lang="en-US" sz="1200" dirty="0"/>
          </a:p>
        </p:txBody>
      </p:sp>
      <p:sp>
        <p:nvSpPr>
          <p:cNvPr id="7" name="Slide Number Placeholder 6">
            <a:extLst>
              <a:ext uri="{FF2B5EF4-FFF2-40B4-BE49-F238E27FC236}">
                <a16:creationId xmlns:a16="http://schemas.microsoft.com/office/drawing/2014/main" xmlns="" id="{7001524B-BB8A-4E25-B2E8-DBE2EE1A9ECD}"/>
              </a:ext>
            </a:extLst>
          </p:cNvPr>
          <p:cNvSpPr>
            <a:spLocks noGrp="1"/>
          </p:cNvSpPr>
          <p:nvPr>
            <p:ph type="sldNum" sz="quarter" idx="10"/>
          </p:nvPr>
        </p:nvSpPr>
        <p:spPr/>
        <p:txBody>
          <a:bodyPr/>
          <a:lstStyle/>
          <a:p>
            <a:fld id="{68151E55-6873-49E2-B8D5-2F265E6F1973}" type="slidenum">
              <a:rPr lang="en-US" smtClean="0"/>
              <a:t>34</a:t>
            </a:fld>
            <a:endParaRPr lang="en-US"/>
          </a:p>
        </p:txBody>
      </p:sp>
    </p:spTree>
    <p:extLst>
      <p:ext uri="{BB962C8B-B14F-4D97-AF65-F5344CB8AC3E}">
        <p14:creationId xmlns:p14="http://schemas.microsoft.com/office/powerpoint/2010/main" val="890825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a:bodyPr>
          <a:lstStyle/>
          <a:p>
            <a:r>
              <a:rPr lang="en-US" dirty="0"/>
              <a:t>Applying the Label</a:t>
            </a:r>
          </a:p>
        </p:txBody>
      </p:sp>
      <p:pic>
        <p:nvPicPr>
          <p:cNvPr id="3" name="Picture 2" descr="Incorrect and correct ways of applying the label on a sample container.">
            <a:extLst>
              <a:ext uri="{FF2B5EF4-FFF2-40B4-BE49-F238E27FC236}">
                <a16:creationId xmlns:a16="http://schemas.microsoft.com/office/drawing/2014/main" xmlns="" id="{789A9A54-F172-4286-9838-243122843504}"/>
              </a:ext>
            </a:extLst>
          </p:cNvPr>
          <p:cNvPicPr>
            <a:picLocks noChangeAspect="1"/>
          </p:cNvPicPr>
          <p:nvPr/>
        </p:nvPicPr>
        <p:blipFill>
          <a:blip r:embed="rId3"/>
          <a:stretch>
            <a:fillRect/>
          </a:stretch>
        </p:blipFill>
        <p:spPr>
          <a:xfrm>
            <a:off x="1581677" y="1567093"/>
            <a:ext cx="5980644" cy="4489262"/>
          </a:xfrm>
          <a:prstGeom prst="rect">
            <a:avLst/>
          </a:prstGeom>
        </p:spPr>
      </p:pic>
      <p:sp>
        <p:nvSpPr>
          <p:cNvPr id="8" name="Text Placeholder 8">
            <a:extLst>
              <a:ext uri="{FF2B5EF4-FFF2-40B4-BE49-F238E27FC236}">
                <a16:creationId xmlns:a16="http://schemas.microsoft.com/office/drawing/2014/main" xmlns="" id="{E84F2720-BB24-4A2C-82D7-344ECA938A16}"/>
              </a:ext>
            </a:extLst>
          </p:cNvPr>
          <p:cNvSpPr>
            <a:spLocks noGrp="1"/>
          </p:cNvSpPr>
          <p:nvPr>
            <p:ph type="body" sz="quarter" idx="12"/>
          </p:nvPr>
        </p:nvSpPr>
        <p:spPr>
          <a:xfrm>
            <a:off x="3004459" y="6270170"/>
            <a:ext cx="3145536" cy="244929"/>
          </a:xfrm>
        </p:spPr>
        <p:txBody>
          <a:bodyPr/>
          <a:lstStyle/>
          <a:p>
            <a:r>
              <a:rPr lang="en-US" sz="1200" dirty="0">
                <a:hlinkClick r:id="rId4" action="ppaction://hlinksldjump"/>
              </a:rPr>
              <a:t>Access the text alternative for these images</a:t>
            </a:r>
            <a:endParaRPr lang="en-US" sz="1200" dirty="0"/>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35</a:t>
            </a:fld>
            <a:endParaRPr lang="en-US" dirty="0"/>
          </a:p>
        </p:txBody>
      </p:sp>
    </p:spTree>
    <p:extLst>
      <p:ext uri="{BB962C8B-B14F-4D97-AF65-F5344CB8AC3E}">
        <p14:creationId xmlns:p14="http://schemas.microsoft.com/office/powerpoint/2010/main" val="710983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7.6</a:t>
            </a:r>
          </a:p>
        </p:txBody>
      </p:sp>
      <p:sp>
        <p:nvSpPr>
          <p:cNvPr id="3" name="Content Placeholder 2"/>
          <p:cNvSpPr>
            <a:spLocks noGrp="1"/>
          </p:cNvSpPr>
          <p:nvPr>
            <p:ph sz="quarter" idx="11"/>
          </p:nvPr>
        </p:nvSpPr>
        <p:spPr/>
        <p:txBody>
          <a:bodyPr/>
          <a:lstStyle/>
          <a:p>
            <a:r>
              <a:rPr lang="en-US" dirty="0"/>
              <a:t>Factors Affecting Specimen Quality and Results</a:t>
            </a:r>
          </a:p>
        </p:txBody>
      </p:sp>
      <p:sp>
        <p:nvSpPr>
          <p:cNvPr id="6" name="Slide Number Placeholder 5"/>
          <p:cNvSpPr>
            <a:spLocks noGrp="1"/>
          </p:cNvSpPr>
          <p:nvPr>
            <p:ph type="sldNum" sz="quarter" idx="4"/>
          </p:nvPr>
        </p:nvSpPr>
        <p:spPr/>
        <p:txBody>
          <a:bodyPr/>
          <a:lstStyle/>
          <a:p>
            <a:fld id="{68151E55-6873-49E2-B8D5-2F265E6F1973}" type="slidenum">
              <a:rPr lang="en-US" smtClean="0"/>
              <a:pPr/>
              <a:t>36</a:t>
            </a:fld>
            <a:endParaRPr lang="en-US" dirty="0"/>
          </a:p>
        </p:txBody>
      </p:sp>
    </p:spTree>
    <p:extLst>
      <p:ext uri="{BB962C8B-B14F-4D97-AF65-F5344CB8AC3E}">
        <p14:creationId xmlns:p14="http://schemas.microsoft.com/office/powerpoint/2010/main" val="3072654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a:bodyPr>
          <a:lstStyle/>
          <a:p>
            <a:r>
              <a:rPr lang="en-US" dirty="0"/>
              <a:t>Patient Factors</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10"/>
            <a:ext cx="3082471" cy="4383862"/>
          </a:xfrm>
        </p:spPr>
        <p:txBody>
          <a:bodyPr/>
          <a:lstStyle/>
          <a:p>
            <a:pPr marL="292608" indent="-292608">
              <a:buFont typeface="Arial" panose="020B0604020202020204" pitchFamily="34" charset="0"/>
              <a:buChar char="•"/>
            </a:pPr>
            <a:r>
              <a:rPr lang="en-US" dirty="0" err="1"/>
              <a:t>Nonfasting</a:t>
            </a:r>
            <a:r>
              <a:rPr lang="en-US" dirty="0"/>
              <a:t>.</a:t>
            </a:r>
          </a:p>
          <a:p>
            <a:pPr marL="292608" indent="-292608">
              <a:buFont typeface="Arial" panose="020B0604020202020204" pitchFamily="34" charset="0"/>
              <a:buChar char="•"/>
            </a:pPr>
            <a:r>
              <a:rPr lang="en-US" dirty="0"/>
              <a:t>Stress.</a:t>
            </a:r>
          </a:p>
          <a:p>
            <a:pPr marL="292608" indent="-292608">
              <a:buFont typeface="Arial" panose="020B0604020202020204" pitchFamily="34" charset="0"/>
              <a:buChar char="•"/>
            </a:pPr>
            <a:r>
              <a:rPr lang="en-US" dirty="0"/>
              <a:t>Posture.</a:t>
            </a:r>
          </a:p>
          <a:p>
            <a:pPr marL="292608" indent="-292608">
              <a:buFont typeface="Arial" panose="020B0604020202020204" pitchFamily="34" charset="0"/>
              <a:buChar char="•"/>
            </a:pPr>
            <a:r>
              <a:rPr lang="en-US" dirty="0"/>
              <a:t>Exercise.</a:t>
            </a:r>
          </a:p>
          <a:p>
            <a:pPr marL="292608" indent="-292608">
              <a:buFont typeface="Arial" panose="020B0604020202020204" pitchFamily="34" charset="0"/>
              <a:buChar char="•"/>
            </a:pPr>
            <a:r>
              <a:rPr lang="en-US" dirty="0"/>
              <a:t>Diurnal variations.</a:t>
            </a:r>
          </a:p>
          <a:p>
            <a:pPr marL="292608" indent="-292608">
              <a:buFont typeface="Arial" panose="020B0604020202020204" pitchFamily="34" charset="0"/>
              <a:buChar char="•"/>
            </a:pPr>
            <a:r>
              <a:rPr lang="en-US" dirty="0"/>
              <a:t>Alcohol.</a:t>
            </a:r>
          </a:p>
          <a:p>
            <a:pPr marL="292608" indent="-292608">
              <a:buFont typeface="Arial" panose="020B0604020202020204" pitchFamily="34" charset="0"/>
              <a:buChar char="•"/>
            </a:pPr>
            <a:r>
              <a:rPr lang="en-US" dirty="0"/>
              <a:t>Tobacco.</a:t>
            </a:r>
          </a:p>
        </p:txBody>
      </p:sp>
      <p:pic>
        <p:nvPicPr>
          <p:cNvPr id="4" name="Picture 3" descr="A photograph of baby crying. The babies hand is being held down.">
            <a:extLst>
              <a:ext uri="{FF2B5EF4-FFF2-40B4-BE49-F238E27FC236}">
                <a16:creationId xmlns:a16="http://schemas.microsoft.com/office/drawing/2014/main" xmlns="" id="{E7D19750-AA59-4AD9-9C20-7E4401073D85}"/>
              </a:ext>
            </a:extLst>
          </p:cNvPr>
          <p:cNvPicPr>
            <a:picLocks noChangeAspect="1"/>
          </p:cNvPicPr>
          <p:nvPr/>
        </p:nvPicPr>
        <p:blipFill>
          <a:blip r:embed="rId3"/>
          <a:stretch>
            <a:fillRect/>
          </a:stretch>
        </p:blipFill>
        <p:spPr>
          <a:xfrm>
            <a:off x="3579017" y="1725667"/>
            <a:ext cx="5220845" cy="3386345"/>
          </a:xfrm>
          <a:prstGeom prst="rect">
            <a:avLst/>
          </a:prstGeom>
        </p:spPr>
      </p:pic>
      <p:sp>
        <p:nvSpPr>
          <p:cNvPr id="5" name="Text Placeholder 4"/>
          <p:cNvSpPr>
            <a:spLocks noGrp="1"/>
          </p:cNvSpPr>
          <p:nvPr>
            <p:ph type="body" sz="quarter" idx="13"/>
          </p:nvPr>
        </p:nvSpPr>
        <p:spPr/>
        <p:txBody>
          <a:bodyPr/>
          <a:lstStyle/>
          <a:p>
            <a:r>
              <a:rPr lang="en-US" dirty="0">
                <a:solidFill>
                  <a:schemeClr val="tx1"/>
                </a:solidFill>
              </a:rPr>
              <a:t>©McGraw-Hill Education/Rick Brady, photographer</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37</a:t>
            </a:fld>
            <a:endParaRPr lang="en-US" dirty="0"/>
          </a:p>
        </p:txBody>
      </p:sp>
    </p:spTree>
    <p:extLst>
      <p:ext uri="{BB962C8B-B14F-4D97-AF65-F5344CB8AC3E}">
        <p14:creationId xmlns:p14="http://schemas.microsoft.com/office/powerpoint/2010/main" val="2266973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a:bodyPr>
          <a:lstStyle/>
          <a:p>
            <a:r>
              <a:rPr lang="en-US" dirty="0"/>
              <a:t>Environmental Factors</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3668956" cy="2467977"/>
          </a:xfrm>
        </p:spPr>
        <p:txBody>
          <a:bodyPr/>
          <a:lstStyle/>
          <a:p>
            <a:pPr marL="292608" indent="-292608">
              <a:buFont typeface="Arial" panose="020B0604020202020204" pitchFamily="34" charset="0"/>
              <a:buChar char="•"/>
            </a:pPr>
            <a:r>
              <a:rPr lang="fr-FR" sz="2200" dirty="0"/>
              <a:t>Altitude.</a:t>
            </a:r>
          </a:p>
          <a:p>
            <a:pPr marL="292608" indent="-292608">
              <a:buFont typeface="Arial" panose="020B0604020202020204" pitchFamily="34" charset="0"/>
              <a:buChar char="•"/>
            </a:pPr>
            <a:r>
              <a:rPr lang="fr-FR" sz="2200" dirty="0"/>
              <a:t>Geographic location.</a:t>
            </a:r>
          </a:p>
          <a:p>
            <a:pPr marL="292608" indent="-292608">
              <a:buFont typeface="Arial" panose="020B0604020202020204" pitchFamily="34" charset="0"/>
              <a:buChar char="•"/>
            </a:pPr>
            <a:r>
              <a:rPr lang="fr-FR" sz="2200" dirty="0" err="1"/>
              <a:t>Temperature</a:t>
            </a:r>
            <a:r>
              <a:rPr lang="fr-FR" sz="2200" dirty="0"/>
              <a:t>.</a:t>
            </a:r>
          </a:p>
          <a:p>
            <a:pPr marL="292608" indent="-292608">
              <a:buFont typeface="Arial" panose="020B0604020202020204" pitchFamily="34" charset="0"/>
              <a:buChar char="•"/>
            </a:pPr>
            <a:r>
              <a:rPr lang="fr-FR" sz="2200" dirty="0" err="1"/>
              <a:t>Hydration</a:t>
            </a:r>
            <a:r>
              <a:rPr lang="fr-FR" sz="2200" dirty="0"/>
              <a:t>.</a:t>
            </a:r>
          </a:p>
          <a:p>
            <a:pPr marL="292608" indent="-292608">
              <a:buFont typeface="Arial" panose="020B0604020202020204" pitchFamily="34" charset="0"/>
              <a:buChar char="•"/>
            </a:pPr>
            <a:r>
              <a:rPr lang="fr-FR" sz="2200" dirty="0"/>
              <a:t>Posture, </a:t>
            </a:r>
            <a:r>
              <a:rPr lang="fr-FR" sz="2200" dirty="0" err="1"/>
              <a:t>exercise</a:t>
            </a:r>
            <a:r>
              <a:rPr lang="fr-FR" sz="2200" dirty="0"/>
              <a:t>, stress.</a:t>
            </a:r>
          </a:p>
        </p:txBody>
      </p:sp>
      <p:pic>
        <p:nvPicPr>
          <p:cNvPr id="5" name="Picture 4" descr="A photograph showing a mountainous regions with snow indicating the environmental factor of altitude.">
            <a:extLst>
              <a:ext uri="{FF2B5EF4-FFF2-40B4-BE49-F238E27FC236}">
                <a16:creationId xmlns:a16="http://schemas.microsoft.com/office/drawing/2014/main" xmlns="" id="{6842CDAD-8EA5-4C34-A320-D527CE2242B7}"/>
              </a:ext>
            </a:extLst>
          </p:cNvPr>
          <p:cNvPicPr>
            <a:picLocks noChangeAspect="1"/>
          </p:cNvPicPr>
          <p:nvPr/>
        </p:nvPicPr>
        <p:blipFill>
          <a:blip r:embed="rId3"/>
          <a:stretch>
            <a:fillRect/>
          </a:stretch>
        </p:blipFill>
        <p:spPr>
          <a:xfrm>
            <a:off x="4134613" y="1259592"/>
            <a:ext cx="4030763" cy="2625034"/>
          </a:xfrm>
          <a:prstGeom prst="rect">
            <a:avLst/>
          </a:prstGeom>
        </p:spPr>
      </p:pic>
      <p:pic>
        <p:nvPicPr>
          <p:cNvPr id="8" name="Picture 7" descr="A photograph showing a woman drinking water from a bottle indicating the environmental factor of hydration.">
            <a:extLst>
              <a:ext uri="{FF2B5EF4-FFF2-40B4-BE49-F238E27FC236}">
                <a16:creationId xmlns:a16="http://schemas.microsoft.com/office/drawing/2014/main" xmlns="" id="{946534A3-C968-4DBD-96BB-680D86BE811E}"/>
              </a:ext>
            </a:extLst>
          </p:cNvPr>
          <p:cNvPicPr>
            <a:picLocks noChangeAspect="1"/>
          </p:cNvPicPr>
          <p:nvPr/>
        </p:nvPicPr>
        <p:blipFill>
          <a:blip r:embed="rId4"/>
          <a:stretch>
            <a:fillRect/>
          </a:stretch>
        </p:blipFill>
        <p:spPr>
          <a:xfrm>
            <a:off x="2774517" y="4048497"/>
            <a:ext cx="2841687" cy="1924689"/>
          </a:xfrm>
          <a:prstGeom prst="rect">
            <a:avLst/>
          </a:prstGeom>
        </p:spPr>
      </p:pic>
      <p:pic>
        <p:nvPicPr>
          <p:cNvPr id="9" name="Picture 8" descr="A photograph indicating an environmental factor. The photograph shows a city street crowded with traffic.">
            <a:extLst>
              <a:ext uri="{FF2B5EF4-FFF2-40B4-BE49-F238E27FC236}">
                <a16:creationId xmlns:a16="http://schemas.microsoft.com/office/drawing/2014/main" xmlns="" id="{48C68B48-0F4A-43CA-9D8C-339ED3830DC4}"/>
              </a:ext>
            </a:extLst>
          </p:cNvPr>
          <p:cNvPicPr>
            <a:picLocks noChangeAspect="1"/>
          </p:cNvPicPr>
          <p:nvPr/>
        </p:nvPicPr>
        <p:blipFill>
          <a:blip r:embed="rId5"/>
          <a:stretch>
            <a:fillRect/>
          </a:stretch>
        </p:blipFill>
        <p:spPr>
          <a:xfrm>
            <a:off x="5738961" y="4048497"/>
            <a:ext cx="2952534" cy="1924689"/>
          </a:xfrm>
          <a:prstGeom prst="rect">
            <a:avLst/>
          </a:prstGeom>
        </p:spPr>
      </p:pic>
      <p:sp>
        <p:nvSpPr>
          <p:cNvPr id="4" name="Text Placeholder 3"/>
          <p:cNvSpPr>
            <a:spLocks noGrp="1"/>
          </p:cNvSpPr>
          <p:nvPr>
            <p:ph type="body" sz="quarter" idx="13"/>
          </p:nvPr>
        </p:nvSpPr>
        <p:spPr/>
        <p:txBody>
          <a:bodyPr/>
          <a:lstStyle/>
          <a:p>
            <a:r>
              <a:rPr lang="en-US" dirty="0">
                <a:solidFill>
                  <a:schemeClr val="tx1"/>
                </a:solidFill>
              </a:rPr>
              <a:t>Clockwise from top: ©GOODSHOOT/</a:t>
            </a:r>
            <a:r>
              <a:rPr lang="en-US" dirty="0" err="1">
                <a:solidFill>
                  <a:schemeClr val="tx1"/>
                </a:solidFill>
              </a:rPr>
              <a:t>Alamy</a:t>
            </a:r>
            <a:r>
              <a:rPr lang="en-US" dirty="0">
                <a:solidFill>
                  <a:schemeClr val="tx1"/>
                </a:solidFill>
              </a:rPr>
              <a:t> Stock Photo RF; ©</a:t>
            </a:r>
            <a:r>
              <a:rPr lang="en-US" dirty="0" err="1">
                <a:solidFill>
                  <a:schemeClr val="tx1"/>
                </a:solidFill>
              </a:rPr>
              <a:t>Stockbyte</a:t>
            </a:r>
            <a:r>
              <a:rPr lang="en-US" dirty="0">
                <a:solidFill>
                  <a:schemeClr val="tx1"/>
                </a:solidFill>
              </a:rPr>
              <a:t>/Getty Images R</a:t>
            </a:r>
            <a:r>
              <a:rPr lang="en-US" sz="100" dirty="0">
                <a:solidFill>
                  <a:schemeClr val="tx1"/>
                </a:solidFill>
              </a:rPr>
              <a:t> </a:t>
            </a:r>
            <a:r>
              <a:rPr lang="en-US" dirty="0">
                <a:solidFill>
                  <a:schemeClr val="tx1"/>
                </a:solidFill>
              </a:rPr>
              <a:t>F; ©JGI/Blend Images LLC R</a:t>
            </a:r>
            <a:r>
              <a:rPr lang="en-US" sz="100" dirty="0">
                <a:solidFill>
                  <a:schemeClr val="tx1"/>
                </a:solidFill>
              </a:rPr>
              <a:t> </a:t>
            </a:r>
            <a:r>
              <a:rPr lang="en-US" dirty="0">
                <a:solidFill>
                  <a:schemeClr val="tx1"/>
                </a:solidFill>
              </a:rPr>
              <a:t>F</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38</a:t>
            </a:fld>
            <a:endParaRPr lang="en-US" dirty="0"/>
          </a:p>
        </p:txBody>
      </p:sp>
    </p:spTree>
    <p:extLst>
      <p:ext uri="{BB962C8B-B14F-4D97-AF65-F5344CB8AC3E}">
        <p14:creationId xmlns:p14="http://schemas.microsoft.com/office/powerpoint/2010/main" val="809588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a:bodyPr>
          <a:lstStyle/>
          <a:p>
            <a:r>
              <a:rPr lang="en-US" dirty="0"/>
              <a:t>Timing of Specimen Collection</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2766060" cy="3955691"/>
          </a:xfrm>
        </p:spPr>
        <p:txBody>
          <a:bodyPr/>
          <a:lstStyle/>
          <a:p>
            <a:pPr marL="292608" indent="-292608">
              <a:buFont typeface="Arial" panose="020B0604020202020204" pitchFamily="34" charset="0"/>
              <a:buChar char="•"/>
            </a:pPr>
            <a:r>
              <a:rPr lang="da-DK" dirty="0"/>
              <a:t>Patient basal state.</a:t>
            </a:r>
          </a:p>
          <a:p>
            <a:pPr marL="292608" indent="-292608">
              <a:buFont typeface="Arial" panose="020B0604020202020204" pitchFamily="34" charset="0"/>
              <a:buChar char="•"/>
            </a:pPr>
            <a:r>
              <a:rPr lang="da-DK" dirty="0"/>
              <a:t>Diurnal variation.</a:t>
            </a:r>
          </a:p>
          <a:p>
            <a:pPr marL="292608" indent="-292608">
              <a:buFont typeface="Arial" panose="020B0604020202020204" pitchFamily="34" charset="0"/>
              <a:buChar char="•"/>
            </a:pPr>
            <a:r>
              <a:rPr lang="da-DK" dirty="0"/>
              <a:t>Timing for drug levels.</a:t>
            </a:r>
          </a:p>
        </p:txBody>
      </p:sp>
      <p:pic>
        <p:nvPicPr>
          <p:cNvPr id="5" name="Picture 4" descr="Graph showing peak and trough levels of medication concentration. The peak levels are in the therapeutic range. The trough levels are not.">
            <a:extLst>
              <a:ext uri="{FF2B5EF4-FFF2-40B4-BE49-F238E27FC236}">
                <a16:creationId xmlns:a16="http://schemas.microsoft.com/office/drawing/2014/main" xmlns="" id="{83F2CBD9-83A5-4F3B-9F98-A3B4D95F2DEE}"/>
              </a:ext>
            </a:extLst>
          </p:cNvPr>
          <p:cNvPicPr>
            <a:picLocks noChangeAspect="1"/>
          </p:cNvPicPr>
          <p:nvPr/>
        </p:nvPicPr>
        <p:blipFill>
          <a:blip r:embed="rId3"/>
          <a:stretch>
            <a:fillRect/>
          </a:stretch>
        </p:blipFill>
        <p:spPr>
          <a:xfrm>
            <a:off x="3315990" y="1390576"/>
            <a:ext cx="5438103" cy="3785944"/>
          </a:xfrm>
          <a:prstGeom prst="rect">
            <a:avLst/>
          </a:prstGeom>
        </p:spPr>
      </p:pic>
      <p:sp>
        <p:nvSpPr>
          <p:cNvPr id="7" name="Text Placeholder 8">
            <a:extLst>
              <a:ext uri="{FF2B5EF4-FFF2-40B4-BE49-F238E27FC236}">
                <a16:creationId xmlns:a16="http://schemas.microsoft.com/office/drawing/2014/main" xmlns="" id="{EF9B080B-6020-4D6A-94B1-F359586B6B09}"/>
              </a:ext>
            </a:extLst>
          </p:cNvPr>
          <p:cNvSpPr>
            <a:spLocks noGrp="1"/>
          </p:cNvSpPr>
          <p:nvPr>
            <p:ph type="body" sz="quarter" idx="12"/>
          </p:nvPr>
        </p:nvSpPr>
        <p:spPr>
          <a:xfrm>
            <a:off x="3004459" y="6270170"/>
            <a:ext cx="3145536" cy="244929"/>
          </a:xfrm>
        </p:spPr>
        <p:txBody>
          <a:bodyPr/>
          <a:lstStyle/>
          <a:p>
            <a:r>
              <a:rPr lang="en-US" sz="1200" dirty="0">
                <a:hlinkClick r:id="rId4" action="ppaction://hlinksldjump"/>
              </a:rPr>
              <a:t>Access the text alternative for these images</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39</a:t>
            </a:fld>
            <a:endParaRPr lang="en-US" dirty="0"/>
          </a:p>
        </p:txBody>
      </p:sp>
    </p:spTree>
    <p:extLst>
      <p:ext uri="{BB962C8B-B14F-4D97-AF65-F5344CB8AC3E}">
        <p14:creationId xmlns:p14="http://schemas.microsoft.com/office/powerpoint/2010/main" val="899774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N</a:t>
            </a:r>
            <a:r>
              <a:rPr lang="en-US" sz="100" dirty="0"/>
              <a:t> </a:t>
            </a:r>
            <a:r>
              <a:rPr lang="en-US" dirty="0"/>
              <a:t>A</a:t>
            </a:r>
            <a:r>
              <a:rPr lang="en-US" sz="100" dirty="0"/>
              <a:t> </a:t>
            </a:r>
            <a:r>
              <a:rPr lang="en-US" dirty="0" err="1"/>
              <a:t>A</a:t>
            </a:r>
            <a:r>
              <a:rPr lang="en-US" sz="100" dirty="0"/>
              <a:t> </a:t>
            </a:r>
            <a:r>
              <a:rPr lang="en-US" dirty="0"/>
              <a:t>C</a:t>
            </a:r>
            <a:r>
              <a:rPr lang="en-US" sz="100" dirty="0"/>
              <a:t> </a:t>
            </a:r>
            <a:r>
              <a:rPr lang="en-US" dirty="0"/>
              <a:t>L</a:t>
            </a:r>
            <a:r>
              <a:rPr lang="en-US" sz="100" dirty="0"/>
              <a:t> </a:t>
            </a:r>
            <a:r>
              <a:rPr lang="en-US" dirty="0"/>
              <a:t>S Competencies </a:t>
            </a:r>
            <a:r>
              <a:rPr lang="en-US" sz="1000" b="0" dirty="0"/>
              <a:t>2</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256171"/>
          </a:xfrm>
        </p:spPr>
        <p:txBody>
          <a:bodyPr/>
          <a:lstStyle/>
          <a:p>
            <a:pPr marL="517525" indent="-517525"/>
            <a:r>
              <a:rPr lang="en-US" dirty="0"/>
              <a:t>4.6	Explain the importance of timed, fasting, and S</a:t>
            </a:r>
            <a:r>
              <a:rPr lang="en-US" sz="100" dirty="0"/>
              <a:t> </a:t>
            </a:r>
            <a:r>
              <a:rPr lang="en-US" dirty="0"/>
              <a:t>T</a:t>
            </a:r>
            <a:r>
              <a:rPr lang="en-US" sz="100" dirty="0"/>
              <a:t> </a:t>
            </a:r>
            <a:r>
              <a:rPr lang="en-US" dirty="0"/>
              <a:t>A</a:t>
            </a:r>
            <a:r>
              <a:rPr lang="en-US" sz="100" dirty="0"/>
              <a:t> </a:t>
            </a:r>
            <a:r>
              <a:rPr lang="en-US" dirty="0"/>
              <a:t>T specimens, as related to specimen integrity and patient care.</a:t>
            </a:r>
          </a:p>
          <a:p>
            <a:pPr marL="517525" indent="-517525"/>
            <a:r>
              <a:rPr lang="en-US" dirty="0"/>
              <a:t>7.1	Demonstrate understanding of requisitioning, specimen transport, and specimen processing.</a:t>
            </a:r>
          </a:p>
          <a:p>
            <a:pPr marL="517525" indent="-517525"/>
            <a:r>
              <a:rPr lang="en-US" dirty="0"/>
              <a:t>7.2	Describe the process by which a request for a laboratory test is generated.</a:t>
            </a:r>
          </a:p>
          <a:p>
            <a:pPr marL="517525" indent="-517525"/>
            <a:r>
              <a:rPr lang="en-US" dirty="0"/>
              <a:t>7.3 	Instruct patients in the proper collection and preservation for nonblood specimens.</a:t>
            </a:r>
          </a:p>
          <a:p>
            <a:pPr marL="517525" indent="-517525"/>
            <a:r>
              <a:rPr lang="en-US" dirty="0"/>
              <a:t>9.5 	Demonstrate an understanding of the major points of the American Hospital Association’s Patient’s Bill of Rights and the Patient’s Bill of Rights from the workplace.</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4</a:t>
            </a:fld>
            <a:endParaRPr lang="en-US" dirty="0"/>
          </a:p>
        </p:txBody>
      </p:sp>
    </p:spTree>
    <p:extLst>
      <p:ext uri="{BB962C8B-B14F-4D97-AF65-F5344CB8AC3E}">
        <p14:creationId xmlns:p14="http://schemas.microsoft.com/office/powerpoint/2010/main" val="3910735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8868D-C6FF-45D3-98C0-C55CC18B6F08}"/>
              </a:ext>
            </a:extLst>
          </p:cNvPr>
          <p:cNvSpPr>
            <a:spLocks noGrp="1"/>
          </p:cNvSpPr>
          <p:nvPr>
            <p:ph type="title"/>
          </p:nvPr>
        </p:nvSpPr>
        <p:spPr/>
        <p:txBody>
          <a:bodyPr>
            <a:normAutofit/>
          </a:bodyPr>
          <a:lstStyle/>
          <a:p>
            <a:r>
              <a:rPr lang="en-US" sz="3600" dirty="0"/>
              <a:t>Dietary Factors</a:t>
            </a:r>
          </a:p>
        </p:txBody>
      </p:sp>
      <p:sp>
        <p:nvSpPr>
          <p:cNvPr id="3" name="Content Placeholder 2">
            <a:extLst>
              <a:ext uri="{FF2B5EF4-FFF2-40B4-BE49-F238E27FC236}">
                <a16:creationId xmlns:a16="http://schemas.microsoft.com/office/drawing/2014/main" xmlns="" id="{D916C72C-10EC-4CEE-B56B-CE829872048E}"/>
              </a:ext>
            </a:extLst>
          </p:cNvPr>
          <p:cNvSpPr>
            <a:spLocks noGrp="1"/>
          </p:cNvSpPr>
          <p:nvPr>
            <p:ph sz="quarter" idx="11"/>
          </p:nvPr>
        </p:nvSpPr>
        <p:spPr>
          <a:xfrm>
            <a:off x="342900" y="1276709"/>
            <a:ext cx="3050540" cy="1984651"/>
          </a:xfrm>
        </p:spPr>
        <p:txBody>
          <a:bodyPr/>
          <a:lstStyle/>
          <a:p>
            <a:r>
              <a:rPr lang="en-US" dirty="0"/>
              <a:t>Dietary restrictions.</a:t>
            </a:r>
          </a:p>
          <a:p>
            <a:pPr marL="292608" indent="-292608">
              <a:buFont typeface="Arial" panose="020B0604020202020204" pitchFamily="34" charset="0"/>
              <a:buChar char="•"/>
            </a:pPr>
            <a:r>
              <a:rPr lang="en-US" dirty="0"/>
              <a:t>Food.</a:t>
            </a:r>
          </a:p>
          <a:p>
            <a:pPr marL="292608" indent="-292608">
              <a:buFont typeface="Arial" panose="020B0604020202020204" pitchFamily="34" charset="0"/>
              <a:buChar char="•"/>
            </a:pPr>
            <a:r>
              <a:rPr lang="en-US" dirty="0"/>
              <a:t>Liquids.</a:t>
            </a:r>
          </a:p>
          <a:p>
            <a:pPr marL="292608" indent="-292608">
              <a:buFont typeface="Arial" panose="020B0604020202020204" pitchFamily="34" charset="0"/>
              <a:buChar char="•"/>
            </a:pPr>
            <a:r>
              <a:rPr lang="en-US" dirty="0"/>
              <a:t>Smoking.</a:t>
            </a:r>
          </a:p>
        </p:txBody>
      </p:sp>
      <p:sp>
        <p:nvSpPr>
          <p:cNvPr id="4" name="Content Placeholder 3">
            <a:extLst>
              <a:ext uri="{FF2B5EF4-FFF2-40B4-BE49-F238E27FC236}">
                <a16:creationId xmlns:a16="http://schemas.microsoft.com/office/drawing/2014/main" xmlns="" id="{D2E565B3-F089-4239-994E-329B4872E107}"/>
              </a:ext>
            </a:extLst>
          </p:cNvPr>
          <p:cNvSpPr>
            <a:spLocks noGrp="1"/>
          </p:cNvSpPr>
          <p:nvPr>
            <p:ph sz="quarter" idx="14"/>
          </p:nvPr>
        </p:nvSpPr>
        <p:spPr>
          <a:xfrm>
            <a:off x="342900" y="3329029"/>
            <a:ext cx="3050540" cy="470811"/>
          </a:xfrm>
        </p:spPr>
        <p:txBody>
          <a:bodyPr/>
          <a:lstStyle/>
          <a:p>
            <a:r>
              <a:rPr lang="en-US" dirty="0">
                <a:solidFill>
                  <a:schemeClr val="tx1"/>
                </a:solidFill>
              </a:rPr>
              <a:t>Special diets.</a:t>
            </a:r>
          </a:p>
        </p:txBody>
      </p:sp>
      <p:pic>
        <p:nvPicPr>
          <p:cNvPr id="5" name="Picture 4" descr="A sign near a hospital bed that says, N P O after midnight.">
            <a:extLst>
              <a:ext uri="{FF2B5EF4-FFF2-40B4-BE49-F238E27FC236}">
                <a16:creationId xmlns:a16="http://schemas.microsoft.com/office/drawing/2014/main" xmlns="" id="{4D8FB670-EFB1-4A29-83E2-149846771020}"/>
              </a:ext>
            </a:extLst>
          </p:cNvPr>
          <p:cNvPicPr>
            <a:picLocks noChangeAspect="1"/>
          </p:cNvPicPr>
          <p:nvPr/>
        </p:nvPicPr>
        <p:blipFill>
          <a:blip r:embed="rId3"/>
          <a:stretch>
            <a:fillRect/>
          </a:stretch>
        </p:blipFill>
        <p:spPr>
          <a:xfrm>
            <a:off x="3716926" y="1344743"/>
            <a:ext cx="4866138" cy="4439381"/>
          </a:xfrm>
          <a:prstGeom prst="rect">
            <a:avLst/>
          </a:prstGeom>
        </p:spPr>
      </p:pic>
      <p:sp>
        <p:nvSpPr>
          <p:cNvPr id="7" name="Slide Number Placeholder 6">
            <a:extLst>
              <a:ext uri="{FF2B5EF4-FFF2-40B4-BE49-F238E27FC236}">
                <a16:creationId xmlns:a16="http://schemas.microsoft.com/office/drawing/2014/main" xmlns="" id="{7001524B-BB8A-4E25-B2E8-DBE2EE1A9ECD}"/>
              </a:ext>
            </a:extLst>
          </p:cNvPr>
          <p:cNvSpPr>
            <a:spLocks noGrp="1"/>
          </p:cNvSpPr>
          <p:nvPr>
            <p:ph type="sldNum" sz="quarter" idx="10"/>
          </p:nvPr>
        </p:nvSpPr>
        <p:spPr/>
        <p:txBody>
          <a:bodyPr/>
          <a:lstStyle/>
          <a:p>
            <a:fld id="{68151E55-6873-49E2-B8D5-2F265E6F1973}" type="slidenum">
              <a:rPr lang="en-US" smtClean="0"/>
              <a:t>40</a:t>
            </a:fld>
            <a:endParaRPr lang="en-US"/>
          </a:p>
        </p:txBody>
      </p:sp>
    </p:spTree>
    <p:extLst>
      <p:ext uri="{BB962C8B-B14F-4D97-AF65-F5344CB8AC3E}">
        <p14:creationId xmlns:p14="http://schemas.microsoft.com/office/powerpoint/2010/main" val="797651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a:bodyPr>
          <a:lstStyle/>
          <a:p>
            <a:r>
              <a:rPr lang="en-US" dirty="0"/>
              <a:t>Lipemia and Lab Tests</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4828540" cy="2756811"/>
          </a:xfrm>
        </p:spPr>
        <p:txBody>
          <a:bodyPr/>
          <a:lstStyle/>
          <a:p>
            <a:pPr marL="292608" indent="-292608">
              <a:buFont typeface="Arial" panose="020B0604020202020204" pitchFamily="34" charset="0"/>
              <a:buChar char="•"/>
            </a:pPr>
            <a:r>
              <a:rPr lang="en-US" dirty="0"/>
              <a:t>Large amounts of fats.</a:t>
            </a:r>
          </a:p>
          <a:p>
            <a:pPr marL="292608" indent="-292608">
              <a:buFont typeface="Arial" panose="020B0604020202020204" pitchFamily="34" charset="0"/>
              <a:buChar char="•"/>
            </a:pPr>
            <a:r>
              <a:rPr lang="en-US" dirty="0"/>
              <a:t>May be present shortly after a meal.</a:t>
            </a:r>
          </a:p>
          <a:p>
            <a:pPr marL="292608" indent="-292608">
              <a:buFont typeface="Arial" panose="020B0604020202020204" pitchFamily="34" charset="0"/>
              <a:buChar char="•"/>
            </a:pPr>
            <a:r>
              <a:rPr lang="en-US" dirty="0"/>
              <a:t>Can interfere with lab tests.</a:t>
            </a:r>
          </a:p>
          <a:p>
            <a:pPr marL="292608" indent="-292608">
              <a:buFont typeface="Arial" panose="020B0604020202020204" pitchFamily="34" charset="0"/>
              <a:buChar char="•"/>
            </a:pPr>
            <a:r>
              <a:rPr lang="en-US" dirty="0"/>
              <a:t>Serum appears milky.</a:t>
            </a:r>
          </a:p>
        </p:txBody>
      </p:sp>
      <p:pic>
        <p:nvPicPr>
          <p:cNvPr id="4" name="Picture 3" descr="Blood samples in tubes with serum that appears milky.">
            <a:extLst>
              <a:ext uri="{FF2B5EF4-FFF2-40B4-BE49-F238E27FC236}">
                <a16:creationId xmlns:a16="http://schemas.microsoft.com/office/drawing/2014/main" xmlns="" id="{B6C28791-AA8F-43EC-860B-04CF37119494}"/>
              </a:ext>
            </a:extLst>
          </p:cNvPr>
          <p:cNvPicPr>
            <a:picLocks noChangeAspect="1"/>
          </p:cNvPicPr>
          <p:nvPr/>
        </p:nvPicPr>
        <p:blipFill>
          <a:blip r:embed="rId3"/>
          <a:stretch>
            <a:fillRect/>
          </a:stretch>
        </p:blipFill>
        <p:spPr>
          <a:xfrm>
            <a:off x="5727060" y="1276709"/>
            <a:ext cx="1692921" cy="4610185"/>
          </a:xfrm>
          <a:prstGeom prst="rect">
            <a:avLst/>
          </a:prstGeom>
        </p:spPr>
      </p:pic>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41</a:t>
            </a:fld>
            <a:endParaRPr lang="en-US" dirty="0"/>
          </a:p>
        </p:txBody>
      </p:sp>
    </p:spTree>
    <p:extLst>
      <p:ext uri="{BB962C8B-B14F-4D97-AF65-F5344CB8AC3E}">
        <p14:creationId xmlns:p14="http://schemas.microsoft.com/office/powerpoint/2010/main" val="636255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8868D-C6FF-45D3-98C0-C55CC18B6F08}"/>
              </a:ext>
            </a:extLst>
          </p:cNvPr>
          <p:cNvSpPr>
            <a:spLocks noGrp="1"/>
          </p:cNvSpPr>
          <p:nvPr>
            <p:ph type="title"/>
          </p:nvPr>
        </p:nvSpPr>
        <p:spPr/>
        <p:txBody>
          <a:bodyPr>
            <a:normAutofit/>
          </a:bodyPr>
          <a:lstStyle/>
          <a:p>
            <a:r>
              <a:rPr lang="en-US" sz="3600" dirty="0"/>
              <a:t>Medications and Lab Tests</a:t>
            </a:r>
          </a:p>
        </p:txBody>
      </p:sp>
      <p:sp>
        <p:nvSpPr>
          <p:cNvPr id="3" name="Content Placeholder 2">
            <a:extLst>
              <a:ext uri="{FF2B5EF4-FFF2-40B4-BE49-F238E27FC236}">
                <a16:creationId xmlns:a16="http://schemas.microsoft.com/office/drawing/2014/main" xmlns="" id="{D916C72C-10EC-4CEE-B56B-CE829872048E}"/>
              </a:ext>
            </a:extLst>
          </p:cNvPr>
          <p:cNvSpPr>
            <a:spLocks noGrp="1"/>
          </p:cNvSpPr>
          <p:nvPr>
            <p:ph sz="quarter" idx="11"/>
          </p:nvPr>
        </p:nvSpPr>
        <p:spPr>
          <a:xfrm>
            <a:off x="342900" y="1276709"/>
            <a:ext cx="3843020" cy="2563771"/>
          </a:xfrm>
        </p:spPr>
        <p:txBody>
          <a:bodyPr/>
          <a:lstStyle/>
          <a:p>
            <a:r>
              <a:rPr lang="en-US" dirty="0"/>
              <a:t>Interfering substances (medications).</a:t>
            </a:r>
          </a:p>
          <a:p>
            <a:pPr marL="292608" indent="-292608">
              <a:buFont typeface="Arial" panose="020B0604020202020204" pitchFamily="34" charset="0"/>
              <a:buChar char="•"/>
            </a:pPr>
            <a:r>
              <a:rPr lang="en-US" dirty="0"/>
              <a:t>Cause abnormal color in blood or urine.</a:t>
            </a:r>
          </a:p>
          <a:p>
            <a:pPr marL="292608" indent="-292608">
              <a:buFont typeface="Arial" panose="020B0604020202020204" pitchFamily="34" charset="0"/>
              <a:buChar char="•"/>
            </a:pPr>
            <a:r>
              <a:rPr lang="en-US" dirty="0"/>
              <a:t>Alter the level of chemicals.</a:t>
            </a:r>
          </a:p>
        </p:txBody>
      </p:sp>
      <p:sp>
        <p:nvSpPr>
          <p:cNvPr id="4" name="Content Placeholder 3">
            <a:extLst>
              <a:ext uri="{FF2B5EF4-FFF2-40B4-BE49-F238E27FC236}">
                <a16:creationId xmlns:a16="http://schemas.microsoft.com/office/drawing/2014/main" xmlns="" id="{D2E565B3-F089-4239-994E-329B4872E107}"/>
              </a:ext>
            </a:extLst>
          </p:cNvPr>
          <p:cNvSpPr>
            <a:spLocks noGrp="1"/>
          </p:cNvSpPr>
          <p:nvPr>
            <p:ph sz="quarter" idx="14"/>
          </p:nvPr>
        </p:nvSpPr>
        <p:spPr>
          <a:xfrm>
            <a:off x="342900" y="3970668"/>
            <a:ext cx="3843020" cy="1109332"/>
          </a:xfrm>
        </p:spPr>
        <p:txBody>
          <a:bodyPr/>
          <a:lstStyle/>
          <a:p>
            <a:r>
              <a:rPr lang="en-US" dirty="0">
                <a:solidFill>
                  <a:schemeClr val="tx1"/>
                </a:solidFill>
              </a:rPr>
              <a:t>Additives in collection tubes.</a:t>
            </a:r>
          </a:p>
        </p:txBody>
      </p:sp>
      <p:pic>
        <p:nvPicPr>
          <p:cNvPr id="6" name="Picture 5" descr="Some bottles of medications.">
            <a:extLst>
              <a:ext uri="{FF2B5EF4-FFF2-40B4-BE49-F238E27FC236}">
                <a16:creationId xmlns:a16="http://schemas.microsoft.com/office/drawing/2014/main" xmlns="" id="{3B5161CE-21C2-44B6-8DE9-77A4B2239340}"/>
              </a:ext>
            </a:extLst>
          </p:cNvPr>
          <p:cNvPicPr>
            <a:picLocks noChangeAspect="1"/>
          </p:cNvPicPr>
          <p:nvPr/>
        </p:nvPicPr>
        <p:blipFill>
          <a:blip r:embed="rId3"/>
          <a:stretch>
            <a:fillRect/>
          </a:stretch>
        </p:blipFill>
        <p:spPr>
          <a:xfrm>
            <a:off x="4572000" y="1478622"/>
            <a:ext cx="3335456" cy="4408646"/>
          </a:xfrm>
          <a:prstGeom prst="rect">
            <a:avLst/>
          </a:prstGeom>
        </p:spPr>
      </p:pic>
      <p:sp>
        <p:nvSpPr>
          <p:cNvPr id="7" name="Slide Number Placeholder 6">
            <a:extLst>
              <a:ext uri="{FF2B5EF4-FFF2-40B4-BE49-F238E27FC236}">
                <a16:creationId xmlns:a16="http://schemas.microsoft.com/office/drawing/2014/main" xmlns="" id="{7001524B-BB8A-4E25-B2E8-DBE2EE1A9ECD}"/>
              </a:ext>
            </a:extLst>
          </p:cNvPr>
          <p:cNvSpPr>
            <a:spLocks noGrp="1"/>
          </p:cNvSpPr>
          <p:nvPr>
            <p:ph type="sldNum" sz="quarter" idx="10"/>
          </p:nvPr>
        </p:nvSpPr>
        <p:spPr/>
        <p:txBody>
          <a:bodyPr/>
          <a:lstStyle/>
          <a:p>
            <a:fld id="{68151E55-6873-49E2-B8D5-2F265E6F1973}" type="slidenum">
              <a:rPr lang="en-US" smtClean="0"/>
              <a:t>42</a:t>
            </a:fld>
            <a:endParaRPr lang="en-US"/>
          </a:p>
        </p:txBody>
      </p:sp>
    </p:spTree>
    <p:extLst>
      <p:ext uri="{BB962C8B-B14F-4D97-AF65-F5344CB8AC3E}">
        <p14:creationId xmlns:p14="http://schemas.microsoft.com/office/powerpoint/2010/main" val="583346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fontScale="90000"/>
          </a:bodyPr>
          <a:lstStyle/>
          <a:p>
            <a:r>
              <a:rPr lang="en-US" dirty="0"/>
              <a:t>Specimen Transporting and Processing</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r>
              <a:rPr lang="en-US" dirty="0"/>
              <a:t>Specimens must be transported to the laboratory.</a:t>
            </a:r>
          </a:p>
          <a:p>
            <a:pPr marL="292608" indent="-292608">
              <a:buFont typeface="Arial" panose="020B0604020202020204" pitchFamily="34" charset="0"/>
              <a:buChar char="•"/>
            </a:pPr>
            <a:r>
              <a:rPr lang="en-US" dirty="0"/>
              <a:t>In a timely manner.</a:t>
            </a:r>
          </a:p>
          <a:p>
            <a:pPr marL="292608" indent="-292608">
              <a:buFont typeface="Arial" panose="020B0604020202020204" pitchFamily="34" charset="0"/>
              <a:buChar char="•"/>
            </a:pPr>
            <a:r>
              <a:rPr lang="en-US" dirty="0"/>
              <a:t>Under test-specific conditions.</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43</a:t>
            </a:fld>
            <a:endParaRPr lang="en-US" dirty="0"/>
          </a:p>
        </p:txBody>
      </p:sp>
    </p:spTree>
    <p:extLst>
      <p:ext uri="{BB962C8B-B14F-4D97-AF65-F5344CB8AC3E}">
        <p14:creationId xmlns:p14="http://schemas.microsoft.com/office/powerpoint/2010/main" val="3869652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7.7</a:t>
            </a:r>
          </a:p>
        </p:txBody>
      </p:sp>
      <p:sp>
        <p:nvSpPr>
          <p:cNvPr id="3" name="Content Placeholder 2"/>
          <p:cNvSpPr>
            <a:spLocks noGrp="1"/>
          </p:cNvSpPr>
          <p:nvPr>
            <p:ph sz="quarter" idx="11"/>
          </p:nvPr>
        </p:nvSpPr>
        <p:spPr/>
        <p:txBody>
          <a:bodyPr/>
          <a:lstStyle/>
          <a:p>
            <a:r>
              <a:rPr lang="en-US" dirty="0"/>
              <a:t>Documenting Specimen Collection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44</a:t>
            </a:fld>
            <a:endParaRPr lang="en-US" dirty="0"/>
          </a:p>
        </p:txBody>
      </p:sp>
    </p:spTree>
    <p:extLst>
      <p:ext uri="{BB962C8B-B14F-4D97-AF65-F5344CB8AC3E}">
        <p14:creationId xmlns:p14="http://schemas.microsoft.com/office/powerpoint/2010/main" val="3986584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8868D-C6FF-45D3-98C0-C55CC18B6F08}"/>
              </a:ext>
            </a:extLst>
          </p:cNvPr>
          <p:cNvSpPr>
            <a:spLocks noGrp="1"/>
          </p:cNvSpPr>
          <p:nvPr>
            <p:ph type="title"/>
          </p:nvPr>
        </p:nvSpPr>
        <p:spPr/>
        <p:txBody>
          <a:bodyPr>
            <a:normAutofit/>
          </a:bodyPr>
          <a:lstStyle/>
          <a:p>
            <a:r>
              <a:rPr lang="en-US" sz="3600" dirty="0"/>
              <a:t>Electronic Health Records</a:t>
            </a:r>
          </a:p>
        </p:txBody>
      </p:sp>
      <p:sp>
        <p:nvSpPr>
          <p:cNvPr id="3" name="Content Placeholder 2">
            <a:extLst>
              <a:ext uri="{FF2B5EF4-FFF2-40B4-BE49-F238E27FC236}">
                <a16:creationId xmlns:a16="http://schemas.microsoft.com/office/drawing/2014/main" xmlns="" id="{D916C72C-10EC-4CEE-B56B-CE829872048E}"/>
              </a:ext>
            </a:extLst>
          </p:cNvPr>
          <p:cNvSpPr>
            <a:spLocks noGrp="1"/>
          </p:cNvSpPr>
          <p:nvPr>
            <p:ph sz="quarter" idx="11"/>
          </p:nvPr>
        </p:nvSpPr>
        <p:spPr>
          <a:xfrm>
            <a:off x="342900" y="1276709"/>
            <a:ext cx="8458200" cy="1811931"/>
          </a:xfrm>
        </p:spPr>
        <p:txBody>
          <a:bodyPr/>
          <a:lstStyle/>
          <a:p>
            <a:r>
              <a:rPr lang="en-US" dirty="0"/>
              <a:t>Health Information Technology for Economic and Clinical Health (H</a:t>
            </a:r>
            <a:r>
              <a:rPr lang="en-US" sz="100" dirty="0"/>
              <a:t> </a:t>
            </a:r>
            <a:r>
              <a:rPr lang="en-US" dirty="0"/>
              <a:t>I</a:t>
            </a:r>
            <a:r>
              <a:rPr lang="en-US" sz="100" dirty="0"/>
              <a:t> </a:t>
            </a:r>
            <a:r>
              <a:rPr lang="en-US" dirty="0"/>
              <a:t>T</a:t>
            </a:r>
            <a:r>
              <a:rPr lang="en-US" sz="100" dirty="0"/>
              <a:t> </a:t>
            </a:r>
            <a:r>
              <a:rPr lang="en-US" dirty="0"/>
              <a:t>E</a:t>
            </a:r>
            <a:r>
              <a:rPr lang="en-US" sz="100" dirty="0"/>
              <a:t> </a:t>
            </a:r>
            <a:r>
              <a:rPr lang="en-US" dirty="0"/>
              <a:t>C</a:t>
            </a:r>
            <a:r>
              <a:rPr lang="en-US" sz="100" dirty="0"/>
              <a:t> </a:t>
            </a:r>
            <a:r>
              <a:rPr lang="en-US" dirty="0"/>
              <a:t>H).</a:t>
            </a:r>
          </a:p>
          <a:p>
            <a:pPr marL="292608" indent="-292608">
              <a:buFont typeface="Arial" panose="020B0604020202020204" pitchFamily="34" charset="0"/>
              <a:buChar char="•"/>
            </a:pPr>
            <a:r>
              <a:rPr lang="en-US" dirty="0"/>
              <a:t>Encourages use of electronic health records (E</a:t>
            </a:r>
            <a:r>
              <a:rPr lang="en-US" sz="100" dirty="0"/>
              <a:t> </a:t>
            </a:r>
            <a:r>
              <a:rPr lang="en-US" dirty="0"/>
              <a:t>H</a:t>
            </a:r>
            <a:r>
              <a:rPr lang="en-US" sz="100" dirty="0"/>
              <a:t> </a:t>
            </a:r>
            <a:r>
              <a:rPr lang="en-US" dirty="0"/>
              <a:t>Rs).</a:t>
            </a:r>
          </a:p>
          <a:p>
            <a:pPr marL="292608" indent="-292608">
              <a:buFont typeface="Arial" panose="020B0604020202020204" pitchFamily="34" charset="0"/>
              <a:buChar char="•"/>
            </a:pPr>
            <a:r>
              <a:rPr lang="en-US" dirty="0"/>
              <a:t>Establishes standards for E</a:t>
            </a:r>
            <a:r>
              <a:rPr lang="en-US" sz="100" dirty="0"/>
              <a:t> </a:t>
            </a:r>
            <a:r>
              <a:rPr lang="en-US" dirty="0"/>
              <a:t>H</a:t>
            </a:r>
            <a:r>
              <a:rPr lang="en-US" sz="100" dirty="0"/>
              <a:t> </a:t>
            </a:r>
            <a:r>
              <a:rPr lang="en-US" dirty="0"/>
              <a:t>Rs.</a:t>
            </a:r>
          </a:p>
        </p:txBody>
      </p:sp>
      <p:sp>
        <p:nvSpPr>
          <p:cNvPr id="4" name="Content Placeholder 3">
            <a:extLst>
              <a:ext uri="{FF2B5EF4-FFF2-40B4-BE49-F238E27FC236}">
                <a16:creationId xmlns:a16="http://schemas.microsoft.com/office/drawing/2014/main" xmlns="" id="{D2E565B3-F089-4239-994E-329B4872E107}"/>
              </a:ext>
            </a:extLst>
          </p:cNvPr>
          <p:cNvSpPr>
            <a:spLocks noGrp="1"/>
          </p:cNvSpPr>
          <p:nvPr>
            <p:ph sz="quarter" idx="14"/>
          </p:nvPr>
        </p:nvSpPr>
        <p:spPr>
          <a:xfrm>
            <a:off x="342900" y="3269628"/>
            <a:ext cx="8458200" cy="2978772"/>
          </a:xfrm>
        </p:spPr>
        <p:txBody>
          <a:bodyPr/>
          <a:lstStyle/>
          <a:p>
            <a:r>
              <a:rPr lang="en-US" dirty="0"/>
              <a:t>Purpose of E</a:t>
            </a:r>
            <a:r>
              <a:rPr lang="en-US" sz="100" dirty="0"/>
              <a:t> </a:t>
            </a:r>
            <a:r>
              <a:rPr lang="en-US" dirty="0"/>
              <a:t>H</a:t>
            </a:r>
            <a:r>
              <a:rPr lang="en-US" sz="100" dirty="0"/>
              <a:t> </a:t>
            </a:r>
            <a:r>
              <a:rPr lang="en-US" dirty="0"/>
              <a:t>Rs.</a:t>
            </a:r>
          </a:p>
          <a:p>
            <a:pPr marL="292608" indent="-292608">
              <a:buFont typeface="Arial" panose="020B0604020202020204" pitchFamily="34" charset="0"/>
              <a:buChar char="•"/>
            </a:pPr>
            <a:r>
              <a:rPr lang="en-US" dirty="0"/>
              <a:t>Provide secure, real–time access to patient–centered information.</a:t>
            </a:r>
          </a:p>
          <a:p>
            <a:pPr marL="292608" indent="-292608">
              <a:buFont typeface="Arial" panose="020B0604020202020204" pitchFamily="34" charset="0"/>
              <a:buChar char="•"/>
            </a:pPr>
            <a:r>
              <a:rPr lang="en-US" dirty="0"/>
              <a:t>Reduce delays in planning, treatment, quality management, and billing.</a:t>
            </a:r>
          </a:p>
        </p:txBody>
      </p:sp>
      <p:sp>
        <p:nvSpPr>
          <p:cNvPr id="7" name="Slide Number Placeholder 6">
            <a:extLst>
              <a:ext uri="{FF2B5EF4-FFF2-40B4-BE49-F238E27FC236}">
                <a16:creationId xmlns:a16="http://schemas.microsoft.com/office/drawing/2014/main" xmlns="" id="{7001524B-BB8A-4E25-B2E8-DBE2EE1A9ECD}"/>
              </a:ext>
            </a:extLst>
          </p:cNvPr>
          <p:cNvSpPr>
            <a:spLocks noGrp="1"/>
          </p:cNvSpPr>
          <p:nvPr>
            <p:ph type="sldNum" sz="quarter" idx="10"/>
          </p:nvPr>
        </p:nvSpPr>
        <p:spPr/>
        <p:txBody>
          <a:bodyPr/>
          <a:lstStyle/>
          <a:p>
            <a:fld id="{68151E55-6873-49E2-B8D5-2F265E6F1973}" type="slidenum">
              <a:rPr lang="en-US" smtClean="0"/>
              <a:t>45</a:t>
            </a:fld>
            <a:endParaRPr lang="en-US"/>
          </a:p>
        </p:txBody>
      </p:sp>
    </p:spTree>
    <p:extLst>
      <p:ext uri="{BB962C8B-B14F-4D97-AF65-F5344CB8AC3E}">
        <p14:creationId xmlns:p14="http://schemas.microsoft.com/office/powerpoint/2010/main" val="955045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8868D-C6FF-45D3-98C0-C55CC18B6F08}"/>
              </a:ext>
            </a:extLst>
          </p:cNvPr>
          <p:cNvSpPr>
            <a:spLocks noGrp="1"/>
          </p:cNvSpPr>
          <p:nvPr>
            <p:ph type="title"/>
          </p:nvPr>
        </p:nvSpPr>
        <p:spPr/>
        <p:txBody>
          <a:bodyPr>
            <a:normAutofit/>
          </a:bodyPr>
          <a:lstStyle/>
          <a:p>
            <a:r>
              <a:rPr lang="en-US" sz="3600" dirty="0"/>
              <a:t>Specimen Tracking</a:t>
            </a:r>
          </a:p>
        </p:txBody>
      </p:sp>
      <p:sp>
        <p:nvSpPr>
          <p:cNvPr id="3" name="Content Placeholder 2">
            <a:extLst>
              <a:ext uri="{FF2B5EF4-FFF2-40B4-BE49-F238E27FC236}">
                <a16:creationId xmlns:a16="http://schemas.microsoft.com/office/drawing/2014/main" xmlns="" id="{D916C72C-10EC-4CEE-B56B-CE829872048E}"/>
              </a:ext>
            </a:extLst>
          </p:cNvPr>
          <p:cNvSpPr>
            <a:spLocks noGrp="1"/>
          </p:cNvSpPr>
          <p:nvPr>
            <p:ph sz="quarter" idx="11"/>
          </p:nvPr>
        </p:nvSpPr>
        <p:spPr>
          <a:xfrm>
            <a:off x="342900" y="1276709"/>
            <a:ext cx="8458200" cy="480971"/>
          </a:xfrm>
        </p:spPr>
        <p:txBody>
          <a:bodyPr/>
          <a:lstStyle/>
          <a:p>
            <a:r>
              <a:rPr lang="en-US" dirty="0"/>
              <a:t>Record identification.</a:t>
            </a:r>
          </a:p>
        </p:txBody>
      </p:sp>
      <p:sp>
        <p:nvSpPr>
          <p:cNvPr id="4" name="Content Placeholder 3">
            <a:extLst>
              <a:ext uri="{FF2B5EF4-FFF2-40B4-BE49-F238E27FC236}">
                <a16:creationId xmlns:a16="http://schemas.microsoft.com/office/drawing/2014/main" xmlns="" id="{D2E565B3-F089-4239-994E-329B4872E107}"/>
              </a:ext>
            </a:extLst>
          </p:cNvPr>
          <p:cNvSpPr>
            <a:spLocks noGrp="1"/>
          </p:cNvSpPr>
          <p:nvPr>
            <p:ph sz="quarter" idx="14"/>
          </p:nvPr>
        </p:nvSpPr>
        <p:spPr>
          <a:xfrm>
            <a:off x="342900" y="1859280"/>
            <a:ext cx="8458200" cy="4389120"/>
          </a:xfrm>
        </p:spPr>
        <p:txBody>
          <a:bodyPr/>
          <a:lstStyle/>
          <a:p>
            <a:r>
              <a:rPr lang="en-US" dirty="0"/>
              <a:t>Update lab records.</a:t>
            </a:r>
          </a:p>
          <a:p>
            <a:pPr marL="292608" indent="-292608">
              <a:buFont typeface="Arial" panose="020B0604020202020204" pitchFamily="34" charset="0"/>
              <a:buChar char="•"/>
            </a:pPr>
            <a:r>
              <a:rPr lang="en-US" dirty="0"/>
              <a:t>Questions about specimen quality.</a:t>
            </a:r>
          </a:p>
          <a:p>
            <a:pPr marL="292608" indent="-292608">
              <a:buFont typeface="Arial" panose="020B0604020202020204" pitchFamily="34" charset="0"/>
              <a:buChar char="•"/>
            </a:pPr>
            <a:r>
              <a:rPr lang="en-US" dirty="0"/>
              <a:t>Status of test collections.</a:t>
            </a:r>
          </a:p>
          <a:p>
            <a:pPr marL="292608" indent="-292608">
              <a:buFont typeface="Arial" panose="020B0604020202020204" pitchFamily="34" charset="0"/>
              <a:buChar char="•"/>
            </a:pPr>
            <a:r>
              <a:rPr lang="en-US" dirty="0"/>
              <a:t>Completion times.</a:t>
            </a:r>
          </a:p>
        </p:txBody>
      </p:sp>
      <p:sp>
        <p:nvSpPr>
          <p:cNvPr id="7" name="Slide Number Placeholder 6">
            <a:extLst>
              <a:ext uri="{FF2B5EF4-FFF2-40B4-BE49-F238E27FC236}">
                <a16:creationId xmlns:a16="http://schemas.microsoft.com/office/drawing/2014/main" xmlns="" id="{7001524B-BB8A-4E25-B2E8-DBE2EE1A9ECD}"/>
              </a:ext>
            </a:extLst>
          </p:cNvPr>
          <p:cNvSpPr>
            <a:spLocks noGrp="1"/>
          </p:cNvSpPr>
          <p:nvPr>
            <p:ph type="sldNum" sz="quarter" idx="10"/>
          </p:nvPr>
        </p:nvSpPr>
        <p:spPr/>
        <p:txBody>
          <a:bodyPr/>
          <a:lstStyle/>
          <a:p>
            <a:fld id="{68151E55-6873-49E2-B8D5-2F265E6F1973}" type="slidenum">
              <a:rPr lang="en-US" smtClean="0"/>
              <a:t>46</a:t>
            </a:fld>
            <a:endParaRPr lang="en-US"/>
          </a:p>
        </p:txBody>
      </p:sp>
    </p:spTree>
    <p:extLst>
      <p:ext uri="{BB962C8B-B14F-4D97-AF65-F5344CB8AC3E}">
        <p14:creationId xmlns:p14="http://schemas.microsoft.com/office/powerpoint/2010/main" val="2998393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a:bodyPr>
          <a:lstStyle/>
          <a:p>
            <a:r>
              <a:rPr lang="en-US" dirty="0"/>
              <a:t>Chapter Summary </a:t>
            </a:r>
            <a:r>
              <a:rPr lang="en-US" sz="1000" b="0" dirty="0"/>
              <a:t>1</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pPr marL="292608" indent="-292608">
              <a:buFont typeface="Arial" panose="020B0604020202020204" pitchFamily="34" charset="0"/>
              <a:buChar char="•"/>
            </a:pPr>
            <a:r>
              <a:rPr lang="en-US" dirty="0"/>
              <a:t>Laboratory tests may be ordered only by a licensed healthcare practitioner.</a:t>
            </a:r>
          </a:p>
          <a:p>
            <a:pPr marL="292608" indent="-292608">
              <a:buFont typeface="Arial" panose="020B0604020202020204" pitchFamily="34" charset="0"/>
              <a:buChar char="•"/>
            </a:pPr>
            <a:r>
              <a:rPr lang="en-US" dirty="0"/>
              <a:t>Laboratory requisitions must include physician’s name; patient’s name, age, D</a:t>
            </a:r>
            <a:r>
              <a:rPr lang="en-US" sz="100" dirty="0"/>
              <a:t> </a:t>
            </a:r>
            <a:r>
              <a:rPr lang="en-US" dirty="0"/>
              <a:t>O</a:t>
            </a:r>
            <a:r>
              <a:rPr lang="en-US" sz="100" dirty="0"/>
              <a:t> </a:t>
            </a:r>
            <a:r>
              <a:rPr lang="en-US" dirty="0"/>
              <a:t>B, and I</a:t>
            </a:r>
            <a:r>
              <a:rPr lang="en-US" sz="100" dirty="0"/>
              <a:t> </a:t>
            </a:r>
            <a:r>
              <a:rPr lang="en-US" dirty="0"/>
              <a:t>D number; tests to be performed; and date and time for specimen collection.</a:t>
            </a:r>
          </a:p>
          <a:p>
            <a:pPr marL="292608" indent="-292608">
              <a:buFont typeface="Arial" panose="020B0604020202020204" pitchFamily="34" charset="0"/>
              <a:buChar char="•"/>
            </a:pPr>
            <a:r>
              <a:rPr lang="en-US" dirty="0"/>
              <a:t>Communicating with patients in a professional manner helps instill patient confidence.</a:t>
            </a:r>
          </a:p>
          <a:p>
            <a:pPr marL="292608" indent="-292608">
              <a:buFont typeface="Arial" panose="020B0604020202020204" pitchFamily="34" charset="0"/>
              <a:buChar char="•"/>
            </a:pPr>
            <a:r>
              <a:rPr lang="en-US" dirty="0"/>
              <a:t>Following a code of ethics during patient interactions helps prevent accusations of malpractice.</a:t>
            </a:r>
          </a:p>
          <a:p>
            <a:pPr marL="292608" indent="-292608">
              <a:buFont typeface="Arial" panose="020B0604020202020204" pitchFamily="34" charset="0"/>
              <a:buChar char="•"/>
            </a:pPr>
            <a:r>
              <a:rPr lang="en-US" dirty="0"/>
              <a:t>Patients must give consent to and have the right to refuse any procedures.</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47</a:t>
            </a:fld>
            <a:endParaRPr lang="en-US" dirty="0"/>
          </a:p>
        </p:txBody>
      </p:sp>
    </p:spTree>
    <p:extLst>
      <p:ext uri="{BB962C8B-B14F-4D97-AF65-F5344CB8AC3E}">
        <p14:creationId xmlns:p14="http://schemas.microsoft.com/office/powerpoint/2010/main" val="2260914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a:bodyPr>
          <a:lstStyle/>
          <a:p>
            <a:r>
              <a:rPr lang="en-US" dirty="0"/>
              <a:t>Chapter Summary </a:t>
            </a:r>
            <a:r>
              <a:rPr lang="en-US" sz="1000" b="0" dirty="0"/>
              <a:t>2</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pPr marL="292608" indent="-292608">
              <a:buFont typeface="Arial" panose="020B0604020202020204" pitchFamily="34" charset="0"/>
              <a:buChar char="•"/>
            </a:pPr>
            <a:r>
              <a:rPr lang="en-US" dirty="0"/>
              <a:t>Patients must be identified using at least two unique patient identifiers.</a:t>
            </a:r>
          </a:p>
          <a:p>
            <a:pPr marL="292608" indent="-292608">
              <a:buFont typeface="Arial" panose="020B0604020202020204" pitchFamily="34" charset="0"/>
              <a:buChar char="•"/>
            </a:pPr>
            <a:r>
              <a:rPr lang="en-US" dirty="0"/>
              <a:t>Specimen labels must include the patient’s name, D</a:t>
            </a:r>
            <a:r>
              <a:rPr lang="en-US" sz="100" dirty="0"/>
              <a:t> </a:t>
            </a:r>
            <a:r>
              <a:rPr lang="en-US" dirty="0"/>
              <a:t>O</a:t>
            </a:r>
            <a:r>
              <a:rPr lang="en-US" sz="100" dirty="0"/>
              <a:t> </a:t>
            </a:r>
            <a:r>
              <a:rPr lang="en-US" dirty="0"/>
              <a:t>B, and unique patient identifier; the actual collection time and date; and the collector’s I</a:t>
            </a:r>
            <a:r>
              <a:rPr lang="en-US" sz="100" dirty="0"/>
              <a:t> </a:t>
            </a:r>
            <a:r>
              <a:rPr lang="en-US" dirty="0"/>
              <a:t>D.</a:t>
            </a:r>
          </a:p>
          <a:p>
            <a:pPr marL="292608" indent="-292608">
              <a:buFont typeface="Arial" panose="020B0604020202020204" pitchFamily="34" charset="0"/>
              <a:buChar char="•"/>
            </a:pPr>
            <a:r>
              <a:rPr lang="en-US" dirty="0"/>
              <a:t>Phlebotomists must document patient situations that can compromise specimen quality.</a:t>
            </a:r>
          </a:p>
          <a:p>
            <a:pPr marL="292608" indent="-292608">
              <a:buFont typeface="Arial" panose="020B0604020202020204" pitchFamily="34" charset="0"/>
              <a:buChar char="•"/>
            </a:pPr>
            <a:r>
              <a:rPr lang="en-US" dirty="0"/>
              <a:t>Factors that may affect results include altitude, geographic location, temperature, hydration, posture, exercise, stress, and deviation from basal state.</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48</a:t>
            </a:fld>
            <a:endParaRPr lang="en-US" dirty="0"/>
          </a:p>
        </p:txBody>
      </p:sp>
    </p:spTree>
    <p:extLst>
      <p:ext uri="{BB962C8B-B14F-4D97-AF65-F5344CB8AC3E}">
        <p14:creationId xmlns:p14="http://schemas.microsoft.com/office/powerpoint/2010/main" val="1380744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normAutofit/>
          </a:bodyPr>
          <a:lstStyle/>
          <a:p>
            <a:r>
              <a:rPr lang="en-US" dirty="0"/>
              <a:t>Chapter Summary </a:t>
            </a:r>
            <a:r>
              <a:rPr lang="en-US" sz="1000" b="0" dirty="0"/>
              <a:t>3</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093611"/>
          </a:xfrm>
        </p:spPr>
        <p:txBody>
          <a:bodyPr/>
          <a:lstStyle/>
          <a:p>
            <a:pPr marL="292608" indent="-292608">
              <a:buFont typeface="Arial" panose="020B0604020202020204" pitchFamily="34" charset="0"/>
              <a:buChar char="•"/>
            </a:pPr>
            <a:r>
              <a:rPr lang="en-US" dirty="0"/>
              <a:t>Specimens must be handled properly and delivered to the lab promptly.</a:t>
            </a:r>
          </a:p>
          <a:p>
            <a:pPr marL="292608" indent="-292608">
              <a:buFont typeface="Arial" panose="020B0604020202020204" pitchFamily="34" charset="0"/>
              <a:buChar char="•"/>
            </a:pPr>
            <a:r>
              <a:rPr lang="en-US" dirty="0"/>
              <a:t>Proper documentation allows for test and specimen tracking.</a:t>
            </a:r>
          </a:p>
          <a:p>
            <a:pPr marL="292608" indent="-292608">
              <a:buFont typeface="Arial" panose="020B0604020202020204" pitchFamily="34" charset="0"/>
              <a:buChar char="•"/>
            </a:pPr>
            <a:r>
              <a:rPr lang="en-US" dirty="0"/>
              <a:t>Patient information is stored in hospital and laboratory computers as part of the patient’s E</a:t>
            </a:r>
            <a:r>
              <a:rPr lang="en-US" sz="100" dirty="0"/>
              <a:t> </a:t>
            </a:r>
            <a:r>
              <a:rPr lang="en-US" dirty="0"/>
              <a:t>H</a:t>
            </a:r>
            <a:r>
              <a:rPr lang="en-US" sz="100" dirty="0"/>
              <a:t> </a:t>
            </a:r>
            <a:r>
              <a:rPr lang="en-US" dirty="0"/>
              <a:t>R.</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49</a:t>
            </a:fld>
            <a:endParaRPr lang="en-US" dirty="0"/>
          </a:p>
        </p:txBody>
      </p:sp>
    </p:spTree>
    <p:extLst>
      <p:ext uri="{BB962C8B-B14F-4D97-AF65-F5344CB8AC3E}">
        <p14:creationId xmlns:p14="http://schemas.microsoft.com/office/powerpoint/2010/main" val="3009128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N</a:t>
            </a:r>
            <a:r>
              <a:rPr lang="en-US" sz="100" dirty="0"/>
              <a:t> </a:t>
            </a:r>
            <a:r>
              <a:rPr lang="en-US" dirty="0"/>
              <a:t>A</a:t>
            </a:r>
            <a:r>
              <a:rPr lang="en-US" sz="100" dirty="0"/>
              <a:t> </a:t>
            </a:r>
            <a:r>
              <a:rPr lang="en-US" dirty="0" err="1"/>
              <a:t>A</a:t>
            </a:r>
            <a:r>
              <a:rPr lang="en-US" sz="100" dirty="0"/>
              <a:t> </a:t>
            </a:r>
            <a:r>
              <a:rPr lang="en-US" dirty="0"/>
              <a:t>C</a:t>
            </a:r>
            <a:r>
              <a:rPr lang="en-US" sz="100" dirty="0"/>
              <a:t> </a:t>
            </a:r>
            <a:r>
              <a:rPr lang="en-US" dirty="0"/>
              <a:t>L</a:t>
            </a:r>
            <a:r>
              <a:rPr lang="en-US" sz="100" dirty="0"/>
              <a:t> </a:t>
            </a:r>
            <a:r>
              <a:rPr lang="en-US" dirty="0"/>
              <a:t>S Competencies </a:t>
            </a:r>
            <a:r>
              <a:rPr lang="en-US" sz="1000" b="0" dirty="0"/>
              <a:t>3</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5256171"/>
          </a:xfrm>
        </p:spPr>
        <p:txBody>
          <a:bodyPr/>
          <a:lstStyle/>
          <a:p>
            <a:pPr marL="517525" indent="-517525"/>
            <a:r>
              <a:rPr lang="en-US" dirty="0"/>
              <a:t>9.6	Comply with the American Hospital Association’s Patient’s Bill of Rights and the Patient’s Bill of Rights from the workplace. (Patient Care Partnership)</a:t>
            </a:r>
          </a:p>
          <a:p>
            <a:pPr marL="517525" indent="-517525"/>
            <a:r>
              <a:rPr lang="en-US" dirty="0"/>
              <a:t>9.9	Define and use medicolegal terms and discuss policies and protocol designed to avoid medicolegal problems.</a:t>
            </a:r>
          </a:p>
          <a:p>
            <a:pPr marL="630238" indent="-630238"/>
            <a:r>
              <a:rPr lang="en-US" dirty="0"/>
              <a:t>9.11 Demonstrate basic understanding of age specific or psychosocial considerations involved in the performance of phlebotomy procedures on various age groups of patients.</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5</a:t>
            </a:fld>
            <a:endParaRPr lang="en-US" dirty="0"/>
          </a:p>
        </p:txBody>
      </p:sp>
    </p:spTree>
    <p:extLst>
      <p:ext uri="{BB962C8B-B14F-4D97-AF65-F5344CB8AC3E}">
        <p14:creationId xmlns:p14="http://schemas.microsoft.com/office/powerpoint/2010/main" val="2354434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F92C4D4-C867-4E2F-BF62-33A518B42728}"/>
              </a:ext>
            </a:extLst>
          </p:cNvPr>
          <p:cNvSpPr>
            <a:spLocks noGrp="1"/>
          </p:cNvSpPr>
          <p:nvPr>
            <p:ph type="title"/>
          </p:nvPr>
        </p:nvSpPr>
        <p:spPr/>
        <p:txBody>
          <a:bodyPr/>
          <a:lstStyle/>
          <a:p>
            <a:r>
              <a:rPr lang="en-US" noProof="0" dirty="0"/>
              <a:t>End of Main Content</a:t>
            </a:r>
          </a:p>
        </p:txBody>
      </p:sp>
      <p:sp>
        <p:nvSpPr>
          <p:cNvPr id="4" name="Content Placeholder 3">
            <a:extLst>
              <a:ext uri="{FF2B5EF4-FFF2-40B4-BE49-F238E27FC236}">
                <a16:creationId xmlns:a16="http://schemas.microsoft.com/office/drawing/2014/main" xmlns="" id="{9946A61A-BFE6-4A7C-8D2C-21B89B6A8546}"/>
              </a:ext>
            </a:extLst>
          </p:cNvPr>
          <p:cNvSpPr>
            <a:spLocks noGrp="1"/>
          </p:cNvSpPr>
          <p:nvPr>
            <p:ph sz="quarter" idx="10"/>
          </p:nvPr>
        </p:nvSpPr>
        <p:spPr>
          <a:xfrm>
            <a:off x="218768" y="6537961"/>
            <a:ext cx="8715375" cy="274320"/>
          </a:xfrm>
        </p:spPr>
        <p:txBody>
          <a:bodyPr/>
          <a:lstStyle/>
          <a:p>
            <a:r>
              <a:rPr lang="en-US" sz="1200" dirty="0"/>
              <a:t>© McGraw Hill LLC. All rights reserved. No reproduction or distribution without the prior written consent of McGraw Hill LLC.</a:t>
            </a:r>
            <a:endParaRPr lang="en-US" sz="1200" noProof="0" dirty="0"/>
          </a:p>
        </p:txBody>
      </p:sp>
    </p:spTree>
    <p:extLst>
      <p:ext uri="{BB962C8B-B14F-4D97-AF65-F5344CB8AC3E}">
        <p14:creationId xmlns:p14="http://schemas.microsoft.com/office/powerpoint/2010/main" val="38482663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B6140-A63B-4D20-A758-54BAF6E00ACE}"/>
              </a:ext>
            </a:extLst>
          </p:cNvPr>
          <p:cNvSpPr>
            <a:spLocks noGrp="1"/>
          </p:cNvSpPr>
          <p:nvPr>
            <p:ph type="title"/>
          </p:nvPr>
        </p:nvSpPr>
        <p:spPr/>
        <p:txBody>
          <a:bodyPr/>
          <a:lstStyle/>
          <a:p>
            <a:r>
              <a:rPr lang="en-US" noProof="0" dirty="0"/>
              <a:t>Accessibility Content: Text Alternatives for Images</a:t>
            </a:r>
          </a:p>
        </p:txBody>
      </p:sp>
      <p:sp>
        <p:nvSpPr>
          <p:cNvPr id="3" name="Slide Number Placeholder 10">
            <a:extLst>
              <a:ext uri="{FF2B5EF4-FFF2-40B4-BE49-F238E27FC236}">
                <a16:creationId xmlns:a16="http://schemas.microsoft.com/office/drawing/2014/main" xmlns="" id="{5DAA2DDB-33E2-4AA3-AF18-2D1109C27BDD}"/>
              </a:ext>
            </a:extLst>
          </p:cNvPr>
          <p:cNvSpPr>
            <a:spLocks noGrp="1"/>
          </p:cNvSpPr>
          <p:nvPr>
            <p:ph type="sldNum" sz="quarter" idx="10"/>
          </p:nvPr>
        </p:nvSpPr>
        <p:spPr>
          <a:xfrm>
            <a:off x="8626412" y="6673531"/>
            <a:ext cx="355840" cy="161396"/>
          </a:xfrm>
        </p:spPr>
        <p:txBody>
          <a:bodyPr/>
          <a:lstStyle/>
          <a:p>
            <a:fld id="{68151E55-6873-49E2-B8D5-2F265E6F1973}" type="slidenum">
              <a:rPr lang="en-US" sz="800" smtClean="0"/>
              <a:t>51</a:t>
            </a:fld>
            <a:endParaRPr lang="en-US" sz="800" dirty="0"/>
          </a:p>
        </p:txBody>
      </p:sp>
    </p:spTree>
    <p:extLst>
      <p:ext uri="{BB962C8B-B14F-4D97-AF65-F5344CB8AC3E}">
        <p14:creationId xmlns:p14="http://schemas.microsoft.com/office/powerpoint/2010/main" val="4245016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E3BFA-1063-4AAD-AC58-C6201E1BE03A}"/>
              </a:ext>
            </a:extLst>
          </p:cNvPr>
          <p:cNvSpPr>
            <a:spLocks noGrp="1"/>
          </p:cNvSpPr>
          <p:nvPr>
            <p:ph type="title"/>
          </p:nvPr>
        </p:nvSpPr>
        <p:spPr/>
        <p:txBody>
          <a:bodyPr>
            <a:noAutofit/>
          </a:bodyPr>
          <a:lstStyle/>
          <a:p>
            <a:r>
              <a:rPr lang="en-US" sz="2800" dirty="0"/>
              <a:t>Computer–Generated Requisition Label – Text Alternative</a:t>
            </a:r>
          </a:p>
        </p:txBody>
      </p:sp>
      <p:sp>
        <p:nvSpPr>
          <p:cNvPr id="10" name="Text Placeholder 9">
            <a:extLst>
              <a:ext uri="{FF2B5EF4-FFF2-40B4-BE49-F238E27FC236}">
                <a16:creationId xmlns:a16="http://schemas.microsoft.com/office/drawing/2014/main" xmlns="" id="{C00128A0-664D-6912-B158-9F910FF9C32E}"/>
              </a:ext>
            </a:extLst>
          </p:cNvPr>
          <p:cNvSpPr>
            <a:spLocks noGrp="1"/>
          </p:cNvSpPr>
          <p:nvPr>
            <p:ph type="body" sz="quarter" idx="14"/>
          </p:nvPr>
        </p:nvSpPr>
        <p:spPr/>
        <p:txBody>
          <a:bodyPr/>
          <a:lstStyle/>
          <a:p>
            <a:r>
              <a:rPr lang="en-US" dirty="0">
                <a:hlinkClick r:id="rId2" action="ppaction://hlinksldjump"/>
              </a:rPr>
              <a:t>Return to parent-slide containing images.</a:t>
            </a:r>
            <a:endParaRPr lang="en-IN" dirty="0"/>
          </a:p>
        </p:txBody>
      </p:sp>
      <p:sp>
        <p:nvSpPr>
          <p:cNvPr id="8" name="Content Placeholder 7"/>
          <p:cNvSpPr>
            <a:spLocks noGrp="1"/>
          </p:cNvSpPr>
          <p:nvPr>
            <p:ph sz="quarter" idx="11"/>
          </p:nvPr>
        </p:nvSpPr>
        <p:spPr/>
        <p:txBody>
          <a:bodyPr>
            <a:normAutofit/>
          </a:bodyPr>
          <a:lstStyle/>
          <a:p>
            <a:r>
              <a:rPr lang="en-US" sz="2400" dirty="0"/>
              <a:t>Requisition label showing the patient’s name, patient’s medical record number, patient’s location, bar code, laboratory accession number, requesting physician, blood volume and tube type, test status, test to be performed, patient’s age and gender, patient’s date of birth, date and time the test is to be performed, and laboratory section to which the specimen should be delivered.</a:t>
            </a:r>
          </a:p>
        </p:txBody>
      </p:sp>
      <p:sp>
        <p:nvSpPr>
          <p:cNvPr id="7" name="Text Placeholder 6">
            <a:extLst>
              <a:ext uri="{FF2B5EF4-FFF2-40B4-BE49-F238E27FC236}">
                <a16:creationId xmlns:a16="http://schemas.microsoft.com/office/drawing/2014/main" xmlns="" id="{C789D5BC-CA46-C0D2-48AA-6CBE96736000}"/>
              </a:ext>
            </a:extLst>
          </p:cNvPr>
          <p:cNvSpPr>
            <a:spLocks noGrp="1"/>
          </p:cNvSpPr>
          <p:nvPr>
            <p:ph type="body" sz="quarter" idx="15"/>
          </p:nvPr>
        </p:nvSpPr>
        <p:spPr/>
        <p:txBody>
          <a:bodyPr/>
          <a:lstStyle/>
          <a:p>
            <a:pPr algn="ctr"/>
            <a:r>
              <a:rPr lang="en-US" dirty="0">
                <a:hlinkClick r:id="rId2" action="ppaction://hlinksldjump"/>
              </a:rPr>
              <a:t>Return to parent-slide containing images.</a:t>
            </a:r>
            <a:endParaRPr lang="en-IN" dirty="0"/>
          </a:p>
        </p:txBody>
      </p:sp>
      <p:sp>
        <p:nvSpPr>
          <p:cNvPr id="6" name="Slide Number Placeholder 5">
            <a:extLst>
              <a:ext uri="{FF2B5EF4-FFF2-40B4-BE49-F238E27FC236}">
                <a16:creationId xmlns:a16="http://schemas.microsoft.com/office/drawing/2014/main" xmlns="" id="{C4FB209B-0E22-4314-B52E-5436E24B1BF2}"/>
              </a:ext>
            </a:extLst>
          </p:cNvPr>
          <p:cNvSpPr>
            <a:spLocks noGrp="1"/>
          </p:cNvSpPr>
          <p:nvPr>
            <p:ph type="sldNum" sz="quarter" idx="10"/>
          </p:nvPr>
        </p:nvSpPr>
        <p:spPr/>
        <p:txBody>
          <a:bodyPr/>
          <a:lstStyle/>
          <a:p>
            <a:fld id="{68151E55-6873-49E2-B8D5-2F265E6F1973}" type="slidenum">
              <a:rPr lang="en-US" sz="800" smtClean="0"/>
              <a:t>52</a:t>
            </a:fld>
            <a:endParaRPr lang="en-US" sz="800" dirty="0"/>
          </a:p>
        </p:txBody>
      </p:sp>
    </p:spTree>
    <p:extLst>
      <p:ext uri="{BB962C8B-B14F-4D97-AF65-F5344CB8AC3E}">
        <p14:creationId xmlns:p14="http://schemas.microsoft.com/office/powerpoint/2010/main" val="3186111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E3BFA-1063-4AAD-AC58-C6201E1BE03A}"/>
              </a:ext>
            </a:extLst>
          </p:cNvPr>
          <p:cNvSpPr>
            <a:spLocks noGrp="1"/>
          </p:cNvSpPr>
          <p:nvPr>
            <p:ph type="title"/>
          </p:nvPr>
        </p:nvSpPr>
        <p:spPr/>
        <p:txBody>
          <a:bodyPr>
            <a:normAutofit fontScale="90000"/>
          </a:bodyPr>
          <a:lstStyle/>
          <a:p>
            <a:r>
              <a:rPr lang="en-US" sz="3600" dirty="0"/>
              <a:t>Labeling the Specimen – Text Alternative</a:t>
            </a:r>
          </a:p>
        </p:txBody>
      </p:sp>
      <p:sp>
        <p:nvSpPr>
          <p:cNvPr id="3" name="Text Placeholder 2">
            <a:extLst>
              <a:ext uri="{FF2B5EF4-FFF2-40B4-BE49-F238E27FC236}">
                <a16:creationId xmlns:a16="http://schemas.microsoft.com/office/drawing/2014/main" xmlns="" id="{158C67A3-AFAF-479C-94F9-915B5C7E4498}"/>
              </a:ext>
            </a:extLst>
          </p:cNvPr>
          <p:cNvSpPr>
            <a:spLocks noGrp="1"/>
          </p:cNvSpPr>
          <p:nvPr>
            <p:ph type="body" sz="quarter" idx="14"/>
          </p:nvPr>
        </p:nvSpPr>
        <p:spPr/>
        <p:txBody>
          <a:bodyPr/>
          <a:lstStyle/>
          <a:p>
            <a:r>
              <a:rPr lang="en-US" dirty="0">
                <a:hlinkClick r:id="rId2" action="ppaction://hlinksldjump"/>
              </a:rPr>
              <a:t>Return to parent-slide containing images.</a:t>
            </a:r>
          </a:p>
        </p:txBody>
      </p:sp>
      <p:sp>
        <p:nvSpPr>
          <p:cNvPr id="8" name="Content Placeholder 7"/>
          <p:cNvSpPr>
            <a:spLocks noGrp="1"/>
          </p:cNvSpPr>
          <p:nvPr>
            <p:ph sz="quarter" idx="11"/>
          </p:nvPr>
        </p:nvSpPr>
        <p:spPr/>
        <p:txBody>
          <a:bodyPr>
            <a:normAutofit/>
          </a:bodyPr>
          <a:lstStyle/>
          <a:p>
            <a:r>
              <a:rPr lang="en-US" sz="2400" dirty="0"/>
              <a:t>The same computerized patient label shown earlier in this presentation, but now with handwritten initials and the time: 0930. Green circles appear around the patient's name, the M</a:t>
            </a:r>
            <a:r>
              <a:rPr lang="en-US" sz="100" dirty="0"/>
              <a:t> </a:t>
            </a:r>
            <a:r>
              <a:rPr lang="en-US" sz="2400" dirty="0"/>
              <a:t>R</a:t>
            </a:r>
            <a:r>
              <a:rPr lang="en-US" sz="100" dirty="0"/>
              <a:t> </a:t>
            </a:r>
            <a:r>
              <a:rPr lang="en-US" sz="2400" dirty="0"/>
              <a:t>N number, the patient's date of birth, the specimen collection time and date, and the collector's initials.</a:t>
            </a:r>
          </a:p>
        </p:txBody>
      </p:sp>
      <p:sp>
        <p:nvSpPr>
          <p:cNvPr id="5" name="Text Placeholder 4">
            <a:extLst>
              <a:ext uri="{FF2B5EF4-FFF2-40B4-BE49-F238E27FC236}">
                <a16:creationId xmlns:a16="http://schemas.microsoft.com/office/drawing/2014/main" xmlns="" id="{0D7E48BD-DB23-4B4E-8EBD-C73C725113E9}"/>
              </a:ext>
            </a:extLst>
          </p:cNvPr>
          <p:cNvSpPr>
            <a:spLocks noGrp="1"/>
          </p:cNvSpPr>
          <p:nvPr>
            <p:ph type="body" sz="quarter" idx="15"/>
          </p:nvPr>
        </p:nvSpPr>
        <p:spPr/>
        <p:txBody>
          <a:bodyPr/>
          <a:lstStyle/>
          <a:p>
            <a:r>
              <a:rPr lang="en-US" dirty="0">
                <a:hlinkClick r:id="rId2" action="ppaction://hlinksldjump"/>
              </a:rPr>
              <a:t>Return to parent-slide containing images.</a:t>
            </a:r>
          </a:p>
        </p:txBody>
      </p:sp>
      <p:sp>
        <p:nvSpPr>
          <p:cNvPr id="6" name="Slide Number Placeholder 5">
            <a:extLst>
              <a:ext uri="{FF2B5EF4-FFF2-40B4-BE49-F238E27FC236}">
                <a16:creationId xmlns:a16="http://schemas.microsoft.com/office/drawing/2014/main" xmlns="" id="{C4FB209B-0E22-4314-B52E-5436E24B1BF2}"/>
              </a:ext>
            </a:extLst>
          </p:cNvPr>
          <p:cNvSpPr>
            <a:spLocks noGrp="1"/>
          </p:cNvSpPr>
          <p:nvPr>
            <p:ph type="sldNum" sz="quarter" idx="10"/>
          </p:nvPr>
        </p:nvSpPr>
        <p:spPr/>
        <p:txBody>
          <a:bodyPr/>
          <a:lstStyle/>
          <a:p>
            <a:fld id="{68151E55-6873-49E2-B8D5-2F265E6F1973}" type="slidenum">
              <a:rPr lang="en-US" sz="800" smtClean="0"/>
              <a:t>53</a:t>
            </a:fld>
            <a:endParaRPr lang="en-US" sz="800" dirty="0"/>
          </a:p>
        </p:txBody>
      </p:sp>
    </p:spTree>
    <p:extLst>
      <p:ext uri="{BB962C8B-B14F-4D97-AF65-F5344CB8AC3E}">
        <p14:creationId xmlns:p14="http://schemas.microsoft.com/office/powerpoint/2010/main" val="14029029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E3BFA-1063-4AAD-AC58-C6201E1BE03A}"/>
              </a:ext>
            </a:extLst>
          </p:cNvPr>
          <p:cNvSpPr>
            <a:spLocks noGrp="1"/>
          </p:cNvSpPr>
          <p:nvPr>
            <p:ph type="title"/>
          </p:nvPr>
        </p:nvSpPr>
        <p:spPr/>
        <p:txBody>
          <a:bodyPr>
            <a:normAutofit fontScale="90000"/>
          </a:bodyPr>
          <a:lstStyle/>
          <a:p>
            <a:r>
              <a:rPr lang="en-US" sz="3600" dirty="0"/>
              <a:t>Required Information – Text Alternative</a:t>
            </a:r>
          </a:p>
        </p:txBody>
      </p:sp>
      <p:sp>
        <p:nvSpPr>
          <p:cNvPr id="10" name="Text Placeholder 9">
            <a:extLst>
              <a:ext uri="{FF2B5EF4-FFF2-40B4-BE49-F238E27FC236}">
                <a16:creationId xmlns:a16="http://schemas.microsoft.com/office/drawing/2014/main" xmlns="" id="{B0C2E233-4A8F-12C9-9143-3C75CDC21730}"/>
              </a:ext>
            </a:extLst>
          </p:cNvPr>
          <p:cNvSpPr>
            <a:spLocks noGrp="1"/>
          </p:cNvSpPr>
          <p:nvPr>
            <p:ph type="body" sz="quarter" idx="14"/>
          </p:nvPr>
        </p:nvSpPr>
        <p:spPr/>
        <p:txBody>
          <a:bodyPr/>
          <a:lstStyle/>
          <a:p>
            <a:r>
              <a:rPr lang="en-US" dirty="0">
                <a:hlinkClick r:id="rId2" action="ppaction://hlinksldjump"/>
              </a:rPr>
              <a:t>Return to parent-slide containing images.</a:t>
            </a:r>
            <a:endParaRPr lang="en-IN" dirty="0"/>
          </a:p>
        </p:txBody>
      </p:sp>
      <p:sp>
        <p:nvSpPr>
          <p:cNvPr id="8" name="Content Placeholder 7"/>
          <p:cNvSpPr>
            <a:spLocks noGrp="1"/>
          </p:cNvSpPr>
          <p:nvPr>
            <p:ph sz="quarter" idx="11"/>
          </p:nvPr>
        </p:nvSpPr>
        <p:spPr/>
        <p:txBody>
          <a:bodyPr>
            <a:normAutofit/>
          </a:bodyPr>
          <a:lstStyle/>
          <a:p>
            <a:r>
              <a:rPr lang="en-US" sz="2400" dirty="0"/>
              <a:t>The same computerized patient label shown earlier in this presentation, but now with handwritten initials and the time: 0930. Green circles appear around the patient's name, the M</a:t>
            </a:r>
            <a:r>
              <a:rPr lang="en-US" sz="100" dirty="0"/>
              <a:t> </a:t>
            </a:r>
            <a:r>
              <a:rPr lang="en-US" sz="2400" dirty="0"/>
              <a:t>R</a:t>
            </a:r>
            <a:r>
              <a:rPr lang="en-US" sz="100" dirty="0"/>
              <a:t> </a:t>
            </a:r>
            <a:r>
              <a:rPr lang="en-US" sz="2400" dirty="0"/>
              <a:t>N number, the patient's date of birth, the specimen collection time and date, and the collector's initials.</a:t>
            </a:r>
          </a:p>
        </p:txBody>
      </p:sp>
      <p:sp>
        <p:nvSpPr>
          <p:cNvPr id="7" name="Text Placeholder 6">
            <a:extLst>
              <a:ext uri="{FF2B5EF4-FFF2-40B4-BE49-F238E27FC236}">
                <a16:creationId xmlns:a16="http://schemas.microsoft.com/office/drawing/2014/main" xmlns="" id="{79DB84B8-1D7A-4C44-0C40-451402A8171C}"/>
              </a:ext>
            </a:extLst>
          </p:cNvPr>
          <p:cNvSpPr>
            <a:spLocks noGrp="1"/>
          </p:cNvSpPr>
          <p:nvPr>
            <p:ph type="body" sz="quarter" idx="15"/>
          </p:nvPr>
        </p:nvSpPr>
        <p:spPr/>
        <p:txBody>
          <a:bodyPr/>
          <a:lstStyle/>
          <a:p>
            <a:pPr algn="ctr"/>
            <a:r>
              <a:rPr lang="en-US" dirty="0">
                <a:hlinkClick r:id="rId2" action="ppaction://hlinksldjump"/>
              </a:rPr>
              <a:t>Return to parent-slide containing images.</a:t>
            </a:r>
            <a:endParaRPr lang="en-IN" dirty="0"/>
          </a:p>
        </p:txBody>
      </p:sp>
      <p:sp>
        <p:nvSpPr>
          <p:cNvPr id="6" name="Slide Number Placeholder 5">
            <a:extLst>
              <a:ext uri="{FF2B5EF4-FFF2-40B4-BE49-F238E27FC236}">
                <a16:creationId xmlns:a16="http://schemas.microsoft.com/office/drawing/2014/main" xmlns="" id="{C4FB209B-0E22-4314-B52E-5436E24B1BF2}"/>
              </a:ext>
            </a:extLst>
          </p:cNvPr>
          <p:cNvSpPr>
            <a:spLocks noGrp="1"/>
          </p:cNvSpPr>
          <p:nvPr>
            <p:ph type="sldNum" sz="quarter" idx="10"/>
          </p:nvPr>
        </p:nvSpPr>
        <p:spPr/>
        <p:txBody>
          <a:bodyPr/>
          <a:lstStyle/>
          <a:p>
            <a:fld id="{68151E55-6873-49E2-B8D5-2F265E6F1973}" type="slidenum">
              <a:rPr lang="en-US" sz="800" smtClean="0"/>
              <a:t>54</a:t>
            </a:fld>
            <a:endParaRPr lang="en-US" sz="800" dirty="0"/>
          </a:p>
        </p:txBody>
      </p:sp>
    </p:spTree>
    <p:extLst>
      <p:ext uri="{BB962C8B-B14F-4D97-AF65-F5344CB8AC3E}">
        <p14:creationId xmlns:p14="http://schemas.microsoft.com/office/powerpoint/2010/main" val="2112038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E3BFA-1063-4AAD-AC58-C6201E1BE03A}"/>
              </a:ext>
            </a:extLst>
          </p:cNvPr>
          <p:cNvSpPr>
            <a:spLocks noGrp="1"/>
          </p:cNvSpPr>
          <p:nvPr>
            <p:ph type="title"/>
          </p:nvPr>
        </p:nvSpPr>
        <p:spPr/>
        <p:txBody>
          <a:bodyPr>
            <a:normAutofit/>
          </a:bodyPr>
          <a:lstStyle/>
          <a:p>
            <a:r>
              <a:rPr lang="en-US" sz="3200" dirty="0"/>
              <a:t>Applying the Label – Text Alternative</a:t>
            </a:r>
          </a:p>
        </p:txBody>
      </p:sp>
      <p:sp>
        <p:nvSpPr>
          <p:cNvPr id="10" name="Text Placeholder 9">
            <a:extLst>
              <a:ext uri="{FF2B5EF4-FFF2-40B4-BE49-F238E27FC236}">
                <a16:creationId xmlns:a16="http://schemas.microsoft.com/office/drawing/2014/main" xmlns="" id="{C1C03A92-F610-3712-BEEF-52119523530D}"/>
              </a:ext>
            </a:extLst>
          </p:cNvPr>
          <p:cNvSpPr>
            <a:spLocks noGrp="1"/>
          </p:cNvSpPr>
          <p:nvPr>
            <p:ph type="body" sz="quarter" idx="14"/>
          </p:nvPr>
        </p:nvSpPr>
        <p:spPr/>
        <p:txBody>
          <a:bodyPr/>
          <a:lstStyle/>
          <a:p>
            <a:r>
              <a:rPr lang="en-US" dirty="0">
                <a:hlinkClick r:id="rId2" action="ppaction://hlinksldjump"/>
              </a:rPr>
              <a:t>Return to parent-slide containing images.</a:t>
            </a:r>
            <a:endParaRPr lang="en-IN" dirty="0"/>
          </a:p>
        </p:txBody>
      </p:sp>
      <p:sp>
        <p:nvSpPr>
          <p:cNvPr id="8" name="Content Placeholder 7"/>
          <p:cNvSpPr>
            <a:spLocks noGrp="1"/>
          </p:cNvSpPr>
          <p:nvPr>
            <p:ph sz="quarter" idx="11"/>
          </p:nvPr>
        </p:nvSpPr>
        <p:spPr/>
        <p:txBody>
          <a:bodyPr>
            <a:normAutofit/>
          </a:bodyPr>
          <a:lstStyle/>
          <a:p>
            <a:r>
              <a:rPr lang="en-US" sz="2400" dirty="0"/>
              <a:t>Five specimen tubes:</a:t>
            </a:r>
          </a:p>
          <a:p>
            <a:r>
              <a:rPr lang="en-US" sz="2400" dirty="0"/>
              <a:t>The two on the left are correctly labeled with the label applied squarely on the tube, neither running off the bottom nor covering the stopper.</a:t>
            </a:r>
          </a:p>
          <a:p>
            <a:r>
              <a:rPr lang="en-US" sz="2400" dirty="0"/>
              <a:t>The third tube from the left is incorrectly labeled because the label covers the stopper as well as the tube.</a:t>
            </a:r>
          </a:p>
          <a:p>
            <a:r>
              <a:rPr lang="en-US" sz="2400" dirty="0"/>
              <a:t>The fourth tube from the left is incorrectly labeled because the label sticks off the bottom of the tube.</a:t>
            </a:r>
          </a:p>
          <a:p>
            <a:r>
              <a:rPr lang="en-US" sz="2400" dirty="0"/>
              <a:t>The fifth tube from the left is incorrectly labeled because the label is applied to the tube at an angle, so that the bar code cannot be read by a bar code reader.</a:t>
            </a:r>
          </a:p>
        </p:txBody>
      </p:sp>
      <p:sp>
        <p:nvSpPr>
          <p:cNvPr id="7" name="Text Placeholder 6">
            <a:extLst>
              <a:ext uri="{FF2B5EF4-FFF2-40B4-BE49-F238E27FC236}">
                <a16:creationId xmlns:a16="http://schemas.microsoft.com/office/drawing/2014/main" xmlns="" id="{38CE974E-798B-4975-09B6-162271FA1F97}"/>
              </a:ext>
            </a:extLst>
          </p:cNvPr>
          <p:cNvSpPr>
            <a:spLocks noGrp="1"/>
          </p:cNvSpPr>
          <p:nvPr>
            <p:ph type="body" sz="quarter" idx="15"/>
          </p:nvPr>
        </p:nvSpPr>
        <p:spPr/>
        <p:txBody>
          <a:bodyPr/>
          <a:lstStyle/>
          <a:p>
            <a:pPr algn="ctr"/>
            <a:r>
              <a:rPr lang="en-US" dirty="0">
                <a:hlinkClick r:id="rId2" action="ppaction://hlinksldjump"/>
              </a:rPr>
              <a:t>Return to parent-slide containing images.</a:t>
            </a:r>
            <a:endParaRPr lang="en-IN" dirty="0"/>
          </a:p>
        </p:txBody>
      </p:sp>
      <p:sp>
        <p:nvSpPr>
          <p:cNvPr id="6" name="Slide Number Placeholder 5">
            <a:extLst>
              <a:ext uri="{FF2B5EF4-FFF2-40B4-BE49-F238E27FC236}">
                <a16:creationId xmlns:a16="http://schemas.microsoft.com/office/drawing/2014/main" xmlns="" id="{C4FB209B-0E22-4314-B52E-5436E24B1BF2}"/>
              </a:ext>
            </a:extLst>
          </p:cNvPr>
          <p:cNvSpPr>
            <a:spLocks noGrp="1"/>
          </p:cNvSpPr>
          <p:nvPr>
            <p:ph type="sldNum" sz="quarter" idx="10"/>
          </p:nvPr>
        </p:nvSpPr>
        <p:spPr/>
        <p:txBody>
          <a:bodyPr/>
          <a:lstStyle/>
          <a:p>
            <a:fld id="{68151E55-6873-49E2-B8D5-2F265E6F1973}" type="slidenum">
              <a:rPr lang="en-US" sz="800" smtClean="0"/>
              <a:t>55</a:t>
            </a:fld>
            <a:endParaRPr lang="en-US" sz="800" dirty="0"/>
          </a:p>
        </p:txBody>
      </p:sp>
    </p:spTree>
    <p:extLst>
      <p:ext uri="{BB962C8B-B14F-4D97-AF65-F5344CB8AC3E}">
        <p14:creationId xmlns:p14="http://schemas.microsoft.com/office/powerpoint/2010/main" val="1004786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E3BFA-1063-4AAD-AC58-C6201E1BE03A}"/>
              </a:ext>
            </a:extLst>
          </p:cNvPr>
          <p:cNvSpPr>
            <a:spLocks noGrp="1"/>
          </p:cNvSpPr>
          <p:nvPr>
            <p:ph type="title"/>
          </p:nvPr>
        </p:nvSpPr>
        <p:spPr/>
        <p:txBody>
          <a:bodyPr>
            <a:noAutofit/>
          </a:bodyPr>
          <a:lstStyle/>
          <a:p>
            <a:r>
              <a:rPr lang="en-US" sz="2800" dirty="0"/>
              <a:t>Timing of Specimen Collection – Text Alternative</a:t>
            </a:r>
          </a:p>
        </p:txBody>
      </p:sp>
      <p:sp>
        <p:nvSpPr>
          <p:cNvPr id="10" name="Text Placeholder 9">
            <a:extLst>
              <a:ext uri="{FF2B5EF4-FFF2-40B4-BE49-F238E27FC236}">
                <a16:creationId xmlns:a16="http://schemas.microsoft.com/office/drawing/2014/main" xmlns="" id="{1C99C381-EBBC-51FF-0FC4-6D02062A8772}"/>
              </a:ext>
            </a:extLst>
          </p:cNvPr>
          <p:cNvSpPr>
            <a:spLocks noGrp="1"/>
          </p:cNvSpPr>
          <p:nvPr>
            <p:ph type="body" sz="quarter" idx="14"/>
          </p:nvPr>
        </p:nvSpPr>
        <p:spPr/>
        <p:txBody>
          <a:bodyPr/>
          <a:lstStyle/>
          <a:p>
            <a:r>
              <a:rPr lang="en-US" dirty="0">
                <a:hlinkClick r:id="rId2" action="ppaction://hlinksldjump"/>
              </a:rPr>
              <a:t>Return to parent-slide containing images.</a:t>
            </a:r>
            <a:endParaRPr lang="en-IN" dirty="0"/>
          </a:p>
        </p:txBody>
      </p:sp>
      <p:sp>
        <p:nvSpPr>
          <p:cNvPr id="8" name="Content Placeholder 7"/>
          <p:cNvSpPr>
            <a:spLocks noGrp="1"/>
          </p:cNvSpPr>
          <p:nvPr>
            <p:ph sz="quarter" idx="11"/>
          </p:nvPr>
        </p:nvSpPr>
        <p:spPr/>
        <p:txBody>
          <a:bodyPr>
            <a:normAutofit/>
          </a:bodyPr>
          <a:lstStyle/>
          <a:p>
            <a:r>
              <a:rPr lang="en-US" sz="2400" b="0" i="0" u="none" strike="noStrike" dirty="0">
                <a:solidFill>
                  <a:srgbClr val="000000"/>
                </a:solidFill>
                <a:effectLst/>
              </a:rPr>
              <a:t>The x axis plots time in hours from 1 to 21. The peak occur at hour, 5, 12 and 20 and the troughs at 8 and 16.</a:t>
            </a:r>
            <a:endParaRPr lang="en-US" sz="2400" dirty="0"/>
          </a:p>
        </p:txBody>
      </p:sp>
      <p:sp>
        <p:nvSpPr>
          <p:cNvPr id="7" name="Text Placeholder 6">
            <a:extLst>
              <a:ext uri="{FF2B5EF4-FFF2-40B4-BE49-F238E27FC236}">
                <a16:creationId xmlns:a16="http://schemas.microsoft.com/office/drawing/2014/main" xmlns="" id="{8AB49176-9B26-763E-ADD5-9A1074D16D5A}"/>
              </a:ext>
            </a:extLst>
          </p:cNvPr>
          <p:cNvSpPr>
            <a:spLocks noGrp="1"/>
          </p:cNvSpPr>
          <p:nvPr>
            <p:ph type="body" sz="quarter" idx="15"/>
          </p:nvPr>
        </p:nvSpPr>
        <p:spPr/>
        <p:txBody>
          <a:bodyPr/>
          <a:lstStyle/>
          <a:p>
            <a:pPr algn="ctr"/>
            <a:r>
              <a:rPr lang="en-US" dirty="0">
                <a:hlinkClick r:id="rId2" action="ppaction://hlinksldjump"/>
              </a:rPr>
              <a:t>Return to parent-slide containing images.</a:t>
            </a:r>
            <a:endParaRPr lang="en-IN" dirty="0"/>
          </a:p>
        </p:txBody>
      </p:sp>
      <p:sp>
        <p:nvSpPr>
          <p:cNvPr id="6" name="Slide Number Placeholder 5">
            <a:extLst>
              <a:ext uri="{FF2B5EF4-FFF2-40B4-BE49-F238E27FC236}">
                <a16:creationId xmlns:a16="http://schemas.microsoft.com/office/drawing/2014/main" xmlns="" id="{C4FB209B-0E22-4314-B52E-5436E24B1BF2}"/>
              </a:ext>
            </a:extLst>
          </p:cNvPr>
          <p:cNvSpPr>
            <a:spLocks noGrp="1"/>
          </p:cNvSpPr>
          <p:nvPr>
            <p:ph type="sldNum" sz="quarter" idx="10"/>
          </p:nvPr>
        </p:nvSpPr>
        <p:spPr/>
        <p:txBody>
          <a:bodyPr/>
          <a:lstStyle/>
          <a:p>
            <a:fld id="{68151E55-6873-49E2-B8D5-2F265E6F1973}" type="slidenum">
              <a:rPr lang="en-US" sz="800" smtClean="0"/>
              <a:t>56</a:t>
            </a:fld>
            <a:endParaRPr lang="en-US" sz="800" dirty="0"/>
          </a:p>
        </p:txBody>
      </p:sp>
    </p:spTree>
    <p:extLst>
      <p:ext uri="{BB962C8B-B14F-4D97-AF65-F5344CB8AC3E}">
        <p14:creationId xmlns:p14="http://schemas.microsoft.com/office/powerpoint/2010/main" val="1008699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AAB13F-79AD-4048-9490-B08D1302E284}"/>
              </a:ext>
            </a:extLst>
          </p:cNvPr>
          <p:cNvSpPr>
            <a:spLocks noGrp="1"/>
          </p:cNvSpPr>
          <p:nvPr>
            <p:ph type="title"/>
          </p:nvPr>
        </p:nvSpPr>
        <p:spPr/>
        <p:txBody>
          <a:bodyPr>
            <a:normAutofit/>
          </a:bodyPr>
          <a:lstStyle/>
          <a:p>
            <a:r>
              <a:rPr lang="en-US" sz="3600" dirty="0"/>
              <a:t>Key Terms </a:t>
            </a:r>
            <a:r>
              <a:rPr lang="en-US" sz="1000" b="0" dirty="0"/>
              <a:t>1</a:t>
            </a:r>
          </a:p>
        </p:txBody>
      </p:sp>
      <p:sp>
        <p:nvSpPr>
          <p:cNvPr id="3" name="Content Placeholder 2">
            <a:extLst>
              <a:ext uri="{FF2B5EF4-FFF2-40B4-BE49-F238E27FC236}">
                <a16:creationId xmlns:a16="http://schemas.microsoft.com/office/drawing/2014/main" xmlns="" id="{1E038F4C-3C5C-41D2-A036-352925B5B10E}"/>
              </a:ext>
            </a:extLst>
          </p:cNvPr>
          <p:cNvSpPr>
            <a:spLocks noGrp="1"/>
          </p:cNvSpPr>
          <p:nvPr>
            <p:ph sz="quarter" idx="11"/>
          </p:nvPr>
        </p:nvSpPr>
        <p:spPr>
          <a:xfrm>
            <a:off x="342900" y="1276709"/>
            <a:ext cx="3329448" cy="5222062"/>
          </a:xfrm>
        </p:spPr>
        <p:txBody>
          <a:bodyPr>
            <a:noAutofit/>
          </a:bodyPr>
          <a:lstStyle/>
          <a:p>
            <a:pPr marL="342900" indent="-342900">
              <a:buFont typeface="Arial" panose="020B0604020202020204" pitchFamily="34" charset="0"/>
              <a:buChar char="•"/>
            </a:pPr>
            <a:r>
              <a:rPr lang="en-US" dirty="0"/>
              <a:t>Accession number.</a:t>
            </a:r>
          </a:p>
          <a:p>
            <a:pPr marL="342900" indent="-342900">
              <a:buFont typeface="Arial" panose="020B0604020202020204" pitchFamily="34" charset="0"/>
              <a:buChar char="•"/>
            </a:pPr>
            <a:r>
              <a:rPr lang="en-US" dirty="0"/>
              <a:t>Ambulatory.</a:t>
            </a:r>
          </a:p>
          <a:p>
            <a:pPr marL="342900" indent="-342900">
              <a:buFont typeface="Arial" panose="020B0604020202020204" pitchFamily="34" charset="0"/>
              <a:buChar char="•"/>
            </a:pPr>
            <a:r>
              <a:rPr lang="en-US" dirty="0"/>
              <a:t>Analyte.</a:t>
            </a:r>
          </a:p>
          <a:p>
            <a:pPr marL="342900" indent="-342900">
              <a:buFont typeface="Arial" panose="020B0604020202020204" pitchFamily="34" charset="0"/>
              <a:buChar char="•"/>
            </a:pPr>
            <a:r>
              <a:rPr lang="en-US" dirty="0"/>
              <a:t>A</a:t>
            </a:r>
            <a:r>
              <a:rPr lang="en-US" sz="100" dirty="0"/>
              <a:t> </a:t>
            </a:r>
            <a:r>
              <a:rPr lang="en-US" dirty="0"/>
              <a:t>S</a:t>
            </a:r>
            <a:r>
              <a:rPr lang="en-US" sz="100" dirty="0"/>
              <a:t> </a:t>
            </a:r>
            <a:r>
              <a:rPr lang="en-US" dirty="0"/>
              <a:t>A</a:t>
            </a:r>
            <a:r>
              <a:rPr lang="en-US" sz="100" dirty="0"/>
              <a:t> </a:t>
            </a:r>
            <a:r>
              <a:rPr lang="en-US" dirty="0"/>
              <a:t>P.</a:t>
            </a:r>
          </a:p>
          <a:p>
            <a:pPr marL="342900" indent="-342900">
              <a:buFont typeface="Arial" panose="020B0604020202020204" pitchFamily="34" charset="0"/>
              <a:buChar char="•"/>
            </a:pPr>
            <a:r>
              <a:rPr lang="en-US" dirty="0"/>
              <a:t>Assault.</a:t>
            </a:r>
          </a:p>
          <a:p>
            <a:pPr marL="342900" indent="-342900">
              <a:buFont typeface="Arial" panose="020B0604020202020204" pitchFamily="34" charset="0"/>
              <a:buChar char="•"/>
            </a:pPr>
            <a:r>
              <a:rPr lang="en-US" dirty="0"/>
              <a:t>Basal state.</a:t>
            </a:r>
          </a:p>
          <a:p>
            <a:pPr marL="342900" indent="-342900">
              <a:buFont typeface="Arial" panose="020B0604020202020204" pitchFamily="34" charset="0"/>
              <a:buChar char="•"/>
            </a:pPr>
            <a:r>
              <a:rPr lang="en-US" dirty="0"/>
              <a:t>Battery.</a:t>
            </a:r>
          </a:p>
          <a:p>
            <a:pPr marL="342900" indent="-342900">
              <a:buFont typeface="Arial" panose="020B0604020202020204" pitchFamily="34" charset="0"/>
              <a:buChar char="•"/>
            </a:pPr>
            <a:r>
              <a:rPr lang="en-US" dirty="0"/>
              <a:t>Bedside manner.</a:t>
            </a:r>
          </a:p>
          <a:p>
            <a:pPr marL="342900" indent="-342900">
              <a:buFont typeface="Arial" panose="020B0604020202020204" pitchFamily="34" charset="0"/>
              <a:buChar char="•"/>
            </a:pPr>
            <a:r>
              <a:rPr lang="en-US" dirty="0"/>
              <a:t>Code of ethics.</a:t>
            </a:r>
          </a:p>
          <a:p>
            <a:pPr marL="342900" indent="-342900">
              <a:buFont typeface="Arial" panose="020B0604020202020204" pitchFamily="34" charset="0"/>
              <a:buChar char="•"/>
            </a:pPr>
            <a:r>
              <a:rPr lang="en-US" dirty="0"/>
              <a:t>Confidentiality.</a:t>
            </a:r>
          </a:p>
        </p:txBody>
      </p:sp>
      <p:sp>
        <p:nvSpPr>
          <p:cNvPr id="4" name="Content Placeholder 3">
            <a:extLst>
              <a:ext uri="{FF2B5EF4-FFF2-40B4-BE49-F238E27FC236}">
                <a16:creationId xmlns:a16="http://schemas.microsoft.com/office/drawing/2014/main" xmlns="" id="{EEFDA2F6-E53D-4DBA-ACFB-84BC06EAC413}"/>
              </a:ext>
            </a:extLst>
          </p:cNvPr>
          <p:cNvSpPr>
            <a:spLocks noGrp="1"/>
          </p:cNvSpPr>
          <p:nvPr>
            <p:ph sz="quarter" idx="14"/>
          </p:nvPr>
        </p:nvSpPr>
        <p:spPr>
          <a:xfrm>
            <a:off x="3672348" y="1257300"/>
            <a:ext cx="5309904" cy="5257800"/>
          </a:xfrm>
        </p:spPr>
        <p:txBody>
          <a:bodyPr>
            <a:noAutofit/>
          </a:bodyPr>
          <a:lstStyle/>
          <a:p>
            <a:pPr marL="342900" indent="-342900">
              <a:buFont typeface="Arial" panose="020B0604020202020204" pitchFamily="34" charset="0"/>
              <a:buChar char="•"/>
            </a:pPr>
            <a:r>
              <a:rPr lang="en-US" dirty="0"/>
              <a:t>Diurnal variation.</a:t>
            </a:r>
          </a:p>
          <a:p>
            <a:pPr marL="342900" indent="-342900">
              <a:buFont typeface="Arial" panose="020B0604020202020204" pitchFamily="34" charset="0"/>
              <a:buChar char="•"/>
            </a:pPr>
            <a:r>
              <a:rPr lang="en-US" dirty="0"/>
              <a:t>Edema.</a:t>
            </a:r>
          </a:p>
          <a:p>
            <a:pPr marL="342900" indent="-342900">
              <a:buFont typeface="Arial" panose="020B0604020202020204" pitchFamily="34" charset="0"/>
              <a:buChar char="•"/>
            </a:pPr>
            <a:r>
              <a:rPr lang="en-US" dirty="0"/>
              <a:t>Electronic health record (E</a:t>
            </a:r>
            <a:r>
              <a:rPr lang="en-US" sz="100" dirty="0"/>
              <a:t> </a:t>
            </a:r>
            <a:r>
              <a:rPr lang="en-US" dirty="0"/>
              <a:t>H</a:t>
            </a:r>
            <a:r>
              <a:rPr lang="en-US" sz="100" dirty="0"/>
              <a:t> </a:t>
            </a:r>
            <a:r>
              <a:rPr lang="en-US" dirty="0"/>
              <a:t>R).</a:t>
            </a:r>
          </a:p>
          <a:p>
            <a:pPr marL="342900" indent="-342900">
              <a:buFont typeface="Arial" panose="020B0604020202020204" pitchFamily="34" charset="0"/>
              <a:buChar char="•"/>
            </a:pPr>
            <a:r>
              <a:rPr lang="en-US" dirty="0"/>
              <a:t>Electronic medical record (E</a:t>
            </a:r>
            <a:r>
              <a:rPr lang="en-US" sz="100" dirty="0"/>
              <a:t> </a:t>
            </a:r>
            <a:r>
              <a:rPr lang="en-US" dirty="0"/>
              <a:t>M</a:t>
            </a:r>
            <a:r>
              <a:rPr lang="en-US" sz="100" dirty="0"/>
              <a:t> </a:t>
            </a:r>
            <a:r>
              <a:rPr lang="en-US" dirty="0"/>
              <a:t>R).</a:t>
            </a:r>
          </a:p>
          <a:p>
            <a:pPr marL="342900" indent="-342900">
              <a:buFont typeface="Arial" panose="020B0604020202020204" pitchFamily="34" charset="0"/>
              <a:buChar char="•"/>
            </a:pPr>
            <a:r>
              <a:rPr lang="en-US" dirty="0"/>
              <a:t>Ethics.</a:t>
            </a:r>
          </a:p>
          <a:p>
            <a:pPr marL="342900" indent="-342900">
              <a:buFont typeface="Arial" panose="020B0604020202020204" pitchFamily="34" charset="0"/>
              <a:buChar char="•"/>
            </a:pPr>
            <a:r>
              <a:rPr lang="en-US" dirty="0"/>
              <a:t>Fasting.</a:t>
            </a:r>
          </a:p>
          <a:p>
            <a:pPr marL="342900" indent="-342900">
              <a:buFont typeface="Arial" panose="020B0604020202020204" pitchFamily="34" charset="0"/>
              <a:buChar char="•"/>
            </a:pPr>
            <a:r>
              <a:rPr lang="en-US" dirty="0"/>
              <a:t>Health Insurance Portability and Accountability Act (H</a:t>
            </a:r>
            <a:r>
              <a:rPr lang="en-US" sz="100" dirty="0"/>
              <a:t> </a:t>
            </a:r>
            <a:r>
              <a:rPr lang="en-US" dirty="0"/>
              <a:t>I</a:t>
            </a:r>
            <a:r>
              <a:rPr lang="en-US" sz="100" dirty="0"/>
              <a:t> </a:t>
            </a:r>
            <a:r>
              <a:rPr lang="en-US" dirty="0"/>
              <a:t>P</a:t>
            </a:r>
            <a:r>
              <a:rPr lang="en-US" sz="100" dirty="0"/>
              <a:t> </a:t>
            </a:r>
            <a:r>
              <a:rPr lang="en-US" dirty="0"/>
              <a:t>A</a:t>
            </a:r>
            <a:r>
              <a:rPr lang="en-US" sz="100" dirty="0"/>
              <a:t> </a:t>
            </a:r>
            <a:r>
              <a:rPr lang="en-US" dirty="0"/>
              <a:t>A).</a:t>
            </a:r>
          </a:p>
          <a:p>
            <a:pPr marL="342900" indent="-342900">
              <a:buFont typeface="Arial" panose="020B0604020202020204" pitchFamily="34" charset="0"/>
              <a:buChar char="•"/>
            </a:pPr>
            <a:r>
              <a:rPr lang="en-US" dirty="0"/>
              <a:t>Hemoconcentration.</a:t>
            </a:r>
          </a:p>
        </p:txBody>
      </p:sp>
      <p:sp>
        <p:nvSpPr>
          <p:cNvPr id="7" name="Slide Number Placeholder 5">
            <a:extLst>
              <a:ext uri="{FF2B5EF4-FFF2-40B4-BE49-F238E27FC236}">
                <a16:creationId xmlns:a16="http://schemas.microsoft.com/office/drawing/2014/main" xmlns="" id="{F0222892-8370-4D58-ACE6-2BB262657784}"/>
              </a:ext>
            </a:extLst>
          </p:cNvPr>
          <p:cNvSpPr txBox="1">
            <a:spLocks/>
          </p:cNvSpPr>
          <p:nvPr/>
        </p:nvSpPr>
        <p:spPr>
          <a:xfrm>
            <a:off x="8626412" y="6673531"/>
            <a:ext cx="355840" cy="1613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8151E55-6873-49E2-B8D5-2F265E6F1973}" type="slidenum">
              <a:rPr lang="en-US" sz="800" smtClean="0"/>
              <a:pPr algn="r"/>
              <a:t>6</a:t>
            </a:fld>
            <a:endParaRPr lang="en-US" sz="800" dirty="0"/>
          </a:p>
        </p:txBody>
      </p:sp>
    </p:spTree>
    <p:extLst>
      <p:ext uri="{BB962C8B-B14F-4D97-AF65-F5344CB8AC3E}">
        <p14:creationId xmlns:p14="http://schemas.microsoft.com/office/powerpoint/2010/main" val="1453228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AAB13F-79AD-4048-9490-B08D1302E284}"/>
              </a:ext>
            </a:extLst>
          </p:cNvPr>
          <p:cNvSpPr>
            <a:spLocks noGrp="1"/>
          </p:cNvSpPr>
          <p:nvPr>
            <p:ph type="title"/>
          </p:nvPr>
        </p:nvSpPr>
        <p:spPr/>
        <p:txBody>
          <a:bodyPr>
            <a:normAutofit/>
          </a:bodyPr>
          <a:lstStyle/>
          <a:p>
            <a:r>
              <a:rPr lang="en-US" sz="3600" dirty="0"/>
              <a:t>Key Terms </a:t>
            </a:r>
            <a:r>
              <a:rPr lang="en-US" sz="1000" b="0" dirty="0"/>
              <a:t>2</a:t>
            </a:r>
          </a:p>
        </p:txBody>
      </p:sp>
      <p:sp>
        <p:nvSpPr>
          <p:cNvPr id="3" name="Content Placeholder 2">
            <a:extLst>
              <a:ext uri="{FF2B5EF4-FFF2-40B4-BE49-F238E27FC236}">
                <a16:creationId xmlns:a16="http://schemas.microsoft.com/office/drawing/2014/main" xmlns="" id="{1E038F4C-3C5C-41D2-A036-352925B5B10E}"/>
              </a:ext>
            </a:extLst>
          </p:cNvPr>
          <p:cNvSpPr>
            <a:spLocks noGrp="1"/>
          </p:cNvSpPr>
          <p:nvPr>
            <p:ph sz="quarter" idx="11"/>
          </p:nvPr>
        </p:nvSpPr>
        <p:spPr>
          <a:xfrm>
            <a:off x="342900" y="1276709"/>
            <a:ext cx="4168140" cy="4402731"/>
          </a:xfrm>
        </p:spPr>
        <p:txBody>
          <a:bodyPr>
            <a:noAutofit/>
          </a:bodyPr>
          <a:lstStyle/>
          <a:p>
            <a:pPr marL="342900" indent="-342900">
              <a:buFont typeface="Arial" panose="020B0604020202020204" pitchFamily="34" charset="0"/>
              <a:buChar char="•"/>
            </a:pPr>
            <a:r>
              <a:rPr lang="en-US" dirty="0"/>
              <a:t>Hemodilution.</a:t>
            </a:r>
          </a:p>
          <a:p>
            <a:pPr marL="342900" indent="-342900">
              <a:buFont typeface="Arial" panose="020B0604020202020204" pitchFamily="34" charset="0"/>
              <a:buChar char="•"/>
            </a:pPr>
            <a:r>
              <a:rPr lang="en-US" dirty="0"/>
              <a:t>Informed consent.</a:t>
            </a:r>
          </a:p>
          <a:p>
            <a:pPr marL="342900" indent="-342900">
              <a:buFont typeface="Arial" panose="020B0604020202020204" pitchFamily="34" charset="0"/>
              <a:buChar char="•"/>
            </a:pPr>
            <a:r>
              <a:rPr lang="en-US" dirty="0"/>
              <a:t>Interfering substances.</a:t>
            </a:r>
          </a:p>
          <a:p>
            <a:pPr marL="342900" indent="-342900">
              <a:buFont typeface="Arial" panose="020B0604020202020204" pitchFamily="34" charset="0"/>
              <a:buChar char="•"/>
            </a:pPr>
            <a:r>
              <a:rPr lang="en-US" dirty="0"/>
              <a:t>Law.</a:t>
            </a:r>
          </a:p>
          <a:p>
            <a:pPr marL="342900" indent="-342900">
              <a:buFont typeface="Arial" panose="020B0604020202020204" pitchFamily="34" charset="0"/>
              <a:buChar char="•"/>
            </a:pPr>
            <a:r>
              <a:rPr lang="en-US" dirty="0"/>
              <a:t>Lipemic.</a:t>
            </a:r>
          </a:p>
          <a:p>
            <a:pPr marL="342900" indent="-342900">
              <a:buFont typeface="Arial" panose="020B0604020202020204" pitchFamily="34" charset="0"/>
              <a:buChar char="•"/>
            </a:pPr>
            <a:r>
              <a:rPr lang="en-US" dirty="0"/>
              <a:t>Peak level.</a:t>
            </a:r>
          </a:p>
          <a:p>
            <a:pPr marL="342900" indent="-342900">
              <a:buFont typeface="Arial" panose="020B0604020202020204" pitchFamily="34" charset="0"/>
              <a:buChar char="•"/>
            </a:pPr>
            <a:r>
              <a:rPr lang="en-US" dirty="0"/>
              <a:t>Postprandial.</a:t>
            </a:r>
          </a:p>
        </p:txBody>
      </p:sp>
      <p:sp>
        <p:nvSpPr>
          <p:cNvPr id="4" name="Content Placeholder 3">
            <a:extLst>
              <a:ext uri="{FF2B5EF4-FFF2-40B4-BE49-F238E27FC236}">
                <a16:creationId xmlns:a16="http://schemas.microsoft.com/office/drawing/2014/main" xmlns="" id="{EEFDA2F6-E53D-4DBA-ACFB-84BC06EAC413}"/>
              </a:ext>
            </a:extLst>
          </p:cNvPr>
          <p:cNvSpPr>
            <a:spLocks noGrp="1"/>
          </p:cNvSpPr>
          <p:nvPr>
            <p:ph sz="quarter" idx="14"/>
          </p:nvPr>
        </p:nvSpPr>
        <p:spPr>
          <a:xfrm>
            <a:off x="4653280" y="1257300"/>
            <a:ext cx="4147820" cy="4422140"/>
          </a:xfrm>
        </p:spPr>
        <p:txBody>
          <a:bodyPr>
            <a:noAutofit/>
          </a:bodyPr>
          <a:lstStyle/>
          <a:p>
            <a:pPr marL="342900" indent="-342900">
              <a:buFont typeface="Arial" panose="020B0604020202020204" pitchFamily="34" charset="0"/>
              <a:buChar char="•"/>
            </a:pPr>
            <a:r>
              <a:rPr lang="en-US" dirty="0"/>
              <a:t>Rapport.</a:t>
            </a:r>
          </a:p>
          <a:p>
            <a:pPr marL="342900" indent="-342900">
              <a:buFont typeface="Arial" panose="020B0604020202020204" pitchFamily="34" charset="0"/>
              <a:buChar char="•"/>
            </a:pPr>
            <a:r>
              <a:rPr lang="en-US" dirty="0"/>
              <a:t>Requisition.</a:t>
            </a:r>
          </a:p>
          <a:p>
            <a:pPr marL="342900" indent="-342900">
              <a:buFont typeface="Arial" panose="020B0604020202020204" pitchFamily="34" charset="0"/>
              <a:buChar char="•"/>
            </a:pPr>
            <a:r>
              <a:rPr lang="en-US" dirty="0" err="1"/>
              <a:t>Respondeat</a:t>
            </a:r>
            <a:r>
              <a:rPr lang="en-US" dirty="0"/>
              <a:t> superior.</a:t>
            </a:r>
          </a:p>
          <a:p>
            <a:pPr marL="342900" indent="-342900">
              <a:buFont typeface="Arial" panose="020B0604020202020204" pitchFamily="34" charset="0"/>
              <a:buChar char="•"/>
            </a:pPr>
            <a:r>
              <a:rPr lang="en-US" dirty="0"/>
              <a:t>Sedentary.</a:t>
            </a:r>
          </a:p>
          <a:p>
            <a:pPr marL="342900" indent="-342900">
              <a:buFont typeface="Arial" panose="020B0604020202020204" pitchFamily="34" charset="0"/>
              <a:buChar char="•"/>
            </a:pPr>
            <a:r>
              <a:rPr lang="en-US" dirty="0"/>
              <a:t>STAT (S</a:t>
            </a:r>
            <a:r>
              <a:rPr lang="en-US" sz="100" dirty="0"/>
              <a:t> </a:t>
            </a:r>
            <a:r>
              <a:rPr lang="en-US" dirty="0"/>
              <a:t>T).</a:t>
            </a:r>
          </a:p>
          <a:p>
            <a:pPr marL="342900" indent="-342900">
              <a:buFont typeface="Arial" panose="020B0604020202020204" pitchFamily="34" charset="0"/>
              <a:buChar char="•"/>
            </a:pPr>
            <a:r>
              <a:rPr lang="en-US" dirty="0"/>
              <a:t>Therapeutic drug monitoring (T</a:t>
            </a:r>
            <a:r>
              <a:rPr lang="en-US" sz="100" dirty="0"/>
              <a:t> </a:t>
            </a:r>
            <a:r>
              <a:rPr lang="en-US" dirty="0"/>
              <a:t>D</a:t>
            </a:r>
            <a:r>
              <a:rPr lang="en-US" sz="100" dirty="0"/>
              <a:t> </a:t>
            </a:r>
            <a:r>
              <a:rPr lang="en-US" dirty="0"/>
              <a:t>M).</a:t>
            </a:r>
          </a:p>
          <a:p>
            <a:pPr marL="342900" indent="-342900">
              <a:buFont typeface="Arial" panose="020B0604020202020204" pitchFamily="34" charset="0"/>
              <a:buChar char="•"/>
            </a:pPr>
            <a:r>
              <a:rPr lang="en-US" dirty="0"/>
              <a:t>Trough level.</a:t>
            </a:r>
          </a:p>
        </p:txBody>
      </p:sp>
      <p:sp>
        <p:nvSpPr>
          <p:cNvPr id="7" name="Slide Number Placeholder 5">
            <a:extLst>
              <a:ext uri="{FF2B5EF4-FFF2-40B4-BE49-F238E27FC236}">
                <a16:creationId xmlns:a16="http://schemas.microsoft.com/office/drawing/2014/main" xmlns="" id="{F0222892-8370-4D58-ACE6-2BB262657784}"/>
              </a:ext>
            </a:extLst>
          </p:cNvPr>
          <p:cNvSpPr txBox="1">
            <a:spLocks/>
          </p:cNvSpPr>
          <p:nvPr/>
        </p:nvSpPr>
        <p:spPr>
          <a:xfrm>
            <a:off x="8626412" y="6673531"/>
            <a:ext cx="355840" cy="1613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8151E55-6873-49E2-B8D5-2F265E6F1973}" type="slidenum">
              <a:rPr lang="en-US" sz="800" smtClean="0"/>
              <a:pPr algn="r"/>
              <a:t>7</a:t>
            </a:fld>
            <a:endParaRPr lang="en-US" sz="800" dirty="0"/>
          </a:p>
        </p:txBody>
      </p:sp>
    </p:spTree>
    <p:extLst>
      <p:ext uri="{BB962C8B-B14F-4D97-AF65-F5344CB8AC3E}">
        <p14:creationId xmlns:p14="http://schemas.microsoft.com/office/powerpoint/2010/main" val="3275824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13A341-DFFD-462E-994A-A29819B31663}"/>
              </a:ext>
            </a:extLst>
          </p:cNvPr>
          <p:cNvSpPr>
            <a:spLocks noGrp="1"/>
          </p:cNvSpPr>
          <p:nvPr>
            <p:ph type="title"/>
          </p:nvPr>
        </p:nvSpPr>
        <p:spPr/>
        <p:txBody>
          <a:bodyPr/>
          <a:lstStyle/>
          <a:p>
            <a:r>
              <a:rPr lang="en-US" dirty="0"/>
              <a:t>Learning Outcome 7.1</a:t>
            </a:r>
          </a:p>
        </p:txBody>
      </p:sp>
      <p:sp>
        <p:nvSpPr>
          <p:cNvPr id="3" name="Content Placeholder 2">
            <a:extLst>
              <a:ext uri="{FF2B5EF4-FFF2-40B4-BE49-F238E27FC236}">
                <a16:creationId xmlns:a16="http://schemas.microsoft.com/office/drawing/2014/main" xmlns="" id="{EFEA6660-EE8B-4623-85FD-A163ADF98E54}"/>
              </a:ext>
            </a:extLst>
          </p:cNvPr>
          <p:cNvSpPr>
            <a:spLocks noGrp="1"/>
          </p:cNvSpPr>
          <p:nvPr>
            <p:ph sz="quarter" idx="11"/>
          </p:nvPr>
        </p:nvSpPr>
        <p:spPr>
          <a:xfrm>
            <a:off x="342900" y="1276709"/>
            <a:ext cx="8458200" cy="4453531"/>
          </a:xfrm>
        </p:spPr>
        <p:txBody>
          <a:bodyPr/>
          <a:lstStyle/>
          <a:p>
            <a:r>
              <a:rPr lang="en-US" dirty="0"/>
              <a:t>Laboratory Requisitions</a:t>
            </a:r>
          </a:p>
        </p:txBody>
      </p:sp>
      <p:sp>
        <p:nvSpPr>
          <p:cNvPr id="6" name="Slide Number Placeholder 5">
            <a:extLst>
              <a:ext uri="{FF2B5EF4-FFF2-40B4-BE49-F238E27FC236}">
                <a16:creationId xmlns:a16="http://schemas.microsoft.com/office/drawing/2014/main" xmlns="" id="{6F1CCDC0-24A0-46AC-99B0-1DD3DA46BB48}"/>
              </a:ext>
            </a:extLst>
          </p:cNvPr>
          <p:cNvSpPr>
            <a:spLocks noGrp="1"/>
          </p:cNvSpPr>
          <p:nvPr>
            <p:ph type="sldNum" sz="quarter" idx="4"/>
          </p:nvPr>
        </p:nvSpPr>
        <p:spPr/>
        <p:txBody>
          <a:bodyPr/>
          <a:lstStyle/>
          <a:p>
            <a:fld id="{68151E55-6873-49E2-B8D5-2F265E6F1973}" type="slidenum">
              <a:rPr lang="en-US" smtClean="0"/>
              <a:pPr/>
              <a:t>8</a:t>
            </a:fld>
            <a:endParaRPr lang="en-US" dirty="0"/>
          </a:p>
        </p:txBody>
      </p:sp>
    </p:spTree>
    <p:extLst>
      <p:ext uri="{BB962C8B-B14F-4D97-AF65-F5344CB8AC3E}">
        <p14:creationId xmlns:p14="http://schemas.microsoft.com/office/powerpoint/2010/main" val="1389750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2C840D-B7F0-4651-A8A0-214F58609E12}"/>
              </a:ext>
            </a:extLst>
          </p:cNvPr>
          <p:cNvSpPr>
            <a:spLocks noGrp="1"/>
          </p:cNvSpPr>
          <p:nvPr>
            <p:ph type="title"/>
          </p:nvPr>
        </p:nvSpPr>
        <p:spPr/>
        <p:txBody>
          <a:bodyPr>
            <a:normAutofit/>
          </a:bodyPr>
          <a:lstStyle/>
          <a:p>
            <a:r>
              <a:rPr lang="en-US" sz="3600" dirty="0"/>
              <a:t>Laboratory Requisitions </a:t>
            </a:r>
            <a:r>
              <a:rPr lang="en-US" sz="1000" b="0" dirty="0"/>
              <a:t>1</a:t>
            </a:r>
          </a:p>
        </p:txBody>
      </p:sp>
      <p:sp>
        <p:nvSpPr>
          <p:cNvPr id="3" name="Content Placeholder 2">
            <a:extLst>
              <a:ext uri="{FF2B5EF4-FFF2-40B4-BE49-F238E27FC236}">
                <a16:creationId xmlns:a16="http://schemas.microsoft.com/office/drawing/2014/main" xmlns="" id="{DECCA7F5-6708-44B1-A47F-B86E49DAFE5C}"/>
              </a:ext>
            </a:extLst>
          </p:cNvPr>
          <p:cNvSpPr>
            <a:spLocks noGrp="1"/>
          </p:cNvSpPr>
          <p:nvPr>
            <p:ph sz="quarter" idx="11"/>
          </p:nvPr>
        </p:nvSpPr>
        <p:spPr>
          <a:xfrm>
            <a:off x="342900" y="1276709"/>
            <a:ext cx="8458200" cy="491131"/>
          </a:xfrm>
        </p:spPr>
        <p:txBody>
          <a:bodyPr/>
          <a:lstStyle/>
          <a:p>
            <a:r>
              <a:rPr lang="en-US" dirty="0"/>
              <a:t>Tests must be ordered by a qualified healthcare practitioner.</a:t>
            </a:r>
          </a:p>
        </p:txBody>
      </p:sp>
      <p:sp>
        <p:nvSpPr>
          <p:cNvPr id="4" name="Content Placeholder 3">
            <a:extLst>
              <a:ext uri="{FF2B5EF4-FFF2-40B4-BE49-F238E27FC236}">
                <a16:creationId xmlns:a16="http://schemas.microsoft.com/office/drawing/2014/main" xmlns="" id="{489DC52D-207B-415A-A354-2956F7FF02AF}"/>
              </a:ext>
            </a:extLst>
          </p:cNvPr>
          <p:cNvSpPr>
            <a:spLocks noGrp="1"/>
          </p:cNvSpPr>
          <p:nvPr>
            <p:ph sz="quarter" idx="14"/>
          </p:nvPr>
        </p:nvSpPr>
        <p:spPr>
          <a:xfrm>
            <a:off x="342900" y="1879601"/>
            <a:ext cx="8458200" cy="1981199"/>
          </a:xfrm>
        </p:spPr>
        <p:txBody>
          <a:bodyPr/>
          <a:lstStyle/>
          <a:p>
            <a:r>
              <a:rPr lang="en-US" dirty="0"/>
              <a:t>Inpatient orders.</a:t>
            </a:r>
          </a:p>
          <a:p>
            <a:pPr marL="292608" indent="-292608">
              <a:buFont typeface="Arial" panose="020B0604020202020204" pitchFamily="34" charset="0"/>
              <a:buChar char="•"/>
            </a:pPr>
            <a:r>
              <a:rPr lang="en-US" dirty="0"/>
              <a:t>Chart.</a:t>
            </a:r>
          </a:p>
          <a:p>
            <a:pPr marL="292608" indent="-292608">
              <a:buFont typeface="Arial" panose="020B0604020202020204" pitchFamily="34" charset="0"/>
              <a:buChar char="•"/>
            </a:pPr>
            <a:r>
              <a:rPr lang="en-US" dirty="0"/>
              <a:t>Electronic medical record.</a:t>
            </a:r>
          </a:p>
          <a:p>
            <a:pPr marL="292608" indent="-292608">
              <a:buFont typeface="Arial" panose="020B0604020202020204" pitchFamily="34" charset="0"/>
              <a:buChar char="•"/>
            </a:pPr>
            <a:r>
              <a:rPr lang="en-US" dirty="0"/>
              <a:t>Electronic health record.</a:t>
            </a:r>
          </a:p>
        </p:txBody>
      </p:sp>
      <p:sp>
        <p:nvSpPr>
          <p:cNvPr id="8" name="Content Placeholder 7">
            <a:extLst>
              <a:ext uri="{FF2B5EF4-FFF2-40B4-BE49-F238E27FC236}">
                <a16:creationId xmlns:a16="http://schemas.microsoft.com/office/drawing/2014/main" xmlns="" id="{4DADEA1D-D3B1-4FFA-8079-EC33385AE011}"/>
              </a:ext>
            </a:extLst>
          </p:cNvPr>
          <p:cNvSpPr>
            <a:spLocks noGrp="1"/>
          </p:cNvSpPr>
          <p:nvPr>
            <p:ph sz="quarter" idx="15"/>
          </p:nvPr>
        </p:nvSpPr>
        <p:spPr>
          <a:xfrm>
            <a:off x="356750" y="3972561"/>
            <a:ext cx="8458200" cy="2252963"/>
          </a:xfrm>
        </p:spPr>
        <p:txBody>
          <a:bodyPr/>
          <a:lstStyle/>
          <a:p>
            <a:r>
              <a:rPr lang="en-US" dirty="0"/>
              <a:t>Outpatient orders.</a:t>
            </a:r>
          </a:p>
          <a:p>
            <a:pPr marL="292608" indent="-292608">
              <a:buFont typeface="Arial" panose="020B0604020202020204" pitchFamily="34" charset="0"/>
              <a:buChar char="•"/>
            </a:pPr>
            <a:r>
              <a:rPr lang="en-US" dirty="0"/>
              <a:t>Prescription/requisition.</a:t>
            </a:r>
          </a:p>
          <a:p>
            <a:pPr marL="292608" indent="-292608">
              <a:buFont typeface="Arial" panose="020B0604020202020204" pitchFamily="34" charset="0"/>
              <a:buChar char="•"/>
            </a:pPr>
            <a:r>
              <a:rPr lang="en-US" dirty="0"/>
              <a:t>Telephone or fax.</a:t>
            </a:r>
          </a:p>
          <a:p>
            <a:pPr marL="292608" indent="-292608">
              <a:buFont typeface="Arial" panose="020B0604020202020204" pitchFamily="34" charset="0"/>
              <a:buChar char="•"/>
            </a:pPr>
            <a:r>
              <a:rPr lang="en-US" dirty="0"/>
              <a:t>Laboratory information system (L</a:t>
            </a:r>
            <a:r>
              <a:rPr lang="en-US" sz="100" dirty="0"/>
              <a:t> </a:t>
            </a:r>
            <a:r>
              <a:rPr lang="en-US" dirty="0"/>
              <a:t>I</a:t>
            </a:r>
            <a:r>
              <a:rPr lang="en-US" sz="100" dirty="0"/>
              <a:t> </a:t>
            </a:r>
            <a:r>
              <a:rPr lang="en-US" dirty="0"/>
              <a:t>S).</a:t>
            </a:r>
          </a:p>
        </p:txBody>
      </p:sp>
      <p:sp>
        <p:nvSpPr>
          <p:cNvPr id="7" name="Slide Number Placeholder 6">
            <a:extLst>
              <a:ext uri="{FF2B5EF4-FFF2-40B4-BE49-F238E27FC236}">
                <a16:creationId xmlns:a16="http://schemas.microsoft.com/office/drawing/2014/main" xmlns="" id="{DC019E4B-C882-4FA2-B259-95F119567315}"/>
              </a:ext>
            </a:extLst>
          </p:cNvPr>
          <p:cNvSpPr>
            <a:spLocks noGrp="1"/>
          </p:cNvSpPr>
          <p:nvPr>
            <p:ph type="sldNum" sz="quarter" idx="10"/>
          </p:nvPr>
        </p:nvSpPr>
        <p:spPr/>
        <p:txBody>
          <a:bodyPr/>
          <a:lstStyle/>
          <a:p>
            <a:fld id="{68151E55-6873-49E2-B8D5-2F265E6F1973}" type="slidenum">
              <a:rPr lang="en-US" smtClean="0"/>
              <a:t>9</a:t>
            </a:fld>
            <a:endParaRPr lang="en-US"/>
          </a:p>
        </p:txBody>
      </p:sp>
    </p:spTree>
    <p:extLst>
      <p:ext uri="{BB962C8B-B14F-4D97-AF65-F5344CB8AC3E}">
        <p14:creationId xmlns:p14="http://schemas.microsoft.com/office/powerpoint/2010/main" val="2147143602"/>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6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63">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Nickels_UB13e_PPT_Instructor_Ch03</Template>
  <TotalTime>5284</TotalTime>
  <Words>6057</Words>
  <Application>Microsoft Office PowerPoint</Application>
  <PresentationFormat>On-screen Show (4:3)</PresentationFormat>
  <Paragraphs>776</Paragraphs>
  <Slides>56</Slides>
  <Notes>41</Notes>
  <HiddenSlides>6</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56</vt:i4>
      </vt:variant>
    </vt:vector>
  </HeadingPairs>
  <TitlesOfParts>
    <vt:vector size="64" baseType="lpstr">
      <vt:lpstr>Albertus Medium</vt:lpstr>
      <vt:lpstr>Arial</vt:lpstr>
      <vt:lpstr>Calibri</vt:lpstr>
      <vt:lpstr>Title Slides Master</vt:lpstr>
      <vt:lpstr>MainContentSlideMaster</vt:lpstr>
      <vt:lpstr>ClosingMaster</vt:lpstr>
      <vt:lpstr>DividerSlideMaster</vt:lpstr>
      <vt:lpstr>ImageDescriptionAppendixSlideMaster</vt:lpstr>
      <vt:lpstr>Chapter 7</vt:lpstr>
      <vt:lpstr>Learning Outcomes</vt:lpstr>
      <vt:lpstr>N A A C L S Competencies 1</vt:lpstr>
      <vt:lpstr>N A A C L S Competencies 2</vt:lpstr>
      <vt:lpstr>N A A C L S Competencies 3</vt:lpstr>
      <vt:lpstr>Key Terms 1</vt:lpstr>
      <vt:lpstr>Key Terms 2</vt:lpstr>
      <vt:lpstr>Learning Outcome 7.1</vt:lpstr>
      <vt:lpstr>Laboratory Requisitions 1</vt:lpstr>
      <vt:lpstr>Processing Laboratory Requisitions</vt:lpstr>
      <vt:lpstr>Required Information for Requisitions</vt:lpstr>
      <vt:lpstr>Computer–Generated Requisition Label</vt:lpstr>
      <vt:lpstr>Learning Outcome 7.2</vt:lpstr>
      <vt:lpstr>Greeting the Patient</vt:lpstr>
      <vt:lpstr>Patient Interaction</vt:lpstr>
      <vt:lpstr>Life Span Considerations</vt:lpstr>
      <vt:lpstr>Sleeping Patients</vt:lpstr>
      <vt:lpstr>Learning Outcome 7.3</vt:lpstr>
      <vt:lpstr>Ethics versus. Law</vt:lpstr>
      <vt:lpstr>Legal Terms</vt:lpstr>
      <vt:lpstr>Negligence and Malpractice</vt:lpstr>
      <vt:lpstr>Preventing Malpractice Cases</vt:lpstr>
      <vt:lpstr>Patients’ Rights</vt:lpstr>
      <vt:lpstr>Informed Consent</vt:lpstr>
      <vt:lpstr>Confidentiality</vt:lpstr>
      <vt:lpstr>Learning Outcome 7.4</vt:lpstr>
      <vt:lpstr>Three–Step Process to Correct Patient Identification</vt:lpstr>
      <vt:lpstr>Inpatient Identification</vt:lpstr>
      <vt:lpstr>Outpatient Identification</vt:lpstr>
      <vt:lpstr>Identification of Children</vt:lpstr>
      <vt:lpstr>Learn How 7–1: Patient Identification</vt:lpstr>
      <vt:lpstr>Learning Outcome 7.5</vt:lpstr>
      <vt:lpstr>Labeling the Specimen</vt:lpstr>
      <vt:lpstr>Required Information</vt:lpstr>
      <vt:lpstr>Applying the Label</vt:lpstr>
      <vt:lpstr>Learning Outcome 7.6</vt:lpstr>
      <vt:lpstr>Patient Factors</vt:lpstr>
      <vt:lpstr>Environmental Factors</vt:lpstr>
      <vt:lpstr>Timing of Specimen Collection</vt:lpstr>
      <vt:lpstr>Dietary Factors</vt:lpstr>
      <vt:lpstr>Lipemia and Lab Tests</vt:lpstr>
      <vt:lpstr>Medications and Lab Tests</vt:lpstr>
      <vt:lpstr>Specimen Transporting and Processing</vt:lpstr>
      <vt:lpstr>Learning Outcome 7.7</vt:lpstr>
      <vt:lpstr>Electronic Health Records</vt:lpstr>
      <vt:lpstr>Specimen Tracking</vt:lpstr>
      <vt:lpstr>Chapter Summary 1</vt:lpstr>
      <vt:lpstr>Chapter Summary 2</vt:lpstr>
      <vt:lpstr>Chapter Summary 3</vt:lpstr>
      <vt:lpstr>End of Main Content</vt:lpstr>
      <vt:lpstr>Accessibility Content: Text Alternatives for Images</vt:lpstr>
      <vt:lpstr>Computer–Generated Requisition Label – Text Alternative</vt:lpstr>
      <vt:lpstr>Labeling the Specimen – Text Alternative</vt:lpstr>
      <vt:lpstr>Required Information – Text Alternative</vt:lpstr>
      <vt:lpstr>Applying the Label – Text Alternative</vt:lpstr>
      <vt:lpstr>Timing of Specimen Collection – Text Alternative</vt:lpstr>
    </vt:vector>
  </TitlesOfParts>
  <Company>McGraw Hill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dc:title>
  <dc:creator/>
  <cp:keywords/>
  <cp:lastModifiedBy>Vimalraj Gopi</cp:lastModifiedBy>
  <cp:revision>2138</cp:revision>
  <dcterms:created xsi:type="dcterms:W3CDTF">2020-12-08T04:00:13Z</dcterms:created>
  <dcterms:modified xsi:type="dcterms:W3CDTF">2023-03-23T10:19:23Z</dcterms:modified>
</cp:coreProperties>
</file>