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Lst>
  <p:notesMasterIdLst>
    <p:notesMasterId r:id="rId61"/>
  </p:notesMasterIdLst>
  <p:sldIdLst>
    <p:sldId id="1351" r:id="rId6"/>
    <p:sldId id="1350" r:id="rId7"/>
    <p:sldId id="1352" r:id="rId8"/>
    <p:sldId id="1353" r:id="rId9"/>
    <p:sldId id="1354" r:id="rId10"/>
    <p:sldId id="1355" r:id="rId11"/>
    <p:sldId id="1407" r:id="rId12"/>
    <p:sldId id="1357" r:id="rId13"/>
    <p:sldId id="1358" r:id="rId14"/>
    <p:sldId id="1359" r:id="rId15"/>
    <p:sldId id="1360" r:id="rId16"/>
    <p:sldId id="1361" r:id="rId17"/>
    <p:sldId id="1362" r:id="rId18"/>
    <p:sldId id="1363" r:id="rId19"/>
    <p:sldId id="1364" r:id="rId20"/>
    <p:sldId id="1408" r:id="rId21"/>
    <p:sldId id="1367" r:id="rId22"/>
    <p:sldId id="1368" r:id="rId23"/>
    <p:sldId id="1369" r:id="rId24"/>
    <p:sldId id="1370" r:id="rId25"/>
    <p:sldId id="1371" r:id="rId26"/>
    <p:sldId id="1372" r:id="rId27"/>
    <p:sldId id="1373" r:id="rId28"/>
    <p:sldId id="1374" r:id="rId29"/>
    <p:sldId id="1375" r:id="rId30"/>
    <p:sldId id="1376" r:id="rId31"/>
    <p:sldId id="1409" r:id="rId32"/>
    <p:sldId id="1378" r:id="rId33"/>
    <p:sldId id="1379" r:id="rId34"/>
    <p:sldId id="1380" r:id="rId35"/>
    <p:sldId id="1410" r:id="rId36"/>
    <p:sldId id="1382" r:id="rId37"/>
    <p:sldId id="1383" r:id="rId38"/>
    <p:sldId id="1384" r:id="rId39"/>
    <p:sldId id="1385" r:id="rId40"/>
    <p:sldId id="1386" r:id="rId41"/>
    <p:sldId id="1387" r:id="rId42"/>
    <p:sldId id="1389" r:id="rId43"/>
    <p:sldId id="1411" r:id="rId44"/>
    <p:sldId id="1391" r:id="rId45"/>
    <p:sldId id="1392" r:id="rId46"/>
    <p:sldId id="1393" r:id="rId47"/>
    <p:sldId id="1394" r:id="rId48"/>
    <p:sldId id="1395" r:id="rId49"/>
    <p:sldId id="1396" r:id="rId50"/>
    <p:sldId id="1412" r:id="rId51"/>
    <p:sldId id="1398" r:id="rId52"/>
    <p:sldId id="1399" r:id="rId53"/>
    <p:sldId id="1400" r:id="rId54"/>
    <p:sldId id="1401" r:id="rId55"/>
    <p:sldId id="1402" r:id="rId56"/>
    <p:sldId id="1403" r:id="rId57"/>
    <p:sldId id="442" r:id="rId58"/>
    <p:sldId id="258" r:id="rId59"/>
    <p:sldId id="1406"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351"/>
            <p14:sldId id="1350"/>
            <p14:sldId id="1352"/>
            <p14:sldId id="1353"/>
            <p14:sldId id="1354"/>
            <p14:sldId id="1355"/>
            <p14:sldId id="1407"/>
            <p14:sldId id="1357"/>
            <p14:sldId id="1358"/>
            <p14:sldId id="1359"/>
            <p14:sldId id="1360"/>
            <p14:sldId id="1361"/>
            <p14:sldId id="1362"/>
            <p14:sldId id="1363"/>
            <p14:sldId id="1364"/>
            <p14:sldId id="1408"/>
            <p14:sldId id="1367"/>
            <p14:sldId id="1368"/>
            <p14:sldId id="1369"/>
            <p14:sldId id="1370"/>
            <p14:sldId id="1371"/>
            <p14:sldId id="1372"/>
            <p14:sldId id="1373"/>
            <p14:sldId id="1374"/>
            <p14:sldId id="1375"/>
            <p14:sldId id="1376"/>
            <p14:sldId id="1409"/>
            <p14:sldId id="1378"/>
            <p14:sldId id="1379"/>
            <p14:sldId id="1380"/>
            <p14:sldId id="1410"/>
            <p14:sldId id="1382"/>
            <p14:sldId id="1383"/>
            <p14:sldId id="1384"/>
            <p14:sldId id="1385"/>
            <p14:sldId id="1386"/>
            <p14:sldId id="1387"/>
            <p14:sldId id="1389"/>
            <p14:sldId id="1411"/>
            <p14:sldId id="1391"/>
            <p14:sldId id="1392"/>
            <p14:sldId id="1393"/>
            <p14:sldId id="1394"/>
            <p14:sldId id="1395"/>
            <p14:sldId id="1396"/>
            <p14:sldId id="1412"/>
            <p14:sldId id="1398"/>
            <p14:sldId id="1399"/>
            <p14:sldId id="1400"/>
            <p14:sldId id="1401"/>
            <p14:sldId id="1402"/>
            <p14:sldId id="1403"/>
            <p14:sldId id="442"/>
          </p14:sldIdLst>
        </p14:section>
        <p14:section name="Appendix: Image Descriptions for Unsighted Students" id="{9E859B0B-078E-463E-89A6-21C20DD280C4}">
          <p14:sldIdLst>
            <p14:sldId id="258"/>
            <p14:sldId id="1406"/>
          </p14:sldIdLst>
        </p14:section>
      </p14:sectionLst>
    </p:ext>
    <p:ext uri="{EFAFB233-063F-42B5-8137-9DF3F51BA10A}">
      <p15:sldGuideLst xmlns:p15="http://schemas.microsoft.com/office/powerpoint/2012/main">
        <p15:guide id="2" pos="2856" userDrawn="1">
          <p15:clr>
            <a:srgbClr val="A4A3A4"/>
          </p15:clr>
        </p15:guide>
        <p15:guide id="3" orient="horz" pos="2208"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76" autoAdjust="0"/>
    <p:restoredTop sz="86397" autoAdjust="0"/>
  </p:normalViewPr>
  <p:slideViewPr>
    <p:cSldViewPr snapToGrid="0" showGuides="1">
      <p:cViewPr varScale="1">
        <p:scale>
          <a:sx n="64" d="100"/>
          <a:sy n="64" d="100"/>
        </p:scale>
        <p:origin x="1746" y="72"/>
      </p:cViewPr>
      <p:guideLst>
        <p:guide pos="2856"/>
        <p:guide orient="horz" pos="2208"/>
        <p:guide pos="5664"/>
        <p:guide pos="456"/>
        <p:guide orient="horz" pos="794"/>
      </p:guideLst>
    </p:cSldViewPr>
  </p:slideViewPr>
  <p:outlineViewPr>
    <p:cViewPr>
      <p:scale>
        <a:sx n="33" d="100"/>
        <a:sy n="33" d="100"/>
      </p:scale>
      <p:origin x="0" y="-9072"/>
    </p:cViewPr>
  </p:outlineViewPr>
  <p:notesTextViewPr>
    <p:cViewPr>
      <p:scale>
        <a:sx n="100" d="100"/>
        <a:sy n="100" d="100"/>
      </p:scale>
      <p:origin x="0" y="0"/>
    </p:cViewPr>
  </p:notesTextViewPr>
  <p:sorterViewPr>
    <p:cViewPr>
      <p:scale>
        <a:sx n="100" d="100"/>
        <a:sy n="100" d="100"/>
      </p:scale>
      <p:origin x="0" y="-16680"/>
    </p:cViewPr>
  </p:sorter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t>3/23/2023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t>1</a:t>
            </a:fld>
            <a:endParaRPr lang="en-US"/>
          </a:p>
        </p:txBody>
      </p:sp>
    </p:spTree>
    <p:extLst>
      <p:ext uri="{BB962C8B-B14F-4D97-AF65-F5344CB8AC3E}">
        <p14:creationId xmlns:p14="http://schemas.microsoft.com/office/powerpoint/2010/main" val="2892963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8.1 </a:t>
            </a:r>
            <a:r>
              <a:rPr lang="en-US" altLang="en-US" dirty="0">
                <a:latin typeface="Albertus Medium" pitchFamily="34" charset="0"/>
              </a:rPr>
              <a:t>Select equipment used for both venipuncture and capillary puncture.</a:t>
            </a:r>
          </a:p>
          <a:p>
            <a:endParaRPr lang="en-US" baseline="0" dirty="0"/>
          </a:p>
          <a:p>
            <a:r>
              <a:rPr lang="en-US" b="1" baseline="0" dirty="0"/>
              <a:t>Notes:</a:t>
            </a:r>
          </a:p>
          <a:p>
            <a:pPr>
              <a:defRPr/>
            </a:pPr>
            <a:endParaRPr lang="en-US" b="1" dirty="0"/>
          </a:p>
          <a:p>
            <a:pPr>
              <a:defRPr/>
            </a:pPr>
            <a:r>
              <a:rPr lang="en-US" b="1" dirty="0"/>
              <a:t>Computer label/permanent marking pen:</a:t>
            </a:r>
          </a:p>
          <a:p>
            <a:pPr marL="171450" indent="-171450">
              <a:buFont typeface="Arial" pitchFamily="34" charset="0"/>
              <a:buChar char="•"/>
              <a:defRPr/>
            </a:pPr>
            <a:r>
              <a:rPr lang="en-US" dirty="0"/>
              <a:t>Apply and initial computer labels immediately after drawing blood but before leaving the patient.</a:t>
            </a:r>
          </a:p>
          <a:p>
            <a:pPr marL="171450" indent="-171450">
              <a:buFont typeface="Arial" pitchFamily="34" charset="0"/>
              <a:buChar char="•"/>
              <a:defRPr/>
            </a:pPr>
            <a:r>
              <a:rPr lang="en-US" dirty="0"/>
              <a:t>Some facilities now use barcodes.</a:t>
            </a:r>
          </a:p>
          <a:p>
            <a:pPr marL="171450" indent="-171450">
              <a:buFont typeface="Arial" pitchFamily="34" charset="0"/>
              <a:buChar char="•"/>
              <a:defRPr/>
            </a:pPr>
            <a:r>
              <a:rPr lang="en-US" dirty="0"/>
              <a:t>If computer labels are not supplied, write all of the necessary information by hand: patient name, specimen collection time and date, and your identification.</a:t>
            </a:r>
          </a:p>
          <a:p>
            <a:pPr>
              <a:defRPr/>
            </a:pPr>
            <a:endParaRPr lang="en-US" dirty="0"/>
          </a:p>
          <a:p>
            <a:pPr>
              <a:defRPr/>
            </a:pPr>
            <a:r>
              <a:rPr lang="en-US" b="1" dirty="0"/>
              <a:t>Specimen transport bags:</a:t>
            </a:r>
          </a:p>
          <a:p>
            <a:pPr marL="171450" indent="-171450">
              <a:buFont typeface="Arial" pitchFamily="34" charset="0"/>
              <a:buChar char="•"/>
              <a:defRPr/>
            </a:pPr>
            <a:r>
              <a:rPr lang="en-US" dirty="0"/>
              <a:t>Specimens are placed in specially marked biohazard bags for transport.</a:t>
            </a:r>
          </a:p>
          <a:p>
            <a:pPr marL="171450" indent="-171450">
              <a:buFont typeface="Arial" pitchFamily="34" charset="0"/>
              <a:buChar char="•"/>
              <a:defRPr/>
            </a:pPr>
            <a:r>
              <a:rPr lang="en-US" dirty="0"/>
              <a:t>Bags have a zip closure and a separate compartment for paperwork.</a:t>
            </a:r>
          </a:p>
          <a:p>
            <a:pPr marL="171450" indent="-171450">
              <a:buFont typeface="Arial" pitchFamily="34" charset="0"/>
              <a:buChar char="•"/>
              <a:defRPr/>
            </a:pPr>
            <a:r>
              <a:rPr lang="en-US" dirty="0"/>
              <a:t>Always use the most appropriate size bag for the specimen.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15</a:t>
            </a:fld>
            <a:endParaRPr lang="en-US"/>
          </a:p>
        </p:txBody>
      </p:sp>
    </p:spTree>
    <p:extLst>
      <p:ext uri="{BB962C8B-B14F-4D97-AF65-F5344CB8AC3E}">
        <p14:creationId xmlns:p14="http://schemas.microsoft.com/office/powerpoint/2010/main" val="409255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pPr>
              <a:defRPr/>
            </a:pPr>
            <a:endParaRPr lang="en-US" b="1" dirty="0"/>
          </a:p>
          <a:p>
            <a:pPr>
              <a:defRPr/>
            </a:pPr>
            <a:r>
              <a:rPr lang="en-US" b="1" dirty="0"/>
              <a:t>Tourniquet:</a:t>
            </a:r>
          </a:p>
          <a:p>
            <a:pPr marL="171450" indent="-171450">
              <a:buFont typeface="Arial" pitchFamily="34" charset="0"/>
              <a:buChar char="•"/>
              <a:defRPr/>
            </a:pPr>
            <a:r>
              <a:rPr lang="en-US" dirty="0"/>
              <a:t>Applied to stop the flow of venous blood temporarily, making it easier to locate a patient’s veins</a:t>
            </a:r>
          </a:p>
          <a:p>
            <a:pPr marL="171450" indent="-171450">
              <a:buFont typeface="Arial" pitchFamily="34" charset="0"/>
              <a:buChar char="•"/>
              <a:defRPr/>
            </a:pPr>
            <a:r>
              <a:rPr lang="en-US" dirty="0"/>
              <a:t>Tourniquets are disposable. Use a new tourniquet for each patient. </a:t>
            </a:r>
          </a:p>
          <a:p>
            <a:pPr marL="171450" indent="-171450">
              <a:buFont typeface="Arial" pitchFamily="34" charset="0"/>
              <a:buChar char="•"/>
              <a:defRPr/>
            </a:pPr>
            <a:r>
              <a:rPr lang="en-US" dirty="0"/>
              <a:t>If a tourniquet is not available, you can use a blood pressure cuff instead.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17</a:t>
            </a:fld>
            <a:endParaRPr lang="en-US"/>
          </a:p>
        </p:txBody>
      </p:sp>
    </p:spTree>
    <p:extLst>
      <p:ext uri="{BB962C8B-B14F-4D97-AF65-F5344CB8AC3E}">
        <p14:creationId xmlns:p14="http://schemas.microsoft.com/office/powerpoint/2010/main" val="1587862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endParaRPr lang="en-US" altLang="en-US" dirty="0"/>
          </a:p>
          <a:p>
            <a:r>
              <a:rPr lang="en-US" altLang="en-US" dirty="0"/>
              <a:t>The </a:t>
            </a:r>
            <a:r>
              <a:rPr lang="en-US" altLang="en-US" b="1" dirty="0"/>
              <a:t>hub</a:t>
            </a:r>
            <a:r>
              <a:rPr lang="en-US" altLang="en-US" dirty="0"/>
              <a:t> of a needle is the plastic part at the base. The </a:t>
            </a:r>
            <a:r>
              <a:rPr lang="en-US" altLang="en-US" b="1" dirty="0"/>
              <a:t>shaft</a:t>
            </a:r>
            <a:r>
              <a:rPr lang="en-US" altLang="en-US" dirty="0"/>
              <a:t> is the tubular portion of the needle. </a:t>
            </a:r>
            <a:r>
              <a:rPr lang="en-US" altLang="en-US" baseline="0" dirty="0"/>
              <a:t> </a:t>
            </a:r>
            <a:r>
              <a:rPr lang="en-US" altLang="en-US" dirty="0"/>
              <a:t>The </a:t>
            </a:r>
            <a:r>
              <a:rPr lang="en-US" altLang="en-US" b="1" dirty="0"/>
              <a:t>bevel</a:t>
            </a:r>
            <a:r>
              <a:rPr lang="en-US" altLang="en-US" dirty="0"/>
              <a:t>, or slanted tip, must always be facing upward (you should be able to see it when you look down).</a:t>
            </a:r>
          </a:p>
          <a:p>
            <a:endParaRPr lang="en-US" altLang="en-US" dirty="0"/>
          </a:p>
          <a:p>
            <a:r>
              <a:rPr lang="en-US" altLang="en-US" b="1" dirty="0"/>
              <a:t>Sterile</a:t>
            </a:r>
            <a:r>
              <a:rPr lang="en-US" altLang="en-US" dirty="0"/>
              <a:t> needles (those free of microorganisms) are packaged</a:t>
            </a:r>
            <a:r>
              <a:rPr lang="en-US" altLang="en-US" baseline="0" dirty="0"/>
              <a:t> in peel-apart packages or plastic cases.</a:t>
            </a:r>
            <a:endParaRPr lang="en-US" altLang="en-US" dirty="0"/>
          </a:p>
          <a:p>
            <a:endParaRPr lang="en-US" altLang="en-US" dirty="0"/>
          </a:p>
          <a:p>
            <a:r>
              <a:rPr lang="en-US" altLang="en-US" dirty="0"/>
              <a:t>Since the Needlestick Safety and Prevention Act was put into place in 2001, all phlebotomy needles must have safety features to protect the phlebotomist from accidental puncture with a contaminated needle. Always activate the device as soon as the procedure is completed.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18</a:t>
            </a:fld>
            <a:endParaRPr lang="en-US"/>
          </a:p>
        </p:txBody>
      </p:sp>
    </p:spTree>
    <p:extLst>
      <p:ext uri="{BB962C8B-B14F-4D97-AF65-F5344CB8AC3E}">
        <p14:creationId xmlns:p14="http://schemas.microsoft.com/office/powerpoint/2010/main" val="1097205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dirty="0"/>
          </a:p>
          <a:p>
            <a:r>
              <a:rPr lang="en-US" altLang="en-US" dirty="0"/>
              <a:t>A multiple-sample needle is a double-pointed needle. The longer side is beveled and is used for drawing the patient’s blood. The shorter side is blunt and punctures the cap of the evacuation tube to draw blood from the patient’s vein into the tube. The hub has a screw adapter for attachment to the evacuated</a:t>
            </a:r>
            <a:r>
              <a:rPr lang="en-US" altLang="en-US" baseline="0" dirty="0"/>
              <a:t> tube holder.</a:t>
            </a:r>
            <a:endParaRPr lang="en-US" altLang="en-US" dirty="0"/>
          </a:p>
          <a:p>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Hypodermic needles are used with a syringe to draw blood. The blood must then be transferred to evacuated tubes using a syringe transfer device.</a:t>
            </a:r>
          </a:p>
          <a:p>
            <a:endParaRPr lang="en-US" altLang="en-US" dirty="0"/>
          </a:p>
          <a:p>
            <a:r>
              <a:rPr lang="en-US" altLang="en-US" b="1" dirty="0"/>
              <a:t>Winged infusion sets </a:t>
            </a:r>
            <a:r>
              <a:rPr lang="en-US" altLang="en-US" dirty="0"/>
              <a:t>are commonly called butterfly needle sets because the plastic needle holder resembles butterfly wings. These “wings” provide stability for the needle against the patient’s skin.</a:t>
            </a:r>
          </a:p>
          <a:p>
            <a:endParaRPr lang="en-US" dirty="0"/>
          </a:p>
          <a:p>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19</a:t>
            </a:fld>
            <a:endParaRPr lang="en-US"/>
          </a:p>
        </p:txBody>
      </p:sp>
    </p:spTree>
    <p:extLst>
      <p:ext uri="{BB962C8B-B14F-4D97-AF65-F5344CB8AC3E}">
        <p14:creationId xmlns:p14="http://schemas.microsoft.com/office/powerpoint/2010/main" val="335641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endParaRPr lang="en-US" altLang="en-US" dirty="0"/>
          </a:p>
          <a:p>
            <a:r>
              <a:rPr lang="en-US" altLang="en-US" dirty="0"/>
              <a:t>The </a:t>
            </a:r>
            <a:r>
              <a:rPr lang="en-US" altLang="en-US" b="1" dirty="0"/>
              <a:t>gauge</a:t>
            </a:r>
            <a:r>
              <a:rPr lang="en-US" altLang="en-US" dirty="0"/>
              <a:t> of a needle is its size. The larger the gauge, the smaller the needle. For example, a 22-gauge needle is smaller than a 16-gauge needle.</a:t>
            </a:r>
          </a:p>
          <a:p>
            <a:endParaRPr lang="en-US" altLang="en-US" dirty="0"/>
          </a:p>
          <a:p>
            <a:r>
              <a:rPr lang="en-US" altLang="en-US" dirty="0"/>
              <a:t>Some brands color-code gauge size. In the photo shown here, the needle on the top is a 21-gauge, and the needle on the bottom is a 22-gauge.</a:t>
            </a:r>
          </a:p>
          <a:p>
            <a:endParaRPr lang="en-US" altLang="en-US" dirty="0"/>
          </a:p>
          <a:p>
            <a:r>
              <a:rPr lang="en-US" altLang="en-US" dirty="0"/>
              <a:t>All needles have a sterility safety label; when you open the needle, the label is broken and the needle is no longer sterile. The white labels in this photo are the sterility safety labels. </a:t>
            </a:r>
          </a:p>
          <a:p>
            <a:endParaRPr lang="en-US" altLang="en-US" dirty="0"/>
          </a:p>
          <a:p>
            <a:r>
              <a:rPr lang="en-US" altLang="en-US" dirty="0"/>
              <a:t>Needles also have an expiration date after which sterility is not guaranteed. The sterility safety labels on the needles in this photo provide the expiration date. Do not use needles that are past their expiration date.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20</a:t>
            </a:fld>
            <a:endParaRPr lang="en-US"/>
          </a:p>
        </p:txBody>
      </p:sp>
    </p:spTree>
    <p:extLst>
      <p:ext uri="{BB962C8B-B14F-4D97-AF65-F5344CB8AC3E}">
        <p14:creationId xmlns:p14="http://schemas.microsoft.com/office/powerpoint/2010/main" val="2003648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endParaRPr lang="en-US" altLang="en-US" b="1" dirty="0"/>
          </a:p>
          <a:p>
            <a:r>
              <a:rPr lang="en-US" altLang="en-US" dirty="0"/>
              <a:t>Winged infusion sets are commonly called butterfly needle sets because the plastic needle holder resembles butterfly wings. These “wings” provide stability for the needle against the patient’s skin.</a:t>
            </a:r>
          </a:p>
          <a:p>
            <a:endParaRPr lang="en-US" altLang="en-US" dirty="0"/>
          </a:p>
          <a:p>
            <a:r>
              <a:rPr lang="en-US" altLang="en-US" dirty="0"/>
              <a:t>Most facilities now recommend using syringes with small-gauge needles instead of winged infusion sets for patients with smaller veins unless greater stability is needed for non-stable patients.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21</a:t>
            </a:fld>
            <a:endParaRPr lang="en-US"/>
          </a:p>
        </p:txBody>
      </p:sp>
    </p:spTree>
    <p:extLst>
      <p:ext uri="{BB962C8B-B14F-4D97-AF65-F5344CB8AC3E}">
        <p14:creationId xmlns:p14="http://schemas.microsoft.com/office/powerpoint/2010/main" val="336256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endParaRPr lang="en-US" altLang="en-US" b="1" dirty="0"/>
          </a:p>
          <a:p>
            <a:r>
              <a:rPr lang="en-US" altLang="en-US" dirty="0"/>
              <a:t>Luer lock needles are preferred over the slip</a:t>
            </a:r>
            <a:r>
              <a:rPr lang="en-US" altLang="en-US" baseline="0" dirty="0"/>
              <a:t> </a:t>
            </a:r>
            <a:r>
              <a:rPr lang="en-US" altLang="en-US" dirty="0"/>
              <a:t>tip type because there is no danger of the syringe slipping</a:t>
            </a:r>
            <a:r>
              <a:rPr lang="en-US" altLang="en-US" baseline="0" dirty="0"/>
              <a:t> off during the procedure.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22</a:t>
            </a:fld>
            <a:endParaRPr lang="en-US"/>
          </a:p>
        </p:txBody>
      </p:sp>
    </p:spTree>
    <p:extLst>
      <p:ext uri="{BB962C8B-B14F-4D97-AF65-F5344CB8AC3E}">
        <p14:creationId xmlns:p14="http://schemas.microsoft.com/office/powerpoint/2010/main" val="61018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23</a:t>
            </a:fld>
            <a:endParaRPr lang="en-US"/>
          </a:p>
        </p:txBody>
      </p:sp>
    </p:spTree>
    <p:extLst>
      <p:ext uri="{BB962C8B-B14F-4D97-AF65-F5344CB8AC3E}">
        <p14:creationId xmlns:p14="http://schemas.microsoft.com/office/powerpoint/2010/main" val="2638371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endParaRPr lang="en-US" altLang="en-US" b="1" dirty="0"/>
          </a:p>
          <a:p>
            <a:r>
              <a:rPr lang="en-US" altLang="en-US" b="1" dirty="0"/>
              <a:t>Evacuated tube holders </a:t>
            </a:r>
            <a:r>
              <a:rPr lang="en-US" altLang="en-US" dirty="0"/>
              <a:t>are called barrels or adapters. Multiple-sample needles screw onto the narrow end of the barrel so that the beveled needle extends outside the barrel and the shorter, blunt needle is inside the barrel. Evacuated tubes are then inserted inside the barrel so that the blunt needle punctures the cap. The barrel design helps protect the phlebotomist from any blood spray that might occur when the cap is punctured.</a:t>
            </a:r>
          </a:p>
          <a:p>
            <a:endParaRPr lang="en-US" altLang="en-US" dirty="0"/>
          </a:p>
          <a:p>
            <a:r>
              <a:rPr lang="en-US" altLang="en-US" dirty="0"/>
              <a:t>Some multiple-sample needles do not have a safety device; when using these needles, the phlebotomist must use a tube holder that has a built-in safety device.</a:t>
            </a:r>
          </a:p>
          <a:p>
            <a:endParaRPr lang="en-US" altLang="en-US" dirty="0"/>
          </a:p>
          <a:p>
            <a:r>
              <a:rPr lang="en-US" altLang="en-US" dirty="0"/>
              <a:t>After blood collection, the evacuated tube holder is placed in the sharps container with the needle still attached.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24</a:t>
            </a:fld>
            <a:endParaRPr lang="en-US"/>
          </a:p>
        </p:txBody>
      </p:sp>
    </p:spTree>
    <p:extLst>
      <p:ext uri="{BB962C8B-B14F-4D97-AF65-F5344CB8AC3E}">
        <p14:creationId xmlns:p14="http://schemas.microsoft.com/office/powerpoint/2010/main" val="2036047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pPr>
              <a:defRPr/>
            </a:pPr>
            <a:endParaRPr lang="en-US" dirty="0"/>
          </a:p>
          <a:p>
            <a:pPr>
              <a:defRPr/>
            </a:pPr>
            <a:r>
              <a:rPr lang="en-US" dirty="0"/>
              <a:t>The </a:t>
            </a:r>
            <a:r>
              <a:rPr lang="en-US" b="1" dirty="0"/>
              <a:t>evacuated collection tube </a:t>
            </a:r>
            <a:r>
              <a:rPr lang="en-US" dirty="0"/>
              <a:t>system is the most widely used collection system for several reasons.</a:t>
            </a:r>
          </a:p>
          <a:p>
            <a:pPr marL="171450" indent="-171450">
              <a:buFont typeface="Arial" pitchFamily="34" charset="0"/>
              <a:buChar char="•"/>
              <a:defRPr/>
            </a:pPr>
            <a:r>
              <a:rPr lang="en-US" dirty="0"/>
              <a:t>The premeasured vacuum inside the tubes ensures that the right amount of blood is drawn.</a:t>
            </a:r>
          </a:p>
          <a:p>
            <a:pPr marL="171450" indent="-171450">
              <a:buFont typeface="Arial" pitchFamily="34" charset="0"/>
              <a:buChar char="•"/>
              <a:defRPr/>
            </a:pPr>
            <a:r>
              <a:rPr lang="en-US" dirty="0"/>
              <a:t>Tubes are prefilled with various additives in measured amounts that assist in laboratory tests. Additives are identified by cap color.</a:t>
            </a:r>
          </a:p>
          <a:p>
            <a:pPr marL="171450" indent="-171450">
              <a:buFont typeface="Arial" pitchFamily="34" charset="0"/>
              <a:buChar char="•"/>
              <a:defRPr/>
            </a:pPr>
            <a:r>
              <a:rPr lang="en-US" dirty="0"/>
              <a:t>The patient’s blood flows directly from the patient’s vein into the collection tube, without being exposed to air.</a:t>
            </a:r>
          </a:p>
          <a:p>
            <a:pPr marL="171450" indent="-171450">
              <a:buFont typeface="Arial" pitchFamily="34" charset="0"/>
              <a:buChar char="•"/>
              <a:defRPr/>
            </a:pPr>
            <a:r>
              <a:rPr lang="en-US" dirty="0"/>
              <a:t>Many tubes of blood can be collected with just one venipuncture.</a:t>
            </a:r>
          </a:p>
          <a:p>
            <a:pPr>
              <a:buFont typeface="Arial" pitchFamily="34" charset="0"/>
              <a:buNone/>
              <a:defRPr/>
            </a:pPr>
            <a:endParaRPr lang="en-US" dirty="0"/>
          </a:p>
          <a:p>
            <a:pPr>
              <a:buFont typeface="Arial" pitchFamily="34" charset="0"/>
              <a:buNone/>
              <a:defRPr/>
            </a:pPr>
            <a:r>
              <a:rPr lang="en-US" dirty="0"/>
              <a:t>Some tubes have a plastic splashguard to help protect against the </a:t>
            </a:r>
            <a:r>
              <a:rPr lang="en-US" b="1" dirty="0"/>
              <a:t>aerosol mist </a:t>
            </a:r>
            <a:r>
              <a:rPr lang="en-US" dirty="0"/>
              <a:t>that may be generated when the tube’s stopper is removed in the lab. </a:t>
            </a:r>
          </a:p>
          <a:p>
            <a:pPr>
              <a:buFont typeface="Arial" pitchFamily="34" charset="0"/>
              <a:buNone/>
              <a:defRPr/>
            </a:pPr>
            <a:endParaRPr lang="en-US" dirty="0"/>
          </a:p>
          <a:p>
            <a:pPr>
              <a:defRPr/>
            </a:pPr>
            <a:r>
              <a:rPr lang="en-US" dirty="0"/>
              <a:t>Evacuated tubes are sterile inside to prevent contamination of the specimen and the patient. Do not use evacuation tubes after their expiration date. The sterilization, vacuum, and additives are not guaranteed past that date.</a:t>
            </a:r>
          </a:p>
        </p:txBody>
      </p:sp>
      <p:sp>
        <p:nvSpPr>
          <p:cNvPr id="4" name="Slide Number Placeholder 3"/>
          <p:cNvSpPr>
            <a:spLocks noGrp="1"/>
          </p:cNvSpPr>
          <p:nvPr>
            <p:ph type="sldNum" sz="quarter" idx="5"/>
          </p:nvPr>
        </p:nvSpPr>
        <p:spPr/>
        <p:txBody>
          <a:bodyPr/>
          <a:lstStyle/>
          <a:p>
            <a:fld id="{969E8D09-9492-4554-9C8F-456CB81F32A8}" type="slidenum">
              <a:rPr lang="en-US" smtClean="0"/>
              <a:t>25</a:t>
            </a:fld>
            <a:endParaRPr lang="en-US"/>
          </a:p>
        </p:txBody>
      </p:sp>
    </p:spTree>
    <p:extLst>
      <p:ext uri="{BB962C8B-B14F-4D97-AF65-F5344CB8AC3E}">
        <p14:creationId xmlns:p14="http://schemas.microsoft.com/office/powerpoint/2010/main" val="279567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endParaRPr lang="en-US" b="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a:solidFill>
                  <a:schemeClr val="bg1"/>
                </a:solidFill>
              </a:rPr>
              <a:t>Phlebotomy procedures are also known as “drawing blood,” and each procedure</a:t>
            </a:r>
            <a:r>
              <a:rPr lang="en-US" altLang="en-US" sz="1200" baseline="0" dirty="0">
                <a:solidFill>
                  <a:schemeClr val="bg1"/>
                </a:solidFill>
              </a:rPr>
              <a:t> has a standard set of equipment. Most blood collection containers have additives that make a specific order of draw important to accurate test results. </a:t>
            </a:r>
            <a:r>
              <a:rPr lang="en-US" sz="1200" b="0" baseline="0" dirty="0">
                <a:solidFill>
                  <a:schemeClr val="bg1"/>
                </a:solidFill>
              </a:rPr>
              <a:t>Proper handling of phlebotomy equipment is of the utmost importance for the safety of both the phlebotomist and the patient.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a:t>
            </a:fld>
            <a:endParaRPr lang="en-US"/>
          </a:p>
        </p:txBody>
      </p:sp>
    </p:spTree>
    <p:extLst>
      <p:ext uri="{BB962C8B-B14F-4D97-AF65-F5344CB8AC3E}">
        <p14:creationId xmlns:p14="http://schemas.microsoft.com/office/powerpoint/2010/main" val="219235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8.2 </a:t>
            </a:r>
            <a:r>
              <a:rPr lang="en-US" altLang="en-US" dirty="0">
                <a:latin typeface="Albertus Medium" pitchFamily="34" charset="0"/>
              </a:rPr>
              <a:t>Select equipment specific for venipuncture procedures.</a:t>
            </a:r>
          </a:p>
          <a:p>
            <a:endParaRPr lang="en-US" baseline="0" dirty="0"/>
          </a:p>
          <a:p>
            <a:r>
              <a:rPr lang="en-US" b="1" baseline="0" dirty="0"/>
              <a:t>Notes:</a:t>
            </a:r>
          </a:p>
          <a:p>
            <a:endParaRPr lang="en-US" altLang="en-US" b="1" dirty="0"/>
          </a:p>
          <a:p>
            <a:r>
              <a:rPr lang="en-US" altLang="en-US" dirty="0"/>
              <a:t>When blood is collected in a tube without an anticoagulant, the</a:t>
            </a:r>
            <a:r>
              <a:rPr lang="en-US" altLang="en-US" baseline="0" dirty="0"/>
              <a:t> blood clots. When the tube is centrifuged, the clot separates from the remaining serum. Because blood does not clot as quickly in plastic tubes, a </a:t>
            </a:r>
            <a:r>
              <a:rPr lang="en-US" altLang="en-US" b="1" baseline="0" dirty="0"/>
              <a:t>clot activator </a:t>
            </a:r>
            <a:r>
              <a:rPr lang="en-US" altLang="en-US" baseline="0" dirty="0"/>
              <a:t>is often added to reduce the time the blood takes to clot.</a:t>
            </a:r>
          </a:p>
          <a:p>
            <a:endParaRPr lang="en-US" altLang="en-US" baseline="0" dirty="0"/>
          </a:p>
          <a:p>
            <a:r>
              <a:rPr lang="en-US" altLang="en-US" baseline="0" dirty="0"/>
              <a:t>When blood is collected in a tube that has an added anticoagulant, the blood does not clot, so when the tube is centrifuged, plasma separates from the formed elements of the blood. </a:t>
            </a:r>
          </a:p>
          <a:p>
            <a:endParaRPr lang="en-US" altLang="en-US" baseline="0" dirty="0"/>
          </a:p>
          <a:p>
            <a:r>
              <a:rPr lang="en-US" altLang="en-US" baseline="0" dirty="0"/>
              <a:t>In some tubes, a </a:t>
            </a:r>
            <a:r>
              <a:rPr lang="en-US" altLang="en-US" b="1" baseline="0" dirty="0"/>
              <a:t>thixotropic separator gel </a:t>
            </a:r>
            <a:r>
              <a:rPr lang="en-US" altLang="en-US" baseline="0" dirty="0"/>
              <a:t>is added to create a barrier between the packed cells and the serum or plasma.</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26</a:t>
            </a:fld>
            <a:endParaRPr lang="en-US"/>
          </a:p>
        </p:txBody>
      </p:sp>
    </p:spTree>
    <p:extLst>
      <p:ext uri="{BB962C8B-B14F-4D97-AF65-F5344CB8AC3E}">
        <p14:creationId xmlns:p14="http://schemas.microsoft.com/office/powerpoint/2010/main" val="2403317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8.3 Select equipment specific for dermal/capillary</a:t>
            </a:r>
            <a:r>
              <a:rPr lang="en-US" baseline="0" dirty="0"/>
              <a:t> puncture procedures</a:t>
            </a:r>
            <a:r>
              <a:rPr lang="en-US" altLang="en-US" dirty="0">
                <a:latin typeface="Albertus Medium" pitchFamily="34" charset="0"/>
              </a:rPr>
              <a:t>.</a:t>
            </a:r>
          </a:p>
          <a:p>
            <a:endParaRPr lang="en-US" baseline="0" dirty="0"/>
          </a:p>
          <a:p>
            <a:r>
              <a:rPr lang="en-US" b="1" baseline="0" dirty="0"/>
              <a:t>Notes:</a:t>
            </a:r>
          </a:p>
          <a:p>
            <a:endParaRPr lang="en-US" b="1" baseline="0" dirty="0"/>
          </a:p>
          <a:p>
            <a:pPr>
              <a:defRPr/>
            </a:pPr>
            <a:r>
              <a:rPr lang="en-US" b="1" dirty="0"/>
              <a:t>Lancets</a:t>
            </a:r>
            <a:r>
              <a:rPr lang="en-US" dirty="0"/>
              <a:t>:</a:t>
            </a:r>
          </a:p>
          <a:p>
            <a:pPr marL="171450" indent="-171450">
              <a:buFont typeface="Arial" pitchFamily="34" charset="0"/>
              <a:buChar char="•"/>
              <a:defRPr/>
            </a:pPr>
            <a:r>
              <a:rPr lang="en-US" dirty="0"/>
              <a:t>Small cutting instruments for dermal puncture</a:t>
            </a:r>
          </a:p>
          <a:p>
            <a:pPr marL="171450" indent="-171450">
              <a:buFont typeface="Arial" pitchFamily="34" charset="0"/>
              <a:buChar char="•"/>
              <a:defRPr/>
            </a:pPr>
            <a:r>
              <a:rPr lang="en-US" dirty="0"/>
              <a:t>Designed to control the depth of the puncture</a:t>
            </a:r>
          </a:p>
          <a:p>
            <a:pPr marL="171450" indent="-171450">
              <a:buFont typeface="Arial" pitchFamily="34" charset="0"/>
              <a:buChar char="•"/>
              <a:defRPr/>
            </a:pPr>
            <a:r>
              <a:rPr lang="en-US" dirty="0"/>
              <a:t>Available in several depths;</a:t>
            </a:r>
            <a:r>
              <a:rPr lang="en-US" baseline="0" dirty="0"/>
              <a:t> t</a:t>
            </a:r>
            <a:r>
              <a:rPr lang="en-US" dirty="0"/>
              <a:t>he phlebotomist must choose the correct depth based on the amount of blood needed and the puncture site</a:t>
            </a:r>
          </a:p>
          <a:p>
            <a:pPr marL="171450" indent="-171450">
              <a:buFont typeface="Arial" pitchFamily="34" charset="0"/>
              <a:buChar char="•"/>
              <a:defRPr/>
            </a:pPr>
            <a:r>
              <a:rPr lang="en-US" dirty="0"/>
              <a:t>Available in several widths to provide different amounts of blood</a:t>
            </a:r>
          </a:p>
          <a:p>
            <a:pPr marL="0" indent="0">
              <a:buFont typeface="Arial" pitchFamily="34" charset="0"/>
              <a:buNone/>
              <a:defRPr/>
            </a:pPr>
            <a:endParaRPr lang="en-US" dirty="0"/>
          </a:p>
          <a:p>
            <a:pPr marL="0" indent="0">
              <a:buFont typeface="Arial" pitchFamily="34" charset="0"/>
              <a:buNone/>
              <a:defRPr/>
            </a:pPr>
            <a:r>
              <a:rPr lang="en-US" dirty="0"/>
              <a:t>A warm towel or heel warmer can be used to increase the flow of blood to the site.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28</a:t>
            </a:fld>
            <a:endParaRPr lang="en-US"/>
          </a:p>
        </p:txBody>
      </p:sp>
    </p:spTree>
    <p:extLst>
      <p:ext uri="{BB962C8B-B14F-4D97-AF65-F5344CB8AC3E}">
        <p14:creationId xmlns:p14="http://schemas.microsoft.com/office/powerpoint/2010/main" val="2334216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8.3 Select equipment specific for dermal/capillary</a:t>
            </a:r>
            <a:r>
              <a:rPr lang="en-US" baseline="0" dirty="0"/>
              <a:t> puncture procedures</a:t>
            </a:r>
            <a:r>
              <a:rPr lang="en-US" altLang="en-US" dirty="0">
                <a:latin typeface="Albertus Medium" pitchFamily="34" charset="0"/>
              </a:rPr>
              <a:t>.</a:t>
            </a:r>
          </a:p>
          <a:p>
            <a:endParaRPr lang="en-US" baseline="0" dirty="0"/>
          </a:p>
          <a:p>
            <a:r>
              <a:rPr lang="en-US" b="1" baseline="0" dirty="0"/>
              <a:t>Notes:</a:t>
            </a:r>
          </a:p>
          <a:p>
            <a:endParaRPr lang="en-US" b="1" baseline="0" dirty="0"/>
          </a:p>
          <a:p>
            <a:r>
              <a:rPr lang="en-US" b="1" baseline="0" dirty="0"/>
              <a:t>Capillary tubes:</a:t>
            </a:r>
          </a:p>
          <a:p>
            <a:pPr marL="171450" indent="-171450">
              <a:buFont typeface="Arial" pitchFamily="34" charset="0"/>
              <a:buChar char="•"/>
              <a:defRPr/>
            </a:pPr>
            <a:r>
              <a:rPr lang="en-US" dirty="0"/>
              <a:t>Also called microhematocrit tubes</a:t>
            </a:r>
          </a:p>
          <a:p>
            <a:pPr marL="171450" indent="-171450">
              <a:buFont typeface="Arial" pitchFamily="34" charset="0"/>
              <a:buChar char="•"/>
              <a:defRPr/>
            </a:pPr>
            <a:r>
              <a:rPr lang="en-US" dirty="0"/>
              <a:t>Used to collect a small amount of blood</a:t>
            </a:r>
          </a:p>
          <a:p>
            <a:pPr marL="171450" indent="-171450">
              <a:buFont typeface="Arial" pitchFamily="34" charset="0"/>
              <a:buChar char="•"/>
              <a:defRPr/>
            </a:pPr>
            <a:r>
              <a:rPr lang="en-US" dirty="0"/>
              <a:t>Use </a:t>
            </a:r>
            <a:r>
              <a:rPr lang="en-US" b="1" dirty="0"/>
              <a:t>capillary action </a:t>
            </a:r>
            <a:r>
              <a:rPr lang="en-US" dirty="0"/>
              <a:t>to draw blood from the dermal puncture</a:t>
            </a:r>
          </a:p>
          <a:p>
            <a:pPr marL="171450" indent="-171450">
              <a:buFont typeface="Arial" pitchFamily="34" charset="0"/>
              <a:buChar char="•"/>
              <a:defRPr/>
            </a:pPr>
            <a:r>
              <a:rPr lang="en-US" dirty="0"/>
              <a:t>Red-tipped tubes contain heparin</a:t>
            </a:r>
            <a:r>
              <a:rPr lang="en-US" baseline="0" dirty="0"/>
              <a:t> and</a:t>
            </a:r>
            <a:r>
              <a:rPr lang="en-US" dirty="0"/>
              <a:t> are used to measure hematocrit.</a:t>
            </a:r>
          </a:p>
          <a:p>
            <a:pPr marL="171450" indent="-171450">
              <a:buFont typeface="Arial" pitchFamily="34" charset="0"/>
              <a:buChar char="•"/>
              <a:defRPr/>
            </a:pPr>
            <a:r>
              <a:rPr lang="en-US" dirty="0"/>
              <a:t>Blue-tipped tubes have no coagulant.</a:t>
            </a:r>
          </a:p>
          <a:p>
            <a:pPr marL="171450" indent="-171450">
              <a:buFont typeface="Arial" pitchFamily="34" charset="0"/>
              <a:buChar char="•"/>
              <a:defRPr/>
            </a:pPr>
            <a:r>
              <a:rPr lang="en-US" dirty="0"/>
              <a:t>Black-tipped tubes have a smaller diameter and are used to collect a smaller amount of blood.</a:t>
            </a:r>
          </a:p>
          <a:p>
            <a:pPr marL="171450" indent="-171450">
              <a:buFont typeface="Arial" pitchFamily="34" charset="0"/>
              <a:buChar char="•"/>
              <a:defRPr/>
            </a:pPr>
            <a:endParaRPr lang="en-US" dirty="0"/>
          </a:p>
          <a:p>
            <a:pPr>
              <a:buFont typeface="Arial" pitchFamily="34" charset="0"/>
              <a:buNone/>
              <a:defRPr/>
            </a:pPr>
            <a:r>
              <a:rPr lang="en-US" b="1" dirty="0"/>
              <a:t>Sealant: </a:t>
            </a:r>
          </a:p>
          <a:p>
            <a:pPr marL="171450" indent="-171450">
              <a:buFont typeface="Arial" pitchFamily="34" charset="0"/>
              <a:buChar char="•"/>
              <a:defRPr/>
            </a:pPr>
            <a:r>
              <a:rPr lang="en-US" dirty="0"/>
              <a:t>Shallow bed of clay</a:t>
            </a:r>
          </a:p>
          <a:p>
            <a:pPr marL="171450" indent="-171450">
              <a:buFont typeface="Arial" pitchFamily="34" charset="0"/>
              <a:buChar char="•"/>
              <a:defRPr/>
            </a:pPr>
            <a:r>
              <a:rPr lang="en-US" dirty="0"/>
              <a:t>When enough blood has been collected, one end of the capillary tube is stuck in the clay to close it.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29</a:t>
            </a:fld>
            <a:endParaRPr lang="en-US"/>
          </a:p>
        </p:txBody>
      </p:sp>
    </p:spTree>
    <p:extLst>
      <p:ext uri="{BB962C8B-B14F-4D97-AF65-F5344CB8AC3E}">
        <p14:creationId xmlns:p14="http://schemas.microsoft.com/office/powerpoint/2010/main" val="3588480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8.3 Select equipment specific for dermal/capillary</a:t>
            </a:r>
            <a:r>
              <a:rPr lang="en-US" baseline="0" dirty="0"/>
              <a:t> puncture procedures</a:t>
            </a:r>
            <a:r>
              <a:rPr lang="en-US" altLang="en-US" dirty="0">
                <a:latin typeface="Albertus Medium" pitchFamily="34" charset="0"/>
              </a:rPr>
              <a:t>.</a:t>
            </a:r>
          </a:p>
          <a:p>
            <a:endParaRPr lang="en-US" baseline="0" dirty="0"/>
          </a:p>
          <a:p>
            <a:r>
              <a:rPr lang="en-US" b="1" baseline="0" dirty="0"/>
              <a:t>Notes:</a:t>
            </a:r>
          </a:p>
          <a:p>
            <a:endParaRPr lang="en-US" b="1" baseline="0" dirty="0"/>
          </a:p>
          <a:p>
            <a:r>
              <a:rPr lang="en-US" b="1" baseline="0" dirty="0"/>
              <a:t>Microcollection tubes:</a:t>
            </a:r>
          </a:p>
          <a:p>
            <a:pPr marL="171450" indent="-171450">
              <a:buFont typeface="Arial" pitchFamily="34" charset="0"/>
              <a:buChar char="•"/>
              <a:defRPr/>
            </a:pPr>
            <a:r>
              <a:rPr lang="en-US" dirty="0"/>
              <a:t>Provide larger collection volume than capillary tubes</a:t>
            </a:r>
          </a:p>
          <a:p>
            <a:pPr marL="171450" indent="-171450">
              <a:buFont typeface="Arial" pitchFamily="34" charset="0"/>
              <a:buChar char="•"/>
              <a:defRPr/>
            </a:pPr>
            <a:r>
              <a:rPr lang="en-US" dirty="0"/>
              <a:t>May be designed for general use or for a specific test</a:t>
            </a:r>
          </a:p>
          <a:p>
            <a:pPr marL="171450" indent="-171450">
              <a:buFont typeface="Arial" pitchFamily="34" charset="0"/>
              <a:buChar char="•"/>
              <a:defRPr/>
            </a:pPr>
            <a:r>
              <a:rPr lang="en-US" dirty="0"/>
              <a:t>Come with the same variety of anticoagulants as do evacuated tubes,</a:t>
            </a:r>
            <a:r>
              <a:rPr lang="en-US" baseline="0" dirty="0"/>
              <a:t> including separator gels</a:t>
            </a:r>
          </a:p>
          <a:p>
            <a:pPr marL="0" indent="0">
              <a:buFont typeface="Arial" pitchFamily="34" charset="0"/>
              <a:buNone/>
              <a:defRPr/>
            </a:pPr>
            <a:endParaRPr lang="en-US" baseline="0" dirty="0"/>
          </a:p>
          <a:p>
            <a:pPr marL="0" indent="0">
              <a:buFont typeface="Arial" pitchFamily="34" charset="0"/>
              <a:buNone/>
              <a:defRPr/>
            </a:pPr>
            <a:r>
              <a:rPr lang="en-US" baseline="0" dirty="0"/>
              <a:t>Immediate and proper mixing is required with microcollection tubes because the coagulation system is initiated during dermal puncture. Without proper mixing of tubes drawn for tests on whole blood, the specimen will clot and cannot be used for testing.</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30</a:t>
            </a:fld>
            <a:endParaRPr lang="en-US"/>
          </a:p>
        </p:txBody>
      </p:sp>
    </p:spTree>
    <p:extLst>
      <p:ext uri="{BB962C8B-B14F-4D97-AF65-F5344CB8AC3E}">
        <p14:creationId xmlns:p14="http://schemas.microsoft.com/office/powerpoint/2010/main" val="3008024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8.4</a:t>
            </a:r>
            <a:r>
              <a:rPr lang="en-US" baseline="0" dirty="0"/>
              <a:t> Identify the various types of additives and color-coding used in blood collection and explain the reasons for their use.</a:t>
            </a:r>
            <a:endParaRPr lang="en-US" altLang="en-US" dirty="0">
              <a:latin typeface="Albertus Medium" pitchFamily="34" charset="0"/>
            </a:endParaRPr>
          </a:p>
          <a:p>
            <a:endParaRPr lang="en-US" baseline="0" dirty="0"/>
          </a:p>
          <a:p>
            <a:r>
              <a:rPr lang="en-US" b="1" baseline="0" dirty="0"/>
              <a:t>Notes:</a:t>
            </a:r>
          </a:p>
          <a:p>
            <a:endParaRPr lang="en-US" b="1" baseline="0" dirty="0"/>
          </a:p>
          <a:p>
            <a:r>
              <a:rPr lang="en-US" altLang="en-US" b="1" dirty="0"/>
              <a:t>Additive: </a:t>
            </a:r>
            <a:r>
              <a:rPr lang="en-US" altLang="en-US" dirty="0"/>
              <a:t>Any substance in a blood collection tube that acts as an anticoagulant, a clot activator, or a preservative</a:t>
            </a:r>
          </a:p>
          <a:p>
            <a:endParaRPr lang="en-US" altLang="en-US" dirty="0"/>
          </a:p>
          <a:p>
            <a:r>
              <a:rPr lang="en-US" altLang="en-US" dirty="0"/>
              <a:t>Different additives are needed for different types of laboratory tests. After drawing blood, be sure to mix or invert tubes that contain additives according to the manufacturer’s recommendation.</a:t>
            </a:r>
          </a:p>
          <a:p>
            <a:endParaRPr lang="en-US" altLang="en-US" dirty="0"/>
          </a:p>
          <a:p>
            <a:r>
              <a:rPr lang="en-US" altLang="en-US" dirty="0"/>
              <a:t>Cap colors are fairly standard, but shades may vary from manufacturer to manufacturer. The Becton</a:t>
            </a:r>
            <a:r>
              <a:rPr lang="en-US" altLang="en-US" baseline="0" dirty="0"/>
              <a:t> </a:t>
            </a:r>
            <a:r>
              <a:rPr lang="en-US" altLang="en-US" dirty="0"/>
              <a:t>Dickinson brand colors are shown in this presentation.</a:t>
            </a:r>
          </a:p>
          <a:p>
            <a:endParaRPr lang="en-US" altLang="en-US" dirty="0"/>
          </a:p>
          <a:p>
            <a:r>
              <a:rPr lang="en-US" altLang="en-US" dirty="0"/>
              <a:t>Tubes that have solid caps contain enough vacuum to fill the tube with blood.</a:t>
            </a:r>
          </a:p>
          <a:p>
            <a:endParaRPr lang="en-US" altLang="en-US" dirty="0"/>
          </a:p>
          <a:p>
            <a:r>
              <a:rPr lang="en-US" altLang="en-US" dirty="0"/>
              <a:t>Tubes that have translucent caps have a reduced vacuum that is appropriate for use with small children or people with fragile veins.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32</a:t>
            </a:fld>
            <a:endParaRPr lang="en-US"/>
          </a:p>
        </p:txBody>
      </p:sp>
    </p:spTree>
    <p:extLst>
      <p:ext uri="{BB962C8B-B14F-4D97-AF65-F5344CB8AC3E}">
        <p14:creationId xmlns:p14="http://schemas.microsoft.com/office/powerpoint/2010/main" val="346662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8.4</a:t>
            </a:r>
            <a:r>
              <a:rPr lang="en-US" baseline="0" dirty="0"/>
              <a:t> Identify the various types of additives and color-coding used in blood collection and explain the reasons for their use.</a:t>
            </a:r>
            <a:endParaRPr lang="en-US" altLang="en-US" dirty="0">
              <a:latin typeface="Albertus Medium" pitchFamily="34" charset="0"/>
            </a:endParaRPr>
          </a:p>
          <a:p>
            <a:endParaRPr lang="en-US" baseline="0" dirty="0"/>
          </a:p>
          <a:p>
            <a:r>
              <a:rPr lang="en-US" b="1" baseline="0" dirty="0"/>
              <a:t>Notes:</a:t>
            </a:r>
          </a:p>
          <a:p>
            <a:pPr>
              <a:defRPr/>
            </a:pPr>
            <a:endParaRPr lang="en-US" b="1" dirty="0"/>
          </a:p>
          <a:p>
            <a:pPr>
              <a:defRPr/>
            </a:pPr>
            <a:r>
              <a:rPr lang="en-US" b="1" dirty="0"/>
              <a:t>Discard tubes: </a:t>
            </a:r>
          </a:p>
          <a:p>
            <a:pPr marL="171450" indent="-171450">
              <a:buFont typeface="Arial" pitchFamily="34" charset="0"/>
              <a:buChar char="•"/>
              <a:defRPr/>
            </a:pPr>
            <a:r>
              <a:rPr lang="en-US" dirty="0"/>
              <a:t>Used to purge the air out of the line when using a winged insertion set (butterfly needle)</a:t>
            </a:r>
          </a:p>
          <a:p>
            <a:pPr marL="171450" indent="-171450">
              <a:buFont typeface="Arial" pitchFamily="34" charset="0"/>
              <a:buChar char="•"/>
              <a:defRPr/>
            </a:pPr>
            <a:r>
              <a:rPr lang="en-US" dirty="0"/>
              <a:t>Used to discard blood prior to collecting specimens for coagulation testing</a:t>
            </a:r>
          </a:p>
          <a:p>
            <a:pPr>
              <a:buFont typeface="Arial" pitchFamily="34" charset="0"/>
              <a:buNone/>
              <a:defRPr/>
            </a:pPr>
            <a:endParaRPr lang="en-US" b="1" dirty="0"/>
          </a:p>
          <a:p>
            <a:pPr>
              <a:buFont typeface="Arial" pitchFamily="34" charset="0"/>
              <a:buNone/>
              <a:defRPr/>
            </a:pPr>
            <a:r>
              <a:rPr lang="en-US" b="1" dirty="0"/>
              <a:t>Light-blue-topped:</a:t>
            </a:r>
          </a:p>
          <a:p>
            <a:pPr marL="171450" indent="-171450">
              <a:buFont typeface="Arial" pitchFamily="34" charset="0"/>
              <a:buChar char="•"/>
              <a:defRPr/>
            </a:pPr>
            <a:r>
              <a:rPr lang="en-US" dirty="0"/>
              <a:t>Additive: Sodium </a:t>
            </a:r>
            <a:r>
              <a:rPr lang="en-US" b="1" dirty="0"/>
              <a:t>citrate</a:t>
            </a:r>
            <a:r>
              <a:rPr lang="en-US" b="0" baseline="0" dirty="0"/>
              <a:t> (binds calcium to prevent coagulation from occurring)</a:t>
            </a:r>
            <a:endParaRPr lang="en-US" dirty="0"/>
          </a:p>
          <a:p>
            <a:pPr marL="171450" indent="-171450">
              <a:buFont typeface="Arial" pitchFamily="34" charset="0"/>
              <a:buChar char="•"/>
              <a:defRPr/>
            </a:pPr>
            <a:r>
              <a:rPr lang="en-US" dirty="0"/>
              <a:t>Binds calcium to prevent clotting</a:t>
            </a:r>
          </a:p>
          <a:p>
            <a:pPr marL="171450" indent="-171450">
              <a:buFont typeface="Arial" pitchFamily="34" charset="0"/>
              <a:buChar char="•"/>
              <a:defRPr/>
            </a:pPr>
            <a:r>
              <a:rPr lang="en-US" dirty="0"/>
              <a:t>Tube must be completely filled to maintain blood-to-coagulant ratio</a:t>
            </a:r>
            <a:r>
              <a:rPr lang="en-US" baseline="0" dirty="0"/>
              <a:t> of 9:1 (9 times as much blood as citrate).</a:t>
            </a:r>
            <a:endParaRPr lang="en-US" dirty="0"/>
          </a:p>
          <a:p>
            <a:pPr marL="171450" indent="-171450">
              <a:buFont typeface="Arial" pitchFamily="34" charset="0"/>
              <a:buChar char="•"/>
              <a:defRPr/>
            </a:pPr>
            <a:r>
              <a:rPr lang="en-US" dirty="0"/>
              <a:t>Primarily used for coagulation testing (PT, APTT, D-dimer, fibrinogen, and</a:t>
            </a:r>
            <a:r>
              <a:rPr lang="en-US" baseline="0" dirty="0"/>
              <a:t> </a:t>
            </a:r>
            <a:r>
              <a:rPr lang="en-US" dirty="0"/>
              <a:t>platelet function)</a:t>
            </a:r>
          </a:p>
          <a:p>
            <a:pPr marL="171450" indent="-171450">
              <a:buFont typeface="Arial" pitchFamily="34" charset="0"/>
              <a:buChar char="•"/>
              <a:defRPr/>
            </a:pPr>
            <a:r>
              <a:rPr lang="en-US" dirty="0"/>
              <a:t>Should be inverted several times immediately after collection to prevent clotting</a:t>
            </a:r>
          </a:p>
          <a:p>
            <a:pPr marL="171450" indent="-171450">
              <a:buFont typeface="Arial" pitchFamily="34" charset="0"/>
              <a:buChar char="•"/>
              <a:defRPr/>
            </a:pPr>
            <a:r>
              <a:rPr lang="en-US" dirty="0"/>
              <a:t>Not</a:t>
            </a:r>
            <a:r>
              <a:rPr lang="en-US" baseline="0" dirty="0"/>
              <a:t> available for microcollection</a:t>
            </a:r>
            <a:endParaRPr lang="en-US" dirty="0"/>
          </a:p>
          <a:p>
            <a:pPr>
              <a:buFont typeface="Arial" pitchFamily="34" charset="0"/>
              <a:buNone/>
              <a:defRPr/>
            </a:pPr>
            <a:endParaRPr lang="en-US" b="1" dirty="0"/>
          </a:p>
          <a:p>
            <a:pPr>
              <a:buFont typeface="Arial" pitchFamily="34" charset="0"/>
              <a:buNone/>
              <a:defRPr/>
            </a:pPr>
            <a:r>
              <a:rPr lang="en-US" b="1" dirty="0"/>
              <a:t>Red-topped:</a:t>
            </a:r>
          </a:p>
          <a:p>
            <a:pPr marL="171450" indent="-171450">
              <a:buFont typeface="Arial" pitchFamily="34" charset="0"/>
              <a:buChar char="•"/>
              <a:defRPr/>
            </a:pPr>
            <a:r>
              <a:rPr lang="en-US" dirty="0"/>
              <a:t>Used for most chemistry blood tests</a:t>
            </a:r>
          </a:p>
          <a:p>
            <a:pPr marL="171450" indent="-171450">
              <a:buFont typeface="Arial" pitchFamily="34" charset="0"/>
              <a:buChar char="•"/>
              <a:defRPr/>
            </a:pPr>
            <a:r>
              <a:rPr lang="en-US" dirty="0"/>
              <a:t>Plastic tubes may contain a clot activator.</a:t>
            </a:r>
          </a:p>
          <a:p>
            <a:pPr marL="171450" indent="-171450">
              <a:buFont typeface="Arial" pitchFamily="34" charset="0"/>
              <a:buChar char="•"/>
              <a:defRPr/>
            </a:pPr>
            <a:r>
              <a:rPr lang="en-US" dirty="0"/>
              <a:t>Glass tubes have no additive.</a:t>
            </a:r>
          </a:p>
          <a:p>
            <a:pPr marL="171450" indent="-171450">
              <a:buFont typeface="Arial" pitchFamily="34" charset="0"/>
              <a:buChar char="•"/>
              <a:defRPr/>
            </a:pPr>
            <a:r>
              <a:rPr lang="en-US" dirty="0"/>
              <a:t>Red-topped tubes are available for microcollection.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33</a:t>
            </a:fld>
            <a:endParaRPr lang="en-US"/>
          </a:p>
        </p:txBody>
      </p:sp>
    </p:spTree>
    <p:extLst>
      <p:ext uri="{BB962C8B-B14F-4D97-AF65-F5344CB8AC3E}">
        <p14:creationId xmlns:p14="http://schemas.microsoft.com/office/powerpoint/2010/main" val="327135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3877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LO 8.4</a:t>
            </a:r>
            <a:r>
              <a:rPr lang="en-US" sz="800" baseline="0" dirty="0">
                <a:latin typeface="Arial" panose="020B0604020202020204" pitchFamily="34" charset="0"/>
                <a:cs typeface="Arial" panose="020B0604020202020204" pitchFamily="34" charset="0"/>
              </a:rPr>
              <a:t> Identify the various types of additives and color-coding used in blood collection and explain the reasons for their use.</a:t>
            </a:r>
            <a:endParaRPr lang="en-US" altLang="en-US" sz="800" dirty="0">
              <a:latin typeface="Arial" panose="020B0604020202020204" pitchFamily="34" charset="0"/>
              <a:cs typeface="Arial" panose="020B0604020202020204" pitchFamily="34" charset="0"/>
            </a:endParaRPr>
          </a:p>
          <a:p>
            <a:endParaRPr lang="en-US" sz="800" baseline="0" dirty="0">
              <a:latin typeface="Arial" panose="020B0604020202020204" pitchFamily="34" charset="0"/>
              <a:cs typeface="Arial" panose="020B0604020202020204" pitchFamily="34" charset="0"/>
            </a:endParaRPr>
          </a:p>
          <a:p>
            <a:r>
              <a:rPr lang="en-US" sz="800" b="1" baseline="0" dirty="0">
                <a:latin typeface="Arial" panose="020B0604020202020204" pitchFamily="34" charset="0"/>
                <a:cs typeface="Arial" panose="020B0604020202020204" pitchFamily="34" charset="0"/>
              </a:rPr>
              <a:t>Notes:</a:t>
            </a:r>
          </a:p>
          <a:p>
            <a:endParaRPr lang="en-US" sz="800" b="1" baseline="0" dirty="0">
              <a:latin typeface="Arial" panose="020B0604020202020204" pitchFamily="34" charset="0"/>
              <a:cs typeface="Arial" panose="020B0604020202020204" pitchFamily="34" charset="0"/>
            </a:endParaRPr>
          </a:p>
          <a:p>
            <a:pPr>
              <a:defRPr/>
            </a:pPr>
            <a:r>
              <a:rPr lang="en-US" sz="800" b="1" dirty="0">
                <a:latin typeface="Arial" panose="020B0604020202020204" pitchFamily="34" charset="0"/>
                <a:cs typeface="Arial" panose="020B0604020202020204" pitchFamily="34" charset="0"/>
              </a:rPr>
              <a:t>Serum separator tube</a:t>
            </a:r>
            <a:r>
              <a:rPr lang="en-US" sz="800" b="1" baseline="0" dirty="0">
                <a:latin typeface="Arial" panose="020B0604020202020204" pitchFamily="34" charset="0"/>
                <a:cs typeface="Arial" panose="020B0604020202020204" pitchFamily="34" charset="0"/>
              </a:rPr>
              <a:t>s (SST)</a:t>
            </a:r>
            <a:r>
              <a:rPr lang="en-US" sz="800" b="1" dirty="0">
                <a:latin typeface="Arial" panose="020B0604020202020204" pitchFamily="34" charset="0"/>
                <a:cs typeface="Arial" panose="020B0604020202020204" pitchFamily="34" charset="0"/>
              </a:rPr>
              <a:t>: </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Contain a clot activator and a </a:t>
            </a:r>
            <a:r>
              <a:rPr lang="en-US" sz="800" b="0" dirty="0">
                <a:latin typeface="Arial" panose="020B0604020202020204" pitchFamily="34" charset="0"/>
                <a:cs typeface="Arial" panose="020B0604020202020204" pitchFamily="34" charset="0"/>
              </a:rPr>
              <a:t>thixotropic separator gel</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Gel separates serum from blood cells by getting between the clot and serum during centrifugation</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Prevent changes in the blood due to cellular metabolism</a:t>
            </a:r>
            <a:r>
              <a:rPr lang="en-US" sz="800" baseline="0" dirty="0">
                <a:latin typeface="Arial" panose="020B0604020202020204" pitchFamily="34" charset="0"/>
                <a:cs typeface="Arial" panose="020B0604020202020204" pitchFamily="34" charset="0"/>
              </a:rPr>
              <a:t> and fibrinolysis, glucose consumption, and the creation of waste products</a:t>
            </a:r>
          </a:p>
          <a:p>
            <a:pPr marL="171450" indent="-171450">
              <a:buFont typeface="Arial" pitchFamily="34" charset="0"/>
              <a:buChar char="•"/>
              <a:defRPr/>
            </a:pPr>
            <a:r>
              <a:rPr lang="en-US" sz="800" baseline="0" dirty="0">
                <a:latin typeface="Arial" panose="020B0604020202020204" pitchFamily="34" charset="0"/>
                <a:cs typeface="Arial" panose="020B0604020202020204" pitchFamily="34" charset="0"/>
              </a:rPr>
              <a:t>Make it easier to </a:t>
            </a:r>
            <a:r>
              <a:rPr lang="en-US" sz="800" b="1" baseline="0" dirty="0">
                <a:latin typeface="Arial" panose="020B0604020202020204" pitchFamily="34" charset="0"/>
                <a:cs typeface="Arial" panose="020B0604020202020204" pitchFamily="34" charset="0"/>
              </a:rPr>
              <a:t>aliquot</a:t>
            </a:r>
            <a:r>
              <a:rPr lang="en-US" sz="800" baseline="0" dirty="0">
                <a:latin typeface="Arial" panose="020B0604020202020204" pitchFamily="34" charset="0"/>
                <a:cs typeface="Arial" panose="020B0604020202020204" pitchFamily="34" charset="0"/>
              </a:rPr>
              <a:t> the liquid (remove small samples from it for testing)</a:t>
            </a:r>
            <a:endParaRPr lang="en-US" sz="800" dirty="0">
              <a:latin typeface="Arial" panose="020B0604020202020204" pitchFamily="34" charset="0"/>
              <a:cs typeface="Arial" panose="020B0604020202020204" pitchFamily="34" charset="0"/>
            </a:endParaRP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Used for tests involving electrolytes, enzymes, glucose, hormones, lipids, and proteins</a:t>
            </a:r>
            <a:endParaRPr lang="en-US" sz="800" b="1" dirty="0">
              <a:latin typeface="Arial" panose="020B0604020202020204" pitchFamily="34" charset="0"/>
              <a:cs typeface="Arial" panose="020B0604020202020204" pitchFamily="34" charset="0"/>
            </a:endParaRPr>
          </a:p>
          <a:p>
            <a:pPr>
              <a:buFont typeface="Arial" pitchFamily="34" charset="0"/>
              <a:buNone/>
              <a:defRPr/>
            </a:pPr>
            <a:endParaRPr lang="en-US" sz="800" b="1" dirty="0">
              <a:latin typeface="Arial" panose="020B0604020202020204" pitchFamily="34" charset="0"/>
              <a:cs typeface="Arial" panose="020B0604020202020204" pitchFamily="34" charset="0"/>
            </a:endParaRPr>
          </a:p>
          <a:p>
            <a:pPr>
              <a:buFont typeface="Arial" pitchFamily="34" charset="0"/>
              <a:buNone/>
              <a:defRPr/>
            </a:pPr>
            <a:r>
              <a:rPr lang="en-US" sz="800" b="1" dirty="0">
                <a:latin typeface="Arial" panose="020B0604020202020204" pitchFamily="34" charset="0"/>
                <a:cs typeface="Arial" panose="020B0604020202020204" pitchFamily="34" charset="0"/>
              </a:rPr>
              <a:t>Green-topped:</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Contain the anticoagulant </a:t>
            </a:r>
            <a:r>
              <a:rPr lang="en-US" sz="800" b="1" dirty="0">
                <a:latin typeface="Arial" panose="020B0604020202020204" pitchFamily="34" charset="0"/>
                <a:cs typeface="Arial" panose="020B0604020202020204" pitchFamily="34" charset="0"/>
              </a:rPr>
              <a:t>heparin</a:t>
            </a:r>
            <a:r>
              <a:rPr lang="en-US" sz="800" dirty="0">
                <a:latin typeface="Arial" panose="020B0604020202020204" pitchFamily="34" charset="0"/>
                <a:cs typeface="Arial" panose="020B0604020202020204" pitchFamily="34" charset="0"/>
              </a:rPr>
              <a:t> (sodium heparin, lithium heparin, or ammonium heparin),</a:t>
            </a:r>
            <a:r>
              <a:rPr lang="en-US" sz="800" baseline="0" dirty="0">
                <a:latin typeface="Arial" panose="020B0604020202020204" pitchFamily="34" charset="0"/>
                <a:cs typeface="Arial" panose="020B0604020202020204" pitchFamily="34" charset="0"/>
              </a:rPr>
              <a:t> a chemical that stops the coagulation process mainly by inactivating thrombin, thereby preventing clot formation</a:t>
            </a:r>
          </a:p>
          <a:p>
            <a:pPr marL="171450" indent="-171450">
              <a:buFont typeface="Arial" pitchFamily="34" charset="0"/>
              <a:buChar char="•"/>
              <a:defRPr/>
            </a:pPr>
            <a:r>
              <a:rPr lang="en-US" sz="800" baseline="0" dirty="0">
                <a:latin typeface="Arial" panose="020B0604020202020204" pitchFamily="34" charset="0"/>
                <a:cs typeface="Arial" panose="020B0604020202020204" pitchFamily="34" charset="0"/>
              </a:rPr>
              <a:t>Available for microcollection</a:t>
            </a:r>
            <a:endParaRPr lang="en-US" sz="800" dirty="0">
              <a:latin typeface="Arial" panose="020B0604020202020204" pitchFamily="34" charset="0"/>
              <a:cs typeface="Arial" panose="020B0604020202020204" pitchFamily="34" charset="0"/>
            </a:endParaRPr>
          </a:p>
          <a:p>
            <a:pPr>
              <a:buFont typeface="Arial" pitchFamily="34" charset="0"/>
              <a:buNone/>
              <a:defRPr/>
            </a:pPr>
            <a:endParaRPr lang="en-US" sz="800" b="1" dirty="0">
              <a:latin typeface="Arial" panose="020B0604020202020204" pitchFamily="34" charset="0"/>
              <a:cs typeface="Arial" panose="020B0604020202020204" pitchFamily="34" charset="0"/>
            </a:endParaRPr>
          </a:p>
          <a:p>
            <a:pPr>
              <a:buFont typeface="Arial" pitchFamily="34" charset="0"/>
              <a:buNone/>
              <a:defRPr/>
            </a:pPr>
            <a:r>
              <a:rPr lang="en-US" sz="800" b="1" dirty="0">
                <a:latin typeface="Arial" panose="020B0604020202020204" pitchFamily="34" charset="0"/>
                <a:cs typeface="Arial" panose="020B0604020202020204" pitchFamily="34" charset="0"/>
              </a:rPr>
              <a:t>Plasma separator:</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Light green (mint) or green and gray tops</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Contain lithium heparin and thixotropic gel for plasma separation</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Often used for STAT chemistry tests</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Available</a:t>
            </a:r>
            <a:r>
              <a:rPr lang="en-US" sz="800" baseline="0" dirty="0">
                <a:latin typeface="Arial" panose="020B0604020202020204" pitchFamily="34" charset="0"/>
                <a:cs typeface="Arial" panose="020B0604020202020204" pitchFamily="34" charset="0"/>
              </a:rPr>
              <a:t> for microcollection</a:t>
            </a:r>
            <a:endParaRPr lang="en-US" sz="800" dirty="0">
              <a:latin typeface="Arial" panose="020B0604020202020204" pitchFamily="34" charset="0"/>
              <a:cs typeface="Arial" panose="020B0604020202020204" pitchFamily="34" charset="0"/>
            </a:endParaRPr>
          </a:p>
          <a:p>
            <a:pPr>
              <a:buFont typeface="Arial" pitchFamily="34" charset="0"/>
              <a:buNone/>
              <a:defRPr/>
            </a:pPr>
            <a:endParaRPr lang="en-US" sz="800" b="1" dirty="0">
              <a:latin typeface="Arial" panose="020B0604020202020204" pitchFamily="34" charset="0"/>
              <a:cs typeface="Arial" panose="020B0604020202020204" pitchFamily="34" charset="0"/>
            </a:endParaRPr>
          </a:p>
          <a:p>
            <a:pPr>
              <a:buFont typeface="Arial" pitchFamily="34" charset="0"/>
              <a:buNone/>
              <a:defRPr/>
            </a:pPr>
            <a:r>
              <a:rPr lang="en-US" sz="800" b="1" dirty="0">
                <a:latin typeface="Arial" panose="020B0604020202020204" pitchFamily="34" charset="0"/>
                <a:cs typeface="Arial" panose="020B0604020202020204" pitchFamily="34" charset="0"/>
              </a:rPr>
              <a:t>Lavender-topped:</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Contain liquid </a:t>
            </a:r>
            <a:r>
              <a:rPr lang="en-US" sz="800" b="1" dirty="0">
                <a:latin typeface="Arial" panose="020B0604020202020204" pitchFamily="34" charset="0"/>
                <a:cs typeface="Arial" panose="020B0604020202020204" pitchFamily="34" charset="0"/>
              </a:rPr>
              <a:t>EDTA</a:t>
            </a:r>
            <a:r>
              <a:rPr lang="en-US" sz="800" dirty="0">
                <a:latin typeface="Arial" panose="020B0604020202020204" pitchFamily="34" charset="0"/>
                <a:cs typeface="Arial" panose="020B0604020202020204" pitchFamily="34" charset="0"/>
              </a:rPr>
              <a:t> (ethylenediaminetetraacetic acid), which combines with calcium to prevent blood from clotting</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Used for hematology tests because EDTA preserves cellular</a:t>
            </a:r>
            <a:r>
              <a:rPr lang="en-US" sz="800" baseline="0" dirty="0">
                <a:latin typeface="Arial" panose="020B0604020202020204" pitchFamily="34" charset="0"/>
                <a:cs typeface="Arial" panose="020B0604020202020204" pitchFamily="34" charset="0"/>
              </a:rPr>
              <a:t> proteins, </a:t>
            </a:r>
            <a:r>
              <a:rPr lang="en-US" sz="800" dirty="0">
                <a:latin typeface="Arial" panose="020B0604020202020204" pitchFamily="34" charset="0"/>
                <a:cs typeface="Arial" panose="020B0604020202020204" pitchFamily="34" charset="0"/>
              </a:rPr>
              <a:t>maintaining the cells’ shape better than other anticoagulants</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Commonly used for CBC, differential, reticulocyte counts, and erythrocyte sedimentation rate</a:t>
            </a:r>
          </a:p>
          <a:p>
            <a:pPr marL="171450" indent="-171450">
              <a:buFont typeface="Arial" pitchFamily="34" charset="0"/>
              <a:buChar char="•"/>
              <a:defRPr/>
            </a:pPr>
            <a:r>
              <a:rPr lang="en-US" sz="800" dirty="0">
                <a:latin typeface="Arial" panose="020B0604020202020204" pitchFamily="34" charset="0"/>
                <a:cs typeface="Arial" panose="020B0604020202020204" pitchFamily="34" charset="0"/>
              </a:rPr>
              <a:t>Available for microcollection</a:t>
            </a:r>
            <a:endParaRPr lang="en-IN"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69E8D09-9492-4554-9C8F-456CB81F32A8}" type="slidenum">
              <a:rPr lang="en-US" smtClean="0"/>
              <a:t>34</a:t>
            </a:fld>
            <a:endParaRPr lang="en-US"/>
          </a:p>
        </p:txBody>
      </p:sp>
    </p:spTree>
    <p:extLst>
      <p:ext uri="{BB962C8B-B14F-4D97-AF65-F5344CB8AC3E}">
        <p14:creationId xmlns:p14="http://schemas.microsoft.com/office/powerpoint/2010/main" val="3617027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8.4</a:t>
            </a:r>
            <a:r>
              <a:rPr lang="en-US" baseline="0" dirty="0"/>
              <a:t> Identify the various types of additives and color-coding used in blood collection and explain the reasons for their use.</a:t>
            </a:r>
            <a:endParaRPr lang="en-US" altLang="en-US" dirty="0">
              <a:latin typeface="Albertus Medium" pitchFamily="34" charset="0"/>
            </a:endParaRPr>
          </a:p>
          <a:p>
            <a:endParaRPr lang="en-US" baseline="0" dirty="0"/>
          </a:p>
          <a:p>
            <a:r>
              <a:rPr lang="en-US" b="1" baseline="0" dirty="0"/>
              <a:t>Notes:</a:t>
            </a:r>
          </a:p>
          <a:p>
            <a:endParaRPr lang="en-US" b="1" baseline="0" dirty="0"/>
          </a:p>
          <a:p>
            <a:pPr>
              <a:defRPr/>
            </a:pPr>
            <a:r>
              <a:rPr lang="en-US" b="1" dirty="0"/>
              <a:t>Pink-topped: </a:t>
            </a:r>
          </a:p>
          <a:p>
            <a:pPr marL="171450" indent="-171450">
              <a:buFont typeface="Arial" pitchFamily="34" charset="0"/>
              <a:buChar char="•"/>
              <a:defRPr/>
            </a:pPr>
            <a:r>
              <a:rPr lang="en-US" dirty="0"/>
              <a:t>Contain powdered, sprayed-on EDTA</a:t>
            </a:r>
          </a:p>
          <a:p>
            <a:pPr marL="171450" indent="-171450">
              <a:buFont typeface="Arial" pitchFamily="34" charset="0"/>
              <a:buChar char="•"/>
              <a:defRPr/>
            </a:pPr>
            <a:r>
              <a:rPr lang="en-US" dirty="0"/>
              <a:t>Used in immunohematology (blood bank) section of the lab for blood typing, donor blood testing, cross-matching blood, and preparation of blood and blood products for transfusion</a:t>
            </a:r>
          </a:p>
          <a:p>
            <a:pPr marL="171450" indent="-171450">
              <a:buFont typeface="Arial" pitchFamily="34" charset="0"/>
              <a:buChar char="•"/>
              <a:defRPr/>
            </a:pPr>
            <a:r>
              <a:rPr lang="en-US" dirty="0"/>
              <a:t>Label contains additional lines for information</a:t>
            </a:r>
            <a:r>
              <a:rPr lang="en-US" baseline="0" dirty="0"/>
              <a:t> required by the American Association of Blood Banks (AABB)</a:t>
            </a:r>
          </a:p>
          <a:p>
            <a:pPr marL="171450" indent="-171450">
              <a:buFont typeface="Arial" pitchFamily="34" charset="0"/>
              <a:buChar char="•"/>
              <a:defRPr/>
            </a:pPr>
            <a:r>
              <a:rPr lang="en-US" baseline="0" dirty="0"/>
              <a:t>Available for microcollection</a:t>
            </a:r>
            <a:endParaRPr lang="en-US" dirty="0"/>
          </a:p>
          <a:p>
            <a:pPr marL="171450" indent="-171450">
              <a:buFont typeface="Arial" pitchFamily="34" charset="0"/>
              <a:buChar char="•"/>
              <a:defRPr/>
            </a:pPr>
            <a:endParaRPr lang="en-US" dirty="0"/>
          </a:p>
          <a:p>
            <a:pPr>
              <a:buFont typeface="Arial" pitchFamily="34" charset="0"/>
              <a:buNone/>
              <a:defRPr/>
            </a:pPr>
            <a:r>
              <a:rPr lang="en-US" b="1" dirty="0"/>
              <a:t>Gray-topped:</a:t>
            </a:r>
          </a:p>
          <a:p>
            <a:pPr marL="171450" indent="-171450">
              <a:buFont typeface="Arial" pitchFamily="34" charset="0"/>
              <a:buChar char="•"/>
              <a:defRPr/>
            </a:pPr>
            <a:r>
              <a:rPr lang="en-US" dirty="0"/>
              <a:t>Contain potassium oxalate (anticoagulant) and an antiglycolytic agent, such as sodium fluoride</a:t>
            </a:r>
          </a:p>
          <a:p>
            <a:pPr marL="171450" indent="-171450">
              <a:buFont typeface="Arial" pitchFamily="34" charset="0"/>
              <a:buChar char="•"/>
              <a:defRPr/>
            </a:pPr>
            <a:r>
              <a:rPr lang="en-US" b="1" dirty="0"/>
              <a:t>Antiglycolytic agent </a:t>
            </a:r>
            <a:r>
              <a:rPr lang="en-US" b="0" dirty="0"/>
              <a:t>(glycolytic inhibitor) </a:t>
            </a:r>
            <a:r>
              <a:rPr lang="en-US" dirty="0"/>
              <a:t>prevents the red blood cells from using glucose and changing it to lactic acid</a:t>
            </a:r>
          </a:p>
          <a:p>
            <a:pPr marL="171450" indent="-171450">
              <a:buFont typeface="Arial" pitchFamily="34" charset="0"/>
              <a:buChar char="•"/>
              <a:defRPr/>
            </a:pPr>
            <a:r>
              <a:rPr lang="en-US" dirty="0"/>
              <a:t>Used for glucose levels, lactic acid analysis, and sometimes for blood alcohol levels</a:t>
            </a:r>
          </a:p>
          <a:p>
            <a:pPr marL="171450" indent="-171450">
              <a:buFont typeface="Arial" pitchFamily="34" charset="0"/>
              <a:buChar char="•"/>
              <a:defRPr/>
            </a:pPr>
            <a:r>
              <a:rPr lang="en-US" dirty="0"/>
              <a:t>Available for</a:t>
            </a:r>
            <a:r>
              <a:rPr lang="en-US" baseline="0" dirty="0"/>
              <a:t> microcollection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35</a:t>
            </a:fld>
            <a:endParaRPr lang="en-US"/>
          </a:p>
        </p:txBody>
      </p:sp>
    </p:spTree>
    <p:extLst>
      <p:ext uri="{BB962C8B-B14F-4D97-AF65-F5344CB8AC3E}">
        <p14:creationId xmlns:p14="http://schemas.microsoft.com/office/powerpoint/2010/main" val="2228104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021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LO 8.4</a:t>
            </a:r>
            <a:r>
              <a:rPr lang="en-US" sz="800" baseline="0" dirty="0"/>
              <a:t> Identify the various types of additives and color-coding used in blood collection and explain the reasons for their use.</a:t>
            </a:r>
            <a:endParaRPr lang="en-US" altLang="en-US" sz="800" dirty="0"/>
          </a:p>
          <a:p>
            <a:endParaRPr lang="en-US" sz="800" baseline="0" dirty="0"/>
          </a:p>
          <a:p>
            <a:r>
              <a:rPr lang="en-US" sz="800" b="1" baseline="0" dirty="0"/>
              <a:t>Notes:</a:t>
            </a:r>
          </a:p>
          <a:p>
            <a:pPr>
              <a:defRPr/>
            </a:pPr>
            <a:endParaRPr lang="en-US" sz="800" b="1" dirty="0"/>
          </a:p>
          <a:p>
            <a:pPr>
              <a:defRPr/>
            </a:pPr>
            <a:r>
              <a:rPr lang="en-US" sz="800" b="1" dirty="0"/>
              <a:t>Yellow-topped: </a:t>
            </a:r>
          </a:p>
          <a:p>
            <a:pPr marL="171450" indent="-171450">
              <a:buFont typeface="Arial" pitchFamily="34" charset="0"/>
              <a:buChar char="•"/>
              <a:defRPr/>
            </a:pPr>
            <a:r>
              <a:rPr lang="en-US" sz="800" dirty="0"/>
              <a:t>Available with two different additives, but the tubes look identical;</a:t>
            </a:r>
            <a:r>
              <a:rPr lang="en-US" sz="800" baseline="0" dirty="0"/>
              <a:t> a</a:t>
            </a:r>
            <a:r>
              <a:rPr lang="en-US" sz="800" dirty="0"/>
              <a:t>lways be careful to select the correct one!</a:t>
            </a:r>
          </a:p>
          <a:p>
            <a:pPr marL="171450" indent="-171450">
              <a:buFont typeface="Arial" pitchFamily="34" charset="0"/>
              <a:buChar char="•"/>
              <a:defRPr/>
            </a:pPr>
            <a:r>
              <a:rPr lang="en-US" sz="800" b="1" dirty="0"/>
              <a:t>SPS</a:t>
            </a:r>
            <a:r>
              <a:rPr lang="en-US" sz="800" dirty="0"/>
              <a:t> (sodium </a:t>
            </a:r>
            <a:r>
              <a:rPr lang="en-US" sz="800" dirty="0" err="1"/>
              <a:t>polyanethol</a:t>
            </a:r>
            <a:r>
              <a:rPr lang="en-US" sz="800" dirty="0"/>
              <a:t> sulfonate): Used for blood culture collections to neutralize the effect of bacterial growth inhibitors, such as antibiotics,</a:t>
            </a:r>
            <a:r>
              <a:rPr lang="en-US" sz="800" baseline="0" dirty="0"/>
              <a:t> to maintain bacterial viability</a:t>
            </a:r>
            <a:endParaRPr lang="en-US" sz="800" dirty="0"/>
          </a:p>
          <a:p>
            <a:pPr marL="171450" indent="-171450">
              <a:buFont typeface="Arial" pitchFamily="34" charset="0"/>
              <a:buChar char="•"/>
              <a:defRPr/>
            </a:pPr>
            <a:r>
              <a:rPr lang="en-US" sz="800" b="1" dirty="0"/>
              <a:t>ACD</a:t>
            </a:r>
            <a:r>
              <a:rPr lang="en-US" sz="800" dirty="0"/>
              <a:t> (acid citrate dextrose): Used for cellular studies in blood banks or human leukocyte antigen (HLA) typing; ACD maintains red cell viability or growth</a:t>
            </a:r>
          </a:p>
          <a:p>
            <a:pPr>
              <a:buFont typeface="Arial" pitchFamily="34" charset="0"/>
              <a:buNone/>
              <a:defRPr/>
            </a:pPr>
            <a:endParaRPr lang="en-US" sz="800" b="1" dirty="0"/>
          </a:p>
          <a:p>
            <a:pPr>
              <a:buFont typeface="Arial" pitchFamily="34" charset="0"/>
              <a:buNone/>
              <a:defRPr/>
            </a:pPr>
            <a:r>
              <a:rPr lang="en-US" sz="800" b="1" dirty="0"/>
              <a:t>Royal-blue-topped:</a:t>
            </a:r>
          </a:p>
          <a:p>
            <a:pPr marL="171450" indent="-171450">
              <a:buFont typeface="Arial" pitchFamily="34" charset="0"/>
              <a:buChar char="•"/>
              <a:defRPr/>
            </a:pPr>
            <a:r>
              <a:rPr lang="en-US" sz="800" dirty="0"/>
              <a:t>Cap (stopper) is certified to have very low levels of trace elements, such as aluminum, lead, mercury, zinc, and other metals</a:t>
            </a:r>
          </a:p>
          <a:p>
            <a:pPr marL="171450" indent="-171450">
              <a:buFont typeface="Arial" pitchFamily="34" charset="0"/>
              <a:buChar char="•"/>
              <a:defRPr/>
            </a:pPr>
            <a:r>
              <a:rPr lang="en-US" sz="800" dirty="0"/>
              <a:t>Used for trace element studies</a:t>
            </a:r>
          </a:p>
          <a:p>
            <a:pPr marL="171450" indent="-171450">
              <a:buFont typeface="Arial" pitchFamily="34" charset="0"/>
              <a:buChar char="•"/>
              <a:defRPr/>
            </a:pPr>
            <a:r>
              <a:rPr lang="en-US" sz="800" dirty="0"/>
              <a:t>Available with different additives distinguished by additive-specific color-coding in the label;</a:t>
            </a:r>
            <a:r>
              <a:rPr lang="en-US" sz="800" baseline="0" dirty="0"/>
              <a:t> a</a:t>
            </a:r>
            <a:r>
              <a:rPr lang="en-US" sz="800" dirty="0"/>
              <a:t>lways be careful to select the correct one!</a:t>
            </a:r>
          </a:p>
          <a:p>
            <a:pPr marL="628650" lvl="1" indent="-171450">
              <a:buFont typeface="Arial" pitchFamily="34" charset="0"/>
              <a:buChar char="•"/>
              <a:defRPr/>
            </a:pPr>
            <a:r>
              <a:rPr lang="en-US" sz="800" dirty="0"/>
              <a:t>Red bar on label: Clot activator</a:t>
            </a:r>
          </a:p>
          <a:p>
            <a:pPr marL="628650" lvl="1" indent="-171450">
              <a:buFont typeface="Arial" pitchFamily="34" charset="0"/>
              <a:buChar char="•"/>
              <a:defRPr/>
            </a:pPr>
            <a:r>
              <a:rPr lang="en-US" sz="800" dirty="0"/>
              <a:t>Lavender bar on label: EDTA</a:t>
            </a:r>
          </a:p>
          <a:p>
            <a:pPr marL="628650" lvl="1" indent="-171450">
              <a:buFont typeface="Arial" pitchFamily="34" charset="0"/>
              <a:buChar char="•"/>
              <a:defRPr/>
            </a:pPr>
            <a:r>
              <a:rPr lang="en-US" sz="800" dirty="0"/>
              <a:t>Green bar on label: Heparin</a:t>
            </a:r>
          </a:p>
          <a:p>
            <a:pPr>
              <a:buFont typeface="Arial" pitchFamily="34" charset="0"/>
              <a:buNone/>
              <a:defRPr/>
            </a:pPr>
            <a:endParaRPr lang="en-US" sz="800" b="1" dirty="0"/>
          </a:p>
          <a:p>
            <a:pPr>
              <a:buFont typeface="Arial" pitchFamily="34" charset="0"/>
              <a:buNone/>
              <a:defRPr/>
            </a:pPr>
            <a:r>
              <a:rPr lang="en-US" sz="800" b="1" dirty="0"/>
              <a:t>Tan-topped:</a:t>
            </a:r>
          </a:p>
          <a:p>
            <a:pPr marL="171450" indent="-171450">
              <a:buFont typeface="Arial" pitchFamily="34" charset="0"/>
              <a:buChar char="•"/>
              <a:defRPr/>
            </a:pPr>
            <a:r>
              <a:rPr lang="en-US" sz="800" dirty="0"/>
              <a:t>Cap is certified to have very low levels of lead</a:t>
            </a:r>
          </a:p>
          <a:p>
            <a:pPr marL="171450" indent="-171450">
              <a:buFont typeface="Arial" pitchFamily="34" charset="0"/>
              <a:buChar char="•"/>
              <a:defRPr/>
            </a:pPr>
            <a:r>
              <a:rPr lang="en-US" sz="800" dirty="0"/>
              <a:t>Contain EDTA</a:t>
            </a:r>
          </a:p>
          <a:p>
            <a:pPr marL="171450" indent="-171450">
              <a:buFont typeface="Arial" pitchFamily="34" charset="0"/>
              <a:buChar char="•"/>
              <a:defRPr/>
            </a:pPr>
            <a:r>
              <a:rPr lang="en-US" sz="800" dirty="0"/>
              <a:t>Used primarily for blood lead level tests</a:t>
            </a:r>
          </a:p>
          <a:p>
            <a:pPr>
              <a:buFont typeface="Arial" pitchFamily="34" charset="0"/>
              <a:buNone/>
              <a:defRPr/>
            </a:pPr>
            <a:endParaRPr lang="en-US" sz="800" b="1" dirty="0"/>
          </a:p>
          <a:p>
            <a:pPr>
              <a:buFont typeface="Arial" pitchFamily="34" charset="0"/>
              <a:buNone/>
              <a:defRPr/>
            </a:pPr>
            <a:r>
              <a:rPr lang="en-US" sz="800" b="1" dirty="0"/>
              <a:t>White-topped:</a:t>
            </a:r>
          </a:p>
          <a:p>
            <a:pPr marL="171450" indent="-171450">
              <a:buFont typeface="Arial" pitchFamily="34" charset="0"/>
              <a:buChar char="•"/>
              <a:defRPr/>
            </a:pPr>
            <a:r>
              <a:rPr lang="en-US" sz="800" dirty="0"/>
              <a:t>Contain EDTA and a plasma separator gel</a:t>
            </a:r>
          </a:p>
          <a:p>
            <a:pPr marL="171450" indent="-171450">
              <a:buFont typeface="Arial" pitchFamily="34" charset="0"/>
              <a:buChar char="•"/>
              <a:defRPr/>
            </a:pPr>
            <a:r>
              <a:rPr lang="en-US" sz="800" dirty="0"/>
              <a:t>Required by laboratories performing molecular diagnostic tests that involve DNA-based methods</a:t>
            </a:r>
          </a:p>
          <a:p>
            <a:pPr>
              <a:buFont typeface="Arial" pitchFamily="34" charset="0"/>
              <a:buNone/>
              <a:defRPr/>
            </a:pPr>
            <a:endParaRPr lang="en-US" sz="800" b="1" dirty="0"/>
          </a:p>
          <a:p>
            <a:pPr>
              <a:buFont typeface="Arial" pitchFamily="34" charset="0"/>
              <a:buNone/>
              <a:defRPr/>
            </a:pPr>
            <a:r>
              <a:rPr lang="en-US" sz="800" b="1" dirty="0"/>
              <a:t>Orange-topped:</a:t>
            </a:r>
          </a:p>
          <a:p>
            <a:pPr marL="171450" indent="-171450">
              <a:buFont typeface="Arial" pitchFamily="34" charset="0"/>
              <a:buChar char="•"/>
              <a:defRPr/>
            </a:pPr>
            <a:r>
              <a:rPr lang="en-US" sz="800" dirty="0"/>
              <a:t>Contain </a:t>
            </a:r>
            <a:r>
              <a:rPr lang="en-US" sz="800" b="1" dirty="0"/>
              <a:t>thrombin</a:t>
            </a:r>
            <a:r>
              <a:rPr lang="en-US" sz="800" dirty="0"/>
              <a:t> (a powerful clotting factor)</a:t>
            </a:r>
          </a:p>
          <a:p>
            <a:pPr marL="171450" indent="-171450">
              <a:buFont typeface="Arial" pitchFamily="34" charset="0"/>
              <a:buChar char="•"/>
              <a:defRPr/>
            </a:pPr>
            <a:r>
              <a:rPr lang="en-US" sz="800" dirty="0"/>
              <a:t>Used for specimen collections for STAT tests in which serum is required</a:t>
            </a:r>
            <a:endParaRPr lang="en-IN" sz="800" dirty="0"/>
          </a:p>
        </p:txBody>
      </p:sp>
      <p:sp>
        <p:nvSpPr>
          <p:cNvPr id="4" name="Slide Number Placeholder 3"/>
          <p:cNvSpPr>
            <a:spLocks noGrp="1"/>
          </p:cNvSpPr>
          <p:nvPr>
            <p:ph type="sldNum" sz="quarter" idx="5"/>
          </p:nvPr>
        </p:nvSpPr>
        <p:spPr/>
        <p:txBody>
          <a:bodyPr/>
          <a:lstStyle/>
          <a:p>
            <a:fld id="{969E8D09-9492-4554-9C8F-456CB81F32A8}" type="slidenum">
              <a:rPr lang="en-US" smtClean="0"/>
              <a:t>36</a:t>
            </a:fld>
            <a:endParaRPr lang="en-US"/>
          </a:p>
        </p:txBody>
      </p:sp>
    </p:spTree>
    <p:extLst>
      <p:ext uri="{BB962C8B-B14F-4D97-AF65-F5344CB8AC3E}">
        <p14:creationId xmlns:p14="http://schemas.microsoft.com/office/powerpoint/2010/main" val="2708419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8.4</a:t>
            </a:r>
            <a:r>
              <a:rPr lang="en-US" baseline="0" dirty="0"/>
              <a:t> Identify the various types of additives and color-coding used in blood collection and explain the reasons for their use.</a:t>
            </a:r>
            <a:endParaRPr lang="en-US" altLang="en-US" dirty="0">
              <a:latin typeface="Albertus Medium" pitchFamily="34" charset="0"/>
            </a:endParaRPr>
          </a:p>
          <a:p>
            <a:endParaRPr lang="en-US" baseline="0" dirty="0"/>
          </a:p>
          <a:p>
            <a:r>
              <a:rPr lang="en-US" b="1" baseline="0" dirty="0"/>
              <a:t>Notes:</a:t>
            </a:r>
          </a:p>
          <a:p>
            <a:pPr>
              <a:defRPr/>
            </a:pPr>
            <a:endParaRPr lang="en-US" b="1" dirty="0"/>
          </a:p>
          <a:p>
            <a:pPr>
              <a:defRPr/>
            </a:pPr>
            <a:r>
              <a:rPr lang="en-US" b="1" dirty="0"/>
              <a:t>Fibrin degradation products (FDP): </a:t>
            </a:r>
          </a:p>
          <a:p>
            <a:pPr marL="171450" indent="-171450">
              <a:buFont typeface="Arial" pitchFamily="34" charset="0"/>
              <a:buChar char="•"/>
              <a:defRPr/>
            </a:pPr>
            <a:r>
              <a:rPr lang="en-US" dirty="0"/>
              <a:t>Usually have light-blue or black top, with label specifying that it is for FDP testing</a:t>
            </a:r>
          </a:p>
          <a:p>
            <a:pPr marL="171450" indent="-171450">
              <a:buFont typeface="Arial" pitchFamily="34" charset="0"/>
              <a:buChar char="•"/>
              <a:defRPr/>
            </a:pPr>
            <a:r>
              <a:rPr lang="en-US" dirty="0"/>
              <a:t>Contain thrombin and a fibrinolytic inhibitor that prevents the clot from breaking down</a:t>
            </a:r>
          </a:p>
          <a:p>
            <a:pPr marL="171450" indent="-171450">
              <a:buFont typeface="Arial" pitchFamily="34" charset="0"/>
              <a:buChar char="•"/>
              <a:defRPr/>
            </a:pPr>
            <a:r>
              <a:rPr lang="en-US" dirty="0"/>
              <a:t>Unused tubes are generally kept refrigerated until needed</a:t>
            </a:r>
          </a:p>
          <a:p>
            <a:pPr marL="171450" indent="-171450">
              <a:buFont typeface="Arial" pitchFamily="34" charset="0"/>
              <a:buChar char="•"/>
              <a:defRPr/>
            </a:pPr>
            <a:endParaRPr lang="en-US" dirty="0"/>
          </a:p>
          <a:p>
            <a:pPr>
              <a:buFont typeface="Arial" pitchFamily="34" charset="0"/>
              <a:buNone/>
              <a:defRPr/>
            </a:pPr>
            <a:r>
              <a:rPr lang="en-US" b="1" dirty="0"/>
              <a:t>Erythrocyte sedimentation rate kits:</a:t>
            </a:r>
          </a:p>
          <a:p>
            <a:pPr marL="171450" indent="-171450">
              <a:buFont typeface="Arial" pitchFamily="34" charset="0"/>
              <a:buChar char="•"/>
              <a:defRPr/>
            </a:pPr>
            <a:r>
              <a:rPr lang="en-US" dirty="0"/>
              <a:t>Black top</a:t>
            </a:r>
          </a:p>
          <a:p>
            <a:pPr marL="171450" indent="-171450">
              <a:buFont typeface="Arial" pitchFamily="34" charset="0"/>
              <a:buChar char="•"/>
              <a:defRPr/>
            </a:pPr>
            <a:r>
              <a:rPr lang="en-US" dirty="0"/>
              <a:t>Contain a specific amount of citrate anticoagulant</a:t>
            </a:r>
          </a:p>
          <a:p>
            <a:pPr marL="171450" indent="-171450">
              <a:buFont typeface="Arial" pitchFamily="34" charset="0"/>
              <a:buChar char="•"/>
              <a:defRPr/>
            </a:pPr>
            <a:r>
              <a:rPr lang="en-US" dirty="0"/>
              <a:t>Provide the correct ratio of additive to perform the ESR test directly in the tube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37</a:t>
            </a:fld>
            <a:endParaRPr lang="en-US"/>
          </a:p>
        </p:txBody>
      </p:sp>
    </p:spTree>
    <p:extLst>
      <p:ext uri="{BB962C8B-B14F-4D97-AF65-F5344CB8AC3E}">
        <p14:creationId xmlns:p14="http://schemas.microsoft.com/office/powerpoint/2010/main" val="209794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8.1 </a:t>
            </a:r>
            <a:r>
              <a:rPr lang="en-US" altLang="en-US" dirty="0">
                <a:latin typeface="Albertus Medium" pitchFamily="34" charset="0"/>
              </a:rPr>
              <a:t>Select equipment used for both venipuncture and capillary puncture.</a:t>
            </a:r>
          </a:p>
          <a:p>
            <a:endParaRPr lang="en-US" baseline="0" dirty="0"/>
          </a:p>
          <a:p>
            <a:r>
              <a:rPr lang="en-US" b="1" baseline="0" dirty="0"/>
              <a:t>Notes:</a:t>
            </a:r>
          </a:p>
          <a:p>
            <a:endParaRPr lang="en-US" b="1" baseline="0" dirty="0"/>
          </a:p>
          <a:p>
            <a:r>
              <a:rPr lang="en-US" altLang="en-US" b="1" dirty="0"/>
              <a:t>Venipuncture: </a:t>
            </a:r>
            <a:r>
              <a:rPr lang="en-US" altLang="en-US" dirty="0"/>
              <a:t>puncture of a vein</a:t>
            </a:r>
          </a:p>
          <a:p>
            <a:r>
              <a:rPr lang="en-US" altLang="en-US" b="1" dirty="0"/>
              <a:t>Capillary</a:t>
            </a:r>
            <a:r>
              <a:rPr lang="en-US" altLang="en-US" b="1" baseline="0" dirty="0"/>
              <a:t> (</a:t>
            </a:r>
            <a:r>
              <a:rPr lang="en-US" altLang="en-US" b="1" dirty="0"/>
              <a:t>dermal) puncture: </a:t>
            </a:r>
            <a:r>
              <a:rPr lang="en-US" altLang="en-US" dirty="0"/>
              <a:t>skin puncture; also called </a:t>
            </a:r>
            <a:r>
              <a:rPr lang="en-US" altLang="en-US" b="1" dirty="0"/>
              <a:t>microcollection</a:t>
            </a:r>
            <a:r>
              <a:rPr lang="en-US" altLang="en-US" b="0" dirty="0"/>
              <a:t>.</a:t>
            </a:r>
          </a:p>
          <a:p>
            <a:endParaRPr lang="en-US" altLang="en-US" dirty="0"/>
          </a:p>
          <a:p>
            <a:r>
              <a:rPr lang="en-US" altLang="en-US" dirty="0"/>
              <a:t>Proper handling of all phlebotomy equipment is of the utmost importance for the safety of both the phlebotomist and the patient.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8</a:t>
            </a:fld>
            <a:endParaRPr lang="en-US"/>
          </a:p>
        </p:txBody>
      </p:sp>
    </p:spTree>
    <p:extLst>
      <p:ext uri="{BB962C8B-B14F-4D97-AF65-F5344CB8AC3E}">
        <p14:creationId xmlns:p14="http://schemas.microsoft.com/office/powerpoint/2010/main" val="1673011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8.4</a:t>
            </a:r>
            <a:r>
              <a:rPr lang="en-US" baseline="0" dirty="0"/>
              <a:t> Identify the various types of additives and color-coding used in blood collection and explain the reasons for their use.</a:t>
            </a:r>
            <a:endParaRPr lang="en-US" altLang="en-US" dirty="0">
              <a:latin typeface="Albertus Medium" pitchFamily="34" charset="0"/>
            </a:endParaRPr>
          </a:p>
          <a:p>
            <a:endParaRPr lang="en-US" baseline="0" dirty="0"/>
          </a:p>
          <a:p>
            <a:r>
              <a:rPr lang="en-US" b="1" baseline="0" dirty="0"/>
              <a:t>Notes:</a:t>
            </a:r>
          </a:p>
          <a:p>
            <a:endParaRPr lang="en-US" b="1" baseline="0" dirty="0"/>
          </a:p>
          <a:p>
            <a:r>
              <a:rPr lang="en-US" altLang="en-US" dirty="0"/>
              <a:t>There is no light-blue (citrated) microcollection container, which is used for coagulation tests, because the dermal puncture method activates the coagulation system.</a:t>
            </a:r>
          </a:p>
          <a:p>
            <a:endParaRPr lang="en-US" altLang="en-US" dirty="0"/>
          </a:p>
          <a:p>
            <a:r>
              <a:rPr lang="en-US" altLang="en-US" dirty="0"/>
              <a:t>The amber-colored plastic tubes available for gold- and mint-green-</a:t>
            </a:r>
            <a:r>
              <a:rPr lang="en-US" altLang="en-US" baseline="0" dirty="0"/>
              <a:t>topped tubes </a:t>
            </a:r>
            <a:r>
              <a:rPr lang="en-US" altLang="en-US" dirty="0"/>
              <a:t>protect the specimen from light. These tubes are used primarily for bilirubin testing.</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38</a:t>
            </a:fld>
            <a:endParaRPr lang="en-US"/>
          </a:p>
        </p:txBody>
      </p:sp>
    </p:spTree>
    <p:extLst>
      <p:ext uri="{BB962C8B-B14F-4D97-AF65-F5344CB8AC3E}">
        <p14:creationId xmlns:p14="http://schemas.microsoft.com/office/powerpoint/2010/main" val="2077093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8.5 Implement the correct order of draw for venipuncture and capillary puncture procedures.</a:t>
            </a:r>
            <a:endParaRPr lang="en-US" altLang="en-US" dirty="0">
              <a:latin typeface="Albertus Medium" pitchFamily="34" charset="0"/>
            </a:endParaRPr>
          </a:p>
          <a:p>
            <a:endParaRPr lang="en-US" baseline="0" dirty="0"/>
          </a:p>
          <a:p>
            <a:r>
              <a:rPr lang="en-US" b="1" baseline="0" dirty="0"/>
              <a:t>Notes:</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order shown here is the order recommended by the CLSI for uncomplicated blood draws.</a:t>
            </a:r>
            <a:r>
              <a:rPr lang="en-US" altLang="en-US" baseline="0" dirty="0"/>
              <a:t> </a:t>
            </a:r>
            <a:r>
              <a:rPr lang="en-US" b="0" baseline="0" dirty="0"/>
              <a:t>The order of draw is important because the additives in one tube may carry over into the next, thus affecting tests performed on that tube.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40</a:t>
            </a:fld>
            <a:endParaRPr lang="en-US"/>
          </a:p>
        </p:txBody>
      </p:sp>
    </p:spTree>
    <p:extLst>
      <p:ext uri="{BB962C8B-B14F-4D97-AF65-F5344CB8AC3E}">
        <p14:creationId xmlns:p14="http://schemas.microsoft.com/office/powerpoint/2010/main" val="1863913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8.5 Implement the correct order of draw for venipuncture and capillary puncture procedures.</a:t>
            </a:r>
            <a:endParaRPr lang="en-US" altLang="en-US" dirty="0">
              <a:latin typeface="Albertus Medium" pitchFamily="34" charset="0"/>
            </a:endParaRPr>
          </a:p>
          <a:p>
            <a:endParaRPr lang="en-US" baseline="0" dirty="0"/>
          </a:p>
          <a:p>
            <a:r>
              <a:rPr lang="en-US" b="1" baseline="0" dirty="0"/>
              <a:t>Notes:</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When a blood culture is included with orders for</a:t>
            </a:r>
            <a:r>
              <a:rPr lang="en-US" altLang="en-US" baseline="0" dirty="0"/>
              <a:t> other blood draws, the tubes for the blood culture must be drawn first to avoid contamination. Blood cultures may be drawn into yellow-topped SPS tubes or blood culture bottles.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41</a:t>
            </a:fld>
            <a:endParaRPr lang="en-US"/>
          </a:p>
        </p:txBody>
      </p:sp>
    </p:spTree>
    <p:extLst>
      <p:ext uri="{BB962C8B-B14F-4D97-AF65-F5344CB8AC3E}">
        <p14:creationId xmlns:p14="http://schemas.microsoft.com/office/powerpoint/2010/main" val="475681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48506"/>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LO 8.4</a:t>
            </a:r>
            <a:r>
              <a:rPr lang="en-US" sz="800" baseline="0" dirty="0"/>
              <a:t> Identify the various types of additives and color-coding used in blood collection and explain the reasons for their use.</a:t>
            </a:r>
            <a:endParaRPr lang="en-US" altLang="en-US" sz="800" dirty="0"/>
          </a:p>
          <a:p>
            <a:endParaRPr lang="en-US" sz="800" baseline="0" dirty="0"/>
          </a:p>
          <a:p>
            <a:r>
              <a:rPr lang="en-US" sz="800" b="1" baseline="0" dirty="0"/>
              <a:t>Notes:</a:t>
            </a:r>
          </a:p>
          <a:p>
            <a:pPr>
              <a:defRPr/>
            </a:pPr>
            <a:endParaRPr lang="en-US" sz="800" b="1" dirty="0"/>
          </a:p>
          <a:p>
            <a:pPr>
              <a:defRPr/>
            </a:pPr>
            <a:r>
              <a:rPr lang="en-US" sz="800" b="1" dirty="0"/>
              <a:t>Yellow-topped: </a:t>
            </a:r>
          </a:p>
          <a:p>
            <a:pPr marL="171450" indent="-171450">
              <a:buFont typeface="Arial" pitchFamily="34" charset="0"/>
              <a:buChar char="•"/>
              <a:defRPr/>
            </a:pPr>
            <a:r>
              <a:rPr lang="en-US" sz="800" dirty="0"/>
              <a:t>Available with two different additives, but the tubes look identical;</a:t>
            </a:r>
            <a:r>
              <a:rPr lang="en-US" sz="800" baseline="0" dirty="0"/>
              <a:t> a</a:t>
            </a:r>
            <a:r>
              <a:rPr lang="en-US" sz="800" dirty="0"/>
              <a:t>lways be careful to select the correct one!</a:t>
            </a:r>
          </a:p>
          <a:p>
            <a:pPr marL="171450" indent="-171450">
              <a:buFont typeface="Arial" pitchFamily="34" charset="0"/>
              <a:buChar char="•"/>
              <a:defRPr/>
            </a:pPr>
            <a:r>
              <a:rPr lang="en-US" sz="800" b="1" dirty="0"/>
              <a:t>SPS</a:t>
            </a:r>
            <a:r>
              <a:rPr lang="en-US" sz="800" dirty="0"/>
              <a:t> (sodium </a:t>
            </a:r>
            <a:r>
              <a:rPr lang="en-US" sz="800" dirty="0" err="1"/>
              <a:t>polyanethol</a:t>
            </a:r>
            <a:r>
              <a:rPr lang="en-US" sz="800" dirty="0"/>
              <a:t> sulfonate): Used for blood culture collections to neutralize the effect of bacterial growth inhibitors, such as antibiotics,</a:t>
            </a:r>
            <a:r>
              <a:rPr lang="en-US" sz="800" baseline="0" dirty="0"/>
              <a:t> to maintain bacterial viability</a:t>
            </a:r>
            <a:endParaRPr lang="en-US" sz="800" dirty="0"/>
          </a:p>
          <a:p>
            <a:pPr marL="171450" indent="-171450">
              <a:buFont typeface="Arial" pitchFamily="34" charset="0"/>
              <a:buChar char="•"/>
              <a:defRPr/>
            </a:pPr>
            <a:r>
              <a:rPr lang="en-US" sz="800" b="1" dirty="0"/>
              <a:t>ACD</a:t>
            </a:r>
            <a:r>
              <a:rPr lang="en-US" sz="800" dirty="0"/>
              <a:t> (acid citrate dextrose): Used for cellular studies in blood banks or human leukocyte antigen (HLA) typing; ACD maintains red cell viability or growth</a:t>
            </a:r>
          </a:p>
          <a:p>
            <a:pPr>
              <a:buFont typeface="Arial" pitchFamily="34" charset="0"/>
              <a:buNone/>
              <a:defRPr/>
            </a:pPr>
            <a:endParaRPr lang="en-US" sz="800" b="1" dirty="0"/>
          </a:p>
          <a:p>
            <a:pPr>
              <a:buFont typeface="Arial" pitchFamily="34" charset="0"/>
              <a:buNone/>
              <a:defRPr/>
            </a:pPr>
            <a:r>
              <a:rPr lang="en-US" sz="800" b="1" dirty="0"/>
              <a:t>Royal-blue-topped:</a:t>
            </a:r>
          </a:p>
          <a:p>
            <a:pPr marL="171450" indent="-171450">
              <a:buFont typeface="Arial" pitchFamily="34" charset="0"/>
              <a:buChar char="•"/>
              <a:defRPr/>
            </a:pPr>
            <a:r>
              <a:rPr lang="en-US" sz="800" dirty="0"/>
              <a:t>Cap (stopper) is certified to have very low levels of trace elements, such as aluminum, lead, mercury, zinc, and other metals</a:t>
            </a:r>
          </a:p>
          <a:p>
            <a:pPr marL="171450" indent="-171450">
              <a:buFont typeface="Arial" pitchFamily="34" charset="0"/>
              <a:buChar char="•"/>
              <a:defRPr/>
            </a:pPr>
            <a:r>
              <a:rPr lang="en-US" sz="800" dirty="0"/>
              <a:t>Used for trace element studies</a:t>
            </a:r>
          </a:p>
          <a:p>
            <a:pPr marL="171450" indent="-171450">
              <a:buFont typeface="Arial" pitchFamily="34" charset="0"/>
              <a:buChar char="•"/>
              <a:defRPr/>
            </a:pPr>
            <a:r>
              <a:rPr lang="en-US" sz="800" dirty="0"/>
              <a:t>Available with different additives distinguished by additive-specific color-coding in the label;</a:t>
            </a:r>
            <a:r>
              <a:rPr lang="en-US" sz="800" baseline="0" dirty="0"/>
              <a:t> a</a:t>
            </a:r>
            <a:r>
              <a:rPr lang="en-US" sz="800" dirty="0"/>
              <a:t>lways be careful to select the correct one!</a:t>
            </a:r>
          </a:p>
          <a:p>
            <a:pPr marL="628650" lvl="1" indent="-171450">
              <a:buFont typeface="Arial" pitchFamily="34" charset="0"/>
              <a:buChar char="•"/>
              <a:defRPr/>
            </a:pPr>
            <a:r>
              <a:rPr lang="en-US" sz="800" dirty="0"/>
              <a:t>Red bar on label: Clot activator</a:t>
            </a:r>
          </a:p>
          <a:p>
            <a:pPr marL="628650" lvl="1" indent="-171450">
              <a:buFont typeface="Arial" pitchFamily="34" charset="0"/>
              <a:buChar char="•"/>
              <a:defRPr/>
            </a:pPr>
            <a:r>
              <a:rPr lang="en-US" sz="800" dirty="0"/>
              <a:t>Lavender bar on label: EDTA</a:t>
            </a:r>
          </a:p>
          <a:p>
            <a:pPr marL="628650" lvl="1" indent="-171450">
              <a:buFont typeface="Arial" pitchFamily="34" charset="0"/>
              <a:buChar char="•"/>
              <a:defRPr/>
            </a:pPr>
            <a:r>
              <a:rPr lang="en-US" sz="800" dirty="0"/>
              <a:t>Green bar on label: Heparin</a:t>
            </a:r>
          </a:p>
          <a:p>
            <a:pPr>
              <a:buFont typeface="Arial" pitchFamily="34" charset="0"/>
              <a:buNone/>
              <a:defRPr/>
            </a:pPr>
            <a:endParaRPr lang="en-US" sz="800" b="1" dirty="0"/>
          </a:p>
          <a:p>
            <a:pPr>
              <a:buFont typeface="Arial" pitchFamily="34" charset="0"/>
              <a:buNone/>
              <a:defRPr/>
            </a:pPr>
            <a:r>
              <a:rPr lang="en-US" sz="800" b="1" dirty="0"/>
              <a:t>Tan-topped:</a:t>
            </a:r>
          </a:p>
          <a:p>
            <a:pPr marL="171450" indent="-171450">
              <a:buFont typeface="Arial" pitchFamily="34" charset="0"/>
              <a:buChar char="•"/>
              <a:defRPr/>
            </a:pPr>
            <a:r>
              <a:rPr lang="en-US" sz="800" dirty="0"/>
              <a:t>Cap is certified to have very low levels of lead</a:t>
            </a:r>
          </a:p>
          <a:p>
            <a:pPr marL="171450" indent="-171450">
              <a:buFont typeface="Arial" pitchFamily="34" charset="0"/>
              <a:buChar char="•"/>
              <a:defRPr/>
            </a:pPr>
            <a:r>
              <a:rPr lang="en-US" sz="800" dirty="0"/>
              <a:t>Contain EDTA</a:t>
            </a:r>
          </a:p>
          <a:p>
            <a:pPr marL="171450" indent="-171450">
              <a:buFont typeface="Arial" pitchFamily="34" charset="0"/>
              <a:buChar char="•"/>
              <a:defRPr/>
            </a:pPr>
            <a:r>
              <a:rPr lang="en-US" sz="800" dirty="0"/>
              <a:t>Used primarily for blood lead level tests</a:t>
            </a:r>
          </a:p>
          <a:p>
            <a:pPr>
              <a:buFont typeface="Arial" pitchFamily="34" charset="0"/>
              <a:buNone/>
              <a:defRPr/>
            </a:pPr>
            <a:endParaRPr lang="en-US" sz="800" b="1" dirty="0"/>
          </a:p>
          <a:p>
            <a:pPr>
              <a:buFont typeface="Arial" pitchFamily="34" charset="0"/>
              <a:buNone/>
              <a:defRPr/>
            </a:pPr>
            <a:r>
              <a:rPr lang="en-US" sz="800" b="1" dirty="0"/>
              <a:t>White-topped:</a:t>
            </a:r>
          </a:p>
          <a:p>
            <a:pPr marL="171450" indent="-171450">
              <a:buFont typeface="Arial" pitchFamily="34" charset="0"/>
              <a:buChar char="•"/>
              <a:defRPr/>
            </a:pPr>
            <a:r>
              <a:rPr lang="en-US" sz="800" dirty="0"/>
              <a:t>Contain EDTA and a plasma separator gel</a:t>
            </a:r>
          </a:p>
          <a:p>
            <a:pPr marL="171450" indent="-171450">
              <a:buFont typeface="Arial" pitchFamily="34" charset="0"/>
              <a:buChar char="•"/>
              <a:defRPr/>
            </a:pPr>
            <a:r>
              <a:rPr lang="en-US" sz="800" dirty="0"/>
              <a:t>Required by laboratories performing molecular diagnostic tests that involve DNA-based methods</a:t>
            </a:r>
          </a:p>
          <a:p>
            <a:pPr>
              <a:buFont typeface="Arial" pitchFamily="34" charset="0"/>
              <a:buNone/>
              <a:defRPr/>
            </a:pPr>
            <a:endParaRPr lang="en-US" sz="800" b="1" dirty="0"/>
          </a:p>
          <a:p>
            <a:pPr>
              <a:buFont typeface="Arial" pitchFamily="34" charset="0"/>
              <a:buNone/>
              <a:defRPr/>
            </a:pPr>
            <a:r>
              <a:rPr lang="en-US" sz="800" b="1" dirty="0"/>
              <a:t>Orange-topped:</a:t>
            </a:r>
          </a:p>
          <a:p>
            <a:pPr marL="171450" indent="-171450">
              <a:buFont typeface="Arial" pitchFamily="34" charset="0"/>
              <a:buChar char="•"/>
              <a:defRPr/>
            </a:pPr>
            <a:r>
              <a:rPr lang="en-US" sz="800" dirty="0"/>
              <a:t>Contain </a:t>
            </a:r>
            <a:r>
              <a:rPr lang="en-US" sz="800" b="1" dirty="0"/>
              <a:t>thrombin</a:t>
            </a:r>
            <a:r>
              <a:rPr lang="en-US" sz="800" dirty="0"/>
              <a:t> (a powerful clotting factor)</a:t>
            </a:r>
          </a:p>
          <a:p>
            <a:pPr marL="171450" indent="-171450">
              <a:buFont typeface="Arial" pitchFamily="34" charset="0"/>
              <a:buChar char="•"/>
              <a:defRPr/>
            </a:pPr>
            <a:r>
              <a:rPr lang="en-US" sz="800" dirty="0"/>
              <a:t>Used for specimen collections for STAT tests in which serum is required</a:t>
            </a:r>
            <a:endParaRPr lang="en-IN" sz="800" dirty="0"/>
          </a:p>
        </p:txBody>
      </p:sp>
      <p:sp>
        <p:nvSpPr>
          <p:cNvPr id="4" name="Slide Number Placeholder 3"/>
          <p:cNvSpPr>
            <a:spLocks noGrp="1"/>
          </p:cNvSpPr>
          <p:nvPr>
            <p:ph type="sldNum" sz="quarter" idx="5"/>
          </p:nvPr>
        </p:nvSpPr>
        <p:spPr/>
        <p:txBody>
          <a:bodyPr/>
          <a:lstStyle/>
          <a:p>
            <a:fld id="{969E8D09-9492-4554-9C8F-456CB81F32A8}" type="slidenum">
              <a:rPr lang="en-US" smtClean="0"/>
              <a:t>42</a:t>
            </a:fld>
            <a:endParaRPr lang="en-US"/>
          </a:p>
        </p:txBody>
      </p:sp>
    </p:spTree>
    <p:extLst>
      <p:ext uri="{BB962C8B-B14F-4D97-AF65-F5344CB8AC3E}">
        <p14:creationId xmlns:p14="http://schemas.microsoft.com/office/powerpoint/2010/main" val="107246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8.5 Implement the correct order of draw for venipuncture and capillary puncture procedures.</a:t>
            </a:r>
            <a:endParaRPr lang="en-US" altLang="en-US" dirty="0">
              <a:latin typeface="Albertus Medium" pitchFamily="34" charset="0"/>
            </a:endParaRPr>
          </a:p>
          <a:p>
            <a:endParaRPr lang="en-US" baseline="0" dirty="0"/>
          </a:p>
          <a:p>
            <a:r>
              <a:rPr lang="en-US" b="1" baseline="0" dirty="0"/>
              <a:t>Notes:</a:t>
            </a:r>
          </a:p>
          <a:p>
            <a:endParaRPr lang="en-US" b="1" baseline="0" dirty="0"/>
          </a:p>
          <a:p>
            <a:r>
              <a:rPr lang="en-US" b="0" baseline="0" dirty="0"/>
              <a:t>The discard tube is necessary to remove air from the butterfly tubing. If not removed, this air reduces the vacuum in the subsequent tubes and they will not fill with the proper amount of blood.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43</a:t>
            </a:fld>
            <a:endParaRPr lang="en-US"/>
          </a:p>
        </p:txBody>
      </p:sp>
    </p:spTree>
    <p:extLst>
      <p:ext uri="{BB962C8B-B14F-4D97-AF65-F5344CB8AC3E}">
        <p14:creationId xmlns:p14="http://schemas.microsoft.com/office/powerpoint/2010/main" val="26273903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8.5 Implement the correct order of draw for venipuncture and capillary puncture procedures.</a:t>
            </a:r>
            <a:endParaRPr lang="en-US" altLang="en-US" dirty="0">
              <a:latin typeface="Albertus Medium" pitchFamily="34" charset="0"/>
            </a:endParaRPr>
          </a:p>
          <a:p>
            <a:endParaRPr lang="en-US" baseline="0" dirty="0"/>
          </a:p>
          <a:p>
            <a:r>
              <a:rPr lang="en-US" b="1" baseline="0" dirty="0"/>
              <a:t>Notes:</a:t>
            </a:r>
          </a:p>
          <a:p>
            <a:endParaRPr lang="en-US" b="1" baseline="0" dirty="0"/>
          </a:p>
          <a:p>
            <a:r>
              <a:rPr lang="en-US" altLang="en-US" dirty="0"/>
              <a:t>Wipe away the first drop of blood from a dermal puncture and begin collecting the specimen with the second drop.</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44</a:t>
            </a:fld>
            <a:endParaRPr lang="en-US"/>
          </a:p>
        </p:txBody>
      </p:sp>
    </p:spTree>
    <p:extLst>
      <p:ext uri="{BB962C8B-B14F-4D97-AF65-F5344CB8AC3E}">
        <p14:creationId xmlns:p14="http://schemas.microsoft.com/office/powerpoint/2010/main" val="1594570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8.5 Implement the correct order of draw for venipuncture and capillary puncture procedures.</a:t>
            </a:r>
            <a:endParaRPr lang="en-US" altLang="en-US" dirty="0">
              <a:latin typeface="Albertus Medium" pitchFamily="34" charset="0"/>
            </a:endParaRPr>
          </a:p>
          <a:p>
            <a:endParaRPr lang="en-US" baseline="0" dirty="0"/>
          </a:p>
          <a:p>
            <a:r>
              <a:rPr lang="en-US" b="1" baseline="0" dirty="0"/>
              <a:t>Notes:</a:t>
            </a:r>
          </a:p>
          <a:p>
            <a:endParaRPr lang="en-US" b="1" baseline="0" dirty="0"/>
          </a:p>
          <a:p>
            <a:r>
              <a:rPr lang="en-US" altLang="en-US" dirty="0"/>
              <a:t>Additives from one tube can contaminate subsequent tubes. This makes it imperative that the correct draw order be followed in every venipuncture.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45</a:t>
            </a:fld>
            <a:endParaRPr lang="en-US"/>
          </a:p>
        </p:txBody>
      </p:sp>
    </p:spTree>
    <p:extLst>
      <p:ext uri="{BB962C8B-B14F-4D97-AF65-F5344CB8AC3E}">
        <p14:creationId xmlns:p14="http://schemas.microsoft.com/office/powerpoint/2010/main" val="2949534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8.6 Compare blood</a:t>
            </a:r>
            <a:r>
              <a:rPr lang="en-US" baseline="0" dirty="0"/>
              <a:t> collection equipment from various manufacturers</a:t>
            </a:r>
            <a:r>
              <a:rPr lang="en-US" dirty="0"/>
              <a:t>.</a:t>
            </a:r>
            <a:endParaRPr lang="en-US" altLang="en-US" dirty="0">
              <a:latin typeface="Albertus Medium"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As described earlier</a:t>
            </a:r>
            <a:r>
              <a:rPr lang="en-US" altLang="en-US" baseline="0" dirty="0"/>
              <a:t>, BD Vacutainer</a:t>
            </a:r>
            <a:r>
              <a:rPr lang="en-US" altLang="en-US" sz="1400" baseline="30000" dirty="0">
                <a:latin typeface="Albertus Medium"/>
              </a:rPr>
              <a:t>®</a:t>
            </a:r>
            <a:r>
              <a:rPr lang="en-US" altLang="en-US" baseline="0" dirty="0"/>
              <a:t> tubes for routine blood collection from adults have a solid cap; caps for pediatric tubes are translucent.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47</a:t>
            </a:fld>
            <a:endParaRPr lang="en-US"/>
          </a:p>
        </p:txBody>
      </p:sp>
    </p:spTree>
    <p:extLst>
      <p:ext uri="{BB962C8B-B14F-4D97-AF65-F5344CB8AC3E}">
        <p14:creationId xmlns:p14="http://schemas.microsoft.com/office/powerpoint/2010/main" val="2956216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8.6 Compare blood</a:t>
            </a:r>
            <a:r>
              <a:rPr lang="en-US" baseline="0" dirty="0"/>
              <a:t> collection equipment from various manufacturers</a:t>
            </a:r>
            <a:r>
              <a:rPr lang="en-US" dirty="0"/>
              <a:t>.</a:t>
            </a:r>
            <a:endParaRPr lang="en-US" altLang="en-US" dirty="0">
              <a:latin typeface="Albertus Medium"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baseline="0" dirty="0"/>
              <a:t>Notes:</a:t>
            </a:r>
          </a:p>
          <a:p>
            <a:endParaRPr lang="en-US" b="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Tubes</a:t>
            </a:r>
            <a:r>
              <a:rPr lang="en-US" altLang="en-US" baseline="0" dirty="0"/>
              <a:t> for adult blood collection have a black ring on the cap top.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Tubes for pediatric blood collection have a white ring on the cap top.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Tubes with separator gel have a yellow ring on the cap top.</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48</a:t>
            </a:fld>
            <a:endParaRPr lang="en-US"/>
          </a:p>
        </p:txBody>
      </p:sp>
    </p:spTree>
    <p:extLst>
      <p:ext uri="{BB962C8B-B14F-4D97-AF65-F5344CB8AC3E}">
        <p14:creationId xmlns:p14="http://schemas.microsoft.com/office/powerpoint/2010/main" val="2391559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8.6 Compare blood</a:t>
            </a:r>
            <a:r>
              <a:rPr lang="en-US" baseline="0" dirty="0"/>
              <a:t> collection equipment from various manufacturers</a:t>
            </a:r>
            <a:r>
              <a:rPr lang="en-US" dirty="0"/>
              <a:t>.</a:t>
            </a:r>
            <a:endParaRPr lang="en-US" altLang="en-US" dirty="0">
              <a:latin typeface="Albertus Medium"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baseline="0" dirty="0"/>
              <a:t>Notes:</a:t>
            </a:r>
          </a:p>
          <a:p>
            <a:endParaRPr lang="en-US" b="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a:latin typeface="Albertus Medium"/>
              </a:rPr>
              <a:t>S-</a:t>
            </a:r>
            <a:r>
              <a:rPr lang="en-US" altLang="en-US" sz="1400" dirty="0" err="1">
                <a:latin typeface="Albertus Medium"/>
              </a:rPr>
              <a:t>Monovette</a:t>
            </a:r>
            <a:r>
              <a:rPr lang="en-US" altLang="en-US" sz="1400" baseline="30000" dirty="0">
                <a:latin typeface="Albertus Medium"/>
              </a:rPr>
              <a:t> ®</a:t>
            </a:r>
            <a:r>
              <a:rPr lang="en-US" altLang="en-US" sz="1400" baseline="0" dirty="0">
                <a:latin typeface="Albertus Medium"/>
              </a:rPr>
              <a:t> </a:t>
            </a:r>
            <a:r>
              <a:rPr lang="en-US" altLang="en-US" dirty="0"/>
              <a:t>can be used either</a:t>
            </a:r>
            <a:r>
              <a:rPr lang="en-US" altLang="en-US" baseline="0" dirty="0"/>
              <a:t> for syringe aspiration or vacuum draw.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err="1">
                <a:latin typeface="Albertus Medium"/>
              </a:rPr>
              <a:t>Microvette</a:t>
            </a:r>
            <a:r>
              <a:rPr lang="en-US" altLang="en-US" sz="1400" baseline="30000" dirty="0">
                <a:latin typeface="Albertus Medium"/>
              </a:rPr>
              <a:t> ®</a:t>
            </a:r>
            <a:r>
              <a:rPr lang="en-US" altLang="en-US" sz="1400" baseline="0" dirty="0">
                <a:latin typeface="Albertus Medium"/>
              </a:rPr>
              <a:t> </a:t>
            </a:r>
            <a:r>
              <a:rPr lang="en-US" altLang="en-US" baseline="0" dirty="0"/>
              <a:t>can be filled using capillary action or gravity fill.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400" dirty="0" err="1">
                <a:latin typeface="Albertus Medium"/>
              </a:rPr>
              <a:t>Multivette</a:t>
            </a:r>
            <a:r>
              <a:rPr lang="en-US" altLang="en-US" sz="1400" baseline="30000" dirty="0">
                <a:latin typeface="Albertus Medium"/>
              </a:rPr>
              <a:t> ®</a:t>
            </a:r>
            <a:r>
              <a:rPr lang="en-US" altLang="en-US" sz="1400" baseline="0" dirty="0">
                <a:latin typeface="Albertus Medium"/>
              </a:rPr>
              <a:t> </a:t>
            </a:r>
            <a:r>
              <a:rPr lang="en-US" altLang="en-US" baseline="0" dirty="0"/>
              <a:t>can be used for small samples of venous blood or capillary blood.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49</a:t>
            </a:fld>
            <a:endParaRPr lang="en-US"/>
          </a:p>
        </p:txBody>
      </p:sp>
    </p:spTree>
    <p:extLst>
      <p:ext uri="{BB962C8B-B14F-4D97-AF65-F5344CB8AC3E}">
        <p14:creationId xmlns:p14="http://schemas.microsoft.com/office/powerpoint/2010/main" val="3900401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8.1 </a:t>
            </a:r>
            <a:r>
              <a:rPr lang="en-US" altLang="en-US" dirty="0">
                <a:latin typeface="Albertus Medium" pitchFamily="34" charset="0"/>
              </a:rPr>
              <a:t>Select equipment used for both venipuncture and capillary puncture.</a:t>
            </a:r>
          </a:p>
          <a:p>
            <a:endParaRPr lang="en-US" baseline="0" dirty="0"/>
          </a:p>
          <a:p>
            <a:r>
              <a:rPr lang="en-US" b="1" baseline="0" dirty="0"/>
              <a:t>Notes:</a:t>
            </a:r>
          </a:p>
          <a:p>
            <a:endParaRPr lang="en-US" altLang="en-US" dirty="0"/>
          </a:p>
          <a:p>
            <a:r>
              <a:rPr lang="en-US" altLang="en-US" dirty="0"/>
              <a:t>Some equipment is specific to either venipuncture or capillary (dermal) puncture, but most phlebotomy equipment is used for both procedures.</a:t>
            </a:r>
          </a:p>
          <a:p>
            <a:endParaRPr lang="en-US" altLang="en-US" dirty="0"/>
          </a:p>
          <a:p>
            <a:r>
              <a:rPr lang="en-US" altLang="en-US" dirty="0"/>
              <a:t>*This</a:t>
            </a:r>
            <a:r>
              <a:rPr lang="en-US" altLang="en-US" baseline="0" dirty="0"/>
              <a:t> equipment is used only for difficult venipuncture.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9</a:t>
            </a:fld>
            <a:endParaRPr lang="en-US"/>
          </a:p>
        </p:txBody>
      </p:sp>
    </p:spTree>
    <p:extLst>
      <p:ext uri="{BB962C8B-B14F-4D97-AF65-F5344CB8AC3E}">
        <p14:creationId xmlns:p14="http://schemas.microsoft.com/office/powerpoint/2010/main" val="3610044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b="0" dirty="0">
                <a:latin typeface="Albertus Medium" pitchFamily="34" charset="0"/>
              </a:rPr>
              <a:t>8.1	</a:t>
            </a:r>
            <a:r>
              <a:rPr lang="en-US" altLang="en-US" b="0" dirty="0">
                <a:latin typeface="Albertus Medium" pitchFamily="34" charset="0"/>
              </a:rPr>
              <a:t>Select equipment used for both venipuncture and capillary puncture.</a:t>
            </a:r>
          </a:p>
          <a:p>
            <a:pPr marL="404813" indent="-404813">
              <a:spcBef>
                <a:spcPts val="2400"/>
              </a:spcBef>
            </a:pPr>
            <a:r>
              <a:rPr lang="en-US" altLang="en-US" b="0" dirty="0">
                <a:latin typeface="Albertus Medium" pitchFamily="34" charset="0"/>
              </a:rPr>
              <a:t>8.2	Select equipment specific for venipuncture procedures.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50</a:t>
            </a:fld>
            <a:endParaRPr lang="en-US"/>
          </a:p>
        </p:txBody>
      </p:sp>
    </p:spTree>
    <p:extLst>
      <p:ext uri="{BB962C8B-B14F-4D97-AF65-F5344CB8AC3E}">
        <p14:creationId xmlns:p14="http://schemas.microsoft.com/office/powerpoint/2010/main" val="2860034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altLang="en-US" b="0" dirty="0">
                <a:latin typeface="Albertus Medium" pitchFamily="34" charset="0"/>
              </a:rPr>
              <a:t>8.2	Select equipment specific for venipuncture procedures.</a:t>
            </a:r>
          </a:p>
          <a:p>
            <a:pPr marL="404813" indent="-404813">
              <a:spcBef>
                <a:spcPts val="2400"/>
              </a:spcBef>
            </a:pPr>
            <a:r>
              <a:rPr lang="en-US" altLang="en-US" b="0" dirty="0">
                <a:latin typeface="Albertus Medium" pitchFamily="34" charset="0"/>
              </a:rPr>
              <a:t>8.3	Select equipment specific for dermal/capillary puncture procedures.</a:t>
            </a:r>
          </a:p>
          <a:p>
            <a:pPr marL="404813" indent="-404813">
              <a:spcBef>
                <a:spcPts val="2400"/>
              </a:spcBef>
            </a:pPr>
            <a:r>
              <a:rPr lang="en-US" altLang="en-US" b="0" dirty="0">
                <a:latin typeface="Albertus Medium" pitchFamily="34" charset="0"/>
              </a:rPr>
              <a:t>8.4	Identify the various types of additives and color-coding used in blood collection and explain the reasons for their use.</a:t>
            </a:r>
          </a:p>
          <a:p>
            <a:pPr marL="404813" indent="-404813">
              <a:spcBef>
                <a:spcPts val="2400"/>
              </a:spcBef>
            </a:pPr>
            <a:r>
              <a:rPr lang="en-US" altLang="en-US" b="0" dirty="0">
                <a:latin typeface="Albertus Medium" pitchFamily="34" charset="0"/>
              </a:rPr>
              <a:t>8.5	Implement the correct order of draw for venipuncture and capillary puncture procedures.</a:t>
            </a:r>
          </a:p>
          <a:p>
            <a:pPr marL="404813" indent="-404813">
              <a:spcBef>
                <a:spcPts val="2400"/>
              </a:spcBef>
            </a:pPr>
            <a:r>
              <a:rPr lang="en-US" altLang="en-US" b="0" dirty="0">
                <a:latin typeface="Albertus Medium" pitchFamily="34" charset="0"/>
              </a:rPr>
              <a:t>8.6	Compare blood collection equipment from various manufacturers.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51</a:t>
            </a:fld>
            <a:endParaRPr lang="en-US"/>
          </a:p>
        </p:txBody>
      </p:sp>
    </p:spTree>
    <p:extLst>
      <p:ext uri="{BB962C8B-B14F-4D97-AF65-F5344CB8AC3E}">
        <p14:creationId xmlns:p14="http://schemas.microsoft.com/office/powerpoint/2010/main" val="1653257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altLang="en-US" b="0" dirty="0">
                <a:latin typeface="Albertus Medium" pitchFamily="34" charset="0"/>
              </a:rPr>
              <a:t>8.4	Identify the various types of additives and color-coding used in blood collection and explain the reasons for their use.</a:t>
            </a:r>
          </a:p>
          <a:p>
            <a:pPr marL="404813" indent="-404813">
              <a:spcBef>
                <a:spcPts val="2400"/>
              </a:spcBef>
            </a:pPr>
            <a:r>
              <a:rPr lang="en-US" altLang="en-US" b="0" dirty="0">
                <a:latin typeface="Albertus Medium" pitchFamily="34" charset="0"/>
              </a:rPr>
              <a:t>8.5	Implement the correct order of draw for venipuncture and capillary puncture procedures.</a:t>
            </a:r>
          </a:p>
          <a:p>
            <a:pPr marL="404813" indent="-404813">
              <a:spcBef>
                <a:spcPts val="2400"/>
              </a:spcBef>
            </a:pPr>
            <a:r>
              <a:rPr lang="en-US" altLang="en-US" b="0" dirty="0">
                <a:latin typeface="Albertus Medium" pitchFamily="34" charset="0"/>
              </a:rPr>
              <a:t>8.6	Compare blood collection equipment from various manufacturers.</a:t>
            </a:r>
          </a:p>
        </p:txBody>
      </p:sp>
      <p:sp>
        <p:nvSpPr>
          <p:cNvPr id="4" name="Slide Number Placeholder 3"/>
          <p:cNvSpPr>
            <a:spLocks noGrp="1"/>
          </p:cNvSpPr>
          <p:nvPr>
            <p:ph type="sldNum" sz="quarter" idx="5"/>
          </p:nvPr>
        </p:nvSpPr>
        <p:spPr/>
        <p:txBody>
          <a:bodyPr/>
          <a:lstStyle/>
          <a:p>
            <a:fld id="{969E8D09-9492-4554-9C8F-456CB81F32A8}" type="slidenum">
              <a:rPr lang="en-US" smtClean="0"/>
              <a:t>52</a:t>
            </a:fld>
            <a:endParaRPr lang="en-US"/>
          </a:p>
        </p:txBody>
      </p:sp>
    </p:spTree>
    <p:extLst>
      <p:ext uri="{BB962C8B-B14F-4D97-AF65-F5344CB8AC3E}">
        <p14:creationId xmlns:p14="http://schemas.microsoft.com/office/powerpoint/2010/main" val="726574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A7A27-C7DA-4E20-8877-F9D8D7F61956}" type="slidenum">
              <a:rPr lang="en-US" smtClean="0"/>
              <a:t>53</a:t>
            </a:fld>
            <a:endParaRPr lang="en-US"/>
          </a:p>
        </p:txBody>
      </p:sp>
    </p:spTree>
    <p:extLst>
      <p:ext uri="{BB962C8B-B14F-4D97-AF65-F5344CB8AC3E}">
        <p14:creationId xmlns:p14="http://schemas.microsoft.com/office/powerpoint/2010/main" val="400574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8.1 </a:t>
            </a:r>
            <a:r>
              <a:rPr lang="en-US" altLang="en-US" dirty="0">
                <a:latin typeface="Albertus Medium" pitchFamily="34" charset="0"/>
              </a:rPr>
              <a:t>Select equipment used for both venipuncture and capillary puncture.</a:t>
            </a:r>
          </a:p>
          <a:p>
            <a:endParaRPr lang="en-US" baseline="0" dirty="0"/>
          </a:p>
          <a:p>
            <a:r>
              <a:rPr lang="en-US" b="1" baseline="0" dirty="0"/>
              <a:t>Notes:</a:t>
            </a:r>
          </a:p>
          <a:p>
            <a:pPr>
              <a:defRPr/>
            </a:pPr>
            <a:endParaRPr lang="en-US" b="1" dirty="0"/>
          </a:p>
          <a:p>
            <a:pPr>
              <a:defRPr/>
            </a:pPr>
            <a:r>
              <a:rPr lang="en-US" b="1" dirty="0"/>
              <a:t>Phlebotomy tray or cart:</a:t>
            </a:r>
          </a:p>
          <a:p>
            <a:pPr>
              <a:defRPr/>
            </a:pPr>
            <a:r>
              <a:rPr lang="en-US" dirty="0"/>
              <a:t>The phlebotomy tray or cart stores and transports the equipment and supplies needed for routine blood collection. It is important to make sure your tray is stocked with enough equipment and supplies for each patient and procedure. Some carts</a:t>
            </a:r>
            <a:r>
              <a:rPr lang="en-US" baseline="0" dirty="0"/>
              <a:t> include a computer that provides continuous access to the LIS.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10</a:t>
            </a:fld>
            <a:endParaRPr lang="en-US"/>
          </a:p>
        </p:txBody>
      </p:sp>
    </p:spTree>
    <p:extLst>
      <p:ext uri="{BB962C8B-B14F-4D97-AF65-F5344CB8AC3E}">
        <p14:creationId xmlns:p14="http://schemas.microsoft.com/office/powerpoint/2010/main" val="426995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8.1 </a:t>
            </a:r>
            <a:r>
              <a:rPr lang="en-US" altLang="en-US" dirty="0">
                <a:latin typeface="Albertus Medium" pitchFamily="34" charset="0"/>
              </a:rPr>
              <a:t>Select equipment used for both venipuncture and capillary puncture.</a:t>
            </a:r>
          </a:p>
          <a:p>
            <a:endParaRPr lang="en-US" baseline="0" dirty="0"/>
          </a:p>
          <a:p>
            <a:r>
              <a:rPr lang="en-US" b="1" baseline="0" dirty="0"/>
              <a:t>Notes:</a:t>
            </a:r>
          </a:p>
          <a:p>
            <a:pPr>
              <a:defRPr/>
            </a:pPr>
            <a:endParaRPr lang="en-US" b="1" dirty="0"/>
          </a:p>
          <a:p>
            <a:pPr>
              <a:defRPr/>
            </a:pPr>
            <a:endParaRPr lang="en-US" dirty="0"/>
          </a:p>
          <a:p>
            <a:pPr>
              <a:defRPr/>
            </a:pPr>
            <a:r>
              <a:rPr lang="en-US" b="1" dirty="0"/>
              <a:t>Gloves:</a:t>
            </a:r>
          </a:p>
          <a:p>
            <a:pPr>
              <a:defRPr/>
            </a:pPr>
            <a:r>
              <a:rPr lang="en-US" dirty="0"/>
              <a:t>OSHA regulations require that gloves be worn during phlebotomy procedures.</a:t>
            </a:r>
          </a:p>
          <a:p>
            <a:pPr marL="171450" indent="-171450">
              <a:buFont typeface="Arial" pitchFamily="34" charset="0"/>
              <a:buChar char="•"/>
              <a:defRPr/>
            </a:pPr>
            <a:r>
              <a:rPr lang="en-US" dirty="0"/>
              <a:t>Gloves are available in latex, vinyl, and nitrile. Be sure to select nonlatex gloves if you are allergic to latex.</a:t>
            </a:r>
          </a:p>
          <a:p>
            <a:pPr marL="171450" indent="-171450">
              <a:buFont typeface="Arial" pitchFamily="34" charset="0"/>
              <a:buChar char="•"/>
              <a:defRPr/>
            </a:pPr>
            <a:r>
              <a:rPr lang="en-US" dirty="0"/>
              <a:t>For phlebotomy, powder-free gloves are recommended because the powder can become a specimen contaminant.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11</a:t>
            </a:fld>
            <a:endParaRPr lang="en-US"/>
          </a:p>
        </p:txBody>
      </p:sp>
    </p:spTree>
    <p:extLst>
      <p:ext uri="{BB962C8B-B14F-4D97-AF65-F5344CB8AC3E}">
        <p14:creationId xmlns:p14="http://schemas.microsoft.com/office/powerpoint/2010/main" val="183005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8.1 </a:t>
            </a:r>
            <a:r>
              <a:rPr lang="en-US" altLang="en-US" dirty="0">
                <a:latin typeface="Albertus Medium" pitchFamily="34" charset="0"/>
              </a:rPr>
              <a:t>Select equipment used for both venipuncture and capillary puncture.</a:t>
            </a:r>
          </a:p>
          <a:p>
            <a:endParaRPr lang="en-US" baseline="0" dirty="0"/>
          </a:p>
          <a:p>
            <a:r>
              <a:rPr lang="en-US" b="1" baseline="0" dirty="0"/>
              <a:t>Notes:</a:t>
            </a:r>
          </a:p>
          <a:p>
            <a:pPr>
              <a:defRPr/>
            </a:pPr>
            <a:endParaRPr lang="en-US" b="1" dirty="0"/>
          </a:p>
          <a:p>
            <a:pPr>
              <a:defRPr/>
            </a:pPr>
            <a:r>
              <a:rPr lang="en-US" b="1" dirty="0"/>
              <a:t>Hand sanitizers:</a:t>
            </a:r>
          </a:p>
          <a:p>
            <a:pPr>
              <a:defRPr/>
            </a:pPr>
            <a:r>
              <a:rPr lang="en-US" dirty="0"/>
              <a:t>Hands must be washed between patients. If soap and water is not readily available, alcohol-based hand sanitizers may be used if no visible contamination is present. If visible contamination is present, you </a:t>
            </a:r>
            <a:r>
              <a:rPr lang="en-US" b="1" dirty="0"/>
              <a:t>must</a:t>
            </a:r>
            <a:r>
              <a:rPr lang="en-US" dirty="0"/>
              <a:t> wash your hands with soap and water.</a:t>
            </a:r>
          </a:p>
          <a:p>
            <a:pPr>
              <a:defRPr/>
            </a:pPr>
            <a:endParaRPr lang="en-US" dirty="0"/>
          </a:p>
          <a:p>
            <a:pPr>
              <a:defRPr/>
            </a:pPr>
            <a:r>
              <a:rPr lang="en-US" b="1" dirty="0"/>
              <a:t>Alcohol prep pads:</a:t>
            </a:r>
          </a:p>
          <a:p>
            <a:pPr>
              <a:defRPr/>
            </a:pPr>
            <a:r>
              <a:rPr lang="en-US" dirty="0"/>
              <a:t>For most procedures, the site should be cleaned with an alcohol prep pad.</a:t>
            </a:r>
          </a:p>
          <a:p>
            <a:pPr marL="171450" indent="-171450">
              <a:buFont typeface="Arial" pitchFamily="34" charset="0"/>
              <a:buChar char="•"/>
              <a:defRPr/>
            </a:pPr>
            <a:r>
              <a:rPr lang="en-US" dirty="0"/>
              <a:t>Saturated with 70% isopropyl alcohol</a:t>
            </a:r>
          </a:p>
          <a:p>
            <a:pPr marL="171450" indent="-171450">
              <a:buFont typeface="Arial" pitchFamily="34" charset="0"/>
              <a:buChar char="•"/>
              <a:defRPr/>
            </a:pPr>
            <a:r>
              <a:rPr lang="en-US" b="1" dirty="0"/>
              <a:t>Antiseptic: </a:t>
            </a:r>
            <a:r>
              <a:rPr lang="en-US" b="0" dirty="0"/>
              <a:t>G</a:t>
            </a:r>
            <a:r>
              <a:rPr lang="en-US" dirty="0"/>
              <a:t>ermicidal solution</a:t>
            </a:r>
          </a:p>
          <a:p>
            <a:pPr marL="171450" indent="-171450">
              <a:buFont typeface="Arial" pitchFamily="34" charset="0"/>
              <a:buChar char="•"/>
              <a:defRPr/>
            </a:pPr>
            <a:r>
              <a:rPr lang="en-US" b="1" dirty="0"/>
              <a:t>Bacteriostatic: </a:t>
            </a:r>
            <a:r>
              <a:rPr lang="en-US" b="0" dirty="0"/>
              <a:t>S</a:t>
            </a:r>
            <a:r>
              <a:rPr lang="en-US" dirty="0"/>
              <a:t>olution that inhibits the growth of bacteria</a:t>
            </a:r>
          </a:p>
          <a:p>
            <a:pPr marL="171450" indent="-171450">
              <a:buFont typeface="Arial" pitchFamily="34" charset="0"/>
              <a:buChar char="•"/>
              <a:defRPr/>
            </a:pPr>
            <a:endParaRPr lang="en-US" dirty="0"/>
          </a:p>
          <a:p>
            <a:pPr>
              <a:buFont typeface="Arial" pitchFamily="34" charset="0"/>
              <a:buNone/>
              <a:defRPr/>
            </a:pPr>
            <a:r>
              <a:rPr lang="en-US" i="1" dirty="0"/>
              <a:t>Alcohol prep pads are not used for the collection of blood alcohol levels and some blood glucose tests.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12</a:t>
            </a:fld>
            <a:endParaRPr lang="en-US"/>
          </a:p>
        </p:txBody>
      </p:sp>
    </p:spTree>
    <p:extLst>
      <p:ext uri="{BB962C8B-B14F-4D97-AF65-F5344CB8AC3E}">
        <p14:creationId xmlns:p14="http://schemas.microsoft.com/office/powerpoint/2010/main" val="3253428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8.1 </a:t>
            </a:r>
            <a:r>
              <a:rPr lang="en-US" altLang="en-US" dirty="0">
                <a:latin typeface="Albertus Medium" pitchFamily="34" charset="0"/>
              </a:rPr>
              <a:t>Select equipment used for both venipuncture and capillary puncture.</a:t>
            </a:r>
          </a:p>
          <a:p>
            <a:endParaRPr lang="en-US" baseline="0" dirty="0"/>
          </a:p>
          <a:p>
            <a:r>
              <a:rPr lang="en-US" b="1" baseline="0" dirty="0"/>
              <a:t>Notes:</a:t>
            </a:r>
          </a:p>
          <a:p>
            <a:pPr>
              <a:defRPr/>
            </a:pPr>
            <a:endParaRPr lang="en-US" b="1" dirty="0"/>
          </a:p>
          <a:p>
            <a:pPr>
              <a:defRPr/>
            </a:pPr>
            <a:r>
              <a:rPr lang="en-US" b="1" dirty="0"/>
              <a:t>Gauze pads:</a:t>
            </a:r>
          </a:p>
          <a:p>
            <a:pPr>
              <a:defRPr/>
            </a:pPr>
            <a:r>
              <a:rPr lang="en-US" dirty="0"/>
              <a:t>Applied after the procedure has been completed:</a:t>
            </a:r>
          </a:p>
          <a:p>
            <a:pPr marL="171450" indent="-171450">
              <a:buFont typeface="Arial" pitchFamily="34" charset="0"/>
              <a:buChar char="•"/>
              <a:defRPr/>
            </a:pPr>
            <a:r>
              <a:rPr lang="en-US" dirty="0"/>
              <a:t>Removal of needle for venipuncture</a:t>
            </a:r>
          </a:p>
          <a:p>
            <a:pPr marL="171450" indent="-171450">
              <a:buFont typeface="Arial" pitchFamily="34" charset="0"/>
              <a:buChar char="•"/>
              <a:defRPr/>
            </a:pPr>
            <a:r>
              <a:rPr lang="en-US" dirty="0"/>
              <a:t>Completion of collection for dermal puncture</a:t>
            </a:r>
          </a:p>
          <a:p>
            <a:pPr>
              <a:defRPr/>
            </a:pPr>
            <a:endParaRPr lang="en-US" dirty="0"/>
          </a:p>
          <a:p>
            <a:pPr>
              <a:defRPr/>
            </a:pPr>
            <a:r>
              <a:rPr lang="en-US" b="1" dirty="0"/>
              <a:t>Adhesive bandages: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Placed on the puncture site to stop the bleeding</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Special considerations:</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Do not place adhesive directly on the skin if the patient is elderly or is a small child</a:t>
            </a:r>
          </a:p>
          <a:p>
            <a:pPr marL="628650" lvl="1" indent="-171450">
              <a:buFont typeface="Arial" pitchFamily="34" charset="0"/>
              <a:buChar char="•"/>
              <a:defRPr/>
            </a:pPr>
            <a:r>
              <a:rPr lang="en-US" dirty="0"/>
              <a:t>Use only latex-free tape and bandages if the patient is allergic to latex</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13</a:t>
            </a:fld>
            <a:endParaRPr lang="en-US"/>
          </a:p>
        </p:txBody>
      </p:sp>
    </p:spTree>
    <p:extLst>
      <p:ext uri="{BB962C8B-B14F-4D97-AF65-F5344CB8AC3E}">
        <p14:creationId xmlns:p14="http://schemas.microsoft.com/office/powerpoint/2010/main" val="601843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8.1 </a:t>
            </a:r>
            <a:r>
              <a:rPr lang="en-US" altLang="en-US" dirty="0">
                <a:latin typeface="Albertus Medium" pitchFamily="34" charset="0"/>
              </a:rPr>
              <a:t>Select equipment used for both venipuncture and capillary puncture.</a:t>
            </a:r>
          </a:p>
          <a:p>
            <a:endParaRPr lang="en-US" baseline="0" dirty="0"/>
          </a:p>
          <a:p>
            <a:r>
              <a:rPr lang="en-US" b="1" baseline="0" dirty="0"/>
              <a:t>Notes:</a:t>
            </a:r>
          </a:p>
          <a:p>
            <a:pPr>
              <a:defRPr/>
            </a:pPr>
            <a:endParaRPr lang="en-US" b="1" dirty="0"/>
          </a:p>
          <a:p>
            <a:pPr>
              <a:defRPr/>
            </a:pPr>
            <a:r>
              <a:rPr lang="en-US" b="1" dirty="0"/>
              <a:t>Sharps Container:</a:t>
            </a:r>
          </a:p>
          <a:p>
            <a:pPr marL="171450" indent="-171450">
              <a:buFont typeface="Arial" pitchFamily="34" charset="0"/>
              <a:buChar char="•"/>
              <a:defRPr/>
            </a:pPr>
            <a:r>
              <a:rPr lang="en-US" dirty="0"/>
              <a:t>Designed to protect healthcare personnel from accidental needlesticks from contaminated needles</a:t>
            </a:r>
          </a:p>
          <a:p>
            <a:pPr marL="171450" indent="-171450">
              <a:buFont typeface="Arial" pitchFamily="34" charset="0"/>
              <a:buChar char="•"/>
              <a:defRPr/>
            </a:pPr>
            <a:r>
              <a:rPr lang="en-US" dirty="0"/>
              <a:t>Place used needles (with holders), lancets, and other sharp items in the sharps container immediately after using.</a:t>
            </a:r>
          </a:p>
          <a:p>
            <a:pPr marL="171450" indent="-171450">
              <a:buFont typeface="Arial" pitchFamily="34" charset="0"/>
              <a:buChar char="•"/>
              <a:defRPr/>
            </a:pPr>
            <a:r>
              <a:rPr lang="en-US" dirty="0"/>
              <a:t>Seal and dispose of container when it is ¾ full. To avoid injury, never fill to the top. Dispose of sharps containers according to the biohazard guidelines established by OSHA.</a:t>
            </a:r>
          </a:p>
          <a:p>
            <a:pPr>
              <a:defRPr/>
            </a:pPr>
            <a:endParaRPr lang="en-US" dirty="0"/>
          </a:p>
          <a:p>
            <a:pPr>
              <a:defRPr/>
            </a:pPr>
            <a:r>
              <a:rPr lang="en-US" b="1" dirty="0"/>
              <a:t>Heel</a:t>
            </a:r>
            <a:r>
              <a:rPr lang="en-US" b="1" baseline="0" dirty="0"/>
              <a:t> (tissue) </a:t>
            </a:r>
            <a:r>
              <a:rPr lang="en-US" b="1" dirty="0"/>
              <a:t>warmers:</a:t>
            </a:r>
          </a:p>
          <a:p>
            <a:pPr marL="171450" indent="-171450">
              <a:buFont typeface="Arial" pitchFamily="34" charset="0"/>
              <a:buChar char="•"/>
              <a:defRPr/>
            </a:pPr>
            <a:r>
              <a:rPr lang="en-US" dirty="0"/>
              <a:t>Used especially for dermal punctures</a:t>
            </a:r>
          </a:p>
          <a:p>
            <a:pPr marL="171450" indent="-171450">
              <a:buFont typeface="Arial" pitchFamily="34" charset="0"/>
              <a:buChar char="•"/>
              <a:defRPr/>
            </a:pPr>
            <a:r>
              <a:rPr lang="en-US" dirty="0"/>
              <a:t>Warming the puncture site increases blood flow to the capillaries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14</a:t>
            </a:fld>
            <a:endParaRPr lang="en-US"/>
          </a:p>
        </p:txBody>
      </p:sp>
    </p:spTree>
    <p:extLst>
      <p:ext uri="{BB962C8B-B14F-4D97-AF65-F5344CB8AC3E}">
        <p14:creationId xmlns:p14="http://schemas.microsoft.com/office/powerpoint/2010/main" val="858313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xmlns=""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xmlns=""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xmlns=""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xmlns=""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xmlns=""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xmlns=""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2" name="Picture 11" descr="Reaching beyond our borders icon.">
            <a:extLst>
              <a:ext uri="{FF2B5EF4-FFF2-40B4-BE49-F238E27FC236}">
                <a16:creationId xmlns:a16="http://schemas.microsoft.com/office/drawing/2014/main" xmlns=""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1">
            <a:extLst>
              <a:ext uri="{FF2B5EF4-FFF2-40B4-BE49-F238E27FC236}">
                <a16:creationId xmlns:a16="http://schemas.microsoft.com/office/drawing/2014/main" xmlns=""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2">
            <a:extLst>
              <a:ext uri="{FF2B5EF4-FFF2-40B4-BE49-F238E27FC236}">
                <a16:creationId xmlns:a16="http://schemas.microsoft.com/office/drawing/2014/main" xmlns=""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4" name="Picture 3">
            <a:extLst>
              <a:ext uri="{FF2B5EF4-FFF2-40B4-BE49-F238E27FC236}">
                <a16:creationId xmlns:a16="http://schemas.microsoft.com/office/drawing/2014/main" xmlns=""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xmlns="" id="{E2D8ACCF-E5FC-4FE9-9E84-B2A0A6B1EEBA}"/>
              </a:ext>
              <a:ext uri="{C183D7F6-B498-43B3-948B-1728B52AA6E4}">
                <adec:decorative xmlns:adec="http://schemas.microsoft.com/office/drawing/2017/decorative" xmlns=""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xmlns=""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xmlns=""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xmlns=""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xmlns=""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xmlns=""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xmlns=""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xmlns=""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xmlns=""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xmlns=""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xmlns=""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xmlns=""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xmlns=""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xmlns=""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xmlns=""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xmlns=""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xmlns=""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xmlns=""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xmlns=""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xmlns=""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xmlns=""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xmlns=""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xmlns=""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xmlns=""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xmlns=""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5" name="Content Placeholder 4">
            <a:extLst>
              <a:ext uri="{FF2B5EF4-FFF2-40B4-BE49-F238E27FC236}">
                <a16:creationId xmlns:a16="http://schemas.microsoft.com/office/drawing/2014/main" xmlns="" id="{8352138A-1304-465B-AE03-541BDE0CCB45}"/>
              </a:ext>
            </a:extLst>
          </p:cNvPr>
          <p:cNvSpPr>
            <a:spLocks noGrp="1"/>
          </p:cNvSpPr>
          <p:nvPr>
            <p:ph sz="quarter" idx="10"/>
          </p:nvPr>
        </p:nvSpPr>
        <p:spPr>
          <a:xfrm>
            <a:off x="228600" y="6543675"/>
            <a:ext cx="8715375" cy="187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8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xmlns=""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xmlns=""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xmlns=""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xmlns=""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xmlns=""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xmlns=""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xmlns=""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xmlns="" id="{7A14A7A9-A9D7-4A08-A24F-4D1C1F4C29CE}"/>
              </a:ext>
              <a:ext uri="{C183D7F6-B498-43B3-948B-1728B52AA6E4}">
                <adec:decorative xmlns:adec="http://schemas.microsoft.com/office/drawing/2017/decorative" xmlns=""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xmlns=""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xmlns="" id="{54514DA3-A928-4CD1-BFAE-B5DF399C4B36}"/>
              </a:ext>
            </a:extLst>
          </p:cNvPr>
          <p:cNvSpPr>
            <a:spLocks noGrp="1"/>
          </p:cNvSpPr>
          <p:nvPr userDrawn="1">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8" name="Slide Number Placeholder">
            <a:extLst>
              <a:ext uri="{FF2B5EF4-FFF2-40B4-BE49-F238E27FC236}">
                <a16:creationId xmlns:a16="http://schemas.microsoft.com/office/drawing/2014/main" xmlns=""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
        <p:nvSpPr>
          <p:cNvPr id="4" name="Text Placeholder 3">
            <a:extLst>
              <a:ext uri="{FF2B5EF4-FFF2-40B4-BE49-F238E27FC236}">
                <a16:creationId xmlns:a16="http://schemas.microsoft.com/office/drawing/2014/main" xmlns="" id="{A5CA90DA-771A-9DD8-CDF6-89BCF8A8DCF8}"/>
              </a:ext>
            </a:extLst>
          </p:cNvPr>
          <p:cNvSpPr>
            <a:spLocks noGrp="1"/>
          </p:cNvSpPr>
          <p:nvPr>
            <p:ph type="body" sz="quarter" idx="13"/>
          </p:nvPr>
        </p:nvSpPr>
        <p:spPr>
          <a:xfrm>
            <a:off x="1050925" y="6673850"/>
            <a:ext cx="7478713" cy="184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xmlns=""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8" name="Picture 7" descr="Connecting through social media icon.">
            <a:extLst>
              <a:ext uri="{FF2B5EF4-FFF2-40B4-BE49-F238E27FC236}">
                <a16:creationId xmlns:a16="http://schemas.microsoft.com/office/drawing/2014/main" xmlns=""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Making Ethical Decisions icon.">
            <a:extLst>
              <a:ext uri="{FF2B5EF4-FFF2-40B4-BE49-F238E27FC236}">
                <a16:creationId xmlns:a16="http://schemas.microsoft.com/office/drawing/2014/main" xmlns=""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a:extLst>
              <a:ext uri="{FF2B5EF4-FFF2-40B4-BE49-F238E27FC236}">
                <a16:creationId xmlns:a16="http://schemas.microsoft.com/office/drawing/2014/main" xmlns=""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xmlns=""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xmlns=""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xmlns=""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xmlns=""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sp>
        <p:nvSpPr>
          <p:cNvPr id="10" name="Slide Number Placeholder">
            <a:extLst>
              <a:ext uri="{FF2B5EF4-FFF2-40B4-BE49-F238E27FC236}">
                <a16:creationId xmlns:a16="http://schemas.microsoft.com/office/drawing/2014/main" xmlns=""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xmlns="" id="{F20163A4-4644-4B17-9C8A-EF42A992331B}"/>
              </a:ext>
              <a:ext uri="{C183D7F6-B498-43B3-948B-1728B52AA6E4}">
                <adec:decorative xmlns:adec="http://schemas.microsoft.com/office/drawing/2017/decorative" xmlns=""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 id="2147483705" r:id="rId2"/>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xmlns=""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grpSp>
        <p:nvGrpSpPr>
          <p:cNvPr id="6" name="MGH Shape">
            <a:extLst>
              <a:ext uri="{FF2B5EF4-FFF2-40B4-BE49-F238E27FC236}">
                <a16:creationId xmlns:a16="http://schemas.microsoft.com/office/drawing/2014/main" xmlns="" id="{B719ECBD-8119-4217-9D58-2638FA4365C1}"/>
              </a:ext>
              <a:ext uri="{C183D7F6-B498-43B3-948B-1728B52AA6E4}">
                <adec:decorative xmlns:adec="http://schemas.microsoft.com/office/drawing/2017/decorative" xmlns=""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xmlns=""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xmlns=""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xmlns=""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xmlns=""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xmlns=""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xmlns=""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slide" Target="slide5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7378" y="3288631"/>
            <a:ext cx="6980170" cy="547520"/>
          </a:xfrm>
        </p:spPr>
        <p:txBody>
          <a:bodyPr/>
          <a:lstStyle/>
          <a:p>
            <a:r>
              <a:rPr lang="en-US" dirty="0"/>
              <a:t>Chapter 8</a:t>
            </a:r>
          </a:p>
        </p:txBody>
      </p:sp>
      <p:sp>
        <p:nvSpPr>
          <p:cNvPr id="3" name="Subtitle 2"/>
          <p:cNvSpPr>
            <a:spLocks noGrp="1"/>
          </p:cNvSpPr>
          <p:nvPr>
            <p:ph type="subTitle" idx="1"/>
          </p:nvPr>
        </p:nvSpPr>
        <p:spPr>
          <a:xfrm>
            <a:off x="567378" y="4058653"/>
            <a:ext cx="4542020" cy="468202"/>
          </a:xfrm>
        </p:spPr>
        <p:txBody>
          <a:bodyPr/>
          <a:lstStyle/>
          <a:p>
            <a:r>
              <a:rPr lang="en-US" dirty="0"/>
              <a:t>Blood Collection Equipment</a:t>
            </a:r>
          </a:p>
        </p:txBody>
      </p:sp>
      <p:sp>
        <p:nvSpPr>
          <p:cNvPr id="5" name="Footer Placeholder 4"/>
          <p:cNvSpPr>
            <a:spLocks noGrp="1"/>
          </p:cNvSpPr>
          <p:nvPr>
            <p:ph type="ftr" sz="quarter" idx="11"/>
          </p:nvPr>
        </p:nvSpPr>
        <p:spPr/>
        <p:txBody>
          <a:bodyPr/>
          <a:lstStyle/>
          <a:p>
            <a:pPr defTabSz="457200">
              <a:spcBef>
                <a:spcPct val="20000"/>
              </a:spcBef>
              <a:defRPr/>
            </a:pPr>
            <a:r>
              <a:rPr lang="en-US" sz="1200" dirty="0">
                <a:solidFill>
                  <a:schemeClr val="tx1"/>
                </a:solidFill>
              </a:rPr>
              <a:t>© McGraw Hill LLC. All rights reserved. No reproduction or distribution without the prior written consent of McGraw Hill LLC.</a:t>
            </a:r>
          </a:p>
        </p:txBody>
      </p:sp>
    </p:spTree>
    <p:extLst>
      <p:ext uri="{BB962C8B-B14F-4D97-AF65-F5344CB8AC3E}">
        <p14:creationId xmlns:p14="http://schemas.microsoft.com/office/powerpoint/2010/main" val="2164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C2B14-65E4-0110-72C0-A873C4DF6119}"/>
              </a:ext>
            </a:extLst>
          </p:cNvPr>
          <p:cNvSpPr>
            <a:spLocks noGrp="1"/>
          </p:cNvSpPr>
          <p:nvPr>
            <p:ph type="title"/>
          </p:nvPr>
        </p:nvSpPr>
        <p:spPr/>
        <p:txBody>
          <a:bodyPr/>
          <a:lstStyle/>
          <a:p>
            <a:r>
              <a:rPr lang="en-IN" dirty="0"/>
              <a:t>Common Equipment</a:t>
            </a:r>
          </a:p>
        </p:txBody>
      </p:sp>
      <p:sp>
        <p:nvSpPr>
          <p:cNvPr id="3" name="Content Placeholder 2">
            <a:extLst>
              <a:ext uri="{FF2B5EF4-FFF2-40B4-BE49-F238E27FC236}">
                <a16:creationId xmlns:a16="http://schemas.microsoft.com/office/drawing/2014/main" xmlns="" id="{E8FF9ECA-EDA2-3D5B-A0A6-28B07963A43A}"/>
              </a:ext>
            </a:extLst>
          </p:cNvPr>
          <p:cNvSpPr>
            <a:spLocks noGrp="1"/>
          </p:cNvSpPr>
          <p:nvPr>
            <p:ph sz="quarter" idx="11"/>
          </p:nvPr>
        </p:nvSpPr>
        <p:spPr>
          <a:xfrm>
            <a:off x="342900" y="1276709"/>
            <a:ext cx="3722914" cy="4971691"/>
          </a:xfrm>
        </p:spPr>
        <p:txBody>
          <a:bodyPr/>
          <a:lstStyle/>
          <a:p>
            <a:r>
              <a:rPr lang="en-US" dirty="0"/>
              <a:t>Phlebotomy tray</a:t>
            </a:r>
          </a:p>
          <a:p>
            <a:pPr marL="292608" indent="-292608">
              <a:buFont typeface="Arial" panose="020B0604020202020204" pitchFamily="34" charset="0"/>
              <a:buChar char="•"/>
            </a:pPr>
            <a:r>
              <a:rPr lang="en-US" dirty="0"/>
              <a:t>Store equipment needed for most procedures.</a:t>
            </a:r>
          </a:p>
          <a:p>
            <a:pPr marL="292608" indent="-292608">
              <a:buFont typeface="Arial" panose="020B0604020202020204" pitchFamily="34" charset="0"/>
              <a:buChar char="•"/>
            </a:pPr>
            <a:r>
              <a:rPr lang="en-US" dirty="0"/>
              <a:t>Keep well-stocked.</a:t>
            </a:r>
          </a:p>
          <a:p>
            <a:pPr marL="292608" indent="-292608">
              <a:buFont typeface="Arial" panose="020B0604020202020204" pitchFamily="34" charset="0"/>
              <a:buChar char="•"/>
            </a:pPr>
            <a:r>
              <a:rPr lang="en-US" dirty="0"/>
              <a:t>Some include.</a:t>
            </a:r>
          </a:p>
          <a:p>
            <a:pPr marL="292608" indent="-292608">
              <a:buFont typeface="Arial" panose="020B0604020202020204" pitchFamily="34" charset="0"/>
              <a:buChar char="•"/>
            </a:pPr>
            <a:r>
              <a:rPr lang="en-US" dirty="0"/>
              <a:t>Computer.</a:t>
            </a:r>
            <a:endParaRPr lang="en-IN" dirty="0"/>
          </a:p>
        </p:txBody>
      </p:sp>
      <p:pic>
        <p:nvPicPr>
          <p:cNvPr id="7" name="Picture 6" descr="A phlebotomy tray with commonly used equipment inside it.">
            <a:extLst>
              <a:ext uri="{FF2B5EF4-FFF2-40B4-BE49-F238E27FC236}">
                <a16:creationId xmlns:a16="http://schemas.microsoft.com/office/drawing/2014/main" xmlns="" id="{24BE8550-CC32-E2D4-EF37-3D377A7003E5}"/>
              </a:ext>
            </a:extLst>
          </p:cNvPr>
          <p:cNvPicPr>
            <a:picLocks noChangeAspect="1"/>
          </p:cNvPicPr>
          <p:nvPr/>
        </p:nvPicPr>
        <p:blipFill>
          <a:blip r:embed="rId3"/>
          <a:stretch>
            <a:fillRect/>
          </a:stretch>
        </p:blipFill>
        <p:spPr>
          <a:xfrm>
            <a:off x="4711678" y="1303079"/>
            <a:ext cx="4159014" cy="2771150"/>
          </a:xfrm>
          <a:prstGeom prst="rect">
            <a:avLst/>
          </a:prstGeom>
        </p:spPr>
      </p:pic>
      <p:sp>
        <p:nvSpPr>
          <p:cNvPr id="5" name="Text Placeholder 4">
            <a:extLst>
              <a:ext uri="{FF2B5EF4-FFF2-40B4-BE49-F238E27FC236}">
                <a16:creationId xmlns:a16="http://schemas.microsoft.com/office/drawing/2014/main" xmlns="" id="{CF4340B5-E943-0EB0-F127-9A06613ABD87}"/>
              </a:ext>
            </a:extLst>
          </p:cNvPr>
          <p:cNvSpPr>
            <a:spLocks noGrp="1"/>
          </p:cNvSpPr>
          <p:nvPr>
            <p:ph type="body" sz="quarter" idx="13"/>
          </p:nvPr>
        </p:nvSpPr>
        <p:spPr/>
        <p:txBody>
          <a:bodyPr/>
          <a:lstStyle/>
          <a:p>
            <a:pPr algn="r"/>
            <a:r>
              <a:rPr lang="en-US" sz="800" dirty="0"/>
              <a:t>©McGraw-Hill Education/Sandra </a:t>
            </a:r>
            <a:r>
              <a:rPr lang="en-US" sz="800" dirty="0" err="1"/>
              <a:t>Mesrine</a:t>
            </a:r>
            <a:r>
              <a:rPr lang="en-US" sz="800" dirty="0"/>
              <a:t>, photographer</a:t>
            </a:r>
            <a:endParaRPr lang="en-IN" sz="800" dirty="0"/>
          </a:p>
        </p:txBody>
      </p:sp>
      <p:sp>
        <p:nvSpPr>
          <p:cNvPr id="6" name="Slide Number Placeholder 5">
            <a:extLst>
              <a:ext uri="{FF2B5EF4-FFF2-40B4-BE49-F238E27FC236}">
                <a16:creationId xmlns:a16="http://schemas.microsoft.com/office/drawing/2014/main" xmlns="" id="{8EAEE13E-AFC3-5441-DF30-1E8F5478D194}"/>
              </a:ext>
            </a:extLst>
          </p:cNvPr>
          <p:cNvSpPr>
            <a:spLocks noGrp="1"/>
          </p:cNvSpPr>
          <p:nvPr>
            <p:ph type="sldNum" sz="quarter" idx="4"/>
          </p:nvPr>
        </p:nvSpPr>
        <p:spPr/>
        <p:txBody>
          <a:bodyPr/>
          <a:lstStyle/>
          <a:p>
            <a:fld id="{68151E55-6873-49E2-B8D5-2F265E6F1973}" type="slidenum">
              <a:rPr lang="en-US" smtClean="0"/>
              <a:pPr/>
              <a:t>10</a:t>
            </a:fld>
            <a:endParaRPr lang="en-US" dirty="0"/>
          </a:p>
        </p:txBody>
      </p:sp>
    </p:spTree>
    <p:extLst>
      <p:ext uri="{BB962C8B-B14F-4D97-AF65-F5344CB8AC3E}">
        <p14:creationId xmlns:p14="http://schemas.microsoft.com/office/powerpoint/2010/main" val="368076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3791FE-373A-64CA-2A96-FB4CFECBF89C}"/>
              </a:ext>
            </a:extLst>
          </p:cNvPr>
          <p:cNvSpPr>
            <a:spLocks noGrp="1"/>
          </p:cNvSpPr>
          <p:nvPr>
            <p:ph type="title"/>
          </p:nvPr>
        </p:nvSpPr>
        <p:spPr/>
        <p:txBody>
          <a:bodyPr>
            <a:normAutofit/>
          </a:bodyPr>
          <a:lstStyle/>
          <a:p>
            <a:r>
              <a:rPr lang="en-IN" sz="3600" dirty="0"/>
              <a:t>Gloves and Glove Liners</a:t>
            </a:r>
          </a:p>
        </p:txBody>
      </p:sp>
      <p:sp>
        <p:nvSpPr>
          <p:cNvPr id="3" name="Content Placeholder 2">
            <a:extLst>
              <a:ext uri="{FF2B5EF4-FFF2-40B4-BE49-F238E27FC236}">
                <a16:creationId xmlns:a16="http://schemas.microsoft.com/office/drawing/2014/main" xmlns="" id="{CF71AA81-78B1-2A56-6AB7-F2B0CF0DDD54}"/>
              </a:ext>
            </a:extLst>
          </p:cNvPr>
          <p:cNvSpPr>
            <a:spLocks noGrp="1"/>
          </p:cNvSpPr>
          <p:nvPr>
            <p:ph sz="quarter" idx="11"/>
          </p:nvPr>
        </p:nvSpPr>
        <p:spPr>
          <a:xfrm>
            <a:off x="342900" y="1276710"/>
            <a:ext cx="3497580" cy="1446394"/>
          </a:xfrm>
        </p:spPr>
        <p:txBody>
          <a:bodyPr/>
          <a:lstStyle/>
          <a:p>
            <a:r>
              <a:rPr lang="en-US" dirty="0"/>
              <a:t>Gloves</a:t>
            </a:r>
          </a:p>
          <a:p>
            <a:pPr marL="292608" indent="-292608">
              <a:buFont typeface="Arial" panose="020B0604020202020204" pitchFamily="34" charset="0"/>
              <a:buChar char="•"/>
            </a:pPr>
            <a:r>
              <a:rPr lang="en-US" dirty="0"/>
              <a:t>Sterile and nonsterile.</a:t>
            </a:r>
          </a:p>
          <a:p>
            <a:pPr marL="292608" indent="-292608">
              <a:buFont typeface="Arial" panose="020B0604020202020204" pitchFamily="34" charset="0"/>
              <a:buChar char="•"/>
            </a:pPr>
            <a:r>
              <a:rPr lang="en-US" dirty="0"/>
              <a:t>Powder-free.</a:t>
            </a:r>
            <a:endParaRPr lang="en-IN" dirty="0"/>
          </a:p>
        </p:txBody>
      </p:sp>
      <p:sp>
        <p:nvSpPr>
          <p:cNvPr id="4" name="Content Placeholder 3">
            <a:extLst>
              <a:ext uri="{FF2B5EF4-FFF2-40B4-BE49-F238E27FC236}">
                <a16:creationId xmlns:a16="http://schemas.microsoft.com/office/drawing/2014/main" xmlns="" id="{E16F448C-1CF4-F51E-2C42-35573B6942B9}"/>
              </a:ext>
            </a:extLst>
          </p:cNvPr>
          <p:cNvSpPr>
            <a:spLocks noGrp="1"/>
          </p:cNvSpPr>
          <p:nvPr>
            <p:ph sz="quarter" idx="14"/>
          </p:nvPr>
        </p:nvSpPr>
        <p:spPr>
          <a:xfrm>
            <a:off x="342900" y="2951018"/>
            <a:ext cx="3431077" cy="1329580"/>
          </a:xfrm>
        </p:spPr>
        <p:txBody>
          <a:bodyPr/>
          <a:lstStyle/>
          <a:p>
            <a:r>
              <a:rPr lang="en-US" dirty="0"/>
              <a:t>Glove liners</a:t>
            </a:r>
          </a:p>
          <a:p>
            <a:pPr marL="292608" indent="-292608">
              <a:buFont typeface="Arial" panose="020B0604020202020204" pitchFamily="34" charset="0"/>
              <a:buChar char="•"/>
            </a:pPr>
            <a:r>
              <a:rPr lang="en-US" dirty="0"/>
              <a:t>For long-term use of gloves.</a:t>
            </a:r>
            <a:endParaRPr lang="en-IN" dirty="0"/>
          </a:p>
        </p:txBody>
      </p:sp>
      <p:pic>
        <p:nvPicPr>
          <p:cNvPr id="8" name="Picture 7" descr="Boxes of gloves and glove liners.">
            <a:extLst>
              <a:ext uri="{FF2B5EF4-FFF2-40B4-BE49-F238E27FC236}">
                <a16:creationId xmlns:a16="http://schemas.microsoft.com/office/drawing/2014/main" xmlns="" id="{46B95E86-28C7-7894-FCC2-E6886D44E7BA}"/>
              </a:ext>
            </a:extLst>
          </p:cNvPr>
          <p:cNvPicPr>
            <a:picLocks noChangeAspect="1"/>
          </p:cNvPicPr>
          <p:nvPr/>
        </p:nvPicPr>
        <p:blipFill>
          <a:blip r:embed="rId3"/>
          <a:stretch>
            <a:fillRect/>
          </a:stretch>
        </p:blipFill>
        <p:spPr>
          <a:xfrm>
            <a:off x="4572184" y="1299180"/>
            <a:ext cx="4267570" cy="3158002"/>
          </a:xfrm>
          <a:prstGeom prst="rect">
            <a:avLst/>
          </a:prstGeom>
        </p:spPr>
      </p:pic>
      <p:sp>
        <p:nvSpPr>
          <p:cNvPr id="9" name="Text Placeholder 5">
            <a:extLst>
              <a:ext uri="{FF2B5EF4-FFF2-40B4-BE49-F238E27FC236}">
                <a16:creationId xmlns:a16="http://schemas.microsoft.com/office/drawing/2014/main" xmlns="" id="{821A7E2B-8821-2ABB-BF06-DA05CA537F79}"/>
              </a:ext>
            </a:extLst>
          </p:cNvPr>
          <p:cNvSpPr>
            <a:spLocks noGrp="1"/>
          </p:cNvSpPr>
          <p:nvPr>
            <p:ph type="body" sz="quarter" idx="13"/>
          </p:nvPr>
        </p:nvSpPr>
        <p:spPr>
          <a:xfrm>
            <a:off x="1562099" y="6684963"/>
            <a:ext cx="6972301" cy="173037"/>
          </a:xfrm>
        </p:spPr>
        <p:txBody>
          <a:bodyPr/>
          <a:lstStyle/>
          <a:p>
            <a:pPr algn="r"/>
            <a:r>
              <a:rPr lang="en-US" dirty="0">
                <a:solidFill>
                  <a:schemeClr val="tx1">
                    <a:lumMod val="95000"/>
                    <a:lumOff val="5000"/>
                  </a:schemeClr>
                </a:solidFill>
              </a:rPr>
              <a:t>©McGraw-Hill Education/Sandra Mesrine, photographer</a:t>
            </a:r>
          </a:p>
        </p:txBody>
      </p:sp>
      <p:sp>
        <p:nvSpPr>
          <p:cNvPr id="7" name="Slide Number Placeholder 6">
            <a:extLst>
              <a:ext uri="{FF2B5EF4-FFF2-40B4-BE49-F238E27FC236}">
                <a16:creationId xmlns:a16="http://schemas.microsoft.com/office/drawing/2014/main" xmlns="" id="{F9BBDE7D-723F-5D8D-DA10-75AD35E439AC}"/>
              </a:ext>
            </a:extLst>
          </p:cNvPr>
          <p:cNvSpPr>
            <a:spLocks noGrp="1"/>
          </p:cNvSpPr>
          <p:nvPr>
            <p:ph type="sldNum" sz="quarter" idx="10"/>
          </p:nvPr>
        </p:nvSpPr>
        <p:spPr/>
        <p:txBody>
          <a:bodyPr/>
          <a:lstStyle/>
          <a:p>
            <a:fld id="{68151E55-6873-49E2-B8D5-2F265E6F1973}" type="slidenum">
              <a:rPr lang="en-US" smtClean="0"/>
              <a:t>11</a:t>
            </a:fld>
            <a:endParaRPr lang="en-US"/>
          </a:p>
        </p:txBody>
      </p:sp>
    </p:spTree>
    <p:extLst>
      <p:ext uri="{BB962C8B-B14F-4D97-AF65-F5344CB8AC3E}">
        <p14:creationId xmlns:p14="http://schemas.microsoft.com/office/powerpoint/2010/main" val="3340166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6A80CE-5700-9976-785F-4980F2FC0268}"/>
              </a:ext>
            </a:extLst>
          </p:cNvPr>
          <p:cNvSpPr>
            <a:spLocks noGrp="1"/>
          </p:cNvSpPr>
          <p:nvPr>
            <p:ph type="title"/>
          </p:nvPr>
        </p:nvSpPr>
        <p:spPr/>
        <p:txBody>
          <a:bodyPr>
            <a:normAutofit/>
          </a:bodyPr>
          <a:lstStyle/>
          <a:p>
            <a:r>
              <a:rPr lang="en-US" sz="3400" dirty="0"/>
              <a:t>Hand Sanitizers and Alcohol Prep Pads</a:t>
            </a:r>
            <a:endParaRPr lang="en-IN" sz="3400" dirty="0"/>
          </a:p>
        </p:txBody>
      </p:sp>
      <p:sp>
        <p:nvSpPr>
          <p:cNvPr id="3" name="Content Placeholder 2">
            <a:extLst>
              <a:ext uri="{FF2B5EF4-FFF2-40B4-BE49-F238E27FC236}">
                <a16:creationId xmlns:a16="http://schemas.microsoft.com/office/drawing/2014/main" xmlns="" id="{0ED731FE-ABA6-5F8D-652E-AE986F541244}"/>
              </a:ext>
            </a:extLst>
          </p:cNvPr>
          <p:cNvSpPr>
            <a:spLocks noGrp="1"/>
          </p:cNvSpPr>
          <p:nvPr>
            <p:ph sz="quarter" idx="11"/>
          </p:nvPr>
        </p:nvSpPr>
        <p:spPr>
          <a:xfrm>
            <a:off x="342900" y="1276709"/>
            <a:ext cx="4076700" cy="1333487"/>
          </a:xfrm>
        </p:spPr>
        <p:txBody>
          <a:bodyPr/>
          <a:lstStyle/>
          <a:p>
            <a:r>
              <a:rPr lang="en-US" dirty="0"/>
              <a:t>Hand sanitizers</a:t>
            </a:r>
          </a:p>
          <a:p>
            <a:pPr marL="292608" indent="-292608">
              <a:buFont typeface="Arial" panose="020B0604020202020204" pitchFamily="34" charset="0"/>
              <a:buChar char="•"/>
            </a:pPr>
            <a:r>
              <a:rPr lang="en-US" dirty="0"/>
              <a:t>Use when no visible contamination is present.</a:t>
            </a:r>
            <a:endParaRPr lang="en-IN" dirty="0"/>
          </a:p>
        </p:txBody>
      </p:sp>
      <p:pic>
        <p:nvPicPr>
          <p:cNvPr id="8" name="Picture 7" descr="A bottle of hand sanitizer.">
            <a:extLst>
              <a:ext uri="{FF2B5EF4-FFF2-40B4-BE49-F238E27FC236}">
                <a16:creationId xmlns:a16="http://schemas.microsoft.com/office/drawing/2014/main" xmlns="" id="{D43B3548-AD1B-1A98-CDA0-A5C402C806AE}"/>
              </a:ext>
            </a:extLst>
          </p:cNvPr>
          <p:cNvPicPr>
            <a:picLocks noChangeAspect="1"/>
          </p:cNvPicPr>
          <p:nvPr/>
        </p:nvPicPr>
        <p:blipFill>
          <a:blip r:embed="rId3"/>
          <a:stretch>
            <a:fillRect/>
          </a:stretch>
        </p:blipFill>
        <p:spPr>
          <a:xfrm>
            <a:off x="701191" y="2740977"/>
            <a:ext cx="2538373" cy="3369717"/>
          </a:xfrm>
          <a:prstGeom prst="rect">
            <a:avLst/>
          </a:prstGeom>
        </p:spPr>
      </p:pic>
      <p:sp>
        <p:nvSpPr>
          <p:cNvPr id="4" name="Content Placeholder 3">
            <a:extLst>
              <a:ext uri="{FF2B5EF4-FFF2-40B4-BE49-F238E27FC236}">
                <a16:creationId xmlns:a16="http://schemas.microsoft.com/office/drawing/2014/main" xmlns="" id="{A7F8D0BF-A3D9-A425-B152-E4F47A25CE57}"/>
              </a:ext>
            </a:extLst>
          </p:cNvPr>
          <p:cNvSpPr>
            <a:spLocks noGrp="1"/>
          </p:cNvSpPr>
          <p:nvPr>
            <p:ph sz="quarter" idx="14"/>
          </p:nvPr>
        </p:nvSpPr>
        <p:spPr>
          <a:xfrm>
            <a:off x="4724400" y="1273051"/>
            <a:ext cx="4076700" cy="2665903"/>
          </a:xfrm>
        </p:spPr>
        <p:txBody>
          <a:bodyPr/>
          <a:lstStyle/>
          <a:p>
            <a:r>
              <a:rPr lang="en-US" dirty="0"/>
              <a:t>Alcohol prep pads</a:t>
            </a:r>
          </a:p>
          <a:p>
            <a:pPr marL="292608" indent="-292608">
              <a:buFont typeface="Arial" panose="020B0604020202020204" pitchFamily="34" charset="0"/>
              <a:buChar char="•"/>
            </a:pPr>
            <a:r>
              <a:rPr lang="en-US" dirty="0"/>
              <a:t>Clean the site.</a:t>
            </a:r>
          </a:p>
          <a:p>
            <a:pPr marL="292608" indent="-292608">
              <a:buFont typeface="Arial" panose="020B0604020202020204" pitchFamily="34" charset="0"/>
              <a:buChar char="•"/>
            </a:pPr>
            <a:r>
              <a:rPr lang="en-US" dirty="0"/>
              <a:t>Not recommended for some tests.</a:t>
            </a:r>
          </a:p>
          <a:p>
            <a:pPr marL="292608" indent="-292608">
              <a:buFont typeface="Arial" panose="020B0604020202020204" pitchFamily="34" charset="0"/>
              <a:buChar char="•"/>
            </a:pPr>
            <a:r>
              <a:rPr lang="en-US" dirty="0"/>
              <a:t>Ask patient if allergic to alcohol.</a:t>
            </a:r>
            <a:endParaRPr lang="en-IN" dirty="0"/>
          </a:p>
        </p:txBody>
      </p:sp>
      <p:pic>
        <p:nvPicPr>
          <p:cNvPr id="9" name="Picture 8" descr="A box of alcohol prep pads with some pads outside the box.">
            <a:extLst>
              <a:ext uri="{FF2B5EF4-FFF2-40B4-BE49-F238E27FC236}">
                <a16:creationId xmlns:a16="http://schemas.microsoft.com/office/drawing/2014/main" xmlns="" id="{EB793624-BA18-EE10-B322-EB2379F98092}"/>
              </a:ext>
            </a:extLst>
          </p:cNvPr>
          <p:cNvPicPr>
            <a:picLocks noChangeAspect="1"/>
          </p:cNvPicPr>
          <p:nvPr/>
        </p:nvPicPr>
        <p:blipFill>
          <a:blip r:embed="rId4"/>
          <a:stretch>
            <a:fillRect/>
          </a:stretch>
        </p:blipFill>
        <p:spPr>
          <a:xfrm>
            <a:off x="4754066" y="4025384"/>
            <a:ext cx="3253329" cy="2117158"/>
          </a:xfrm>
          <a:prstGeom prst="rect">
            <a:avLst/>
          </a:prstGeom>
        </p:spPr>
      </p:pic>
      <p:sp>
        <p:nvSpPr>
          <p:cNvPr id="6" name="Text Placeholder 5">
            <a:extLst>
              <a:ext uri="{FF2B5EF4-FFF2-40B4-BE49-F238E27FC236}">
                <a16:creationId xmlns:a16="http://schemas.microsoft.com/office/drawing/2014/main" xmlns="" id="{2CAAF00F-4E90-130B-B1E2-1E46DF54E025}"/>
              </a:ext>
            </a:extLst>
          </p:cNvPr>
          <p:cNvSpPr>
            <a:spLocks noGrp="1"/>
          </p:cNvSpPr>
          <p:nvPr>
            <p:ph type="body" sz="quarter" idx="13"/>
          </p:nvPr>
        </p:nvSpPr>
        <p:spPr/>
        <p:txBody>
          <a:bodyPr/>
          <a:lstStyle/>
          <a:p>
            <a:r>
              <a:rPr lang="en-US" dirty="0">
                <a:solidFill>
                  <a:schemeClr val="tx1">
                    <a:lumMod val="95000"/>
                    <a:lumOff val="5000"/>
                  </a:schemeClr>
                </a:solidFill>
              </a:rPr>
              <a:t>Left: ©Lillian Mundt; right: ©McGraw-Hill Education/Sandra Mesrine, photographer</a:t>
            </a:r>
            <a:endParaRPr lang="en-IN" dirty="0">
              <a:solidFill>
                <a:schemeClr val="tx1">
                  <a:lumMod val="95000"/>
                  <a:lumOff val="5000"/>
                </a:schemeClr>
              </a:solidFill>
            </a:endParaRPr>
          </a:p>
        </p:txBody>
      </p:sp>
      <p:sp>
        <p:nvSpPr>
          <p:cNvPr id="7" name="Slide Number Placeholder 6">
            <a:extLst>
              <a:ext uri="{FF2B5EF4-FFF2-40B4-BE49-F238E27FC236}">
                <a16:creationId xmlns:a16="http://schemas.microsoft.com/office/drawing/2014/main" xmlns="" id="{6B17C383-BA0F-DDA0-D310-085DED7A322D}"/>
              </a:ext>
            </a:extLst>
          </p:cNvPr>
          <p:cNvSpPr>
            <a:spLocks noGrp="1"/>
          </p:cNvSpPr>
          <p:nvPr>
            <p:ph type="sldNum" sz="quarter" idx="10"/>
          </p:nvPr>
        </p:nvSpPr>
        <p:spPr/>
        <p:txBody>
          <a:bodyPr/>
          <a:lstStyle/>
          <a:p>
            <a:fld id="{68151E55-6873-49E2-B8D5-2F265E6F1973}" type="slidenum">
              <a:rPr lang="en-US" smtClean="0"/>
              <a:t>12</a:t>
            </a:fld>
            <a:endParaRPr lang="en-US"/>
          </a:p>
        </p:txBody>
      </p:sp>
    </p:spTree>
    <p:extLst>
      <p:ext uri="{BB962C8B-B14F-4D97-AF65-F5344CB8AC3E}">
        <p14:creationId xmlns:p14="http://schemas.microsoft.com/office/powerpoint/2010/main" val="1225248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6A80CE-5700-9976-785F-4980F2FC0268}"/>
              </a:ext>
            </a:extLst>
          </p:cNvPr>
          <p:cNvSpPr>
            <a:spLocks noGrp="1"/>
          </p:cNvSpPr>
          <p:nvPr>
            <p:ph type="title"/>
          </p:nvPr>
        </p:nvSpPr>
        <p:spPr/>
        <p:txBody>
          <a:bodyPr>
            <a:normAutofit/>
          </a:bodyPr>
          <a:lstStyle/>
          <a:p>
            <a:r>
              <a:rPr lang="en-US" sz="3400" dirty="0"/>
              <a:t>Gauze Pads and Adhesive Bandages</a:t>
            </a:r>
            <a:endParaRPr lang="en-IN" sz="3400" dirty="0"/>
          </a:p>
        </p:txBody>
      </p:sp>
      <p:sp>
        <p:nvSpPr>
          <p:cNvPr id="3" name="Content Placeholder 2">
            <a:extLst>
              <a:ext uri="{FF2B5EF4-FFF2-40B4-BE49-F238E27FC236}">
                <a16:creationId xmlns:a16="http://schemas.microsoft.com/office/drawing/2014/main" xmlns="" id="{0ED731FE-ABA6-5F8D-652E-AE986F541244}"/>
              </a:ext>
            </a:extLst>
          </p:cNvPr>
          <p:cNvSpPr>
            <a:spLocks noGrp="1"/>
          </p:cNvSpPr>
          <p:nvPr>
            <p:ph sz="quarter" idx="11"/>
          </p:nvPr>
        </p:nvSpPr>
        <p:spPr>
          <a:xfrm>
            <a:off x="342900" y="1276709"/>
            <a:ext cx="4076700" cy="1818183"/>
          </a:xfrm>
        </p:spPr>
        <p:txBody>
          <a:bodyPr/>
          <a:lstStyle/>
          <a:p>
            <a:r>
              <a:rPr lang="en-US" dirty="0"/>
              <a:t>Gauze pads</a:t>
            </a:r>
          </a:p>
          <a:p>
            <a:pPr marL="292608" indent="-292608">
              <a:buFont typeface="Arial" panose="020B0604020202020204" pitchFamily="34" charset="0"/>
              <a:buChar char="•"/>
            </a:pPr>
            <a:r>
              <a:rPr lang="en-US" dirty="0"/>
              <a:t>Loosely woven fabric.</a:t>
            </a:r>
          </a:p>
          <a:p>
            <a:pPr marL="292608" indent="-292608">
              <a:buFont typeface="Arial" panose="020B0604020202020204" pitchFamily="34" charset="0"/>
              <a:buChar char="•"/>
            </a:pPr>
            <a:r>
              <a:rPr lang="en-US" dirty="0"/>
              <a:t>Applied after procedure is complete.</a:t>
            </a:r>
            <a:endParaRPr lang="en-IN" dirty="0"/>
          </a:p>
        </p:txBody>
      </p:sp>
      <p:pic>
        <p:nvPicPr>
          <p:cNvPr id="10" name="Picture 9" descr="A packet containing gauze pads.">
            <a:extLst>
              <a:ext uri="{FF2B5EF4-FFF2-40B4-BE49-F238E27FC236}">
                <a16:creationId xmlns:a16="http://schemas.microsoft.com/office/drawing/2014/main" xmlns="" id="{CD59F5F5-B8C1-18E9-A23D-FE271A220812}"/>
              </a:ext>
            </a:extLst>
          </p:cNvPr>
          <p:cNvPicPr>
            <a:picLocks noChangeAspect="1"/>
          </p:cNvPicPr>
          <p:nvPr/>
        </p:nvPicPr>
        <p:blipFill>
          <a:blip r:embed="rId3"/>
          <a:stretch>
            <a:fillRect/>
          </a:stretch>
        </p:blipFill>
        <p:spPr>
          <a:xfrm>
            <a:off x="342900" y="3528786"/>
            <a:ext cx="3871296" cy="2578832"/>
          </a:xfrm>
          <a:prstGeom prst="rect">
            <a:avLst/>
          </a:prstGeom>
        </p:spPr>
      </p:pic>
      <p:sp>
        <p:nvSpPr>
          <p:cNvPr id="4" name="Content Placeholder 3">
            <a:extLst>
              <a:ext uri="{FF2B5EF4-FFF2-40B4-BE49-F238E27FC236}">
                <a16:creationId xmlns:a16="http://schemas.microsoft.com/office/drawing/2014/main" xmlns="" id="{A7F8D0BF-A3D9-A425-B152-E4F47A25CE57}"/>
              </a:ext>
            </a:extLst>
          </p:cNvPr>
          <p:cNvSpPr>
            <a:spLocks noGrp="1"/>
          </p:cNvSpPr>
          <p:nvPr>
            <p:ph sz="quarter" idx="14"/>
          </p:nvPr>
        </p:nvSpPr>
        <p:spPr>
          <a:xfrm>
            <a:off x="4724400" y="1273051"/>
            <a:ext cx="4076700" cy="1821841"/>
          </a:xfrm>
        </p:spPr>
        <p:txBody>
          <a:bodyPr/>
          <a:lstStyle/>
          <a:p>
            <a:r>
              <a:rPr lang="en-US" dirty="0"/>
              <a:t>Adhesive bandages</a:t>
            </a:r>
          </a:p>
          <a:p>
            <a:pPr marL="292608" indent="-292608">
              <a:buFont typeface="Arial" panose="020B0604020202020204" pitchFamily="34" charset="0"/>
              <a:buChar char="•"/>
            </a:pPr>
            <a:r>
              <a:rPr lang="en-US" dirty="0"/>
              <a:t>Placed over puncture site.</a:t>
            </a:r>
          </a:p>
          <a:p>
            <a:pPr marL="292608" indent="-292608">
              <a:buFont typeface="Arial" panose="020B0604020202020204" pitchFamily="34" charset="0"/>
              <a:buChar char="•"/>
            </a:pPr>
            <a:r>
              <a:rPr lang="en-US" dirty="0"/>
              <a:t>Not used on children under 2 years.</a:t>
            </a:r>
            <a:endParaRPr lang="en-IN" dirty="0"/>
          </a:p>
        </p:txBody>
      </p:sp>
      <p:pic>
        <p:nvPicPr>
          <p:cNvPr id="11" name="Picture 10" descr="Some adhesive bandages.">
            <a:extLst>
              <a:ext uri="{FF2B5EF4-FFF2-40B4-BE49-F238E27FC236}">
                <a16:creationId xmlns:a16="http://schemas.microsoft.com/office/drawing/2014/main" xmlns="" id="{083B9782-F708-5467-5E1E-4F618491B79C}"/>
              </a:ext>
            </a:extLst>
          </p:cNvPr>
          <p:cNvPicPr>
            <a:picLocks noChangeAspect="1"/>
          </p:cNvPicPr>
          <p:nvPr/>
        </p:nvPicPr>
        <p:blipFill>
          <a:blip r:embed="rId4"/>
          <a:stretch>
            <a:fillRect/>
          </a:stretch>
        </p:blipFill>
        <p:spPr>
          <a:xfrm>
            <a:off x="4900042" y="3470230"/>
            <a:ext cx="2171115" cy="2519227"/>
          </a:xfrm>
          <a:prstGeom prst="rect">
            <a:avLst/>
          </a:prstGeom>
        </p:spPr>
      </p:pic>
      <p:sp>
        <p:nvSpPr>
          <p:cNvPr id="6" name="Text Placeholder 5">
            <a:extLst>
              <a:ext uri="{FF2B5EF4-FFF2-40B4-BE49-F238E27FC236}">
                <a16:creationId xmlns:a16="http://schemas.microsoft.com/office/drawing/2014/main" xmlns="" id="{2CAAF00F-4E90-130B-B1E2-1E46DF54E025}"/>
              </a:ext>
            </a:extLst>
          </p:cNvPr>
          <p:cNvSpPr>
            <a:spLocks noGrp="1"/>
          </p:cNvSpPr>
          <p:nvPr>
            <p:ph type="body" sz="quarter" idx="13"/>
          </p:nvPr>
        </p:nvSpPr>
        <p:spPr/>
        <p:txBody>
          <a:bodyPr/>
          <a:lstStyle/>
          <a:p>
            <a:r>
              <a:rPr lang="en-US" dirty="0">
                <a:solidFill>
                  <a:schemeClr val="tx1">
                    <a:lumMod val="95000"/>
                    <a:lumOff val="5000"/>
                  </a:schemeClr>
                </a:solidFill>
              </a:rPr>
              <a:t>Left: ©McGraw-Hill Education/Sandra Mesrine, photographer; right: ©Lillian Mundt</a:t>
            </a:r>
          </a:p>
        </p:txBody>
      </p:sp>
      <p:sp>
        <p:nvSpPr>
          <p:cNvPr id="7" name="Slide Number Placeholder 6">
            <a:extLst>
              <a:ext uri="{FF2B5EF4-FFF2-40B4-BE49-F238E27FC236}">
                <a16:creationId xmlns:a16="http://schemas.microsoft.com/office/drawing/2014/main" xmlns="" id="{6B17C383-BA0F-DDA0-D310-085DED7A322D}"/>
              </a:ext>
            </a:extLst>
          </p:cNvPr>
          <p:cNvSpPr>
            <a:spLocks noGrp="1"/>
          </p:cNvSpPr>
          <p:nvPr>
            <p:ph type="sldNum" sz="quarter" idx="10"/>
          </p:nvPr>
        </p:nvSpPr>
        <p:spPr/>
        <p:txBody>
          <a:bodyPr/>
          <a:lstStyle/>
          <a:p>
            <a:fld id="{68151E55-6873-49E2-B8D5-2F265E6F1973}" type="slidenum">
              <a:rPr lang="en-US" smtClean="0"/>
              <a:t>13</a:t>
            </a:fld>
            <a:endParaRPr lang="en-US"/>
          </a:p>
        </p:txBody>
      </p:sp>
    </p:spTree>
    <p:extLst>
      <p:ext uri="{BB962C8B-B14F-4D97-AF65-F5344CB8AC3E}">
        <p14:creationId xmlns:p14="http://schemas.microsoft.com/office/powerpoint/2010/main" val="1951854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6A80CE-5700-9976-785F-4980F2FC0268}"/>
              </a:ext>
            </a:extLst>
          </p:cNvPr>
          <p:cNvSpPr>
            <a:spLocks noGrp="1"/>
          </p:cNvSpPr>
          <p:nvPr>
            <p:ph type="title"/>
          </p:nvPr>
        </p:nvSpPr>
        <p:spPr/>
        <p:txBody>
          <a:bodyPr>
            <a:normAutofit/>
          </a:bodyPr>
          <a:lstStyle/>
          <a:p>
            <a:r>
              <a:rPr lang="en-US" sz="3400" dirty="0"/>
              <a:t>Sharps Container and Tissue Warmers</a:t>
            </a:r>
            <a:endParaRPr lang="en-IN" sz="3400" dirty="0"/>
          </a:p>
        </p:txBody>
      </p:sp>
      <p:sp>
        <p:nvSpPr>
          <p:cNvPr id="3" name="Content Placeholder 2">
            <a:extLst>
              <a:ext uri="{FF2B5EF4-FFF2-40B4-BE49-F238E27FC236}">
                <a16:creationId xmlns:a16="http://schemas.microsoft.com/office/drawing/2014/main" xmlns="" id="{0ED731FE-ABA6-5F8D-652E-AE986F541244}"/>
              </a:ext>
            </a:extLst>
          </p:cNvPr>
          <p:cNvSpPr>
            <a:spLocks noGrp="1"/>
          </p:cNvSpPr>
          <p:nvPr>
            <p:ph sz="quarter" idx="11"/>
          </p:nvPr>
        </p:nvSpPr>
        <p:spPr>
          <a:xfrm>
            <a:off x="342900" y="1276710"/>
            <a:ext cx="3663043" cy="1335862"/>
          </a:xfrm>
        </p:spPr>
        <p:txBody>
          <a:bodyPr/>
          <a:lstStyle/>
          <a:p>
            <a:r>
              <a:rPr lang="en-US" dirty="0"/>
              <a:t>Sharps container</a:t>
            </a:r>
          </a:p>
          <a:p>
            <a:pPr marL="292608" indent="-292608">
              <a:buFont typeface="Arial" panose="020B0604020202020204" pitchFamily="34" charset="0"/>
              <a:buChar char="•"/>
            </a:pPr>
            <a:r>
              <a:rPr lang="en-US" dirty="0"/>
              <a:t>For needles and other sharps.</a:t>
            </a:r>
            <a:endParaRPr lang="en-IN" dirty="0"/>
          </a:p>
        </p:txBody>
      </p:sp>
      <p:pic>
        <p:nvPicPr>
          <p:cNvPr id="8" name="Picture 7" descr="A sharps container.">
            <a:extLst>
              <a:ext uri="{FF2B5EF4-FFF2-40B4-BE49-F238E27FC236}">
                <a16:creationId xmlns:a16="http://schemas.microsoft.com/office/drawing/2014/main" xmlns="" id="{7912D232-8ADF-E185-BCC7-54B11A25CD78}"/>
              </a:ext>
            </a:extLst>
          </p:cNvPr>
          <p:cNvPicPr>
            <a:picLocks noChangeAspect="1"/>
          </p:cNvPicPr>
          <p:nvPr/>
        </p:nvPicPr>
        <p:blipFill>
          <a:blip r:embed="rId3"/>
          <a:stretch>
            <a:fillRect/>
          </a:stretch>
        </p:blipFill>
        <p:spPr>
          <a:xfrm>
            <a:off x="419100" y="2798950"/>
            <a:ext cx="3834716" cy="3298222"/>
          </a:xfrm>
          <a:prstGeom prst="rect">
            <a:avLst/>
          </a:prstGeom>
        </p:spPr>
      </p:pic>
      <p:sp>
        <p:nvSpPr>
          <p:cNvPr id="4" name="Content Placeholder 3">
            <a:extLst>
              <a:ext uri="{FF2B5EF4-FFF2-40B4-BE49-F238E27FC236}">
                <a16:creationId xmlns:a16="http://schemas.microsoft.com/office/drawing/2014/main" xmlns="" id="{A7F8D0BF-A3D9-A425-B152-E4F47A25CE57}"/>
              </a:ext>
            </a:extLst>
          </p:cNvPr>
          <p:cNvSpPr>
            <a:spLocks noGrp="1"/>
          </p:cNvSpPr>
          <p:nvPr>
            <p:ph sz="quarter" idx="14"/>
          </p:nvPr>
        </p:nvSpPr>
        <p:spPr>
          <a:xfrm>
            <a:off x="4724400" y="1273051"/>
            <a:ext cx="4076700" cy="1484663"/>
          </a:xfrm>
        </p:spPr>
        <p:txBody>
          <a:bodyPr/>
          <a:lstStyle/>
          <a:p>
            <a:r>
              <a:rPr lang="en-US" dirty="0"/>
              <a:t>Tissue warmers</a:t>
            </a:r>
          </a:p>
          <a:p>
            <a:pPr marL="292608" indent="-292608">
              <a:buFont typeface="Arial" panose="020B0604020202020204" pitchFamily="34" charset="0"/>
              <a:buChar char="•"/>
            </a:pPr>
            <a:r>
              <a:rPr lang="en-US" dirty="0"/>
              <a:t>Heel warmer.</a:t>
            </a:r>
          </a:p>
          <a:p>
            <a:pPr marL="292608" indent="-292608">
              <a:buFont typeface="Arial" panose="020B0604020202020204" pitchFamily="34" charset="0"/>
              <a:buChar char="•"/>
            </a:pPr>
            <a:r>
              <a:rPr lang="en-US" dirty="0"/>
              <a:t>Warm towel or cloth.</a:t>
            </a:r>
            <a:endParaRPr lang="en-IN" dirty="0"/>
          </a:p>
        </p:txBody>
      </p:sp>
      <p:pic>
        <p:nvPicPr>
          <p:cNvPr id="9" name="Picture 8" descr="A packet containing tissue warmers.">
            <a:extLst>
              <a:ext uri="{FF2B5EF4-FFF2-40B4-BE49-F238E27FC236}">
                <a16:creationId xmlns:a16="http://schemas.microsoft.com/office/drawing/2014/main" xmlns="" id="{783F6CF0-9A92-B93A-68B1-7AADE252D560}"/>
              </a:ext>
            </a:extLst>
          </p:cNvPr>
          <p:cNvPicPr>
            <a:picLocks noChangeAspect="1"/>
          </p:cNvPicPr>
          <p:nvPr/>
        </p:nvPicPr>
        <p:blipFill>
          <a:blip r:embed="rId4"/>
          <a:stretch>
            <a:fillRect/>
          </a:stretch>
        </p:blipFill>
        <p:spPr>
          <a:xfrm>
            <a:off x="4711715" y="2958291"/>
            <a:ext cx="3840813" cy="3186822"/>
          </a:xfrm>
          <a:prstGeom prst="rect">
            <a:avLst/>
          </a:prstGeom>
        </p:spPr>
      </p:pic>
      <p:sp>
        <p:nvSpPr>
          <p:cNvPr id="6" name="Text Placeholder 5">
            <a:extLst>
              <a:ext uri="{FF2B5EF4-FFF2-40B4-BE49-F238E27FC236}">
                <a16:creationId xmlns:a16="http://schemas.microsoft.com/office/drawing/2014/main" xmlns="" id="{2CAAF00F-4E90-130B-B1E2-1E46DF54E025}"/>
              </a:ext>
            </a:extLst>
          </p:cNvPr>
          <p:cNvSpPr>
            <a:spLocks noGrp="1"/>
          </p:cNvSpPr>
          <p:nvPr>
            <p:ph type="body" sz="quarter" idx="13"/>
          </p:nvPr>
        </p:nvSpPr>
        <p:spPr/>
        <p:txBody>
          <a:bodyPr/>
          <a:lstStyle/>
          <a:p>
            <a:r>
              <a:rPr lang="en-US" dirty="0">
                <a:solidFill>
                  <a:schemeClr val="tx1">
                    <a:lumMod val="95000"/>
                    <a:lumOff val="5000"/>
                  </a:schemeClr>
                </a:solidFill>
              </a:rPr>
              <a:t>Left: ©Total Care Programming; right: ©McGraw-Hill Education/Sandra Mesrine, photographer</a:t>
            </a:r>
          </a:p>
        </p:txBody>
      </p:sp>
      <p:sp>
        <p:nvSpPr>
          <p:cNvPr id="7" name="Slide Number Placeholder 6">
            <a:extLst>
              <a:ext uri="{FF2B5EF4-FFF2-40B4-BE49-F238E27FC236}">
                <a16:creationId xmlns:a16="http://schemas.microsoft.com/office/drawing/2014/main" xmlns="" id="{6B17C383-BA0F-DDA0-D310-085DED7A322D}"/>
              </a:ext>
            </a:extLst>
          </p:cNvPr>
          <p:cNvSpPr>
            <a:spLocks noGrp="1"/>
          </p:cNvSpPr>
          <p:nvPr>
            <p:ph type="sldNum" sz="quarter" idx="10"/>
          </p:nvPr>
        </p:nvSpPr>
        <p:spPr/>
        <p:txBody>
          <a:bodyPr/>
          <a:lstStyle/>
          <a:p>
            <a:fld id="{68151E55-6873-49E2-B8D5-2F265E6F1973}" type="slidenum">
              <a:rPr lang="en-US" smtClean="0"/>
              <a:t>14</a:t>
            </a:fld>
            <a:endParaRPr lang="en-US"/>
          </a:p>
        </p:txBody>
      </p:sp>
    </p:spTree>
    <p:extLst>
      <p:ext uri="{BB962C8B-B14F-4D97-AF65-F5344CB8AC3E}">
        <p14:creationId xmlns:p14="http://schemas.microsoft.com/office/powerpoint/2010/main" val="1898292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4C1A6F-AB4B-0750-20FB-A4CF550601D8}"/>
              </a:ext>
            </a:extLst>
          </p:cNvPr>
          <p:cNvSpPr>
            <a:spLocks noGrp="1"/>
          </p:cNvSpPr>
          <p:nvPr>
            <p:ph type="title"/>
          </p:nvPr>
        </p:nvSpPr>
        <p:spPr/>
        <p:txBody>
          <a:bodyPr>
            <a:noAutofit/>
          </a:bodyPr>
          <a:lstStyle/>
          <a:p>
            <a:r>
              <a:rPr lang="da-DK" sz="3200" dirty="0"/>
              <a:t>Computer Label and Specimen Transport Bags</a:t>
            </a:r>
            <a:endParaRPr lang="en-IN" sz="3200" dirty="0"/>
          </a:p>
        </p:txBody>
      </p:sp>
      <p:sp>
        <p:nvSpPr>
          <p:cNvPr id="3" name="Content Placeholder 2">
            <a:extLst>
              <a:ext uri="{FF2B5EF4-FFF2-40B4-BE49-F238E27FC236}">
                <a16:creationId xmlns:a16="http://schemas.microsoft.com/office/drawing/2014/main" xmlns="" id="{C9A8A9A4-AEDC-9EDB-0EB6-8E589807E7EE}"/>
              </a:ext>
            </a:extLst>
          </p:cNvPr>
          <p:cNvSpPr>
            <a:spLocks noGrp="1"/>
          </p:cNvSpPr>
          <p:nvPr>
            <p:ph sz="quarter" idx="11"/>
          </p:nvPr>
        </p:nvSpPr>
        <p:spPr>
          <a:xfrm>
            <a:off x="342900" y="1276709"/>
            <a:ext cx="3343729" cy="2700205"/>
          </a:xfrm>
        </p:spPr>
        <p:txBody>
          <a:bodyPr/>
          <a:lstStyle/>
          <a:p>
            <a:r>
              <a:rPr lang="en-US" dirty="0"/>
              <a:t>Computer label</a:t>
            </a:r>
          </a:p>
          <a:p>
            <a:pPr marL="292608" indent="-292608">
              <a:buFont typeface="Arial" panose="020B0604020202020204" pitchFamily="34" charset="0"/>
              <a:buChar char="•"/>
            </a:pPr>
            <a:r>
              <a:rPr lang="en-US" dirty="0"/>
              <a:t>After drawing blood.</a:t>
            </a:r>
          </a:p>
          <a:p>
            <a:pPr marL="292608" indent="-292608">
              <a:buFont typeface="Arial" panose="020B0604020202020204" pitchFamily="34" charset="0"/>
              <a:buChar char="•"/>
            </a:pPr>
            <a:r>
              <a:rPr lang="en-US" dirty="0"/>
              <a:t>Before leaving patient.</a:t>
            </a:r>
          </a:p>
          <a:p>
            <a:pPr marL="292608" indent="-292608">
              <a:buFont typeface="Arial" panose="020B0604020202020204" pitchFamily="34" charset="0"/>
              <a:buChar char="•"/>
            </a:pPr>
            <a:r>
              <a:rPr lang="en-US" dirty="0"/>
              <a:t>Use permanent marking pen.</a:t>
            </a:r>
            <a:endParaRPr lang="en-IN" dirty="0"/>
          </a:p>
        </p:txBody>
      </p:sp>
      <p:pic>
        <p:nvPicPr>
          <p:cNvPr id="9" name="Picture 8" descr="Some computer labels to be used on samples.">
            <a:extLst>
              <a:ext uri="{FF2B5EF4-FFF2-40B4-BE49-F238E27FC236}">
                <a16:creationId xmlns:a16="http://schemas.microsoft.com/office/drawing/2014/main" xmlns="" id="{7DFBE79B-6CC2-748B-96CB-7ED4D7C0049F}"/>
              </a:ext>
            </a:extLst>
          </p:cNvPr>
          <p:cNvPicPr>
            <a:picLocks noChangeAspect="1"/>
          </p:cNvPicPr>
          <p:nvPr/>
        </p:nvPicPr>
        <p:blipFill rotWithShape="1">
          <a:blip r:embed="rId3"/>
          <a:srcRect t="3857" b="4468"/>
          <a:stretch/>
        </p:blipFill>
        <p:spPr>
          <a:xfrm>
            <a:off x="3759199" y="1384301"/>
            <a:ext cx="5139373" cy="1492250"/>
          </a:xfrm>
          <a:prstGeom prst="rect">
            <a:avLst/>
          </a:prstGeom>
        </p:spPr>
      </p:pic>
      <p:sp>
        <p:nvSpPr>
          <p:cNvPr id="4" name="Content Placeholder 3">
            <a:extLst>
              <a:ext uri="{FF2B5EF4-FFF2-40B4-BE49-F238E27FC236}">
                <a16:creationId xmlns:a16="http://schemas.microsoft.com/office/drawing/2014/main" xmlns="" id="{A51E5A85-B6EB-3BB4-03DF-3F0842C26E6C}"/>
              </a:ext>
            </a:extLst>
          </p:cNvPr>
          <p:cNvSpPr>
            <a:spLocks noGrp="1"/>
          </p:cNvSpPr>
          <p:nvPr>
            <p:ph sz="quarter" idx="14"/>
          </p:nvPr>
        </p:nvSpPr>
        <p:spPr>
          <a:xfrm>
            <a:off x="342901" y="4661064"/>
            <a:ext cx="3706586" cy="443499"/>
          </a:xfrm>
        </p:spPr>
        <p:txBody>
          <a:bodyPr/>
          <a:lstStyle/>
          <a:p>
            <a:r>
              <a:rPr lang="en-IN" dirty="0"/>
              <a:t>Specimen transport bags.</a:t>
            </a:r>
          </a:p>
        </p:txBody>
      </p:sp>
      <p:pic>
        <p:nvPicPr>
          <p:cNvPr id="10" name="Picture 9" descr="Some specimen transport bags.">
            <a:extLst>
              <a:ext uri="{FF2B5EF4-FFF2-40B4-BE49-F238E27FC236}">
                <a16:creationId xmlns:a16="http://schemas.microsoft.com/office/drawing/2014/main" xmlns="" id="{C6A8D30A-4745-E47E-2FFE-B2FAE924B3F9}"/>
              </a:ext>
            </a:extLst>
          </p:cNvPr>
          <p:cNvPicPr>
            <a:picLocks noChangeAspect="1"/>
          </p:cNvPicPr>
          <p:nvPr/>
        </p:nvPicPr>
        <p:blipFill>
          <a:blip r:embed="rId4"/>
          <a:stretch>
            <a:fillRect/>
          </a:stretch>
        </p:blipFill>
        <p:spPr>
          <a:xfrm>
            <a:off x="4886547" y="3090408"/>
            <a:ext cx="2571626" cy="3048265"/>
          </a:xfrm>
          <a:prstGeom prst="rect">
            <a:avLst/>
          </a:prstGeom>
        </p:spPr>
      </p:pic>
      <p:sp>
        <p:nvSpPr>
          <p:cNvPr id="6" name="Text Placeholder 5">
            <a:extLst>
              <a:ext uri="{FF2B5EF4-FFF2-40B4-BE49-F238E27FC236}">
                <a16:creationId xmlns:a16="http://schemas.microsoft.com/office/drawing/2014/main" xmlns="" id="{18D653CB-031F-0B19-57E1-89ABB0A6CCB6}"/>
              </a:ext>
            </a:extLst>
          </p:cNvPr>
          <p:cNvSpPr>
            <a:spLocks noGrp="1"/>
          </p:cNvSpPr>
          <p:nvPr>
            <p:ph type="body" sz="quarter" idx="13"/>
          </p:nvPr>
        </p:nvSpPr>
        <p:spPr/>
        <p:txBody>
          <a:bodyPr/>
          <a:lstStyle/>
          <a:p>
            <a:pPr algn="r"/>
            <a:r>
              <a:rPr lang="en-IN" dirty="0">
                <a:solidFill>
                  <a:schemeClr val="tx1">
                    <a:lumMod val="95000"/>
                    <a:lumOff val="5000"/>
                  </a:schemeClr>
                </a:solidFill>
              </a:rPr>
              <a:t>©Lillian Mundt</a:t>
            </a:r>
          </a:p>
        </p:txBody>
      </p:sp>
      <p:sp>
        <p:nvSpPr>
          <p:cNvPr id="7" name="Slide Number Placeholder 6">
            <a:extLst>
              <a:ext uri="{FF2B5EF4-FFF2-40B4-BE49-F238E27FC236}">
                <a16:creationId xmlns:a16="http://schemas.microsoft.com/office/drawing/2014/main" xmlns="" id="{91CB1399-6FA9-5F49-789A-AD0A94A2C538}"/>
              </a:ext>
            </a:extLst>
          </p:cNvPr>
          <p:cNvSpPr>
            <a:spLocks noGrp="1"/>
          </p:cNvSpPr>
          <p:nvPr>
            <p:ph type="sldNum" sz="quarter" idx="10"/>
          </p:nvPr>
        </p:nvSpPr>
        <p:spPr/>
        <p:txBody>
          <a:bodyPr/>
          <a:lstStyle/>
          <a:p>
            <a:fld id="{68151E55-6873-49E2-B8D5-2F265E6F1973}" type="slidenum">
              <a:rPr lang="en-US" smtClean="0"/>
              <a:t>15</a:t>
            </a:fld>
            <a:endParaRPr lang="en-US"/>
          </a:p>
        </p:txBody>
      </p:sp>
    </p:spTree>
    <p:extLst>
      <p:ext uri="{BB962C8B-B14F-4D97-AF65-F5344CB8AC3E}">
        <p14:creationId xmlns:p14="http://schemas.microsoft.com/office/powerpoint/2010/main" val="112225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8.2</a:t>
            </a:r>
          </a:p>
        </p:txBody>
      </p:sp>
      <p:sp>
        <p:nvSpPr>
          <p:cNvPr id="3" name="Content Placeholder 2"/>
          <p:cNvSpPr>
            <a:spLocks noGrp="1"/>
          </p:cNvSpPr>
          <p:nvPr>
            <p:ph sz="quarter" idx="11"/>
          </p:nvPr>
        </p:nvSpPr>
        <p:spPr/>
        <p:txBody>
          <a:bodyPr/>
          <a:lstStyle/>
          <a:p>
            <a:r>
              <a:rPr lang="en-US" dirty="0"/>
              <a:t>Venipuncture Equipment</a:t>
            </a:r>
          </a:p>
        </p:txBody>
      </p:sp>
      <p:sp>
        <p:nvSpPr>
          <p:cNvPr id="6" name="Slide Number Placeholder 5"/>
          <p:cNvSpPr>
            <a:spLocks noGrp="1"/>
          </p:cNvSpPr>
          <p:nvPr>
            <p:ph type="sldNum" sz="quarter" idx="4"/>
          </p:nvPr>
        </p:nvSpPr>
        <p:spPr/>
        <p:txBody>
          <a:bodyPr/>
          <a:lstStyle/>
          <a:p>
            <a:fld id="{68151E55-6873-49E2-B8D5-2F265E6F1973}" type="slidenum">
              <a:rPr lang="en-US" smtClean="0"/>
              <a:pPr/>
              <a:t>16</a:t>
            </a:fld>
            <a:endParaRPr lang="en-US" dirty="0"/>
          </a:p>
        </p:txBody>
      </p:sp>
    </p:spTree>
    <p:extLst>
      <p:ext uri="{BB962C8B-B14F-4D97-AF65-F5344CB8AC3E}">
        <p14:creationId xmlns:p14="http://schemas.microsoft.com/office/powerpoint/2010/main" val="3992226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37FB6A-BEAF-AA0A-19B8-CDE39426DB1B}"/>
              </a:ext>
            </a:extLst>
          </p:cNvPr>
          <p:cNvSpPr>
            <a:spLocks noGrp="1"/>
          </p:cNvSpPr>
          <p:nvPr>
            <p:ph type="title"/>
          </p:nvPr>
        </p:nvSpPr>
        <p:spPr/>
        <p:txBody>
          <a:bodyPr>
            <a:normAutofit/>
          </a:bodyPr>
          <a:lstStyle/>
          <a:p>
            <a:r>
              <a:rPr lang="en-IN" sz="3600" dirty="0"/>
              <a:t>Tourniquet</a:t>
            </a:r>
          </a:p>
        </p:txBody>
      </p:sp>
      <p:sp>
        <p:nvSpPr>
          <p:cNvPr id="3" name="Content Placeholder 2">
            <a:extLst>
              <a:ext uri="{FF2B5EF4-FFF2-40B4-BE49-F238E27FC236}">
                <a16:creationId xmlns:a16="http://schemas.microsoft.com/office/drawing/2014/main" xmlns="" id="{2BC7FB05-9747-058D-66FE-C6B31B8E32DD}"/>
              </a:ext>
            </a:extLst>
          </p:cNvPr>
          <p:cNvSpPr>
            <a:spLocks noGrp="1"/>
          </p:cNvSpPr>
          <p:nvPr>
            <p:ph sz="quarter" idx="11"/>
          </p:nvPr>
        </p:nvSpPr>
        <p:spPr>
          <a:xfrm>
            <a:off x="342900" y="1276710"/>
            <a:ext cx="8458200" cy="1234261"/>
          </a:xfrm>
        </p:spPr>
        <p:txBody>
          <a:bodyPr/>
          <a:lstStyle/>
          <a:p>
            <a:pPr marL="292608" indent="-292608">
              <a:buFont typeface="Arial" panose="020B0604020202020204" pitchFamily="34" charset="0"/>
              <a:buChar char="•"/>
            </a:pPr>
            <a:r>
              <a:rPr lang="en-US" sz="2000" dirty="0"/>
              <a:t>Temporarily stops blood flow.</a:t>
            </a:r>
          </a:p>
          <a:p>
            <a:pPr marL="292608" indent="-292608">
              <a:buFont typeface="Arial" panose="020B0604020202020204" pitchFamily="34" charset="0"/>
              <a:buChar char="•"/>
            </a:pPr>
            <a:r>
              <a:rPr lang="en-US" sz="2000" dirty="0"/>
              <a:t>Applied 3 to 4 inches above puncture site.</a:t>
            </a:r>
          </a:p>
          <a:p>
            <a:pPr marL="292608" indent="-292608">
              <a:buFont typeface="Arial" panose="020B0604020202020204" pitchFamily="34" charset="0"/>
              <a:buChar char="•"/>
            </a:pPr>
            <a:r>
              <a:rPr lang="en-US" sz="2000" dirty="0"/>
              <a:t>Used to locate veins more easily.</a:t>
            </a:r>
            <a:endParaRPr lang="en-IN" sz="2000" dirty="0"/>
          </a:p>
        </p:txBody>
      </p:sp>
      <p:pic>
        <p:nvPicPr>
          <p:cNvPr id="12" name="Picture 11" descr="Examples of tourniquet. Tubing-type tourniquet. ">
            <a:extLst>
              <a:ext uri="{FF2B5EF4-FFF2-40B4-BE49-F238E27FC236}">
                <a16:creationId xmlns:a16="http://schemas.microsoft.com/office/drawing/2014/main" xmlns="" id="{EBE8F2BB-74C8-A48F-F31C-A1256D496587}"/>
              </a:ext>
            </a:extLst>
          </p:cNvPr>
          <p:cNvPicPr>
            <a:picLocks noChangeAspect="1"/>
          </p:cNvPicPr>
          <p:nvPr/>
        </p:nvPicPr>
        <p:blipFill rotWithShape="1">
          <a:blip r:embed="rId3"/>
          <a:srcRect r="57030" b="9026"/>
          <a:stretch/>
        </p:blipFill>
        <p:spPr>
          <a:xfrm>
            <a:off x="723901" y="2644668"/>
            <a:ext cx="2800696" cy="2631935"/>
          </a:xfrm>
          <a:prstGeom prst="rect">
            <a:avLst/>
          </a:prstGeom>
        </p:spPr>
      </p:pic>
      <p:sp>
        <p:nvSpPr>
          <p:cNvPr id="4" name="Content Placeholder 3">
            <a:extLst>
              <a:ext uri="{FF2B5EF4-FFF2-40B4-BE49-F238E27FC236}">
                <a16:creationId xmlns:a16="http://schemas.microsoft.com/office/drawing/2014/main" xmlns="" id="{CF9C19E1-99B1-2DB5-0A67-E731C38CE6A1}"/>
              </a:ext>
            </a:extLst>
          </p:cNvPr>
          <p:cNvSpPr>
            <a:spLocks noGrp="1"/>
          </p:cNvSpPr>
          <p:nvPr>
            <p:ph sz="quarter" idx="14"/>
          </p:nvPr>
        </p:nvSpPr>
        <p:spPr>
          <a:xfrm>
            <a:off x="358833" y="5385907"/>
            <a:ext cx="2958638" cy="391895"/>
          </a:xfrm>
        </p:spPr>
        <p:txBody>
          <a:bodyPr/>
          <a:lstStyle/>
          <a:p>
            <a:r>
              <a:rPr lang="en-IN" sz="2000" dirty="0"/>
              <a:t>A Tubing-type tourniquet</a:t>
            </a:r>
          </a:p>
        </p:txBody>
      </p:sp>
      <p:pic>
        <p:nvPicPr>
          <p:cNvPr id="13" name="Picture 12" descr="Example of tourniquet. Flat latex-free band-type tourniquet.">
            <a:extLst>
              <a:ext uri="{FF2B5EF4-FFF2-40B4-BE49-F238E27FC236}">
                <a16:creationId xmlns:a16="http://schemas.microsoft.com/office/drawing/2014/main" xmlns="" id="{8362F908-50BE-093B-1C81-AB43CAA90233}"/>
              </a:ext>
            </a:extLst>
          </p:cNvPr>
          <p:cNvPicPr>
            <a:picLocks noChangeAspect="1"/>
          </p:cNvPicPr>
          <p:nvPr/>
        </p:nvPicPr>
        <p:blipFill rotWithShape="1">
          <a:blip r:embed="rId3"/>
          <a:srcRect l="44435" b="9165"/>
          <a:stretch/>
        </p:blipFill>
        <p:spPr>
          <a:xfrm>
            <a:off x="4213677" y="2654508"/>
            <a:ext cx="3621608" cy="2627925"/>
          </a:xfrm>
          <a:prstGeom prst="rect">
            <a:avLst/>
          </a:prstGeom>
        </p:spPr>
      </p:pic>
      <p:sp>
        <p:nvSpPr>
          <p:cNvPr id="5" name="Content Placeholder 4">
            <a:extLst>
              <a:ext uri="{FF2B5EF4-FFF2-40B4-BE49-F238E27FC236}">
                <a16:creationId xmlns:a16="http://schemas.microsoft.com/office/drawing/2014/main" xmlns="" id="{86C7F2DA-E7E3-78B3-41A0-179A75292DB5}"/>
              </a:ext>
            </a:extLst>
          </p:cNvPr>
          <p:cNvSpPr>
            <a:spLocks noGrp="1"/>
          </p:cNvSpPr>
          <p:nvPr>
            <p:ph sz="quarter" idx="15"/>
          </p:nvPr>
        </p:nvSpPr>
        <p:spPr>
          <a:xfrm>
            <a:off x="4032597" y="5437057"/>
            <a:ext cx="4646946" cy="358351"/>
          </a:xfrm>
        </p:spPr>
        <p:txBody>
          <a:bodyPr/>
          <a:lstStyle/>
          <a:p>
            <a:r>
              <a:rPr lang="en-IN" sz="2000" dirty="0"/>
              <a:t>B. Flat latex-free band-type tourniquet</a:t>
            </a:r>
          </a:p>
        </p:txBody>
      </p:sp>
      <p:sp>
        <p:nvSpPr>
          <p:cNvPr id="6" name="Content Placeholder 5">
            <a:extLst>
              <a:ext uri="{FF2B5EF4-FFF2-40B4-BE49-F238E27FC236}">
                <a16:creationId xmlns:a16="http://schemas.microsoft.com/office/drawing/2014/main" xmlns="" id="{DFAF5C21-C303-3F86-79C6-945E7DFBF43E}"/>
              </a:ext>
            </a:extLst>
          </p:cNvPr>
          <p:cNvSpPr>
            <a:spLocks noGrp="1"/>
          </p:cNvSpPr>
          <p:nvPr>
            <p:ph sz="quarter" idx="16"/>
          </p:nvPr>
        </p:nvSpPr>
        <p:spPr>
          <a:xfrm>
            <a:off x="387697" y="5873527"/>
            <a:ext cx="6264312" cy="407813"/>
          </a:xfrm>
        </p:spPr>
        <p:txBody>
          <a:bodyPr/>
          <a:lstStyle/>
          <a:p>
            <a:r>
              <a:rPr lang="en-US" sz="2000" b="1" dirty="0"/>
              <a:t>Never apply a tourniquet for longer than 1 minute.</a:t>
            </a:r>
            <a:endParaRPr lang="en-IN" sz="2000" b="1" dirty="0"/>
          </a:p>
        </p:txBody>
      </p:sp>
      <p:sp>
        <p:nvSpPr>
          <p:cNvPr id="10" name="Text Placeholder 9">
            <a:extLst>
              <a:ext uri="{FF2B5EF4-FFF2-40B4-BE49-F238E27FC236}">
                <a16:creationId xmlns:a16="http://schemas.microsoft.com/office/drawing/2014/main" xmlns="" id="{F3F91906-FF79-A1B9-31A2-99C0420EE516}"/>
              </a:ext>
            </a:extLst>
          </p:cNvPr>
          <p:cNvSpPr>
            <a:spLocks noGrp="1"/>
          </p:cNvSpPr>
          <p:nvPr>
            <p:ph type="body" sz="quarter" idx="13"/>
          </p:nvPr>
        </p:nvSpPr>
        <p:spPr/>
        <p:txBody>
          <a:bodyPr/>
          <a:lstStyle/>
          <a:p>
            <a:r>
              <a:rPr lang="en-IN" dirty="0">
                <a:solidFill>
                  <a:schemeClr val="tx1">
                    <a:lumMod val="95000"/>
                    <a:lumOff val="5000"/>
                  </a:schemeClr>
                </a:solidFill>
              </a:rPr>
              <a:t>©Lillian Mundt</a:t>
            </a:r>
          </a:p>
        </p:txBody>
      </p:sp>
      <p:sp>
        <p:nvSpPr>
          <p:cNvPr id="11" name="Slide Number Placeholder 10">
            <a:extLst>
              <a:ext uri="{FF2B5EF4-FFF2-40B4-BE49-F238E27FC236}">
                <a16:creationId xmlns:a16="http://schemas.microsoft.com/office/drawing/2014/main" xmlns="" id="{204399F1-E22C-9232-EE5B-5BA6237090CE}"/>
              </a:ext>
            </a:extLst>
          </p:cNvPr>
          <p:cNvSpPr>
            <a:spLocks noGrp="1"/>
          </p:cNvSpPr>
          <p:nvPr>
            <p:ph type="sldNum" sz="quarter" idx="10"/>
          </p:nvPr>
        </p:nvSpPr>
        <p:spPr/>
        <p:txBody>
          <a:bodyPr/>
          <a:lstStyle/>
          <a:p>
            <a:fld id="{68151E55-6873-49E2-B8D5-2F265E6F1973}" type="slidenum">
              <a:rPr lang="en-US" smtClean="0"/>
              <a:t>17</a:t>
            </a:fld>
            <a:endParaRPr lang="en-US" dirty="0"/>
          </a:p>
        </p:txBody>
      </p:sp>
    </p:spTree>
    <p:extLst>
      <p:ext uri="{BB962C8B-B14F-4D97-AF65-F5344CB8AC3E}">
        <p14:creationId xmlns:p14="http://schemas.microsoft.com/office/powerpoint/2010/main" val="551740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18492-1E1D-6E71-572D-44345C2E4F68}"/>
              </a:ext>
            </a:extLst>
          </p:cNvPr>
          <p:cNvSpPr>
            <a:spLocks noGrp="1"/>
          </p:cNvSpPr>
          <p:nvPr>
            <p:ph type="title"/>
          </p:nvPr>
        </p:nvSpPr>
        <p:spPr/>
        <p:txBody>
          <a:bodyPr>
            <a:normAutofit/>
          </a:bodyPr>
          <a:lstStyle/>
          <a:p>
            <a:r>
              <a:rPr lang="en-IN" sz="3600" dirty="0"/>
              <a:t>Needles</a:t>
            </a:r>
          </a:p>
        </p:txBody>
      </p:sp>
      <p:sp>
        <p:nvSpPr>
          <p:cNvPr id="3" name="Content Placeholder 2">
            <a:extLst>
              <a:ext uri="{FF2B5EF4-FFF2-40B4-BE49-F238E27FC236}">
                <a16:creationId xmlns:a16="http://schemas.microsoft.com/office/drawing/2014/main" xmlns="" id="{69D4B12F-0996-3770-C812-ED205DD9FB66}"/>
              </a:ext>
            </a:extLst>
          </p:cNvPr>
          <p:cNvSpPr>
            <a:spLocks noGrp="1"/>
          </p:cNvSpPr>
          <p:nvPr>
            <p:ph sz="quarter" idx="11"/>
          </p:nvPr>
        </p:nvSpPr>
        <p:spPr>
          <a:xfrm>
            <a:off x="342901" y="1276710"/>
            <a:ext cx="2110014" cy="3367862"/>
          </a:xfrm>
        </p:spPr>
        <p:txBody>
          <a:bodyPr/>
          <a:lstStyle/>
          <a:p>
            <a:r>
              <a:rPr lang="en-US" dirty="0"/>
              <a:t>Needle parts</a:t>
            </a:r>
          </a:p>
          <a:p>
            <a:pPr marL="292608" indent="-292608">
              <a:buFont typeface="Arial" panose="020B0604020202020204" pitchFamily="34" charset="0"/>
              <a:buChar char="•"/>
            </a:pPr>
            <a:r>
              <a:rPr lang="en-US" dirty="0"/>
              <a:t>Hub.</a:t>
            </a:r>
          </a:p>
          <a:p>
            <a:pPr marL="292608" indent="-292608">
              <a:buFont typeface="Arial" panose="020B0604020202020204" pitchFamily="34" charset="0"/>
              <a:buChar char="•"/>
            </a:pPr>
            <a:r>
              <a:rPr lang="en-US" dirty="0"/>
              <a:t>Shaft.</a:t>
            </a:r>
          </a:p>
          <a:p>
            <a:pPr marL="292608" indent="-292608">
              <a:buFont typeface="Arial" panose="020B0604020202020204" pitchFamily="34" charset="0"/>
              <a:buChar char="•"/>
            </a:pPr>
            <a:r>
              <a:rPr lang="en-US" dirty="0"/>
              <a:t>Bevel.</a:t>
            </a:r>
          </a:p>
          <a:p>
            <a:pPr marL="292608" indent="-292608">
              <a:buFont typeface="Arial" panose="020B0604020202020204" pitchFamily="34" charset="0"/>
              <a:buChar char="•"/>
            </a:pPr>
            <a:r>
              <a:rPr lang="en-US" dirty="0"/>
              <a:t>Needlestick prevention device.</a:t>
            </a:r>
            <a:endParaRPr lang="en-IN" dirty="0"/>
          </a:p>
        </p:txBody>
      </p:sp>
      <p:pic>
        <p:nvPicPr>
          <p:cNvPr id="8" name="Picture 7" descr="The parts of a needle that include a hub, shaft, bevel, and needlestick prevention device.">
            <a:extLst>
              <a:ext uri="{FF2B5EF4-FFF2-40B4-BE49-F238E27FC236}">
                <a16:creationId xmlns:a16="http://schemas.microsoft.com/office/drawing/2014/main" xmlns="" id="{3B82F2DD-AE09-4903-F6BD-6BC32A135DB5}"/>
              </a:ext>
            </a:extLst>
          </p:cNvPr>
          <p:cNvPicPr>
            <a:picLocks noChangeAspect="1"/>
          </p:cNvPicPr>
          <p:nvPr/>
        </p:nvPicPr>
        <p:blipFill>
          <a:blip r:embed="rId3"/>
          <a:stretch>
            <a:fillRect/>
          </a:stretch>
        </p:blipFill>
        <p:spPr>
          <a:xfrm>
            <a:off x="2598057" y="1245687"/>
            <a:ext cx="6474513" cy="2767824"/>
          </a:xfrm>
          <a:prstGeom prst="rect">
            <a:avLst/>
          </a:prstGeom>
        </p:spPr>
      </p:pic>
      <p:sp>
        <p:nvSpPr>
          <p:cNvPr id="6" name="Text Placeholder 5">
            <a:extLst>
              <a:ext uri="{FF2B5EF4-FFF2-40B4-BE49-F238E27FC236}">
                <a16:creationId xmlns:a16="http://schemas.microsoft.com/office/drawing/2014/main" xmlns="" id="{341F7767-5E6E-4EFA-0F86-8BB31595830A}"/>
              </a:ext>
            </a:extLst>
          </p:cNvPr>
          <p:cNvSpPr>
            <a:spLocks noGrp="1"/>
          </p:cNvSpPr>
          <p:nvPr>
            <p:ph type="body" sz="quarter" idx="13"/>
          </p:nvPr>
        </p:nvSpPr>
        <p:spPr/>
        <p:txBody>
          <a:bodyPr/>
          <a:lstStyle/>
          <a:p>
            <a:r>
              <a:rPr lang="en-IN" dirty="0">
                <a:solidFill>
                  <a:schemeClr val="tx1">
                    <a:lumMod val="95000"/>
                    <a:lumOff val="5000"/>
                  </a:schemeClr>
                </a:solidFill>
              </a:rPr>
              <a:t>©Lillian Mundt</a:t>
            </a:r>
          </a:p>
        </p:txBody>
      </p:sp>
      <p:sp>
        <p:nvSpPr>
          <p:cNvPr id="7" name="Slide Number Placeholder 6">
            <a:extLst>
              <a:ext uri="{FF2B5EF4-FFF2-40B4-BE49-F238E27FC236}">
                <a16:creationId xmlns:a16="http://schemas.microsoft.com/office/drawing/2014/main" xmlns="" id="{0F585D29-4416-9140-FC1C-D03BB0CA161F}"/>
              </a:ext>
            </a:extLst>
          </p:cNvPr>
          <p:cNvSpPr>
            <a:spLocks noGrp="1"/>
          </p:cNvSpPr>
          <p:nvPr>
            <p:ph type="sldNum" sz="quarter" idx="10"/>
          </p:nvPr>
        </p:nvSpPr>
        <p:spPr/>
        <p:txBody>
          <a:bodyPr/>
          <a:lstStyle/>
          <a:p>
            <a:fld id="{68151E55-6873-49E2-B8D5-2F265E6F1973}" type="slidenum">
              <a:rPr lang="en-US" smtClean="0"/>
              <a:t>18</a:t>
            </a:fld>
            <a:endParaRPr lang="en-US"/>
          </a:p>
        </p:txBody>
      </p:sp>
    </p:spTree>
    <p:extLst>
      <p:ext uri="{BB962C8B-B14F-4D97-AF65-F5344CB8AC3E}">
        <p14:creationId xmlns:p14="http://schemas.microsoft.com/office/powerpoint/2010/main" val="1028052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3BE833-105F-130F-5AE6-FB558CBBB0D5}"/>
              </a:ext>
            </a:extLst>
          </p:cNvPr>
          <p:cNvSpPr>
            <a:spLocks noGrp="1"/>
          </p:cNvSpPr>
          <p:nvPr>
            <p:ph type="title"/>
          </p:nvPr>
        </p:nvSpPr>
        <p:spPr/>
        <p:txBody>
          <a:bodyPr>
            <a:normAutofit/>
          </a:bodyPr>
          <a:lstStyle/>
          <a:p>
            <a:r>
              <a:rPr lang="en-IN" sz="3600" dirty="0"/>
              <a:t>Needles Used in Phlebotomy</a:t>
            </a:r>
          </a:p>
        </p:txBody>
      </p:sp>
      <p:sp>
        <p:nvSpPr>
          <p:cNvPr id="3" name="Content Placeholder 2">
            <a:extLst>
              <a:ext uri="{FF2B5EF4-FFF2-40B4-BE49-F238E27FC236}">
                <a16:creationId xmlns:a16="http://schemas.microsoft.com/office/drawing/2014/main" xmlns="" id="{8416D746-DB2F-E3A9-96B4-7263F052BCB2}"/>
              </a:ext>
            </a:extLst>
          </p:cNvPr>
          <p:cNvSpPr>
            <a:spLocks noGrp="1"/>
          </p:cNvSpPr>
          <p:nvPr>
            <p:ph sz="quarter" idx="11"/>
          </p:nvPr>
        </p:nvSpPr>
        <p:spPr>
          <a:xfrm>
            <a:off x="342900" y="1276709"/>
            <a:ext cx="8458200" cy="1447441"/>
          </a:xfrm>
        </p:spPr>
        <p:txBody>
          <a:bodyPr/>
          <a:lstStyle/>
          <a:p>
            <a:r>
              <a:rPr lang="en-US" dirty="0"/>
              <a:t>Multiple-sample needle.</a:t>
            </a:r>
          </a:p>
          <a:p>
            <a:pPr marL="292608" indent="-292608">
              <a:buFont typeface="Arial" panose="020B0604020202020204" pitchFamily="34" charset="0"/>
              <a:buChar char="•"/>
            </a:pPr>
            <a:r>
              <a:rPr lang="en-US" dirty="0"/>
              <a:t>Double-pointed.</a:t>
            </a:r>
          </a:p>
          <a:p>
            <a:pPr marL="292608" indent="-292608">
              <a:buFont typeface="Arial" panose="020B0604020202020204" pitchFamily="34" charset="0"/>
              <a:buChar char="•"/>
            </a:pPr>
            <a:r>
              <a:rPr lang="en-US" dirty="0"/>
              <a:t>Part of evacuated collection system.</a:t>
            </a:r>
            <a:endParaRPr lang="en-IN" dirty="0"/>
          </a:p>
        </p:txBody>
      </p:sp>
      <p:sp>
        <p:nvSpPr>
          <p:cNvPr id="4" name="Content Placeholder 3">
            <a:extLst>
              <a:ext uri="{FF2B5EF4-FFF2-40B4-BE49-F238E27FC236}">
                <a16:creationId xmlns:a16="http://schemas.microsoft.com/office/drawing/2014/main" xmlns="" id="{2C655CF6-27F3-F22D-022A-6DC9CD062D19}"/>
              </a:ext>
            </a:extLst>
          </p:cNvPr>
          <p:cNvSpPr>
            <a:spLocks noGrp="1"/>
          </p:cNvSpPr>
          <p:nvPr>
            <p:ph sz="quarter" idx="14"/>
          </p:nvPr>
        </p:nvSpPr>
        <p:spPr>
          <a:xfrm>
            <a:off x="342900" y="2832398"/>
            <a:ext cx="8458200" cy="977602"/>
          </a:xfrm>
        </p:spPr>
        <p:txBody>
          <a:bodyPr/>
          <a:lstStyle/>
          <a:p>
            <a:r>
              <a:rPr lang="en-US" dirty="0"/>
              <a:t>Hypodermic needle.</a:t>
            </a:r>
          </a:p>
          <a:p>
            <a:pPr marL="292608" indent="-292608">
              <a:buFont typeface="Arial" panose="020B0604020202020204" pitchFamily="34" charset="0"/>
              <a:buChar char="•"/>
            </a:pPr>
            <a:r>
              <a:rPr lang="en-US" dirty="0"/>
              <a:t>Used with syringe.</a:t>
            </a:r>
            <a:endParaRPr lang="en-IN" dirty="0"/>
          </a:p>
        </p:txBody>
      </p:sp>
      <p:sp>
        <p:nvSpPr>
          <p:cNvPr id="8" name="Content Placeholder 7">
            <a:extLst>
              <a:ext uri="{FF2B5EF4-FFF2-40B4-BE49-F238E27FC236}">
                <a16:creationId xmlns:a16="http://schemas.microsoft.com/office/drawing/2014/main" xmlns="" id="{B356F482-E6BF-9D8A-2CE5-8D7F2376A211}"/>
              </a:ext>
            </a:extLst>
          </p:cNvPr>
          <p:cNvSpPr>
            <a:spLocks noGrp="1"/>
          </p:cNvSpPr>
          <p:nvPr>
            <p:ph sz="quarter" idx="15"/>
          </p:nvPr>
        </p:nvSpPr>
        <p:spPr>
          <a:xfrm>
            <a:off x="342900" y="3911757"/>
            <a:ext cx="8458200" cy="981078"/>
          </a:xfrm>
        </p:spPr>
        <p:txBody>
          <a:bodyPr/>
          <a:lstStyle/>
          <a:p>
            <a:r>
              <a:rPr lang="en-US" dirty="0"/>
              <a:t>Winged infusion set (butterfly needle).</a:t>
            </a:r>
          </a:p>
          <a:p>
            <a:pPr marL="292608" indent="-292608">
              <a:buFont typeface="Arial" panose="020B0604020202020204" pitchFamily="34" charset="0"/>
              <a:buChar char="•"/>
            </a:pPr>
            <a:r>
              <a:rPr lang="en-US" dirty="0"/>
              <a:t>Used with either syringe or evacuated tube systems.</a:t>
            </a:r>
            <a:endParaRPr lang="en-IN" dirty="0"/>
          </a:p>
        </p:txBody>
      </p:sp>
      <p:sp>
        <p:nvSpPr>
          <p:cNvPr id="7" name="Slide Number Placeholder 6">
            <a:extLst>
              <a:ext uri="{FF2B5EF4-FFF2-40B4-BE49-F238E27FC236}">
                <a16:creationId xmlns:a16="http://schemas.microsoft.com/office/drawing/2014/main" xmlns="" id="{0AA6A37D-CD74-2C62-8B94-A187F9D67D8A}"/>
              </a:ext>
            </a:extLst>
          </p:cNvPr>
          <p:cNvSpPr>
            <a:spLocks noGrp="1"/>
          </p:cNvSpPr>
          <p:nvPr>
            <p:ph type="sldNum" sz="quarter" idx="10"/>
          </p:nvPr>
        </p:nvSpPr>
        <p:spPr/>
        <p:txBody>
          <a:bodyPr/>
          <a:lstStyle/>
          <a:p>
            <a:fld id="{68151E55-6873-49E2-B8D5-2F265E6F1973}" type="slidenum">
              <a:rPr lang="en-US" smtClean="0"/>
              <a:t>19</a:t>
            </a:fld>
            <a:endParaRPr lang="en-US"/>
          </a:p>
        </p:txBody>
      </p:sp>
    </p:spTree>
    <p:extLst>
      <p:ext uri="{BB962C8B-B14F-4D97-AF65-F5344CB8AC3E}">
        <p14:creationId xmlns:p14="http://schemas.microsoft.com/office/powerpoint/2010/main" val="348088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sp>
        <p:nvSpPr>
          <p:cNvPr id="3" name="Content Placeholder 2"/>
          <p:cNvSpPr>
            <a:spLocks noGrp="1"/>
          </p:cNvSpPr>
          <p:nvPr>
            <p:ph sz="quarter" idx="11"/>
          </p:nvPr>
        </p:nvSpPr>
        <p:spPr/>
        <p:txBody>
          <a:bodyPr/>
          <a:lstStyle/>
          <a:p>
            <a:pPr marL="457200" indent="-457200"/>
            <a:r>
              <a:rPr lang="en-US" sz="2200" dirty="0"/>
              <a:t>8.1 Identify equipment used for both venipuncture and capillary puncture.</a:t>
            </a:r>
          </a:p>
          <a:p>
            <a:r>
              <a:rPr lang="en-US" sz="2200" dirty="0"/>
              <a:t>8.2 Identify equipment specific for venipuncture procedures.</a:t>
            </a:r>
          </a:p>
          <a:p>
            <a:pPr marL="457200" indent="-457200"/>
            <a:r>
              <a:rPr lang="en-US" sz="2200" dirty="0"/>
              <a:t>8.3 Identify equipment specific for dermal/capillary puncture procedures.</a:t>
            </a:r>
          </a:p>
          <a:p>
            <a:pPr marL="457200" indent="-457200"/>
            <a:r>
              <a:rPr lang="en-US" sz="2200" dirty="0"/>
              <a:t>8.4 Identify the various types of additives and color-coding used in blood collection and explain the reasons for their use.</a:t>
            </a:r>
          </a:p>
          <a:p>
            <a:pPr marL="457200" indent="-457200">
              <a:tabLst>
                <a:tab pos="342900" algn="l"/>
              </a:tabLst>
            </a:pPr>
            <a:r>
              <a:rPr lang="en-US" sz="2200" dirty="0"/>
              <a:t>8.5 Implement the correct order of draw for venipuncture and capillary puncture procedures.</a:t>
            </a:r>
          </a:p>
          <a:p>
            <a:pPr marL="457200" indent="-457200"/>
            <a:r>
              <a:rPr lang="en-US" sz="2200" dirty="0"/>
              <a:t>8.6 Compare blood collection equipment from various manufacturers.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302113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78096-6A19-0097-8100-828459522C19}"/>
              </a:ext>
            </a:extLst>
          </p:cNvPr>
          <p:cNvSpPr>
            <a:spLocks noGrp="1"/>
          </p:cNvSpPr>
          <p:nvPr>
            <p:ph type="title"/>
          </p:nvPr>
        </p:nvSpPr>
        <p:spPr/>
        <p:txBody>
          <a:bodyPr>
            <a:normAutofit/>
          </a:bodyPr>
          <a:lstStyle/>
          <a:p>
            <a:r>
              <a:rPr lang="en-IN" sz="3600" dirty="0"/>
              <a:t>Needle Gauge and Sterility</a:t>
            </a:r>
          </a:p>
        </p:txBody>
      </p:sp>
      <p:sp>
        <p:nvSpPr>
          <p:cNvPr id="3" name="Content Placeholder 2">
            <a:extLst>
              <a:ext uri="{FF2B5EF4-FFF2-40B4-BE49-F238E27FC236}">
                <a16:creationId xmlns:a16="http://schemas.microsoft.com/office/drawing/2014/main" xmlns="" id="{91EDCC22-5E68-054F-26B4-5571C8C0F208}"/>
              </a:ext>
            </a:extLst>
          </p:cNvPr>
          <p:cNvSpPr>
            <a:spLocks noGrp="1"/>
          </p:cNvSpPr>
          <p:nvPr>
            <p:ph sz="quarter" idx="11"/>
          </p:nvPr>
        </p:nvSpPr>
        <p:spPr>
          <a:xfrm>
            <a:off x="342900" y="1276710"/>
            <a:ext cx="8458200" cy="980716"/>
          </a:xfrm>
        </p:spPr>
        <p:txBody>
          <a:bodyPr/>
          <a:lstStyle/>
          <a:p>
            <a:r>
              <a:rPr lang="en-US" dirty="0"/>
              <a:t>Gauge is the bore size or lumen of the needle.</a:t>
            </a:r>
          </a:p>
          <a:p>
            <a:pPr marL="292608" indent="-292608">
              <a:buFont typeface="Arial" panose="020B0604020202020204" pitchFamily="34" charset="0"/>
              <a:buChar char="•"/>
            </a:pPr>
            <a:r>
              <a:rPr lang="en-US" dirty="0"/>
              <a:t>Some brands color-code gauge size.</a:t>
            </a:r>
            <a:endParaRPr lang="en-IN" dirty="0"/>
          </a:p>
        </p:txBody>
      </p:sp>
      <p:sp>
        <p:nvSpPr>
          <p:cNvPr id="4" name="Content Placeholder 3">
            <a:extLst>
              <a:ext uri="{FF2B5EF4-FFF2-40B4-BE49-F238E27FC236}">
                <a16:creationId xmlns:a16="http://schemas.microsoft.com/office/drawing/2014/main" xmlns="" id="{C8E406EE-B5D3-E28A-FE20-3963FA3BB48D}"/>
              </a:ext>
            </a:extLst>
          </p:cNvPr>
          <p:cNvSpPr>
            <a:spLocks noGrp="1"/>
          </p:cNvSpPr>
          <p:nvPr>
            <p:ph sz="quarter" idx="14"/>
          </p:nvPr>
        </p:nvSpPr>
        <p:spPr>
          <a:xfrm>
            <a:off x="342900" y="2322565"/>
            <a:ext cx="8458200" cy="485775"/>
          </a:xfrm>
        </p:spPr>
        <p:txBody>
          <a:bodyPr/>
          <a:lstStyle/>
          <a:p>
            <a:r>
              <a:rPr lang="en-IN" dirty="0"/>
              <a:t>Safety and sterility.</a:t>
            </a:r>
          </a:p>
        </p:txBody>
      </p:sp>
      <p:pic>
        <p:nvPicPr>
          <p:cNvPr id="8" name="Picture 7" descr="Needles with green and black color-codes that indicated gauge size.">
            <a:extLst>
              <a:ext uri="{FF2B5EF4-FFF2-40B4-BE49-F238E27FC236}">
                <a16:creationId xmlns:a16="http://schemas.microsoft.com/office/drawing/2014/main" xmlns="" id="{D4F0AE3B-7AF2-819E-BCDE-1038AE704205}"/>
              </a:ext>
            </a:extLst>
          </p:cNvPr>
          <p:cNvPicPr>
            <a:picLocks noChangeAspect="1"/>
          </p:cNvPicPr>
          <p:nvPr/>
        </p:nvPicPr>
        <p:blipFill>
          <a:blip r:embed="rId3"/>
          <a:stretch>
            <a:fillRect/>
          </a:stretch>
        </p:blipFill>
        <p:spPr>
          <a:xfrm>
            <a:off x="1719610" y="2943521"/>
            <a:ext cx="5952428" cy="3220075"/>
          </a:xfrm>
          <a:prstGeom prst="rect">
            <a:avLst/>
          </a:prstGeom>
        </p:spPr>
      </p:pic>
      <p:sp>
        <p:nvSpPr>
          <p:cNvPr id="6" name="Text Placeholder 5">
            <a:extLst>
              <a:ext uri="{FF2B5EF4-FFF2-40B4-BE49-F238E27FC236}">
                <a16:creationId xmlns:a16="http://schemas.microsoft.com/office/drawing/2014/main" xmlns="" id="{6C1340BC-8F74-814A-CD0E-987A74C33A93}"/>
              </a:ext>
            </a:extLst>
          </p:cNvPr>
          <p:cNvSpPr>
            <a:spLocks noGrp="1"/>
          </p:cNvSpPr>
          <p:nvPr>
            <p:ph type="body" sz="quarter" idx="13"/>
          </p:nvPr>
        </p:nvSpPr>
        <p:spPr/>
        <p:txBody>
          <a:bodyPr/>
          <a:lstStyle/>
          <a:p>
            <a:pPr algn="r"/>
            <a:r>
              <a:rPr lang="en-IN" dirty="0">
                <a:solidFill>
                  <a:schemeClr val="tx1">
                    <a:lumMod val="95000"/>
                    <a:lumOff val="5000"/>
                  </a:schemeClr>
                </a:solidFill>
              </a:rPr>
              <a:t>©Lillian Mundt</a:t>
            </a:r>
          </a:p>
        </p:txBody>
      </p:sp>
      <p:sp>
        <p:nvSpPr>
          <p:cNvPr id="7" name="Slide Number Placeholder 6">
            <a:extLst>
              <a:ext uri="{FF2B5EF4-FFF2-40B4-BE49-F238E27FC236}">
                <a16:creationId xmlns:a16="http://schemas.microsoft.com/office/drawing/2014/main" xmlns="" id="{D730BDE7-EC4D-09A4-D398-8902EB6D16D8}"/>
              </a:ext>
            </a:extLst>
          </p:cNvPr>
          <p:cNvSpPr>
            <a:spLocks noGrp="1"/>
          </p:cNvSpPr>
          <p:nvPr>
            <p:ph type="sldNum" sz="quarter" idx="10"/>
          </p:nvPr>
        </p:nvSpPr>
        <p:spPr/>
        <p:txBody>
          <a:bodyPr/>
          <a:lstStyle/>
          <a:p>
            <a:fld id="{68151E55-6873-49E2-B8D5-2F265E6F1973}" type="slidenum">
              <a:rPr lang="en-US" smtClean="0"/>
              <a:t>20</a:t>
            </a:fld>
            <a:endParaRPr lang="en-US"/>
          </a:p>
        </p:txBody>
      </p:sp>
    </p:spTree>
    <p:extLst>
      <p:ext uri="{BB962C8B-B14F-4D97-AF65-F5344CB8AC3E}">
        <p14:creationId xmlns:p14="http://schemas.microsoft.com/office/powerpoint/2010/main" val="1769001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4B3CA-884B-4CA5-BA5E-0988E73C6E13}"/>
              </a:ext>
            </a:extLst>
          </p:cNvPr>
          <p:cNvSpPr>
            <a:spLocks noGrp="1"/>
          </p:cNvSpPr>
          <p:nvPr>
            <p:ph type="title"/>
          </p:nvPr>
        </p:nvSpPr>
        <p:spPr/>
        <p:txBody>
          <a:bodyPr/>
          <a:lstStyle/>
          <a:p>
            <a:r>
              <a:rPr lang="en-IN" dirty="0"/>
              <a:t>Winged Infusion Set</a:t>
            </a:r>
          </a:p>
        </p:txBody>
      </p:sp>
      <p:sp>
        <p:nvSpPr>
          <p:cNvPr id="3" name="Content Placeholder 2">
            <a:extLst>
              <a:ext uri="{FF2B5EF4-FFF2-40B4-BE49-F238E27FC236}">
                <a16:creationId xmlns:a16="http://schemas.microsoft.com/office/drawing/2014/main" xmlns="" id="{8780DC9C-8F31-F619-BA6B-C891A56B18F3}"/>
              </a:ext>
            </a:extLst>
          </p:cNvPr>
          <p:cNvSpPr>
            <a:spLocks noGrp="1"/>
          </p:cNvSpPr>
          <p:nvPr>
            <p:ph sz="quarter" idx="11"/>
          </p:nvPr>
        </p:nvSpPr>
        <p:spPr>
          <a:xfrm>
            <a:off x="342900" y="1276710"/>
            <a:ext cx="3895725" cy="4641770"/>
          </a:xfrm>
        </p:spPr>
        <p:txBody>
          <a:bodyPr/>
          <a:lstStyle/>
          <a:p>
            <a:pPr marL="292608" indent="-292608">
              <a:buFont typeface="Arial" panose="020B0604020202020204" pitchFamily="34" charset="0"/>
              <a:buChar char="•"/>
            </a:pPr>
            <a:r>
              <a:rPr lang="en-US" dirty="0"/>
              <a:t>Patients with small or fragile veins.</a:t>
            </a:r>
          </a:p>
          <a:p>
            <a:pPr marL="292608" indent="-292608">
              <a:buFont typeface="Arial" panose="020B0604020202020204" pitchFamily="34" charset="0"/>
              <a:buChar char="•"/>
            </a:pPr>
            <a:r>
              <a:rPr lang="en-US" dirty="0"/>
              <a:t>Wings provide stability.</a:t>
            </a:r>
            <a:endParaRPr lang="en-IN" dirty="0"/>
          </a:p>
        </p:txBody>
      </p:sp>
      <p:pic>
        <p:nvPicPr>
          <p:cNvPr id="7" name="Picture 6" descr="A winged infusion set.">
            <a:extLst>
              <a:ext uri="{FF2B5EF4-FFF2-40B4-BE49-F238E27FC236}">
                <a16:creationId xmlns:a16="http://schemas.microsoft.com/office/drawing/2014/main" xmlns="" id="{2AAC2D83-A094-FDEE-7842-813C6E7FCEFE}"/>
              </a:ext>
            </a:extLst>
          </p:cNvPr>
          <p:cNvPicPr>
            <a:picLocks noChangeAspect="1"/>
          </p:cNvPicPr>
          <p:nvPr/>
        </p:nvPicPr>
        <p:blipFill>
          <a:blip r:embed="rId3"/>
          <a:stretch>
            <a:fillRect/>
          </a:stretch>
        </p:blipFill>
        <p:spPr>
          <a:xfrm>
            <a:off x="4613857" y="1280242"/>
            <a:ext cx="2297535" cy="4640415"/>
          </a:xfrm>
          <a:prstGeom prst="rect">
            <a:avLst/>
          </a:prstGeom>
        </p:spPr>
      </p:pic>
      <p:sp>
        <p:nvSpPr>
          <p:cNvPr id="5" name="Text Placeholder 4">
            <a:extLst>
              <a:ext uri="{FF2B5EF4-FFF2-40B4-BE49-F238E27FC236}">
                <a16:creationId xmlns:a16="http://schemas.microsoft.com/office/drawing/2014/main" xmlns="" id="{98461D03-E3BA-F2A4-B4D9-2D4C8716DCA1}"/>
              </a:ext>
            </a:extLst>
          </p:cNvPr>
          <p:cNvSpPr>
            <a:spLocks noGrp="1"/>
          </p:cNvSpPr>
          <p:nvPr>
            <p:ph type="body" sz="quarter" idx="4294967295"/>
          </p:nvPr>
        </p:nvSpPr>
        <p:spPr>
          <a:xfrm>
            <a:off x="1562099" y="6684963"/>
            <a:ext cx="6972301" cy="173037"/>
          </a:xfrm>
        </p:spPr>
        <p:txBody>
          <a:bodyPr/>
          <a:lstStyle/>
          <a:p>
            <a:r>
              <a:rPr lang="en-IN" dirty="0">
                <a:solidFill>
                  <a:schemeClr val="tx1">
                    <a:lumMod val="95000"/>
                    <a:lumOff val="5000"/>
                  </a:schemeClr>
                </a:solidFill>
              </a:rPr>
              <a:t>©Lillian Mundt</a:t>
            </a:r>
          </a:p>
        </p:txBody>
      </p:sp>
      <p:sp>
        <p:nvSpPr>
          <p:cNvPr id="6" name="Slide Number Placeholder 5">
            <a:extLst>
              <a:ext uri="{FF2B5EF4-FFF2-40B4-BE49-F238E27FC236}">
                <a16:creationId xmlns:a16="http://schemas.microsoft.com/office/drawing/2014/main" xmlns="" id="{E3174452-818A-2AEF-BE4A-BA41B8EE7019}"/>
              </a:ext>
            </a:extLst>
          </p:cNvPr>
          <p:cNvSpPr>
            <a:spLocks noGrp="1"/>
          </p:cNvSpPr>
          <p:nvPr>
            <p:ph type="sldNum" sz="quarter" idx="4"/>
          </p:nvPr>
        </p:nvSpPr>
        <p:spPr/>
        <p:txBody>
          <a:bodyPr/>
          <a:lstStyle/>
          <a:p>
            <a:fld id="{68151E55-6873-49E2-B8D5-2F265E6F1973}" type="slidenum">
              <a:rPr lang="en-US" smtClean="0"/>
              <a:pPr/>
              <a:t>21</a:t>
            </a:fld>
            <a:endParaRPr lang="en-US" dirty="0"/>
          </a:p>
        </p:txBody>
      </p:sp>
    </p:spTree>
    <p:extLst>
      <p:ext uri="{BB962C8B-B14F-4D97-AF65-F5344CB8AC3E}">
        <p14:creationId xmlns:p14="http://schemas.microsoft.com/office/powerpoint/2010/main" val="1445330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477D52-D4D2-EC01-9576-BA379181896F}"/>
              </a:ext>
            </a:extLst>
          </p:cNvPr>
          <p:cNvSpPr>
            <a:spLocks noGrp="1"/>
          </p:cNvSpPr>
          <p:nvPr>
            <p:ph type="title"/>
          </p:nvPr>
        </p:nvSpPr>
        <p:spPr/>
        <p:txBody>
          <a:bodyPr>
            <a:normAutofit/>
          </a:bodyPr>
          <a:lstStyle/>
          <a:p>
            <a:r>
              <a:rPr lang="en-IN" sz="3600" dirty="0"/>
              <a:t>Syringe</a:t>
            </a:r>
          </a:p>
        </p:txBody>
      </p:sp>
      <p:sp>
        <p:nvSpPr>
          <p:cNvPr id="3" name="Content Placeholder 2">
            <a:extLst>
              <a:ext uri="{FF2B5EF4-FFF2-40B4-BE49-F238E27FC236}">
                <a16:creationId xmlns:a16="http://schemas.microsoft.com/office/drawing/2014/main" xmlns="" id="{E5E61461-7856-ADAB-CDD5-1C92B4078274}"/>
              </a:ext>
            </a:extLst>
          </p:cNvPr>
          <p:cNvSpPr>
            <a:spLocks noGrp="1"/>
          </p:cNvSpPr>
          <p:nvPr>
            <p:ph sz="quarter" idx="11"/>
          </p:nvPr>
        </p:nvSpPr>
        <p:spPr>
          <a:xfrm>
            <a:off x="342900" y="1276710"/>
            <a:ext cx="4295775" cy="1952266"/>
          </a:xfrm>
        </p:spPr>
        <p:txBody>
          <a:bodyPr/>
          <a:lstStyle/>
          <a:p>
            <a:r>
              <a:rPr lang="en-US" dirty="0"/>
              <a:t>Consists of barrel and plunger</a:t>
            </a:r>
          </a:p>
          <a:p>
            <a:r>
              <a:rPr lang="en-US" dirty="0"/>
              <a:t>Two types:</a:t>
            </a:r>
          </a:p>
          <a:p>
            <a:pPr marL="292608" indent="-292608">
              <a:buFont typeface="Arial" panose="020B0604020202020204" pitchFamily="34" charset="0"/>
              <a:buChar char="•"/>
            </a:pPr>
            <a:r>
              <a:rPr lang="en-US" dirty="0"/>
              <a:t>Slip tip.</a:t>
            </a:r>
          </a:p>
          <a:p>
            <a:pPr marL="292608" indent="-292608">
              <a:buFont typeface="Arial" panose="020B0604020202020204" pitchFamily="34" charset="0"/>
              <a:buChar char="•"/>
            </a:pPr>
            <a:r>
              <a:rPr lang="en-US" dirty="0"/>
              <a:t>Luer lock.</a:t>
            </a:r>
            <a:endParaRPr lang="en-IN" dirty="0"/>
          </a:p>
        </p:txBody>
      </p:sp>
      <p:sp>
        <p:nvSpPr>
          <p:cNvPr id="4" name="Content Placeholder 3">
            <a:extLst>
              <a:ext uri="{FF2B5EF4-FFF2-40B4-BE49-F238E27FC236}">
                <a16:creationId xmlns:a16="http://schemas.microsoft.com/office/drawing/2014/main" xmlns="" id="{5F4E16BA-0387-42BB-92F7-415939DCCDF4}"/>
              </a:ext>
            </a:extLst>
          </p:cNvPr>
          <p:cNvSpPr>
            <a:spLocks noGrp="1"/>
          </p:cNvSpPr>
          <p:nvPr>
            <p:ph sz="quarter" idx="14"/>
          </p:nvPr>
        </p:nvSpPr>
        <p:spPr>
          <a:xfrm>
            <a:off x="342900" y="3848100"/>
            <a:ext cx="4219575" cy="847725"/>
          </a:xfrm>
        </p:spPr>
        <p:txBody>
          <a:bodyPr/>
          <a:lstStyle/>
          <a:p>
            <a:r>
              <a:rPr lang="en-US" dirty="0"/>
              <a:t>Used with hypodermic and butterfly needles.</a:t>
            </a:r>
            <a:endParaRPr lang="en-IN" dirty="0"/>
          </a:p>
        </p:txBody>
      </p:sp>
      <p:pic>
        <p:nvPicPr>
          <p:cNvPr id="8" name="Picture 7" descr="A slip tip syringe and a syringe with a luer lock. Syringes are used with hypodermic and butterfly needles.">
            <a:extLst>
              <a:ext uri="{FF2B5EF4-FFF2-40B4-BE49-F238E27FC236}">
                <a16:creationId xmlns:a16="http://schemas.microsoft.com/office/drawing/2014/main" xmlns="" id="{BAFE94AD-0C95-A1F2-162D-14D6B929D6A7}"/>
              </a:ext>
            </a:extLst>
          </p:cNvPr>
          <p:cNvPicPr>
            <a:picLocks noChangeAspect="1"/>
          </p:cNvPicPr>
          <p:nvPr/>
        </p:nvPicPr>
        <p:blipFill>
          <a:blip r:embed="rId3"/>
          <a:stretch>
            <a:fillRect/>
          </a:stretch>
        </p:blipFill>
        <p:spPr>
          <a:xfrm>
            <a:off x="4901050" y="1258779"/>
            <a:ext cx="3587378" cy="4247415"/>
          </a:xfrm>
          <a:prstGeom prst="rect">
            <a:avLst/>
          </a:prstGeom>
        </p:spPr>
      </p:pic>
      <p:sp>
        <p:nvSpPr>
          <p:cNvPr id="6" name="Text Placeholder 5">
            <a:extLst>
              <a:ext uri="{FF2B5EF4-FFF2-40B4-BE49-F238E27FC236}">
                <a16:creationId xmlns:a16="http://schemas.microsoft.com/office/drawing/2014/main" xmlns="" id="{F48A69D2-4C05-A018-D880-FBD89B4BC23C}"/>
              </a:ext>
            </a:extLst>
          </p:cNvPr>
          <p:cNvSpPr>
            <a:spLocks noGrp="1"/>
          </p:cNvSpPr>
          <p:nvPr>
            <p:ph type="body" sz="quarter" idx="13"/>
          </p:nvPr>
        </p:nvSpPr>
        <p:spPr/>
        <p:txBody>
          <a:bodyPr/>
          <a:lstStyle/>
          <a:p>
            <a:pPr algn="r"/>
            <a:r>
              <a:rPr lang="en-US" dirty="0">
                <a:solidFill>
                  <a:schemeClr val="tx1">
                    <a:lumMod val="95000"/>
                    <a:lumOff val="5000"/>
                  </a:schemeClr>
                </a:solidFill>
              </a:rPr>
              <a:t>©McGraw-Hill Education/Sandra Mesrine, photographer</a:t>
            </a:r>
            <a:endParaRPr lang="en-IN" dirty="0">
              <a:solidFill>
                <a:schemeClr val="tx1">
                  <a:lumMod val="95000"/>
                  <a:lumOff val="5000"/>
                </a:schemeClr>
              </a:solidFill>
            </a:endParaRPr>
          </a:p>
        </p:txBody>
      </p:sp>
      <p:sp>
        <p:nvSpPr>
          <p:cNvPr id="7" name="Slide Number Placeholder 6">
            <a:extLst>
              <a:ext uri="{FF2B5EF4-FFF2-40B4-BE49-F238E27FC236}">
                <a16:creationId xmlns:a16="http://schemas.microsoft.com/office/drawing/2014/main" xmlns="" id="{4119DE6C-7072-572C-438F-16BF7B7256FF}"/>
              </a:ext>
            </a:extLst>
          </p:cNvPr>
          <p:cNvSpPr>
            <a:spLocks noGrp="1"/>
          </p:cNvSpPr>
          <p:nvPr>
            <p:ph type="sldNum" sz="quarter" idx="10"/>
          </p:nvPr>
        </p:nvSpPr>
        <p:spPr/>
        <p:txBody>
          <a:bodyPr/>
          <a:lstStyle/>
          <a:p>
            <a:fld id="{68151E55-6873-49E2-B8D5-2F265E6F1973}" type="slidenum">
              <a:rPr lang="en-US" smtClean="0"/>
              <a:t>22</a:t>
            </a:fld>
            <a:endParaRPr lang="en-US"/>
          </a:p>
        </p:txBody>
      </p:sp>
    </p:spTree>
    <p:extLst>
      <p:ext uri="{BB962C8B-B14F-4D97-AF65-F5344CB8AC3E}">
        <p14:creationId xmlns:p14="http://schemas.microsoft.com/office/powerpoint/2010/main" val="164916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2DD99-47C0-98ED-3270-A84DFA88121F}"/>
              </a:ext>
            </a:extLst>
          </p:cNvPr>
          <p:cNvSpPr>
            <a:spLocks noGrp="1"/>
          </p:cNvSpPr>
          <p:nvPr>
            <p:ph type="title"/>
          </p:nvPr>
        </p:nvSpPr>
        <p:spPr/>
        <p:txBody>
          <a:bodyPr/>
          <a:lstStyle/>
          <a:p>
            <a:r>
              <a:rPr lang="en-IN" dirty="0"/>
              <a:t>Transfer Adapters</a:t>
            </a:r>
          </a:p>
        </p:txBody>
      </p:sp>
      <p:sp>
        <p:nvSpPr>
          <p:cNvPr id="3" name="Content Placeholder 2">
            <a:extLst>
              <a:ext uri="{FF2B5EF4-FFF2-40B4-BE49-F238E27FC236}">
                <a16:creationId xmlns:a16="http://schemas.microsoft.com/office/drawing/2014/main" xmlns="" id="{A097A0E0-1680-F011-BE3A-4E7DC4166444}"/>
              </a:ext>
            </a:extLst>
          </p:cNvPr>
          <p:cNvSpPr>
            <a:spLocks noGrp="1"/>
          </p:cNvSpPr>
          <p:nvPr>
            <p:ph sz="quarter" idx="11"/>
          </p:nvPr>
        </p:nvSpPr>
        <p:spPr>
          <a:xfrm>
            <a:off x="342900" y="1276710"/>
            <a:ext cx="8458200" cy="1952266"/>
          </a:xfrm>
        </p:spPr>
        <p:txBody>
          <a:bodyPr/>
          <a:lstStyle/>
          <a:p>
            <a:r>
              <a:rPr lang="en-US" dirty="0"/>
              <a:t>Transfer blood from syringe to evacuated tubes</a:t>
            </a:r>
          </a:p>
          <a:p>
            <a:pPr marL="292608" indent="-292608">
              <a:buFont typeface="Arial" panose="020B0604020202020204" pitchFamily="34" charset="0"/>
              <a:buChar char="•"/>
            </a:pPr>
            <a:r>
              <a:rPr lang="en-US" dirty="0"/>
              <a:t>Hypodermic needle is removed.</a:t>
            </a:r>
          </a:p>
          <a:p>
            <a:pPr marL="292608" indent="-292608">
              <a:buFont typeface="Arial" panose="020B0604020202020204" pitchFamily="34" charset="0"/>
              <a:buChar char="•"/>
            </a:pPr>
            <a:r>
              <a:rPr lang="en-US" dirty="0"/>
              <a:t>Syringe is attached to transfer device.</a:t>
            </a:r>
          </a:p>
          <a:p>
            <a:pPr marL="292608" indent="-292608">
              <a:buFont typeface="Arial" panose="020B0604020202020204" pitchFamily="34" charset="0"/>
              <a:buChar char="•"/>
            </a:pPr>
            <a:r>
              <a:rPr lang="en-US" dirty="0"/>
              <a:t>Evacuated tubes are inserted in order of draw.</a:t>
            </a:r>
            <a:endParaRPr lang="en-IN" dirty="0"/>
          </a:p>
        </p:txBody>
      </p:sp>
      <p:pic>
        <p:nvPicPr>
          <p:cNvPr id="7" name="Picture 6" descr="A transfer adapter fixed on a syringe.">
            <a:extLst>
              <a:ext uri="{FF2B5EF4-FFF2-40B4-BE49-F238E27FC236}">
                <a16:creationId xmlns:a16="http://schemas.microsoft.com/office/drawing/2014/main" xmlns="" id="{EA1BE703-A507-98DA-B2A0-E748EA76CDB9}"/>
              </a:ext>
            </a:extLst>
          </p:cNvPr>
          <p:cNvPicPr>
            <a:picLocks noChangeAspect="1"/>
          </p:cNvPicPr>
          <p:nvPr/>
        </p:nvPicPr>
        <p:blipFill>
          <a:blip r:embed="rId3"/>
          <a:stretch>
            <a:fillRect/>
          </a:stretch>
        </p:blipFill>
        <p:spPr>
          <a:xfrm>
            <a:off x="818600" y="3422328"/>
            <a:ext cx="5411298" cy="2635111"/>
          </a:xfrm>
          <a:prstGeom prst="rect">
            <a:avLst/>
          </a:prstGeom>
        </p:spPr>
      </p:pic>
      <p:sp>
        <p:nvSpPr>
          <p:cNvPr id="5" name="Text Placeholder 4">
            <a:extLst>
              <a:ext uri="{FF2B5EF4-FFF2-40B4-BE49-F238E27FC236}">
                <a16:creationId xmlns:a16="http://schemas.microsoft.com/office/drawing/2014/main" xmlns="" id="{75DA30BE-4F01-49B0-FD7B-A62B355FB822}"/>
              </a:ext>
            </a:extLst>
          </p:cNvPr>
          <p:cNvSpPr>
            <a:spLocks noGrp="1"/>
          </p:cNvSpPr>
          <p:nvPr>
            <p:ph type="body" sz="quarter" idx="4294967295"/>
          </p:nvPr>
        </p:nvSpPr>
        <p:spPr>
          <a:xfrm>
            <a:off x="1562099" y="6684963"/>
            <a:ext cx="6972301" cy="173037"/>
          </a:xfrm>
        </p:spPr>
        <p:txBody>
          <a:bodyPr/>
          <a:lstStyle/>
          <a:p>
            <a:r>
              <a:rPr lang="en-IN" dirty="0">
                <a:solidFill>
                  <a:schemeClr val="tx1">
                    <a:lumMod val="95000"/>
                    <a:lumOff val="5000"/>
                  </a:schemeClr>
                </a:solidFill>
              </a:rPr>
              <a:t>©Lillian Mundt</a:t>
            </a:r>
          </a:p>
        </p:txBody>
      </p:sp>
      <p:sp>
        <p:nvSpPr>
          <p:cNvPr id="6" name="Slide Number Placeholder 5">
            <a:extLst>
              <a:ext uri="{FF2B5EF4-FFF2-40B4-BE49-F238E27FC236}">
                <a16:creationId xmlns:a16="http://schemas.microsoft.com/office/drawing/2014/main" xmlns="" id="{8D8F3389-484C-7C01-6FBF-FBCDBCB447F3}"/>
              </a:ext>
            </a:extLst>
          </p:cNvPr>
          <p:cNvSpPr>
            <a:spLocks noGrp="1"/>
          </p:cNvSpPr>
          <p:nvPr>
            <p:ph type="sldNum" sz="quarter" idx="4"/>
          </p:nvPr>
        </p:nvSpPr>
        <p:spPr/>
        <p:txBody>
          <a:bodyPr/>
          <a:lstStyle/>
          <a:p>
            <a:fld id="{68151E55-6873-49E2-B8D5-2F265E6F1973}" type="slidenum">
              <a:rPr lang="en-US" smtClean="0"/>
              <a:pPr/>
              <a:t>23</a:t>
            </a:fld>
            <a:endParaRPr lang="en-US" dirty="0"/>
          </a:p>
        </p:txBody>
      </p:sp>
    </p:spTree>
    <p:extLst>
      <p:ext uri="{BB962C8B-B14F-4D97-AF65-F5344CB8AC3E}">
        <p14:creationId xmlns:p14="http://schemas.microsoft.com/office/powerpoint/2010/main" val="2659676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2DD99-47C0-98ED-3270-A84DFA88121F}"/>
              </a:ext>
            </a:extLst>
          </p:cNvPr>
          <p:cNvSpPr>
            <a:spLocks noGrp="1"/>
          </p:cNvSpPr>
          <p:nvPr>
            <p:ph type="title"/>
          </p:nvPr>
        </p:nvSpPr>
        <p:spPr/>
        <p:txBody>
          <a:bodyPr/>
          <a:lstStyle/>
          <a:p>
            <a:r>
              <a:rPr lang="en-IN" dirty="0"/>
              <a:t>Evacuated Tube Holder</a:t>
            </a:r>
          </a:p>
        </p:txBody>
      </p:sp>
      <p:sp>
        <p:nvSpPr>
          <p:cNvPr id="3" name="Content Placeholder 2">
            <a:extLst>
              <a:ext uri="{FF2B5EF4-FFF2-40B4-BE49-F238E27FC236}">
                <a16:creationId xmlns:a16="http://schemas.microsoft.com/office/drawing/2014/main" xmlns="" id="{A097A0E0-1680-F011-BE3A-4E7DC4166444}"/>
              </a:ext>
            </a:extLst>
          </p:cNvPr>
          <p:cNvSpPr>
            <a:spLocks noGrp="1"/>
          </p:cNvSpPr>
          <p:nvPr>
            <p:ph sz="quarter" idx="11"/>
          </p:nvPr>
        </p:nvSpPr>
        <p:spPr>
          <a:xfrm>
            <a:off x="342900" y="1276710"/>
            <a:ext cx="8458200" cy="961665"/>
          </a:xfrm>
        </p:spPr>
        <p:txBody>
          <a:bodyPr/>
          <a:lstStyle/>
          <a:p>
            <a:pPr marL="292608" indent="-292608">
              <a:buFont typeface="Arial" panose="020B0604020202020204" pitchFamily="34" charset="0"/>
              <a:buChar char="•"/>
            </a:pPr>
            <a:r>
              <a:rPr lang="en-US" dirty="0"/>
              <a:t>Holds needle and tube.</a:t>
            </a:r>
          </a:p>
          <a:p>
            <a:pPr marL="292608" indent="-292608">
              <a:buFont typeface="Arial" panose="020B0604020202020204" pitchFamily="34" charset="0"/>
              <a:buChar char="•"/>
            </a:pPr>
            <a:r>
              <a:rPr lang="en-US" dirty="0"/>
              <a:t>Dispose of with needle after use.</a:t>
            </a:r>
            <a:endParaRPr lang="en-IN" dirty="0"/>
          </a:p>
        </p:txBody>
      </p:sp>
      <p:pic>
        <p:nvPicPr>
          <p:cNvPr id="8" name="Picture 7" descr="Different types of evacuated tube holders.">
            <a:extLst>
              <a:ext uri="{FF2B5EF4-FFF2-40B4-BE49-F238E27FC236}">
                <a16:creationId xmlns:a16="http://schemas.microsoft.com/office/drawing/2014/main" xmlns="" id="{6539DB88-11E9-8393-5DE9-F9BF37F14CD7}"/>
              </a:ext>
            </a:extLst>
          </p:cNvPr>
          <p:cNvPicPr>
            <a:picLocks noChangeAspect="1"/>
          </p:cNvPicPr>
          <p:nvPr/>
        </p:nvPicPr>
        <p:blipFill>
          <a:blip r:embed="rId3"/>
          <a:stretch>
            <a:fillRect/>
          </a:stretch>
        </p:blipFill>
        <p:spPr>
          <a:xfrm>
            <a:off x="1972662" y="2444827"/>
            <a:ext cx="5198676" cy="3530445"/>
          </a:xfrm>
          <a:prstGeom prst="rect">
            <a:avLst/>
          </a:prstGeom>
        </p:spPr>
      </p:pic>
      <p:sp>
        <p:nvSpPr>
          <p:cNvPr id="5" name="Text Placeholder 4">
            <a:extLst>
              <a:ext uri="{FF2B5EF4-FFF2-40B4-BE49-F238E27FC236}">
                <a16:creationId xmlns:a16="http://schemas.microsoft.com/office/drawing/2014/main" xmlns="" id="{75DA30BE-4F01-49B0-FD7B-A62B355FB822}"/>
              </a:ext>
            </a:extLst>
          </p:cNvPr>
          <p:cNvSpPr>
            <a:spLocks noGrp="1"/>
          </p:cNvSpPr>
          <p:nvPr>
            <p:ph type="body" sz="quarter" idx="4294967295"/>
          </p:nvPr>
        </p:nvSpPr>
        <p:spPr>
          <a:xfrm>
            <a:off x="1562099" y="6684963"/>
            <a:ext cx="6972301" cy="173037"/>
          </a:xfrm>
        </p:spPr>
        <p:txBody>
          <a:bodyPr/>
          <a:lstStyle/>
          <a:p>
            <a:r>
              <a:rPr lang="en-IN" dirty="0">
                <a:solidFill>
                  <a:schemeClr val="tx1">
                    <a:lumMod val="95000"/>
                    <a:lumOff val="5000"/>
                  </a:schemeClr>
                </a:solidFill>
              </a:rPr>
              <a:t>Courtesy and ©Becton Dickinson</a:t>
            </a:r>
          </a:p>
        </p:txBody>
      </p:sp>
      <p:sp>
        <p:nvSpPr>
          <p:cNvPr id="6" name="Slide Number Placeholder 5">
            <a:extLst>
              <a:ext uri="{FF2B5EF4-FFF2-40B4-BE49-F238E27FC236}">
                <a16:creationId xmlns:a16="http://schemas.microsoft.com/office/drawing/2014/main" xmlns="" id="{8D8F3389-484C-7C01-6FBF-FBCDBCB447F3}"/>
              </a:ext>
            </a:extLst>
          </p:cNvPr>
          <p:cNvSpPr>
            <a:spLocks noGrp="1"/>
          </p:cNvSpPr>
          <p:nvPr>
            <p:ph type="sldNum" sz="quarter" idx="4"/>
          </p:nvPr>
        </p:nvSpPr>
        <p:spPr/>
        <p:txBody>
          <a:bodyPr/>
          <a:lstStyle/>
          <a:p>
            <a:fld id="{68151E55-6873-49E2-B8D5-2F265E6F1973}" type="slidenum">
              <a:rPr lang="en-US" smtClean="0"/>
              <a:pPr/>
              <a:t>24</a:t>
            </a:fld>
            <a:endParaRPr lang="en-US" dirty="0"/>
          </a:p>
        </p:txBody>
      </p:sp>
    </p:spTree>
    <p:extLst>
      <p:ext uri="{BB962C8B-B14F-4D97-AF65-F5344CB8AC3E}">
        <p14:creationId xmlns:p14="http://schemas.microsoft.com/office/powerpoint/2010/main" val="721604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2DD99-47C0-98ED-3270-A84DFA88121F}"/>
              </a:ext>
            </a:extLst>
          </p:cNvPr>
          <p:cNvSpPr>
            <a:spLocks noGrp="1"/>
          </p:cNvSpPr>
          <p:nvPr>
            <p:ph type="title"/>
          </p:nvPr>
        </p:nvSpPr>
        <p:spPr/>
        <p:txBody>
          <a:bodyPr/>
          <a:lstStyle/>
          <a:p>
            <a:r>
              <a:rPr lang="en-IN" dirty="0"/>
              <a:t>Evacuated Tubes</a:t>
            </a:r>
          </a:p>
        </p:txBody>
      </p:sp>
      <p:sp>
        <p:nvSpPr>
          <p:cNvPr id="3" name="Content Placeholder 2">
            <a:extLst>
              <a:ext uri="{FF2B5EF4-FFF2-40B4-BE49-F238E27FC236}">
                <a16:creationId xmlns:a16="http://schemas.microsoft.com/office/drawing/2014/main" xmlns="" id="{A097A0E0-1680-F011-BE3A-4E7DC4166444}"/>
              </a:ext>
            </a:extLst>
          </p:cNvPr>
          <p:cNvSpPr>
            <a:spLocks noGrp="1"/>
          </p:cNvSpPr>
          <p:nvPr>
            <p:ph sz="quarter" idx="11"/>
          </p:nvPr>
        </p:nvSpPr>
        <p:spPr>
          <a:xfrm>
            <a:off x="342900" y="1276710"/>
            <a:ext cx="8458200" cy="1456965"/>
          </a:xfrm>
        </p:spPr>
        <p:txBody>
          <a:bodyPr/>
          <a:lstStyle/>
          <a:p>
            <a:pPr marL="292608" indent="-292608">
              <a:buFont typeface="Arial" panose="020B0604020202020204" pitchFamily="34" charset="0"/>
              <a:buChar char="•"/>
            </a:pPr>
            <a:r>
              <a:rPr lang="en-US" dirty="0"/>
              <a:t>Premeasured vacuum.</a:t>
            </a:r>
          </a:p>
          <a:p>
            <a:pPr marL="292608" indent="-292608">
              <a:buFont typeface="Arial" panose="020B0604020202020204" pitchFamily="34" charset="0"/>
              <a:buChar char="•"/>
            </a:pPr>
            <a:r>
              <a:rPr lang="en-US" dirty="0"/>
              <a:t>Some contain additives.</a:t>
            </a:r>
          </a:p>
          <a:p>
            <a:pPr marL="292608" indent="-292608">
              <a:buFont typeface="Arial" panose="020B0604020202020204" pitchFamily="34" charset="0"/>
              <a:buChar char="•"/>
            </a:pPr>
            <a:r>
              <a:rPr lang="en-US" dirty="0"/>
              <a:t>Some have splashguards.</a:t>
            </a:r>
          </a:p>
        </p:txBody>
      </p:sp>
      <p:pic>
        <p:nvPicPr>
          <p:cNvPr id="7" name="Picture 6" descr="Evacuated tubes of different sizes.">
            <a:extLst>
              <a:ext uri="{FF2B5EF4-FFF2-40B4-BE49-F238E27FC236}">
                <a16:creationId xmlns:a16="http://schemas.microsoft.com/office/drawing/2014/main" xmlns="" id="{CA8A2385-8C5E-3EA1-04AF-A883E31425ED}"/>
              </a:ext>
            </a:extLst>
          </p:cNvPr>
          <p:cNvPicPr>
            <a:picLocks noChangeAspect="1"/>
          </p:cNvPicPr>
          <p:nvPr/>
        </p:nvPicPr>
        <p:blipFill>
          <a:blip r:embed="rId3"/>
          <a:stretch>
            <a:fillRect/>
          </a:stretch>
        </p:blipFill>
        <p:spPr>
          <a:xfrm>
            <a:off x="2052774" y="2967500"/>
            <a:ext cx="5038453" cy="3133918"/>
          </a:xfrm>
          <a:prstGeom prst="rect">
            <a:avLst/>
          </a:prstGeom>
        </p:spPr>
      </p:pic>
      <p:sp>
        <p:nvSpPr>
          <p:cNvPr id="9" name="Text Placeholder 8">
            <a:extLst>
              <a:ext uri="{FF2B5EF4-FFF2-40B4-BE49-F238E27FC236}">
                <a16:creationId xmlns:a16="http://schemas.microsoft.com/office/drawing/2014/main" xmlns="" id="{5078F997-DE84-F926-879E-241B8B4D4639}"/>
              </a:ext>
            </a:extLst>
          </p:cNvPr>
          <p:cNvSpPr>
            <a:spLocks noGrp="1"/>
          </p:cNvSpPr>
          <p:nvPr>
            <p:ph type="body" sz="quarter" idx="12"/>
          </p:nvPr>
        </p:nvSpPr>
        <p:spPr>
          <a:xfrm>
            <a:off x="2432957" y="6303565"/>
            <a:ext cx="4294414" cy="285007"/>
          </a:xfrm>
        </p:spPr>
        <p:txBody>
          <a:bodyPr/>
          <a:lstStyle/>
          <a:p>
            <a:r>
              <a:rPr lang="en-US" sz="1200" dirty="0">
                <a:hlinkClick r:id="rId4" action="ppaction://hlinksldjump"/>
              </a:rPr>
              <a:t>Access the text alternative for slide images.</a:t>
            </a:r>
            <a:endParaRPr lang="en-IN" sz="1200" dirty="0"/>
          </a:p>
        </p:txBody>
      </p:sp>
      <p:sp>
        <p:nvSpPr>
          <p:cNvPr id="5" name="Text Placeholder 4">
            <a:extLst>
              <a:ext uri="{FF2B5EF4-FFF2-40B4-BE49-F238E27FC236}">
                <a16:creationId xmlns:a16="http://schemas.microsoft.com/office/drawing/2014/main" xmlns="" id="{75DA30BE-4F01-49B0-FD7B-A62B355FB822}"/>
              </a:ext>
            </a:extLst>
          </p:cNvPr>
          <p:cNvSpPr>
            <a:spLocks noGrp="1"/>
          </p:cNvSpPr>
          <p:nvPr>
            <p:ph type="body" sz="quarter" idx="4294967295"/>
          </p:nvPr>
        </p:nvSpPr>
        <p:spPr>
          <a:xfrm>
            <a:off x="1562099" y="6684963"/>
            <a:ext cx="6972301" cy="173037"/>
          </a:xfrm>
        </p:spPr>
        <p:txBody>
          <a:bodyPr/>
          <a:lstStyle/>
          <a:p>
            <a:pPr algn="r"/>
            <a:r>
              <a:rPr lang="en-IN" sz="800" dirty="0">
                <a:solidFill>
                  <a:schemeClr val="tx1">
                    <a:lumMod val="95000"/>
                    <a:lumOff val="5000"/>
                  </a:schemeClr>
                </a:solidFill>
              </a:rPr>
              <a:t>©Lillian Mundt</a:t>
            </a:r>
          </a:p>
        </p:txBody>
      </p:sp>
      <p:sp>
        <p:nvSpPr>
          <p:cNvPr id="6" name="Slide Number Placeholder 5">
            <a:extLst>
              <a:ext uri="{FF2B5EF4-FFF2-40B4-BE49-F238E27FC236}">
                <a16:creationId xmlns:a16="http://schemas.microsoft.com/office/drawing/2014/main" xmlns="" id="{8D8F3389-484C-7C01-6FBF-FBCDBCB447F3}"/>
              </a:ext>
            </a:extLst>
          </p:cNvPr>
          <p:cNvSpPr>
            <a:spLocks noGrp="1"/>
          </p:cNvSpPr>
          <p:nvPr>
            <p:ph type="sldNum" sz="quarter" idx="4"/>
          </p:nvPr>
        </p:nvSpPr>
        <p:spPr/>
        <p:txBody>
          <a:bodyPr/>
          <a:lstStyle/>
          <a:p>
            <a:fld id="{68151E55-6873-49E2-B8D5-2F265E6F1973}" type="slidenum">
              <a:rPr lang="en-US" smtClean="0"/>
              <a:pPr/>
              <a:t>25</a:t>
            </a:fld>
            <a:endParaRPr lang="en-US" dirty="0"/>
          </a:p>
        </p:txBody>
      </p:sp>
    </p:spTree>
    <p:extLst>
      <p:ext uri="{BB962C8B-B14F-4D97-AF65-F5344CB8AC3E}">
        <p14:creationId xmlns:p14="http://schemas.microsoft.com/office/powerpoint/2010/main" val="640053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D4E9D-D75D-8532-7736-0CF34D4813C7}"/>
              </a:ext>
            </a:extLst>
          </p:cNvPr>
          <p:cNvSpPr>
            <a:spLocks noGrp="1"/>
          </p:cNvSpPr>
          <p:nvPr>
            <p:ph type="title"/>
          </p:nvPr>
        </p:nvSpPr>
        <p:spPr/>
        <p:txBody>
          <a:bodyPr>
            <a:normAutofit/>
          </a:bodyPr>
          <a:lstStyle/>
          <a:p>
            <a:r>
              <a:rPr lang="en-IN" sz="3600" dirty="0"/>
              <a:t>Serum v</a:t>
            </a:r>
            <a:r>
              <a:rPr lang="en-IN" sz="100" dirty="0"/>
              <a:t>ersu</a:t>
            </a:r>
            <a:r>
              <a:rPr lang="en-IN" sz="3600" dirty="0"/>
              <a:t>s. Plasma Collection</a:t>
            </a:r>
          </a:p>
        </p:txBody>
      </p:sp>
      <p:sp>
        <p:nvSpPr>
          <p:cNvPr id="3" name="Content Placeholder 2">
            <a:extLst>
              <a:ext uri="{FF2B5EF4-FFF2-40B4-BE49-F238E27FC236}">
                <a16:creationId xmlns:a16="http://schemas.microsoft.com/office/drawing/2014/main" xmlns="" id="{DC3CC82B-D900-D4CD-7413-DA809B9DF092}"/>
              </a:ext>
            </a:extLst>
          </p:cNvPr>
          <p:cNvSpPr>
            <a:spLocks noGrp="1"/>
          </p:cNvSpPr>
          <p:nvPr>
            <p:ph sz="quarter" idx="11"/>
          </p:nvPr>
        </p:nvSpPr>
        <p:spPr>
          <a:xfrm>
            <a:off x="342900" y="1276709"/>
            <a:ext cx="8458200" cy="1314091"/>
          </a:xfrm>
        </p:spPr>
        <p:txBody>
          <a:bodyPr/>
          <a:lstStyle/>
          <a:p>
            <a:r>
              <a:rPr lang="en-US" dirty="0"/>
              <a:t>Serum forms when blood is collected in a tube with no anticoagulant.</a:t>
            </a:r>
          </a:p>
          <a:p>
            <a:pPr marL="292608" indent="-292608">
              <a:buFont typeface="Arial" panose="020B0604020202020204" pitchFamily="34" charset="0"/>
              <a:buChar char="•"/>
            </a:pPr>
            <a:r>
              <a:rPr lang="en-US" dirty="0"/>
              <a:t>Clot activator added in plastic tubes.</a:t>
            </a:r>
            <a:endParaRPr lang="en-IN" dirty="0"/>
          </a:p>
        </p:txBody>
      </p:sp>
      <p:sp>
        <p:nvSpPr>
          <p:cNvPr id="4" name="Content Placeholder 3">
            <a:extLst>
              <a:ext uri="{FF2B5EF4-FFF2-40B4-BE49-F238E27FC236}">
                <a16:creationId xmlns:a16="http://schemas.microsoft.com/office/drawing/2014/main" xmlns="" id="{96277D19-ADB3-16FF-EB64-33EB4726C6E8}"/>
              </a:ext>
            </a:extLst>
          </p:cNvPr>
          <p:cNvSpPr>
            <a:spLocks noGrp="1"/>
          </p:cNvSpPr>
          <p:nvPr>
            <p:ph sz="quarter" idx="14"/>
          </p:nvPr>
        </p:nvSpPr>
        <p:spPr>
          <a:xfrm>
            <a:off x="342900" y="2732881"/>
            <a:ext cx="8458200" cy="1705770"/>
          </a:xfrm>
        </p:spPr>
        <p:txBody>
          <a:bodyPr/>
          <a:lstStyle/>
          <a:p>
            <a:r>
              <a:rPr lang="en-US" dirty="0"/>
              <a:t>Plasma results when blood is collected in a tube with anticoagulant added.</a:t>
            </a:r>
          </a:p>
          <a:p>
            <a:r>
              <a:rPr lang="en-US" dirty="0"/>
              <a:t>Thixotropic separator gel separates cells from serum or plasma.</a:t>
            </a:r>
            <a:endParaRPr lang="en-IN" dirty="0"/>
          </a:p>
        </p:txBody>
      </p:sp>
      <p:sp>
        <p:nvSpPr>
          <p:cNvPr id="7" name="Slide Number Placeholder 6">
            <a:extLst>
              <a:ext uri="{FF2B5EF4-FFF2-40B4-BE49-F238E27FC236}">
                <a16:creationId xmlns:a16="http://schemas.microsoft.com/office/drawing/2014/main" xmlns="" id="{AE781648-F1F3-8A38-2478-16316CE735C2}"/>
              </a:ext>
            </a:extLst>
          </p:cNvPr>
          <p:cNvSpPr>
            <a:spLocks noGrp="1"/>
          </p:cNvSpPr>
          <p:nvPr>
            <p:ph type="sldNum" sz="quarter" idx="10"/>
          </p:nvPr>
        </p:nvSpPr>
        <p:spPr/>
        <p:txBody>
          <a:bodyPr/>
          <a:lstStyle/>
          <a:p>
            <a:fld id="{68151E55-6873-49E2-B8D5-2F265E6F1973}" type="slidenum">
              <a:rPr lang="en-US" smtClean="0"/>
              <a:t>26</a:t>
            </a:fld>
            <a:endParaRPr lang="en-US"/>
          </a:p>
        </p:txBody>
      </p:sp>
    </p:spTree>
    <p:extLst>
      <p:ext uri="{BB962C8B-B14F-4D97-AF65-F5344CB8AC3E}">
        <p14:creationId xmlns:p14="http://schemas.microsoft.com/office/powerpoint/2010/main" val="360296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8.3</a:t>
            </a:r>
          </a:p>
        </p:txBody>
      </p:sp>
      <p:sp>
        <p:nvSpPr>
          <p:cNvPr id="3" name="Content Placeholder 2"/>
          <p:cNvSpPr>
            <a:spLocks noGrp="1"/>
          </p:cNvSpPr>
          <p:nvPr>
            <p:ph sz="quarter" idx="11"/>
          </p:nvPr>
        </p:nvSpPr>
        <p:spPr/>
        <p:txBody>
          <a:bodyPr/>
          <a:lstStyle/>
          <a:p>
            <a:r>
              <a:rPr lang="en-US" dirty="0" err="1"/>
              <a:t>Microcollection</a:t>
            </a:r>
            <a:r>
              <a:rPr lang="en-US" dirty="0"/>
              <a:t> Equipment</a:t>
            </a:r>
          </a:p>
        </p:txBody>
      </p:sp>
      <p:sp>
        <p:nvSpPr>
          <p:cNvPr id="6" name="Slide Number Placeholder 5"/>
          <p:cNvSpPr>
            <a:spLocks noGrp="1"/>
          </p:cNvSpPr>
          <p:nvPr>
            <p:ph type="sldNum" sz="quarter" idx="4"/>
          </p:nvPr>
        </p:nvSpPr>
        <p:spPr/>
        <p:txBody>
          <a:bodyPr/>
          <a:lstStyle/>
          <a:p>
            <a:fld id="{68151E55-6873-49E2-B8D5-2F265E6F1973}" type="slidenum">
              <a:rPr lang="en-US" smtClean="0"/>
              <a:pPr/>
              <a:t>27</a:t>
            </a:fld>
            <a:endParaRPr lang="en-US" dirty="0"/>
          </a:p>
        </p:txBody>
      </p:sp>
    </p:spTree>
    <p:extLst>
      <p:ext uri="{BB962C8B-B14F-4D97-AF65-F5344CB8AC3E}">
        <p14:creationId xmlns:p14="http://schemas.microsoft.com/office/powerpoint/2010/main" val="286564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F082F-3AE7-D7A0-5366-4568BAB05165}"/>
              </a:ext>
            </a:extLst>
          </p:cNvPr>
          <p:cNvSpPr>
            <a:spLocks noGrp="1"/>
          </p:cNvSpPr>
          <p:nvPr>
            <p:ph type="title"/>
          </p:nvPr>
        </p:nvSpPr>
        <p:spPr/>
        <p:txBody>
          <a:bodyPr>
            <a:normAutofit/>
          </a:bodyPr>
          <a:lstStyle/>
          <a:p>
            <a:r>
              <a:rPr lang="en-IN" sz="3600" dirty="0"/>
              <a:t>Lancets</a:t>
            </a:r>
          </a:p>
        </p:txBody>
      </p:sp>
      <p:sp>
        <p:nvSpPr>
          <p:cNvPr id="3" name="Content Placeholder 2">
            <a:extLst>
              <a:ext uri="{FF2B5EF4-FFF2-40B4-BE49-F238E27FC236}">
                <a16:creationId xmlns:a16="http://schemas.microsoft.com/office/drawing/2014/main" xmlns="" id="{25781A89-6473-58D8-B6FD-F68AD957ED37}"/>
              </a:ext>
            </a:extLst>
          </p:cNvPr>
          <p:cNvSpPr>
            <a:spLocks noGrp="1"/>
          </p:cNvSpPr>
          <p:nvPr>
            <p:ph sz="quarter" idx="11"/>
          </p:nvPr>
        </p:nvSpPr>
        <p:spPr>
          <a:xfrm>
            <a:off x="342900" y="1276710"/>
            <a:ext cx="4088423" cy="2370842"/>
          </a:xfrm>
        </p:spPr>
        <p:txBody>
          <a:bodyPr/>
          <a:lstStyle/>
          <a:p>
            <a:r>
              <a:rPr lang="en-US" dirty="0"/>
              <a:t>Most have retractable blade. Available in various depths.</a:t>
            </a:r>
          </a:p>
          <a:p>
            <a:pPr marL="292608" indent="-292608">
              <a:buFont typeface="Arial" panose="020B0604020202020204" pitchFamily="34" charset="0"/>
              <a:buChar char="•"/>
            </a:pPr>
            <a:r>
              <a:rPr lang="en-US" dirty="0"/>
              <a:t>1.5 mm.</a:t>
            </a:r>
          </a:p>
          <a:p>
            <a:pPr marL="292608" indent="-292608">
              <a:buFont typeface="Arial" panose="020B0604020202020204" pitchFamily="34" charset="0"/>
              <a:buChar char="•"/>
            </a:pPr>
            <a:r>
              <a:rPr lang="en-US" dirty="0"/>
              <a:t>1.8 mm.</a:t>
            </a:r>
          </a:p>
          <a:p>
            <a:pPr marL="292608" indent="-292608">
              <a:buFont typeface="Arial" panose="020B0604020202020204" pitchFamily="34" charset="0"/>
              <a:buChar char="•"/>
            </a:pPr>
            <a:r>
              <a:rPr lang="en-US" dirty="0"/>
              <a:t>2.0 mm.</a:t>
            </a:r>
            <a:endParaRPr lang="en-IN" dirty="0"/>
          </a:p>
        </p:txBody>
      </p:sp>
      <p:pic>
        <p:nvPicPr>
          <p:cNvPr id="8" name="Picture 7" descr="A lancet being used to puncture the tip of a finger.">
            <a:extLst>
              <a:ext uri="{FF2B5EF4-FFF2-40B4-BE49-F238E27FC236}">
                <a16:creationId xmlns:a16="http://schemas.microsoft.com/office/drawing/2014/main" xmlns="" id="{7C8E5B4F-1370-FACC-EDAB-7C48AEE09D6D}"/>
              </a:ext>
            </a:extLst>
          </p:cNvPr>
          <p:cNvPicPr>
            <a:picLocks noChangeAspect="1"/>
          </p:cNvPicPr>
          <p:nvPr/>
        </p:nvPicPr>
        <p:blipFill>
          <a:blip r:embed="rId3"/>
          <a:stretch>
            <a:fillRect/>
          </a:stretch>
        </p:blipFill>
        <p:spPr>
          <a:xfrm>
            <a:off x="4552950" y="1257660"/>
            <a:ext cx="3737172" cy="4255377"/>
          </a:xfrm>
          <a:prstGeom prst="rect">
            <a:avLst/>
          </a:prstGeom>
        </p:spPr>
      </p:pic>
      <p:sp>
        <p:nvSpPr>
          <p:cNvPr id="4" name="Content Placeholder 3">
            <a:extLst>
              <a:ext uri="{FF2B5EF4-FFF2-40B4-BE49-F238E27FC236}">
                <a16:creationId xmlns:a16="http://schemas.microsoft.com/office/drawing/2014/main" xmlns="" id="{7AAB45A2-4F8B-C19B-0ACB-4DF350C02405}"/>
              </a:ext>
            </a:extLst>
          </p:cNvPr>
          <p:cNvSpPr>
            <a:spLocks noGrp="1"/>
          </p:cNvSpPr>
          <p:nvPr>
            <p:ph sz="quarter" idx="14"/>
          </p:nvPr>
        </p:nvSpPr>
        <p:spPr>
          <a:xfrm>
            <a:off x="342900" y="5568156"/>
            <a:ext cx="8458200" cy="447675"/>
          </a:xfrm>
        </p:spPr>
        <p:txBody>
          <a:bodyPr/>
          <a:lstStyle/>
          <a:p>
            <a:r>
              <a:rPr lang="en-US" b="1" dirty="0"/>
              <a:t>Do not use lancets with depths of more than 2.0 mm.</a:t>
            </a:r>
            <a:endParaRPr lang="en-IN" b="1" dirty="0"/>
          </a:p>
        </p:txBody>
      </p:sp>
      <p:sp>
        <p:nvSpPr>
          <p:cNvPr id="6" name="Text Placeholder 5">
            <a:extLst>
              <a:ext uri="{FF2B5EF4-FFF2-40B4-BE49-F238E27FC236}">
                <a16:creationId xmlns:a16="http://schemas.microsoft.com/office/drawing/2014/main" xmlns="" id="{1015ADCC-50B2-A4DB-BB8B-9B511189D5CD}"/>
              </a:ext>
            </a:extLst>
          </p:cNvPr>
          <p:cNvSpPr>
            <a:spLocks noGrp="1"/>
          </p:cNvSpPr>
          <p:nvPr>
            <p:ph type="body" sz="quarter" idx="13"/>
          </p:nvPr>
        </p:nvSpPr>
        <p:spPr/>
        <p:txBody>
          <a:bodyPr/>
          <a:lstStyle/>
          <a:p>
            <a:pPr algn="r"/>
            <a:r>
              <a:rPr lang="en-IN" dirty="0">
                <a:solidFill>
                  <a:schemeClr val="tx1">
                    <a:lumMod val="95000"/>
                    <a:lumOff val="5000"/>
                  </a:schemeClr>
                </a:solidFill>
              </a:rPr>
              <a:t>©Total Care Programming, Inc.</a:t>
            </a:r>
          </a:p>
        </p:txBody>
      </p:sp>
      <p:sp>
        <p:nvSpPr>
          <p:cNvPr id="7" name="Slide Number Placeholder 6">
            <a:extLst>
              <a:ext uri="{FF2B5EF4-FFF2-40B4-BE49-F238E27FC236}">
                <a16:creationId xmlns:a16="http://schemas.microsoft.com/office/drawing/2014/main" xmlns="" id="{A4B85C12-91DD-90B0-57B5-0530E8900F76}"/>
              </a:ext>
            </a:extLst>
          </p:cNvPr>
          <p:cNvSpPr>
            <a:spLocks noGrp="1"/>
          </p:cNvSpPr>
          <p:nvPr>
            <p:ph type="sldNum" sz="quarter" idx="10"/>
          </p:nvPr>
        </p:nvSpPr>
        <p:spPr/>
        <p:txBody>
          <a:bodyPr/>
          <a:lstStyle/>
          <a:p>
            <a:fld id="{68151E55-6873-49E2-B8D5-2F265E6F1973}" type="slidenum">
              <a:rPr lang="en-US" smtClean="0"/>
              <a:t>28</a:t>
            </a:fld>
            <a:endParaRPr lang="en-US"/>
          </a:p>
        </p:txBody>
      </p:sp>
    </p:spTree>
    <p:extLst>
      <p:ext uri="{BB962C8B-B14F-4D97-AF65-F5344CB8AC3E}">
        <p14:creationId xmlns:p14="http://schemas.microsoft.com/office/powerpoint/2010/main" val="3460756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81C598-A005-AF5F-8BBF-60058DFDB247}"/>
              </a:ext>
            </a:extLst>
          </p:cNvPr>
          <p:cNvSpPr>
            <a:spLocks noGrp="1"/>
          </p:cNvSpPr>
          <p:nvPr>
            <p:ph type="title"/>
          </p:nvPr>
        </p:nvSpPr>
        <p:spPr/>
        <p:txBody>
          <a:bodyPr>
            <a:normAutofit/>
          </a:bodyPr>
          <a:lstStyle/>
          <a:p>
            <a:r>
              <a:rPr lang="en-IN" sz="3600" dirty="0"/>
              <a:t>Capillary Tubes and Sealant</a:t>
            </a:r>
          </a:p>
        </p:txBody>
      </p:sp>
      <p:sp>
        <p:nvSpPr>
          <p:cNvPr id="3" name="Content Placeholder 2">
            <a:extLst>
              <a:ext uri="{FF2B5EF4-FFF2-40B4-BE49-F238E27FC236}">
                <a16:creationId xmlns:a16="http://schemas.microsoft.com/office/drawing/2014/main" xmlns="" id="{015F2E48-6C0C-6E2A-EE20-439E87DE6D69}"/>
              </a:ext>
            </a:extLst>
          </p:cNvPr>
          <p:cNvSpPr>
            <a:spLocks noGrp="1"/>
          </p:cNvSpPr>
          <p:nvPr>
            <p:ph sz="quarter" idx="11"/>
          </p:nvPr>
        </p:nvSpPr>
        <p:spPr>
          <a:xfrm>
            <a:off x="342900" y="1276711"/>
            <a:ext cx="4191000" cy="1656990"/>
          </a:xfrm>
        </p:spPr>
        <p:txBody>
          <a:bodyPr/>
          <a:lstStyle/>
          <a:p>
            <a:r>
              <a:rPr lang="en-US" dirty="0"/>
              <a:t>Used when only a small amount of blood is required</a:t>
            </a:r>
          </a:p>
          <a:p>
            <a:r>
              <a:rPr lang="en-US" dirty="0"/>
              <a:t>Pull blood into tube using capillary action</a:t>
            </a:r>
            <a:endParaRPr lang="en-IN" dirty="0"/>
          </a:p>
        </p:txBody>
      </p:sp>
      <p:sp>
        <p:nvSpPr>
          <p:cNvPr id="4" name="Content Placeholder 3">
            <a:extLst>
              <a:ext uri="{FF2B5EF4-FFF2-40B4-BE49-F238E27FC236}">
                <a16:creationId xmlns:a16="http://schemas.microsoft.com/office/drawing/2014/main" xmlns="" id="{8316DEA0-D878-23D7-613E-2516E84374F2}"/>
              </a:ext>
            </a:extLst>
          </p:cNvPr>
          <p:cNvSpPr>
            <a:spLocks noGrp="1"/>
          </p:cNvSpPr>
          <p:nvPr>
            <p:ph sz="quarter" idx="14"/>
          </p:nvPr>
        </p:nvSpPr>
        <p:spPr>
          <a:xfrm>
            <a:off x="342900" y="4124325"/>
            <a:ext cx="2381250" cy="1933576"/>
          </a:xfrm>
        </p:spPr>
        <p:txBody>
          <a:bodyPr/>
          <a:lstStyle/>
          <a:p>
            <a:r>
              <a:rPr lang="en-US" dirty="0"/>
              <a:t>Three types</a:t>
            </a:r>
          </a:p>
          <a:p>
            <a:pPr marL="292608" indent="-292608">
              <a:buFont typeface="Arial" panose="020B0604020202020204" pitchFamily="34" charset="0"/>
              <a:buChar char="•"/>
            </a:pPr>
            <a:r>
              <a:rPr lang="en-US" dirty="0"/>
              <a:t>Red-tipped.</a:t>
            </a:r>
          </a:p>
          <a:p>
            <a:pPr marL="292608" indent="-292608">
              <a:buFont typeface="Arial" panose="020B0604020202020204" pitchFamily="34" charset="0"/>
              <a:buChar char="•"/>
            </a:pPr>
            <a:r>
              <a:rPr lang="en-US" dirty="0"/>
              <a:t>Blue-tipped.</a:t>
            </a:r>
          </a:p>
          <a:p>
            <a:pPr marL="292608" indent="-292608">
              <a:buFont typeface="Arial" panose="020B0604020202020204" pitchFamily="34" charset="0"/>
              <a:buChar char="•"/>
            </a:pPr>
            <a:r>
              <a:rPr lang="en-US" dirty="0"/>
              <a:t>Black-tipped.</a:t>
            </a:r>
            <a:endParaRPr lang="en-IN" dirty="0"/>
          </a:p>
        </p:txBody>
      </p:sp>
      <p:pic>
        <p:nvPicPr>
          <p:cNvPr id="8" name="Picture 7" descr="A capillary tube being sealed using sealant.">
            <a:extLst>
              <a:ext uri="{FF2B5EF4-FFF2-40B4-BE49-F238E27FC236}">
                <a16:creationId xmlns:a16="http://schemas.microsoft.com/office/drawing/2014/main" xmlns="" id="{C271524F-6C1B-3D73-877F-61CDF50AD656}"/>
              </a:ext>
            </a:extLst>
          </p:cNvPr>
          <p:cNvPicPr>
            <a:picLocks noChangeAspect="1"/>
          </p:cNvPicPr>
          <p:nvPr/>
        </p:nvPicPr>
        <p:blipFill>
          <a:blip r:embed="rId3"/>
          <a:stretch>
            <a:fillRect/>
          </a:stretch>
        </p:blipFill>
        <p:spPr>
          <a:xfrm>
            <a:off x="2900665" y="3150385"/>
            <a:ext cx="2582711" cy="3059349"/>
          </a:xfrm>
          <a:prstGeom prst="rect">
            <a:avLst/>
          </a:prstGeom>
        </p:spPr>
      </p:pic>
      <p:pic>
        <p:nvPicPr>
          <p:cNvPr id="9" name="Picture 8" descr="Boxes of capillary tubes.">
            <a:extLst>
              <a:ext uri="{FF2B5EF4-FFF2-40B4-BE49-F238E27FC236}">
                <a16:creationId xmlns:a16="http://schemas.microsoft.com/office/drawing/2014/main" xmlns="" id="{9A062076-21C7-6B91-21ED-0C80A3995B70}"/>
              </a:ext>
            </a:extLst>
          </p:cNvPr>
          <p:cNvPicPr>
            <a:picLocks noChangeAspect="1"/>
          </p:cNvPicPr>
          <p:nvPr/>
        </p:nvPicPr>
        <p:blipFill>
          <a:blip r:embed="rId4"/>
          <a:stretch>
            <a:fillRect/>
          </a:stretch>
        </p:blipFill>
        <p:spPr>
          <a:xfrm>
            <a:off x="5586682" y="1378355"/>
            <a:ext cx="3481118" cy="3481118"/>
          </a:xfrm>
          <a:prstGeom prst="rect">
            <a:avLst/>
          </a:prstGeom>
        </p:spPr>
      </p:pic>
      <p:sp>
        <p:nvSpPr>
          <p:cNvPr id="6" name="Text Placeholder 5">
            <a:extLst>
              <a:ext uri="{FF2B5EF4-FFF2-40B4-BE49-F238E27FC236}">
                <a16:creationId xmlns:a16="http://schemas.microsoft.com/office/drawing/2014/main" xmlns="" id="{66BB37A8-1AD7-697F-878B-D383F1645A21}"/>
              </a:ext>
            </a:extLst>
          </p:cNvPr>
          <p:cNvSpPr>
            <a:spLocks noGrp="1"/>
          </p:cNvSpPr>
          <p:nvPr>
            <p:ph type="body" sz="quarter" idx="13"/>
          </p:nvPr>
        </p:nvSpPr>
        <p:spPr/>
        <p:txBody>
          <a:bodyPr/>
          <a:lstStyle/>
          <a:p>
            <a:pPr algn="r"/>
            <a:r>
              <a:rPr lang="en-IN" dirty="0">
                <a:solidFill>
                  <a:schemeClr val="tx1">
                    <a:lumMod val="95000"/>
                    <a:lumOff val="5000"/>
                  </a:schemeClr>
                </a:solidFill>
              </a:rPr>
              <a:t>©Total Care Programming, Inc.</a:t>
            </a:r>
          </a:p>
        </p:txBody>
      </p:sp>
      <p:sp>
        <p:nvSpPr>
          <p:cNvPr id="7" name="Slide Number Placeholder 6">
            <a:extLst>
              <a:ext uri="{FF2B5EF4-FFF2-40B4-BE49-F238E27FC236}">
                <a16:creationId xmlns:a16="http://schemas.microsoft.com/office/drawing/2014/main" xmlns="" id="{95B77970-38F5-0680-BC4C-493809F25A33}"/>
              </a:ext>
            </a:extLst>
          </p:cNvPr>
          <p:cNvSpPr>
            <a:spLocks noGrp="1"/>
          </p:cNvSpPr>
          <p:nvPr>
            <p:ph type="sldNum" sz="quarter" idx="10"/>
          </p:nvPr>
        </p:nvSpPr>
        <p:spPr/>
        <p:txBody>
          <a:bodyPr/>
          <a:lstStyle/>
          <a:p>
            <a:fld id="{68151E55-6873-49E2-B8D5-2F265E6F1973}" type="slidenum">
              <a:rPr lang="en-US" smtClean="0"/>
              <a:t>29</a:t>
            </a:fld>
            <a:endParaRPr lang="en-US"/>
          </a:p>
        </p:txBody>
      </p:sp>
    </p:spTree>
    <p:extLst>
      <p:ext uri="{BB962C8B-B14F-4D97-AF65-F5344CB8AC3E}">
        <p14:creationId xmlns:p14="http://schemas.microsoft.com/office/powerpoint/2010/main" val="4034919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9426D-C60A-2FCD-AF87-0FCF6FC981C2}"/>
              </a:ext>
            </a:extLst>
          </p:cNvPr>
          <p:cNvSpPr>
            <a:spLocks noGrp="1"/>
          </p:cNvSpPr>
          <p:nvPr>
            <p:ph type="title"/>
          </p:nvPr>
        </p:nvSpPr>
        <p:spPr/>
        <p:txBody>
          <a:bodyPr/>
          <a:lstStyle/>
          <a:p>
            <a:r>
              <a:rPr lang="en-IN" dirty="0"/>
              <a:t>N</a:t>
            </a:r>
            <a:r>
              <a:rPr lang="en-IN" sz="100" dirty="0"/>
              <a:t> </a:t>
            </a:r>
            <a:r>
              <a:rPr lang="en-IN" dirty="0"/>
              <a:t>A</a:t>
            </a:r>
            <a:r>
              <a:rPr lang="en-IN" sz="100" dirty="0"/>
              <a:t> </a:t>
            </a:r>
            <a:r>
              <a:rPr lang="en-IN" dirty="0" err="1"/>
              <a:t>A</a:t>
            </a:r>
            <a:r>
              <a:rPr lang="en-IN" sz="100" dirty="0"/>
              <a:t> </a:t>
            </a:r>
            <a:r>
              <a:rPr lang="en-IN" dirty="0"/>
              <a:t>C</a:t>
            </a:r>
            <a:r>
              <a:rPr lang="en-IN" sz="100" dirty="0"/>
              <a:t> </a:t>
            </a:r>
            <a:r>
              <a:rPr lang="en-IN" dirty="0"/>
              <a:t>L</a:t>
            </a:r>
            <a:r>
              <a:rPr lang="en-IN" sz="100" dirty="0"/>
              <a:t> </a:t>
            </a:r>
            <a:r>
              <a:rPr lang="en-IN" dirty="0"/>
              <a:t>S Competencies </a:t>
            </a:r>
            <a:r>
              <a:rPr lang="en-IN" sz="1000" b="0" dirty="0"/>
              <a:t>1</a:t>
            </a:r>
          </a:p>
        </p:txBody>
      </p:sp>
      <p:sp>
        <p:nvSpPr>
          <p:cNvPr id="3" name="Content Placeholder 2">
            <a:extLst>
              <a:ext uri="{FF2B5EF4-FFF2-40B4-BE49-F238E27FC236}">
                <a16:creationId xmlns:a16="http://schemas.microsoft.com/office/drawing/2014/main" xmlns="" id="{86C21740-3FF0-C246-EF88-9459F54222DB}"/>
              </a:ext>
            </a:extLst>
          </p:cNvPr>
          <p:cNvSpPr>
            <a:spLocks noGrp="1"/>
          </p:cNvSpPr>
          <p:nvPr>
            <p:ph sz="quarter" idx="11"/>
          </p:nvPr>
        </p:nvSpPr>
        <p:spPr/>
        <p:txBody>
          <a:bodyPr/>
          <a:lstStyle/>
          <a:p>
            <a:pPr marL="520700" indent="-520700"/>
            <a:r>
              <a:rPr lang="en-US" dirty="0"/>
              <a:t>5.1 Demonstrate knowledge of collection equipment, various types of additives used, special precautions necessary, and substances that can interfere in clinical analysis of blood constituents.</a:t>
            </a:r>
          </a:p>
          <a:p>
            <a:pPr marL="520700" indent="-520700"/>
            <a:r>
              <a:rPr lang="en-US" dirty="0"/>
              <a:t>5.2 Identify the various types of additives used in blood collection, and explain the reasons for their use.</a:t>
            </a:r>
          </a:p>
          <a:p>
            <a:pPr marL="520700" indent="-520700"/>
            <a:r>
              <a:rPr lang="en-US" dirty="0"/>
              <a:t>5.3 Identify the evacuated tube color codes associated with the additives.</a:t>
            </a:r>
          </a:p>
          <a:p>
            <a:pPr marL="520700" indent="-520700"/>
            <a:r>
              <a:rPr lang="en-US" dirty="0"/>
              <a:t>5.4 Describe the proper order of draw for specimen collections.</a:t>
            </a:r>
            <a:endParaRPr lang="en-IN" dirty="0"/>
          </a:p>
        </p:txBody>
      </p:sp>
      <p:sp>
        <p:nvSpPr>
          <p:cNvPr id="6" name="Slide Number Placeholder 5">
            <a:extLst>
              <a:ext uri="{FF2B5EF4-FFF2-40B4-BE49-F238E27FC236}">
                <a16:creationId xmlns:a16="http://schemas.microsoft.com/office/drawing/2014/main" xmlns="" id="{E2CAE3BF-6C69-95A1-0A5A-E62F0B669AC6}"/>
              </a:ext>
            </a:extLst>
          </p:cNvPr>
          <p:cNvSpPr>
            <a:spLocks noGrp="1"/>
          </p:cNvSpPr>
          <p:nvPr>
            <p:ph type="sldNum" sz="quarter" idx="4"/>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1828036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AC48DB-3DA7-CB16-DBA8-F5691EF9F3FC}"/>
              </a:ext>
            </a:extLst>
          </p:cNvPr>
          <p:cNvSpPr>
            <a:spLocks noGrp="1"/>
          </p:cNvSpPr>
          <p:nvPr>
            <p:ph type="title"/>
          </p:nvPr>
        </p:nvSpPr>
        <p:spPr/>
        <p:txBody>
          <a:bodyPr/>
          <a:lstStyle/>
          <a:p>
            <a:r>
              <a:rPr lang="en-IN" dirty="0"/>
              <a:t>Microcollection Tubes</a:t>
            </a:r>
          </a:p>
        </p:txBody>
      </p:sp>
      <p:sp>
        <p:nvSpPr>
          <p:cNvPr id="3" name="Content Placeholder 2">
            <a:extLst>
              <a:ext uri="{FF2B5EF4-FFF2-40B4-BE49-F238E27FC236}">
                <a16:creationId xmlns:a16="http://schemas.microsoft.com/office/drawing/2014/main" xmlns="" id="{CE475143-E65B-6113-E656-41129FD2DE5F}"/>
              </a:ext>
            </a:extLst>
          </p:cNvPr>
          <p:cNvSpPr>
            <a:spLocks noGrp="1"/>
          </p:cNvSpPr>
          <p:nvPr>
            <p:ph sz="quarter" idx="11"/>
          </p:nvPr>
        </p:nvSpPr>
        <p:spPr>
          <a:xfrm>
            <a:off x="342900" y="1276710"/>
            <a:ext cx="8458200" cy="1486588"/>
          </a:xfrm>
        </p:spPr>
        <p:txBody>
          <a:bodyPr/>
          <a:lstStyle/>
          <a:p>
            <a:pPr marL="292608" indent="-292608">
              <a:buFont typeface="Arial" panose="020B0604020202020204" pitchFamily="34" charset="0"/>
              <a:buChar char="•"/>
            </a:pPr>
            <a:r>
              <a:rPr lang="en-US" dirty="0"/>
              <a:t>Larger volume than capillary tubes.</a:t>
            </a:r>
          </a:p>
          <a:p>
            <a:pPr marL="292608" indent="-292608">
              <a:buFont typeface="Arial" panose="020B0604020202020204" pitchFamily="34" charset="0"/>
              <a:buChar char="•"/>
            </a:pPr>
            <a:r>
              <a:rPr lang="en-US" dirty="0"/>
              <a:t>Available with various additives (color-coded).</a:t>
            </a:r>
          </a:p>
          <a:p>
            <a:pPr marL="292608" indent="-292608">
              <a:buFont typeface="Arial" panose="020B0604020202020204" pitchFamily="34" charset="0"/>
              <a:buChar char="•"/>
            </a:pPr>
            <a:r>
              <a:rPr lang="en-US" dirty="0"/>
              <a:t>Amber tubes help protect specimens from light.</a:t>
            </a:r>
            <a:endParaRPr lang="en-IN" dirty="0"/>
          </a:p>
        </p:txBody>
      </p:sp>
      <p:pic>
        <p:nvPicPr>
          <p:cNvPr id="7" name="Picture 6" descr="Some microcollection tubes belonging to different color-codes.">
            <a:extLst>
              <a:ext uri="{FF2B5EF4-FFF2-40B4-BE49-F238E27FC236}">
                <a16:creationId xmlns:a16="http://schemas.microsoft.com/office/drawing/2014/main" xmlns="" id="{F6594A69-BE48-E46D-E51F-8CCD9705FB12}"/>
              </a:ext>
            </a:extLst>
          </p:cNvPr>
          <p:cNvPicPr>
            <a:picLocks noChangeAspect="1"/>
          </p:cNvPicPr>
          <p:nvPr/>
        </p:nvPicPr>
        <p:blipFill>
          <a:blip r:embed="rId3"/>
          <a:stretch>
            <a:fillRect/>
          </a:stretch>
        </p:blipFill>
        <p:spPr>
          <a:xfrm>
            <a:off x="1488466" y="3079825"/>
            <a:ext cx="6167067" cy="3098649"/>
          </a:xfrm>
          <a:prstGeom prst="rect">
            <a:avLst/>
          </a:prstGeom>
        </p:spPr>
      </p:pic>
      <p:sp>
        <p:nvSpPr>
          <p:cNvPr id="5" name="Text Placeholder 4">
            <a:extLst>
              <a:ext uri="{FF2B5EF4-FFF2-40B4-BE49-F238E27FC236}">
                <a16:creationId xmlns:a16="http://schemas.microsoft.com/office/drawing/2014/main" xmlns="" id="{D9612423-19DD-0028-760F-2644AEAD608C}"/>
              </a:ext>
            </a:extLst>
          </p:cNvPr>
          <p:cNvSpPr>
            <a:spLocks noGrp="1"/>
          </p:cNvSpPr>
          <p:nvPr>
            <p:ph type="body" sz="quarter" idx="4294967295"/>
          </p:nvPr>
        </p:nvSpPr>
        <p:spPr>
          <a:xfrm>
            <a:off x="1562099" y="6684963"/>
            <a:ext cx="6972301" cy="173037"/>
          </a:xfrm>
        </p:spPr>
        <p:txBody>
          <a:bodyPr/>
          <a:lstStyle/>
          <a:p>
            <a:r>
              <a:rPr lang="en-IN" dirty="0">
                <a:solidFill>
                  <a:schemeClr val="tx1">
                    <a:lumMod val="95000"/>
                    <a:lumOff val="5000"/>
                  </a:schemeClr>
                </a:solidFill>
              </a:rPr>
              <a:t>©Lillian Mundt</a:t>
            </a:r>
          </a:p>
        </p:txBody>
      </p:sp>
      <p:sp>
        <p:nvSpPr>
          <p:cNvPr id="6" name="Slide Number Placeholder 5">
            <a:extLst>
              <a:ext uri="{FF2B5EF4-FFF2-40B4-BE49-F238E27FC236}">
                <a16:creationId xmlns:a16="http://schemas.microsoft.com/office/drawing/2014/main" xmlns="" id="{D94542D2-5261-3182-2D89-55E0B081AD3A}"/>
              </a:ext>
            </a:extLst>
          </p:cNvPr>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3496440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8.4</a:t>
            </a:r>
          </a:p>
        </p:txBody>
      </p:sp>
      <p:sp>
        <p:nvSpPr>
          <p:cNvPr id="3" name="Content Placeholder 2"/>
          <p:cNvSpPr>
            <a:spLocks noGrp="1"/>
          </p:cNvSpPr>
          <p:nvPr>
            <p:ph sz="quarter" idx="11"/>
          </p:nvPr>
        </p:nvSpPr>
        <p:spPr/>
        <p:txBody>
          <a:bodyPr/>
          <a:lstStyle/>
          <a:p>
            <a:r>
              <a:rPr lang="en-US" dirty="0"/>
              <a:t>Additives and Color-Coding</a:t>
            </a:r>
          </a:p>
        </p:txBody>
      </p:sp>
      <p:sp>
        <p:nvSpPr>
          <p:cNvPr id="6" name="Slide Number Placeholder 5"/>
          <p:cNvSpPr>
            <a:spLocks noGrp="1"/>
          </p:cNvSpPr>
          <p:nvPr>
            <p:ph type="sldNum" sz="quarter" idx="4"/>
          </p:nvPr>
        </p:nvSpPr>
        <p:spPr/>
        <p:txBody>
          <a:bodyPr/>
          <a:lstStyle/>
          <a:p>
            <a:fld id="{68151E55-6873-49E2-B8D5-2F265E6F1973}" type="slidenum">
              <a:rPr lang="en-US" smtClean="0"/>
              <a:pPr/>
              <a:t>31</a:t>
            </a:fld>
            <a:endParaRPr lang="en-US" dirty="0"/>
          </a:p>
        </p:txBody>
      </p:sp>
    </p:spTree>
    <p:extLst>
      <p:ext uri="{BB962C8B-B14F-4D97-AF65-F5344CB8AC3E}">
        <p14:creationId xmlns:p14="http://schemas.microsoft.com/office/powerpoint/2010/main" val="1305119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9D48D-81DA-5474-751C-2815F2C75CA3}"/>
              </a:ext>
            </a:extLst>
          </p:cNvPr>
          <p:cNvSpPr>
            <a:spLocks noGrp="1"/>
          </p:cNvSpPr>
          <p:nvPr>
            <p:ph type="title"/>
          </p:nvPr>
        </p:nvSpPr>
        <p:spPr/>
        <p:txBody>
          <a:bodyPr>
            <a:normAutofit/>
          </a:bodyPr>
          <a:lstStyle/>
          <a:p>
            <a:r>
              <a:rPr lang="en-IN" sz="3600" dirty="0"/>
              <a:t>Cap Colors</a:t>
            </a:r>
          </a:p>
        </p:txBody>
      </p:sp>
      <p:sp>
        <p:nvSpPr>
          <p:cNvPr id="3" name="Content Placeholder 2">
            <a:extLst>
              <a:ext uri="{FF2B5EF4-FFF2-40B4-BE49-F238E27FC236}">
                <a16:creationId xmlns:a16="http://schemas.microsoft.com/office/drawing/2014/main" xmlns="" id="{79D041BF-B926-94A5-E280-F904AC244D11}"/>
              </a:ext>
            </a:extLst>
          </p:cNvPr>
          <p:cNvSpPr>
            <a:spLocks noGrp="1"/>
          </p:cNvSpPr>
          <p:nvPr>
            <p:ph sz="quarter" idx="11"/>
          </p:nvPr>
        </p:nvSpPr>
        <p:spPr>
          <a:xfrm>
            <a:off x="342900" y="1276709"/>
            <a:ext cx="4229100" cy="1918667"/>
          </a:xfrm>
        </p:spPr>
        <p:txBody>
          <a:bodyPr/>
          <a:lstStyle/>
          <a:p>
            <a:r>
              <a:rPr lang="en-US" dirty="0"/>
              <a:t>Identify additive in tube</a:t>
            </a:r>
          </a:p>
          <a:p>
            <a:r>
              <a:rPr lang="en-US" dirty="0"/>
              <a:t>Solid caps</a:t>
            </a:r>
          </a:p>
          <a:p>
            <a:pPr marL="292608" indent="-292608">
              <a:buFont typeface="Arial" panose="020B0604020202020204" pitchFamily="34" charset="0"/>
              <a:buChar char="•"/>
            </a:pPr>
            <a:r>
              <a:rPr lang="en-US" dirty="0"/>
              <a:t>Regular vacuum.</a:t>
            </a:r>
          </a:p>
          <a:p>
            <a:pPr marL="292608" indent="-292608">
              <a:buFont typeface="Arial" panose="020B0604020202020204" pitchFamily="34" charset="0"/>
              <a:buChar char="•"/>
            </a:pPr>
            <a:r>
              <a:rPr lang="en-US" dirty="0"/>
              <a:t>Sufficient to fill the tube.</a:t>
            </a:r>
            <a:endParaRPr lang="en-IN" dirty="0"/>
          </a:p>
        </p:txBody>
      </p:sp>
      <p:sp>
        <p:nvSpPr>
          <p:cNvPr id="4" name="Content Placeholder 3">
            <a:extLst>
              <a:ext uri="{FF2B5EF4-FFF2-40B4-BE49-F238E27FC236}">
                <a16:creationId xmlns:a16="http://schemas.microsoft.com/office/drawing/2014/main" xmlns="" id="{E8E65E68-219F-E863-FDE1-D25FBFC1BF08}"/>
              </a:ext>
            </a:extLst>
          </p:cNvPr>
          <p:cNvSpPr>
            <a:spLocks noGrp="1"/>
          </p:cNvSpPr>
          <p:nvPr>
            <p:ph sz="quarter" idx="14"/>
          </p:nvPr>
        </p:nvSpPr>
        <p:spPr>
          <a:xfrm>
            <a:off x="342900" y="3495688"/>
            <a:ext cx="4440115" cy="2181631"/>
          </a:xfrm>
        </p:spPr>
        <p:txBody>
          <a:bodyPr/>
          <a:lstStyle/>
          <a:p>
            <a:r>
              <a:rPr lang="en-US" dirty="0"/>
              <a:t>Translucent caps</a:t>
            </a:r>
          </a:p>
          <a:p>
            <a:pPr marL="292608" indent="-292608">
              <a:buFont typeface="Arial" panose="020B0604020202020204" pitchFamily="34" charset="0"/>
              <a:buChar char="•"/>
            </a:pPr>
            <a:r>
              <a:rPr lang="en-US" dirty="0"/>
              <a:t>Reduced vacuum.</a:t>
            </a:r>
          </a:p>
          <a:p>
            <a:pPr marL="292608" indent="-292608">
              <a:buFont typeface="Arial" panose="020B0604020202020204" pitchFamily="34" charset="0"/>
              <a:buChar char="•"/>
            </a:pPr>
            <a:r>
              <a:rPr lang="en-US" dirty="0"/>
              <a:t>Used to collect blood from children or adults with fragile veins.</a:t>
            </a:r>
            <a:endParaRPr lang="en-IN" dirty="0"/>
          </a:p>
        </p:txBody>
      </p:sp>
      <p:pic>
        <p:nvPicPr>
          <p:cNvPr id="8" name="Picture 7" descr="Some solid caps of different colors.">
            <a:extLst>
              <a:ext uri="{FF2B5EF4-FFF2-40B4-BE49-F238E27FC236}">
                <a16:creationId xmlns:a16="http://schemas.microsoft.com/office/drawing/2014/main" xmlns="" id="{65F724DD-C43B-F01A-89A9-9D5B6794D506}"/>
              </a:ext>
            </a:extLst>
          </p:cNvPr>
          <p:cNvPicPr>
            <a:picLocks noChangeAspect="1"/>
          </p:cNvPicPr>
          <p:nvPr/>
        </p:nvPicPr>
        <p:blipFill>
          <a:blip r:embed="rId3"/>
          <a:stretch>
            <a:fillRect/>
          </a:stretch>
        </p:blipFill>
        <p:spPr>
          <a:xfrm>
            <a:off x="4855677" y="1371600"/>
            <a:ext cx="3871296" cy="1292464"/>
          </a:xfrm>
          <a:prstGeom prst="rect">
            <a:avLst/>
          </a:prstGeom>
        </p:spPr>
      </p:pic>
      <p:pic>
        <p:nvPicPr>
          <p:cNvPr id="9" name="Picture 8" descr="Some translucent caps of different colors.">
            <a:extLst>
              <a:ext uri="{FF2B5EF4-FFF2-40B4-BE49-F238E27FC236}">
                <a16:creationId xmlns:a16="http://schemas.microsoft.com/office/drawing/2014/main" xmlns="" id="{E964B911-F947-DD7E-C133-4EFB52AF4B79}"/>
              </a:ext>
            </a:extLst>
          </p:cNvPr>
          <p:cNvPicPr>
            <a:picLocks noChangeAspect="1"/>
          </p:cNvPicPr>
          <p:nvPr/>
        </p:nvPicPr>
        <p:blipFill>
          <a:blip r:embed="rId4"/>
          <a:stretch>
            <a:fillRect/>
          </a:stretch>
        </p:blipFill>
        <p:spPr>
          <a:xfrm>
            <a:off x="4953000" y="3584284"/>
            <a:ext cx="3810330" cy="1219306"/>
          </a:xfrm>
          <a:prstGeom prst="rect">
            <a:avLst/>
          </a:prstGeom>
        </p:spPr>
      </p:pic>
      <p:sp>
        <p:nvSpPr>
          <p:cNvPr id="6" name="Text Placeholder 5">
            <a:extLst>
              <a:ext uri="{FF2B5EF4-FFF2-40B4-BE49-F238E27FC236}">
                <a16:creationId xmlns:a16="http://schemas.microsoft.com/office/drawing/2014/main" xmlns="" id="{203BB649-5046-CE0E-46B2-AF1B23B9DE6F}"/>
              </a:ext>
            </a:extLst>
          </p:cNvPr>
          <p:cNvSpPr>
            <a:spLocks noGrp="1"/>
          </p:cNvSpPr>
          <p:nvPr>
            <p:ph type="body" sz="quarter" idx="13"/>
          </p:nvPr>
        </p:nvSpPr>
        <p:spPr/>
        <p:txBody>
          <a:bodyPr/>
          <a:lstStyle/>
          <a:p>
            <a:pPr algn="r"/>
            <a:r>
              <a:rPr lang="en-IN" dirty="0">
                <a:solidFill>
                  <a:schemeClr val="tx1">
                    <a:lumMod val="95000"/>
                    <a:lumOff val="5000"/>
                  </a:schemeClr>
                </a:solidFill>
              </a:rPr>
              <a:t>Courtesy and ©Becton Dickinson</a:t>
            </a:r>
          </a:p>
        </p:txBody>
      </p:sp>
      <p:sp>
        <p:nvSpPr>
          <p:cNvPr id="7" name="Slide Number Placeholder 6">
            <a:extLst>
              <a:ext uri="{FF2B5EF4-FFF2-40B4-BE49-F238E27FC236}">
                <a16:creationId xmlns:a16="http://schemas.microsoft.com/office/drawing/2014/main" xmlns="" id="{DD676189-95E5-9218-CC57-A592C72EDD51}"/>
              </a:ext>
            </a:extLst>
          </p:cNvPr>
          <p:cNvSpPr>
            <a:spLocks noGrp="1"/>
          </p:cNvSpPr>
          <p:nvPr>
            <p:ph type="sldNum" sz="quarter" idx="10"/>
          </p:nvPr>
        </p:nvSpPr>
        <p:spPr/>
        <p:txBody>
          <a:bodyPr/>
          <a:lstStyle/>
          <a:p>
            <a:fld id="{68151E55-6873-49E2-B8D5-2F265E6F1973}" type="slidenum">
              <a:rPr lang="en-US" smtClean="0"/>
              <a:t>32</a:t>
            </a:fld>
            <a:endParaRPr lang="en-US"/>
          </a:p>
        </p:txBody>
      </p:sp>
    </p:spTree>
    <p:extLst>
      <p:ext uri="{BB962C8B-B14F-4D97-AF65-F5344CB8AC3E}">
        <p14:creationId xmlns:p14="http://schemas.microsoft.com/office/powerpoint/2010/main" val="472560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796B5B-E0D2-4D29-5CF4-A157F7EEFD20}"/>
              </a:ext>
            </a:extLst>
          </p:cNvPr>
          <p:cNvSpPr>
            <a:spLocks noGrp="1"/>
          </p:cNvSpPr>
          <p:nvPr>
            <p:ph type="title"/>
          </p:nvPr>
        </p:nvSpPr>
        <p:spPr/>
        <p:txBody>
          <a:bodyPr/>
          <a:lstStyle/>
          <a:p>
            <a:r>
              <a:rPr lang="en-IN" sz="3600" dirty="0"/>
              <a:t>Routinely Used Tubes </a:t>
            </a:r>
            <a:r>
              <a:rPr lang="en-IN" sz="1000" b="0" dirty="0"/>
              <a:t>1</a:t>
            </a:r>
          </a:p>
        </p:txBody>
      </p:sp>
      <p:pic>
        <p:nvPicPr>
          <p:cNvPr id="9" name="Picture 8" descr="A discard tube">
            <a:extLst>
              <a:ext uri="{FF2B5EF4-FFF2-40B4-BE49-F238E27FC236}">
                <a16:creationId xmlns:a16="http://schemas.microsoft.com/office/drawing/2014/main" xmlns="" id="{75CF9357-1D5B-9C13-D8A3-11D2C6F8B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50" y="1261297"/>
            <a:ext cx="1982548" cy="2541012"/>
          </a:xfrm>
          <a:prstGeom prst="rect">
            <a:avLst/>
          </a:prstGeom>
        </p:spPr>
      </p:pic>
      <p:sp>
        <p:nvSpPr>
          <p:cNvPr id="3" name="Content Placeholder 2">
            <a:extLst>
              <a:ext uri="{FF2B5EF4-FFF2-40B4-BE49-F238E27FC236}">
                <a16:creationId xmlns:a16="http://schemas.microsoft.com/office/drawing/2014/main" xmlns="" id="{5F3AC24B-80A6-5853-7DBB-AC6F780D2D58}"/>
              </a:ext>
            </a:extLst>
          </p:cNvPr>
          <p:cNvSpPr>
            <a:spLocks noGrp="1"/>
          </p:cNvSpPr>
          <p:nvPr>
            <p:ph sz="quarter" idx="11"/>
          </p:nvPr>
        </p:nvSpPr>
        <p:spPr>
          <a:xfrm>
            <a:off x="342900" y="4025408"/>
            <a:ext cx="1995050" cy="456841"/>
          </a:xfrm>
        </p:spPr>
        <p:txBody>
          <a:bodyPr/>
          <a:lstStyle/>
          <a:p>
            <a:r>
              <a:rPr lang="en-IN" dirty="0"/>
              <a:t>Discard Tube</a:t>
            </a:r>
          </a:p>
        </p:txBody>
      </p:sp>
      <p:pic>
        <p:nvPicPr>
          <p:cNvPr id="10" name="Picture 9" descr="Some light-blue topped tubes.">
            <a:extLst>
              <a:ext uri="{FF2B5EF4-FFF2-40B4-BE49-F238E27FC236}">
                <a16:creationId xmlns:a16="http://schemas.microsoft.com/office/drawing/2014/main" xmlns="" id="{A66170A1-1D4E-5751-F293-BB2412D7A5C0}"/>
              </a:ext>
            </a:extLst>
          </p:cNvPr>
          <p:cNvPicPr>
            <a:picLocks noChangeAspect="1"/>
          </p:cNvPicPr>
          <p:nvPr/>
        </p:nvPicPr>
        <p:blipFill>
          <a:blip r:embed="rId4"/>
          <a:stretch>
            <a:fillRect/>
          </a:stretch>
        </p:blipFill>
        <p:spPr>
          <a:xfrm>
            <a:off x="2811523" y="1270000"/>
            <a:ext cx="5925826" cy="1963082"/>
          </a:xfrm>
          <a:prstGeom prst="rect">
            <a:avLst/>
          </a:prstGeom>
        </p:spPr>
      </p:pic>
      <p:sp>
        <p:nvSpPr>
          <p:cNvPr id="4" name="Content Placeholder 3">
            <a:extLst>
              <a:ext uri="{FF2B5EF4-FFF2-40B4-BE49-F238E27FC236}">
                <a16:creationId xmlns:a16="http://schemas.microsoft.com/office/drawing/2014/main" xmlns="" id="{1AD2A524-17FE-2D6E-44D6-F70A596DAD99}"/>
              </a:ext>
            </a:extLst>
          </p:cNvPr>
          <p:cNvSpPr>
            <a:spLocks noGrp="1"/>
          </p:cNvSpPr>
          <p:nvPr>
            <p:ph sz="quarter" idx="14"/>
          </p:nvPr>
        </p:nvSpPr>
        <p:spPr>
          <a:xfrm>
            <a:off x="4795400" y="3289692"/>
            <a:ext cx="2667000" cy="455467"/>
          </a:xfrm>
        </p:spPr>
        <p:txBody>
          <a:bodyPr/>
          <a:lstStyle/>
          <a:p>
            <a:r>
              <a:rPr lang="en-IN" dirty="0"/>
              <a:t>Light-Blue-Topped</a:t>
            </a:r>
          </a:p>
        </p:txBody>
      </p:sp>
      <p:pic>
        <p:nvPicPr>
          <p:cNvPr id="11" name="Picture 10" descr="Some red-topped tubes.">
            <a:extLst>
              <a:ext uri="{FF2B5EF4-FFF2-40B4-BE49-F238E27FC236}">
                <a16:creationId xmlns:a16="http://schemas.microsoft.com/office/drawing/2014/main" xmlns="" id="{8F58874E-38FC-9D46-B06F-3D34C8B59B3B}"/>
              </a:ext>
            </a:extLst>
          </p:cNvPr>
          <p:cNvPicPr>
            <a:picLocks noChangeAspect="1"/>
          </p:cNvPicPr>
          <p:nvPr/>
        </p:nvPicPr>
        <p:blipFill>
          <a:blip r:embed="rId5"/>
          <a:stretch>
            <a:fillRect/>
          </a:stretch>
        </p:blipFill>
        <p:spPr>
          <a:xfrm>
            <a:off x="2993220" y="3782392"/>
            <a:ext cx="5633192" cy="1877731"/>
          </a:xfrm>
          <a:prstGeom prst="rect">
            <a:avLst/>
          </a:prstGeom>
        </p:spPr>
      </p:pic>
      <p:sp>
        <p:nvSpPr>
          <p:cNvPr id="8" name="Content Placeholder 7">
            <a:extLst>
              <a:ext uri="{FF2B5EF4-FFF2-40B4-BE49-F238E27FC236}">
                <a16:creationId xmlns:a16="http://schemas.microsoft.com/office/drawing/2014/main" xmlns="" id="{092AFC85-F763-5288-A50C-A39BA3AB794A}"/>
              </a:ext>
            </a:extLst>
          </p:cNvPr>
          <p:cNvSpPr>
            <a:spLocks noGrp="1"/>
          </p:cNvSpPr>
          <p:nvPr>
            <p:ph sz="quarter" idx="15"/>
          </p:nvPr>
        </p:nvSpPr>
        <p:spPr>
          <a:xfrm>
            <a:off x="4878528" y="5745618"/>
            <a:ext cx="1862575" cy="466728"/>
          </a:xfrm>
        </p:spPr>
        <p:txBody>
          <a:bodyPr/>
          <a:lstStyle/>
          <a:p>
            <a:r>
              <a:rPr lang="en-IN" dirty="0"/>
              <a:t>Red-Topped</a:t>
            </a:r>
          </a:p>
        </p:txBody>
      </p:sp>
      <p:sp>
        <p:nvSpPr>
          <p:cNvPr id="6" name="Text Placeholder 5">
            <a:extLst>
              <a:ext uri="{FF2B5EF4-FFF2-40B4-BE49-F238E27FC236}">
                <a16:creationId xmlns:a16="http://schemas.microsoft.com/office/drawing/2014/main" xmlns="" id="{24CFE508-101E-C205-A17A-B883563BEE57}"/>
              </a:ext>
            </a:extLst>
          </p:cNvPr>
          <p:cNvSpPr>
            <a:spLocks noGrp="1"/>
          </p:cNvSpPr>
          <p:nvPr>
            <p:ph type="body" sz="quarter" idx="13"/>
          </p:nvPr>
        </p:nvSpPr>
        <p:spPr/>
        <p:txBody>
          <a:bodyPr/>
          <a:lstStyle/>
          <a:p>
            <a:pPr algn="r"/>
            <a:r>
              <a:rPr lang="en-IN" dirty="0">
                <a:solidFill>
                  <a:schemeClr val="tx1">
                    <a:lumMod val="95000"/>
                    <a:lumOff val="5000"/>
                  </a:schemeClr>
                </a:solidFill>
              </a:rPr>
              <a:t>Courtesy and ©Becton Dickinson</a:t>
            </a:r>
          </a:p>
        </p:txBody>
      </p:sp>
      <p:sp>
        <p:nvSpPr>
          <p:cNvPr id="7" name="Slide Number Placeholder 6">
            <a:extLst>
              <a:ext uri="{FF2B5EF4-FFF2-40B4-BE49-F238E27FC236}">
                <a16:creationId xmlns:a16="http://schemas.microsoft.com/office/drawing/2014/main" xmlns="" id="{5F0D406F-41AF-6153-2CAD-C3FBB76018AC}"/>
              </a:ext>
            </a:extLst>
          </p:cNvPr>
          <p:cNvSpPr>
            <a:spLocks noGrp="1"/>
          </p:cNvSpPr>
          <p:nvPr>
            <p:ph type="sldNum" sz="quarter" idx="10"/>
          </p:nvPr>
        </p:nvSpPr>
        <p:spPr/>
        <p:txBody>
          <a:bodyPr/>
          <a:lstStyle/>
          <a:p>
            <a:fld id="{68151E55-6873-49E2-B8D5-2F265E6F1973}" type="slidenum">
              <a:rPr lang="en-US" smtClean="0"/>
              <a:t>33</a:t>
            </a:fld>
            <a:endParaRPr lang="en-US"/>
          </a:p>
        </p:txBody>
      </p:sp>
    </p:spTree>
    <p:extLst>
      <p:ext uri="{BB962C8B-B14F-4D97-AF65-F5344CB8AC3E}">
        <p14:creationId xmlns:p14="http://schemas.microsoft.com/office/powerpoint/2010/main" val="1143558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8AB62F-8E28-F869-5BF2-74FFD8A717A1}"/>
              </a:ext>
            </a:extLst>
          </p:cNvPr>
          <p:cNvSpPr>
            <a:spLocks noGrp="1"/>
          </p:cNvSpPr>
          <p:nvPr>
            <p:ph type="title"/>
          </p:nvPr>
        </p:nvSpPr>
        <p:spPr/>
        <p:txBody>
          <a:bodyPr/>
          <a:lstStyle/>
          <a:p>
            <a:r>
              <a:rPr lang="en-IN" sz="3600" dirty="0"/>
              <a:t>Routinely Used Tubes </a:t>
            </a:r>
            <a:r>
              <a:rPr lang="en-IN" sz="1000" b="0" dirty="0"/>
              <a:t>2</a:t>
            </a:r>
          </a:p>
        </p:txBody>
      </p:sp>
      <p:pic>
        <p:nvPicPr>
          <p:cNvPr id="12" name="Picture 11" descr="Serum separator tubes.">
            <a:extLst>
              <a:ext uri="{FF2B5EF4-FFF2-40B4-BE49-F238E27FC236}">
                <a16:creationId xmlns:a16="http://schemas.microsoft.com/office/drawing/2014/main" xmlns="" id="{8C55B37F-DB67-B5C0-06CD-AC6CA65FF402}"/>
              </a:ext>
            </a:extLst>
          </p:cNvPr>
          <p:cNvPicPr>
            <a:picLocks noChangeAspect="1"/>
          </p:cNvPicPr>
          <p:nvPr/>
        </p:nvPicPr>
        <p:blipFill>
          <a:blip r:embed="rId3"/>
          <a:stretch>
            <a:fillRect/>
          </a:stretch>
        </p:blipFill>
        <p:spPr>
          <a:xfrm>
            <a:off x="360420" y="1249929"/>
            <a:ext cx="4109060" cy="1597290"/>
          </a:xfrm>
          <a:prstGeom prst="rect">
            <a:avLst/>
          </a:prstGeom>
        </p:spPr>
      </p:pic>
      <p:sp>
        <p:nvSpPr>
          <p:cNvPr id="3" name="Content Placeholder 2">
            <a:extLst>
              <a:ext uri="{FF2B5EF4-FFF2-40B4-BE49-F238E27FC236}">
                <a16:creationId xmlns:a16="http://schemas.microsoft.com/office/drawing/2014/main" xmlns="" id="{092B833F-85BA-EC87-14A0-3FB4F38CC202}"/>
              </a:ext>
            </a:extLst>
          </p:cNvPr>
          <p:cNvSpPr>
            <a:spLocks noGrp="1"/>
          </p:cNvSpPr>
          <p:nvPr>
            <p:ph sz="quarter" idx="11"/>
          </p:nvPr>
        </p:nvSpPr>
        <p:spPr>
          <a:xfrm>
            <a:off x="327295" y="3013406"/>
            <a:ext cx="2590800" cy="456840"/>
          </a:xfrm>
        </p:spPr>
        <p:txBody>
          <a:bodyPr/>
          <a:lstStyle/>
          <a:p>
            <a:r>
              <a:rPr lang="en-IN" dirty="0"/>
              <a:t>Serum Separator</a:t>
            </a:r>
          </a:p>
        </p:txBody>
      </p:sp>
      <p:pic>
        <p:nvPicPr>
          <p:cNvPr id="13" name="Picture 12" descr="Green-topped tubes.">
            <a:extLst>
              <a:ext uri="{FF2B5EF4-FFF2-40B4-BE49-F238E27FC236}">
                <a16:creationId xmlns:a16="http://schemas.microsoft.com/office/drawing/2014/main" xmlns="" id="{A76C35D1-97E0-2D53-B646-A02C0CD2AD64}"/>
              </a:ext>
            </a:extLst>
          </p:cNvPr>
          <p:cNvPicPr>
            <a:picLocks noChangeAspect="1"/>
          </p:cNvPicPr>
          <p:nvPr/>
        </p:nvPicPr>
        <p:blipFill>
          <a:blip r:embed="rId4"/>
          <a:stretch>
            <a:fillRect/>
          </a:stretch>
        </p:blipFill>
        <p:spPr>
          <a:xfrm>
            <a:off x="4530039" y="1267797"/>
            <a:ext cx="4468755" cy="1524132"/>
          </a:xfrm>
          <a:prstGeom prst="rect">
            <a:avLst/>
          </a:prstGeom>
        </p:spPr>
      </p:pic>
      <p:sp>
        <p:nvSpPr>
          <p:cNvPr id="4" name="Content Placeholder 3">
            <a:extLst>
              <a:ext uri="{FF2B5EF4-FFF2-40B4-BE49-F238E27FC236}">
                <a16:creationId xmlns:a16="http://schemas.microsoft.com/office/drawing/2014/main" xmlns="" id="{0E2293A0-D0C9-0EF6-C71B-8A9039719860}"/>
              </a:ext>
            </a:extLst>
          </p:cNvPr>
          <p:cNvSpPr>
            <a:spLocks noGrp="1"/>
          </p:cNvSpPr>
          <p:nvPr>
            <p:ph sz="quarter" idx="14"/>
          </p:nvPr>
        </p:nvSpPr>
        <p:spPr>
          <a:xfrm>
            <a:off x="4533900" y="3043744"/>
            <a:ext cx="2143125" cy="491729"/>
          </a:xfrm>
        </p:spPr>
        <p:txBody>
          <a:bodyPr/>
          <a:lstStyle/>
          <a:p>
            <a:r>
              <a:rPr lang="en-IN" dirty="0"/>
              <a:t>Green-Topped</a:t>
            </a:r>
          </a:p>
        </p:txBody>
      </p:sp>
      <p:pic>
        <p:nvPicPr>
          <p:cNvPr id="14" name="Picture 13" descr="Plasma separator tubes.">
            <a:extLst>
              <a:ext uri="{FF2B5EF4-FFF2-40B4-BE49-F238E27FC236}">
                <a16:creationId xmlns:a16="http://schemas.microsoft.com/office/drawing/2014/main" xmlns="" id="{7CD0D1F5-0918-84F2-46AB-58664DB2C7DD}"/>
              </a:ext>
            </a:extLst>
          </p:cNvPr>
          <p:cNvPicPr>
            <a:picLocks noChangeAspect="1"/>
          </p:cNvPicPr>
          <p:nvPr/>
        </p:nvPicPr>
        <p:blipFill>
          <a:blip r:embed="rId5"/>
          <a:stretch>
            <a:fillRect/>
          </a:stretch>
        </p:blipFill>
        <p:spPr>
          <a:xfrm>
            <a:off x="365395" y="3787288"/>
            <a:ext cx="4206605" cy="1524132"/>
          </a:xfrm>
          <a:prstGeom prst="rect">
            <a:avLst/>
          </a:prstGeom>
        </p:spPr>
      </p:pic>
      <p:sp>
        <p:nvSpPr>
          <p:cNvPr id="5" name="Content Placeholder 4">
            <a:extLst>
              <a:ext uri="{FF2B5EF4-FFF2-40B4-BE49-F238E27FC236}">
                <a16:creationId xmlns:a16="http://schemas.microsoft.com/office/drawing/2014/main" xmlns="" id="{4E4996CC-F6A0-3696-1120-83291E6A6D07}"/>
              </a:ext>
            </a:extLst>
          </p:cNvPr>
          <p:cNvSpPr>
            <a:spLocks noGrp="1"/>
          </p:cNvSpPr>
          <p:nvPr>
            <p:ph sz="quarter" idx="15"/>
          </p:nvPr>
        </p:nvSpPr>
        <p:spPr>
          <a:xfrm>
            <a:off x="360420" y="5628462"/>
            <a:ext cx="2638425" cy="451856"/>
          </a:xfrm>
        </p:spPr>
        <p:txBody>
          <a:bodyPr/>
          <a:lstStyle/>
          <a:p>
            <a:r>
              <a:rPr lang="en-IN" dirty="0"/>
              <a:t>Plasma Separator</a:t>
            </a:r>
          </a:p>
        </p:txBody>
      </p:sp>
      <p:pic>
        <p:nvPicPr>
          <p:cNvPr id="15" name="Picture 14" descr="Lavender-topped tubes.">
            <a:extLst>
              <a:ext uri="{FF2B5EF4-FFF2-40B4-BE49-F238E27FC236}">
                <a16:creationId xmlns:a16="http://schemas.microsoft.com/office/drawing/2014/main" xmlns="" id="{F06F1D80-D94E-9ABD-7961-1DF09EEB9BF5}"/>
              </a:ext>
            </a:extLst>
          </p:cNvPr>
          <p:cNvPicPr>
            <a:picLocks noChangeAspect="1"/>
          </p:cNvPicPr>
          <p:nvPr/>
        </p:nvPicPr>
        <p:blipFill rotWithShape="1">
          <a:blip r:embed="rId6"/>
          <a:srcRect r="8223"/>
          <a:stretch/>
        </p:blipFill>
        <p:spPr>
          <a:xfrm>
            <a:off x="4626472" y="3786587"/>
            <a:ext cx="4146053" cy="1524132"/>
          </a:xfrm>
          <a:prstGeom prst="rect">
            <a:avLst/>
          </a:prstGeom>
        </p:spPr>
      </p:pic>
      <p:sp>
        <p:nvSpPr>
          <p:cNvPr id="6" name="Content Placeholder 5">
            <a:extLst>
              <a:ext uri="{FF2B5EF4-FFF2-40B4-BE49-F238E27FC236}">
                <a16:creationId xmlns:a16="http://schemas.microsoft.com/office/drawing/2014/main" xmlns="" id="{F93F56FA-264A-C8A7-C40E-94EA1FF6B0A7}"/>
              </a:ext>
            </a:extLst>
          </p:cNvPr>
          <p:cNvSpPr>
            <a:spLocks noGrp="1"/>
          </p:cNvSpPr>
          <p:nvPr>
            <p:ph sz="quarter" idx="16"/>
          </p:nvPr>
        </p:nvSpPr>
        <p:spPr>
          <a:xfrm>
            <a:off x="4533900" y="5668966"/>
            <a:ext cx="2562225" cy="492796"/>
          </a:xfrm>
        </p:spPr>
        <p:txBody>
          <a:bodyPr/>
          <a:lstStyle/>
          <a:p>
            <a:r>
              <a:rPr lang="en-IN" dirty="0"/>
              <a:t>Lavender-Topped</a:t>
            </a:r>
          </a:p>
        </p:txBody>
      </p:sp>
      <p:sp>
        <p:nvSpPr>
          <p:cNvPr id="10" name="Text Placeholder 9">
            <a:extLst>
              <a:ext uri="{FF2B5EF4-FFF2-40B4-BE49-F238E27FC236}">
                <a16:creationId xmlns:a16="http://schemas.microsoft.com/office/drawing/2014/main" xmlns="" id="{E18B2C71-AEE0-5F71-B1E3-E04487BA9C0E}"/>
              </a:ext>
            </a:extLst>
          </p:cNvPr>
          <p:cNvSpPr>
            <a:spLocks noGrp="1"/>
          </p:cNvSpPr>
          <p:nvPr>
            <p:ph type="body" sz="quarter" idx="13"/>
          </p:nvPr>
        </p:nvSpPr>
        <p:spPr/>
        <p:txBody>
          <a:bodyPr/>
          <a:lstStyle/>
          <a:p>
            <a:r>
              <a:rPr lang="en-IN" dirty="0">
                <a:solidFill>
                  <a:schemeClr val="tx1">
                    <a:lumMod val="95000"/>
                    <a:lumOff val="5000"/>
                  </a:schemeClr>
                </a:solidFill>
              </a:rPr>
              <a:t>Courtesy and ©Becton Dickinson</a:t>
            </a:r>
          </a:p>
        </p:txBody>
      </p:sp>
      <p:sp>
        <p:nvSpPr>
          <p:cNvPr id="11" name="Slide Number Placeholder 10">
            <a:extLst>
              <a:ext uri="{FF2B5EF4-FFF2-40B4-BE49-F238E27FC236}">
                <a16:creationId xmlns:a16="http://schemas.microsoft.com/office/drawing/2014/main" xmlns="" id="{0E68BCDE-F6E1-B1E4-BE79-DA1B797D9565}"/>
              </a:ext>
            </a:extLst>
          </p:cNvPr>
          <p:cNvSpPr>
            <a:spLocks noGrp="1"/>
          </p:cNvSpPr>
          <p:nvPr>
            <p:ph type="sldNum" sz="quarter" idx="10"/>
          </p:nvPr>
        </p:nvSpPr>
        <p:spPr/>
        <p:txBody>
          <a:bodyPr/>
          <a:lstStyle/>
          <a:p>
            <a:fld id="{68151E55-6873-49E2-B8D5-2F265E6F1973}" type="slidenum">
              <a:rPr lang="en-US" smtClean="0"/>
              <a:t>34</a:t>
            </a:fld>
            <a:endParaRPr lang="en-US" dirty="0"/>
          </a:p>
        </p:txBody>
      </p:sp>
    </p:spTree>
    <p:extLst>
      <p:ext uri="{BB962C8B-B14F-4D97-AF65-F5344CB8AC3E}">
        <p14:creationId xmlns:p14="http://schemas.microsoft.com/office/powerpoint/2010/main" val="376392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41841-0156-F6D2-9C8D-74A2AE48673F}"/>
              </a:ext>
            </a:extLst>
          </p:cNvPr>
          <p:cNvSpPr>
            <a:spLocks noGrp="1"/>
          </p:cNvSpPr>
          <p:nvPr>
            <p:ph type="title"/>
          </p:nvPr>
        </p:nvSpPr>
        <p:spPr/>
        <p:txBody>
          <a:bodyPr/>
          <a:lstStyle/>
          <a:p>
            <a:r>
              <a:rPr lang="en-IN" sz="3600" dirty="0"/>
              <a:t>Routinely Used Tubes </a:t>
            </a:r>
            <a:r>
              <a:rPr lang="en-IN" sz="1000" b="0" dirty="0"/>
              <a:t>3</a:t>
            </a:r>
          </a:p>
        </p:txBody>
      </p:sp>
      <p:pic>
        <p:nvPicPr>
          <p:cNvPr id="8" name="Picture 7" descr="Pink-topped tubes.">
            <a:extLst>
              <a:ext uri="{FF2B5EF4-FFF2-40B4-BE49-F238E27FC236}">
                <a16:creationId xmlns:a16="http://schemas.microsoft.com/office/drawing/2014/main" xmlns="" id="{24EF0F2B-D86A-E069-97FB-77AE997FE2B5}"/>
              </a:ext>
            </a:extLst>
          </p:cNvPr>
          <p:cNvPicPr>
            <a:picLocks noChangeAspect="1"/>
          </p:cNvPicPr>
          <p:nvPr/>
        </p:nvPicPr>
        <p:blipFill>
          <a:blip r:embed="rId3"/>
          <a:stretch>
            <a:fillRect/>
          </a:stretch>
        </p:blipFill>
        <p:spPr>
          <a:xfrm>
            <a:off x="534048" y="1749400"/>
            <a:ext cx="2627604" cy="1755800"/>
          </a:xfrm>
          <a:prstGeom prst="rect">
            <a:avLst/>
          </a:prstGeom>
        </p:spPr>
      </p:pic>
      <p:sp>
        <p:nvSpPr>
          <p:cNvPr id="3" name="Content Placeholder 2">
            <a:extLst>
              <a:ext uri="{FF2B5EF4-FFF2-40B4-BE49-F238E27FC236}">
                <a16:creationId xmlns:a16="http://schemas.microsoft.com/office/drawing/2014/main" xmlns="" id="{B8167894-1943-34F7-5247-82B1C1A09921}"/>
              </a:ext>
            </a:extLst>
          </p:cNvPr>
          <p:cNvSpPr>
            <a:spLocks noGrp="1"/>
          </p:cNvSpPr>
          <p:nvPr>
            <p:ph sz="quarter" idx="11"/>
          </p:nvPr>
        </p:nvSpPr>
        <p:spPr>
          <a:xfrm>
            <a:off x="723900" y="3920933"/>
            <a:ext cx="2076450" cy="475891"/>
          </a:xfrm>
        </p:spPr>
        <p:txBody>
          <a:bodyPr/>
          <a:lstStyle/>
          <a:p>
            <a:r>
              <a:rPr lang="en-IN" dirty="0"/>
              <a:t>Pink-Topped</a:t>
            </a:r>
          </a:p>
        </p:txBody>
      </p:sp>
      <p:pic>
        <p:nvPicPr>
          <p:cNvPr id="9" name="Picture 8" descr="Gray-topped tubes.">
            <a:extLst>
              <a:ext uri="{FF2B5EF4-FFF2-40B4-BE49-F238E27FC236}">
                <a16:creationId xmlns:a16="http://schemas.microsoft.com/office/drawing/2014/main" xmlns="" id="{E368B040-E4D9-EB33-052E-7AC056322E66}"/>
              </a:ext>
            </a:extLst>
          </p:cNvPr>
          <p:cNvPicPr>
            <a:picLocks noChangeAspect="1"/>
          </p:cNvPicPr>
          <p:nvPr/>
        </p:nvPicPr>
        <p:blipFill>
          <a:blip r:embed="rId4"/>
          <a:stretch>
            <a:fillRect/>
          </a:stretch>
        </p:blipFill>
        <p:spPr>
          <a:xfrm>
            <a:off x="3997036" y="1749400"/>
            <a:ext cx="4804064" cy="1755800"/>
          </a:xfrm>
          <a:prstGeom prst="rect">
            <a:avLst/>
          </a:prstGeom>
        </p:spPr>
      </p:pic>
      <p:sp>
        <p:nvSpPr>
          <p:cNvPr id="4" name="Content Placeholder 3">
            <a:extLst>
              <a:ext uri="{FF2B5EF4-FFF2-40B4-BE49-F238E27FC236}">
                <a16:creationId xmlns:a16="http://schemas.microsoft.com/office/drawing/2014/main" xmlns="" id="{02F3012A-B94B-FD8A-2595-274931596B39}"/>
              </a:ext>
            </a:extLst>
          </p:cNvPr>
          <p:cNvSpPr>
            <a:spLocks noGrp="1"/>
          </p:cNvSpPr>
          <p:nvPr>
            <p:ph sz="quarter" idx="14"/>
          </p:nvPr>
        </p:nvSpPr>
        <p:spPr>
          <a:xfrm>
            <a:off x="4572000" y="3924992"/>
            <a:ext cx="2038349" cy="495300"/>
          </a:xfrm>
        </p:spPr>
        <p:txBody>
          <a:bodyPr/>
          <a:lstStyle/>
          <a:p>
            <a:r>
              <a:rPr lang="en-IN" dirty="0"/>
              <a:t>Gray-Topped</a:t>
            </a:r>
          </a:p>
        </p:txBody>
      </p:sp>
      <p:sp>
        <p:nvSpPr>
          <p:cNvPr id="6" name="Text Placeholder 5">
            <a:extLst>
              <a:ext uri="{FF2B5EF4-FFF2-40B4-BE49-F238E27FC236}">
                <a16:creationId xmlns:a16="http://schemas.microsoft.com/office/drawing/2014/main" xmlns="" id="{41F38958-C52A-DB9D-9351-F1DBD13D21E6}"/>
              </a:ext>
            </a:extLst>
          </p:cNvPr>
          <p:cNvSpPr>
            <a:spLocks noGrp="1"/>
          </p:cNvSpPr>
          <p:nvPr>
            <p:ph type="body" sz="quarter" idx="13"/>
          </p:nvPr>
        </p:nvSpPr>
        <p:spPr/>
        <p:txBody>
          <a:bodyPr/>
          <a:lstStyle/>
          <a:p>
            <a:pPr algn="r"/>
            <a:r>
              <a:rPr lang="en-IN" dirty="0">
                <a:solidFill>
                  <a:schemeClr val="tx1">
                    <a:lumMod val="95000"/>
                    <a:lumOff val="5000"/>
                  </a:schemeClr>
                </a:solidFill>
              </a:rPr>
              <a:t>Courtesy and ©Becton Dickinson</a:t>
            </a:r>
          </a:p>
        </p:txBody>
      </p:sp>
      <p:sp>
        <p:nvSpPr>
          <p:cNvPr id="7" name="Slide Number Placeholder 6">
            <a:extLst>
              <a:ext uri="{FF2B5EF4-FFF2-40B4-BE49-F238E27FC236}">
                <a16:creationId xmlns:a16="http://schemas.microsoft.com/office/drawing/2014/main" xmlns="" id="{341A0B9E-3067-BAB0-E88F-AD1875337A8F}"/>
              </a:ext>
            </a:extLst>
          </p:cNvPr>
          <p:cNvSpPr>
            <a:spLocks noGrp="1"/>
          </p:cNvSpPr>
          <p:nvPr>
            <p:ph type="sldNum" sz="quarter" idx="10"/>
          </p:nvPr>
        </p:nvSpPr>
        <p:spPr/>
        <p:txBody>
          <a:bodyPr/>
          <a:lstStyle/>
          <a:p>
            <a:fld id="{68151E55-6873-49E2-B8D5-2F265E6F1973}" type="slidenum">
              <a:rPr lang="en-US" smtClean="0"/>
              <a:t>35</a:t>
            </a:fld>
            <a:endParaRPr lang="en-US"/>
          </a:p>
        </p:txBody>
      </p:sp>
    </p:spTree>
    <p:extLst>
      <p:ext uri="{BB962C8B-B14F-4D97-AF65-F5344CB8AC3E}">
        <p14:creationId xmlns:p14="http://schemas.microsoft.com/office/powerpoint/2010/main" val="3902343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947CCE-4943-FB88-8520-2C94A88FB3E8}"/>
              </a:ext>
            </a:extLst>
          </p:cNvPr>
          <p:cNvSpPr>
            <a:spLocks noGrp="1"/>
          </p:cNvSpPr>
          <p:nvPr>
            <p:ph type="title"/>
          </p:nvPr>
        </p:nvSpPr>
        <p:spPr/>
        <p:txBody>
          <a:bodyPr>
            <a:normAutofit/>
          </a:bodyPr>
          <a:lstStyle/>
          <a:p>
            <a:r>
              <a:rPr lang="en-IN" sz="3600" dirty="0"/>
              <a:t>Specialty Tubes</a:t>
            </a:r>
          </a:p>
        </p:txBody>
      </p:sp>
      <p:pic>
        <p:nvPicPr>
          <p:cNvPr id="12" name="Picture 11" descr="Yellow-topped specialty tubes.">
            <a:extLst>
              <a:ext uri="{FF2B5EF4-FFF2-40B4-BE49-F238E27FC236}">
                <a16:creationId xmlns:a16="http://schemas.microsoft.com/office/drawing/2014/main" xmlns="" id="{29206D2E-7A76-5328-5248-00B4C3935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82" y="1262675"/>
            <a:ext cx="1765860" cy="1758502"/>
          </a:xfrm>
          <a:prstGeom prst="rect">
            <a:avLst/>
          </a:prstGeom>
        </p:spPr>
      </p:pic>
      <p:sp>
        <p:nvSpPr>
          <p:cNvPr id="3" name="Content Placeholder 2">
            <a:extLst>
              <a:ext uri="{FF2B5EF4-FFF2-40B4-BE49-F238E27FC236}">
                <a16:creationId xmlns:a16="http://schemas.microsoft.com/office/drawing/2014/main" xmlns="" id="{52C8CA69-537C-166E-8BF4-4B92396EA0D8}"/>
              </a:ext>
            </a:extLst>
          </p:cNvPr>
          <p:cNvSpPr>
            <a:spLocks noGrp="1"/>
          </p:cNvSpPr>
          <p:nvPr>
            <p:ph sz="quarter" idx="11"/>
          </p:nvPr>
        </p:nvSpPr>
        <p:spPr>
          <a:xfrm>
            <a:off x="377808" y="3171790"/>
            <a:ext cx="2181225" cy="439624"/>
          </a:xfrm>
        </p:spPr>
        <p:txBody>
          <a:bodyPr/>
          <a:lstStyle/>
          <a:p>
            <a:r>
              <a:rPr lang="en-IN" dirty="0"/>
              <a:t>Yellow-Topped</a:t>
            </a:r>
          </a:p>
        </p:txBody>
      </p:sp>
      <p:pic>
        <p:nvPicPr>
          <p:cNvPr id="13" name="Picture 12" descr="Royal-blue-topped specialty tubes.">
            <a:extLst>
              <a:ext uri="{FF2B5EF4-FFF2-40B4-BE49-F238E27FC236}">
                <a16:creationId xmlns:a16="http://schemas.microsoft.com/office/drawing/2014/main" xmlns="" id="{2FD8CFB8-69D1-6CCE-F511-39B9D935B934}"/>
              </a:ext>
            </a:extLst>
          </p:cNvPr>
          <p:cNvPicPr>
            <a:picLocks noChangeAspect="1"/>
          </p:cNvPicPr>
          <p:nvPr/>
        </p:nvPicPr>
        <p:blipFill>
          <a:blip r:embed="rId4"/>
          <a:stretch>
            <a:fillRect/>
          </a:stretch>
        </p:blipFill>
        <p:spPr>
          <a:xfrm>
            <a:off x="4120170" y="1267331"/>
            <a:ext cx="3951659" cy="1823416"/>
          </a:xfrm>
          <a:prstGeom prst="rect">
            <a:avLst/>
          </a:prstGeom>
        </p:spPr>
      </p:pic>
      <p:sp>
        <p:nvSpPr>
          <p:cNvPr id="4" name="Content Placeholder 3">
            <a:extLst>
              <a:ext uri="{FF2B5EF4-FFF2-40B4-BE49-F238E27FC236}">
                <a16:creationId xmlns:a16="http://schemas.microsoft.com/office/drawing/2014/main" xmlns="" id="{55DAE3D9-D5FA-D18B-1F06-A38788DB7A5B}"/>
              </a:ext>
            </a:extLst>
          </p:cNvPr>
          <p:cNvSpPr>
            <a:spLocks noGrp="1"/>
          </p:cNvSpPr>
          <p:nvPr>
            <p:ph sz="quarter" idx="14"/>
          </p:nvPr>
        </p:nvSpPr>
        <p:spPr>
          <a:xfrm>
            <a:off x="4533900" y="3222168"/>
            <a:ext cx="2857500" cy="453629"/>
          </a:xfrm>
        </p:spPr>
        <p:txBody>
          <a:bodyPr/>
          <a:lstStyle/>
          <a:p>
            <a:r>
              <a:rPr lang="en-IN" dirty="0"/>
              <a:t>Royal-Blue-Topped</a:t>
            </a:r>
          </a:p>
        </p:txBody>
      </p:sp>
      <p:pic>
        <p:nvPicPr>
          <p:cNvPr id="14" name="Picture 13" descr="Tan-topped specialty tubes.">
            <a:extLst>
              <a:ext uri="{FF2B5EF4-FFF2-40B4-BE49-F238E27FC236}">
                <a16:creationId xmlns:a16="http://schemas.microsoft.com/office/drawing/2014/main" xmlns="" id="{FADF334F-85FD-B125-7F91-C8F1C15E2C7C}"/>
              </a:ext>
            </a:extLst>
          </p:cNvPr>
          <p:cNvPicPr>
            <a:picLocks noChangeAspect="1"/>
          </p:cNvPicPr>
          <p:nvPr/>
        </p:nvPicPr>
        <p:blipFill>
          <a:blip r:embed="rId5"/>
          <a:stretch>
            <a:fillRect/>
          </a:stretch>
        </p:blipFill>
        <p:spPr>
          <a:xfrm>
            <a:off x="440995" y="3755250"/>
            <a:ext cx="1679316" cy="2089446"/>
          </a:xfrm>
          <a:prstGeom prst="rect">
            <a:avLst/>
          </a:prstGeom>
        </p:spPr>
      </p:pic>
      <p:sp>
        <p:nvSpPr>
          <p:cNvPr id="5" name="Content Placeholder 4">
            <a:extLst>
              <a:ext uri="{FF2B5EF4-FFF2-40B4-BE49-F238E27FC236}">
                <a16:creationId xmlns:a16="http://schemas.microsoft.com/office/drawing/2014/main" xmlns="" id="{768B832D-2DDA-B806-71AB-781D3B5825F7}"/>
              </a:ext>
            </a:extLst>
          </p:cNvPr>
          <p:cNvSpPr>
            <a:spLocks noGrp="1"/>
          </p:cNvSpPr>
          <p:nvPr>
            <p:ph sz="quarter" idx="15"/>
          </p:nvPr>
        </p:nvSpPr>
        <p:spPr>
          <a:xfrm>
            <a:off x="388746" y="5916859"/>
            <a:ext cx="1790700" cy="423281"/>
          </a:xfrm>
        </p:spPr>
        <p:txBody>
          <a:bodyPr/>
          <a:lstStyle/>
          <a:p>
            <a:r>
              <a:rPr lang="en-IN" dirty="0"/>
              <a:t>Tan-Topped</a:t>
            </a:r>
          </a:p>
        </p:txBody>
      </p:sp>
      <p:pic>
        <p:nvPicPr>
          <p:cNvPr id="15" name="Picture 14" descr="White-topped specialty tube.">
            <a:extLst>
              <a:ext uri="{FF2B5EF4-FFF2-40B4-BE49-F238E27FC236}">
                <a16:creationId xmlns:a16="http://schemas.microsoft.com/office/drawing/2014/main" xmlns="" id="{8402B932-8619-2EAB-F701-CE821BB868FB}"/>
              </a:ext>
            </a:extLst>
          </p:cNvPr>
          <p:cNvPicPr>
            <a:picLocks noChangeAspect="1"/>
          </p:cNvPicPr>
          <p:nvPr/>
        </p:nvPicPr>
        <p:blipFill>
          <a:blip r:embed="rId6"/>
          <a:stretch>
            <a:fillRect/>
          </a:stretch>
        </p:blipFill>
        <p:spPr>
          <a:xfrm>
            <a:off x="2645907" y="3422220"/>
            <a:ext cx="1755800" cy="2304488"/>
          </a:xfrm>
          <a:prstGeom prst="rect">
            <a:avLst/>
          </a:prstGeom>
        </p:spPr>
      </p:pic>
      <p:sp>
        <p:nvSpPr>
          <p:cNvPr id="6" name="Content Placeholder 5">
            <a:extLst>
              <a:ext uri="{FF2B5EF4-FFF2-40B4-BE49-F238E27FC236}">
                <a16:creationId xmlns:a16="http://schemas.microsoft.com/office/drawing/2014/main" xmlns="" id="{88F8EDCF-7A9D-74D9-BBDC-BEB6CC17071F}"/>
              </a:ext>
            </a:extLst>
          </p:cNvPr>
          <p:cNvSpPr>
            <a:spLocks noGrp="1"/>
          </p:cNvSpPr>
          <p:nvPr>
            <p:ph sz="quarter" idx="16"/>
          </p:nvPr>
        </p:nvSpPr>
        <p:spPr>
          <a:xfrm>
            <a:off x="2656320" y="5807335"/>
            <a:ext cx="2085975" cy="441065"/>
          </a:xfrm>
        </p:spPr>
        <p:txBody>
          <a:bodyPr/>
          <a:lstStyle/>
          <a:p>
            <a:r>
              <a:rPr lang="en-IN" dirty="0"/>
              <a:t>White-Topped</a:t>
            </a:r>
          </a:p>
        </p:txBody>
      </p:sp>
      <p:pic>
        <p:nvPicPr>
          <p:cNvPr id="16" name="Picture 15" descr="Orange-topped specialty tube.">
            <a:extLst>
              <a:ext uri="{FF2B5EF4-FFF2-40B4-BE49-F238E27FC236}">
                <a16:creationId xmlns:a16="http://schemas.microsoft.com/office/drawing/2014/main" xmlns="" id="{F18F90FC-583B-0DCA-9072-4B7A6E3B0A3F}"/>
              </a:ext>
            </a:extLst>
          </p:cNvPr>
          <p:cNvPicPr>
            <a:picLocks noChangeAspect="1"/>
          </p:cNvPicPr>
          <p:nvPr/>
        </p:nvPicPr>
        <p:blipFill>
          <a:blip r:embed="rId7"/>
          <a:stretch>
            <a:fillRect/>
          </a:stretch>
        </p:blipFill>
        <p:spPr>
          <a:xfrm>
            <a:off x="5858402" y="3771679"/>
            <a:ext cx="1679316" cy="1917635"/>
          </a:xfrm>
          <a:prstGeom prst="rect">
            <a:avLst/>
          </a:prstGeom>
        </p:spPr>
      </p:pic>
      <p:sp>
        <p:nvSpPr>
          <p:cNvPr id="7" name="Content Placeholder 6">
            <a:extLst>
              <a:ext uri="{FF2B5EF4-FFF2-40B4-BE49-F238E27FC236}">
                <a16:creationId xmlns:a16="http://schemas.microsoft.com/office/drawing/2014/main" xmlns="" id="{4D9DD0AB-3EA9-A0FB-DCAA-5E61DC5543A8}"/>
              </a:ext>
            </a:extLst>
          </p:cNvPr>
          <p:cNvSpPr>
            <a:spLocks noGrp="1"/>
          </p:cNvSpPr>
          <p:nvPr>
            <p:ph sz="quarter" idx="17"/>
          </p:nvPr>
        </p:nvSpPr>
        <p:spPr>
          <a:xfrm>
            <a:off x="5774437" y="5768640"/>
            <a:ext cx="2340864" cy="432136"/>
          </a:xfrm>
        </p:spPr>
        <p:txBody>
          <a:bodyPr/>
          <a:lstStyle/>
          <a:p>
            <a:r>
              <a:rPr lang="en-IN" dirty="0"/>
              <a:t>Orange-Topped</a:t>
            </a:r>
          </a:p>
        </p:txBody>
      </p:sp>
      <p:sp>
        <p:nvSpPr>
          <p:cNvPr id="10" name="Text Placeholder 9">
            <a:extLst>
              <a:ext uri="{FF2B5EF4-FFF2-40B4-BE49-F238E27FC236}">
                <a16:creationId xmlns:a16="http://schemas.microsoft.com/office/drawing/2014/main" xmlns="" id="{51DA35EA-F385-42A9-4C36-B833B56CD926}"/>
              </a:ext>
            </a:extLst>
          </p:cNvPr>
          <p:cNvSpPr>
            <a:spLocks noGrp="1"/>
          </p:cNvSpPr>
          <p:nvPr>
            <p:ph type="body" sz="quarter" idx="13"/>
          </p:nvPr>
        </p:nvSpPr>
        <p:spPr/>
        <p:txBody>
          <a:bodyPr/>
          <a:lstStyle/>
          <a:p>
            <a:r>
              <a:rPr lang="en-IN" dirty="0">
                <a:solidFill>
                  <a:schemeClr val="tx1">
                    <a:lumMod val="95000"/>
                    <a:lumOff val="5000"/>
                  </a:schemeClr>
                </a:solidFill>
              </a:rPr>
              <a:t>Courtesy and ©Becton Dickinson</a:t>
            </a:r>
          </a:p>
        </p:txBody>
      </p:sp>
      <p:sp>
        <p:nvSpPr>
          <p:cNvPr id="11" name="Slide Number Placeholder 10">
            <a:extLst>
              <a:ext uri="{FF2B5EF4-FFF2-40B4-BE49-F238E27FC236}">
                <a16:creationId xmlns:a16="http://schemas.microsoft.com/office/drawing/2014/main" xmlns="" id="{E691DC3A-3157-710A-4004-F8CEBB53E8DD}"/>
              </a:ext>
            </a:extLst>
          </p:cNvPr>
          <p:cNvSpPr>
            <a:spLocks noGrp="1"/>
          </p:cNvSpPr>
          <p:nvPr>
            <p:ph type="sldNum" sz="quarter" idx="10"/>
          </p:nvPr>
        </p:nvSpPr>
        <p:spPr/>
        <p:txBody>
          <a:bodyPr/>
          <a:lstStyle/>
          <a:p>
            <a:fld id="{68151E55-6873-49E2-B8D5-2F265E6F1973}" type="slidenum">
              <a:rPr lang="en-US" smtClean="0"/>
              <a:t>36</a:t>
            </a:fld>
            <a:endParaRPr lang="en-US" dirty="0"/>
          </a:p>
        </p:txBody>
      </p:sp>
    </p:spTree>
    <p:extLst>
      <p:ext uri="{BB962C8B-B14F-4D97-AF65-F5344CB8AC3E}">
        <p14:creationId xmlns:p14="http://schemas.microsoft.com/office/powerpoint/2010/main" val="610917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05FA8B-0B83-925E-EC87-AF6B8D1A4DAC}"/>
              </a:ext>
            </a:extLst>
          </p:cNvPr>
          <p:cNvSpPr>
            <a:spLocks noGrp="1"/>
          </p:cNvSpPr>
          <p:nvPr>
            <p:ph type="title"/>
          </p:nvPr>
        </p:nvSpPr>
        <p:spPr/>
        <p:txBody>
          <a:bodyPr/>
          <a:lstStyle/>
          <a:p>
            <a:r>
              <a:rPr lang="en-IN" dirty="0"/>
              <a:t>Miscellaneous Tubes</a:t>
            </a:r>
          </a:p>
        </p:txBody>
      </p:sp>
      <p:sp>
        <p:nvSpPr>
          <p:cNvPr id="3" name="Content Placeholder 2">
            <a:extLst>
              <a:ext uri="{FF2B5EF4-FFF2-40B4-BE49-F238E27FC236}">
                <a16:creationId xmlns:a16="http://schemas.microsoft.com/office/drawing/2014/main" xmlns="" id="{48CC2E27-E01C-F57A-94BF-4F2D3C15C378}"/>
              </a:ext>
            </a:extLst>
          </p:cNvPr>
          <p:cNvSpPr>
            <a:spLocks noGrp="1"/>
          </p:cNvSpPr>
          <p:nvPr>
            <p:ph sz="quarter" idx="11"/>
          </p:nvPr>
        </p:nvSpPr>
        <p:spPr/>
        <p:txBody>
          <a:bodyPr/>
          <a:lstStyle/>
          <a:p>
            <a:r>
              <a:rPr lang="en-IN" dirty="0"/>
              <a:t>Tubes designed for specific test kits.</a:t>
            </a:r>
          </a:p>
          <a:p>
            <a:pPr marL="292608" indent="-292608">
              <a:buFont typeface="Arial" panose="020B0604020202020204" pitchFamily="34" charset="0"/>
              <a:buChar char="•"/>
            </a:pPr>
            <a:r>
              <a:rPr lang="en-IN" dirty="0"/>
              <a:t>Fibrin degradation products (F</a:t>
            </a:r>
            <a:r>
              <a:rPr lang="en-IN" sz="100" dirty="0"/>
              <a:t> </a:t>
            </a:r>
            <a:r>
              <a:rPr lang="en-IN" dirty="0"/>
              <a:t>D</a:t>
            </a:r>
            <a:r>
              <a:rPr lang="en-IN" sz="100" dirty="0"/>
              <a:t> </a:t>
            </a:r>
            <a:r>
              <a:rPr lang="en-IN" dirty="0"/>
              <a:t>P), also known as fibrin split products (F</a:t>
            </a:r>
            <a:r>
              <a:rPr lang="en-IN" sz="100" dirty="0"/>
              <a:t> </a:t>
            </a:r>
            <a:r>
              <a:rPr lang="en-IN" dirty="0"/>
              <a:t>S</a:t>
            </a:r>
            <a:r>
              <a:rPr lang="en-IN" sz="100" dirty="0"/>
              <a:t> </a:t>
            </a:r>
            <a:r>
              <a:rPr lang="en-IN" dirty="0"/>
              <a:t>P).</a:t>
            </a:r>
          </a:p>
          <a:p>
            <a:pPr marL="292608" indent="-292608">
              <a:buFont typeface="Arial" panose="020B0604020202020204" pitchFamily="34" charset="0"/>
              <a:buChar char="•"/>
            </a:pPr>
            <a:r>
              <a:rPr lang="en-IN" dirty="0"/>
              <a:t>Erythrocyte sedimentation rate kits.</a:t>
            </a:r>
          </a:p>
        </p:txBody>
      </p:sp>
      <p:sp>
        <p:nvSpPr>
          <p:cNvPr id="6" name="Slide Number Placeholder 5">
            <a:extLst>
              <a:ext uri="{FF2B5EF4-FFF2-40B4-BE49-F238E27FC236}">
                <a16:creationId xmlns:a16="http://schemas.microsoft.com/office/drawing/2014/main" xmlns="" id="{AE16CB3E-4371-2979-106D-04B84FE2A4A1}"/>
              </a:ext>
            </a:extLst>
          </p:cNvPr>
          <p:cNvSpPr>
            <a:spLocks noGrp="1"/>
          </p:cNvSpPr>
          <p:nvPr>
            <p:ph type="sldNum" sz="quarter" idx="4"/>
          </p:nvPr>
        </p:nvSpPr>
        <p:spPr/>
        <p:txBody>
          <a:bodyPr/>
          <a:lstStyle/>
          <a:p>
            <a:fld id="{68151E55-6873-49E2-B8D5-2F265E6F1973}" type="slidenum">
              <a:rPr lang="en-US" smtClean="0"/>
              <a:pPr/>
              <a:t>37</a:t>
            </a:fld>
            <a:endParaRPr lang="en-US" dirty="0"/>
          </a:p>
        </p:txBody>
      </p:sp>
    </p:spTree>
    <p:extLst>
      <p:ext uri="{BB962C8B-B14F-4D97-AF65-F5344CB8AC3E}">
        <p14:creationId xmlns:p14="http://schemas.microsoft.com/office/powerpoint/2010/main" val="1302270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37173-46D8-6231-96F2-8FEB2DDFDDD9}"/>
              </a:ext>
            </a:extLst>
          </p:cNvPr>
          <p:cNvSpPr>
            <a:spLocks noGrp="1"/>
          </p:cNvSpPr>
          <p:nvPr>
            <p:ph type="title"/>
          </p:nvPr>
        </p:nvSpPr>
        <p:spPr/>
        <p:txBody>
          <a:bodyPr>
            <a:normAutofit/>
          </a:bodyPr>
          <a:lstStyle/>
          <a:p>
            <a:r>
              <a:rPr lang="en-IN" sz="3600" dirty="0"/>
              <a:t>Microcollection Tubes </a:t>
            </a:r>
            <a:r>
              <a:rPr lang="en-IN" sz="1000" b="0" dirty="0"/>
              <a:t>1</a:t>
            </a:r>
          </a:p>
        </p:txBody>
      </p:sp>
      <p:sp>
        <p:nvSpPr>
          <p:cNvPr id="3" name="Content Placeholder 2">
            <a:extLst>
              <a:ext uri="{FF2B5EF4-FFF2-40B4-BE49-F238E27FC236}">
                <a16:creationId xmlns:a16="http://schemas.microsoft.com/office/drawing/2014/main" xmlns="" id="{5D224A7F-7CBC-9049-6FF2-FDC2B148970D}"/>
              </a:ext>
            </a:extLst>
          </p:cNvPr>
          <p:cNvSpPr>
            <a:spLocks noGrp="1"/>
          </p:cNvSpPr>
          <p:nvPr>
            <p:ph sz="quarter" idx="11"/>
          </p:nvPr>
        </p:nvSpPr>
        <p:spPr>
          <a:xfrm>
            <a:off x="342900" y="1276709"/>
            <a:ext cx="8458200" cy="856891"/>
          </a:xfrm>
        </p:spPr>
        <p:txBody>
          <a:bodyPr/>
          <a:lstStyle/>
          <a:p>
            <a:r>
              <a:rPr lang="en-US" dirty="0"/>
              <a:t>Colors and additives generally the same as those for evacuated tubes.</a:t>
            </a:r>
            <a:endParaRPr lang="en-IN" dirty="0"/>
          </a:p>
        </p:txBody>
      </p:sp>
      <p:sp>
        <p:nvSpPr>
          <p:cNvPr id="4" name="Content Placeholder 3">
            <a:extLst>
              <a:ext uri="{FF2B5EF4-FFF2-40B4-BE49-F238E27FC236}">
                <a16:creationId xmlns:a16="http://schemas.microsoft.com/office/drawing/2014/main" xmlns="" id="{0735CFE6-2089-75ED-0D2F-D08DA5406029}"/>
              </a:ext>
            </a:extLst>
          </p:cNvPr>
          <p:cNvSpPr>
            <a:spLocks noGrp="1"/>
          </p:cNvSpPr>
          <p:nvPr>
            <p:ph sz="quarter" idx="14"/>
          </p:nvPr>
        </p:nvSpPr>
        <p:spPr>
          <a:xfrm>
            <a:off x="342900" y="2343162"/>
            <a:ext cx="8458200" cy="1847001"/>
          </a:xfrm>
        </p:spPr>
        <p:txBody>
          <a:bodyPr/>
          <a:lstStyle/>
          <a:p>
            <a:r>
              <a:rPr lang="en-US" dirty="0"/>
              <a:t>Exceptions:</a:t>
            </a:r>
          </a:p>
          <a:p>
            <a:pPr marL="292608" indent="-292608">
              <a:buFont typeface="Arial" panose="020B0604020202020204" pitchFamily="34" charset="0"/>
              <a:buChar char="•"/>
            </a:pPr>
            <a:r>
              <a:rPr lang="en-US" dirty="0"/>
              <a:t>No citrated (light-blue) microcollection containers.</a:t>
            </a:r>
          </a:p>
          <a:p>
            <a:pPr marL="292608" indent="-292608">
              <a:buFont typeface="Arial" panose="020B0604020202020204" pitchFamily="34" charset="0"/>
              <a:buChar char="•"/>
            </a:pPr>
            <a:r>
              <a:rPr lang="en-US" dirty="0"/>
              <a:t>Amber color available for gold-stoppered serum separator and light-green plasma separator containers.</a:t>
            </a:r>
            <a:endParaRPr lang="en-IN" dirty="0"/>
          </a:p>
        </p:txBody>
      </p:sp>
      <p:sp>
        <p:nvSpPr>
          <p:cNvPr id="7" name="Slide Number Placeholder 6">
            <a:extLst>
              <a:ext uri="{FF2B5EF4-FFF2-40B4-BE49-F238E27FC236}">
                <a16:creationId xmlns:a16="http://schemas.microsoft.com/office/drawing/2014/main" xmlns="" id="{EAEFA4CE-CC34-5F0B-5F74-67F8787BB061}"/>
              </a:ext>
            </a:extLst>
          </p:cNvPr>
          <p:cNvSpPr>
            <a:spLocks noGrp="1"/>
          </p:cNvSpPr>
          <p:nvPr>
            <p:ph type="sldNum" sz="quarter" idx="10"/>
          </p:nvPr>
        </p:nvSpPr>
        <p:spPr/>
        <p:txBody>
          <a:bodyPr/>
          <a:lstStyle/>
          <a:p>
            <a:fld id="{68151E55-6873-49E2-B8D5-2F265E6F1973}" type="slidenum">
              <a:rPr lang="en-US" smtClean="0"/>
              <a:t>38</a:t>
            </a:fld>
            <a:endParaRPr lang="en-US"/>
          </a:p>
        </p:txBody>
      </p:sp>
    </p:spTree>
    <p:extLst>
      <p:ext uri="{BB962C8B-B14F-4D97-AF65-F5344CB8AC3E}">
        <p14:creationId xmlns:p14="http://schemas.microsoft.com/office/powerpoint/2010/main" val="80642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8.5</a:t>
            </a:r>
          </a:p>
        </p:txBody>
      </p:sp>
      <p:sp>
        <p:nvSpPr>
          <p:cNvPr id="3" name="Content Placeholder 2"/>
          <p:cNvSpPr>
            <a:spLocks noGrp="1"/>
          </p:cNvSpPr>
          <p:nvPr>
            <p:ph sz="quarter" idx="11"/>
          </p:nvPr>
        </p:nvSpPr>
        <p:spPr/>
        <p:txBody>
          <a:bodyPr/>
          <a:lstStyle/>
          <a:p>
            <a:r>
              <a:rPr lang="en-US" dirty="0"/>
              <a:t>Order of Draw</a:t>
            </a:r>
          </a:p>
        </p:txBody>
      </p:sp>
      <p:sp>
        <p:nvSpPr>
          <p:cNvPr id="6" name="Slide Number Placeholder 5"/>
          <p:cNvSpPr>
            <a:spLocks noGrp="1"/>
          </p:cNvSpPr>
          <p:nvPr>
            <p:ph type="sldNum" sz="quarter" idx="4"/>
          </p:nvPr>
        </p:nvSpPr>
        <p:spPr/>
        <p:txBody>
          <a:bodyPr/>
          <a:lstStyle/>
          <a:p>
            <a:fld id="{68151E55-6873-49E2-B8D5-2F265E6F1973}" type="slidenum">
              <a:rPr lang="en-US" smtClean="0"/>
              <a:pPr/>
              <a:t>39</a:t>
            </a:fld>
            <a:endParaRPr lang="en-US" dirty="0"/>
          </a:p>
        </p:txBody>
      </p:sp>
    </p:spTree>
    <p:extLst>
      <p:ext uri="{BB962C8B-B14F-4D97-AF65-F5344CB8AC3E}">
        <p14:creationId xmlns:p14="http://schemas.microsoft.com/office/powerpoint/2010/main" val="2634877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AA6A16-3086-86F9-D2EC-A4873CF85596}"/>
              </a:ext>
            </a:extLst>
          </p:cNvPr>
          <p:cNvSpPr>
            <a:spLocks noGrp="1"/>
          </p:cNvSpPr>
          <p:nvPr>
            <p:ph type="title"/>
          </p:nvPr>
        </p:nvSpPr>
        <p:spPr/>
        <p:txBody>
          <a:bodyPr/>
          <a:lstStyle/>
          <a:p>
            <a:r>
              <a:rPr lang="en-IN" dirty="0"/>
              <a:t>N</a:t>
            </a:r>
            <a:r>
              <a:rPr lang="en-IN" sz="100" dirty="0"/>
              <a:t> </a:t>
            </a:r>
            <a:r>
              <a:rPr lang="en-IN" dirty="0"/>
              <a:t>A</a:t>
            </a:r>
            <a:r>
              <a:rPr lang="en-IN" sz="100" dirty="0"/>
              <a:t> </a:t>
            </a:r>
            <a:r>
              <a:rPr lang="en-IN" dirty="0" err="1"/>
              <a:t>A</a:t>
            </a:r>
            <a:r>
              <a:rPr lang="en-IN" sz="100" dirty="0"/>
              <a:t> </a:t>
            </a:r>
            <a:r>
              <a:rPr lang="en-IN" dirty="0"/>
              <a:t>C</a:t>
            </a:r>
            <a:r>
              <a:rPr lang="en-IN" sz="100" dirty="0"/>
              <a:t> </a:t>
            </a:r>
            <a:r>
              <a:rPr lang="en-IN" dirty="0"/>
              <a:t>L</a:t>
            </a:r>
            <a:r>
              <a:rPr lang="en-IN" sz="100" dirty="0"/>
              <a:t> </a:t>
            </a:r>
            <a:r>
              <a:rPr lang="en-IN" dirty="0"/>
              <a:t>S Competencies </a:t>
            </a:r>
            <a:r>
              <a:rPr lang="en-IN" sz="1000" b="0" dirty="0"/>
              <a:t>2</a:t>
            </a:r>
          </a:p>
        </p:txBody>
      </p:sp>
      <p:sp>
        <p:nvSpPr>
          <p:cNvPr id="3" name="Content Placeholder 2">
            <a:extLst>
              <a:ext uri="{FF2B5EF4-FFF2-40B4-BE49-F238E27FC236}">
                <a16:creationId xmlns:a16="http://schemas.microsoft.com/office/drawing/2014/main" xmlns="" id="{98AB65DE-95F9-B5C4-7421-2AB81BA1009A}"/>
              </a:ext>
            </a:extLst>
          </p:cNvPr>
          <p:cNvSpPr>
            <a:spLocks noGrp="1"/>
          </p:cNvSpPr>
          <p:nvPr>
            <p:ph sz="quarter" idx="11"/>
          </p:nvPr>
        </p:nvSpPr>
        <p:spPr>
          <a:xfrm>
            <a:off x="342900" y="1276709"/>
            <a:ext cx="8547100" cy="4971691"/>
          </a:xfrm>
        </p:spPr>
        <p:txBody>
          <a:bodyPr/>
          <a:lstStyle/>
          <a:p>
            <a:pPr marL="520700" indent="-520700"/>
            <a:r>
              <a:rPr lang="en-US" dirty="0"/>
              <a:t>5.5 Describe substances that can interfere in clinical analysis of blood constituents and ways in which the phlebotomist can help to avoid these occurrences.</a:t>
            </a:r>
          </a:p>
          <a:p>
            <a:pPr marL="520700" indent="-520700"/>
            <a:r>
              <a:rPr lang="en-US" dirty="0"/>
              <a:t>5.6 List and select the types of equipment needed to collect blood by venipuncture and capillary (dermal) puncture.</a:t>
            </a:r>
          </a:p>
          <a:p>
            <a:pPr marL="520700" indent="-520700"/>
            <a:r>
              <a:rPr lang="en-US" dirty="0"/>
              <a:t>5.7 Identify special precautions necessary during blood collections by venipuncture and capillary (dermal) puncture.</a:t>
            </a:r>
          </a:p>
          <a:p>
            <a:pPr marL="635000" indent="-635000"/>
            <a:r>
              <a:rPr lang="en-US" dirty="0"/>
              <a:t>9.11 Demonstrate basic understanding of age-specific or psychosocial considerations involved in the performance of phlebotomy procedures on various age groups of patients.</a:t>
            </a:r>
            <a:endParaRPr lang="en-IN" dirty="0"/>
          </a:p>
        </p:txBody>
      </p:sp>
      <p:sp>
        <p:nvSpPr>
          <p:cNvPr id="6" name="Slide Number Placeholder 5">
            <a:extLst>
              <a:ext uri="{FF2B5EF4-FFF2-40B4-BE49-F238E27FC236}">
                <a16:creationId xmlns:a16="http://schemas.microsoft.com/office/drawing/2014/main" xmlns="" id="{A53D5816-2137-7553-AEF1-2381E620C1AD}"/>
              </a:ext>
            </a:extLst>
          </p:cNvPr>
          <p:cNvSpPr>
            <a:spLocks noGrp="1"/>
          </p:cNvSpPr>
          <p:nvPr>
            <p:ph type="sldNum" sz="quarter" idx="4"/>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3242992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7EC55-C48C-5D94-9162-73D09B07EEDE}"/>
              </a:ext>
            </a:extLst>
          </p:cNvPr>
          <p:cNvSpPr>
            <a:spLocks noGrp="1"/>
          </p:cNvSpPr>
          <p:nvPr>
            <p:ph type="title"/>
          </p:nvPr>
        </p:nvSpPr>
        <p:spPr/>
        <p:txBody>
          <a:bodyPr/>
          <a:lstStyle/>
          <a:p>
            <a:r>
              <a:rPr lang="en-IN" dirty="0"/>
              <a:t>Order of Draw: Routine</a:t>
            </a:r>
          </a:p>
        </p:txBody>
      </p:sp>
      <p:sp>
        <p:nvSpPr>
          <p:cNvPr id="3" name="Content Placeholder 2">
            <a:extLst>
              <a:ext uri="{FF2B5EF4-FFF2-40B4-BE49-F238E27FC236}">
                <a16:creationId xmlns:a16="http://schemas.microsoft.com/office/drawing/2014/main" xmlns="" id="{CCE1186C-DEEC-45A0-3010-D555F5D1462D}"/>
              </a:ext>
            </a:extLst>
          </p:cNvPr>
          <p:cNvSpPr>
            <a:spLocks noGrp="1"/>
          </p:cNvSpPr>
          <p:nvPr>
            <p:ph sz="quarter" idx="11"/>
          </p:nvPr>
        </p:nvSpPr>
        <p:spPr/>
        <p:txBody>
          <a:bodyPr/>
          <a:lstStyle/>
          <a:p>
            <a:pPr marL="292608" indent="-292608">
              <a:buFont typeface="Arial" panose="020B0604020202020204" pitchFamily="34" charset="0"/>
              <a:buChar char="•"/>
            </a:pPr>
            <a:r>
              <a:rPr lang="en-IN" dirty="0"/>
              <a:t>Nonadditive (red or clear).</a:t>
            </a:r>
          </a:p>
          <a:p>
            <a:pPr marL="292608" indent="-292608">
              <a:buFont typeface="Arial" panose="020B0604020202020204" pitchFamily="34" charset="0"/>
              <a:buChar char="•"/>
            </a:pPr>
            <a:r>
              <a:rPr lang="en-IN" dirty="0"/>
              <a:t>Citrate (light blue).</a:t>
            </a:r>
          </a:p>
          <a:p>
            <a:pPr marL="292608" indent="-292608">
              <a:buFont typeface="Arial" panose="020B0604020202020204" pitchFamily="34" charset="0"/>
              <a:buChar char="•"/>
            </a:pPr>
            <a:r>
              <a:rPr lang="en-IN" dirty="0"/>
              <a:t>Serum tube (clot activator tube: red, royal blue, or orange).</a:t>
            </a:r>
          </a:p>
          <a:p>
            <a:pPr marL="292608" indent="-292608">
              <a:buFont typeface="Arial" panose="020B0604020202020204" pitchFamily="34" charset="0"/>
              <a:buChar char="•"/>
            </a:pPr>
            <a:r>
              <a:rPr lang="en-IN" dirty="0"/>
              <a:t>Serum separator (gold or red/black speckled).</a:t>
            </a:r>
          </a:p>
          <a:p>
            <a:pPr marL="292608" indent="-292608">
              <a:buFont typeface="Arial" panose="020B0604020202020204" pitchFamily="34" charset="0"/>
              <a:buChar char="•"/>
            </a:pPr>
            <a:r>
              <a:rPr lang="en-IN" dirty="0"/>
              <a:t>Plasma separator (light green or green/black speckled).</a:t>
            </a:r>
          </a:p>
          <a:p>
            <a:pPr marL="292608" indent="-292608">
              <a:buFont typeface="Arial" panose="020B0604020202020204" pitchFamily="34" charset="0"/>
              <a:buChar char="•"/>
            </a:pPr>
            <a:r>
              <a:rPr lang="en-IN" dirty="0"/>
              <a:t>Heparin (green, mint, green/black).</a:t>
            </a:r>
          </a:p>
          <a:p>
            <a:pPr marL="292608" indent="-292608">
              <a:buFont typeface="Arial" panose="020B0604020202020204" pitchFamily="34" charset="0"/>
              <a:buChar char="•"/>
            </a:pPr>
            <a:r>
              <a:rPr lang="en-IN" dirty="0"/>
              <a:t>E</a:t>
            </a:r>
            <a:r>
              <a:rPr lang="en-IN" sz="100" dirty="0"/>
              <a:t> </a:t>
            </a:r>
            <a:r>
              <a:rPr lang="en-IN" dirty="0"/>
              <a:t>D</a:t>
            </a:r>
            <a:r>
              <a:rPr lang="en-IN" sz="100" dirty="0"/>
              <a:t> </a:t>
            </a:r>
            <a:r>
              <a:rPr lang="en-IN" dirty="0"/>
              <a:t>T</a:t>
            </a:r>
            <a:r>
              <a:rPr lang="en-IN" sz="100" dirty="0"/>
              <a:t> </a:t>
            </a:r>
            <a:r>
              <a:rPr lang="en-IN" dirty="0"/>
              <a:t>A (lavender, pink, royal blue, tan, or white).</a:t>
            </a:r>
          </a:p>
          <a:p>
            <a:pPr marL="292608" indent="-292608">
              <a:buFont typeface="Arial" panose="020B0604020202020204" pitchFamily="34" charset="0"/>
              <a:buChar char="•"/>
            </a:pPr>
            <a:r>
              <a:rPr lang="en-IN" dirty="0"/>
              <a:t>Sodium fluoride (gray).</a:t>
            </a:r>
          </a:p>
        </p:txBody>
      </p:sp>
      <p:sp>
        <p:nvSpPr>
          <p:cNvPr id="6" name="Slide Number Placeholder 5">
            <a:extLst>
              <a:ext uri="{FF2B5EF4-FFF2-40B4-BE49-F238E27FC236}">
                <a16:creationId xmlns:a16="http://schemas.microsoft.com/office/drawing/2014/main" xmlns="" id="{A7D72BD5-68B9-02CC-1B73-433B532128F0}"/>
              </a:ext>
            </a:extLst>
          </p:cNvPr>
          <p:cNvSpPr>
            <a:spLocks noGrp="1"/>
          </p:cNvSpPr>
          <p:nvPr>
            <p:ph type="sldNum" sz="quarter" idx="4"/>
          </p:nvPr>
        </p:nvSpPr>
        <p:spPr/>
        <p:txBody>
          <a:bodyPr/>
          <a:lstStyle/>
          <a:p>
            <a:fld id="{68151E55-6873-49E2-B8D5-2F265E6F1973}" type="slidenum">
              <a:rPr lang="en-US" smtClean="0"/>
              <a:pPr/>
              <a:t>40</a:t>
            </a:fld>
            <a:endParaRPr lang="en-US" dirty="0"/>
          </a:p>
        </p:txBody>
      </p:sp>
    </p:spTree>
    <p:extLst>
      <p:ext uri="{BB962C8B-B14F-4D97-AF65-F5344CB8AC3E}">
        <p14:creationId xmlns:p14="http://schemas.microsoft.com/office/powerpoint/2010/main" val="572126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7EC55-C48C-5D94-9162-73D09B07EEDE}"/>
              </a:ext>
            </a:extLst>
          </p:cNvPr>
          <p:cNvSpPr>
            <a:spLocks noGrp="1"/>
          </p:cNvSpPr>
          <p:nvPr>
            <p:ph type="title"/>
          </p:nvPr>
        </p:nvSpPr>
        <p:spPr/>
        <p:txBody>
          <a:bodyPr/>
          <a:lstStyle/>
          <a:p>
            <a:r>
              <a:rPr lang="en-IN" dirty="0"/>
              <a:t>Order of Draw: Sterile</a:t>
            </a:r>
          </a:p>
        </p:txBody>
      </p:sp>
      <p:sp>
        <p:nvSpPr>
          <p:cNvPr id="3" name="Content Placeholder 2">
            <a:extLst>
              <a:ext uri="{FF2B5EF4-FFF2-40B4-BE49-F238E27FC236}">
                <a16:creationId xmlns:a16="http://schemas.microsoft.com/office/drawing/2014/main" xmlns="" id="{CCE1186C-DEEC-45A0-3010-D555F5D1462D}"/>
              </a:ext>
            </a:extLst>
          </p:cNvPr>
          <p:cNvSpPr>
            <a:spLocks noGrp="1"/>
          </p:cNvSpPr>
          <p:nvPr>
            <p:ph sz="quarter" idx="11"/>
          </p:nvPr>
        </p:nvSpPr>
        <p:spPr/>
        <p:txBody>
          <a:bodyPr/>
          <a:lstStyle/>
          <a:p>
            <a:pPr marL="292608" indent="-292608">
              <a:buFont typeface="Arial" panose="020B0604020202020204" pitchFamily="34" charset="0"/>
              <a:buChar char="•"/>
            </a:pPr>
            <a:r>
              <a:rPr lang="en-IN" dirty="0"/>
              <a:t>Sterile tubes (S</a:t>
            </a:r>
            <a:r>
              <a:rPr lang="en-IN" sz="100" dirty="0"/>
              <a:t> </a:t>
            </a:r>
            <a:r>
              <a:rPr lang="en-IN" dirty="0"/>
              <a:t>P</a:t>
            </a:r>
            <a:r>
              <a:rPr lang="en-IN" sz="100" dirty="0"/>
              <a:t> </a:t>
            </a:r>
            <a:r>
              <a:rPr lang="en-IN" dirty="0"/>
              <a:t>S yellow or blood culture bottles).</a:t>
            </a:r>
          </a:p>
          <a:p>
            <a:pPr marL="292608" indent="-292608">
              <a:buFont typeface="Arial" panose="020B0604020202020204" pitchFamily="34" charset="0"/>
              <a:buChar char="•"/>
            </a:pPr>
            <a:r>
              <a:rPr lang="en-IN" dirty="0"/>
              <a:t>Citrate (light blue).</a:t>
            </a:r>
          </a:p>
          <a:p>
            <a:pPr marL="292608" indent="-292608">
              <a:buFont typeface="Arial" panose="020B0604020202020204" pitchFamily="34" charset="0"/>
              <a:buChar char="•"/>
            </a:pPr>
            <a:r>
              <a:rPr lang="en-IN" dirty="0"/>
              <a:t>Serum tube (clot activator tube: red, royal blue, or orange).</a:t>
            </a:r>
          </a:p>
          <a:p>
            <a:pPr marL="292608" indent="-292608">
              <a:buFont typeface="Arial" panose="020B0604020202020204" pitchFamily="34" charset="0"/>
              <a:buChar char="•"/>
            </a:pPr>
            <a:r>
              <a:rPr lang="en-IN" dirty="0"/>
              <a:t>Serum separator (gold or red/black speckled).</a:t>
            </a:r>
          </a:p>
          <a:p>
            <a:pPr marL="292608" indent="-292608">
              <a:buFont typeface="Arial" panose="020B0604020202020204" pitchFamily="34" charset="0"/>
              <a:buChar char="•"/>
            </a:pPr>
            <a:r>
              <a:rPr lang="en-IN" dirty="0"/>
              <a:t>Plasma separator (light green or green/black speckled).</a:t>
            </a:r>
          </a:p>
          <a:p>
            <a:pPr marL="292608" indent="-292608">
              <a:buFont typeface="Arial" panose="020B0604020202020204" pitchFamily="34" charset="0"/>
              <a:buChar char="•"/>
            </a:pPr>
            <a:r>
              <a:rPr lang="en-IN" dirty="0"/>
              <a:t>Heparin (green, mint, green/black).</a:t>
            </a:r>
          </a:p>
          <a:p>
            <a:pPr marL="292608" indent="-292608">
              <a:buFont typeface="Arial" panose="020B0604020202020204" pitchFamily="34" charset="0"/>
              <a:buChar char="•"/>
            </a:pPr>
            <a:r>
              <a:rPr lang="en-IN" dirty="0"/>
              <a:t>E</a:t>
            </a:r>
            <a:r>
              <a:rPr lang="en-IN" sz="100" dirty="0"/>
              <a:t> </a:t>
            </a:r>
            <a:r>
              <a:rPr lang="en-IN" dirty="0"/>
              <a:t>D</a:t>
            </a:r>
            <a:r>
              <a:rPr lang="en-IN" sz="100" dirty="0"/>
              <a:t> </a:t>
            </a:r>
            <a:r>
              <a:rPr lang="en-IN" dirty="0"/>
              <a:t>T</a:t>
            </a:r>
            <a:r>
              <a:rPr lang="en-IN" sz="100" dirty="0"/>
              <a:t> </a:t>
            </a:r>
            <a:r>
              <a:rPr lang="en-IN" dirty="0"/>
              <a:t>A (lavender, pink, royal blue, tan, or white).</a:t>
            </a:r>
          </a:p>
          <a:p>
            <a:pPr marL="292608" indent="-292608">
              <a:buFont typeface="Arial" panose="020B0604020202020204" pitchFamily="34" charset="0"/>
              <a:buChar char="•"/>
            </a:pPr>
            <a:r>
              <a:rPr lang="en-IN" dirty="0"/>
              <a:t>Sodium fluoride (gray).</a:t>
            </a:r>
          </a:p>
        </p:txBody>
      </p:sp>
      <p:sp>
        <p:nvSpPr>
          <p:cNvPr id="6" name="Slide Number Placeholder 5">
            <a:extLst>
              <a:ext uri="{FF2B5EF4-FFF2-40B4-BE49-F238E27FC236}">
                <a16:creationId xmlns:a16="http://schemas.microsoft.com/office/drawing/2014/main" xmlns="" id="{A7D72BD5-68B9-02CC-1B73-433B532128F0}"/>
              </a:ext>
            </a:extLst>
          </p:cNvPr>
          <p:cNvSpPr>
            <a:spLocks noGrp="1"/>
          </p:cNvSpPr>
          <p:nvPr>
            <p:ph type="sldNum" sz="quarter" idx="4"/>
          </p:nvPr>
        </p:nvSpPr>
        <p:spPr/>
        <p:txBody>
          <a:bodyPr/>
          <a:lstStyle/>
          <a:p>
            <a:fld id="{68151E55-6873-49E2-B8D5-2F265E6F1973}" type="slidenum">
              <a:rPr lang="en-US" smtClean="0"/>
              <a:pPr/>
              <a:t>41</a:t>
            </a:fld>
            <a:endParaRPr lang="en-US" dirty="0"/>
          </a:p>
        </p:txBody>
      </p:sp>
    </p:spTree>
    <p:extLst>
      <p:ext uri="{BB962C8B-B14F-4D97-AF65-F5344CB8AC3E}">
        <p14:creationId xmlns:p14="http://schemas.microsoft.com/office/powerpoint/2010/main" val="1709482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6504DC-6730-7EA3-7A33-001D32C394F4}"/>
              </a:ext>
            </a:extLst>
          </p:cNvPr>
          <p:cNvSpPr>
            <a:spLocks noGrp="1"/>
          </p:cNvSpPr>
          <p:nvPr>
            <p:ph type="title"/>
          </p:nvPr>
        </p:nvSpPr>
        <p:spPr/>
        <p:txBody>
          <a:bodyPr/>
          <a:lstStyle/>
          <a:p>
            <a:r>
              <a:rPr lang="en-IN" dirty="0"/>
              <a:t>Order of Draw Mnemonic</a:t>
            </a:r>
          </a:p>
        </p:txBody>
      </p:sp>
      <p:graphicFrame>
        <p:nvGraphicFramePr>
          <p:cNvPr id="7" name="Table 7">
            <a:extLst>
              <a:ext uri="{FF2B5EF4-FFF2-40B4-BE49-F238E27FC236}">
                <a16:creationId xmlns:a16="http://schemas.microsoft.com/office/drawing/2014/main" xmlns="" id="{0A75E8B1-6B2F-1040-D205-82FE3CB09173}"/>
              </a:ext>
            </a:extLst>
          </p:cNvPr>
          <p:cNvGraphicFramePr>
            <a:graphicFrameLocks noGrp="1"/>
          </p:cNvGraphicFramePr>
          <p:nvPr>
            <p:extLst>
              <p:ext uri="{D42A27DB-BD31-4B8C-83A1-F6EECF244321}">
                <p14:modId xmlns:p14="http://schemas.microsoft.com/office/powerpoint/2010/main" val="957207467"/>
              </p:ext>
            </p:extLst>
          </p:nvPr>
        </p:nvGraphicFramePr>
        <p:xfrm>
          <a:off x="419099" y="1260476"/>
          <a:ext cx="8259538" cy="3657600"/>
        </p:xfrm>
        <a:graphic>
          <a:graphicData uri="http://schemas.openxmlformats.org/drawingml/2006/table">
            <a:tbl>
              <a:tblPr firstRow="1" bandRow="1">
                <a:tableStyleId>{5C22544A-7EE6-4342-B048-85BDC9FD1C3A}</a:tableStyleId>
              </a:tblPr>
              <a:tblGrid>
                <a:gridCol w="1402080">
                  <a:extLst>
                    <a:ext uri="{9D8B030D-6E8A-4147-A177-3AD203B41FA5}">
                      <a16:colId xmlns:a16="http://schemas.microsoft.com/office/drawing/2014/main" xmlns="" val="1719541607"/>
                    </a:ext>
                  </a:extLst>
                </a:gridCol>
                <a:gridCol w="1236980">
                  <a:extLst>
                    <a:ext uri="{9D8B030D-6E8A-4147-A177-3AD203B41FA5}">
                      <a16:colId xmlns:a16="http://schemas.microsoft.com/office/drawing/2014/main" xmlns="" val="1404749684"/>
                    </a:ext>
                  </a:extLst>
                </a:gridCol>
                <a:gridCol w="5620478">
                  <a:extLst>
                    <a:ext uri="{9D8B030D-6E8A-4147-A177-3AD203B41FA5}">
                      <a16:colId xmlns:a16="http://schemas.microsoft.com/office/drawing/2014/main" xmlns="" val="4016420699"/>
                    </a:ext>
                  </a:extLst>
                </a:gridCol>
              </a:tblGrid>
              <a:tr h="281719">
                <a:tc>
                  <a:txBody>
                    <a:bodyPr/>
                    <a:lstStyle/>
                    <a:p>
                      <a:r>
                        <a:rPr lang="en-IN" dirty="0"/>
                        <a:t>Tube Cap</a:t>
                      </a:r>
                    </a:p>
                  </a:txBody>
                  <a:tcPr/>
                </a:tc>
                <a:tc>
                  <a:txBody>
                    <a:bodyPr/>
                    <a:lstStyle/>
                    <a:p>
                      <a:r>
                        <a:rPr lang="en-IN" dirty="0"/>
                        <a:t>Acronym</a:t>
                      </a:r>
                    </a:p>
                  </a:txBody>
                  <a:tcPr/>
                </a:tc>
                <a:tc>
                  <a:txBody>
                    <a:bodyPr/>
                    <a:lstStyle/>
                    <a:p>
                      <a:r>
                        <a:rPr lang="en-IN" dirty="0"/>
                        <a:t>Memonic  Meaning</a:t>
                      </a:r>
                    </a:p>
                  </a:txBody>
                  <a:tcPr/>
                </a:tc>
                <a:extLst>
                  <a:ext uri="{0D108BD9-81ED-4DB2-BD59-A6C34878D82A}">
                    <a16:rowId xmlns:a16="http://schemas.microsoft.com/office/drawing/2014/main" xmlns="" val="526424304"/>
                  </a:ext>
                </a:extLst>
              </a:tr>
              <a:tr h="281719">
                <a:tc>
                  <a:txBody>
                    <a:bodyPr/>
                    <a:lstStyle/>
                    <a:p>
                      <a:r>
                        <a:rPr lang="en-IN" dirty="0"/>
                        <a:t>Yellow</a:t>
                      </a:r>
                    </a:p>
                  </a:txBody>
                  <a:tcPr/>
                </a:tc>
                <a:tc>
                  <a:txBody>
                    <a:bodyPr/>
                    <a:lstStyle/>
                    <a:p>
                      <a:r>
                        <a:rPr lang="en-IN" dirty="0"/>
                        <a:t>STOP</a:t>
                      </a:r>
                    </a:p>
                  </a:txBody>
                  <a:tcPr/>
                </a:tc>
                <a:tc>
                  <a:txBody>
                    <a:bodyPr/>
                    <a:lstStyle/>
                    <a:p>
                      <a:r>
                        <a:rPr lang="en-IN" dirty="0"/>
                        <a:t>Sterile specimens for blood culture</a:t>
                      </a:r>
                    </a:p>
                  </a:txBody>
                  <a:tcPr/>
                </a:tc>
                <a:extLst>
                  <a:ext uri="{0D108BD9-81ED-4DB2-BD59-A6C34878D82A}">
                    <a16:rowId xmlns:a16="http://schemas.microsoft.com/office/drawing/2014/main" xmlns="" val="515425163"/>
                  </a:ext>
                </a:extLst>
              </a:tr>
              <a:tr h="281719">
                <a:tc>
                  <a:txBody>
                    <a:bodyPr/>
                    <a:lstStyle/>
                    <a:p>
                      <a:r>
                        <a:rPr lang="en-IN" dirty="0"/>
                        <a:t>Light-blue</a:t>
                      </a:r>
                    </a:p>
                  </a:txBody>
                  <a:tcPr/>
                </a:tc>
                <a:tc>
                  <a:txBody>
                    <a:bodyPr/>
                    <a:lstStyle/>
                    <a:p>
                      <a:r>
                        <a:rPr lang="en-IN" dirty="0"/>
                        <a:t>LIGHT</a:t>
                      </a:r>
                    </a:p>
                  </a:txBody>
                  <a:tcPr/>
                </a:tc>
                <a:tc>
                  <a:txBody>
                    <a:bodyPr/>
                    <a:lstStyle/>
                    <a:p>
                      <a:r>
                        <a:rPr lang="en-IN" dirty="0"/>
                        <a:t>Light-blue-topped citrate tubes</a:t>
                      </a:r>
                    </a:p>
                  </a:txBody>
                  <a:tcPr/>
                </a:tc>
                <a:extLst>
                  <a:ext uri="{0D108BD9-81ED-4DB2-BD59-A6C34878D82A}">
                    <a16:rowId xmlns:a16="http://schemas.microsoft.com/office/drawing/2014/main" xmlns="" val="785952916"/>
                  </a:ext>
                </a:extLst>
              </a:tr>
              <a:tr h="281719">
                <a:tc>
                  <a:txBody>
                    <a:bodyPr/>
                    <a:lstStyle/>
                    <a:p>
                      <a:r>
                        <a:rPr lang="en-IN" dirty="0"/>
                        <a:t>Red</a:t>
                      </a:r>
                    </a:p>
                  </a:txBody>
                  <a:tcPr/>
                </a:tc>
                <a:tc>
                  <a:txBody>
                    <a:bodyPr/>
                    <a:lstStyle/>
                    <a:p>
                      <a:r>
                        <a:rPr lang="en-IN" dirty="0"/>
                        <a:t>RED</a:t>
                      </a:r>
                    </a:p>
                  </a:txBody>
                  <a:tcPr/>
                </a:tc>
                <a:tc>
                  <a:txBody>
                    <a:bodyPr/>
                    <a:lstStyle/>
                    <a:p>
                      <a:r>
                        <a:rPr lang="en-IN" dirty="0"/>
                        <a:t>Red-topped clot activator tubes</a:t>
                      </a:r>
                    </a:p>
                  </a:txBody>
                  <a:tcPr/>
                </a:tc>
                <a:extLst>
                  <a:ext uri="{0D108BD9-81ED-4DB2-BD59-A6C34878D82A}">
                    <a16:rowId xmlns:a16="http://schemas.microsoft.com/office/drawing/2014/main" xmlns="" val="2667546090"/>
                  </a:ext>
                </a:extLst>
              </a:tr>
              <a:tr h="281719">
                <a:tc>
                  <a:txBody>
                    <a:bodyPr/>
                    <a:lstStyle/>
                    <a:p>
                      <a:r>
                        <a:rPr lang="en-IN" dirty="0"/>
                        <a:t>Gold</a:t>
                      </a:r>
                    </a:p>
                  </a:txBody>
                  <a:tcPr/>
                </a:tc>
                <a:tc>
                  <a:txBody>
                    <a:bodyPr/>
                    <a:lstStyle/>
                    <a:p>
                      <a:r>
                        <a:rPr lang="en-IN" dirty="0"/>
                        <a:t>STAY</a:t>
                      </a:r>
                    </a:p>
                  </a:txBody>
                  <a:tcPr/>
                </a:tc>
                <a:tc>
                  <a:txBody>
                    <a:bodyPr/>
                    <a:lstStyle/>
                    <a:p>
                      <a:r>
                        <a:rPr lang="en-IN" dirty="0"/>
                        <a:t>Serum separator tubes</a:t>
                      </a:r>
                    </a:p>
                  </a:txBody>
                  <a:tcPr/>
                </a:tc>
                <a:extLst>
                  <a:ext uri="{0D108BD9-81ED-4DB2-BD59-A6C34878D82A}">
                    <a16:rowId xmlns:a16="http://schemas.microsoft.com/office/drawing/2014/main" xmlns="" val="2169332138"/>
                  </a:ext>
                </a:extLst>
              </a:tr>
              <a:tr h="281719">
                <a:tc>
                  <a:txBody>
                    <a:bodyPr/>
                    <a:lstStyle/>
                    <a:p>
                      <a:r>
                        <a:rPr lang="en-IN" dirty="0"/>
                        <a:t>Light-green</a:t>
                      </a:r>
                    </a:p>
                  </a:txBody>
                  <a:tcPr/>
                </a:tc>
                <a:tc>
                  <a:txBody>
                    <a:bodyPr/>
                    <a:lstStyle/>
                    <a:p>
                      <a:r>
                        <a:rPr lang="en-IN" dirty="0"/>
                        <a:t>PUT</a:t>
                      </a:r>
                    </a:p>
                  </a:txBody>
                  <a:tcPr/>
                </a:tc>
                <a:tc>
                  <a:txBody>
                    <a:bodyPr/>
                    <a:lstStyle/>
                    <a:p>
                      <a:r>
                        <a:rPr lang="en-IN" dirty="0"/>
                        <a:t>Plasma separator tubes</a:t>
                      </a:r>
                    </a:p>
                  </a:txBody>
                  <a:tcPr/>
                </a:tc>
                <a:extLst>
                  <a:ext uri="{0D108BD9-81ED-4DB2-BD59-A6C34878D82A}">
                    <a16:rowId xmlns:a16="http://schemas.microsoft.com/office/drawing/2014/main" xmlns="" val="2233646208"/>
                  </a:ext>
                </a:extLst>
              </a:tr>
              <a:tr h="281719">
                <a:tc>
                  <a:txBody>
                    <a:bodyPr/>
                    <a:lstStyle/>
                    <a:p>
                      <a:r>
                        <a:rPr lang="en-IN" dirty="0"/>
                        <a:t>Green</a:t>
                      </a:r>
                    </a:p>
                  </a:txBody>
                  <a:tcPr/>
                </a:tc>
                <a:tc>
                  <a:txBody>
                    <a:bodyPr/>
                    <a:lstStyle/>
                    <a:p>
                      <a:r>
                        <a:rPr lang="en-IN" dirty="0"/>
                        <a:t>GREEN</a:t>
                      </a:r>
                    </a:p>
                  </a:txBody>
                  <a:tcPr/>
                </a:tc>
                <a:tc>
                  <a:txBody>
                    <a:bodyPr/>
                    <a:lstStyle/>
                    <a:p>
                      <a:r>
                        <a:rPr lang="en-IN" dirty="0"/>
                        <a:t>Green-topped heparin tubes</a:t>
                      </a:r>
                    </a:p>
                  </a:txBody>
                  <a:tcPr/>
                </a:tc>
                <a:extLst>
                  <a:ext uri="{0D108BD9-81ED-4DB2-BD59-A6C34878D82A}">
                    <a16:rowId xmlns:a16="http://schemas.microsoft.com/office/drawing/2014/main" xmlns="" val="2637713916"/>
                  </a:ext>
                </a:extLst>
              </a:tr>
              <a:tr h="281719">
                <a:tc>
                  <a:txBody>
                    <a:bodyPr/>
                    <a:lstStyle/>
                    <a:p>
                      <a:r>
                        <a:rPr lang="en-IN" dirty="0"/>
                        <a:t>Lavender</a:t>
                      </a:r>
                    </a:p>
                  </a:txBody>
                  <a:tcPr/>
                </a:tc>
                <a:tc>
                  <a:txBody>
                    <a:bodyPr/>
                    <a:lstStyle/>
                    <a:p>
                      <a:r>
                        <a:rPr lang="en-IN" dirty="0"/>
                        <a:t>LIGHT</a:t>
                      </a:r>
                    </a:p>
                  </a:txBody>
                  <a:tcPr/>
                </a:tc>
                <a:tc>
                  <a:txBody>
                    <a:bodyPr/>
                    <a:lstStyle/>
                    <a:p>
                      <a:r>
                        <a:rPr lang="en-IN" dirty="0"/>
                        <a:t>Lavender-topped EDTA tubes</a:t>
                      </a:r>
                    </a:p>
                  </a:txBody>
                  <a:tcPr/>
                </a:tc>
                <a:extLst>
                  <a:ext uri="{0D108BD9-81ED-4DB2-BD59-A6C34878D82A}">
                    <a16:rowId xmlns:a16="http://schemas.microsoft.com/office/drawing/2014/main" xmlns="" val="1790647657"/>
                  </a:ext>
                </a:extLst>
              </a:tr>
              <a:tr h="281719">
                <a:tc>
                  <a:txBody>
                    <a:bodyPr/>
                    <a:lstStyle/>
                    <a:p>
                      <a:r>
                        <a:rPr lang="en-IN" dirty="0"/>
                        <a:t>Pink</a:t>
                      </a:r>
                    </a:p>
                  </a:txBody>
                  <a:tcPr/>
                </a:tc>
                <a:tc>
                  <a:txBody>
                    <a:bodyPr/>
                    <a:lstStyle/>
                    <a:p>
                      <a:r>
                        <a:rPr lang="en-IN" dirty="0"/>
                        <a:t>PLEASE</a:t>
                      </a:r>
                    </a:p>
                  </a:txBody>
                  <a:tcPr/>
                </a:tc>
                <a:tc>
                  <a:txBody>
                    <a:bodyPr/>
                    <a:lstStyle/>
                    <a:p>
                      <a:r>
                        <a:rPr lang="en-IN" dirty="0"/>
                        <a:t>Pink-topped EDTA tubes</a:t>
                      </a:r>
                    </a:p>
                  </a:txBody>
                  <a:tcPr/>
                </a:tc>
                <a:extLst>
                  <a:ext uri="{0D108BD9-81ED-4DB2-BD59-A6C34878D82A}">
                    <a16:rowId xmlns:a16="http://schemas.microsoft.com/office/drawing/2014/main" xmlns="" val="3010674762"/>
                  </a:ext>
                </a:extLst>
              </a:tr>
              <a:tr h="303781">
                <a:tc>
                  <a:txBody>
                    <a:bodyPr/>
                    <a:lstStyle/>
                    <a:p>
                      <a:r>
                        <a:rPr lang="en-IN" dirty="0"/>
                        <a:t>Gray</a:t>
                      </a:r>
                    </a:p>
                  </a:txBody>
                  <a:tcPr/>
                </a:tc>
                <a:tc>
                  <a:txBody>
                    <a:bodyPr/>
                    <a:lstStyle/>
                    <a:p>
                      <a:r>
                        <a:rPr lang="en-IN" dirty="0"/>
                        <a:t>GO</a:t>
                      </a:r>
                    </a:p>
                  </a:txBody>
                  <a:tcPr/>
                </a:tc>
                <a:tc>
                  <a:txBody>
                    <a:bodyPr/>
                    <a:lstStyle/>
                    <a:p>
                      <a:r>
                        <a:rPr lang="en-IN" dirty="0"/>
                        <a:t>Gray-topped potassium oxalate/sodium fluoride tubes</a:t>
                      </a:r>
                    </a:p>
                  </a:txBody>
                  <a:tcPr/>
                </a:tc>
                <a:extLst>
                  <a:ext uri="{0D108BD9-81ED-4DB2-BD59-A6C34878D82A}">
                    <a16:rowId xmlns:a16="http://schemas.microsoft.com/office/drawing/2014/main" xmlns="" val="3945161990"/>
                  </a:ext>
                </a:extLst>
              </a:tr>
            </a:tbl>
          </a:graphicData>
        </a:graphic>
      </p:graphicFrame>
      <p:sp>
        <p:nvSpPr>
          <p:cNvPr id="6" name="Slide Number Placeholder 5">
            <a:extLst>
              <a:ext uri="{FF2B5EF4-FFF2-40B4-BE49-F238E27FC236}">
                <a16:creationId xmlns:a16="http://schemas.microsoft.com/office/drawing/2014/main" xmlns="" id="{9CAD6348-0F99-52FC-0414-445F117BD665}"/>
              </a:ext>
            </a:extLst>
          </p:cNvPr>
          <p:cNvSpPr>
            <a:spLocks noGrp="1"/>
          </p:cNvSpPr>
          <p:nvPr>
            <p:ph type="sldNum" sz="quarter" idx="4"/>
          </p:nvPr>
        </p:nvSpPr>
        <p:spPr/>
        <p:txBody>
          <a:bodyPr/>
          <a:lstStyle/>
          <a:p>
            <a:fld id="{68151E55-6873-49E2-B8D5-2F265E6F1973}" type="slidenum">
              <a:rPr lang="en-US" smtClean="0"/>
              <a:pPr/>
              <a:t>42</a:t>
            </a:fld>
            <a:endParaRPr lang="en-US" dirty="0"/>
          </a:p>
        </p:txBody>
      </p:sp>
    </p:spTree>
    <p:extLst>
      <p:ext uri="{BB962C8B-B14F-4D97-AF65-F5344CB8AC3E}">
        <p14:creationId xmlns:p14="http://schemas.microsoft.com/office/powerpoint/2010/main" val="886804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226B99-C043-F393-AE99-C7C621E651EC}"/>
              </a:ext>
            </a:extLst>
          </p:cNvPr>
          <p:cNvSpPr>
            <a:spLocks noGrp="1"/>
          </p:cNvSpPr>
          <p:nvPr>
            <p:ph type="title"/>
          </p:nvPr>
        </p:nvSpPr>
        <p:spPr/>
        <p:txBody>
          <a:bodyPr>
            <a:normAutofit/>
          </a:bodyPr>
          <a:lstStyle/>
          <a:p>
            <a:r>
              <a:rPr lang="en-IN" sz="3600" dirty="0"/>
              <a:t>Order of Draw: Butterfly</a:t>
            </a:r>
          </a:p>
        </p:txBody>
      </p:sp>
      <p:sp>
        <p:nvSpPr>
          <p:cNvPr id="3" name="Content Placeholder 2">
            <a:extLst>
              <a:ext uri="{FF2B5EF4-FFF2-40B4-BE49-F238E27FC236}">
                <a16:creationId xmlns:a16="http://schemas.microsoft.com/office/drawing/2014/main" xmlns="" id="{6A025056-A6CC-D742-6A75-AEB6862B0AA1}"/>
              </a:ext>
            </a:extLst>
          </p:cNvPr>
          <p:cNvSpPr>
            <a:spLocks noGrp="1"/>
          </p:cNvSpPr>
          <p:nvPr>
            <p:ph sz="quarter" idx="11"/>
          </p:nvPr>
        </p:nvSpPr>
        <p:spPr/>
        <p:txBody>
          <a:bodyPr/>
          <a:lstStyle/>
          <a:p>
            <a:pPr marL="292608" indent="-292608">
              <a:buFont typeface="Arial" panose="020B0604020202020204" pitchFamily="34" charset="0"/>
              <a:buChar char="•"/>
            </a:pPr>
            <a:r>
              <a:rPr lang="en-IN" dirty="0"/>
              <a:t>Discard tube.</a:t>
            </a:r>
          </a:p>
          <a:p>
            <a:pPr marL="292608" indent="-292608">
              <a:buFont typeface="Arial" panose="020B0604020202020204" pitchFamily="34" charset="0"/>
              <a:buChar char="•"/>
            </a:pPr>
            <a:r>
              <a:rPr lang="en-IN" dirty="0"/>
              <a:t>Sterile tubes (S</a:t>
            </a:r>
            <a:r>
              <a:rPr lang="en-IN" sz="100" dirty="0"/>
              <a:t> </a:t>
            </a:r>
            <a:r>
              <a:rPr lang="en-IN" dirty="0"/>
              <a:t>P</a:t>
            </a:r>
            <a:r>
              <a:rPr lang="en-IN" sz="100" dirty="0"/>
              <a:t> </a:t>
            </a:r>
            <a:r>
              <a:rPr lang="en-IN" dirty="0"/>
              <a:t>S yellow).</a:t>
            </a:r>
          </a:p>
          <a:p>
            <a:pPr marL="292608" indent="-292608">
              <a:buFont typeface="Arial" panose="020B0604020202020204" pitchFamily="34" charset="0"/>
              <a:buChar char="•"/>
            </a:pPr>
            <a:r>
              <a:rPr lang="en-IN" dirty="0"/>
              <a:t>Nonadditive (red or clear).</a:t>
            </a:r>
          </a:p>
          <a:p>
            <a:pPr marL="292608" indent="-292608">
              <a:buFont typeface="Arial" panose="020B0604020202020204" pitchFamily="34" charset="0"/>
              <a:buChar char="•"/>
            </a:pPr>
            <a:r>
              <a:rPr lang="en-IN" dirty="0"/>
              <a:t>Citrate (light blue).</a:t>
            </a:r>
          </a:p>
          <a:p>
            <a:pPr marL="292608" indent="-292608">
              <a:buFont typeface="Arial" panose="020B0604020202020204" pitchFamily="34" charset="0"/>
              <a:buChar char="•"/>
            </a:pPr>
            <a:r>
              <a:rPr lang="en-IN" dirty="0"/>
              <a:t>Serum tube (red, royal, orange).</a:t>
            </a:r>
          </a:p>
          <a:p>
            <a:pPr marL="292608" indent="-292608">
              <a:buFont typeface="Arial" panose="020B0604020202020204" pitchFamily="34" charset="0"/>
              <a:buChar char="•"/>
            </a:pPr>
            <a:r>
              <a:rPr lang="en-IN" dirty="0"/>
              <a:t>Serum separator (gold or red/black speckled).</a:t>
            </a:r>
          </a:p>
        </p:txBody>
      </p:sp>
      <p:sp>
        <p:nvSpPr>
          <p:cNvPr id="4" name="Content Placeholder 3">
            <a:extLst>
              <a:ext uri="{FF2B5EF4-FFF2-40B4-BE49-F238E27FC236}">
                <a16:creationId xmlns:a16="http://schemas.microsoft.com/office/drawing/2014/main" xmlns="" id="{8A732776-94C1-BF4D-05F5-C5CCB3DE88E2}"/>
              </a:ext>
            </a:extLst>
          </p:cNvPr>
          <p:cNvSpPr>
            <a:spLocks noGrp="1"/>
          </p:cNvSpPr>
          <p:nvPr>
            <p:ph sz="quarter" idx="14"/>
          </p:nvPr>
        </p:nvSpPr>
        <p:spPr/>
        <p:txBody>
          <a:bodyPr/>
          <a:lstStyle/>
          <a:p>
            <a:pPr marL="292608" indent="-292608">
              <a:buFont typeface="Arial" panose="020B0604020202020204" pitchFamily="34" charset="0"/>
              <a:buChar char="•"/>
            </a:pPr>
            <a:r>
              <a:rPr lang="en-IN" dirty="0"/>
              <a:t>Plasma separator (light green or green/black speckled).</a:t>
            </a:r>
          </a:p>
          <a:p>
            <a:pPr marL="292608" indent="-292608">
              <a:buFont typeface="Arial" panose="020B0604020202020204" pitchFamily="34" charset="0"/>
              <a:buChar char="•"/>
            </a:pPr>
            <a:r>
              <a:rPr lang="en-IN" dirty="0"/>
              <a:t>Heparin (green, mint, green/black).</a:t>
            </a:r>
          </a:p>
          <a:p>
            <a:pPr marL="292608" indent="-292608">
              <a:buFont typeface="Arial" panose="020B0604020202020204" pitchFamily="34" charset="0"/>
              <a:buChar char="•"/>
            </a:pPr>
            <a:r>
              <a:rPr lang="en-IN" dirty="0"/>
              <a:t>E</a:t>
            </a:r>
            <a:r>
              <a:rPr lang="en-IN" sz="100" dirty="0"/>
              <a:t> </a:t>
            </a:r>
            <a:r>
              <a:rPr lang="en-IN" dirty="0"/>
              <a:t>D</a:t>
            </a:r>
            <a:r>
              <a:rPr lang="en-IN" sz="100" dirty="0"/>
              <a:t> </a:t>
            </a:r>
            <a:r>
              <a:rPr lang="en-IN" dirty="0"/>
              <a:t>T</a:t>
            </a:r>
            <a:r>
              <a:rPr lang="en-IN" sz="100" dirty="0"/>
              <a:t> </a:t>
            </a:r>
            <a:r>
              <a:rPr lang="en-IN" dirty="0"/>
              <a:t>A (lavender, pink, white).</a:t>
            </a:r>
          </a:p>
          <a:p>
            <a:pPr marL="292608" indent="-292608">
              <a:buFont typeface="Arial" panose="020B0604020202020204" pitchFamily="34" charset="0"/>
              <a:buChar char="•"/>
            </a:pPr>
            <a:r>
              <a:rPr lang="en-IN" dirty="0"/>
              <a:t>Sodium fluoride (gray).</a:t>
            </a:r>
          </a:p>
        </p:txBody>
      </p:sp>
      <p:sp>
        <p:nvSpPr>
          <p:cNvPr id="7" name="Slide Number Placeholder 6">
            <a:extLst>
              <a:ext uri="{FF2B5EF4-FFF2-40B4-BE49-F238E27FC236}">
                <a16:creationId xmlns:a16="http://schemas.microsoft.com/office/drawing/2014/main" xmlns="" id="{3B2ADDAB-C971-4BFF-51CB-AF5983355FA9}"/>
              </a:ext>
            </a:extLst>
          </p:cNvPr>
          <p:cNvSpPr>
            <a:spLocks noGrp="1"/>
          </p:cNvSpPr>
          <p:nvPr>
            <p:ph type="sldNum" sz="quarter" idx="10"/>
          </p:nvPr>
        </p:nvSpPr>
        <p:spPr/>
        <p:txBody>
          <a:bodyPr/>
          <a:lstStyle/>
          <a:p>
            <a:fld id="{68151E55-6873-49E2-B8D5-2F265E6F1973}" type="slidenum">
              <a:rPr lang="en-US" smtClean="0"/>
              <a:t>43</a:t>
            </a:fld>
            <a:endParaRPr lang="en-US"/>
          </a:p>
        </p:txBody>
      </p:sp>
    </p:spTree>
    <p:extLst>
      <p:ext uri="{BB962C8B-B14F-4D97-AF65-F5344CB8AC3E}">
        <p14:creationId xmlns:p14="http://schemas.microsoft.com/office/powerpoint/2010/main" val="2335880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95B5AF-8FC8-5556-53EF-36053577D263}"/>
              </a:ext>
            </a:extLst>
          </p:cNvPr>
          <p:cNvSpPr>
            <a:spLocks noGrp="1"/>
          </p:cNvSpPr>
          <p:nvPr>
            <p:ph type="title"/>
          </p:nvPr>
        </p:nvSpPr>
        <p:spPr/>
        <p:txBody>
          <a:bodyPr>
            <a:normAutofit fontScale="90000"/>
          </a:bodyPr>
          <a:lstStyle/>
          <a:p>
            <a:r>
              <a:rPr lang="en-US" dirty="0"/>
              <a:t>Order of Draw: Dermal (Capillary) Puncture</a:t>
            </a:r>
            <a:endParaRPr lang="en-IN" dirty="0"/>
          </a:p>
        </p:txBody>
      </p:sp>
      <p:sp>
        <p:nvSpPr>
          <p:cNvPr id="3" name="Content Placeholder 2">
            <a:extLst>
              <a:ext uri="{FF2B5EF4-FFF2-40B4-BE49-F238E27FC236}">
                <a16:creationId xmlns:a16="http://schemas.microsoft.com/office/drawing/2014/main" xmlns="" id="{C74F9B88-D676-15E8-2266-E5231EB30820}"/>
              </a:ext>
            </a:extLst>
          </p:cNvPr>
          <p:cNvSpPr>
            <a:spLocks noGrp="1"/>
          </p:cNvSpPr>
          <p:nvPr>
            <p:ph sz="quarter" idx="11"/>
          </p:nvPr>
        </p:nvSpPr>
        <p:spPr/>
        <p:txBody>
          <a:bodyPr/>
          <a:lstStyle/>
          <a:p>
            <a:r>
              <a:rPr lang="en-IN" dirty="0"/>
              <a:t>First drop of blood is not collected.</a:t>
            </a:r>
          </a:p>
          <a:p>
            <a:r>
              <a:rPr lang="en-IN" dirty="0"/>
              <a:t>Order for filling tubes:</a:t>
            </a:r>
          </a:p>
          <a:p>
            <a:pPr marL="292608" indent="-292608">
              <a:buFont typeface="Arial" panose="020B0604020202020204" pitchFamily="34" charset="0"/>
              <a:buChar char="•"/>
            </a:pPr>
            <a:r>
              <a:rPr lang="en-IN" dirty="0"/>
              <a:t>E</a:t>
            </a:r>
            <a:r>
              <a:rPr lang="en-IN" sz="100" dirty="0"/>
              <a:t> </a:t>
            </a:r>
            <a:r>
              <a:rPr lang="en-IN" dirty="0"/>
              <a:t>D</a:t>
            </a:r>
            <a:r>
              <a:rPr lang="en-IN" sz="100" dirty="0"/>
              <a:t> </a:t>
            </a:r>
            <a:r>
              <a:rPr lang="en-IN" dirty="0"/>
              <a:t>T</a:t>
            </a:r>
            <a:r>
              <a:rPr lang="en-IN" sz="100" dirty="0"/>
              <a:t> </a:t>
            </a:r>
            <a:r>
              <a:rPr lang="en-IN" dirty="0"/>
              <a:t>A (lavender, pink).</a:t>
            </a:r>
          </a:p>
          <a:p>
            <a:pPr marL="292608" indent="-292608">
              <a:buFont typeface="Arial" panose="020B0604020202020204" pitchFamily="34" charset="0"/>
              <a:buChar char="•"/>
            </a:pPr>
            <a:r>
              <a:rPr lang="en-IN" dirty="0"/>
              <a:t>Heparin (green, mint).</a:t>
            </a:r>
          </a:p>
          <a:p>
            <a:pPr marL="292608" indent="-292608">
              <a:buFont typeface="Arial" panose="020B0604020202020204" pitchFamily="34" charset="0"/>
              <a:buChar char="•"/>
            </a:pPr>
            <a:r>
              <a:rPr lang="en-IN" dirty="0"/>
              <a:t>Sodium fluoride (gray).</a:t>
            </a:r>
          </a:p>
          <a:p>
            <a:pPr marL="292608" indent="-292608">
              <a:buFont typeface="Arial" panose="020B0604020202020204" pitchFamily="34" charset="0"/>
              <a:buChar char="•"/>
            </a:pPr>
            <a:r>
              <a:rPr lang="en-IN" dirty="0"/>
              <a:t>Nonadditive (red) or serum separator (gold).</a:t>
            </a:r>
          </a:p>
        </p:txBody>
      </p:sp>
      <p:sp>
        <p:nvSpPr>
          <p:cNvPr id="6" name="Slide Number Placeholder 5">
            <a:extLst>
              <a:ext uri="{FF2B5EF4-FFF2-40B4-BE49-F238E27FC236}">
                <a16:creationId xmlns:a16="http://schemas.microsoft.com/office/drawing/2014/main" xmlns="" id="{DEFDB043-801A-0BCF-CFA9-1D4FA55584E8}"/>
              </a:ext>
            </a:extLst>
          </p:cNvPr>
          <p:cNvSpPr>
            <a:spLocks noGrp="1"/>
          </p:cNvSpPr>
          <p:nvPr>
            <p:ph type="sldNum" sz="quarter" idx="4"/>
          </p:nvPr>
        </p:nvSpPr>
        <p:spPr/>
        <p:txBody>
          <a:bodyPr/>
          <a:lstStyle/>
          <a:p>
            <a:fld id="{68151E55-6873-49E2-B8D5-2F265E6F1973}" type="slidenum">
              <a:rPr lang="en-US" smtClean="0"/>
              <a:pPr/>
              <a:t>44</a:t>
            </a:fld>
            <a:endParaRPr lang="en-US" dirty="0"/>
          </a:p>
        </p:txBody>
      </p:sp>
    </p:spTree>
    <p:extLst>
      <p:ext uri="{BB962C8B-B14F-4D97-AF65-F5344CB8AC3E}">
        <p14:creationId xmlns:p14="http://schemas.microsoft.com/office/powerpoint/2010/main" val="3535454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05B64F-6011-525A-8F8E-E12A19291178}"/>
              </a:ext>
            </a:extLst>
          </p:cNvPr>
          <p:cNvSpPr>
            <a:spLocks noGrp="1"/>
          </p:cNvSpPr>
          <p:nvPr>
            <p:ph type="title"/>
          </p:nvPr>
        </p:nvSpPr>
        <p:spPr/>
        <p:txBody>
          <a:bodyPr>
            <a:normAutofit/>
          </a:bodyPr>
          <a:lstStyle/>
          <a:p>
            <a:r>
              <a:rPr lang="en-IN" sz="3600" dirty="0"/>
              <a:t>Interfering Substances</a:t>
            </a:r>
          </a:p>
        </p:txBody>
      </p:sp>
      <p:sp>
        <p:nvSpPr>
          <p:cNvPr id="3" name="Content Placeholder 2">
            <a:extLst>
              <a:ext uri="{FF2B5EF4-FFF2-40B4-BE49-F238E27FC236}">
                <a16:creationId xmlns:a16="http://schemas.microsoft.com/office/drawing/2014/main" xmlns="" id="{855F09AA-0F39-0D89-7791-E0FC2E8A2049}"/>
              </a:ext>
            </a:extLst>
          </p:cNvPr>
          <p:cNvSpPr>
            <a:spLocks noGrp="1"/>
          </p:cNvSpPr>
          <p:nvPr>
            <p:ph sz="quarter" idx="11"/>
          </p:nvPr>
        </p:nvSpPr>
        <p:spPr>
          <a:xfrm>
            <a:off x="342900" y="1276709"/>
            <a:ext cx="8458200" cy="481753"/>
          </a:xfrm>
        </p:spPr>
        <p:txBody>
          <a:bodyPr/>
          <a:lstStyle/>
          <a:p>
            <a:r>
              <a:rPr lang="en-US" dirty="0"/>
              <a:t>Contaminants that produce incorrect test results.</a:t>
            </a:r>
            <a:endParaRPr lang="en-IN" dirty="0"/>
          </a:p>
        </p:txBody>
      </p:sp>
      <p:sp>
        <p:nvSpPr>
          <p:cNvPr id="4" name="Content Placeholder 3">
            <a:extLst>
              <a:ext uri="{FF2B5EF4-FFF2-40B4-BE49-F238E27FC236}">
                <a16:creationId xmlns:a16="http://schemas.microsoft.com/office/drawing/2014/main" xmlns="" id="{CB39E4E8-114D-9FE8-7C43-BAD57DB58EA6}"/>
              </a:ext>
            </a:extLst>
          </p:cNvPr>
          <p:cNvSpPr>
            <a:spLocks noGrp="1"/>
          </p:cNvSpPr>
          <p:nvPr>
            <p:ph sz="quarter" idx="14"/>
          </p:nvPr>
        </p:nvSpPr>
        <p:spPr>
          <a:xfrm>
            <a:off x="342900" y="1981889"/>
            <a:ext cx="8458200" cy="1454647"/>
          </a:xfrm>
        </p:spPr>
        <p:txBody>
          <a:bodyPr/>
          <a:lstStyle/>
          <a:p>
            <a:r>
              <a:rPr lang="en-US" dirty="0"/>
              <a:t>Can be introduced by:</a:t>
            </a:r>
          </a:p>
          <a:p>
            <a:pPr marL="292608" indent="-292608">
              <a:buFont typeface="Arial" panose="020B0604020202020204" pitchFamily="34" charset="0"/>
              <a:buChar char="•"/>
            </a:pPr>
            <a:r>
              <a:rPr lang="en-US" dirty="0"/>
              <a:t>Improper patient preparation.</a:t>
            </a:r>
          </a:p>
          <a:p>
            <a:pPr marL="292608" indent="-292608">
              <a:buFont typeface="Arial" panose="020B0604020202020204" pitchFamily="34" charset="0"/>
              <a:buChar char="•"/>
            </a:pPr>
            <a:r>
              <a:rPr lang="en-US" dirty="0"/>
              <a:t>Incorrect draw order.</a:t>
            </a:r>
            <a:endParaRPr lang="en-IN" dirty="0"/>
          </a:p>
        </p:txBody>
      </p:sp>
      <p:sp>
        <p:nvSpPr>
          <p:cNvPr id="8" name="Content Placeholder 7">
            <a:extLst>
              <a:ext uri="{FF2B5EF4-FFF2-40B4-BE49-F238E27FC236}">
                <a16:creationId xmlns:a16="http://schemas.microsoft.com/office/drawing/2014/main" xmlns="" id="{DF6476E9-0FFD-4F47-3CF0-0ADCDCA32ECA}"/>
              </a:ext>
            </a:extLst>
          </p:cNvPr>
          <p:cNvSpPr>
            <a:spLocks noGrp="1"/>
          </p:cNvSpPr>
          <p:nvPr>
            <p:ph sz="quarter" idx="15"/>
          </p:nvPr>
        </p:nvSpPr>
        <p:spPr>
          <a:xfrm>
            <a:off x="342900" y="3739535"/>
            <a:ext cx="8458200" cy="476462"/>
          </a:xfrm>
        </p:spPr>
        <p:txBody>
          <a:bodyPr/>
          <a:lstStyle/>
          <a:p>
            <a:r>
              <a:rPr lang="en-US" dirty="0"/>
              <a:t>Always use correct draw order to avoid contamination</a:t>
            </a:r>
            <a:endParaRPr lang="en-IN" dirty="0"/>
          </a:p>
        </p:txBody>
      </p:sp>
      <p:sp>
        <p:nvSpPr>
          <p:cNvPr id="7" name="Slide Number Placeholder 6">
            <a:extLst>
              <a:ext uri="{FF2B5EF4-FFF2-40B4-BE49-F238E27FC236}">
                <a16:creationId xmlns:a16="http://schemas.microsoft.com/office/drawing/2014/main" xmlns="" id="{02A3AF37-CA85-4CBC-B343-15148E5F986A}"/>
              </a:ext>
            </a:extLst>
          </p:cNvPr>
          <p:cNvSpPr>
            <a:spLocks noGrp="1"/>
          </p:cNvSpPr>
          <p:nvPr>
            <p:ph type="sldNum" sz="quarter" idx="10"/>
          </p:nvPr>
        </p:nvSpPr>
        <p:spPr/>
        <p:txBody>
          <a:bodyPr/>
          <a:lstStyle/>
          <a:p>
            <a:fld id="{68151E55-6873-49E2-B8D5-2F265E6F1973}" type="slidenum">
              <a:rPr lang="en-US" smtClean="0"/>
              <a:t>45</a:t>
            </a:fld>
            <a:endParaRPr lang="en-US"/>
          </a:p>
        </p:txBody>
      </p:sp>
    </p:spTree>
    <p:extLst>
      <p:ext uri="{BB962C8B-B14F-4D97-AF65-F5344CB8AC3E}">
        <p14:creationId xmlns:p14="http://schemas.microsoft.com/office/powerpoint/2010/main" val="3366113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8.6</a:t>
            </a:r>
          </a:p>
        </p:txBody>
      </p:sp>
      <p:sp>
        <p:nvSpPr>
          <p:cNvPr id="3" name="Content Placeholder 2"/>
          <p:cNvSpPr>
            <a:spLocks noGrp="1"/>
          </p:cNvSpPr>
          <p:nvPr>
            <p:ph sz="quarter" idx="11"/>
          </p:nvPr>
        </p:nvSpPr>
        <p:spPr/>
        <p:txBody>
          <a:bodyPr/>
          <a:lstStyle/>
          <a:p>
            <a:r>
              <a:rPr lang="en-US" dirty="0"/>
              <a:t>Blood Collection Equipment Manufacturers</a:t>
            </a:r>
          </a:p>
        </p:txBody>
      </p:sp>
      <p:sp>
        <p:nvSpPr>
          <p:cNvPr id="6" name="Slide Number Placeholder 5"/>
          <p:cNvSpPr>
            <a:spLocks noGrp="1"/>
          </p:cNvSpPr>
          <p:nvPr>
            <p:ph type="sldNum" sz="quarter" idx="4"/>
          </p:nvPr>
        </p:nvSpPr>
        <p:spPr/>
        <p:txBody>
          <a:bodyPr/>
          <a:lstStyle/>
          <a:p>
            <a:fld id="{68151E55-6873-49E2-B8D5-2F265E6F1973}" type="slidenum">
              <a:rPr lang="en-US" smtClean="0"/>
              <a:pPr/>
              <a:t>46</a:t>
            </a:fld>
            <a:endParaRPr lang="en-US" dirty="0"/>
          </a:p>
        </p:txBody>
      </p:sp>
    </p:spTree>
    <p:extLst>
      <p:ext uri="{BB962C8B-B14F-4D97-AF65-F5344CB8AC3E}">
        <p14:creationId xmlns:p14="http://schemas.microsoft.com/office/powerpoint/2010/main" val="2196176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FE0C4E-A154-0048-1B62-CBE39CB8A36C}"/>
              </a:ext>
            </a:extLst>
          </p:cNvPr>
          <p:cNvSpPr>
            <a:spLocks noGrp="1"/>
          </p:cNvSpPr>
          <p:nvPr>
            <p:ph type="title"/>
          </p:nvPr>
        </p:nvSpPr>
        <p:spPr/>
        <p:txBody>
          <a:bodyPr>
            <a:normAutofit/>
          </a:bodyPr>
          <a:lstStyle/>
          <a:p>
            <a:r>
              <a:rPr lang="en-IN" sz="3600" dirty="0"/>
              <a:t>Becton Dickinson</a:t>
            </a:r>
          </a:p>
        </p:txBody>
      </p:sp>
      <p:sp>
        <p:nvSpPr>
          <p:cNvPr id="3" name="Content Placeholder 2">
            <a:extLst>
              <a:ext uri="{FF2B5EF4-FFF2-40B4-BE49-F238E27FC236}">
                <a16:creationId xmlns:a16="http://schemas.microsoft.com/office/drawing/2014/main" xmlns="" id="{11B7A4F3-7135-6ADF-7E9F-2489DA3B1753}"/>
              </a:ext>
            </a:extLst>
          </p:cNvPr>
          <p:cNvSpPr>
            <a:spLocks noGrp="1"/>
          </p:cNvSpPr>
          <p:nvPr>
            <p:ph sz="quarter" idx="11"/>
          </p:nvPr>
        </p:nvSpPr>
        <p:spPr>
          <a:xfrm>
            <a:off x="342900" y="1276709"/>
            <a:ext cx="8458200" cy="1476539"/>
          </a:xfrm>
        </p:spPr>
        <p:txBody>
          <a:bodyPr/>
          <a:lstStyle/>
          <a:p>
            <a:pPr marL="292608" indent="-292608">
              <a:buFont typeface="Arial" panose="020B0604020202020204" pitchFamily="34" charset="0"/>
              <a:buChar char="•"/>
            </a:pPr>
            <a:r>
              <a:rPr lang="en-US" dirty="0"/>
              <a:t>Vacutainer® and Microtainer® systems.</a:t>
            </a:r>
          </a:p>
          <a:p>
            <a:pPr marL="292608" indent="-292608">
              <a:buFont typeface="Arial" panose="020B0604020202020204" pitchFamily="34" charset="0"/>
              <a:buChar char="•"/>
            </a:pPr>
            <a:r>
              <a:rPr lang="en-US" dirty="0"/>
              <a:t>Color-coded for adult and pediatric (solid v</a:t>
            </a:r>
            <a:r>
              <a:rPr lang="en-US" sz="100" dirty="0"/>
              <a:t>ersu</a:t>
            </a:r>
            <a:r>
              <a:rPr lang="en-US" dirty="0"/>
              <a:t>s. translucent).</a:t>
            </a:r>
          </a:p>
          <a:p>
            <a:pPr marL="292608" indent="-292608">
              <a:buFont typeface="Arial" panose="020B0604020202020204" pitchFamily="34" charset="0"/>
              <a:buChar char="•"/>
            </a:pPr>
            <a:r>
              <a:rPr lang="en-US" dirty="0"/>
              <a:t>Color-coded for separator gel.</a:t>
            </a:r>
            <a:endParaRPr lang="en-IN" dirty="0"/>
          </a:p>
        </p:txBody>
      </p:sp>
      <p:pic>
        <p:nvPicPr>
          <p:cNvPr id="12" name="Picture 11" descr="Red-topped clot activator tube.">
            <a:extLst>
              <a:ext uri="{FF2B5EF4-FFF2-40B4-BE49-F238E27FC236}">
                <a16:creationId xmlns:a16="http://schemas.microsoft.com/office/drawing/2014/main" xmlns="" id="{6BC1C89A-C815-0ED1-DED8-F2DD64A11E57}"/>
              </a:ext>
            </a:extLst>
          </p:cNvPr>
          <p:cNvPicPr>
            <a:picLocks noChangeAspect="1"/>
          </p:cNvPicPr>
          <p:nvPr/>
        </p:nvPicPr>
        <p:blipFill>
          <a:blip r:embed="rId3"/>
          <a:stretch>
            <a:fillRect/>
          </a:stretch>
        </p:blipFill>
        <p:spPr>
          <a:xfrm>
            <a:off x="460846" y="3000521"/>
            <a:ext cx="1475360" cy="2213040"/>
          </a:xfrm>
          <a:prstGeom prst="rect">
            <a:avLst/>
          </a:prstGeom>
        </p:spPr>
      </p:pic>
      <p:sp>
        <p:nvSpPr>
          <p:cNvPr id="4" name="Content Placeholder 3">
            <a:extLst>
              <a:ext uri="{FF2B5EF4-FFF2-40B4-BE49-F238E27FC236}">
                <a16:creationId xmlns:a16="http://schemas.microsoft.com/office/drawing/2014/main" xmlns="" id="{EF1A1583-0659-4874-8902-AB9D05D644F5}"/>
              </a:ext>
            </a:extLst>
          </p:cNvPr>
          <p:cNvSpPr>
            <a:spLocks noGrp="1"/>
          </p:cNvSpPr>
          <p:nvPr>
            <p:ph sz="quarter" idx="14"/>
          </p:nvPr>
        </p:nvSpPr>
        <p:spPr>
          <a:xfrm>
            <a:off x="342900" y="5418395"/>
            <a:ext cx="2018463" cy="479991"/>
          </a:xfrm>
        </p:spPr>
        <p:txBody>
          <a:bodyPr/>
          <a:lstStyle/>
          <a:p>
            <a:r>
              <a:rPr lang="en-IN" dirty="0"/>
              <a:t>Clot Activator</a:t>
            </a:r>
          </a:p>
        </p:txBody>
      </p:sp>
      <p:pic>
        <p:nvPicPr>
          <p:cNvPr id="13" name="Picture 12" descr="Yellow-topped clot activator and separator gel tube.">
            <a:extLst>
              <a:ext uri="{FF2B5EF4-FFF2-40B4-BE49-F238E27FC236}">
                <a16:creationId xmlns:a16="http://schemas.microsoft.com/office/drawing/2014/main" xmlns="" id="{B90F9AD5-B3F2-1DD2-893A-740766ADACA0}"/>
              </a:ext>
            </a:extLst>
          </p:cNvPr>
          <p:cNvPicPr>
            <a:picLocks noChangeAspect="1"/>
          </p:cNvPicPr>
          <p:nvPr/>
        </p:nvPicPr>
        <p:blipFill>
          <a:blip r:embed="rId4"/>
          <a:stretch>
            <a:fillRect/>
          </a:stretch>
        </p:blipFill>
        <p:spPr>
          <a:xfrm>
            <a:off x="2824845" y="3091198"/>
            <a:ext cx="1469263" cy="2219136"/>
          </a:xfrm>
          <a:prstGeom prst="rect">
            <a:avLst/>
          </a:prstGeom>
        </p:spPr>
      </p:pic>
      <p:sp>
        <p:nvSpPr>
          <p:cNvPr id="5" name="Content Placeholder 4">
            <a:extLst>
              <a:ext uri="{FF2B5EF4-FFF2-40B4-BE49-F238E27FC236}">
                <a16:creationId xmlns:a16="http://schemas.microsoft.com/office/drawing/2014/main" xmlns="" id="{4EF8AD07-0D0A-5CA6-A229-6F725E235E10}"/>
              </a:ext>
            </a:extLst>
          </p:cNvPr>
          <p:cNvSpPr>
            <a:spLocks noGrp="1"/>
          </p:cNvSpPr>
          <p:nvPr>
            <p:ph sz="quarter" idx="15"/>
          </p:nvPr>
        </p:nvSpPr>
        <p:spPr>
          <a:xfrm>
            <a:off x="2451799" y="5418392"/>
            <a:ext cx="2681654" cy="826994"/>
          </a:xfrm>
        </p:spPr>
        <p:txBody>
          <a:bodyPr/>
          <a:lstStyle/>
          <a:p>
            <a:r>
              <a:rPr lang="en-US" dirty="0"/>
              <a:t>Clot Activator and Separator Gel</a:t>
            </a:r>
            <a:endParaRPr lang="en-IN" dirty="0"/>
          </a:p>
        </p:txBody>
      </p:sp>
      <p:pic>
        <p:nvPicPr>
          <p:cNvPr id="14" name="Picture 13" descr="Green-topped heparin tube.">
            <a:extLst>
              <a:ext uri="{FF2B5EF4-FFF2-40B4-BE49-F238E27FC236}">
                <a16:creationId xmlns:a16="http://schemas.microsoft.com/office/drawing/2014/main" xmlns="" id="{1873C012-B85C-269E-D586-39DC0E092653}"/>
              </a:ext>
            </a:extLst>
          </p:cNvPr>
          <p:cNvPicPr>
            <a:picLocks noChangeAspect="1"/>
          </p:cNvPicPr>
          <p:nvPr/>
        </p:nvPicPr>
        <p:blipFill>
          <a:blip r:embed="rId5"/>
          <a:stretch>
            <a:fillRect/>
          </a:stretch>
        </p:blipFill>
        <p:spPr>
          <a:xfrm>
            <a:off x="5145696" y="3091198"/>
            <a:ext cx="1469263" cy="2219136"/>
          </a:xfrm>
          <a:prstGeom prst="rect">
            <a:avLst/>
          </a:prstGeom>
        </p:spPr>
      </p:pic>
      <p:sp>
        <p:nvSpPr>
          <p:cNvPr id="6" name="Content Placeholder 5">
            <a:extLst>
              <a:ext uri="{FF2B5EF4-FFF2-40B4-BE49-F238E27FC236}">
                <a16:creationId xmlns:a16="http://schemas.microsoft.com/office/drawing/2014/main" xmlns="" id="{26219265-2BCF-01B9-9D1F-642CEFE57391}"/>
              </a:ext>
            </a:extLst>
          </p:cNvPr>
          <p:cNvSpPr>
            <a:spLocks noGrp="1"/>
          </p:cNvSpPr>
          <p:nvPr>
            <p:ph sz="quarter" idx="16"/>
          </p:nvPr>
        </p:nvSpPr>
        <p:spPr>
          <a:xfrm>
            <a:off x="5223889" y="5428103"/>
            <a:ext cx="1254788" cy="454905"/>
          </a:xfrm>
        </p:spPr>
        <p:txBody>
          <a:bodyPr/>
          <a:lstStyle/>
          <a:p>
            <a:r>
              <a:rPr lang="en-IN" dirty="0"/>
              <a:t>Heparin</a:t>
            </a:r>
          </a:p>
        </p:txBody>
      </p:sp>
      <p:pic>
        <p:nvPicPr>
          <p:cNvPr id="15" name="Picture 14" descr="Light-green topped heparin and separator gel tube.">
            <a:extLst>
              <a:ext uri="{FF2B5EF4-FFF2-40B4-BE49-F238E27FC236}">
                <a16:creationId xmlns:a16="http://schemas.microsoft.com/office/drawing/2014/main" xmlns="" id="{06F123AA-014F-A6C0-B8A7-D6137757984B}"/>
              </a:ext>
            </a:extLst>
          </p:cNvPr>
          <p:cNvPicPr>
            <a:picLocks noChangeAspect="1"/>
          </p:cNvPicPr>
          <p:nvPr/>
        </p:nvPicPr>
        <p:blipFill>
          <a:blip r:embed="rId6"/>
          <a:stretch>
            <a:fillRect/>
          </a:stretch>
        </p:blipFill>
        <p:spPr>
          <a:xfrm>
            <a:off x="7102246" y="3029468"/>
            <a:ext cx="1469263" cy="2213040"/>
          </a:xfrm>
          <a:prstGeom prst="rect">
            <a:avLst/>
          </a:prstGeom>
        </p:spPr>
      </p:pic>
      <p:sp>
        <p:nvSpPr>
          <p:cNvPr id="7" name="Content Placeholder 6">
            <a:extLst>
              <a:ext uri="{FF2B5EF4-FFF2-40B4-BE49-F238E27FC236}">
                <a16:creationId xmlns:a16="http://schemas.microsoft.com/office/drawing/2014/main" xmlns="" id="{EA9E545A-BCD3-228A-FE37-C0A1B8639699}"/>
              </a:ext>
            </a:extLst>
          </p:cNvPr>
          <p:cNvSpPr>
            <a:spLocks noGrp="1"/>
          </p:cNvSpPr>
          <p:nvPr>
            <p:ph sz="quarter" idx="17"/>
          </p:nvPr>
        </p:nvSpPr>
        <p:spPr>
          <a:xfrm>
            <a:off x="6782638" y="5430775"/>
            <a:ext cx="2108478" cy="861284"/>
          </a:xfrm>
        </p:spPr>
        <p:txBody>
          <a:bodyPr/>
          <a:lstStyle/>
          <a:p>
            <a:r>
              <a:rPr lang="en-IN" dirty="0"/>
              <a:t>Heparin and Separator Gel</a:t>
            </a:r>
          </a:p>
        </p:txBody>
      </p:sp>
      <p:sp>
        <p:nvSpPr>
          <p:cNvPr id="10" name="Text Placeholder 9">
            <a:extLst>
              <a:ext uri="{FF2B5EF4-FFF2-40B4-BE49-F238E27FC236}">
                <a16:creationId xmlns:a16="http://schemas.microsoft.com/office/drawing/2014/main" xmlns="" id="{CA069458-9690-21E8-90C4-98C0D28B8644}"/>
              </a:ext>
            </a:extLst>
          </p:cNvPr>
          <p:cNvSpPr>
            <a:spLocks noGrp="1"/>
          </p:cNvSpPr>
          <p:nvPr>
            <p:ph type="body" sz="quarter" idx="13"/>
          </p:nvPr>
        </p:nvSpPr>
        <p:spPr/>
        <p:txBody>
          <a:bodyPr/>
          <a:lstStyle/>
          <a:p>
            <a:r>
              <a:rPr lang="en-IN" dirty="0">
                <a:solidFill>
                  <a:schemeClr val="tx1">
                    <a:lumMod val="95000"/>
                    <a:lumOff val="5000"/>
                  </a:schemeClr>
                </a:solidFill>
              </a:rPr>
              <a:t>Courtesy and ©Becton Dickinson</a:t>
            </a:r>
          </a:p>
        </p:txBody>
      </p:sp>
      <p:sp>
        <p:nvSpPr>
          <p:cNvPr id="11" name="Slide Number Placeholder 10">
            <a:extLst>
              <a:ext uri="{FF2B5EF4-FFF2-40B4-BE49-F238E27FC236}">
                <a16:creationId xmlns:a16="http://schemas.microsoft.com/office/drawing/2014/main" xmlns="" id="{D5682A39-1DA7-9308-B607-642CC347172A}"/>
              </a:ext>
            </a:extLst>
          </p:cNvPr>
          <p:cNvSpPr>
            <a:spLocks noGrp="1"/>
          </p:cNvSpPr>
          <p:nvPr>
            <p:ph type="sldNum" sz="quarter" idx="10"/>
          </p:nvPr>
        </p:nvSpPr>
        <p:spPr/>
        <p:txBody>
          <a:bodyPr/>
          <a:lstStyle/>
          <a:p>
            <a:fld id="{68151E55-6873-49E2-B8D5-2F265E6F1973}" type="slidenum">
              <a:rPr lang="en-US" smtClean="0"/>
              <a:t>47</a:t>
            </a:fld>
            <a:endParaRPr lang="en-US" dirty="0"/>
          </a:p>
        </p:txBody>
      </p:sp>
    </p:spTree>
    <p:extLst>
      <p:ext uri="{BB962C8B-B14F-4D97-AF65-F5344CB8AC3E}">
        <p14:creationId xmlns:p14="http://schemas.microsoft.com/office/powerpoint/2010/main" val="1149979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2BB22-452F-58F5-BC8D-449FD3D9EA50}"/>
              </a:ext>
            </a:extLst>
          </p:cNvPr>
          <p:cNvSpPr>
            <a:spLocks noGrp="1"/>
          </p:cNvSpPr>
          <p:nvPr>
            <p:ph type="title"/>
          </p:nvPr>
        </p:nvSpPr>
        <p:spPr/>
        <p:txBody>
          <a:bodyPr/>
          <a:lstStyle/>
          <a:p>
            <a:r>
              <a:rPr lang="en-IN" dirty="0"/>
              <a:t>Greiner Bio-One</a:t>
            </a:r>
          </a:p>
        </p:txBody>
      </p:sp>
      <p:sp>
        <p:nvSpPr>
          <p:cNvPr id="3" name="Content Placeholder 2">
            <a:extLst>
              <a:ext uri="{FF2B5EF4-FFF2-40B4-BE49-F238E27FC236}">
                <a16:creationId xmlns:a16="http://schemas.microsoft.com/office/drawing/2014/main" xmlns="" id="{8887E09A-2A17-8285-5613-9323226647F7}"/>
              </a:ext>
            </a:extLst>
          </p:cNvPr>
          <p:cNvSpPr>
            <a:spLocks noGrp="1"/>
          </p:cNvSpPr>
          <p:nvPr>
            <p:ph sz="quarter" idx="11"/>
          </p:nvPr>
        </p:nvSpPr>
        <p:spPr/>
        <p:txBody>
          <a:bodyPr/>
          <a:lstStyle/>
          <a:p>
            <a:pPr marL="292608" indent="-292608">
              <a:buFont typeface="Arial" panose="020B0604020202020204" pitchFamily="34" charset="0"/>
              <a:buChar char="•"/>
            </a:pPr>
            <a:r>
              <a:rPr lang="en-US" dirty="0"/>
              <a:t>VACUETTE</a:t>
            </a:r>
            <a:r>
              <a:rPr lang="en-US" baseline="30000" dirty="0"/>
              <a:t>®</a:t>
            </a:r>
            <a:r>
              <a:rPr lang="en-US" dirty="0"/>
              <a:t> and </a:t>
            </a:r>
            <a:r>
              <a:rPr lang="en-US" dirty="0" err="1"/>
              <a:t>MiniCollect</a:t>
            </a:r>
            <a:r>
              <a:rPr lang="en-US" baseline="30000" dirty="0"/>
              <a:t>®</a:t>
            </a:r>
            <a:r>
              <a:rPr lang="en-US" dirty="0"/>
              <a:t> tubes.</a:t>
            </a:r>
          </a:p>
          <a:p>
            <a:pPr marL="292608" indent="-292608">
              <a:buFont typeface="Arial" panose="020B0604020202020204" pitchFamily="34" charset="0"/>
              <a:buChar char="•"/>
            </a:pPr>
            <a:r>
              <a:rPr lang="en-US" dirty="0"/>
              <a:t>Tube tops are solid regardless of vacuum amount.</a:t>
            </a:r>
            <a:endParaRPr lang="en-IN" dirty="0"/>
          </a:p>
        </p:txBody>
      </p:sp>
      <p:sp>
        <p:nvSpPr>
          <p:cNvPr id="6" name="Slide Number Placeholder 5">
            <a:extLst>
              <a:ext uri="{FF2B5EF4-FFF2-40B4-BE49-F238E27FC236}">
                <a16:creationId xmlns:a16="http://schemas.microsoft.com/office/drawing/2014/main" xmlns="" id="{1D07B1A9-F3CF-7CEF-5136-B87B04138E46}"/>
              </a:ext>
            </a:extLst>
          </p:cNvPr>
          <p:cNvSpPr>
            <a:spLocks noGrp="1"/>
          </p:cNvSpPr>
          <p:nvPr>
            <p:ph type="sldNum" sz="quarter" idx="4"/>
          </p:nvPr>
        </p:nvSpPr>
        <p:spPr/>
        <p:txBody>
          <a:bodyPr/>
          <a:lstStyle/>
          <a:p>
            <a:fld id="{68151E55-6873-49E2-B8D5-2F265E6F1973}" type="slidenum">
              <a:rPr lang="en-US" smtClean="0"/>
              <a:pPr/>
              <a:t>48</a:t>
            </a:fld>
            <a:endParaRPr lang="en-US" dirty="0"/>
          </a:p>
        </p:txBody>
      </p:sp>
    </p:spTree>
    <p:extLst>
      <p:ext uri="{BB962C8B-B14F-4D97-AF65-F5344CB8AC3E}">
        <p14:creationId xmlns:p14="http://schemas.microsoft.com/office/powerpoint/2010/main" val="37865754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8FE088-6715-C10D-DC0C-673CDCD6355D}"/>
              </a:ext>
            </a:extLst>
          </p:cNvPr>
          <p:cNvSpPr>
            <a:spLocks noGrp="1"/>
          </p:cNvSpPr>
          <p:nvPr>
            <p:ph type="title"/>
          </p:nvPr>
        </p:nvSpPr>
        <p:spPr/>
        <p:txBody>
          <a:bodyPr/>
          <a:lstStyle/>
          <a:p>
            <a:r>
              <a:rPr lang="en-IN" dirty="0" err="1"/>
              <a:t>Sarstedt</a:t>
            </a:r>
            <a:endParaRPr lang="en-IN" dirty="0"/>
          </a:p>
        </p:txBody>
      </p:sp>
      <p:sp>
        <p:nvSpPr>
          <p:cNvPr id="3" name="Content Placeholder 2">
            <a:extLst>
              <a:ext uri="{FF2B5EF4-FFF2-40B4-BE49-F238E27FC236}">
                <a16:creationId xmlns:a16="http://schemas.microsoft.com/office/drawing/2014/main" xmlns="" id="{C1FF96AB-163B-84C0-2D72-CEBF27AE7788}"/>
              </a:ext>
            </a:extLst>
          </p:cNvPr>
          <p:cNvSpPr>
            <a:spLocks noGrp="1"/>
          </p:cNvSpPr>
          <p:nvPr>
            <p:ph sz="quarter" idx="11"/>
          </p:nvPr>
        </p:nvSpPr>
        <p:spPr/>
        <p:txBody>
          <a:bodyPr/>
          <a:lstStyle/>
          <a:p>
            <a:pPr marL="292608" indent="-292608">
              <a:buFont typeface="Arial" panose="020B0604020202020204" pitchFamily="34" charset="0"/>
              <a:buChar char="•"/>
            </a:pPr>
            <a:r>
              <a:rPr lang="en-IN" dirty="0"/>
              <a:t>S-</a:t>
            </a:r>
            <a:r>
              <a:rPr lang="en-IN" dirty="0" err="1"/>
              <a:t>Monovette</a:t>
            </a:r>
            <a:r>
              <a:rPr lang="en-IN" baseline="30000" dirty="0"/>
              <a:t>®</a:t>
            </a:r>
          </a:p>
          <a:p>
            <a:pPr marL="292608" indent="-292608">
              <a:buFont typeface="Arial" panose="020B0604020202020204" pitchFamily="34" charset="0"/>
              <a:buChar char="•"/>
            </a:pPr>
            <a:r>
              <a:rPr lang="en-IN" dirty="0" err="1"/>
              <a:t>Microvette</a:t>
            </a:r>
            <a:r>
              <a:rPr lang="en-IN" baseline="30000" dirty="0"/>
              <a:t>®</a:t>
            </a:r>
          </a:p>
          <a:p>
            <a:pPr marL="292608" indent="-292608">
              <a:buFont typeface="Arial" panose="020B0604020202020204" pitchFamily="34" charset="0"/>
              <a:buChar char="•"/>
            </a:pPr>
            <a:r>
              <a:rPr lang="en-IN" dirty="0" err="1"/>
              <a:t>Multivette</a:t>
            </a:r>
            <a:r>
              <a:rPr lang="en-IN" baseline="30000" dirty="0"/>
              <a:t>®</a:t>
            </a:r>
          </a:p>
        </p:txBody>
      </p:sp>
      <p:sp>
        <p:nvSpPr>
          <p:cNvPr id="6" name="Slide Number Placeholder 5">
            <a:extLst>
              <a:ext uri="{FF2B5EF4-FFF2-40B4-BE49-F238E27FC236}">
                <a16:creationId xmlns:a16="http://schemas.microsoft.com/office/drawing/2014/main" xmlns="" id="{1E1366C1-EEE8-A6BA-92FF-38C268F9A01B}"/>
              </a:ext>
            </a:extLst>
          </p:cNvPr>
          <p:cNvSpPr>
            <a:spLocks noGrp="1"/>
          </p:cNvSpPr>
          <p:nvPr>
            <p:ph type="sldNum" sz="quarter" idx="4"/>
          </p:nvPr>
        </p:nvSpPr>
        <p:spPr/>
        <p:txBody>
          <a:bodyPr/>
          <a:lstStyle/>
          <a:p>
            <a:fld id="{68151E55-6873-49E2-B8D5-2F265E6F1973}" type="slidenum">
              <a:rPr lang="en-US" smtClean="0"/>
              <a:pPr/>
              <a:t>49</a:t>
            </a:fld>
            <a:endParaRPr lang="en-US" dirty="0"/>
          </a:p>
        </p:txBody>
      </p:sp>
    </p:spTree>
    <p:extLst>
      <p:ext uri="{BB962C8B-B14F-4D97-AF65-F5344CB8AC3E}">
        <p14:creationId xmlns:p14="http://schemas.microsoft.com/office/powerpoint/2010/main" val="2143861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96DC26-9FB6-A4C1-32B5-CEB5579CDF71}"/>
              </a:ext>
            </a:extLst>
          </p:cNvPr>
          <p:cNvSpPr>
            <a:spLocks noGrp="1"/>
          </p:cNvSpPr>
          <p:nvPr>
            <p:ph type="title"/>
          </p:nvPr>
        </p:nvSpPr>
        <p:spPr/>
        <p:txBody>
          <a:bodyPr/>
          <a:lstStyle/>
          <a:p>
            <a:r>
              <a:rPr lang="en-IN" sz="3600" dirty="0"/>
              <a:t>Key Terms </a:t>
            </a:r>
            <a:r>
              <a:rPr lang="en-IN" sz="1000" b="0" dirty="0"/>
              <a:t>1</a:t>
            </a:r>
          </a:p>
        </p:txBody>
      </p:sp>
      <p:sp>
        <p:nvSpPr>
          <p:cNvPr id="3" name="Content Placeholder 2">
            <a:extLst>
              <a:ext uri="{FF2B5EF4-FFF2-40B4-BE49-F238E27FC236}">
                <a16:creationId xmlns:a16="http://schemas.microsoft.com/office/drawing/2014/main" xmlns="" id="{3E74E409-F3D4-DD09-DD6E-98DEC7853D4B}"/>
              </a:ext>
            </a:extLst>
          </p:cNvPr>
          <p:cNvSpPr>
            <a:spLocks noGrp="1"/>
          </p:cNvSpPr>
          <p:nvPr>
            <p:ph sz="quarter" idx="11"/>
          </p:nvPr>
        </p:nvSpPr>
        <p:spPr>
          <a:xfrm>
            <a:off x="342900" y="1276709"/>
            <a:ext cx="3708838" cy="4971691"/>
          </a:xfrm>
        </p:spPr>
        <p:txBody>
          <a:bodyPr/>
          <a:lstStyle/>
          <a:p>
            <a:pPr marL="342900" indent="-342900">
              <a:buFont typeface="Arial" panose="020B0604020202020204" pitchFamily="34" charset="0"/>
              <a:buChar char="•"/>
            </a:pPr>
            <a:r>
              <a:rPr lang="en-US" dirty="0"/>
              <a:t>A</a:t>
            </a:r>
            <a:r>
              <a:rPr lang="en-US" sz="100" dirty="0"/>
              <a:t> </a:t>
            </a:r>
            <a:r>
              <a:rPr lang="en-US" dirty="0"/>
              <a:t>C</a:t>
            </a:r>
            <a:r>
              <a:rPr lang="en-US" sz="100" dirty="0"/>
              <a:t> </a:t>
            </a:r>
            <a:r>
              <a:rPr lang="en-US" dirty="0"/>
              <a:t>D.</a:t>
            </a:r>
          </a:p>
          <a:p>
            <a:pPr marL="342900" indent="-342900">
              <a:buFont typeface="Arial" panose="020B0604020202020204" pitchFamily="34" charset="0"/>
              <a:buChar char="•"/>
            </a:pPr>
            <a:r>
              <a:rPr lang="en-US" dirty="0"/>
              <a:t>Additive.</a:t>
            </a:r>
          </a:p>
          <a:p>
            <a:pPr marL="342900" indent="-342900">
              <a:buFont typeface="Arial" panose="020B0604020202020204" pitchFamily="34" charset="0"/>
              <a:buChar char="•"/>
            </a:pPr>
            <a:r>
              <a:rPr lang="en-US" dirty="0"/>
              <a:t>Aerosol.</a:t>
            </a:r>
          </a:p>
          <a:p>
            <a:pPr marL="342900" indent="-342900">
              <a:buFont typeface="Arial" panose="020B0604020202020204" pitchFamily="34" charset="0"/>
              <a:buChar char="•"/>
            </a:pPr>
            <a:r>
              <a:rPr lang="en-US" dirty="0"/>
              <a:t>Aliquot.</a:t>
            </a:r>
          </a:p>
          <a:p>
            <a:pPr marL="342900" indent="-342900">
              <a:buFont typeface="Arial" panose="020B0604020202020204" pitchFamily="34" charset="0"/>
              <a:buChar char="•"/>
            </a:pPr>
            <a:r>
              <a:rPr lang="en-US" dirty="0"/>
              <a:t>Antiglycolytic.</a:t>
            </a:r>
          </a:p>
          <a:p>
            <a:pPr marL="342900" indent="-342900">
              <a:buFont typeface="Arial" panose="020B0604020202020204" pitchFamily="34" charset="0"/>
              <a:buChar char="•"/>
            </a:pPr>
            <a:r>
              <a:rPr lang="en-US" dirty="0"/>
              <a:t>Antiseptic.</a:t>
            </a:r>
          </a:p>
          <a:p>
            <a:pPr marL="342900" indent="-342900">
              <a:buFont typeface="Arial" panose="020B0604020202020204" pitchFamily="34" charset="0"/>
              <a:buChar char="•"/>
            </a:pPr>
            <a:r>
              <a:rPr lang="en-US" dirty="0"/>
              <a:t>Bacteriostatic.</a:t>
            </a:r>
          </a:p>
          <a:p>
            <a:pPr marL="342900" indent="-342900">
              <a:buFont typeface="Arial" panose="020B0604020202020204" pitchFamily="34" charset="0"/>
              <a:buChar char="•"/>
            </a:pPr>
            <a:r>
              <a:rPr lang="en-US" dirty="0"/>
              <a:t>Bevel.</a:t>
            </a:r>
          </a:p>
          <a:p>
            <a:pPr marL="342900" indent="-342900">
              <a:buFont typeface="Arial" panose="020B0604020202020204" pitchFamily="34" charset="0"/>
              <a:buChar char="•"/>
            </a:pPr>
            <a:r>
              <a:rPr lang="en-US" dirty="0"/>
              <a:t>Capillary action.</a:t>
            </a:r>
          </a:p>
          <a:p>
            <a:pPr marL="342900" indent="-342900">
              <a:buFont typeface="Arial" panose="020B0604020202020204" pitchFamily="34" charset="0"/>
              <a:buChar char="•"/>
            </a:pPr>
            <a:r>
              <a:rPr lang="en-US" dirty="0"/>
              <a:t>Citrate.</a:t>
            </a:r>
            <a:endParaRPr lang="en-IN" dirty="0"/>
          </a:p>
        </p:txBody>
      </p:sp>
      <p:sp>
        <p:nvSpPr>
          <p:cNvPr id="4" name="Content Placeholder 3">
            <a:extLst>
              <a:ext uri="{FF2B5EF4-FFF2-40B4-BE49-F238E27FC236}">
                <a16:creationId xmlns:a16="http://schemas.microsoft.com/office/drawing/2014/main" xmlns="" id="{C8CB0516-1A23-404D-CACE-88CEB3BAD5DF}"/>
              </a:ext>
            </a:extLst>
          </p:cNvPr>
          <p:cNvSpPr>
            <a:spLocks noGrp="1"/>
          </p:cNvSpPr>
          <p:nvPr>
            <p:ph sz="quarter" idx="14"/>
          </p:nvPr>
        </p:nvSpPr>
        <p:spPr>
          <a:xfrm>
            <a:off x="4419600" y="1273051"/>
            <a:ext cx="4381500" cy="4991100"/>
          </a:xfrm>
        </p:spPr>
        <p:txBody>
          <a:bodyPr/>
          <a:lstStyle/>
          <a:p>
            <a:pPr marL="342900" indent="-342900">
              <a:buFont typeface="Arial" panose="020B0604020202020204" pitchFamily="34" charset="0"/>
              <a:buChar char="•"/>
            </a:pPr>
            <a:r>
              <a:rPr lang="en-IN" dirty="0"/>
              <a:t>Clot activator.</a:t>
            </a:r>
          </a:p>
          <a:p>
            <a:pPr marL="342900" indent="-342900">
              <a:buFont typeface="Arial" panose="020B0604020202020204" pitchFamily="34" charset="0"/>
              <a:buChar char="•"/>
            </a:pPr>
            <a:r>
              <a:rPr lang="en-IN" dirty="0"/>
              <a:t>Dermal puncture.</a:t>
            </a:r>
          </a:p>
          <a:p>
            <a:pPr marL="342900" indent="-342900">
              <a:buFont typeface="Arial" panose="020B0604020202020204" pitchFamily="34" charset="0"/>
              <a:buChar char="•"/>
            </a:pPr>
            <a:r>
              <a:rPr lang="en-IN" dirty="0"/>
              <a:t>E</a:t>
            </a:r>
            <a:r>
              <a:rPr lang="en-IN" sz="100" dirty="0"/>
              <a:t> </a:t>
            </a:r>
            <a:r>
              <a:rPr lang="en-IN" dirty="0"/>
              <a:t>D</a:t>
            </a:r>
            <a:r>
              <a:rPr lang="en-IN" sz="100" dirty="0"/>
              <a:t> </a:t>
            </a:r>
            <a:r>
              <a:rPr lang="en-IN" dirty="0"/>
              <a:t>T</a:t>
            </a:r>
            <a:r>
              <a:rPr lang="en-IN" sz="100" dirty="0"/>
              <a:t> </a:t>
            </a:r>
            <a:r>
              <a:rPr lang="en-IN" dirty="0"/>
              <a:t>A.</a:t>
            </a:r>
          </a:p>
          <a:p>
            <a:pPr marL="342900" indent="-342900">
              <a:buFont typeface="Arial" panose="020B0604020202020204" pitchFamily="34" charset="0"/>
              <a:buChar char="•"/>
            </a:pPr>
            <a:r>
              <a:rPr lang="en-IN" dirty="0"/>
              <a:t>Evacuated collection tube.</a:t>
            </a:r>
          </a:p>
          <a:p>
            <a:pPr marL="342900" indent="-342900">
              <a:buFont typeface="Arial" panose="020B0604020202020204" pitchFamily="34" charset="0"/>
              <a:buChar char="•"/>
            </a:pPr>
            <a:r>
              <a:rPr lang="en-IN" dirty="0"/>
              <a:t>Evacuated tube holder.</a:t>
            </a:r>
          </a:p>
          <a:p>
            <a:pPr marL="342900" indent="-342900">
              <a:buFont typeface="Arial" panose="020B0604020202020204" pitchFamily="34" charset="0"/>
              <a:buChar char="•"/>
            </a:pPr>
            <a:r>
              <a:rPr lang="en-IN" dirty="0"/>
              <a:t>Gauge.</a:t>
            </a:r>
          </a:p>
          <a:p>
            <a:pPr marL="342900" indent="-342900">
              <a:buFont typeface="Arial" panose="020B0604020202020204" pitchFamily="34" charset="0"/>
              <a:buChar char="•"/>
            </a:pPr>
            <a:r>
              <a:rPr lang="en-IN" dirty="0"/>
              <a:t>Heel warmer.</a:t>
            </a:r>
          </a:p>
          <a:p>
            <a:pPr marL="342900" indent="-342900">
              <a:buFont typeface="Arial" panose="020B0604020202020204" pitchFamily="34" charset="0"/>
              <a:buChar char="•"/>
            </a:pPr>
            <a:r>
              <a:rPr lang="en-IN" dirty="0"/>
              <a:t>Heparin.</a:t>
            </a:r>
          </a:p>
          <a:p>
            <a:pPr marL="342900" indent="-342900">
              <a:buFont typeface="Arial" panose="020B0604020202020204" pitchFamily="34" charset="0"/>
              <a:buChar char="•"/>
            </a:pPr>
            <a:r>
              <a:rPr lang="en-IN" dirty="0"/>
              <a:t>Lancet.</a:t>
            </a:r>
          </a:p>
          <a:p>
            <a:pPr marL="342900" indent="-342900">
              <a:buFont typeface="Arial" panose="020B0604020202020204" pitchFamily="34" charset="0"/>
              <a:buChar char="•"/>
            </a:pPr>
            <a:r>
              <a:rPr lang="en-IN" dirty="0"/>
              <a:t>Microcollection.</a:t>
            </a:r>
          </a:p>
        </p:txBody>
      </p:sp>
      <p:sp>
        <p:nvSpPr>
          <p:cNvPr id="7" name="Slide Number Placeholder 6">
            <a:extLst>
              <a:ext uri="{FF2B5EF4-FFF2-40B4-BE49-F238E27FC236}">
                <a16:creationId xmlns:a16="http://schemas.microsoft.com/office/drawing/2014/main" xmlns="" id="{781CE219-96CA-F330-8F7D-CB8829C1369E}"/>
              </a:ext>
            </a:extLst>
          </p:cNvPr>
          <p:cNvSpPr>
            <a:spLocks noGrp="1"/>
          </p:cNvSpPr>
          <p:nvPr>
            <p:ph type="sldNum" sz="quarter" idx="10"/>
          </p:nvPr>
        </p:nvSpPr>
        <p:spPr/>
        <p:txBody>
          <a:bodyPr/>
          <a:lstStyle/>
          <a:p>
            <a:fld id="{68151E55-6873-49E2-B8D5-2F265E6F1973}" type="slidenum">
              <a:rPr lang="en-US" smtClean="0"/>
              <a:t>5</a:t>
            </a:fld>
            <a:endParaRPr lang="en-US"/>
          </a:p>
        </p:txBody>
      </p:sp>
    </p:spTree>
    <p:extLst>
      <p:ext uri="{BB962C8B-B14F-4D97-AF65-F5344CB8AC3E}">
        <p14:creationId xmlns:p14="http://schemas.microsoft.com/office/powerpoint/2010/main" val="4233070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7FA05F-F3BF-A06D-BB09-A98D022A9BCC}"/>
              </a:ext>
            </a:extLst>
          </p:cNvPr>
          <p:cNvSpPr>
            <a:spLocks noGrp="1"/>
          </p:cNvSpPr>
          <p:nvPr>
            <p:ph type="title"/>
          </p:nvPr>
        </p:nvSpPr>
        <p:spPr/>
        <p:txBody>
          <a:bodyPr/>
          <a:lstStyle/>
          <a:p>
            <a:r>
              <a:rPr lang="en-IN" dirty="0"/>
              <a:t>Chapter Summary </a:t>
            </a:r>
            <a:r>
              <a:rPr lang="en-IN" sz="1000" b="0" dirty="0"/>
              <a:t>1</a:t>
            </a:r>
          </a:p>
        </p:txBody>
      </p:sp>
      <p:sp>
        <p:nvSpPr>
          <p:cNvPr id="3" name="Content Placeholder 2">
            <a:extLst>
              <a:ext uri="{FF2B5EF4-FFF2-40B4-BE49-F238E27FC236}">
                <a16:creationId xmlns:a16="http://schemas.microsoft.com/office/drawing/2014/main" xmlns="" id="{BB2BB0E7-87FE-C35E-4219-E63E78E4E00B}"/>
              </a:ext>
            </a:extLst>
          </p:cNvPr>
          <p:cNvSpPr>
            <a:spLocks noGrp="1"/>
          </p:cNvSpPr>
          <p:nvPr>
            <p:ph sz="quarter" idx="11"/>
          </p:nvPr>
        </p:nvSpPr>
        <p:spPr/>
        <p:txBody>
          <a:bodyPr/>
          <a:lstStyle/>
          <a:p>
            <a:pPr marL="292608" indent="-292608">
              <a:buFont typeface="Arial" panose="020B0604020202020204" pitchFamily="34" charset="0"/>
              <a:buChar char="•"/>
            </a:pPr>
            <a:r>
              <a:rPr lang="en-US" dirty="0"/>
              <a:t>Common equipment and supplies for phlebotomy include a cart or tray; gloves; alcohol prep pads; tissue warmers; adhesive bandages; sharps container, marker or computer labels; and specimen transport bags.</a:t>
            </a:r>
          </a:p>
          <a:p>
            <a:pPr marL="292608" indent="-292608">
              <a:buFont typeface="Arial" panose="020B0604020202020204" pitchFamily="34" charset="0"/>
              <a:buChar char="•"/>
            </a:pPr>
            <a:r>
              <a:rPr lang="en-US" dirty="0"/>
              <a:t>Venipuncture-specific equipment includes tourniquets, needles, and evacuated tubes and holders.</a:t>
            </a:r>
          </a:p>
          <a:p>
            <a:pPr marL="292608" indent="-292608">
              <a:buFont typeface="Arial" panose="020B0604020202020204" pitchFamily="34" charset="0"/>
              <a:buChar char="•"/>
            </a:pPr>
            <a:r>
              <a:rPr lang="en-US" dirty="0"/>
              <a:t>A winged infusion set is used for people with small veins and for stability.</a:t>
            </a:r>
          </a:p>
          <a:p>
            <a:pPr marL="292608" indent="-292608">
              <a:buFont typeface="Arial" panose="020B0604020202020204" pitchFamily="34" charset="0"/>
              <a:buChar char="•"/>
            </a:pPr>
            <a:r>
              <a:rPr lang="en-US" dirty="0"/>
              <a:t>A hypodermic needle attached to a syringe can be used for people with small veins.</a:t>
            </a:r>
            <a:endParaRPr lang="en-IN" dirty="0"/>
          </a:p>
        </p:txBody>
      </p:sp>
      <p:sp>
        <p:nvSpPr>
          <p:cNvPr id="6" name="Slide Number Placeholder 5">
            <a:extLst>
              <a:ext uri="{FF2B5EF4-FFF2-40B4-BE49-F238E27FC236}">
                <a16:creationId xmlns:a16="http://schemas.microsoft.com/office/drawing/2014/main" xmlns="" id="{F059C155-99BC-40FF-B757-BC2E9187367F}"/>
              </a:ext>
            </a:extLst>
          </p:cNvPr>
          <p:cNvSpPr>
            <a:spLocks noGrp="1"/>
          </p:cNvSpPr>
          <p:nvPr>
            <p:ph type="sldNum" sz="quarter" idx="4"/>
          </p:nvPr>
        </p:nvSpPr>
        <p:spPr/>
        <p:txBody>
          <a:bodyPr/>
          <a:lstStyle/>
          <a:p>
            <a:fld id="{68151E55-6873-49E2-B8D5-2F265E6F1973}" type="slidenum">
              <a:rPr lang="en-US" smtClean="0"/>
              <a:pPr/>
              <a:t>50</a:t>
            </a:fld>
            <a:endParaRPr lang="en-US" dirty="0"/>
          </a:p>
        </p:txBody>
      </p:sp>
    </p:spTree>
    <p:extLst>
      <p:ext uri="{BB962C8B-B14F-4D97-AF65-F5344CB8AC3E}">
        <p14:creationId xmlns:p14="http://schemas.microsoft.com/office/powerpoint/2010/main" val="2385726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7FA05F-F3BF-A06D-BB09-A98D022A9BCC}"/>
              </a:ext>
            </a:extLst>
          </p:cNvPr>
          <p:cNvSpPr>
            <a:spLocks noGrp="1"/>
          </p:cNvSpPr>
          <p:nvPr>
            <p:ph type="title"/>
          </p:nvPr>
        </p:nvSpPr>
        <p:spPr/>
        <p:txBody>
          <a:bodyPr/>
          <a:lstStyle/>
          <a:p>
            <a:r>
              <a:rPr lang="en-IN" dirty="0"/>
              <a:t>Chapter Summary </a:t>
            </a:r>
            <a:r>
              <a:rPr lang="en-IN" sz="1000" b="0" dirty="0"/>
              <a:t>2</a:t>
            </a:r>
          </a:p>
        </p:txBody>
      </p:sp>
      <p:sp>
        <p:nvSpPr>
          <p:cNvPr id="3" name="Content Placeholder 2">
            <a:extLst>
              <a:ext uri="{FF2B5EF4-FFF2-40B4-BE49-F238E27FC236}">
                <a16:creationId xmlns:a16="http://schemas.microsoft.com/office/drawing/2014/main" xmlns="" id="{BB2BB0E7-87FE-C35E-4219-E63E78E4E00B}"/>
              </a:ext>
            </a:extLst>
          </p:cNvPr>
          <p:cNvSpPr>
            <a:spLocks noGrp="1"/>
          </p:cNvSpPr>
          <p:nvPr>
            <p:ph sz="quarter" idx="11"/>
          </p:nvPr>
        </p:nvSpPr>
        <p:spPr/>
        <p:txBody>
          <a:bodyPr/>
          <a:lstStyle/>
          <a:p>
            <a:pPr marL="292608" indent="-292608">
              <a:buFont typeface="Arial" panose="020B0604020202020204" pitchFamily="34" charset="0"/>
              <a:buChar char="•"/>
            </a:pPr>
            <a:r>
              <a:rPr lang="en-US" dirty="0"/>
              <a:t>Blood drawn with winged infusion sets and syringes must be transferred to evacuated tubes.</a:t>
            </a:r>
          </a:p>
          <a:p>
            <a:pPr marL="292608" indent="-292608">
              <a:buFont typeface="Arial" panose="020B0604020202020204" pitchFamily="34" charset="0"/>
              <a:buChar char="•"/>
            </a:pPr>
            <a:r>
              <a:rPr lang="en-US" dirty="0"/>
              <a:t>Evacuated tube collection systems allow for multiple tubes to be collected with one venipuncture.</a:t>
            </a:r>
          </a:p>
          <a:p>
            <a:pPr marL="292608" indent="-292608">
              <a:buFont typeface="Arial" panose="020B0604020202020204" pitchFamily="34" charset="0"/>
              <a:buChar char="•"/>
            </a:pPr>
            <a:r>
              <a:rPr lang="en-US" dirty="0"/>
              <a:t>Evacuated tubes come prefilled with various additives for specific tests.</a:t>
            </a:r>
          </a:p>
          <a:p>
            <a:pPr marL="292608" indent="-292608">
              <a:buFont typeface="Arial" panose="020B0604020202020204" pitchFamily="34" charset="0"/>
              <a:buChar char="•"/>
            </a:pPr>
            <a:r>
              <a:rPr lang="en-US" dirty="0"/>
              <a:t>Additives in evacuated tubes are identified by color-coded stoppers or caps.</a:t>
            </a:r>
          </a:p>
          <a:p>
            <a:pPr marL="292608" indent="-292608">
              <a:buFont typeface="Arial" panose="020B0604020202020204" pitchFamily="34" charset="0"/>
              <a:buChar char="•"/>
            </a:pPr>
            <a:r>
              <a:rPr lang="en-US" dirty="0"/>
              <a:t>Equipment specific to capillary/dermal puncture includes lancets, capillary tubes, sealant, and microcollection tubes.</a:t>
            </a:r>
            <a:endParaRPr lang="en-IN" dirty="0"/>
          </a:p>
        </p:txBody>
      </p:sp>
      <p:sp>
        <p:nvSpPr>
          <p:cNvPr id="6" name="Slide Number Placeholder 5">
            <a:extLst>
              <a:ext uri="{FF2B5EF4-FFF2-40B4-BE49-F238E27FC236}">
                <a16:creationId xmlns:a16="http://schemas.microsoft.com/office/drawing/2014/main" xmlns="" id="{F059C155-99BC-40FF-B757-BC2E9187367F}"/>
              </a:ext>
            </a:extLst>
          </p:cNvPr>
          <p:cNvSpPr>
            <a:spLocks noGrp="1"/>
          </p:cNvSpPr>
          <p:nvPr>
            <p:ph type="sldNum" sz="quarter" idx="4"/>
          </p:nvPr>
        </p:nvSpPr>
        <p:spPr/>
        <p:txBody>
          <a:bodyPr/>
          <a:lstStyle/>
          <a:p>
            <a:fld id="{68151E55-6873-49E2-B8D5-2F265E6F1973}" type="slidenum">
              <a:rPr lang="en-US" smtClean="0"/>
              <a:pPr/>
              <a:t>51</a:t>
            </a:fld>
            <a:endParaRPr lang="en-US" dirty="0"/>
          </a:p>
        </p:txBody>
      </p:sp>
    </p:spTree>
    <p:extLst>
      <p:ext uri="{BB962C8B-B14F-4D97-AF65-F5344CB8AC3E}">
        <p14:creationId xmlns:p14="http://schemas.microsoft.com/office/powerpoint/2010/main" val="235756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7FA05F-F3BF-A06D-BB09-A98D022A9BCC}"/>
              </a:ext>
            </a:extLst>
          </p:cNvPr>
          <p:cNvSpPr>
            <a:spLocks noGrp="1"/>
          </p:cNvSpPr>
          <p:nvPr>
            <p:ph type="title"/>
          </p:nvPr>
        </p:nvSpPr>
        <p:spPr/>
        <p:txBody>
          <a:bodyPr/>
          <a:lstStyle/>
          <a:p>
            <a:r>
              <a:rPr lang="en-IN" dirty="0"/>
              <a:t>Chapter Summary </a:t>
            </a:r>
            <a:r>
              <a:rPr lang="en-IN" sz="1000" b="0" dirty="0"/>
              <a:t>3</a:t>
            </a:r>
          </a:p>
        </p:txBody>
      </p:sp>
      <p:sp>
        <p:nvSpPr>
          <p:cNvPr id="3" name="Content Placeholder 2">
            <a:extLst>
              <a:ext uri="{FF2B5EF4-FFF2-40B4-BE49-F238E27FC236}">
                <a16:creationId xmlns:a16="http://schemas.microsoft.com/office/drawing/2014/main" xmlns="" id="{BB2BB0E7-87FE-C35E-4219-E63E78E4E00B}"/>
              </a:ext>
            </a:extLst>
          </p:cNvPr>
          <p:cNvSpPr>
            <a:spLocks noGrp="1"/>
          </p:cNvSpPr>
          <p:nvPr>
            <p:ph sz="quarter" idx="11"/>
          </p:nvPr>
        </p:nvSpPr>
        <p:spPr/>
        <p:txBody>
          <a:bodyPr/>
          <a:lstStyle/>
          <a:p>
            <a:pPr marL="292608" indent="-292608">
              <a:buFont typeface="Arial" panose="020B0604020202020204" pitchFamily="34" charset="0"/>
              <a:buChar char="•"/>
            </a:pPr>
            <a:r>
              <a:rPr lang="en-US" dirty="0"/>
              <a:t>Commonly used additives and the colors that identify them: no additive (red); citrate (light blue); clot activator and gel (gold); heparin (green); heparin and gel (mint); E</a:t>
            </a:r>
            <a:r>
              <a:rPr lang="en-US" sz="100" dirty="0"/>
              <a:t> </a:t>
            </a:r>
            <a:r>
              <a:rPr lang="en-US" dirty="0"/>
              <a:t>D</a:t>
            </a:r>
            <a:r>
              <a:rPr lang="en-US" sz="100" dirty="0"/>
              <a:t> </a:t>
            </a:r>
            <a:r>
              <a:rPr lang="en-US" dirty="0"/>
              <a:t>T</a:t>
            </a:r>
            <a:r>
              <a:rPr lang="en-US" sz="100" dirty="0"/>
              <a:t> </a:t>
            </a:r>
            <a:r>
              <a:rPr lang="en-US" dirty="0"/>
              <a:t>A (lavender); potassium oxalate with sodium fluoride (gray).</a:t>
            </a:r>
          </a:p>
          <a:p>
            <a:pPr marL="292608" indent="-292608">
              <a:buFont typeface="Arial" panose="020B0604020202020204" pitchFamily="34" charset="0"/>
              <a:buChar char="•"/>
            </a:pPr>
            <a:r>
              <a:rPr lang="en-US" dirty="0"/>
              <a:t>The order of draw is very important to prevent cross-contamination by interfering substances.</a:t>
            </a:r>
          </a:p>
          <a:p>
            <a:pPr marL="292608" indent="-292608">
              <a:buFont typeface="Arial" panose="020B0604020202020204" pitchFamily="34" charset="0"/>
              <a:buChar char="•"/>
            </a:pPr>
            <a:r>
              <a:rPr lang="en-US" dirty="0"/>
              <a:t>Each manufacturer of blood collection equipment uses the same general color scheme for cap colors, but specifics such as indication of vacuum amount and the presence of gel separators may differ.</a:t>
            </a:r>
            <a:endParaRPr lang="en-IN" dirty="0"/>
          </a:p>
        </p:txBody>
      </p:sp>
      <p:sp>
        <p:nvSpPr>
          <p:cNvPr id="6" name="Slide Number Placeholder 5">
            <a:extLst>
              <a:ext uri="{FF2B5EF4-FFF2-40B4-BE49-F238E27FC236}">
                <a16:creationId xmlns:a16="http://schemas.microsoft.com/office/drawing/2014/main" xmlns="" id="{F059C155-99BC-40FF-B757-BC2E9187367F}"/>
              </a:ext>
            </a:extLst>
          </p:cNvPr>
          <p:cNvSpPr>
            <a:spLocks noGrp="1"/>
          </p:cNvSpPr>
          <p:nvPr>
            <p:ph type="sldNum" sz="quarter" idx="4"/>
          </p:nvPr>
        </p:nvSpPr>
        <p:spPr/>
        <p:txBody>
          <a:bodyPr/>
          <a:lstStyle/>
          <a:p>
            <a:fld id="{68151E55-6873-49E2-B8D5-2F265E6F1973}" type="slidenum">
              <a:rPr lang="en-US" smtClean="0"/>
              <a:pPr/>
              <a:t>52</a:t>
            </a:fld>
            <a:endParaRPr lang="en-US" dirty="0"/>
          </a:p>
        </p:txBody>
      </p:sp>
    </p:spTree>
    <p:extLst>
      <p:ext uri="{BB962C8B-B14F-4D97-AF65-F5344CB8AC3E}">
        <p14:creationId xmlns:p14="http://schemas.microsoft.com/office/powerpoint/2010/main" val="1842961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F92C4D4-C867-4E2F-BF62-33A518B42728}"/>
              </a:ext>
            </a:extLst>
          </p:cNvPr>
          <p:cNvSpPr>
            <a:spLocks noGrp="1"/>
          </p:cNvSpPr>
          <p:nvPr>
            <p:ph type="title"/>
          </p:nvPr>
        </p:nvSpPr>
        <p:spPr/>
        <p:txBody>
          <a:bodyPr/>
          <a:lstStyle/>
          <a:p>
            <a:r>
              <a:rPr lang="en-US" noProof="0" dirty="0"/>
              <a:t>End of Main Content</a:t>
            </a:r>
          </a:p>
        </p:txBody>
      </p:sp>
      <p:sp>
        <p:nvSpPr>
          <p:cNvPr id="4" name="Content Placeholder 3">
            <a:extLst>
              <a:ext uri="{FF2B5EF4-FFF2-40B4-BE49-F238E27FC236}">
                <a16:creationId xmlns:a16="http://schemas.microsoft.com/office/drawing/2014/main" xmlns="" id="{9946A61A-BFE6-4A7C-8D2C-21B89B6A8546}"/>
              </a:ext>
            </a:extLst>
          </p:cNvPr>
          <p:cNvSpPr>
            <a:spLocks noGrp="1"/>
          </p:cNvSpPr>
          <p:nvPr>
            <p:ph sz="quarter" idx="10"/>
          </p:nvPr>
        </p:nvSpPr>
        <p:spPr>
          <a:xfrm>
            <a:off x="218768" y="6537961"/>
            <a:ext cx="8715375" cy="274320"/>
          </a:xfrm>
        </p:spPr>
        <p:txBody>
          <a:bodyPr/>
          <a:lstStyle/>
          <a:p>
            <a:r>
              <a:rPr lang="en-US" sz="1200" dirty="0"/>
              <a:t>© McGraw Hill LLC. All rights reserved. No reproduction or distribution without the prior written consent of McGraw Hill LLC.</a:t>
            </a:r>
            <a:endParaRPr lang="en-US" sz="1200" noProof="0" dirty="0"/>
          </a:p>
        </p:txBody>
      </p:sp>
    </p:spTree>
    <p:extLst>
      <p:ext uri="{BB962C8B-B14F-4D97-AF65-F5344CB8AC3E}">
        <p14:creationId xmlns:p14="http://schemas.microsoft.com/office/powerpoint/2010/main" val="3848266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B6140-A63B-4D20-A758-54BAF6E00ACE}"/>
              </a:ext>
            </a:extLst>
          </p:cNvPr>
          <p:cNvSpPr>
            <a:spLocks noGrp="1"/>
          </p:cNvSpPr>
          <p:nvPr>
            <p:ph type="title"/>
          </p:nvPr>
        </p:nvSpPr>
        <p:spPr/>
        <p:txBody>
          <a:bodyPr/>
          <a:lstStyle/>
          <a:p>
            <a:r>
              <a:rPr lang="en-US" noProof="0" dirty="0"/>
              <a:t>Accessibility Content: Text Alternatives for Images</a:t>
            </a:r>
          </a:p>
        </p:txBody>
      </p:sp>
      <p:sp>
        <p:nvSpPr>
          <p:cNvPr id="3" name="Slide Number Placeholder 10">
            <a:extLst>
              <a:ext uri="{FF2B5EF4-FFF2-40B4-BE49-F238E27FC236}">
                <a16:creationId xmlns:a16="http://schemas.microsoft.com/office/drawing/2014/main" xmlns="" id="{5DAA2DDB-33E2-4AA3-AF18-2D1109C27BDD}"/>
              </a:ext>
            </a:extLst>
          </p:cNvPr>
          <p:cNvSpPr>
            <a:spLocks noGrp="1"/>
          </p:cNvSpPr>
          <p:nvPr>
            <p:ph type="sldNum" sz="quarter" idx="10"/>
          </p:nvPr>
        </p:nvSpPr>
        <p:spPr>
          <a:xfrm>
            <a:off x="8626412" y="6673531"/>
            <a:ext cx="355840" cy="161396"/>
          </a:xfrm>
        </p:spPr>
        <p:txBody>
          <a:bodyPr/>
          <a:lstStyle/>
          <a:p>
            <a:fld id="{68151E55-6873-49E2-B8D5-2F265E6F1973}" type="slidenum">
              <a:rPr lang="en-US" sz="800" smtClean="0"/>
              <a:t>54</a:t>
            </a:fld>
            <a:endParaRPr lang="en-US" sz="800" dirty="0"/>
          </a:p>
        </p:txBody>
      </p:sp>
    </p:spTree>
    <p:extLst>
      <p:ext uri="{BB962C8B-B14F-4D97-AF65-F5344CB8AC3E}">
        <p14:creationId xmlns:p14="http://schemas.microsoft.com/office/powerpoint/2010/main" val="4245016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rmAutofit/>
          </a:bodyPr>
          <a:lstStyle/>
          <a:p>
            <a:r>
              <a:rPr lang="en-US" sz="3200" dirty="0"/>
              <a:t>Evacuated Tubes – Text Alternative</a:t>
            </a:r>
          </a:p>
        </p:txBody>
      </p:sp>
      <p:sp>
        <p:nvSpPr>
          <p:cNvPr id="3" name="Text Placeholder 2">
            <a:extLst>
              <a:ext uri="{FF2B5EF4-FFF2-40B4-BE49-F238E27FC236}">
                <a16:creationId xmlns:a16="http://schemas.microsoft.com/office/drawing/2014/main" xmlns="" id="{158C67A3-AFAF-479C-94F9-915B5C7E4498}"/>
              </a:ext>
            </a:extLst>
          </p:cNvPr>
          <p:cNvSpPr>
            <a:spLocks noGrp="1"/>
          </p:cNvSpPr>
          <p:nvPr>
            <p:ph type="body" sz="quarter" idx="14"/>
          </p:nvPr>
        </p:nvSpPr>
        <p:spPr/>
        <p:txBody>
          <a:bodyPr/>
          <a:lstStyle/>
          <a:p>
            <a:r>
              <a:rPr lang="en-US" dirty="0">
                <a:hlinkClick r:id="rId2" action="ppaction://hlinksldjump"/>
              </a:rPr>
              <a:t>Return to parent-slide containing images.</a:t>
            </a:r>
            <a:endParaRPr lang="en-US" dirty="0"/>
          </a:p>
        </p:txBody>
      </p:sp>
      <p:sp>
        <p:nvSpPr>
          <p:cNvPr id="8" name="Content Placeholder 7"/>
          <p:cNvSpPr>
            <a:spLocks noGrp="1"/>
          </p:cNvSpPr>
          <p:nvPr>
            <p:ph sz="quarter" idx="11"/>
          </p:nvPr>
        </p:nvSpPr>
        <p:spPr/>
        <p:txBody>
          <a:bodyPr>
            <a:normAutofit/>
          </a:bodyPr>
          <a:lstStyle/>
          <a:p>
            <a:r>
              <a:rPr lang="en-US" sz="2800" dirty="0"/>
              <a:t>Examples of evacuated tubes. Left to right: red-and-black-topped, lavender-topped, yellow-topped, pink-topped, and royal-blue-topped full-sized tubes, then red-topped, green-topped, lavender-topped, and gray-topped smaller tubes.</a:t>
            </a:r>
            <a:endParaRPr lang="en-US" sz="2400" dirty="0"/>
          </a:p>
        </p:txBody>
      </p:sp>
      <p:sp>
        <p:nvSpPr>
          <p:cNvPr id="5" name="Text Placeholder 4">
            <a:extLst>
              <a:ext uri="{FF2B5EF4-FFF2-40B4-BE49-F238E27FC236}">
                <a16:creationId xmlns:a16="http://schemas.microsoft.com/office/drawing/2014/main" xmlns="" id="{0D7E48BD-DB23-4B4E-8EBD-C73C725113E9}"/>
              </a:ext>
            </a:extLst>
          </p:cNvPr>
          <p:cNvSpPr>
            <a:spLocks noGrp="1"/>
          </p:cNvSpPr>
          <p:nvPr>
            <p:ph type="body" sz="quarter" idx="15"/>
          </p:nvPr>
        </p:nvSpPr>
        <p:spPr/>
        <p:txBody>
          <a:bodyPr/>
          <a:lstStyle/>
          <a:p>
            <a:r>
              <a:rPr lang="en-US" dirty="0">
                <a:hlinkClick r:id="rId2" action="ppaction://hlinksldjump"/>
              </a:rPr>
              <a:t>Return to parent-slide containing images.</a:t>
            </a:r>
            <a:endParaRPr lang="en-US" dirty="0">
              <a:hlinkClick r:id="" action="ppaction://noaction"/>
            </a:endParaRPr>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55</a:t>
            </a:fld>
            <a:endParaRPr lang="en-US" sz="800" dirty="0"/>
          </a:p>
        </p:txBody>
      </p:sp>
    </p:spTree>
    <p:extLst>
      <p:ext uri="{BB962C8B-B14F-4D97-AF65-F5344CB8AC3E}">
        <p14:creationId xmlns:p14="http://schemas.microsoft.com/office/powerpoint/2010/main" val="3186111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96DC26-9FB6-A4C1-32B5-CEB5579CDF71}"/>
              </a:ext>
            </a:extLst>
          </p:cNvPr>
          <p:cNvSpPr>
            <a:spLocks noGrp="1"/>
          </p:cNvSpPr>
          <p:nvPr>
            <p:ph type="title"/>
          </p:nvPr>
        </p:nvSpPr>
        <p:spPr/>
        <p:txBody>
          <a:bodyPr/>
          <a:lstStyle/>
          <a:p>
            <a:r>
              <a:rPr lang="en-IN" sz="3600" dirty="0"/>
              <a:t>Key Terms </a:t>
            </a:r>
            <a:r>
              <a:rPr lang="en-IN" sz="1000" b="0" dirty="0"/>
              <a:t>2</a:t>
            </a:r>
          </a:p>
        </p:txBody>
      </p:sp>
      <p:sp>
        <p:nvSpPr>
          <p:cNvPr id="3" name="Content Placeholder 2">
            <a:extLst>
              <a:ext uri="{FF2B5EF4-FFF2-40B4-BE49-F238E27FC236}">
                <a16:creationId xmlns:a16="http://schemas.microsoft.com/office/drawing/2014/main" xmlns="" id="{3E74E409-F3D4-DD09-DD6E-98DEC7853D4B}"/>
              </a:ext>
            </a:extLst>
          </p:cNvPr>
          <p:cNvSpPr>
            <a:spLocks noGrp="1"/>
          </p:cNvSpPr>
          <p:nvPr>
            <p:ph sz="quarter" idx="11"/>
          </p:nvPr>
        </p:nvSpPr>
        <p:spPr/>
        <p:txBody>
          <a:bodyPr/>
          <a:lstStyle/>
          <a:p>
            <a:pPr marL="342900" indent="-342900">
              <a:buFont typeface="Arial" panose="020B0604020202020204" pitchFamily="34" charset="0"/>
              <a:buChar char="•"/>
            </a:pPr>
            <a:r>
              <a:rPr lang="en-US" dirty="0"/>
              <a:t>Sharps container.</a:t>
            </a:r>
          </a:p>
          <a:p>
            <a:pPr marL="342900" indent="-342900">
              <a:buFont typeface="Arial" panose="020B0604020202020204" pitchFamily="34" charset="0"/>
              <a:buChar char="•"/>
            </a:pPr>
            <a:r>
              <a:rPr lang="en-US" dirty="0"/>
              <a:t>Sterile.</a:t>
            </a:r>
          </a:p>
          <a:p>
            <a:pPr marL="342900" indent="-342900">
              <a:buFont typeface="Arial" panose="020B0604020202020204" pitchFamily="34" charset="0"/>
              <a:buChar char="•"/>
            </a:pPr>
            <a:r>
              <a:rPr lang="en-US" dirty="0"/>
              <a:t>Thixotropic separator gel.</a:t>
            </a:r>
            <a:endParaRPr lang="en-IN" dirty="0"/>
          </a:p>
        </p:txBody>
      </p:sp>
      <p:sp>
        <p:nvSpPr>
          <p:cNvPr id="4" name="Content Placeholder 3">
            <a:extLst>
              <a:ext uri="{FF2B5EF4-FFF2-40B4-BE49-F238E27FC236}">
                <a16:creationId xmlns:a16="http://schemas.microsoft.com/office/drawing/2014/main" xmlns="" id="{C8CB0516-1A23-404D-CACE-88CEB3BAD5DF}"/>
              </a:ext>
            </a:extLst>
          </p:cNvPr>
          <p:cNvSpPr>
            <a:spLocks noGrp="1"/>
          </p:cNvSpPr>
          <p:nvPr>
            <p:ph sz="quarter" idx="14"/>
          </p:nvPr>
        </p:nvSpPr>
        <p:spPr/>
        <p:txBody>
          <a:bodyPr/>
          <a:lstStyle/>
          <a:p>
            <a:pPr marL="342900" indent="-342900">
              <a:buFont typeface="Arial" panose="020B0604020202020204" pitchFamily="34" charset="0"/>
              <a:buChar char="•"/>
            </a:pPr>
            <a:r>
              <a:rPr lang="en-US" dirty="0"/>
              <a:t>Tourniquet.</a:t>
            </a:r>
          </a:p>
          <a:p>
            <a:pPr marL="342900" indent="-342900">
              <a:buFont typeface="Arial" panose="020B0604020202020204" pitchFamily="34" charset="0"/>
              <a:buChar char="•"/>
            </a:pPr>
            <a:r>
              <a:rPr lang="en-US" dirty="0"/>
              <a:t>Venipuncture.</a:t>
            </a:r>
          </a:p>
          <a:p>
            <a:pPr marL="342900" indent="-342900">
              <a:buFont typeface="Arial" panose="020B0604020202020204" pitchFamily="34" charset="0"/>
              <a:buChar char="•"/>
            </a:pPr>
            <a:r>
              <a:rPr lang="en-US" dirty="0"/>
              <a:t>Winged infusion set.</a:t>
            </a:r>
            <a:endParaRPr lang="en-IN" dirty="0"/>
          </a:p>
        </p:txBody>
      </p:sp>
      <p:sp>
        <p:nvSpPr>
          <p:cNvPr id="7" name="Slide Number Placeholder 6">
            <a:extLst>
              <a:ext uri="{FF2B5EF4-FFF2-40B4-BE49-F238E27FC236}">
                <a16:creationId xmlns:a16="http://schemas.microsoft.com/office/drawing/2014/main" xmlns="" id="{781CE219-96CA-F330-8F7D-CB8829C1369E}"/>
              </a:ext>
            </a:extLst>
          </p:cNvPr>
          <p:cNvSpPr>
            <a:spLocks noGrp="1"/>
          </p:cNvSpPr>
          <p:nvPr>
            <p:ph type="sldNum" sz="quarter" idx="10"/>
          </p:nvPr>
        </p:nvSpPr>
        <p:spPr/>
        <p:txBody>
          <a:bodyPr/>
          <a:lstStyle/>
          <a:p>
            <a:fld id="{68151E55-6873-49E2-B8D5-2F265E6F1973}" type="slidenum">
              <a:rPr lang="en-US" smtClean="0"/>
              <a:t>6</a:t>
            </a:fld>
            <a:endParaRPr lang="en-US"/>
          </a:p>
        </p:txBody>
      </p:sp>
    </p:spTree>
    <p:extLst>
      <p:ext uri="{BB962C8B-B14F-4D97-AF65-F5344CB8AC3E}">
        <p14:creationId xmlns:p14="http://schemas.microsoft.com/office/powerpoint/2010/main" val="2151025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8.1</a:t>
            </a:r>
          </a:p>
        </p:txBody>
      </p:sp>
      <p:sp>
        <p:nvSpPr>
          <p:cNvPr id="3" name="Content Placeholder 2"/>
          <p:cNvSpPr>
            <a:spLocks noGrp="1"/>
          </p:cNvSpPr>
          <p:nvPr>
            <p:ph sz="quarter" idx="11"/>
          </p:nvPr>
        </p:nvSpPr>
        <p:spPr/>
        <p:txBody>
          <a:bodyPr/>
          <a:lstStyle/>
          <a:p>
            <a:r>
              <a:rPr lang="en-US" dirty="0"/>
              <a:t>Common Blood Collection Equipment</a:t>
            </a:r>
          </a:p>
        </p:txBody>
      </p:sp>
      <p:sp>
        <p:nvSpPr>
          <p:cNvPr id="6" name="Slide Number Placeholder 5"/>
          <p:cNvSpPr>
            <a:spLocks noGrp="1"/>
          </p:cNvSpPr>
          <p:nvPr>
            <p:ph type="sldNum" sz="quarter" idx="4"/>
          </p:nvPr>
        </p:nvSpPr>
        <p:spPr/>
        <p:txBody>
          <a:bodyPr/>
          <a:lstStyle/>
          <a:p>
            <a:fld id="{68151E55-6873-49E2-B8D5-2F265E6F1973}" type="slidenum">
              <a:rPr lang="en-US" smtClean="0"/>
              <a:pPr/>
              <a:t>7</a:t>
            </a:fld>
            <a:endParaRPr lang="en-US" dirty="0"/>
          </a:p>
        </p:txBody>
      </p:sp>
    </p:spTree>
    <p:extLst>
      <p:ext uri="{BB962C8B-B14F-4D97-AF65-F5344CB8AC3E}">
        <p14:creationId xmlns:p14="http://schemas.microsoft.com/office/powerpoint/2010/main" val="328493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B55DD-508A-0FFD-4095-C7B40AE9216B}"/>
              </a:ext>
            </a:extLst>
          </p:cNvPr>
          <p:cNvSpPr>
            <a:spLocks noGrp="1"/>
          </p:cNvSpPr>
          <p:nvPr>
            <p:ph type="title"/>
          </p:nvPr>
        </p:nvSpPr>
        <p:spPr/>
        <p:txBody>
          <a:bodyPr>
            <a:noAutofit/>
          </a:bodyPr>
          <a:lstStyle/>
          <a:p>
            <a:r>
              <a:rPr lang="en-US" sz="3000" dirty="0"/>
              <a:t>Introduction to Blood Collection Equipment</a:t>
            </a:r>
            <a:endParaRPr lang="en-IN" sz="3000" dirty="0"/>
          </a:p>
        </p:txBody>
      </p:sp>
      <p:sp>
        <p:nvSpPr>
          <p:cNvPr id="3" name="Content Placeholder 2">
            <a:extLst>
              <a:ext uri="{FF2B5EF4-FFF2-40B4-BE49-F238E27FC236}">
                <a16:creationId xmlns:a16="http://schemas.microsoft.com/office/drawing/2014/main" xmlns="" id="{7280948D-7F30-F08C-084E-0BF99B795AC9}"/>
              </a:ext>
            </a:extLst>
          </p:cNvPr>
          <p:cNvSpPr>
            <a:spLocks noGrp="1"/>
          </p:cNvSpPr>
          <p:nvPr>
            <p:ph sz="quarter" idx="11"/>
          </p:nvPr>
        </p:nvSpPr>
        <p:spPr>
          <a:xfrm>
            <a:off x="342900" y="1276709"/>
            <a:ext cx="8458200" cy="1508693"/>
          </a:xfrm>
        </p:spPr>
        <p:txBody>
          <a:bodyPr/>
          <a:lstStyle/>
          <a:p>
            <a:r>
              <a:rPr lang="en-US" dirty="0"/>
              <a:t>Two procedures.</a:t>
            </a:r>
          </a:p>
          <a:p>
            <a:pPr marL="292608" indent="-292608">
              <a:buFont typeface="Arial" panose="020B0604020202020204" pitchFamily="34" charset="0"/>
              <a:buChar char="•"/>
            </a:pPr>
            <a:r>
              <a:rPr lang="en-US" dirty="0"/>
              <a:t>Venipuncture.</a:t>
            </a:r>
          </a:p>
          <a:p>
            <a:pPr marL="292608" indent="-292608">
              <a:buFont typeface="Arial" panose="020B0604020202020204" pitchFamily="34" charset="0"/>
              <a:buChar char="•"/>
            </a:pPr>
            <a:r>
              <a:rPr lang="en-US" dirty="0"/>
              <a:t>Capillary (dermal) puncture (microcollection).</a:t>
            </a:r>
            <a:endParaRPr lang="en-IN" dirty="0"/>
          </a:p>
        </p:txBody>
      </p:sp>
      <p:sp>
        <p:nvSpPr>
          <p:cNvPr id="4" name="Content Placeholder 3">
            <a:extLst>
              <a:ext uri="{FF2B5EF4-FFF2-40B4-BE49-F238E27FC236}">
                <a16:creationId xmlns:a16="http://schemas.microsoft.com/office/drawing/2014/main" xmlns="" id="{57035AB3-F399-9AFE-B013-FDC71289CF3A}"/>
              </a:ext>
            </a:extLst>
          </p:cNvPr>
          <p:cNvSpPr>
            <a:spLocks noGrp="1"/>
          </p:cNvSpPr>
          <p:nvPr>
            <p:ph sz="quarter" idx="14"/>
          </p:nvPr>
        </p:nvSpPr>
        <p:spPr>
          <a:xfrm>
            <a:off x="342900" y="2966390"/>
            <a:ext cx="8458200" cy="467751"/>
          </a:xfrm>
        </p:spPr>
        <p:txBody>
          <a:bodyPr/>
          <a:lstStyle/>
          <a:p>
            <a:r>
              <a:rPr lang="en-US" dirty="0"/>
              <a:t>Some equipment is used for both procedures</a:t>
            </a:r>
            <a:endParaRPr lang="en-IN" dirty="0"/>
          </a:p>
        </p:txBody>
      </p:sp>
      <p:sp>
        <p:nvSpPr>
          <p:cNvPr id="7" name="Slide Number Placeholder 6">
            <a:extLst>
              <a:ext uri="{FF2B5EF4-FFF2-40B4-BE49-F238E27FC236}">
                <a16:creationId xmlns:a16="http://schemas.microsoft.com/office/drawing/2014/main" xmlns="" id="{D0FC843A-3CA4-F7D1-C3DD-04481B5BD0E8}"/>
              </a:ext>
            </a:extLst>
          </p:cNvPr>
          <p:cNvSpPr>
            <a:spLocks noGrp="1"/>
          </p:cNvSpPr>
          <p:nvPr>
            <p:ph type="sldNum" sz="quarter" idx="10"/>
          </p:nvPr>
        </p:nvSpPr>
        <p:spPr/>
        <p:txBody>
          <a:bodyPr/>
          <a:lstStyle/>
          <a:p>
            <a:fld id="{68151E55-6873-49E2-B8D5-2F265E6F1973}" type="slidenum">
              <a:rPr lang="en-US" smtClean="0"/>
              <a:t>8</a:t>
            </a:fld>
            <a:endParaRPr lang="en-US"/>
          </a:p>
        </p:txBody>
      </p:sp>
    </p:spTree>
    <p:extLst>
      <p:ext uri="{BB962C8B-B14F-4D97-AF65-F5344CB8AC3E}">
        <p14:creationId xmlns:p14="http://schemas.microsoft.com/office/powerpoint/2010/main" val="123425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127985-FA26-09A4-F049-4D87168CB38D}"/>
              </a:ext>
            </a:extLst>
          </p:cNvPr>
          <p:cNvSpPr>
            <a:spLocks noGrp="1"/>
          </p:cNvSpPr>
          <p:nvPr>
            <p:ph type="title"/>
          </p:nvPr>
        </p:nvSpPr>
        <p:spPr/>
        <p:txBody>
          <a:bodyPr>
            <a:normAutofit/>
          </a:bodyPr>
          <a:lstStyle/>
          <a:p>
            <a:r>
              <a:rPr lang="en-IN" sz="3600" dirty="0"/>
              <a:t>Blood Collection Equipment </a:t>
            </a:r>
            <a:r>
              <a:rPr lang="en-IN" sz="1000" b="0" dirty="0"/>
              <a:t>1</a:t>
            </a:r>
          </a:p>
        </p:txBody>
      </p:sp>
      <p:sp>
        <p:nvSpPr>
          <p:cNvPr id="3" name="Content Placeholder 2">
            <a:extLst>
              <a:ext uri="{FF2B5EF4-FFF2-40B4-BE49-F238E27FC236}">
                <a16:creationId xmlns:a16="http://schemas.microsoft.com/office/drawing/2014/main" xmlns="" id="{9EF4123C-E59D-4657-BC87-F7600ADDCC98}"/>
              </a:ext>
            </a:extLst>
          </p:cNvPr>
          <p:cNvSpPr>
            <a:spLocks noGrp="1"/>
          </p:cNvSpPr>
          <p:nvPr>
            <p:ph sz="quarter" idx="11"/>
          </p:nvPr>
        </p:nvSpPr>
        <p:spPr>
          <a:xfrm>
            <a:off x="424932" y="1276710"/>
            <a:ext cx="1818410" cy="468963"/>
          </a:xfrm>
        </p:spPr>
        <p:txBody>
          <a:bodyPr/>
          <a:lstStyle/>
          <a:p>
            <a:r>
              <a:rPr lang="en-IN" sz="2000" b="1" dirty="0"/>
              <a:t>Venipuncture</a:t>
            </a:r>
          </a:p>
        </p:txBody>
      </p:sp>
      <p:sp>
        <p:nvSpPr>
          <p:cNvPr id="6" name="Content Placeholder 5">
            <a:extLst>
              <a:ext uri="{FF2B5EF4-FFF2-40B4-BE49-F238E27FC236}">
                <a16:creationId xmlns:a16="http://schemas.microsoft.com/office/drawing/2014/main" xmlns="" id="{CB3714E9-E434-9AEC-4F29-A03FAC55B79C}"/>
              </a:ext>
            </a:extLst>
          </p:cNvPr>
          <p:cNvSpPr>
            <a:spLocks noGrp="1"/>
          </p:cNvSpPr>
          <p:nvPr>
            <p:ph sz="quarter" idx="16"/>
          </p:nvPr>
        </p:nvSpPr>
        <p:spPr>
          <a:xfrm>
            <a:off x="342902" y="2130406"/>
            <a:ext cx="2334984" cy="3954513"/>
          </a:xfrm>
        </p:spPr>
        <p:txBody>
          <a:bodyPr/>
          <a:lstStyle/>
          <a:p>
            <a:pPr marL="342900" indent="-342900">
              <a:buFont typeface="Arial" panose="020B0604020202020204" pitchFamily="34" charset="0"/>
              <a:buChar char="•"/>
            </a:pPr>
            <a:r>
              <a:rPr lang="en-US" sz="2000" dirty="0"/>
              <a:t>Evacuated tube holder or syringe.</a:t>
            </a:r>
          </a:p>
          <a:p>
            <a:pPr marL="342900" indent="-342900">
              <a:buFont typeface="Arial" panose="020B0604020202020204" pitchFamily="34" charset="0"/>
              <a:buChar char="•"/>
            </a:pPr>
            <a:r>
              <a:rPr lang="en-US" sz="2000" dirty="0"/>
              <a:t>Evacuated tubes.</a:t>
            </a:r>
          </a:p>
          <a:p>
            <a:pPr marL="342900" indent="-342900">
              <a:buFont typeface="Arial" panose="020B0604020202020204" pitchFamily="34" charset="0"/>
              <a:buChar char="•"/>
            </a:pPr>
            <a:r>
              <a:rPr lang="en-US" sz="2000" dirty="0"/>
              <a:t>Tourniquet.</a:t>
            </a:r>
          </a:p>
          <a:p>
            <a:pPr marL="342900" indent="-342900">
              <a:buFont typeface="Arial" panose="020B0604020202020204" pitchFamily="34" charset="0"/>
              <a:buChar char="•"/>
            </a:pPr>
            <a:r>
              <a:rPr lang="en-US" sz="2000" dirty="0"/>
              <a:t>Needles.</a:t>
            </a:r>
          </a:p>
          <a:p>
            <a:pPr marL="342900" indent="-342900">
              <a:buFont typeface="Arial" panose="020B0604020202020204" pitchFamily="34" charset="0"/>
              <a:buChar char="•"/>
            </a:pPr>
            <a:r>
              <a:rPr lang="en-US" sz="2000" dirty="0"/>
              <a:t>Winged infusion set*</a:t>
            </a:r>
          </a:p>
          <a:p>
            <a:pPr marL="342900" indent="-342900">
              <a:buFont typeface="Arial" panose="020B0604020202020204" pitchFamily="34" charset="0"/>
              <a:buChar char="•"/>
            </a:pPr>
            <a:r>
              <a:rPr lang="en-US" sz="2000" dirty="0"/>
              <a:t>Syringe*</a:t>
            </a:r>
            <a:endParaRPr lang="en-IN" sz="2000" dirty="0"/>
          </a:p>
        </p:txBody>
      </p:sp>
      <p:sp>
        <p:nvSpPr>
          <p:cNvPr id="4" name="Content Placeholder 3">
            <a:extLst>
              <a:ext uri="{FF2B5EF4-FFF2-40B4-BE49-F238E27FC236}">
                <a16:creationId xmlns:a16="http://schemas.microsoft.com/office/drawing/2014/main" xmlns="" id="{0F2B537E-E0C1-F785-4E7E-5C9E517F38E0}"/>
              </a:ext>
            </a:extLst>
          </p:cNvPr>
          <p:cNvSpPr>
            <a:spLocks noGrp="1"/>
          </p:cNvSpPr>
          <p:nvPr>
            <p:ph sz="quarter" idx="14"/>
          </p:nvPr>
        </p:nvSpPr>
        <p:spPr>
          <a:xfrm>
            <a:off x="3002976" y="1276710"/>
            <a:ext cx="2400298" cy="701719"/>
          </a:xfrm>
        </p:spPr>
        <p:txBody>
          <a:bodyPr/>
          <a:lstStyle/>
          <a:p>
            <a:r>
              <a:rPr lang="en-IN" sz="2000" b="1" dirty="0"/>
              <a:t>Capillary (Dermal) Puncture</a:t>
            </a:r>
          </a:p>
        </p:txBody>
      </p:sp>
      <p:sp>
        <p:nvSpPr>
          <p:cNvPr id="7" name="Content Placeholder 6">
            <a:extLst>
              <a:ext uri="{FF2B5EF4-FFF2-40B4-BE49-F238E27FC236}">
                <a16:creationId xmlns:a16="http://schemas.microsoft.com/office/drawing/2014/main" xmlns="" id="{FF747A91-FF91-F2EE-111B-69319A647807}"/>
              </a:ext>
            </a:extLst>
          </p:cNvPr>
          <p:cNvSpPr>
            <a:spLocks noGrp="1"/>
          </p:cNvSpPr>
          <p:nvPr>
            <p:ph sz="quarter" idx="17"/>
          </p:nvPr>
        </p:nvSpPr>
        <p:spPr>
          <a:xfrm>
            <a:off x="3002975" y="2122375"/>
            <a:ext cx="1934785" cy="4062297"/>
          </a:xfrm>
        </p:spPr>
        <p:txBody>
          <a:bodyPr/>
          <a:lstStyle/>
          <a:p>
            <a:pPr marL="342900" indent="-342900">
              <a:buFont typeface="Arial" panose="020B0604020202020204" pitchFamily="34" charset="0"/>
              <a:buChar char="•"/>
            </a:pPr>
            <a:r>
              <a:rPr lang="en-IN" sz="2000" dirty="0"/>
              <a:t>Lancets.</a:t>
            </a:r>
          </a:p>
          <a:p>
            <a:pPr marL="342900" indent="-342900">
              <a:buFont typeface="Arial" panose="020B0604020202020204" pitchFamily="34" charset="0"/>
              <a:buChar char="•"/>
            </a:pPr>
            <a:r>
              <a:rPr lang="en-IN" sz="2000" dirty="0"/>
              <a:t>Capillary tubes and sealant.</a:t>
            </a:r>
          </a:p>
          <a:p>
            <a:pPr marL="342900" indent="-342900">
              <a:buFont typeface="Arial" panose="020B0604020202020204" pitchFamily="34" charset="0"/>
              <a:buChar char="•"/>
            </a:pPr>
            <a:r>
              <a:rPr lang="en-IN" sz="2000" dirty="0"/>
              <a:t>Microcollection tubes.</a:t>
            </a:r>
          </a:p>
        </p:txBody>
      </p:sp>
      <p:sp>
        <p:nvSpPr>
          <p:cNvPr id="5" name="Content Placeholder 4">
            <a:extLst>
              <a:ext uri="{FF2B5EF4-FFF2-40B4-BE49-F238E27FC236}">
                <a16:creationId xmlns:a16="http://schemas.microsoft.com/office/drawing/2014/main" xmlns="" id="{2833B510-11B5-65E2-DDB0-708246D523B3}"/>
              </a:ext>
            </a:extLst>
          </p:cNvPr>
          <p:cNvSpPr>
            <a:spLocks noGrp="1"/>
          </p:cNvSpPr>
          <p:nvPr>
            <p:ph sz="quarter" idx="15"/>
          </p:nvPr>
        </p:nvSpPr>
        <p:spPr>
          <a:xfrm>
            <a:off x="6564841" y="1288276"/>
            <a:ext cx="904009" cy="390896"/>
          </a:xfrm>
        </p:spPr>
        <p:txBody>
          <a:bodyPr/>
          <a:lstStyle/>
          <a:p>
            <a:r>
              <a:rPr lang="en-IN" sz="2000" b="1" dirty="0"/>
              <a:t>Both</a:t>
            </a:r>
          </a:p>
        </p:txBody>
      </p:sp>
      <p:sp>
        <p:nvSpPr>
          <p:cNvPr id="8" name="Content Placeholder 7">
            <a:extLst>
              <a:ext uri="{FF2B5EF4-FFF2-40B4-BE49-F238E27FC236}">
                <a16:creationId xmlns:a16="http://schemas.microsoft.com/office/drawing/2014/main" xmlns="" id="{1B4BD224-EDE2-4F7C-C734-5EE2B3AD5292}"/>
              </a:ext>
            </a:extLst>
          </p:cNvPr>
          <p:cNvSpPr>
            <a:spLocks noGrp="1"/>
          </p:cNvSpPr>
          <p:nvPr>
            <p:ph sz="quarter" idx="18"/>
          </p:nvPr>
        </p:nvSpPr>
        <p:spPr>
          <a:xfrm>
            <a:off x="5262849" y="2130407"/>
            <a:ext cx="3532011" cy="4386772"/>
          </a:xfrm>
        </p:spPr>
        <p:txBody>
          <a:bodyPr/>
          <a:lstStyle/>
          <a:p>
            <a:pPr marL="342900" indent="-342900">
              <a:buFont typeface="Arial" panose="020B0604020202020204" pitchFamily="34" charset="0"/>
              <a:buChar char="•"/>
            </a:pPr>
            <a:r>
              <a:rPr lang="en-IN" sz="2000" dirty="0"/>
              <a:t>Tray or cart.</a:t>
            </a:r>
          </a:p>
          <a:p>
            <a:pPr marL="342900" indent="-342900">
              <a:buFont typeface="Arial" panose="020B0604020202020204" pitchFamily="34" charset="0"/>
              <a:buChar char="•"/>
            </a:pPr>
            <a:r>
              <a:rPr lang="en-IN" sz="2000" dirty="0"/>
              <a:t>Gloves.</a:t>
            </a:r>
          </a:p>
          <a:p>
            <a:pPr marL="342900" indent="-342900">
              <a:buFont typeface="Arial" panose="020B0604020202020204" pitchFamily="34" charset="0"/>
              <a:buChar char="•"/>
            </a:pPr>
            <a:r>
              <a:rPr lang="en-IN" sz="2000" dirty="0"/>
              <a:t>Hand sanitizer.</a:t>
            </a:r>
          </a:p>
          <a:p>
            <a:pPr marL="342900" indent="-342900">
              <a:buFont typeface="Arial" panose="020B0604020202020204" pitchFamily="34" charset="0"/>
              <a:buChar char="•"/>
            </a:pPr>
            <a:r>
              <a:rPr lang="en-IN" sz="2000" dirty="0"/>
              <a:t>Alcohol prep pads.</a:t>
            </a:r>
          </a:p>
          <a:p>
            <a:pPr marL="342900" indent="-342900">
              <a:buFont typeface="Arial" panose="020B0604020202020204" pitchFamily="34" charset="0"/>
              <a:buChar char="•"/>
            </a:pPr>
            <a:r>
              <a:rPr lang="en-IN" sz="2000" dirty="0"/>
              <a:t>Gauze pads.</a:t>
            </a:r>
          </a:p>
          <a:p>
            <a:pPr marL="342900" indent="-342900">
              <a:buFont typeface="Arial" panose="020B0604020202020204" pitchFamily="34" charset="0"/>
              <a:buChar char="•"/>
            </a:pPr>
            <a:r>
              <a:rPr lang="en-IN" sz="2000" dirty="0"/>
              <a:t>Adhesive bandage/tape.</a:t>
            </a:r>
          </a:p>
          <a:p>
            <a:pPr marL="342900" indent="-342900">
              <a:buFont typeface="Arial" panose="020B0604020202020204" pitchFamily="34" charset="0"/>
              <a:buChar char="•"/>
            </a:pPr>
            <a:r>
              <a:rPr lang="en-IN" sz="2000" dirty="0"/>
              <a:t>Sharps container.</a:t>
            </a:r>
          </a:p>
          <a:p>
            <a:pPr marL="342900" indent="-342900">
              <a:buFont typeface="Arial" panose="020B0604020202020204" pitchFamily="34" charset="0"/>
              <a:buChar char="•"/>
            </a:pPr>
            <a:r>
              <a:rPr lang="en-IN" sz="2000" dirty="0"/>
              <a:t>Marking pen.</a:t>
            </a:r>
          </a:p>
          <a:p>
            <a:pPr marL="342900" indent="-342900">
              <a:buFont typeface="Arial" panose="020B0604020202020204" pitchFamily="34" charset="0"/>
              <a:buChar char="•"/>
            </a:pPr>
            <a:r>
              <a:rPr lang="en-IN" sz="2000" dirty="0" err="1"/>
              <a:t>Preprinted</a:t>
            </a:r>
            <a:r>
              <a:rPr lang="en-IN" sz="2000" dirty="0"/>
              <a:t> labels.</a:t>
            </a:r>
          </a:p>
          <a:p>
            <a:pPr marL="342900" indent="-342900">
              <a:buFont typeface="Arial" panose="020B0604020202020204" pitchFamily="34" charset="0"/>
              <a:buChar char="•"/>
            </a:pPr>
            <a:r>
              <a:rPr lang="en-IN" sz="2000" dirty="0"/>
              <a:t>Specimen transport bags.</a:t>
            </a:r>
          </a:p>
        </p:txBody>
      </p:sp>
      <p:sp>
        <p:nvSpPr>
          <p:cNvPr id="17" name="Slide Number Placeholder 16">
            <a:extLst>
              <a:ext uri="{FF2B5EF4-FFF2-40B4-BE49-F238E27FC236}">
                <a16:creationId xmlns:a16="http://schemas.microsoft.com/office/drawing/2014/main" xmlns="" id="{3BD10DA4-4AF4-1806-EEE8-79A6C769D93D}"/>
              </a:ext>
            </a:extLst>
          </p:cNvPr>
          <p:cNvSpPr>
            <a:spLocks noGrp="1"/>
          </p:cNvSpPr>
          <p:nvPr>
            <p:ph type="sldNum" sz="quarter" idx="10"/>
          </p:nvPr>
        </p:nvSpPr>
        <p:spPr/>
        <p:txBody>
          <a:bodyPr/>
          <a:lstStyle/>
          <a:p>
            <a:fld id="{68151E55-6873-49E2-B8D5-2F265E6F1973}" type="slidenum">
              <a:rPr lang="en-US" smtClean="0"/>
              <a:t>9</a:t>
            </a:fld>
            <a:endParaRPr lang="en-US"/>
          </a:p>
        </p:txBody>
      </p:sp>
    </p:spTree>
    <p:extLst>
      <p:ext uri="{BB962C8B-B14F-4D97-AF65-F5344CB8AC3E}">
        <p14:creationId xmlns:p14="http://schemas.microsoft.com/office/powerpoint/2010/main" val="1498514337"/>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6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5680</TotalTime>
  <Words>5845</Words>
  <Application>Microsoft Office PowerPoint</Application>
  <PresentationFormat>On-screen Show (4:3)</PresentationFormat>
  <Paragraphs>869</Paragraphs>
  <Slides>55</Slides>
  <Notes>43</Notes>
  <HiddenSlides>2</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55</vt:i4>
      </vt:variant>
    </vt:vector>
  </HeadingPairs>
  <TitlesOfParts>
    <vt:vector size="63" baseType="lpstr">
      <vt:lpstr>Albertus Medium</vt:lpstr>
      <vt:lpstr>Arial</vt:lpstr>
      <vt:lpstr>Calibri</vt:lpstr>
      <vt:lpstr>Title Slides Master</vt:lpstr>
      <vt:lpstr>MainContentSlideMaster</vt:lpstr>
      <vt:lpstr>ClosingMaster</vt:lpstr>
      <vt:lpstr>DividerSlideMaster</vt:lpstr>
      <vt:lpstr>ImageDescriptionAppendixSlideMaster</vt:lpstr>
      <vt:lpstr>Chapter 8</vt:lpstr>
      <vt:lpstr>Learning Outcomes</vt:lpstr>
      <vt:lpstr>N A A C L S Competencies 1</vt:lpstr>
      <vt:lpstr>N A A C L S Competencies 2</vt:lpstr>
      <vt:lpstr>Key Terms 1</vt:lpstr>
      <vt:lpstr>Key Terms 2</vt:lpstr>
      <vt:lpstr>Learning Outcome 8.1</vt:lpstr>
      <vt:lpstr>Introduction to Blood Collection Equipment</vt:lpstr>
      <vt:lpstr>Blood Collection Equipment 1</vt:lpstr>
      <vt:lpstr>Common Equipment</vt:lpstr>
      <vt:lpstr>Gloves and Glove Liners</vt:lpstr>
      <vt:lpstr>Hand Sanitizers and Alcohol Prep Pads</vt:lpstr>
      <vt:lpstr>Gauze Pads and Adhesive Bandages</vt:lpstr>
      <vt:lpstr>Sharps Container and Tissue Warmers</vt:lpstr>
      <vt:lpstr>Computer Label and Specimen Transport Bags</vt:lpstr>
      <vt:lpstr>Learning Outcome 8.2</vt:lpstr>
      <vt:lpstr>Tourniquet</vt:lpstr>
      <vt:lpstr>Needles</vt:lpstr>
      <vt:lpstr>Needles Used in Phlebotomy</vt:lpstr>
      <vt:lpstr>Needle Gauge and Sterility</vt:lpstr>
      <vt:lpstr>Winged Infusion Set</vt:lpstr>
      <vt:lpstr>Syringe</vt:lpstr>
      <vt:lpstr>Transfer Adapters</vt:lpstr>
      <vt:lpstr>Evacuated Tube Holder</vt:lpstr>
      <vt:lpstr>Evacuated Tubes</vt:lpstr>
      <vt:lpstr>Serum versus. Plasma Collection</vt:lpstr>
      <vt:lpstr>Learning Outcome 8.3</vt:lpstr>
      <vt:lpstr>Lancets</vt:lpstr>
      <vt:lpstr>Capillary Tubes and Sealant</vt:lpstr>
      <vt:lpstr>Microcollection Tubes</vt:lpstr>
      <vt:lpstr>Learning Outcome 8.4</vt:lpstr>
      <vt:lpstr>Cap Colors</vt:lpstr>
      <vt:lpstr>Routinely Used Tubes 1</vt:lpstr>
      <vt:lpstr>Routinely Used Tubes 2</vt:lpstr>
      <vt:lpstr>Routinely Used Tubes 3</vt:lpstr>
      <vt:lpstr>Specialty Tubes</vt:lpstr>
      <vt:lpstr>Miscellaneous Tubes</vt:lpstr>
      <vt:lpstr>Microcollection Tubes 1</vt:lpstr>
      <vt:lpstr>Learning Outcome 8.5</vt:lpstr>
      <vt:lpstr>Order of Draw: Routine</vt:lpstr>
      <vt:lpstr>Order of Draw: Sterile</vt:lpstr>
      <vt:lpstr>Order of Draw Mnemonic</vt:lpstr>
      <vt:lpstr>Order of Draw: Butterfly</vt:lpstr>
      <vt:lpstr>Order of Draw: Dermal (Capillary) Puncture</vt:lpstr>
      <vt:lpstr>Interfering Substances</vt:lpstr>
      <vt:lpstr>Learning Outcome 8.6</vt:lpstr>
      <vt:lpstr>Becton Dickinson</vt:lpstr>
      <vt:lpstr>Greiner Bio-One</vt:lpstr>
      <vt:lpstr>Sarstedt</vt:lpstr>
      <vt:lpstr>Chapter Summary 1</vt:lpstr>
      <vt:lpstr>Chapter Summary 2</vt:lpstr>
      <vt:lpstr>Chapter Summary 3</vt:lpstr>
      <vt:lpstr>End of Main Content</vt:lpstr>
      <vt:lpstr>Accessibility Content: Text Alternatives for Images</vt:lpstr>
      <vt:lpstr>Evacuated Tubes – Text Alternative</vt:lpstr>
    </vt:vector>
  </TitlesOfParts>
  <Company>McGraw Hill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dc:title>
  <dc:creator/>
  <cp:keywords/>
  <cp:lastModifiedBy>Vimalraj Gopi</cp:lastModifiedBy>
  <cp:revision>2096</cp:revision>
  <dcterms:created xsi:type="dcterms:W3CDTF">2020-12-08T04:00:13Z</dcterms:created>
  <dcterms:modified xsi:type="dcterms:W3CDTF">2023-03-23T10:38:25Z</dcterms:modified>
</cp:coreProperties>
</file>