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Lst>
  <p:notesMasterIdLst>
    <p:notesMasterId r:id="rId58"/>
  </p:notesMasterIdLst>
  <p:sldIdLst>
    <p:sldId id="1351" r:id="rId6"/>
    <p:sldId id="1350" r:id="rId7"/>
    <p:sldId id="1352" r:id="rId8"/>
    <p:sldId id="1354" r:id="rId9"/>
    <p:sldId id="1355" r:id="rId10"/>
    <p:sldId id="1356" r:id="rId11"/>
    <p:sldId id="1399" r:id="rId12"/>
    <p:sldId id="1353" r:id="rId13"/>
    <p:sldId id="1358" r:id="rId14"/>
    <p:sldId id="1360" r:id="rId15"/>
    <p:sldId id="1359" r:id="rId16"/>
    <p:sldId id="1362" r:id="rId17"/>
    <p:sldId id="1363" r:id="rId18"/>
    <p:sldId id="1364" r:id="rId19"/>
    <p:sldId id="1365" r:id="rId20"/>
    <p:sldId id="1366" r:id="rId21"/>
    <p:sldId id="1367" r:id="rId22"/>
    <p:sldId id="1361" r:id="rId23"/>
    <p:sldId id="1369" r:id="rId24"/>
    <p:sldId id="1370" r:id="rId25"/>
    <p:sldId id="1371" r:id="rId26"/>
    <p:sldId id="1368" r:id="rId27"/>
    <p:sldId id="1372" r:id="rId28"/>
    <p:sldId id="1374" r:id="rId29"/>
    <p:sldId id="1373" r:id="rId30"/>
    <p:sldId id="1375" r:id="rId31"/>
    <p:sldId id="1376" r:id="rId32"/>
    <p:sldId id="1377" r:id="rId33"/>
    <p:sldId id="1400" r:id="rId34"/>
    <p:sldId id="1378" r:id="rId35"/>
    <p:sldId id="1380" r:id="rId36"/>
    <p:sldId id="1382" r:id="rId37"/>
    <p:sldId id="1383" r:id="rId38"/>
    <p:sldId id="1401" r:id="rId39"/>
    <p:sldId id="1381" r:id="rId40"/>
    <p:sldId id="1386" r:id="rId41"/>
    <p:sldId id="1387" r:id="rId42"/>
    <p:sldId id="1385" r:id="rId43"/>
    <p:sldId id="1389" r:id="rId44"/>
    <p:sldId id="1390" r:id="rId45"/>
    <p:sldId id="1391" r:id="rId46"/>
    <p:sldId id="1392" r:id="rId47"/>
    <p:sldId id="1393" r:id="rId48"/>
    <p:sldId id="1388" r:id="rId49"/>
    <p:sldId id="1395" r:id="rId50"/>
    <p:sldId id="1396" r:id="rId51"/>
    <p:sldId id="1397" r:id="rId52"/>
    <p:sldId id="442" r:id="rId53"/>
    <p:sldId id="258" r:id="rId54"/>
    <p:sldId id="1434" r:id="rId55"/>
    <p:sldId id="1435" r:id="rId56"/>
    <p:sldId id="1299"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1351"/>
            <p14:sldId id="1350"/>
            <p14:sldId id="1352"/>
            <p14:sldId id="1354"/>
            <p14:sldId id="1355"/>
            <p14:sldId id="1356"/>
            <p14:sldId id="1399"/>
            <p14:sldId id="1353"/>
            <p14:sldId id="1358"/>
            <p14:sldId id="1360"/>
            <p14:sldId id="1359"/>
            <p14:sldId id="1362"/>
            <p14:sldId id="1363"/>
            <p14:sldId id="1364"/>
            <p14:sldId id="1365"/>
            <p14:sldId id="1366"/>
            <p14:sldId id="1367"/>
            <p14:sldId id="1361"/>
            <p14:sldId id="1369"/>
            <p14:sldId id="1370"/>
            <p14:sldId id="1371"/>
            <p14:sldId id="1368"/>
            <p14:sldId id="1372"/>
            <p14:sldId id="1374"/>
            <p14:sldId id="1373"/>
            <p14:sldId id="1375"/>
            <p14:sldId id="1376"/>
            <p14:sldId id="1377"/>
            <p14:sldId id="1400"/>
            <p14:sldId id="1378"/>
            <p14:sldId id="1380"/>
            <p14:sldId id="1382"/>
            <p14:sldId id="1383"/>
            <p14:sldId id="1401"/>
            <p14:sldId id="1381"/>
            <p14:sldId id="1386"/>
            <p14:sldId id="1387"/>
            <p14:sldId id="1385"/>
            <p14:sldId id="1389"/>
            <p14:sldId id="1390"/>
            <p14:sldId id="1391"/>
            <p14:sldId id="1392"/>
            <p14:sldId id="1393"/>
            <p14:sldId id="1388"/>
            <p14:sldId id="1395"/>
            <p14:sldId id="1396"/>
            <p14:sldId id="1397"/>
            <p14:sldId id="442"/>
          </p14:sldIdLst>
        </p14:section>
        <p14:section name="Appendix: Image Descriptions for Unsighted Students" id="{9E859B0B-078E-463E-89A6-21C20DD280C4}">
          <p14:sldIdLst>
            <p14:sldId id="258"/>
            <p14:sldId id="1434"/>
            <p14:sldId id="1435"/>
            <p14:sldId id="1299"/>
          </p14:sldIdLst>
        </p14:section>
      </p14:sectionLst>
    </p:ext>
    <p:ext uri="{EFAFB233-063F-42B5-8137-9DF3F51BA10A}">
      <p15:sldGuideLst xmlns:p15="http://schemas.microsoft.com/office/powerpoint/2012/main">
        <p15:guide id="2" pos="2880" userDrawn="1">
          <p15:clr>
            <a:srgbClr val="A4A3A4"/>
          </p15:clr>
        </p15:guide>
        <p15:guide id="3" orient="horz" pos="2208"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 id="3" name="1769" initials="1" lastIdx="2" clrIdx="2">
    <p:extLst>
      <p:ext uri="{19B8F6BF-5375-455C-9EA6-DF929625EA0E}">
        <p15:presenceInfo xmlns:p15="http://schemas.microsoft.com/office/powerpoint/2012/main"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8000"/>
    <a:srgbClr val="A9131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1" autoAdjust="0"/>
    <p:restoredTop sz="94374" autoAdjust="0"/>
  </p:normalViewPr>
  <p:slideViewPr>
    <p:cSldViewPr snapToGrid="0" showGuides="1">
      <p:cViewPr varScale="1">
        <p:scale>
          <a:sx n="70" d="100"/>
          <a:sy n="70" d="100"/>
        </p:scale>
        <p:origin x="1554" y="72"/>
      </p:cViewPr>
      <p:guideLst>
        <p:guide pos="2880"/>
        <p:guide orient="horz" pos="2208"/>
        <p:guide pos="5664"/>
        <p:guide pos="456"/>
        <p:guide orient="horz" pos="794"/>
      </p:guideLst>
    </p:cSldViewPr>
  </p:slideViewPr>
  <p:outlineViewPr>
    <p:cViewPr>
      <p:scale>
        <a:sx n="33" d="100"/>
        <a:sy n="33" d="100"/>
      </p:scale>
      <p:origin x="0" y="-40272"/>
    </p:cViewPr>
  </p:outlineViewPr>
  <p:notesTextViewPr>
    <p:cViewPr>
      <p:scale>
        <a:sx n="100" d="100"/>
        <a:sy n="100" d="100"/>
      </p:scale>
      <p:origin x="0" y="0"/>
    </p:cViewPr>
  </p:notesTextViewPr>
  <p:sorterViewPr>
    <p:cViewPr>
      <p:scale>
        <a:sx n="100" d="100"/>
        <a:sy n="100" d="100"/>
      </p:scale>
      <p:origin x="0" y="-16680"/>
    </p:cViewPr>
  </p:sorter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t>3/23/2023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t>‹#›</a:t>
            </a:fld>
            <a:endParaRPr lang="en-US"/>
          </a:p>
        </p:txBody>
      </p:sp>
    </p:spTree>
    <p:extLst>
      <p:ext uri="{BB962C8B-B14F-4D97-AF65-F5344CB8AC3E}">
        <p14:creationId xmlns:p14="http://schemas.microsoft.com/office/powerpoint/2010/main"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t>1</a:t>
            </a:fld>
            <a:endParaRPr lang="en-US"/>
          </a:p>
        </p:txBody>
      </p:sp>
    </p:spTree>
    <p:extLst>
      <p:ext uri="{BB962C8B-B14F-4D97-AF65-F5344CB8AC3E}">
        <p14:creationId xmlns:p14="http://schemas.microsoft.com/office/powerpoint/2010/main" val="2892963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b="1" dirty="0"/>
              <a:t>To apply the tourniquet:</a:t>
            </a:r>
          </a:p>
          <a:p>
            <a:pPr marL="171450" indent="-171450">
              <a:buFont typeface="Arial" pitchFamily="34" charset="0"/>
              <a:buChar char="•"/>
              <a:defRPr/>
            </a:pPr>
            <a:r>
              <a:rPr lang="en-US" dirty="0"/>
              <a:t>Position the tourniquet under the arm while grasping the ends above the arm.</a:t>
            </a:r>
          </a:p>
          <a:p>
            <a:pPr marL="171450" indent="-171450">
              <a:buFont typeface="Arial" pitchFamily="34" charset="0"/>
              <a:buChar char="•"/>
              <a:defRPr/>
            </a:pPr>
            <a:r>
              <a:rPr lang="en-US" dirty="0"/>
              <a:t>The tourniquet should be applied 3 to 4 inches above the venipuncture site.</a:t>
            </a:r>
          </a:p>
          <a:p>
            <a:pPr marL="171450" indent="-171450">
              <a:buFont typeface="Arial" pitchFamily="34" charset="0"/>
              <a:buChar char="•"/>
              <a:defRPr/>
            </a:pPr>
            <a:r>
              <a:rPr lang="en-US" dirty="0"/>
              <a:t>Pull the ends upward, away from the puncture site.</a:t>
            </a:r>
          </a:p>
          <a:p>
            <a:pPr marL="171450" indent="-171450">
              <a:buFont typeface="Arial" pitchFamily="34" charset="0"/>
              <a:buChar char="•"/>
              <a:defRPr/>
            </a:pPr>
            <a:r>
              <a:rPr lang="en-US" dirty="0"/>
              <a:t>Cross the left end over the right end and apply a small amount of tension to the tourniquet.</a:t>
            </a:r>
          </a:p>
          <a:p>
            <a:pPr>
              <a:buFont typeface="Arial" pitchFamily="34" charset="0"/>
              <a:buNone/>
              <a:defRPr/>
            </a:pPr>
            <a:r>
              <a:rPr lang="en-US" i="1" dirty="0"/>
              <a:t>(Continues on next slide.)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15</a:t>
            </a:fld>
            <a:endParaRPr lang="en-US"/>
          </a:p>
        </p:txBody>
      </p:sp>
    </p:spTree>
    <p:extLst>
      <p:ext uri="{BB962C8B-B14F-4D97-AF65-F5344CB8AC3E}">
        <p14:creationId xmlns:p14="http://schemas.microsoft.com/office/powerpoint/2010/main" val="254417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LO 9.1 </a:t>
            </a:r>
            <a:r>
              <a:rPr lang="en-US" altLang="en-US" sz="1000" dirty="0">
                <a:latin typeface="Arial" panose="020B0604020202020204" pitchFamily="34" charset="0"/>
                <a:cs typeface="Arial" panose="020B0604020202020204" pitchFamily="34" charset="0"/>
              </a:rPr>
              <a:t>Summarize the steps necessary to perform a competent/effective venipuncture.</a:t>
            </a:r>
          </a:p>
          <a:p>
            <a:endParaRPr lang="en-US"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baseline="0" dirty="0">
                <a:latin typeface="Arial" panose="020B0604020202020204" pitchFamily="34" charset="0"/>
                <a:cs typeface="Arial" panose="020B0604020202020204" pitchFamily="34" charset="0"/>
              </a:rPr>
              <a:t>Notes:</a:t>
            </a:r>
          </a:p>
          <a:p>
            <a:pPr>
              <a:defRPr/>
            </a:pPr>
            <a:endParaRPr lang="en-US" sz="1000" b="1" dirty="0">
              <a:latin typeface="Arial" panose="020B0604020202020204" pitchFamily="34" charset="0"/>
              <a:cs typeface="Arial" panose="020B0604020202020204" pitchFamily="34" charset="0"/>
            </a:endParaRPr>
          </a:p>
          <a:p>
            <a:pPr>
              <a:defRPr/>
            </a:pPr>
            <a:r>
              <a:rPr lang="en-US" sz="1000" b="1" dirty="0">
                <a:latin typeface="Arial" panose="020B0604020202020204" pitchFamily="34" charset="0"/>
                <a:cs typeface="Arial" panose="020B0604020202020204" pitchFamily="34" charset="0"/>
              </a:rPr>
              <a:t>To apply the tourniquet (continued):</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Using your right index finger or right middle finger, tuck the left end of the tourniquet under the right end.</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The loop of the tourniquet should be pointing downward.</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The ends of the tourniquet should be pointing upward, toward the patient’s shoulder.</a:t>
            </a:r>
          </a:p>
          <a:p>
            <a:pPr>
              <a:buFont typeface="Arial" pitchFamily="34" charset="0"/>
              <a:buNone/>
              <a:defRPr/>
            </a:pPr>
            <a:endParaRPr lang="en-US" sz="1000" dirty="0">
              <a:latin typeface="Arial" panose="020B0604020202020204" pitchFamily="34" charset="0"/>
              <a:cs typeface="Arial" panose="020B0604020202020204" pitchFamily="34" charset="0"/>
            </a:endParaRPr>
          </a:p>
          <a:p>
            <a:pPr>
              <a:buFont typeface="Arial" pitchFamily="34" charset="0"/>
              <a:buNone/>
              <a:defRPr/>
            </a:pPr>
            <a:r>
              <a:rPr lang="en-US" sz="1000" b="1" dirty="0">
                <a:latin typeface="Arial" panose="020B0604020202020204" pitchFamily="34" charset="0"/>
                <a:cs typeface="Arial" panose="020B0604020202020204" pitchFamily="34" charset="0"/>
              </a:rPr>
              <a:t>Proper positioning:</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The tourniquet should be tight enough to make veins more visible but should not pinch the skin.</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Keep the tourniquet flat against the skin.</a:t>
            </a:r>
          </a:p>
          <a:p>
            <a:pPr marL="171450" indent="-171450">
              <a:buFont typeface="Arial" pitchFamily="34" charset="0"/>
              <a:buChar char="•"/>
              <a:defRPr/>
            </a:pPr>
            <a:endParaRPr lang="en-US" sz="1000" dirty="0">
              <a:latin typeface="Arial" panose="020B0604020202020204" pitchFamily="34" charset="0"/>
              <a:cs typeface="Arial" panose="020B0604020202020204" pitchFamily="34" charset="0"/>
            </a:endParaRPr>
          </a:p>
          <a:p>
            <a:pPr>
              <a:buFont typeface="Arial" pitchFamily="34" charset="0"/>
              <a:buNone/>
              <a:defRPr/>
            </a:pPr>
            <a:r>
              <a:rPr lang="en-US" sz="1000" dirty="0">
                <a:latin typeface="Arial" panose="020B0604020202020204" pitchFamily="34" charset="0"/>
                <a:cs typeface="Arial" panose="020B0604020202020204" pitchFamily="34" charset="0"/>
              </a:rPr>
              <a:t>Never leave the tourniquet on for more than one minute.</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Petechiae may develop if the tourniquet is left on too long.</a:t>
            </a:r>
          </a:p>
          <a:p>
            <a:pPr marL="171450" indent="-171450">
              <a:buFont typeface="Arial" pitchFamily="34" charset="0"/>
              <a:buChar char="•"/>
              <a:defRPr/>
            </a:pPr>
            <a:r>
              <a:rPr lang="en-US" sz="1000" b="1" dirty="0">
                <a:latin typeface="Arial" panose="020B0604020202020204" pitchFamily="34" charset="0"/>
                <a:cs typeface="Arial" panose="020B0604020202020204" pitchFamily="34" charset="0"/>
              </a:rPr>
              <a:t>Hemoconcentration</a:t>
            </a:r>
            <a:r>
              <a:rPr lang="en-US" sz="1000" dirty="0">
                <a:latin typeface="Arial" panose="020B0604020202020204" pitchFamily="34" charset="0"/>
                <a:cs typeface="Arial" panose="020B0604020202020204" pitchFamily="34" charset="0"/>
              </a:rPr>
              <a:t> (temporary increase in cells and chemicals</a:t>
            </a:r>
            <a:r>
              <a:rPr lang="en-US" sz="1000" baseline="0" dirty="0">
                <a:latin typeface="Arial" panose="020B0604020202020204" pitchFamily="34" charset="0"/>
                <a:cs typeface="Arial" panose="020B0604020202020204" pitchFamily="34" charset="0"/>
              </a:rPr>
              <a:t> in the blood) </a:t>
            </a:r>
            <a:r>
              <a:rPr lang="en-US" sz="1000" dirty="0">
                <a:latin typeface="Arial" panose="020B0604020202020204" pitchFamily="34" charset="0"/>
                <a:cs typeface="Arial" panose="020B0604020202020204" pitchFamily="34" charset="0"/>
              </a:rPr>
              <a:t>may result, which alters the results of laboratory tests.</a:t>
            </a:r>
          </a:p>
          <a:p>
            <a:pPr marL="171450" indent="-171450">
              <a:buFont typeface="Arial" pitchFamily="34" charset="0"/>
              <a:buChar char="•"/>
              <a:defRPr/>
            </a:pPr>
            <a:r>
              <a:rPr lang="en-US" sz="1000" b="1" dirty="0">
                <a:latin typeface="Arial" panose="020B0604020202020204" pitchFamily="34" charset="0"/>
                <a:cs typeface="Arial" panose="020B0604020202020204" pitchFamily="34" charset="0"/>
              </a:rPr>
              <a:t>If it takes longer than a minute to find the vein, release the tourniquet and let the arm rest for two minutes before reapplying the tourniquet.</a:t>
            </a:r>
          </a:p>
          <a:p>
            <a:pPr marL="171450" indent="-171450">
              <a:buFont typeface="Arial" pitchFamily="34" charset="0"/>
              <a:buChar char="•"/>
              <a:defRPr/>
            </a:pPr>
            <a:endParaRPr lang="en-US" sz="1000" b="1"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00" b="0" i="1" baseline="0" dirty="0">
                <a:latin typeface="Arial" panose="020B0604020202020204" pitchFamily="34" charset="0"/>
                <a:cs typeface="Arial" panose="020B0604020202020204" pitchFamily="34" charset="0"/>
              </a:rPr>
              <a:t>View the video, “Tourniquet Application,” for more information about using a tourniquet</a:t>
            </a:r>
            <a:endParaRPr lang="en-IN"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69E8D09-9492-4554-9C8F-456CB81F32A8}" type="slidenum">
              <a:rPr lang="en-US" smtClean="0"/>
              <a:t>16</a:t>
            </a:fld>
            <a:endParaRPr lang="en-US"/>
          </a:p>
        </p:txBody>
      </p:sp>
    </p:spTree>
    <p:extLst>
      <p:ext uri="{BB962C8B-B14F-4D97-AF65-F5344CB8AC3E}">
        <p14:creationId xmlns:p14="http://schemas.microsoft.com/office/powerpoint/2010/main" val="3811463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b="1" dirty="0"/>
          </a:p>
          <a:p>
            <a:pPr>
              <a:defRPr/>
            </a:pPr>
            <a:r>
              <a:rPr lang="en-US" b="1" dirty="0"/>
              <a:t>Antecubital area (antecubital fossa): </a:t>
            </a:r>
            <a:r>
              <a:rPr lang="en-US" dirty="0"/>
              <a:t>Area in the middle of the arm, in front of the elbow, that houses the veins most commonly used</a:t>
            </a:r>
            <a:r>
              <a:rPr lang="en-US" baseline="0" dirty="0"/>
              <a:t> for venipuncture</a:t>
            </a:r>
          </a:p>
          <a:p>
            <a:pPr>
              <a:defRPr/>
            </a:pPr>
            <a:r>
              <a:rPr lang="en-US" dirty="0"/>
              <a:t> </a:t>
            </a:r>
          </a:p>
          <a:p>
            <a:pPr>
              <a:defRPr/>
            </a:pPr>
            <a:r>
              <a:rPr lang="en-US" dirty="0"/>
              <a:t>Select a large, well-anchored vein that does not roll. </a:t>
            </a:r>
          </a:p>
          <a:p>
            <a:pPr marL="171450" indent="-171450">
              <a:buFont typeface="Arial" pitchFamily="34" charset="0"/>
              <a:buChar char="•"/>
              <a:defRPr/>
            </a:pPr>
            <a:r>
              <a:rPr lang="en-US" b="1" dirty="0"/>
              <a:t>Palpate</a:t>
            </a:r>
            <a:r>
              <a:rPr lang="en-US" dirty="0"/>
              <a:t>, or feel, the veins for possible venipuncture.</a:t>
            </a:r>
          </a:p>
          <a:p>
            <a:pPr marL="171450" indent="-171450">
              <a:buFont typeface="Arial" pitchFamily="34" charset="0"/>
              <a:buChar char="•"/>
              <a:defRPr/>
            </a:pPr>
            <a:r>
              <a:rPr lang="en-US" dirty="0"/>
              <a:t>To find deep veins, a </a:t>
            </a:r>
            <a:r>
              <a:rPr lang="en-US" dirty="0" err="1"/>
              <a:t>venoscope</a:t>
            </a:r>
            <a:r>
              <a:rPr lang="en-US" dirty="0"/>
              <a:t> may be needed. A </a:t>
            </a:r>
            <a:r>
              <a:rPr lang="en-US" b="1" dirty="0" err="1"/>
              <a:t>venoscope</a:t>
            </a:r>
            <a:r>
              <a:rPr lang="en-US" dirty="0"/>
              <a:t> uses LED technology to illuminate the path of the vein.</a:t>
            </a:r>
          </a:p>
          <a:p>
            <a:pPr marL="171450" indent="-171450">
              <a:buFont typeface="Arial" pitchFamily="34" charset="0"/>
              <a:buChar char="•"/>
              <a:defRPr/>
            </a:pPr>
            <a:r>
              <a:rPr lang="en-US" dirty="0"/>
              <a:t>If it is necessary to increase blood flow through the site, use a warming device such as a warm moist compress or a heel warmer.</a:t>
            </a:r>
          </a:p>
          <a:p>
            <a:pPr>
              <a:defRPr/>
            </a:pPr>
            <a:r>
              <a:rPr lang="en-US" dirty="0"/>
              <a:t>Veins are bouncy and do not have a pulse. </a:t>
            </a:r>
            <a:r>
              <a:rPr lang="en-US" b="1" dirty="0"/>
              <a:t>Do not select</a:t>
            </a:r>
            <a:r>
              <a:rPr lang="en-US" dirty="0"/>
              <a:t>:</a:t>
            </a:r>
          </a:p>
          <a:p>
            <a:pPr marL="171450" indent="-171450">
              <a:buFont typeface="Arial" pitchFamily="34" charset="0"/>
              <a:buChar char="•"/>
              <a:defRPr/>
            </a:pPr>
            <a:r>
              <a:rPr lang="en-US" dirty="0"/>
              <a:t>Arteries (have a pulse)</a:t>
            </a:r>
          </a:p>
          <a:p>
            <a:pPr marL="171450" indent="-171450">
              <a:buFont typeface="Arial" pitchFamily="34" charset="0"/>
              <a:buChar char="•"/>
              <a:defRPr/>
            </a:pPr>
            <a:r>
              <a:rPr lang="en-US" dirty="0"/>
              <a:t>Tendons (feel tough and stringy)</a:t>
            </a:r>
          </a:p>
          <a:p>
            <a:pPr marL="171450" indent="-171450">
              <a:buFont typeface="Arial" pitchFamily="34" charset="0"/>
              <a:buChar char="•"/>
              <a:defRPr/>
            </a:pPr>
            <a:r>
              <a:rPr lang="en-US" dirty="0"/>
              <a:t>Site that is swollen or has lesions</a:t>
            </a:r>
          </a:p>
          <a:p>
            <a:pPr marL="171450" indent="-171450">
              <a:buFont typeface="Arial" pitchFamily="34" charset="0"/>
              <a:buChar char="•"/>
              <a:defRPr/>
            </a:pPr>
            <a:r>
              <a:rPr lang="en-US" dirty="0"/>
              <a:t>Site above an IV site</a:t>
            </a:r>
          </a:p>
          <a:p>
            <a:pPr marL="171450" indent="-171450">
              <a:buFont typeface="Arial" pitchFamily="34" charset="0"/>
              <a:buChar char="•"/>
              <a:defRPr/>
            </a:pPr>
            <a:r>
              <a:rPr lang="en-US" dirty="0"/>
              <a:t>Site on the side of a mastectomy</a:t>
            </a:r>
          </a:p>
          <a:p>
            <a:pPr marL="171450" indent="-171450">
              <a:buFont typeface="Arial" pitchFamily="34" charset="0"/>
              <a:buChar char="•"/>
              <a:defRPr/>
            </a:pPr>
            <a:endParaRPr lang="en-US" dirty="0"/>
          </a:p>
          <a:p>
            <a:pPr>
              <a:buFont typeface="Arial" pitchFamily="34" charset="0"/>
              <a:buNone/>
              <a:defRPr/>
            </a:pPr>
            <a:r>
              <a:rPr lang="en-US" dirty="0"/>
              <a:t>If you cannot find a suitable vein in the antecubital area, you may use the dorsal veins in the back of the hand if necessary. Never use the veins on the anterior side of the wrist or hand because of their proximity to nerves and the possibility of causing nerve damage.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17</a:t>
            </a:fld>
            <a:endParaRPr lang="en-US"/>
          </a:p>
        </p:txBody>
      </p:sp>
    </p:spTree>
    <p:extLst>
      <p:ext uri="{BB962C8B-B14F-4D97-AF65-F5344CB8AC3E}">
        <p14:creationId xmlns:p14="http://schemas.microsoft.com/office/powerpoint/2010/main" val="3720602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dirty="0"/>
              <a:t>Organization is the key</a:t>
            </a:r>
            <a:r>
              <a:rPr lang="en-US" baseline="0" dirty="0"/>
              <a:t> to safety in unusual or nonroutine environments. Use this method to ensure that you have all of the equipment you need. Also be certain to have additional tubes and needles available and close at hand in case you need them during the procedure.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18</a:t>
            </a:fld>
            <a:endParaRPr lang="en-US"/>
          </a:p>
        </p:txBody>
      </p:sp>
    </p:spTree>
    <p:extLst>
      <p:ext uri="{BB962C8B-B14F-4D97-AF65-F5344CB8AC3E}">
        <p14:creationId xmlns:p14="http://schemas.microsoft.com/office/powerpoint/2010/main" val="766660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b="1" baseline="0" dirty="0"/>
          </a:p>
          <a:p>
            <a:r>
              <a:rPr lang="en-US" baseline="0" dirty="0"/>
              <a:t>Children may become even more anxious about a phlebotomy procedure than adults. Allow the child to view the needle for as short a time as possible to help reduce anxiety.</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19</a:t>
            </a:fld>
            <a:endParaRPr lang="en-US"/>
          </a:p>
        </p:txBody>
      </p:sp>
    </p:spTree>
    <p:extLst>
      <p:ext uri="{BB962C8B-B14F-4D97-AF65-F5344CB8AC3E}">
        <p14:creationId xmlns:p14="http://schemas.microsoft.com/office/powerpoint/2010/main" val="3309200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b="1" baseline="0" dirty="0"/>
          </a:p>
          <a:p>
            <a:r>
              <a:rPr lang="en-US" baseline="0" dirty="0"/>
              <a:t>Geriatric patients often have physical challenges not present in younger patients, including arthritis and diseases that cause tremors.</a:t>
            </a:r>
          </a:p>
          <a:p>
            <a:endParaRPr lang="en-US" baseline="0" dirty="0"/>
          </a:p>
          <a:p>
            <a:r>
              <a:rPr lang="en-US" baseline="0" dirty="0"/>
              <a:t>The needle may need to be held at a shallower angle with any type of needle if the patient’s muscles have become smaller.</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20</a:t>
            </a:fld>
            <a:endParaRPr lang="en-US"/>
          </a:p>
        </p:txBody>
      </p:sp>
    </p:spTree>
    <p:extLst>
      <p:ext uri="{BB962C8B-B14F-4D97-AF65-F5344CB8AC3E}">
        <p14:creationId xmlns:p14="http://schemas.microsoft.com/office/powerpoint/2010/main" val="1530318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83914"/>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9.1 </a:t>
            </a:r>
            <a:r>
              <a:rPr lang="en-US" altLang="en-US" sz="1000" dirty="0"/>
              <a:t>Summarize the steps necessary to perform a competent/effective venipuncture.</a:t>
            </a:r>
          </a:p>
          <a:p>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1" baseline="0" dirty="0"/>
              <a:t>Notes:</a:t>
            </a:r>
          </a:p>
          <a:p>
            <a:endParaRPr lang="en-US" sz="1000" b="1" baseline="0" dirty="0"/>
          </a:p>
          <a:p>
            <a:pPr>
              <a:defRPr/>
            </a:pPr>
            <a:r>
              <a:rPr lang="en-US" sz="1000" b="1" dirty="0"/>
              <a:t>Aseptic technique </a:t>
            </a:r>
            <a:r>
              <a:rPr lang="en-US" sz="1000" dirty="0"/>
              <a:t>is a procedure for minimizing contamination by pathogens.</a:t>
            </a:r>
          </a:p>
          <a:p>
            <a:pPr>
              <a:defRPr/>
            </a:pPr>
            <a:endParaRPr lang="en-US" sz="1000" dirty="0"/>
          </a:p>
          <a:p>
            <a:pPr>
              <a:defRPr/>
            </a:pPr>
            <a:r>
              <a:rPr lang="en-US" sz="1000" b="1" dirty="0"/>
              <a:t>Concentric circles:</a:t>
            </a:r>
            <a:r>
              <a:rPr lang="en-US" sz="1000" b="1" baseline="0" dirty="0"/>
              <a:t> </a:t>
            </a:r>
            <a:r>
              <a:rPr lang="en-US" sz="1000" baseline="0" dirty="0"/>
              <a:t>Circular motion starting from the center and moving outward in ever-widening, even circles</a:t>
            </a:r>
          </a:p>
          <a:p>
            <a:pPr>
              <a:defRPr/>
            </a:pPr>
            <a:endParaRPr lang="en-US" sz="1000" baseline="0" dirty="0"/>
          </a:p>
          <a:p>
            <a:pPr>
              <a:defRPr/>
            </a:pPr>
            <a:r>
              <a:rPr lang="en-US" sz="1000" baseline="0" dirty="0"/>
              <a:t>Rubbing an antiseptic back and forth over a puncture site may bring bacteria from areas distal to (away from) the site and deposit them on the site of blood collection. Drawing concentric circles with the antiseptic, from the center point outward, pushes microorganisms farther and farther away from the puncture site.</a:t>
            </a:r>
            <a:endParaRPr lang="en-US" sz="1000" dirty="0"/>
          </a:p>
          <a:p>
            <a:pPr>
              <a:defRPr/>
            </a:pPr>
            <a:endParaRPr lang="en-US" sz="1000" dirty="0"/>
          </a:p>
          <a:p>
            <a:pPr>
              <a:defRPr/>
            </a:pPr>
            <a:r>
              <a:rPr lang="en-US" sz="1000" dirty="0"/>
              <a:t>Cleansing the site helps prevent contamination of both the specimen and the patient’s venipuncture site.</a:t>
            </a:r>
          </a:p>
          <a:p>
            <a:pPr marL="171450" indent="-171450">
              <a:buFont typeface="Arial" pitchFamily="34" charset="0"/>
              <a:buChar char="•"/>
              <a:defRPr/>
            </a:pPr>
            <a:r>
              <a:rPr lang="en-US" sz="1000" dirty="0"/>
              <a:t>While cleansing, apply sufficient pressure to remove surface dirt. </a:t>
            </a:r>
          </a:p>
          <a:p>
            <a:pPr marL="171450" indent="-171450">
              <a:buFont typeface="Arial" pitchFamily="34" charset="0"/>
              <a:buChar char="•"/>
              <a:defRPr/>
            </a:pPr>
            <a:r>
              <a:rPr lang="en-US" sz="1000" dirty="0"/>
              <a:t>If the site is especially dirty, repeat the procedure with a new alcohol pad.</a:t>
            </a:r>
          </a:p>
          <a:p>
            <a:pPr marL="171450" indent="-171450">
              <a:buFont typeface="Arial" pitchFamily="34" charset="0"/>
              <a:buChar char="•"/>
              <a:defRPr/>
            </a:pPr>
            <a:r>
              <a:rPr lang="en-US" sz="1000" dirty="0"/>
              <a:t>Allow the alcohol to dry completely before continuing with venipuncture. If the alcohol has not completely evaporated when you perform the venipuncture, the alcohol may mix with the specimen, causing </a:t>
            </a:r>
            <a:r>
              <a:rPr lang="en-US" sz="1000" dirty="0" err="1"/>
              <a:t>hemolyzation</a:t>
            </a:r>
            <a:r>
              <a:rPr lang="en-US" sz="1000" dirty="0"/>
              <a:t> and affecting test results.</a:t>
            </a:r>
          </a:p>
          <a:p>
            <a:pPr marL="171450" indent="-171450">
              <a:buFont typeface="Arial" pitchFamily="34" charset="0"/>
              <a:buChar char="•"/>
              <a:defRPr/>
            </a:pPr>
            <a:r>
              <a:rPr lang="en-US" sz="1000" dirty="0"/>
              <a:t>Do not blow on or fan the site to hasten the alcohol drying process.</a:t>
            </a:r>
          </a:p>
          <a:p>
            <a:pPr marL="0" indent="0">
              <a:buFont typeface="Arial" pitchFamily="34" charset="0"/>
              <a:buNone/>
              <a:defRPr/>
            </a:pPr>
            <a:endParaRPr lang="en-US" sz="10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00" b="0" i="1" baseline="0" dirty="0"/>
              <a:t>View the video, “Skin Preparation and Decontamination,” for more information about preparing the venipuncture site.</a:t>
            </a:r>
            <a:endParaRPr lang="en-IN" sz="1000" dirty="0"/>
          </a:p>
        </p:txBody>
      </p:sp>
      <p:sp>
        <p:nvSpPr>
          <p:cNvPr id="4" name="Slide Number Placeholder 3"/>
          <p:cNvSpPr>
            <a:spLocks noGrp="1"/>
          </p:cNvSpPr>
          <p:nvPr>
            <p:ph type="sldNum" sz="quarter" idx="5"/>
          </p:nvPr>
        </p:nvSpPr>
        <p:spPr/>
        <p:txBody>
          <a:bodyPr/>
          <a:lstStyle/>
          <a:p>
            <a:fld id="{969E8D09-9492-4554-9C8F-456CB81F32A8}" type="slidenum">
              <a:rPr lang="en-US" smtClean="0"/>
              <a:t>21</a:t>
            </a:fld>
            <a:endParaRPr lang="en-US"/>
          </a:p>
        </p:txBody>
      </p:sp>
    </p:spTree>
    <p:extLst>
      <p:ext uri="{BB962C8B-B14F-4D97-AF65-F5344CB8AC3E}">
        <p14:creationId xmlns:p14="http://schemas.microsoft.com/office/powerpoint/2010/main" val="2580343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b="0" dirty="0"/>
          </a:p>
          <a:p>
            <a:pPr>
              <a:defRPr/>
            </a:pPr>
            <a:r>
              <a:rPr lang="en-US" b="0" dirty="0"/>
              <a:t>In addition to the reasons listed above, drawing blood befor</a:t>
            </a:r>
            <a:r>
              <a:rPr lang="en-US" b="0" baseline="0" dirty="0"/>
              <a:t>e the alcohol has dried may subject the patient to another blood collection unnecessarily if the alcohol hemolyzes the blood specimen.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22</a:t>
            </a:fld>
            <a:endParaRPr lang="en-US"/>
          </a:p>
        </p:txBody>
      </p:sp>
    </p:spTree>
    <p:extLst>
      <p:ext uri="{BB962C8B-B14F-4D97-AF65-F5344CB8AC3E}">
        <p14:creationId xmlns:p14="http://schemas.microsoft.com/office/powerpoint/2010/main" val="1263308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171450" indent="-171450">
              <a:buFont typeface="Arial" pitchFamily="34" charset="0"/>
              <a:buChar char="•"/>
              <a:defRPr/>
            </a:pPr>
            <a:r>
              <a:rPr lang="en-US" dirty="0"/>
              <a:t>Reapply the tourniquet before inserting the needle. </a:t>
            </a:r>
          </a:p>
          <a:p>
            <a:pPr marL="171450" indent="-171450">
              <a:buFont typeface="Arial" pitchFamily="34" charset="0"/>
              <a:buChar char="•"/>
              <a:defRPr/>
            </a:pPr>
            <a:r>
              <a:rPr lang="en-US" dirty="0"/>
              <a:t>In addition to reconfirming the site visually, check the needle. Look for obstructions, imperfections, or barbs on the needle shaft and tip. If you notice abnormalities, replace the needle with a new sterile needle.</a:t>
            </a:r>
          </a:p>
          <a:p>
            <a:pPr marL="171450" indent="-171450">
              <a:buFont typeface="Arial" pitchFamily="34" charset="0"/>
              <a:buChar char="•"/>
              <a:defRPr/>
            </a:pPr>
            <a:r>
              <a:rPr lang="en-US" dirty="0"/>
              <a:t>Anchor the vein</a:t>
            </a:r>
            <a:r>
              <a:rPr lang="en-US" baseline="0" dirty="0"/>
              <a:t> by g</a:t>
            </a:r>
            <a:r>
              <a:rPr lang="en-US" dirty="0"/>
              <a:t>rasping the patient’s arm with your nondominant hand</a:t>
            </a:r>
            <a:r>
              <a:rPr lang="en-US" baseline="0" dirty="0"/>
              <a:t> and </a:t>
            </a:r>
            <a:r>
              <a:rPr lang="en-US" dirty="0"/>
              <a:t>using the thumb to pull the skin taut 1 to 2 inches below the venipuncture site.</a:t>
            </a:r>
          </a:p>
          <a:p>
            <a:pPr marL="171450" indent="-171450">
              <a:buFont typeface="Arial" pitchFamily="34" charset="0"/>
              <a:buChar char="•"/>
              <a:defRPr/>
            </a:pPr>
            <a:r>
              <a:rPr lang="en-US" dirty="0"/>
              <a:t>Line up the needle with the vein</a:t>
            </a:r>
            <a:r>
              <a:rPr lang="en-US" baseline="0" dirty="0"/>
              <a:t> and </a:t>
            </a:r>
            <a:r>
              <a:rPr lang="en-US" dirty="0"/>
              <a:t>with the bevel facing up.</a:t>
            </a:r>
          </a:p>
          <a:p>
            <a:pPr marL="171450" indent="-171450">
              <a:buFont typeface="Arial" pitchFamily="34" charset="0"/>
              <a:buChar char="•"/>
              <a:defRPr/>
            </a:pPr>
            <a:r>
              <a:rPr lang="en-US" dirty="0"/>
              <a:t>Warn the patient,</a:t>
            </a:r>
            <a:r>
              <a:rPr lang="en-US" baseline="0" dirty="0"/>
              <a:t> </a:t>
            </a:r>
            <a:r>
              <a:rPr lang="en-US" dirty="0"/>
              <a:t>“You may feel a pinch now.”</a:t>
            </a:r>
          </a:p>
          <a:p>
            <a:pPr marL="171450" indent="-171450">
              <a:buFont typeface="Arial" pitchFamily="34" charset="0"/>
              <a:buChar char="•"/>
              <a:defRPr/>
            </a:pPr>
            <a:r>
              <a:rPr lang="en-US" dirty="0"/>
              <a:t>Insert the needle smoothly at a 15- to 30-degree angle until you feel a decrease in resistance or a slight “pop” as the needle enters the vein.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23</a:t>
            </a:fld>
            <a:endParaRPr lang="en-US"/>
          </a:p>
        </p:txBody>
      </p:sp>
    </p:spTree>
    <p:extLst>
      <p:ext uri="{BB962C8B-B14F-4D97-AF65-F5344CB8AC3E}">
        <p14:creationId xmlns:p14="http://schemas.microsoft.com/office/powerpoint/2010/main" val="2661476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NEVER</a:t>
            </a:r>
            <a:r>
              <a:rPr lang="en-US" baseline="0" dirty="0"/>
              <a:t> probe for a vein or move the needle from side to side once it is in the arm. Doing so may cause pain, injury, and a lawsuit.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24</a:t>
            </a:fld>
            <a:endParaRPr lang="en-US"/>
          </a:p>
        </p:txBody>
      </p:sp>
    </p:spTree>
    <p:extLst>
      <p:ext uri="{BB962C8B-B14F-4D97-AF65-F5344CB8AC3E}">
        <p14:creationId xmlns:p14="http://schemas.microsoft.com/office/powerpoint/2010/main" val="133909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endParaRPr lang="en-US" b="1"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dirty="0">
                <a:solidFill>
                  <a:schemeClr val="bg1"/>
                </a:solidFill>
              </a:rPr>
              <a:t>This chapter outlines the procedures for both routine and difficult venipunctures as well as the complications that may occur during these procedures.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a:t>
            </a:fld>
            <a:endParaRPr lang="en-US"/>
          </a:p>
        </p:txBody>
      </p:sp>
    </p:spTree>
    <p:extLst>
      <p:ext uri="{BB962C8B-B14F-4D97-AF65-F5344CB8AC3E}">
        <p14:creationId xmlns:p14="http://schemas.microsoft.com/office/powerpoint/2010/main" val="2749216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b="1" baseline="0" dirty="0"/>
          </a:p>
          <a:p>
            <a:pPr>
              <a:buFont typeface="Arial" pitchFamily="34" charset="0"/>
              <a:buNone/>
              <a:defRPr/>
            </a:pPr>
            <a:r>
              <a:rPr lang="en-US" dirty="0"/>
              <a:t>If the initial venipuncture is not successful:</a:t>
            </a:r>
          </a:p>
          <a:p>
            <a:pPr marL="171450" indent="-171450">
              <a:buFont typeface="Arial" pitchFamily="34" charset="0"/>
              <a:buChar char="•"/>
              <a:defRPr/>
            </a:pPr>
            <a:r>
              <a:rPr lang="en-US" dirty="0"/>
              <a:t>Replace the tube if you suspect a defective tube/vacuum.</a:t>
            </a:r>
          </a:p>
          <a:p>
            <a:pPr marL="171450" indent="-171450">
              <a:buFont typeface="Arial" pitchFamily="34" charset="0"/>
              <a:buChar char="•"/>
              <a:defRPr/>
            </a:pPr>
            <a:r>
              <a:rPr lang="en-US" dirty="0"/>
              <a:t>Pull back slightly on the needle. If the bevel is against the wall of the vein or if the needle has been inserted too far, this will correct the position and allow blood to flow. Stop pulling back</a:t>
            </a:r>
            <a:r>
              <a:rPr lang="en-US" baseline="0" dirty="0"/>
              <a:t> when blood begins to flow.</a:t>
            </a:r>
            <a:endParaRPr lang="en-US" dirty="0"/>
          </a:p>
          <a:p>
            <a:pPr marL="171450" indent="-171450">
              <a:buFont typeface="Arial" pitchFamily="34" charset="0"/>
              <a:buChar char="•"/>
              <a:defRPr/>
            </a:pPr>
            <a:r>
              <a:rPr lang="en-US" dirty="0"/>
              <a:t>Advance the needle a little farther into the vein in case the needle has not fully penetrated the vein. Do this ONLY</a:t>
            </a:r>
            <a:r>
              <a:rPr lang="en-US" baseline="0" dirty="0"/>
              <a:t> if the vein is not yet punctured and a hematoma is not forming.</a:t>
            </a:r>
            <a:endParaRPr lang="en-US" dirty="0"/>
          </a:p>
          <a:p>
            <a:pPr marL="171450" indent="-171450">
              <a:buFont typeface="Arial" pitchFamily="34" charset="0"/>
              <a:buChar char="•"/>
              <a:defRPr/>
            </a:pPr>
            <a:r>
              <a:rPr lang="en-US" dirty="0"/>
              <a:t>Try releasing the tourniquet slightly to improve blood flow.</a:t>
            </a:r>
          </a:p>
          <a:p>
            <a:pPr marL="171450" indent="-171450">
              <a:buFont typeface="Arial" pitchFamily="34" charset="0"/>
              <a:buChar char="•"/>
              <a:defRPr/>
            </a:pPr>
            <a:r>
              <a:rPr lang="en-US" b="0" dirty="0"/>
              <a:t>Remember, </a:t>
            </a:r>
            <a:r>
              <a:rPr lang="en-US" b="1" dirty="0"/>
              <a:t>NEVER </a:t>
            </a:r>
            <a:r>
              <a:rPr lang="en-US" dirty="0"/>
              <a:t>probe the site with the needle.</a:t>
            </a:r>
          </a:p>
          <a:p>
            <a:pPr marL="171450" indent="-171450">
              <a:buFont typeface="Arial" pitchFamily="34" charset="0"/>
              <a:buChar char="•"/>
              <a:defRPr/>
            </a:pPr>
            <a:endParaRPr lang="en-US" dirty="0"/>
          </a:p>
          <a:p>
            <a:pPr>
              <a:buFont typeface="Arial" pitchFamily="34" charset="0"/>
              <a:buNone/>
              <a:defRPr/>
            </a:pPr>
            <a:r>
              <a:rPr lang="en-US" dirty="0"/>
              <a:t>Each facility has its own policy regarding the number of times a phlebotomist may attempt to get a blood specimen. Generally, the maximum number of attempts is two. If you are unsuccessful after two tries, ask for assistance.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25</a:t>
            </a:fld>
            <a:endParaRPr lang="en-US"/>
          </a:p>
        </p:txBody>
      </p:sp>
    </p:spTree>
    <p:extLst>
      <p:ext uri="{BB962C8B-B14F-4D97-AF65-F5344CB8AC3E}">
        <p14:creationId xmlns:p14="http://schemas.microsoft.com/office/powerpoint/2010/main" val="1968225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Remember that the tourniquet should not be left on the arm for more than one minute. You may need to use your free hand to loosen the tourniquet while the tubes are filling.</a:t>
            </a:r>
          </a:p>
          <a:p>
            <a:endParaRPr lang="en-US" altLang="en-US" dirty="0"/>
          </a:p>
          <a:p>
            <a:r>
              <a:rPr lang="en-US" altLang="en-US" dirty="0"/>
              <a:t>The evacuated tubes have a vacuum calculated to draw exactly the right amount of blood. Allow each tube to fill completely before removing it from the tube holder.</a:t>
            </a:r>
          </a:p>
          <a:p>
            <a:endParaRPr lang="en-US" altLang="en-US" dirty="0"/>
          </a:p>
          <a:p>
            <a:r>
              <a:rPr lang="en-US" altLang="en-US" dirty="0"/>
              <a:t>To change tubes, brace the thumb against the flange of the holder and remove the tube with a pulling and twisting motion.</a:t>
            </a:r>
          </a:p>
          <a:p>
            <a:endParaRPr lang="en-US" altLang="en-US" dirty="0"/>
          </a:p>
          <a:p>
            <a:r>
              <a:rPr lang="en-US" altLang="en-US" dirty="0"/>
              <a:t>Be sure to use the correct draw order. Placing the tubes in the proper order before you begin will help ensure this.</a:t>
            </a:r>
          </a:p>
          <a:p>
            <a:endParaRPr lang="en-US" altLang="en-US" dirty="0"/>
          </a:p>
          <a:p>
            <a:r>
              <a:rPr lang="en-US" altLang="en-US" dirty="0"/>
              <a:t>If you are collecting specimens into tubes that contain additives, mix the tubes by inversion. Invert the tubes the number of times recommended by the manufacturer, usually 8 to 10 times.</a:t>
            </a:r>
          </a:p>
          <a:p>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1" baseline="0" dirty="0"/>
              <a:t>View the videos “Venipuncture Methods” and “Venipuncture Using Blood Collection Systems (Evacuated Tube System)” for more information about routine venipuncture</a:t>
            </a:r>
            <a:r>
              <a:rPr lang="en-US" b="0" baseline="0"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26</a:t>
            </a:fld>
            <a:endParaRPr lang="en-US"/>
          </a:p>
        </p:txBody>
      </p:sp>
    </p:spTree>
    <p:extLst>
      <p:ext uri="{BB962C8B-B14F-4D97-AF65-F5344CB8AC3E}">
        <p14:creationId xmlns:p14="http://schemas.microsoft.com/office/powerpoint/2010/main" val="3309853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After you have removed the last tube from the tube holder, release the tourniquet if you have not already done so.</a:t>
            </a:r>
          </a:p>
          <a:p>
            <a:pPr>
              <a:buFont typeface="Arial" pitchFamily="34" charset="0"/>
              <a:buChar char="•"/>
            </a:pPr>
            <a:r>
              <a:rPr lang="en-US" altLang="en-US" dirty="0"/>
              <a:t> Fold gauze and place it over the venipuncture site, but do not apply pressure while the needle is still in the arm.</a:t>
            </a:r>
          </a:p>
          <a:p>
            <a:pPr>
              <a:buFont typeface="Arial" pitchFamily="34" charset="0"/>
              <a:buChar char="•"/>
            </a:pPr>
            <a:r>
              <a:rPr lang="en-US" altLang="en-US" dirty="0"/>
              <a:t> Remove the needle smoothly, retaining the same 15- to 30-degree angle at which the needle was inserted.</a:t>
            </a:r>
          </a:p>
          <a:p>
            <a:pPr>
              <a:buFont typeface="Arial" pitchFamily="34" charset="0"/>
              <a:buChar char="•"/>
            </a:pPr>
            <a:r>
              <a:rPr lang="en-US" altLang="en-US" dirty="0"/>
              <a:t> With the hand that is holding the needle, engage the needle safety mechanism.</a:t>
            </a:r>
          </a:p>
          <a:p>
            <a:pPr>
              <a:buFont typeface="Arial" pitchFamily="34" charset="0"/>
              <a:buChar char="•"/>
            </a:pPr>
            <a:r>
              <a:rPr lang="en-US" altLang="en-US" dirty="0"/>
              <a:t> At the same time, your other hand should apply gentle pressure to the gauze at the venipuncture site. Hold pressure to the site for 3 to 5 minutes or until the bleeding stops. The arm should remain straight (not bent) during this time to prevent ecchymosis or hematoma formation. You may ask the patient to apply firm pressure while you complete the final tasks.</a:t>
            </a:r>
          </a:p>
          <a:p>
            <a:endParaRPr lang="en-US" altLang="en-US" dirty="0"/>
          </a:p>
          <a:p>
            <a:r>
              <a:rPr lang="en-US" altLang="en-US" b="1" dirty="0"/>
              <a:t>Ecchymosis: </a:t>
            </a:r>
            <a:r>
              <a:rPr lang="en-US" altLang="en-US" dirty="0"/>
              <a:t>Bruising or discoloration caused by blood seeping beneath the skin; can spread over a large area</a:t>
            </a:r>
          </a:p>
          <a:p>
            <a:r>
              <a:rPr lang="en-US" altLang="en-US" b="1" dirty="0"/>
              <a:t>Hematoma: </a:t>
            </a:r>
            <a:r>
              <a:rPr lang="en-US" altLang="en-US" dirty="0"/>
              <a:t>Bloody mass that forms when blood seeping beneath the skin remains localized in the immediate area</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27</a:t>
            </a:fld>
            <a:endParaRPr lang="en-US"/>
          </a:p>
        </p:txBody>
      </p:sp>
    </p:spTree>
    <p:extLst>
      <p:ext uri="{BB962C8B-B14F-4D97-AF65-F5344CB8AC3E}">
        <p14:creationId xmlns:p14="http://schemas.microsoft.com/office/powerpoint/2010/main" val="1044329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b="1" baseline="0" dirty="0"/>
          </a:p>
          <a:p>
            <a:pPr>
              <a:buFont typeface="Arial" pitchFamily="34" charset="0"/>
              <a:buNone/>
              <a:defRPr/>
            </a:pPr>
            <a:r>
              <a:rPr lang="en-US" dirty="0"/>
              <a:t>If the patient is competent and willing, you may ask the patient to continue holding pressure on the site while you complete the procedure.</a:t>
            </a:r>
          </a:p>
          <a:p>
            <a:pPr marL="171450" indent="-171450">
              <a:buFont typeface="Arial" pitchFamily="34" charset="0"/>
              <a:buChar char="•"/>
              <a:defRPr/>
            </a:pPr>
            <a:r>
              <a:rPr lang="en-US" dirty="0"/>
              <a:t>Dispose of the needle and adapter in the sharps container. Do not remove the needle from the adapter.</a:t>
            </a:r>
          </a:p>
          <a:p>
            <a:pPr marL="171450" indent="-171450">
              <a:buFont typeface="Arial" pitchFamily="34" charset="0"/>
              <a:buChar char="•"/>
              <a:defRPr/>
            </a:pPr>
            <a:r>
              <a:rPr lang="en-US" dirty="0"/>
              <a:t>Label the specimens with computer-generated labels or use a permanent marker. Mark the tube after collection with the date, time, and your initials or identification code. Be sure to label the tubes after specimen collection but</a:t>
            </a:r>
            <a:r>
              <a:rPr lang="en-US" baseline="0" dirty="0"/>
              <a:t> before leaving the patient.</a:t>
            </a:r>
            <a:endParaRPr lang="en-US" dirty="0"/>
          </a:p>
          <a:p>
            <a:pPr marL="171450" indent="-171450">
              <a:buFont typeface="Arial" pitchFamily="34" charset="0"/>
              <a:buChar char="•"/>
              <a:defRPr/>
            </a:pPr>
            <a:r>
              <a:rPr lang="en-US" dirty="0"/>
              <a:t>Check the patient’s arm to be sure that the bleeding has stopped. </a:t>
            </a:r>
          </a:p>
          <a:p>
            <a:pPr marL="171450" indent="-171450">
              <a:buFont typeface="Arial" pitchFamily="34" charset="0"/>
              <a:buChar char="•"/>
              <a:defRPr/>
            </a:pPr>
            <a:r>
              <a:rPr lang="en-US" dirty="0"/>
              <a:t>Apply the bandage.</a:t>
            </a:r>
          </a:p>
          <a:p>
            <a:pPr marL="171450" indent="-171450">
              <a:buFont typeface="Arial" pitchFamily="34" charset="0"/>
              <a:buChar char="•"/>
              <a:defRPr/>
            </a:pPr>
            <a:r>
              <a:rPr lang="en-US" dirty="0"/>
              <a:t>Properly dispose of or put away all other equipment.</a:t>
            </a:r>
          </a:p>
          <a:p>
            <a:pPr marL="171450" indent="-171450">
              <a:buFont typeface="Arial" pitchFamily="34" charset="0"/>
              <a:buChar char="•"/>
              <a:defRPr/>
            </a:pPr>
            <a:r>
              <a:rPr lang="en-US" dirty="0"/>
              <a:t>Thank the patient.</a:t>
            </a:r>
          </a:p>
          <a:p>
            <a:pPr marL="171450" indent="-171450">
              <a:buFont typeface="Arial" pitchFamily="34" charset="0"/>
              <a:buChar char="•"/>
              <a:defRPr/>
            </a:pPr>
            <a:r>
              <a:rPr lang="en-US" dirty="0"/>
              <a:t>For inpatients, restore the bedrail to the same position it was in when you entered the room, and leave the door to the room as it was when you entered</a:t>
            </a:r>
            <a:r>
              <a:rPr lang="en-US" baseline="0" dirty="0"/>
              <a:t> (</a:t>
            </a:r>
            <a:r>
              <a:rPr lang="en-US" dirty="0"/>
              <a:t>open or closed).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28</a:t>
            </a:fld>
            <a:endParaRPr lang="en-US"/>
          </a:p>
        </p:txBody>
      </p:sp>
    </p:spTree>
    <p:extLst>
      <p:ext uri="{BB962C8B-B14F-4D97-AF65-F5344CB8AC3E}">
        <p14:creationId xmlns:p14="http://schemas.microsoft.com/office/powerpoint/2010/main" val="1240145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9.2 </a:t>
            </a:r>
            <a:r>
              <a:rPr lang="en-US" altLang="en-US" dirty="0">
                <a:latin typeface="Albertus Medium" pitchFamily="34" charset="0"/>
              </a:rPr>
              <a:t>Describe special procedures needed for venipuncture on difficult-to-draw veins.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For children, patients who have very small or difficult-to-access veins, and patients who have conditions in which they are not able to control tremors or shaking, you will need to adapt the procedure to the patient’s situation.</a:t>
            </a:r>
          </a:p>
          <a:p>
            <a:endParaRPr lang="en-US" altLang="en-US" dirty="0"/>
          </a:p>
          <a:p>
            <a:r>
              <a:rPr lang="en-US" altLang="en-US" dirty="0"/>
              <a:t>A butterfly or winged infusion set is possibly less painful, and the wings provide more stability for the needle. Since this method results in more accidental needlesticks, you should use it only when standard venipuncture cannot be performed.</a:t>
            </a:r>
          </a:p>
          <a:p>
            <a:endParaRPr lang="en-US" altLang="en-US" dirty="0"/>
          </a:p>
          <a:p>
            <a:r>
              <a:rPr lang="en-US" altLang="en-US" dirty="0"/>
              <a:t>Although a butterfly set can be adapted for use with evacuated tubes, if the patient has small or fragile veins, the evacuation system may cause the vein to collapse. Therefore, a syringe is preferred so that the phlebotomist can control</a:t>
            </a:r>
            <a:r>
              <a:rPr lang="en-US" altLang="en-US" baseline="0" dirty="0"/>
              <a:t> </a:t>
            </a:r>
            <a:r>
              <a:rPr lang="en-US" altLang="en-US" dirty="0"/>
              <a:t>the amount of pressure applied to the vein.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30</a:t>
            </a:fld>
            <a:endParaRPr lang="en-US"/>
          </a:p>
        </p:txBody>
      </p:sp>
    </p:spTree>
    <p:extLst>
      <p:ext uri="{BB962C8B-B14F-4D97-AF65-F5344CB8AC3E}">
        <p14:creationId xmlns:p14="http://schemas.microsoft.com/office/powerpoint/2010/main" val="3229825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9.2 </a:t>
            </a:r>
            <a:r>
              <a:rPr lang="en-US" altLang="en-US" sz="1000" dirty="0"/>
              <a:t>Describe special procedures needed for venipuncture on difficult-to-draw veins.</a:t>
            </a:r>
          </a:p>
          <a:p>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b="1" baseline="0" dirty="0"/>
              <a:t>Notes:</a:t>
            </a:r>
          </a:p>
          <a:p>
            <a:pPr>
              <a:buFont typeface="Arial" pitchFamily="34" charset="0"/>
              <a:buNone/>
              <a:defRPr/>
            </a:pPr>
            <a:endParaRPr lang="en-US" sz="1000" dirty="0"/>
          </a:p>
          <a:p>
            <a:pPr>
              <a:buFont typeface="Arial" pitchFamily="34" charset="0"/>
              <a:buNone/>
              <a:defRPr/>
            </a:pPr>
            <a:r>
              <a:rPr lang="en-US" sz="1000" dirty="0"/>
              <a:t>The steps for performing venipuncture using a butterfly set are the same as those for routine venipuncture, but you will need to perform a few extra steps.</a:t>
            </a:r>
          </a:p>
          <a:p>
            <a:pPr marL="171450" indent="-171450">
              <a:buFont typeface="Arial" pitchFamily="34" charset="0"/>
              <a:buChar char="•"/>
              <a:defRPr/>
            </a:pPr>
            <a:r>
              <a:rPr lang="en-US" sz="1000" dirty="0"/>
              <a:t>Before you begin, assemble the correct evacuated tubes for the tests to be performed. After you draw the blood into the syringe, you will need to transfer it to these tubes for processing.</a:t>
            </a:r>
          </a:p>
          <a:p>
            <a:pPr marL="171450" indent="-171450">
              <a:buFont typeface="Arial" pitchFamily="34" charset="0"/>
              <a:buChar char="•"/>
              <a:defRPr/>
            </a:pPr>
            <a:r>
              <a:rPr lang="en-US" sz="1000" dirty="0"/>
              <a:t>Remove the syringe from the sterile packaging and push the plunger in and out to ensure free and smooth movement.</a:t>
            </a:r>
          </a:p>
          <a:p>
            <a:pPr marL="171450" indent="-171450">
              <a:buFont typeface="Arial" pitchFamily="34" charset="0"/>
              <a:buChar char="•"/>
              <a:defRPr/>
            </a:pPr>
            <a:r>
              <a:rPr lang="en-US" sz="1000" dirty="0"/>
              <a:t>Make sure the plunger is pushed completely in before proceeding.</a:t>
            </a:r>
          </a:p>
          <a:p>
            <a:pPr marL="171450" indent="-171450">
              <a:buFont typeface="Arial" pitchFamily="34" charset="0"/>
              <a:buChar char="•"/>
              <a:defRPr/>
            </a:pPr>
            <a:r>
              <a:rPr lang="en-US" sz="1000" dirty="0"/>
              <a:t>Do not apply too much pressure to the syringe; doing so may make the blood hemolyze as it rushes through the needle.</a:t>
            </a:r>
          </a:p>
          <a:p>
            <a:pPr marL="171450" indent="-171450">
              <a:buFont typeface="Arial" pitchFamily="34" charset="0"/>
              <a:buChar char="•"/>
              <a:defRPr/>
            </a:pPr>
            <a:r>
              <a:rPr lang="en-US" sz="1000" dirty="0"/>
              <a:t>The first sign of a successful venipuncture is blood in the hub, or clear area, of the needle.</a:t>
            </a:r>
          </a:p>
          <a:p>
            <a:pPr marL="171450" indent="-171450">
              <a:buFont typeface="Arial" pitchFamily="34" charset="0"/>
              <a:buChar char="•"/>
              <a:defRPr/>
            </a:pPr>
            <a:r>
              <a:rPr lang="en-US" sz="1000" dirty="0"/>
              <a:t>Once the needle is successfully inserted, the wings may be taped to the skin to prevent movement of the needle.</a:t>
            </a:r>
          </a:p>
          <a:p>
            <a:pPr marL="171450" indent="-171450">
              <a:buFont typeface="Arial" pitchFamily="34" charset="0"/>
              <a:buChar char="•"/>
              <a:defRPr/>
            </a:pPr>
            <a:r>
              <a:rPr lang="en-US" sz="1000" dirty="0"/>
              <a:t>If you are using evacuated tubes, remember to use a discard tube first to purge the air from the assembly tubing.</a:t>
            </a:r>
          </a:p>
          <a:p>
            <a:pPr marL="171450" indent="-171450">
              <a:buFont typeface="Arial" pitchFamily="34" charset="0"/>
              <a:buChar char="•"/>
              <a:defRPr/>
            </a:pPr>
            <a:r>
              <a:rPr lang="en-US" sz="1000" dirty="0"/>
              <a:t>If you are using a syringe, pull the syringe plunger back slowly. A hard pull can cause the vein to collapse and hemolyze the specimen.</a:t>
            </a:r>
          </a:p>
          <a:p>
            <a:pPr marL="0" indent="0">
              <a:buFont typeface="Arial" pitchFamily="34" charset="0"/>
              <a:buNone/>
              <a:defRPr/>
            </a:pPr>
            <a:endParaRPr lang="en-US" sz="10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00" b="0" i="1" baseline="0" dirty="0"/>
              <a:t>View the video “Venipuncture Using Blood Collection Systems—Butterfly Systems” for more information about using a butterfly set.</a:t>
            </a:r>
            <a:endParaRPr lang="en-IN" sz="1000" dirty="0"/>
          </a:p>
        </p:txBody>
      </p:sp>
      <p:sp>
        <p:nvSpPr>
          <p:cNvPr id="4" name="Slide Number Placeholder 3"/>
          <p:cNvSpPr>
            <a:spLocks noGrp="1"/>
          </p:cNvSpPr>
          <p:nvPr>
            <p:ph type="sldNum" sz="quarter" idx="5"/>
          </p:nvPr>
        </p:nvSpPr>
        <p:spPr/>
        <p:txBody>
          <a:bodyPr/>
          <a:lstStyle/>
          <a:p>
            <a:fld id="{969E8D09-9492-4554-9C8F-456CB81F32A8}" type="slidenum">
              <a:rPr lang="en-US" smtClean="0"/>
              <a:t>31</a:t>
            </a:fld>
            <a:endParaRPr lang="en-US"/>
          </a:p>
        </p:txBody>
      </p:sp>
    </p:spTree>
    <p:extLst>
      <p:ext uri="{BB962C8B-B14F-4D97-AF65-F5344CB8AC3E}">
        <p14:creationId xmlns:p14="http://schemas.microsoft.com/office/powerpoint/2010/main" val="1785875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9.2 </a:t>
            </a:r>
            <a:r>
              <a:rPr lang="en-US" altLang="en-US" dirty="0">
                <a:latin typeface="Albertus Medium" pitchFamily="34" charset="0"/>
              </a:rPr>
              <a:t>Describe special procedures needed for venipuncture on difficult-to-draw veins.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dirty="0"/>
          </a:p>
          <a:p>
            <a:pPr>
              <a:defRPr/>
            </a:pPr>
            <a:r>
              <a:rPr lang="en-US" dirty="0"/>
              <a:t>To transfer blood from a syringe to an evacuation tube, first engage the needle safety device, remove the hypodermic needle, and dispose of it properly. Then follow these steps:</a:t>
            </a:r>
          </a:p>
          <a:p>
            <a:pPr marL="228600" indent="-228600">
              <a:buFont typeface="+mj-lt"/>
              <a:buAutoNum type="arabicPeriod"/>
              <a:defRPr/>
            </a:pPr>
            <a:r>
              <a:rPr lang="en-US" dirty="0"/>
              <a:t>Peel the backing from the transfer device. Insert the syringe tip into the hub of the device and rotate the syringe clockwise to secure it.</a:t>
            </a:r>
          </a:p>
          <a:p>
            <a:pPr marL="228600" indent="-228600">
              <a:buFont typeface="+mj-lt"/>
              <a:buAutoNum type="arabicPeriod"/>
              <a:defRPr/>
            </a:pPr>
            <a:r>
              <a:rPr lang="en-US" dirty="0"/>
              <a:t>Attach the syringe to the transfer device. The transfer device has a blunt needle similar to the one in an evacuation set that punctures the cap of the evacuation tube. </a:t>
            </a:r>
          </a:p>
          <a:p>
            <a:pPr>
              <a:buFont typeface="+mj-lt"/>
              <a:buNone/>
              <a:defRPr/>
            </a:pPr>
            <a:r>
              <a:rPr lang="en-US" i="1" dirty="0"/>
              <a:t>(Procedure continues on next slide.)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32</a:t>
            </a:fld>
            <a:endParaRPr lang="en-US"/>
          </a:p>
        </p:txBody>
      </p:sp>
    </p:spTree>
    <p:extLst>
      <p:ext uri="{BB962C8B-B14F-4D97-AF65-F5344CB8AC3E}">
        <p14:creationId xmlns:p14="http://schemas.microsoft.com/office/powerpoint/2010/main" val="89825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9.2 </a:t>
            </a:r>
            <a:r>
              <a:rPr lang="en-US" altLang="en-US" dirty="0">
                <a:latin typeface="Albertus Medium" pitchFamily="34" charset="0"/>
              </a:rPr>
              <a:t>Describe special procedures needed for venipuncture on difficult-to-draw veins.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dirty="0"/>
          </a:p>
          <a:p>
            <a:pPr>
              <a:defRPr/>
            </a:pPr>
            <a:r>
              <a:rPr lang="en-US" dirty="0"/>
              <a:t>To transfer blood from a syringe to an evacuation tube, first engage the needle safety device, remove the hypodermic needle, and dispose of it properly. Then follow these steps:</a:t>
            </a:r>
          </a:p>
          <a:p>
            <a:pPr marL="228600" indent="-228600">
              <a:buFont typeface="+mj-lt"/>
              <a:buAutoNum type="arabicPeriod"/>
              <a:defRPr/>
            </a:pPr>
            <a:r>
              <a:rPr lang="en-US" dirty="0"/>
              <a:t>Peel the backing from the transfer device. Insert the syringe tip into the hub of the device and rotate the syringe clockwise to secure it.</a:t>
            </a:r>
          </a:p>
          <a:p>
            <a:pPr marL="228600" indent="-228600">
              <a:buFont typeface="+mj-lt"/>
              <a:buAutoNum type="arabicPeriod"/>
              <a:defRPr/>
            </a:pPr>
            <a:r>
              <a:rPr lang="en-US" dirty="0"/>
              <a:t>Attach the syringe to the transfer device. The transfer device has a blunt needle similar to the one in an evacuation set that punctures the cap of the evacuation tube. </a:t>
            </a:r>
          </a:p>
          <a:p>
            <a:pPr>
              <a:buFont typeface="+mj-lt"/>
              <a:buNone/>
              <a:defRPr/>
            </a:pPr>
            <a:r>
              <a:rPr lang="en-US" i="1" dirty="0"/>
              <a:t>(Procedure continues on next slide.)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33</a:t>
            </a:fld>
            <a:endParaRPr lang="en-US"/>
          </a:p>
        </p:txBody>
      </p:sp>
    </p:spTree>
    <p:extLst>
      <p:ext uri="{BB962C8B-B14F-4D97-AF65-F5344CB8AC3E}">
        <p14:creationId xmlns:p14="http://schemas.microsoft.com/office/powerpoint/2010/main" val="234599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9.3 Describe signs and symptoms of venipuncture complication</a:t>
            </a:r>
            <a:r>
              <a:rPr lang="en-US" altLang="en-US" dirty="0">
                <a:latin typeface="Albertus Medium" pitchFamily="34" charset="0"/>
              </a:rPr>
              <a:t>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dirty="0"/>
          </a:p>
          <a:p>
            <a:pPr>
              <a:defRPr/>
            </a:pPr>
            <a:r>
              <a:rPr lang="en-US" dirty="0"/>
              <a:t>Use only nonlatex tourniquets and adhesive bandages. If the</a:t>
            </a:r>
            <a:r>
              <a:rPr lang="en-US" baseline="0" dirty="0"/>
              <a:t> patient is allergic to alcohol, use an alternate antiseptic. If the patient is allergic to many types of antiseptics, use warm water on a gauze pad to clean the puncture site.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35</a:t>
            </a:fld>
            <a:endParaRPr lang="en-US"/>
          </a:p>
        </p:txBody>
      </p:sp>
    </p:spTree>
    <p:extLst>
      <p:ext uri="{BB962C8B-B14F-4D97-AF65-F5344CB8AC3E}">
        <p14:creationId xmlns:p14="http://schemas.microsoft.com/office/powerpoint/2010/main" val="312441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9.3 Describe signs and symptoms of venipuncture complication</a:t>
            </a:r>
            <a:r>
              <a:rPr lang="en-US" altLang="en-US" dirty="0">
                <a:latin typeface="Albertus Medium" pitchFamily="34" charset="0"/>
              </a:rPr>
              <a:t>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b="1" dirty="0"/>
          </a:p>
          <a:p>
            <a:pPr>
              <a:defRPr/>
            </a:pPr>
            <a:r>
              <a:rPr lang="en-US" b="1" dirty="0"/>
              <a:t>Syncope</a:t>
            </a:r>
            <a:r>
              <a:rPr lang="en-US" dirty="0"/>
              <a:t>, or fainting, may occur during</a:t>
            </a:r>
            <a:r>
              <a:rPr lang="en-US" baseline="0" dirty="0"/>
              <a:t> phlebotomy. If the patient faints:</a:t>
            </a:r>
          </a:p>
          <a:p>
            <a:pPr marL="171450" indent="-171450">
              <a:buFont typeface="Arial" panose="020B0604020202020204" pitchFamily="34" charset="0"/>
              <a:buChar char="•"/>
              <a:defRPr/>
            </a:pPr>
            <a:r>
              <a:rPr lang="en-US" baseline="0" dirty="0"/>
              <a:t>Remove the tourniquet and needle to prevent patient injury.</a:t>
            </a:r>
          </a:p>
          <a:p>
            <a:pPr marL="171450" indent="-171450">
              <a:buFont typeface="Arial" panose="020B0604020202020204" pitchFamily="34" charset="0"/>
              <a:buChar char="•"/>
              <a:defRPr/>
            </a:pPr>
            <a:r>
              <a:rPr lang="en-US" baseline="0" dirty="0"/>
              <a:t>Do not attempt to handle the situation alone; call for help.</a:t>
            </a:r>
          </a:p>
          <a:p>
            <a:pPr marL="171450" indent="-171450">
              <a:buFont typeface="Arial" panose="020B0604020202020204" pitchFamily="34" charset="0"/>
              <a:buChar char="•"/>
              <a:defRPr/>
            </a:pPr>
            <a:r>
              <a:rPr lang="en-US" baseline="0" dirty="0"/>
              <a:t>Never leave the patient.</a:t>
            </a:r>
          </a:p>
          <a:p>
            <a:pPr marL="171450" indent="-171450">
              <a:buFont typeface="Arial" panose="020B0604020202020204" pitchFamily="34" charset="0"/>
              <a:buChar char="•"/>
              <a:defRPr/>
            </a:pPr>
            <a:r>
              <a:rPr lang="en-US" baseline="0" dirty="0"/>
              <a:t>Position yourself in front of the phlebotomy chair or next to the bedside to block the patient from falling of sliding out of the chair or bed.</a:t>
            </a:r>
          </a:p>
          <a:p>
            <a:pPr marL="171450" indent="-171450">
              <a:buFont typeface="Arial" panose="020B0604020202020204" pitchFamily="34" charset="0"/>
              <a:buChar char="•"/>
              <a:defRPr/>
            </a:pPr>
            <a:r>
              <a:rPr lang="en-US" baseline="0" dirty="0"/>
              <a:t>If the patient is sitting, lower the patient’s head and arms to between his or her knees.</a:t>
            </a:r>
          </a:p>
          <a:p>
            <a:pPr marL="171450" indent="-171450">
              <a:buFont typeface="Arial" panose="020B0604020202020204" pitchFamily="34" charset="0"/>
              <a:buChar char="•"/>
              <a:defRPr/>
            </a:pPr>
            <a:r>
              <a:rPr lang="en-US" baseline="0" dirty="0"/>
              <a:t>Wipe the patient’s forehead and back of the neck with a cold compress if a sink is available near the patient.</a:t>
            </a:r>
          </a:p>
          <a:p>
            <a:pPr marL="171450" indent="-171450">
              <a:buFont typeface="Arial" panose="020B0604020202020204" pitchFamily="34" charset="0"/>
              <a:buChar char="•"/>
              <a:defRPr/>
            </a:pPr>
            <a:r>
              <a:rPr lang="en-US" baseline="0" dirty="0"/>
              <a:t>Syncopal episodes are sometimes accompanied by nausea and vomiting; place a trashcan or other container near the patient.</a:t>
            </a:r>
          </a:p>
          <a:p>
            <a:pPr marL="171450" indent="-171450">
              <a:buFont typeface="Arial" panose="020B0604020202020204" pitchFamily="34" charset="0"/>
              <a:buChar char="•"/>
              <a:defRPr/>
            </a:pPr>
            <a:r>
              <a:rPr lang="en-US" baseline="0" dirty="0"/>
              <a:t>If a seizure or convulsion occurs, protect the patient from injury and notify the appropriate personnel to assist and administer first aid.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36</a:t>
            </a:fld>
            <a:endParaRPr lang="en-US"/>
          </a:p>
        </p:txBody>
      </p:sp>
    </p:spTree>
    <p:extLst>
      <p:ext uri="{BB962C8B-B14F-4D97-AF65-F5344CB8AC3E}">
        <p14:creationId xmlns:p14="http://schemas.microsoft.com/office/powerpoint/2010/main" val="3242714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bg1"/>
                </a:solidFill>
              </a:rPr>
              <a:t>Phlebotomists use a variety of techniques to acquire blood specimens, the most common being venipuncture. Routine venipuncture procedure</a:t>
            </a:r>
            <a:r>
              <a:rPr lang="en-US" altLang="en-US" sz="1200" baseline="0" dirty="0">
                <a:solidFill>
                  <a:schemeClr val="bg1"/>
                </a:solidFill>
              </a:rPr>
              <a:t> </a:t>
            </a:r>
            <a:r>
              <a:rPr lang="en-US" altLang="en-US" sz="1200" dirty="0">
                <a:solidFill>
                  <a:schemeClr val="bg1"/>
                </a:solidFill>
              </a:rPr>
              <a:t>consists of a series of detailed steps that must be performed safely and accurately. Adjustments to procedures may be required for patients whose blood is difficult to collect.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8</a:t>
            </a:fld>
            <a:endParaRPr lang="en-US"/>
          </a:p>
        </p:txBody>
      </p:sp>
    </p:spTree>
    <p:extLst>
      <p:ext uri="{BB962C8B-B14F-4D97-AF65-F5344CB8AC3E}">
        <p14:creationId xmlns:p14="http://schemas.microsoft.com/office/powerpoint/2010/main" val="2369566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9.3 Describe signs and symptoms of venipuncture complication</a:t>
            </a:r>
            <a:r>
              <a:rPr lang="en-US" altLang="en-US" dirty="0">
                <a:latin typeface="Albertus Medium" pitchFamily="34" charset="0"/>
              </a:rPr>
              <a:t>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b="1" dirty="0"/>
              <a:t>Petechiae:</a:t>
            </a:r>
            <a:r>
              <a:rPr lang="en-US" b="1" baseline="0" dirty="0"/>
              <a:t> </a:t>
            </a:r>
            <a:r>
              <a:rPr lang="en-US" baseline="0" dirty="0"/>
              <a:t>Small, </a:t>
            </a:r>
            <a:r>
              <a:rPr lang="en-US" baseline="0" dirty="0" err="1"/>
              <a:t>nonraised</a:t>
            </a:r>
            <a:r>
              <a:rPr lang="en-US" baseline="0" dirty="0"/>
              <a:t> red spots on the skin; usually due to an overly tight tourniquet or tourniquet being left on too long</a:t>
            </a:r>
          </a:p>
          <a:p>
            <a:pPr>
              <a:defRPr/>
            </a:pPr>
            <a:endParaRPr lang="en-US" baseline="0" dirty="0"/>
          </a:p>
          <a:p>
            <a:pPr>
              <a:defRPr/>
            </a:pPr>
            <a:r>
              <a:rPr lang="en-US" baseline="0" dirty="0"/>
              <a:t>Perform procedures as quickly as possible to avoid delays that may cause the tourniquet to be on for longer than one minute.</a:t>
            </a:r>
          </a:p>
          <a:p>
            <a:pPr>
              <a:defRPr/>
            </a:pPr>
            <a:endParaRPr lang="en-US" baseline="0" dirty="0"/>
          </a:p>
          <a:p>
            <a:pPr>
              <a:defRPr/>
            </a:pPr>
            <a:r>
              <a:rPr lang="en-US" baseline="0" dirty="0"/>
              <a:t>Bleeding may recur at the puncture site even if it appears to have stopped.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37</a:t>
            </a:fld>
            <a:endParaRPr lang="en-US"/>
          </a:p>
        </p:txBody>
      </p:sp>
    </p:spTree>
    <p:extLst>
      <p:ext uri="{BB962C8B-B14F-4D97-AF65-F5344CB8AC3E}">
        <p14:creationId xmlns:p14="http://schemas.microsoft.com/office/powerpoint/2010/main" val="1599916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9.3 Describe signs and symptoms of venipuncture complication</a:t>
            </a:r>
            <a:r>
              <a:rPr lang="en-US" altLang="en-US" dirty="0">
                <a:latin typeface="Albertus Medium" pitchFamily="34" charset="0"/>
              </a:rPr>
              <a:t>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b="0" dirty="0"/>
              <a:t>A</a:t>
            </a:r>
            <a:r>
              <a:rPr lang="en-US" b="1" dirty="0"/>
              <a:t> hematoma</a:t>
            </a:r>
            <a:r>
              <a:rPr lang="en-US" b="0" baseline="0" dirty="0"/>
              <a:t> is a mass </a:t>
            </a:r>
            <a:r>
              <a:rPr lang="en-US" baseline="0" dirty="0"/>
              <a:t>of blood caused by leakage of blood into the tissues. This may occur if:</a:t>
            </a:r>
          </a:p>
          <a:p>
            <a:pPr marL="171450" indent="-171450">
              <a:buFont typeface="Arial" panose="020B0604020202020204" pitchFamily="34" charset="0"/>
              <a:buChar char="•"/>
              <a:defRPr/>
            </a:pPr>
            <a:r>
              <a:rPr lang="en-US" baseline="0" dirty="0"/>
              <a:t>The needle has gone through the vein</a:t>
            </a:r>
          </a:p>
          <a:p>
            <a:pPr marL="171450" indent="-171450">
              <a:buFont typeface="Arial" panose="020B0604020202020204" pitchFamily="34" charset="0"/>
              <a:buChar char="•"/>
              <a:defRPr/>
            </a:pPr>
            <a:r>
              <a:rPr lang="en-US" baseline="0" dirty="0"/>
              <a:t>The bevel of the needle is not fully inserted into the vein</a:t>
            </a:r>
          </a:p>
          <a:p>
            <a:pPr marL="171450" indent="-171450">
              <a:buFont typeface="Arial" panose="020B0604020202020204" pitchFamily="34" charset="0"/>
              <a:buChar char="•"/>
              <a:defRPr/>
            </a:pPr>
            <a:r>
              <a:rPr lang="en-US" baseline="0" dirty="0"/>
              <a:t>You forget to release the tourniquet prior to removing the needle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38</a:t>
            </a:fld>
            <a:endParaRPr lang="en-US"/>
          </a:p>
        </p:txBody>
      </p:sp>
    </p:spTree>
    <p:extLst>
      <p:ext uri="{BB962C8B-B14F-4D97-AF65-F5344CB8AC3E}">
        <p14:creationId xmlns:p14="http://schemas.microsoft.com/office/powerpoint/2010/main" val="1168388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9.3 Describe signs and symptoms of venipuncture complications.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39</a:t>
            </a:fld>
            <a:endParaRPr lang="en-US"/>
          </a:p>
        </p:txBody>
      </p:sp>
    </p:spTree>
    <p:extLst>
      <p:ext uri="{BB962C8B-B14F-4D97-AF65-F5344CB8AC3E}">
        <p14:creationId xmlns:p14="http://schemas.microsoft.com/office/powerpoint/2010/main" val="4181126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9.3 Describe signs and symptoms of venipuncture complication</a:t>
            </a:r>
            <a:r>
              <a:rPr lang="en-US" altLang="en-US" dirty="0">
                <a:latin typeface="Albertus Medium" pitchFamily="34" charset="0"/>
              </a:rPr>
              <a:t>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b="0" dirty="0"/>
          </a:p>
          <a:p>
            <a:pPr>
              <a:defRPr/>
            </a:pPr>
            <a:r>
              <a:rPr lang="en-US" b="0" dirty="0"/>
              <a:t>Puncture</a:t>
            </a:r>
            <a:r>
              <a:rPr lang="en-US" b="0" baseline="0" dirty="0"/>
              <a:t> site infections are not common, but they do occur. Follow these guidelines to help prevent them:</a:t>
            </a:r>
          </a:p>
          <a:p>
            <a:pPr marL="171450" indent="-171450">
              <a:buFont typeface="Arial" panose="020B0604020202020204" pitchFamily="34" charset="0"/>
              <a:buChar char="•"/>
              <a:defRPr/>
            </a:pPr>
            <a:r>
              <a:rPr lang="en-US" b="0" baseline="0" dirty="0"/>
              <a:t>Do not remove the cap from the needle until you are ready to insert the needle into the vein.</a:t>
            </a:r>
          </a:p>
          <a:p>
            <a:pPr marL="171450" indent="-171450">
              <a:buFont typeface="Arial" panose="020B0604020202020204" pitchFamily="34" charset="0"/>
              <a:buChar char="•"/>
              <a:defRPr/>
            </a:pPr>
            <a:r>
              <a:rPr lang="en-US" b="0" baseline="0" dirty="0"/>
              <a:t>Never remove a needle cap or lancet cover and then set the needle or device on the bed or other surface.</a:t>
            </a:r>
          </a:p>
          <a:p>
            <a:pPr marL="171450" indent="-171450">
              <a:buFont typeface="Arial" panose="020B0604020202020204" pitchFamily="34" charset="0"/>
              <a:buChar char="•"/>
              <a:defRPr/>
            </a:pPr>
            <a:r>
              <a:rPr lang="en-US" b="0" baseline="0" dirty="0"/>
              <a:t>Ask the patient to keep the bandage on the puncture site until bleeding has completely stopped. Microorganisms may be present in scar tissue and can be introduced deeper into the puncture site by the needle.</a:t>
            </a:r>
          </a:p>
          <a:p>
            <a:pPr marL="171450" indent="-171450">
              <a:buFont typeface="Arial" panose="020B0604020202020204" pitchFamily="34" charset="0"/>
              <a:buChar char="•"/>
              <a:defRPr/>
            </a:pPr>
            <a:endParaRPr lang="en-US" b="0" baseline="0" dirty="0"/>
          </a:p>
          <a:p>
            <a:pPr marL="0" indent="0">
              <a:buFont typeface="Arial" panose="020B0604020202020204" pitchFamily="34" charset="0"/>
              <a:buNone/>
              <a:defRPr/>
            </a:pPr>
            <a:r>
              <a:rPr lang="en-US" b="0" baseline="0" dirty="0"/>
              <a:t>Injuries include accidental puncture of a nerve or tendon, causing tissue damage.</a:t>
            </a:r>
          </a:p>
          <a:p>
            <a:pPr marL="171450" indent="-171450">
              <a:buFont typeface="Arial" panose="020B0604020202020204" pitchFamily="34" charset="0"/>
              <a:buChar char="•"/>
              <a:defRPr/>
            </a:pPr>
            <a:r>
              <a:rPr lang="en-US" b="0" baseline="0" dirty="0"/>
              <a:t>A “vein” that feels very tight and stringy may not be a vein but rather a tendon.</a:t>
            </a:r>
          </a:p>
          <a:p>
            <a:pPr marL="171450" indent="-171450">
              <a:buFont typeface="Arial" panose="020B0604020202020204" pitchFamily="34" charset="0"/>
              <a:buChar char="•"/>
              <a:defRPr/>
            </a:pPr>
            <a:r>
              <a:rPr lang="en-US" b="0" baseline="0" dirty="0"/>
              <a:t>Nerves lie close to blood vessels and may be punctured if you insert the needle too deeply or probe with the needle after an unsuccessful venipuncture.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40</a:t>
            </a:fld>
            <a:endParaRPr lang="en-US"/>
          </a:p>
        </p:txBody>
      </p:sp>
    </p:spTree>
    <p:extLst>
      <p:ext uri="{BB962C8B-B14F-4D97-AF65-F5344CB8AC3E}">
        <p14:creationId xmlns:p14="http://schemas.microsoft.com/office/powerpoint/2010/main" val="2257750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9.3 Describe signs and symptoms of venipuncture complication</a:t>
            </a:r>
            <a:r>
              <a:rPr lang="en-US" altLang="en-US" dirty="0">
                <a:latin typeface="Albertus Medium" pitchFamily="34" charset="0"/>
              </a:rPr>
              <a:t>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b="0" dirty="0"/>
              <a:t>Additive</a:t>
            </a:r>
            <a:r>
              <a:rPr lang="en-US" b="0" baseline="0" dirty="0"/>
              <a:t> reflux is the flowing of blood mixed with tube additive back into the patient’s vein.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41</a:t>
            </a:fld>
            <a:endParaRPr lang="en-US"/>
          </a:p>
        </p:txBody>
      </p:sp>
    </p:spTree>
    <p:extLst>
      <p:ext uri="{BB962C8B-B14F-4D97-AF65-F5344CB8AC3E}">
        <p14:creationId xmlns:p14="http://schemas.microsoft.com/office/powerpoint/2010/main" val="45711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9.3 Describe signs and symptoms of venipuncture complication</a:t>
            </a:r>
            <a:r>
              <a:rPr lang="en-US" altLang="en-US" dirty="0">
                <a:latin typeface="Albertus Medium" pitchFamily="34" charset="0"/>
              </a:rPr>
              <a:t>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b="0" dirty="0"/>
          </a:p>
          <a:p>
            <a:pPr>
              <a:defRPr/>
            </a:pPr>
            <a:r>
              <a:rPr lang="en-US" b="0" dirty="0"/>
              <a:t>The flow of blood</a:t>
            </a:r>
            <a:r>
              <a:rPr lang="en-US" b="0" baseline="0" dirty="0"/>
              <a:t> from an arterial puncture may be great enough to push the tube out of the tube holder. After removing the needle, apply firm pressure for at least 5 minutes, or longer if bleeding continues. In addition:</a:t>
            </a:r>
          </a:p>
          <a:p>
            <a:pPr marL="171450" indent="-171450">
              <a:buFont typeface="Arial" panose="020B0604020202020204" pitchFamily="34" charset="0"/>
              <a:buChar char="•"/>
              <a:defRPr/>
            </a:pPr>
            <a:r>
              <a:rPr lang="en-US" b="0" baseline="0" dirty="0"/>
              <a:t>Instruct the patient to keep the arm still to minimize the flow of blood.</a:t>
            </a:r>
          </a:p>
          <a:p>
            <a:pPr marL="171450" indent="-171450">
              <a:buFont typeface="Arial" panose="020B0604020202020204" pitchFamily="34" charset="0"/>
              <a:buChar char="•"/>
              <a:defRPr/>
            </a:pPr>
            <a:r>
              <a:rPr lang="en-US" b="0" baseline="0" dirty="0"/>
              <a:t>Notify a nurse or other licensed professional to assist with prevention of hematoma formation.</a:t>
            </a:r>
          </a:p>
          <a:p>
            <a:pPr marL="171450" indent="-171450">
              <a:buFont typeface="Arial" panose="020B0604020202020204" pitchFamily="34" charset="0"/>
              <a:buChar char="•"/>
              <a:defRPr/>
            </a:pPr>
            <a:r>
              <a:rPr lang="en-US" b="0" baseline="0" dirty="0"/>
              <a:t>In most cases, arterial blood cannot be used for testing; if it can be, the normal values will be different than for venous blood, so the specimen must be clearly labeled as arterial. </a:t>
            </a:r>
          </a:p>
          <a:p>
            <a:pPr marL="171450" indent="-171450">
              <a:buFont typeface="Arial" panose="020B0604020202020204" pitchFamily="34" charset="0"/>
              <a:buChar char="•"/>
              <a:defRPr/>
            </a:pPr>
            <a:r>
              <a:rPr lang="en-US" b="0" baseline="0" dirty="0"/>
              <a:t>If the specimen cannot be used for the intended laboratory tests, the specimen must be redrawn.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42</a:t>
            </a:fld>
            <a:endParaRPr lang="en-US"/>
          </a:p>
        </p:txBody>
      </p:sp>
    </p:spTree>
    <p:extLst>
      <p:ext uri="{BB962C8B-B14F-4D97-AF65-F5344CB8AC3E}">
        <p14:creationId xmlns:p14="http://schemas.microsoft.com/office/powerpoint/2010/main" val="495050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9.3 Describe signs and symptoms of venipuncture complication</a:t>
            </a:r>
            <a:r>
              <a:rPr lang="en-US" altLang="en-US" dirty="0">
                <a:latin typeface="Albertus Medium" pitchFamily="34" charset="0"/>
              </a:rPr>
              <a:t>s.</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b="0" dirty="0"/>
          </a:p>
          <a:p>
            <a:pPr>
              <a:defRPr/>
            </a:pPr>
            <a:r>
              <a:rPr lang="en-US" b="0" dirty="0"/>
              <a:t>Causes of </a:t>
            </a:r>
            <a:r>
              <a:rPr lang="en-US" b="1" dirty="0"/>
              <a:t>hemoconcentration</a:t>
            </a:r>
            <a:r>
              <a:rPr lang="en-US" b="0" dirty="0"/>
              <a:t> include:</a:t>
            </a:r>
          </a:p>
          <a:p>
            <a:pPr marL="171450" indent="-171450">
              <a:buFont typeface="Arial" panose="020B0604020202020204" pitchFamily="34" charset="0"/>
              <a:buChar char="•"/>
              <a:defRPr/>
            </a:pPr>
            <a:r>
              <a:rPr lang="en-US" baseline="0" dirty="0"/>
              <a:t>Patient pumping the fist</a:t>
            </a:r>
          </a:p>
          <a:p>
            <a:pPr marL="171450" indent="-171450">
              <a:buFont typeface="Arial" panose="020B0604020202020204" pitchFamily="34" charset="0"/>
              <a:buChar char="•"/>
              <a:defRPr/>
            </a:pPr>
            <a:r>
              <a:rPr lang="en-US" baseline="0" dirty="0"/>
              <a:t>Tourniquet left on for longer than one minute</a:t>
            </a:r>
          </a:p>
          <a:p>
            <a:pPr marL="171450" indent="-171450">
              <a:buFont typeface="Arial" panose="020B0604020202020204" pitchFamily="34" charset="0"/>
              <a:buChar char="•"/>
              <a:defRPr/>
            </a:pPr>
            <a:r>
              <a:rPr lang="en-US" baseline="0" dirty="0"/>
              <a:t>Tourniquet too tight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43</a:t>
            </a:fld>
            <a:endParaRPr lang="en-US"/>
          </a:p>
        </p:txBody>
      </p:sp>
    </p:spTree>
    <p:extLst>
      <p:ext uri="{BB962C8B-B14F-4D97-AF65-F5344CB8AC3E}">
        <p14:creationId xmlns:p14="http://schemas.microsoft.com/office/powerpoint/2010/main" val="3052492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lbertus Medium" pitchFamily="34" charset="0"/>
              </a:rPr>
              <a:t>9.1</a:t>
            </a:r>
            <a:r>
              <a:rPr lang="en-US" b="0" baseline="0" dirty="0">
                <a:latin typeface="Albertus Medium" pitchFamily="34" charset="0"/>
              </a:rPr>
              <a:t> </a:t>
            </a:r>
            <a:r>
              <a:rPr lang="en-US" altLang="en-US" b="0" dirty="0">
                <a:latin typeface="Albertus Medium" pitchFamily="34" charset="0"/>
              </a:rPr>
              <a:t>Summarize the steps necessary to perform a competent/effective venipuncture.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44</a:t>
            </a:fld>
            <a:endParaRPr lang="en-US"/>
          </a:p>
        </p:txBody>
      </p:sp>
    </p:spTree>
    <p:extLst>
      <p:ext uri="{BB962C8B-B14F-4D97-AF65-F5344CB8AC3E}">
        <p14:creationId xmlns:p14="http://schemas.microsoft.com/office/powerpoint/2010/main" val="2567275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lbertus Medium" pitchFamily="34" charset="0"/>
              </a:rPr>
              <a:t>9.1</a:t>
            </a:r>
            <a:r>
              <a:rPr lang="en-US" b="0" baseline="0" dirty="0">
                <a:latin typeface="Albertus Medium" pitchFamily="34" charset="0"/>
              </a:rPr>
              <a:t> </a:t>
            </a:r>
            <a:r>
              <a:rPr lang="en-US" altLang="en-US" b="0" dirty="0">
                <a:latin typeface="Albertus Medium" pitchFamily="34" charset="0"/>
              </a:rPr>
              <a:t>Summarize the steps necessary to perform a competent/effective venipuncture.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45</a:t>
            </a:fld>
            <a:endParaRPr lang="en-US"/>
          </a:p>
        </p:txBody>
      </p:sp>
    </p:spTree>
    <p:extLst>
      <p:ext uri="{BB962C8B-B14F-4D97-AF65-F5344CB8AC3E}">
        <p14:creationId xmlns:p14="http://schemas.microsoft.com/office/powerpoint/2010/main" val="2896853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lbertus Medium" pitchFamily="34" charset="0"/>
              </a:rPr>
              <a:t>9.1</a:t>
            </a:r>
            <a:r>
              <a:rPr lang="en-US" b="0" baseline="0" dirty="0">
                <a:latin typeface="Albertus Medium" pitchFamily="34" charset="0"/>
              </a:rPr>
              <a:t> </a:t>
            </a:r>
            <a:r>
              <a:rPr lang="en-US" altLang="en-US" b="0" dirty="0">
                <a:latin typeface="Albertus Medium" pitchFamily="34" charset="0"/>
              </a:rPr>
              <a:t>Summarize the steps necessary to perform a competent/effective venipuncture.</a:t>
            </a:r>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46</a:t>
            </a:fld>
            <a:endParaRPr lang="en-US"/>
          </a:p>
        </p:txBody>
      </p:sp>
    </p:spTree>
    <p:extLst>
      <p:ext uri="{BB962C8B-B14F-4D97-AF65-F5344CB8AC3E}">
        <p14:creationId xmlns:p14="http://schemas.microsoft.com/office/powerpoint/2010/main" val="3135735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Step 1: See the chapter </a:t>
            </a:r>
            <a:r>
              <a:rPr lang="en-US" altLang="en-US" i="1" dirty="0"/>
              <a:t>Patient and Specimen Requirements</a:t>
            </a:r>
            <a:r>
              <a:rPr lang="en-US" altLang="en-US" dirty="0"/>
              <a:t>.</a:t>
            </a:r>
          </a:p>
          <a:p>
            <a:r>
              <a:rPr lang="en-US" altLang="en-US" dirty="0"/>
              <a:t>Step 2: See the chapter </a:t>
            </a:r>
            <a:r>
              <a:rPr lang="en-US" altLang="en-US" i="1" dirty="0"/>
              <a:t>Blood Collection Equipment</a:t>
            </a:r>
            <a:r>
              <a:rPr lang="en-US" altLang="en-US" dirty="0"/>
              <a:t>.</a:t>
            </a:r>
          </a:p>
          <a:p>
            <a:r>
              <a:rPr lang="en-US" altLang="en-US" dirty="0"/>
              <a:t>Step</a:t>
            </a:r>
            <a:r>
              <a:rPr lang="en-US" altLang="en-US" baseline="0" dirty="0"/>
              <a:t> 3: See the chapter </a:t>
            </a:r>
            <a:r>
              <a:rPr lang="en-US" altLang="en-US" i="1" baseline="0" dirty="0"/>
              <a:t>Infection Control.</a:t>
            </a:r>
            <a:endParaRPr lang="en-US" altLang="en-US" baseline="0" dirty="0"/>
          </a:p>
          <a:p>
            <a:r>
              <a:rPr lang="en-US" altLang="en-US" baseline="0" dirty="0"/>
              <a:t>Step 5: See the chapter </a:t>
            </a:r>
            <a:r>
              <a:rPr lang="en-US" altLang="en-US" i="1" baseline="0" dirty="0"/>
              <a:t>Patient and Specimen Requirements</a:t>
            </a:r>
            <a:r>
              <a:rPr lang="en-US" altLang="en-US" baseline="0" dirty="0"/>
              <a:t>.</a:t>
            </a:r>
          </a:p>
          <a:p>
            <a:r>
              <a:rPr lang="en-US" altLang="en-US" baseline="0" dirty="0"/>
              <a:t>Step 6: See the chapter </a:t>
            </a:r>
            <a:r>
              <a:rPr lang="en-US" altLang="en-US" i="1" baseline="0" dirty="0"/>
              <a:t>Blood Specimen Handling</a:t>
            </a:r>
            <a:r>
              <a:rPr lang="en-US" altLang="en-US" baseline="0" dirty="0"/>
              <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9</a:t>
            </a:fld>
            <a:endParaRPr lang="en-US"/>
          </a:p>
        </p:txBody>
      </p:sp>
    </p:spTree>
    <p:extLst>
      <p:ext uri="{BB962C8B-B14F-4D97-AF65-F5344CB8AC3E}">
        <p14:creationId xmlns:p14="http://schemas.microsoft.com/office/powerpoint/2010/main" val="2599570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altLang="en-US" b="0" dirty="0">
                <a:latin typeface="Albertus Medium" pitchFamily="34" charset="0"/>
              </a:rPr>
              <a:t>9.2</a:t>
            </a:r>
            <a:r>
              <a:rPr lang="en-US" altLang="en-US" b="0" baseline="0" dirty="0">
                <a:latin typeface="Albertus Medium" pitchFamily="34" charset="0"/>
              </a:rPr>
              <a:t> </a:t>
            </a:r>
            <a:r>
              <a:rPr lang="en-US" altLang="en-US" b="0" dirty="0">
                <a:latin typeface="Albertus Medium" pitchFamily="34" charset="0"/>
              </a:rPr>
              <a:t>Describe special procedures needed for venipuncture on difficult-to-draw</a:t>
            </a:r>
            <a:r>
              <a:rPr lang="en-US" altLang="en-US" b="0" baseline="0" dirty="0">
                <a:latin typeface="Albertus Medium" pitchFamily="34" charset="0"/>
              </a:rPr>
              <a:t> </a:t>
            </a:r>
            <a:r>
              <a:rPr lang="en-US" altLang="en-US" b="0" dirty="0">
                <a:latin typeface="Albertus Medium" pitchFamily="34" charset="0"/>
              </a:rPr>
              <a:t>veins.</a:t>
            </a:r>
          </a:p>
          <a:p>
            <a:pPr marL="404813" indent="-404813">
              <a:spcBef>
                <a:spcPts val="2400"/>
              </a:spcBef>
            </a:pPr>
            <a:r>
              <a:rPr lang="en-US" altLang="en-US" b="0" dirty="0">
                <a:latin typeface="Albertus Medium" pitchFamily="34" charset="0"/>
              </a:rPr>
              <a:t>9.3 Describe signs and symptoms of venipuncature complications.</a:t>
            </a:r>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47</a:t>
            </a:fld>
            <a:endParaRPr lang="en-US"/>
          </a:p>
        </p:txBody>
      </p:sp>
    </p:spTree>
    <p:extLst>
      <p:ext uri="{BB962C8B-B14F-4D97-AF65-F5344CB8AC3E}">
        <p14:creationId xmlns:p14="http://schemas.microsoft.com/office/powerpoint/2010/main" val="1509148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A7A27-C7DA-4E20-8877-F9D8D7F61956}" type="slidenum">
              <a:rPr lang="en-US" smtClean="0"/>
              <a:t>48</a:t>
            </a:fld>
            <a:endParaRPr lang="en-US"/>
          </a:p>
        </p:txBody>
      </p:sp>
    </p:spTree>
    <p:extLst>
      <p:ext uri="{BB962C8B-B14F-4D97-AF65-F5344CB8AC3E}">
        <p14:creationId xmlns:p14="http://schemas.microsoft.com/office/powerpoint/2010/main" val="400574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dirty="0"/>
              <a:t>The equipment needed for venipuncture was described in Chapter 7. Review the necessary equipment before proceeding with this section of Chapter 9:</a:t>
            </a:r>
          </a:p>
          <a:p>
            <a:pPr marL="171450" indent="-171450">
              <a:buFont typeface="Arial" pitchFamily="34" charset="0"/>
              <a:buChar char="•"/>
              <a:defRPr/>
            </a:pPr>
            <a:r>
              <a:rPr lang="en-US" dirty="0"/>
              <a:t>Gloves</a:t>
            </a:r>
          </a:p>
          <a:p>
            <a:pPr marL="171450" indent="-171450">
              <a:buFont typeface="Arial" pitchFamily="34" charset="0"/>
              <a:buChar char="•"/>
              <a:defRPr/>
            </a:pPr>
            <a:r>
              <a:rPr lang="en-US" dirty="0"/>
              <a:t>Tourniquet</a:t>
            </a:r>
          </a:p>
          <a:p>
            <a:pPr marL="171450" indent="-171450">
              <a:buFont typeface="Arial" pitchFamily="34" charset="0"/>
              <a:buChar char="•"/>
              <a:defRPr/>
            </a:pPr>
            <a:r>
              <a:rPr lang="en-US" dirty="0"/>
              <a:t>Alcohol prep pads</a:t>
            </a:r>
          </a:p>
          <a:p>
            <a:pPr marL="171450" indent="-171450">
              <a:buFont typeface="Arial" pitchFamily="34" charset="0"/>
              <a:buChar char="•"/>
              <a:defRPr/>
            </a:pPr>
            <a:r>
              <a:rPr lang="en-US" dirty="0"/>
              <a:t>Gauze pads</a:t>
            </a:r>
          </a:p>
          <a:p>
            <a:pPr marL="171450" indent="-171450">
              <a:buFont typeface="Arial" pitchFamily="34" charset="0"/>
              <a:buChar char="•"/>
              <a:defRPr/>
            </a:pPr>
            <a:r>
              <a:rPr lang="en-US" dirty="0"/>
              <a:t>Needle</a:t>
            </a:r>
          </a:p>
          <a:p>
            <a:pPr marL="171450" indent="-171450">
              <a:buFont typeface="Arial" pitchFamily="34" charset="0"/>
              <a:buChar char="•"/>
              <a:defRPr/>
            </a:pPr>
            <a:r>
              <a:rPr lang="en-US" dirty="0"/>
              <a:t>Evacuated tube holder or syringe</a:t>
            </a:r>
          </a:p>
          <a:p>
            <a:pPr marL="171450" indent="-171450">
              <a:buFont typeface="Arial" pitchFamily="34" charset="0"/>
              <a:buChar char="•"/>
              <a:defRPr/>
            </a:pPr>
            <a:r>
              <a:rPr lang="en-US" dirty="0"/>
              <a:t>Evacuated tubes</a:t>
            </a:r>
          </a:p>
          <a:p>
            <a:pPr marL="171450" indent="-171450">
              <a:buFont typeface="Arial" pitchFamily="34" charset="0"/>
              <a:buChar char="•"/>
              <a:defRPr/>
            </a:pPr>
            <a:r>
              <a:rPr lang="en-US" dirty="0"/>
              <a:t>Sharps container</a:t>
            </a:r>
          </a:p>
          <a:p>
            <a:pPr marL="171450" indent="-171450">
              <a:buFont typeface="Arial" pitchFamily="34" charset="0"/>
              <a:buChar char="•"/>
              <a:defRPr/>
            </a:pPr>
            <a:r>
              <a:rPr lang="en-US" dirty="0"/>
              <a:t>Adhesive bandage or tape</a:t>
            </a:r>
          </a:p>
          <a:p>
            <a:pPr marL="171450" indent="-171450">
              <a:buFont typeface="Arial" pitchFamily="34" charset="0"/>
              <a:buChar char="•"/>
              <a:defRPr/>
            </a:pPr>
            <a:r>
              <a:rPr lang="en-US" dirty="0"/>
              <a:t>Permanent marker, pen, or computer labels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10</a:t>
            </a:fld>
            <a:endParaRPr lang="en-US"/>
          </a:p>
        </p:txBody>
      </p:sp>
    </p:spTree>
    <p:extLst>
      <p:ext uri="{BB962C8B-B14F-4D97-AF65-F5344CB8AC3E}">
        <p14:creationId xmlns:p14="http://schemas.microsoft.com/office/powerpoint/2010/main" val="3594439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dirty="0"/>
              <a:t>Make sure that the tube adapter and needle are compatible. Items made by different manufacturers may not fit together properly.</a:t>
            </a:r>
          </a:p>
          <a:p>
            <a:pPr marL="171450" indent="-171450">
              <a:buFont typeface="Arial" pitchFamily="34" charset="0"/>
              <a:buChar char="•"/>
              <a:defRPr/>
            </a:pPr>
            <a:r>
              <a:rPr lang="en-US" dirty="0"/>
              <a:t>Screw the needle all the way into the adapter, making sure that it is secure.</a:t>
            </a:r>
          </a:p>
          <a:p>
            <a:pPr marL="171450" indent="-171450">
              <a:buFont typeface="Arial" pitchFamily="34" charset="0"/>
              <a:buChar char="•"/>
              <a:defRPr/>
            </a:pPr>
            <a:r>
              <a:rPr lang="en-US" dirty="0"/>
              <a:t>Push the tube into the tube adapter but only up to the adapter guideline. </a:t>
            </a:r>
            <a:r>
              <a:rPr lang="en-US" b="1" dirty="0"/>
              <a:t>Do not </a:t>
            </a:r>
            <a:r>
              <a:rPr lang="en-US" dirty="0"/>
              <a:t>push the tube all the way into the needle</a:t>
            </a:r>
            <a:r>
              <a:rPr lang="en-US" baseline="0" dirty="0"/>
              <a:t> </a:t>
            </a:r>
            <a:r>
              <a:rPr lang="en-US" dirty="0"/>
              <a:t>because this will cause a loss of vacuum in the tube.</a:t>
            </a:r>
          </a:p>
          <a:p>
            <a:pPr marL="171450" indent="-171450">
              <a:buFont typeface="Arial" pitchFamily="34" charset="0"/>
              <a:buChar char="•"/>
              <a:defRPr/>
            </a:pPr>
            <a:r>
              <a:rPr lang="en-US" dirty="0"/>
              <a:t>Do not remove the needle cap yet.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11</a:t>
            </a:fld>
            <a:endParaRPr lang="en-US"/>
          </a:p>
        </p:txBody>
      </p:sp>
    </p:spTree>
    <p:extLst>
      <p:ext uri="{BB962C8B-B14F-4D97-AF65-F5344CB8AC3E}">
        <p14:creationId xmlns:p14="http://schemas.microsoft.com/office/powerpoint/2010/main" val="12213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dirty="0"/>
              <a:t>Make sure that the tube adapter and needle are compatible. Items made by different manufacturers may not fit together properly.</a:t>
            </a:r>
          </a:p>
          <a:p>
            <a:pPr marL="171450" indent="-171450">
              <a:buFont typeface="Arial" pitchFamily="34" charset="0"/>
              <a:buChar char="•"/>
              <a:defRPr/>
            </a:pPr>
            <a:r>
              <a:rPr lang="en-US" dirty="0"/>
              <a:t>Screw the needle all the way into the adapter, making sure that it is secure.</a:t>
            </a:r>
          </a:p>
          <a:p>
            <a:pPr marL="171450" indent="-171450">
              <a:buFont typeface="Arial" pitchFamily="34" charset="0"/>
              <a:buChar char="•"/>
              <a:defRPr/>
            </a:pPr>
            <a:r>
              <a:rPr lang="en-US" dirty="0"/>
              <a:t>Push the tube into the tube adapter but only up to the adapter guideline. </a:t>
            </a:r>
            <a:r>
              <a:rPr lang="en-US" b="1" dirty="0"/>
              <a:t>Do not </a:t>
            </a:r>
            <a:r>
              <a:rPr lang="en-US" dirty="0"/>
              <a:t>push the tube all the way into the needle</a:t>
            </a:r>
            <a:r>
              <a:rPr lang="en-US" baseline="0" dirty="0"/>
              <a:t> </a:t>
            </a:r>
            <a:r>
              <a:rPr lang="en-US" dirty="0"/>
              <a:t>because this will cause a loss of vacuum in the tube.</a:t>
            </a:r>
          </a:p>
          <a:p>
            <a:pPr marL="171450" indent="-171450">
              <a:buFont typeface="Arial" pitchFamily="34" charset="0"/>
              <a:buChar char="•"/>
              <a:defRPr/>
            </a:pPr>
            <a:r>
              <a:rPr lang="en-US" dirty="0"/>
              <a:t>Do not remove the needle cap yet.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12</a:t>
            </a:fld>
            <a:endParaRPr lang="en-US"/>
          </a:p>
        </p:txBody>
      </p:sp>
    </p:spTree>
    <p:extLst>
      <p:ext uri="{BB962C8B-B14F-4D97-AF65-F5344CB8AC3E}">
        <p14:creationId xmlns:p14="http://schemas.microsoft.com/office/powerpoint/2010/main" val="248154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13</a:t>
            </a:fld>
            <a:endParaRPr lang="en-US"/>
          </a:p>
        </p:txBody>
      </p:sp>
    </p:spTree>
    <p:extLst>
      <p:ext uri="{BB962C8B-B14F-4D97-AF65-F5344CB8AC3E}">
        <p14:creationId xmlns:p14="http://schemas.microsoft.com/office/powerpoint/2010/main" val="3227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 9.1 </a:t>
            </a:r>
            <a:r>
              <a:rPr lang="en-US" altLang="en-US" dirty="0">
                <a:latin typeface="Albertus Medium" pitchFamily="34" charset="0"/>
              </a:rPr>
              <a:t>Summarize the steps necessary to perform a competent/effective venipuncture.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14</a:t>
            </a:fld>
            <a:endParaRPr lang="en-US"/>
          </a:p>
        </p:txBody>
      </p:sp>
    </p:spTree>
    <p:extLst>
      <p:ext uri="{BB962C8B-B14F-4D97-AF65-F5344CB8AC3E}">
        <p14:creationId xmlns:p14="http://schemas.microsoft.com/office/powerpoint/2010/main" val="39705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xmlns=""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xmlns=""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xmlns=""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xmlns=""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lumMod val="50000"/>
                    <a:lumOff val="50000"/>
                  </a:schemeClr>
                </a:solidFill>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xmlns=""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62479310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a16="http://schemas.microsoft.com/office/drawing/2014/main" xmlns=""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xmlns=""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76522295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2" name="Picture 11" descr="Reaching beyond our borders icon.">
            <a:extLst>
              <a:ext uri="{FF2B5EF4-FFF2-40B4-BE49-F238E27FC236}">
                <a16:creationId xmlns:a16="http://schemas.microsoft.com/office/drawing/2014/main" xmlns=""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val="236733342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1">
            <a:extLst>
              <a:ext uri="{FF2B5EF4-FFF2-40B4-BE49-F238E27FC236}">
                <a16:creationId xmlns:a16="http://schemas.microsoft.com/office/drawing/2014/main" xmlns=""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37412154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2">
            <a:extLst>
              <a:ext uri="{FF2B5EF4-FFF2-40B4-BE49-F238E27FC236}">
                <a16:creationId xmlns:a16="http://schemas.microsoft.com/office/drawing/2014/main" xmlns=""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62017699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4" name="Picture 3">
            <a:extLst>
              <a:ext uri="{FF2B5EF4-FFF2-40B4-BE49-F238E27FC236}">
                <a16:creationId xmlns:a16="http://schemas.microsoft.com/office/drawing/2014/main" xmlns=""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val="48298191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xmlns="" id="{E2D8ACCF-E5FC-4FE9-9E84-B2A0A6B1EEBA}"/>
              </a:ext>
              <a:ext uri="{C183D7F6-B498-43B3-948B-1728B52AA6E4}">
                <adec:decorative xmlns:adec="http://schemas.microsoft.com/office/drawing/2017/decorative" xmlns=""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xmlns=""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xmlns=""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xmlns=""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xmlns=""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xmlns=""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xmlns=""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xmlns=""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xmlns=""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xmlns=""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a16="http://schemas.microsoft.com/office/drawing/2014/main" xmlns=""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a16="http://schemas.microsoft.com/office/drawing/2014/main" xmlns=""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a16="http://schemas.microsoft.com/office/drawing/2014/main" xmlns=""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a16="http://schemas.microsoft.com/office/drawing/2014/main" xmlns=""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a16="http://schemas.microsoft.com/office/drawing/2014/main" xmlns=""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a16="http://schemas.microsoft.com/office/drawing/2014/main" xmlns=""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90875865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xmlns=""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xmlns=""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xmlns=""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xmlns=""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xmlns=""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xmlns=""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xmlns=""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xmlns=""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xmlns=""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5" name="Content Placeholder 4">
            <a:extLst>
              <a:ext uri="{FF2B5EF4-FFF2-40B4-BE49-F238E27FC236}">
                <a16:creationId xmlns:a16="http://schemas.microsoft.com/office/drawing/2014/main" xmlns="" id="{8352138A-1304-465B-AE03-541BDE0CCB45}"/>
              </a:ext>
            </a:extLst>
          </p:cNvPr>
          <p:cNvSpPr>
            <a:spLocks noGrp="1"/>
          </p:cNvSpPr>
          <p:nvPr>
            <p:ph sz="quarter" idx="10"/>
          </p:nvPr>
        </p:nvSpPr>
        <p:spPr>
          <a:xfrm>
            <a:off x="228600" y="6543675"/>
            <a:ext cx="8715375" cy="187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89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xmlns=""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xmlns=""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xmlns=""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xmlns=""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xmlns=""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54446753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xmlns=""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xmlns=""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xmlns=""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xmlns=""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xmlns=""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xmlns=""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xmlns=""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xmlns="" id="{7A14A7A9-A9D7-4A08-A24F-4D1C1F4C29CE}"/>
              </a:ext>
              <a:ext uri="{C183D7F6-B498-43B3-948B-1728B52AA6E4}">
                <adec:decorative xmlns:adec="http://schemas.microsoft.com/office/drawing/2017/decorative" xmlns=""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xmlns=""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xmlns="" id="{54514DA3-A928-4CD1-BFAE-B5DF399C4B36}"/>
              </a:ext>
            </a:extLst>
          </p:cNvPr>
          <p:cNvSpPr>
            <a:spLocks noGrp="1"/>
          </p:cNvSpPr>
          <p:nvPr userDrawn="1">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xmlns=""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a16="http://schemas.microsoft.com/office/drawing/2014/main" xmlns=""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29683902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8" name="Picture 7" descr="Connecting through social media icon.">
            <a:extLst>
              <a:ext uri="{FF2B5EF4-FFF2-40B4-BE49-F238E27FC236}">
                <a16:creationId xmlns:a16="http://schemas.microsoft.com/office/drawing/2014/main" xmlns=""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val="181651259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Making Ethical Decisions icon.">
            <a:extLst>
              <a:ext uri="{FF2B5EF4-FFF2-40B4-BE49-F238E27FC236}">
                <a16:creationId xmlns:a16="http://schemas.microsoft.com/office/drawing/2014/main" xmlns=""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val="241432333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a:extLst>
              <a:ext uri="{FF2B5EF4-FFF2-40B4-BE49-F238E27FC236}">
                <a16:creationId xmlns:a16="http://schemas.microsoft.com/office/drawing/2014/main" xmlns=""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val="4304521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xmlns=""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xmlns=""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xmlns=""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a16="http://schemas.microsoft.com/office/drawing/2014/main" xmlns=""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a:t>
            </a:r>
            <a:r>
              <a:rPr lang="en-US" sz="800" b="0" dirty="0" smtClean="0">
                <a:solidFill>
                  <a:schemeClr val="tx1">
                    <a:lumMod val="65000"/>
                    <a:lumOff val="35000"/>
                  </a:schemeClr>
                </a:solidFill>
              </a:rPr>
              <a:t>Hill LLC</a:t>
            </a:r>
            <a:endParaRPr lang="en-US" sz="800" b="0" dirty="0">
              <a:solidFill>
                <a:schemeClr val="tx1">
                  <a:lumMod val="65000"/>
                  <a:lumOff val="35000"/>
                </a:schemeClr>
              </a:solidFill>
            </a:endParaRPr>
          </a:p>
        </p:txBody>
      </p:sp>
      <p:sp>
        <p:nvSpPr>
          <p:cNvPr id="10" name="Slide Number Placeholder">
            <a:extLst>
              <a:ext uri="{FF2B5EF4-FFF2-40B4-BE49-F238E27FC236}">
                <a16:creationId xmlns:a16="http://schemas.microsoft.com/office/drawing/2014/main" xmlns=""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xmlns="" id="{F20163A4-4644-4B17-9C8A-EF42A992331B}"/>
              </a:ext>
              <a:ext uri="{C183D7F6-B498-43B3-948B-1728B52AA6E4}">
                <adec:decorative xmlns:adec="http://schemas.microsoft.com/office/drawing/2017/decorative" xmlns=""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 id="2147483705" r:id="rId2"/>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xmlns=""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grpSp>
        <p:nvGrpSpPr>
          <p:cNvPr id="6" name="MGH Shape">
            <a:extLst>
              <a:ext uri="{FF2B5EF4-FFF2-40B4-BE49-F238E27FC236}">
                <a16:creationId xmlns:a16="http://schemas.microsoft.com/office/drawing/2014/main" xmlns="" id="{B719ECBD-8119-4217-9D58-2638FA4365C1}"/>
              </a:ext>
              <a:ext uri="{C183D7F6-B498-43B3-948B-1728B52AA6E4}">
                <adec:decorative xmlns:adec="http://schemas.microsoft.com/office/drawing/2017/decorative" xmlns=""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xmlns=""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xmlns=""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xmlns=""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xmlns=""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xmlns=""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xmlns=""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slide" Target="slide50.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slide" Target="slide5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slide" Target="slide5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7240" y="3280229"/>
            <a:ext cx="6521640" cy="578540"/>
          </a:xfrm>
        </p:spPr>
        <p:txBody>
          <a:bodyPr/>
          <a:lstStyle/>
          <a:p>
            <a:r>
              <a:rPr lang="en-US" dirty="0"/>
              <a:t>Chapter 9</a:t>
            </a:r>
          </a:p>
        </p:txBody>
      </p:sp>
      <p:sp>
        <p:nvSpPr>
          <p:cNvPr id="3" name="Subtitle 2"/>
          <p:cNvSpPr>
            <a:spLocks noGrp="1"/>
          </p:cNvSpPr>
          <p:nvPr>
            <p:ph type="subTitle" idx="1"/>
          </p:nvPr>
        </p:nvSpPr>
        <p:spPr/>
        <p:txBody>
          <a:bodyPr/>
          <a:lstStyle/>
          <a:p>
            <a:r>
              <a:rPr lang="en-US" dirty="0"/>
              <a:t>Venipuncture</a:t>
            </a:r>
          </a:p>
        </p:txBody>
      </p:sp>
      <p:sp>
        <p:nvSpPr>
          <p:cNvPr id="5" name="Footer Placeholder 4"/>
          <p:cNvSpPr>
            <a:spLocks noGrp="1"/>
          </p:cNvSpPr>
          <p:nvPr>
            <p:ph type="ftr" sz="quarter" idx="11"/>
          </p:nvPr>
        </p:nvSpPr>
        <p:spPr/>
        <p:txBody>
          <a:bodyPr/>
          <a:lstStyle/>
          <a:p>
            <a:pPr defTabSz="457200">
              <a:spcBef>
                <a:spcPct val="20000"/>
              </a:spcBef>
              <a:defRPr/>
            </a:pPr>
            <a:r>
              <a:rPr lang="en-US" sz="1200" dirty="0">
                <a:solidFill>
                  <a:schemeClr val="tx1"/>
                </a:solidFill>
              </a:rPr>
              <a:t>© McGraw Hill LLC. All rights reserved. No reproduction or distribution without the prior written consent of McGraw Hill LLC.</a:t>
            </a:r>
          </a:p>
        </p:txBody>
      </p:sp>
    </p:spTree>
    <p:extLst>
      <p:ext uri="{BB962C8B-B14F-4D97-AF65-F5344CB8AC3E}">
        <p14:creationId xmlns:p14="http://schemas.microsoft.com/office/powerpoint/2010/main" val="2164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Assembling Venipuncture Equipment</a:t>
            </a:r>
          </a:p>
        </p:txBody>
      </p:sp>
      <p:pic>
        <p:nvPicPr>
          <p:cNvPr id="4" name="Picture 3" descr="Some items that come in venipuncture equipment are gloves, gauze, tube, pen, disinfectant gauze, tape and band. ">
            <a:extLst>
              <a:ext uri="{FF2B5EF4-FFF2-40B4-BE49-F238E27FC236}">
                <a16:creationId xmlns:a16="http://schemas.microsoft.com/office/drawing/2014/main" xmlns="" id="{A42DA265-A5E4-EBB6-5DA1-70C21817E39E}"/>
              </a:ext>
            </a:extLst>
          </p:cNvPr>
          <p:cNvPicPr>
            <a:picLocks noChangeAspect="1"/>
          </p:cNvPicPr>
          <p:nvPr/>
        </p:nvPicPr>
        <p:blipFill>
          <a:blip r:embed="rId3"/>
          <a:stretch>
            <a:fillRect/>
          </a:stretch>
        </p:blipFill>
        <p:spPr>
          <a:xfrm>
            <a:off x="1177187" y="1288351"/>
            <a:ext cx="6751527" cy="4605146"/>
          </a:xfrm>
          <a:prstGeom prst="rect">
            <a:avLst/>
          </a:prstGeom>
        </p:spPr>
      </p:pic>
      <p:sp>
        <p:nvSpPr>
          <p:cNvPr id="6" name="Slide Number Placeholder 5"/>
          <p:cNvSpPr>
            <a:spLocks noGrp="1"/>
          </p:cNvSpPr>
          <p:nvPr>
            <p:ph type="sldNum" sz="quarter" idx="4"/>
          </p:nvPr>
        </p:nvSpPr>
        <p:spPr/>
        <p:txBody>
          <a:bodyPr/>
          <a:lstStyle/>
          <a:p>
            <a:fld id="{68151E55-6873-49E2-B8D5-2F265E6F1973}" type="slidenum">
              <a:rPr lang="en-US" smtClean="0"/>
              <a:pPr/>
              <a:t>10</a:t>
            </a:fld>
            <a:endParaRPr lang="en-US" dirty="0"/>
          </a:p>
        </p:txBody>
      </p:sp>
    </p:spTree>
    <p:extLst>
      <p:ext uri="{BB962C8B-B14F-4D97-AF65-F5344CB8AC3E}">
        <p14:creationId xmlns:p14="http://schemas.microsoft.com/office/powerpoint/2010/main" val="3075889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the Equipment</a:t>
            </a:r>
          </a:p>
        </p:txBody>
      </p:sp>
      <p:sp>
        <p:nvSpPr>
          <p:cNvPr id="3" name="Content Placeholder 2"/>
          <p:cNvSpPr>
            <a:spLocks noGrp="1"/>
          </p:cNvSpPr>
          <p:nvPr>
            <p:ph sz="quarter" idx="11"/>
          </p:nvPr>
        </p:nvSpPr>
        <p:spPr>
          <a:xfrm>
            <a:off x="342900" y="1276710"/>
            <a:ext cx="4229100" cy="4485915"/>
          </a:xfrm>
        </p:spPr>
        <p:txBody>
          <a:bodyPr/>
          <a:lstStyle/>
          <a:p>
            <a:pPr marL="292608" indent="-292608">
              <a:buFont typeface="Arial" panose="020B0604020202020204" pitchFamily="34" charset="0"/>
              <a:buChar char="•"/>
            </a:pPr>
            <a:r>
              <a:rPr lang="en-US" dirty="0"/>
              <a:t>Line up the equipment near the patient with the tubes assembled in the order of draw.</a:t>
            </a:r>
          </a:p>
          <a:p>
            <a:pPr marL="292608" indent="-292608">
              <a:buFont typeface="Arial" panose="020B0604020202020204" pitchFamily="34" charset="0"/>
              <a:buChar char="•"/>
            </a:pPr>
            <a:r>
              <a:rPr lang="en-US" dirty="0"/>
              <a:t>Attach needle into tube adapter.</a:t>
            </a:r>
          </a:p>
        </p:txBody>
      </p:sp>
      <p:pic>
        <p:nvPicPr>
          <p:cNvPr id="7" name="Picture 6" descr="Hand holding a complete venipuncture assembly, with the tube, stopper, holder, and safety device labeled">
            <a:extLst>
              <a:ext uri="{FF2B5EF4-FFF2-40B4-BE49-F238E27FC236}">
                <a16:creationId xmlns:a16="http://schemas.microsoft.com/office/drawing/2014/main" xmlns="" id="{FAE5AC81-854B-490E-FBAD-016542FFE5EA}"/>
              </a:ext>
            </a:extLst>
          </p:cNvPr>
          <p:cNvPicPr>
            <a:picLocks noChangeAspect="1"/>
          </p:cNvPicPr>
          <p:nvPr/>
        </p:nvPicPr>
        <p:blipFill>
          <a:blip r:embed="rId3"/>
          <a:stretch>
            <a:fillRect/>
          </a:stretch>
        </p:blipFill>
        <p:spPr>
          <a:xfrm>
            <a:off x="5084874" y="1282762"/>
            <a:ext cx="3184303" cy="4635377"/>
          </a:xfrm>
          <a:prstGeom prst="rect">
            <a:avLst/>
          </a:prstGeom>
        </p:spPr>
      </p:pic>
      <p:sp>
        <p:nvSpPr>
          <p:cNvPr id="6" name="Slide Number Placeholder 5"/>
          <p:cNvSpPr>
            <a:spLocks noGrp="1"/>
          </p:cNvSpPr>
          <p:nvPr>
            <p:ph type="sldNum" sz="quarter" idx="4"/>
          </p:nvPr>
        </p:nvSpPr>
        <p:spPr/>
        <p:txBody>
          <a:bodyPr/>
          <a:lstStyle/>
          <a:p>
            <a:fld id="{68151E55-6873-49E2-B8D5-2F265E6F1973}" type="slidenum">
              <a:rPr lang="en-US" smtClean="0"/>
              <a:pPr/>
              <a:t>11</a:t>
            </a:fld>
            <a:endParaRPr lang="en-US" dirty="0"/>
          </a:p>
        </p:txBody>
      </p:sp>
    </p:spTree>
    <p:extLst>
      <p:ext uri="{BB962C8B-B14F-4D97-AF65-F5344CB8AC3E}">
        <p14:creationId xmlns:p14="http://schemas.microsoft.com/office/powerpoint/2010/main" val="87558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Positioning the Patient</a:t>
            </a:r>
          </a:p>
        </p:txBody>
      </p:sp>
      <p:sp>
        <p:nvSpPr>
          <p:cNvPr id="3" name="Content Placeholder 2"/>
          <p:cNvSpPr>
            <a:spLocks noGrp="1"/>
          </p:cNvSpPr>
          <p:nvPr>
            <p:ph sz="quarter" idx="11"/>
          </p:nvPr>
        </p:nvSpPr>
        <p:spPr>
          <a:xfrm>
            <a:off x="342900" y="1276710"/>
            <a:ext cx="4229100" cy="4485915"/>
          </a:xfrm>
        </p:spPr>
        <p:txBody>
          <a:bodyPr/>
          <a:lstStyle/>
          <a:p>
            <a:r>
              <a:rPr lang="en-US" dirty="0"/>
              <a:t>Patient should lie supine or sit in a phlebotomy chair.</a:t>
            </a:r>
          </a:p>
          <a:p>
            <a:pPr marL="292608" indent="-292608">
              <a:buFont typeface="Arial" panose="020B0604020202020204" pitchFamily="34" charset="0"/>
              <a:buChar char="•"/>
            </a:pPr>
            <a:r>
              <a:rPr lang="en-US" dirty="0"/>
              <a:t>Straight chair with arm.</a:t>
            </a:r>
          </a:p>
          <a:p>
            <a:pPr marL="292608" indent="-292608">
              <a:buFont typeface="Arial" panose="020B0604020202020204" pitchFamily="34" charset="0"/>
              <a:buChar char="•"/>
            </a:pPr>
            <a:r>
              <a:rPr lang="en-US" dirty="0"/>
              <a:t>Use pillow or towel if necessary.</a:t>
            </a:r>
          </a:p>
        </p:txBody>
      </p:sp>
      <p:pic>
        <p:nvPicPr>
          <p:cNvPr id="8" name="Picture 7" descr="Photograph of a phlebotomy chair.">
            <a:extLst>
              <a:ext uri="{FF2B5EF4-FFF2-40B4-BE49-F238E27FC236}">
                <a16:creationId xmlns:a16="http://schemas.microsoft.com/office/drawing/2014/main" xmlns="" id="{FDD1C6CD-A1F8-B702-B7C5-C2E951C69029}"/>
              </a:ext>
            </a:extLst>
          </p:cNvPr>
          <p:cNvPicPr>
            <a:picLocks noChangeAspect="1"/>
          </p:cNvPicPr>
          <p:nvPr/>
        </p:nvPicPr>
        <p:blipFill>
          <a:blip r:embed="rId3"/>
          <a:stretch>
            <a:fillRect/>
          </a:stretch>
        </p:blipFill>
        <p:spPr>
          <a:xfrm>
            <a:off x="4761960" y="1743310"/>
            <a:ext cx="4035902" cy="3371380"/>
          </a:xfrm>
          <a:prstGeom prst="rect">
            <a:avLst/>
          </a:prstGeom>
        </p:spPr>
      </p:pic>
      <p:sp>
        <p:nvSpPr>
          <p:cNvPr id="6" name="Slide Number Placeholder 5"/>
          <p:cNvSpPr>
            <a:spLocks noGrp="1"/>
          </p:cNvSpPr>
          <p:nvPr>
            <p:ph type="sldNum" sz="quarter" idx="4"/>
          </p:nvPr>
        </p:nvSpPr>
        <p:spPr/>
        <p:txBody>
          <a:bodyPr/>
          <a:lstStyle/>
          <a:p>
            <a:fld id="{68151E55-6873-49E2-B8D5-2F265E6F1973}" type="slidenum">
              <a:rPr lang="en-US" smtClean="0"/>
              <a:pPr/>
              <a:t>12</a:t>
            </a:fld>
            <a:endParaRPr lang="en-US" dirty="0"/>
          </a:p>
        </p:txBody>
      </p:sp>
    </p:spTree>
    <p:extLst>
      <p:ext uri="{BB962C8B-B14F-4D97-AF65-F5344CB8AC3E}">
        <p14:creationId xmlns:p14="http://schemas.microsoft.com/office/powerpoint/2010/main" val="4061635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Learn How 9-2: Tourniquet Application </a:t>
            </a:r>
            <a:r>
              <a:rPr lang="en-US" sz="1100" b="0" dirty="0"/>
              <a:t>1</a:t>
            </a:r>
          </a:p>
        </p:txBody>
      </p:sp>
      <p:sp>
        <p:nvSpPr>
          <p:cNvPr id="3" name="Content Placeholder 2"/>
          <p:cNvSpPr>
            <a:spLocks noGrp="1"/>
          </p:cNvSpPr>
          <p:nvPr>
            <p:ph sz="quarter" idx="11"/>
          </p:nvPr>
        </p:nvSpPr>
        <p:spPr/>
        <p:txBody>
          <a:bodyPr/>
          <a:lstStyle/>
          <a:p>
            <a:pPr marL="402336" indent="-402336">
              <a:buFont typeface="+mj-lt"/>
              <a:buAutoNum type="arabicPeriod"/>
            </a:pPr>
            <a:r>
              <a:rPr lang="en-US" dirty="0"/>
              <a:t>Position the tourniquet under the arm while grasping the ends above the arm and venipuncture area.</a:t>
            </a:r>
          </a:p>
          <a:p>
            <a:pPr marL="402336" indent="-402336">
              <a:buFont typeface="+mj-lt"/>
              <a:buAutoNum type="arabicPeriod"/>
            </a:pPr>
            <a:r>
              <a:rPr lang="en-US" dirty="0"/>
              <a:t>Cross the left end over the right end and apply a small amount of tension to the tourniquet by pulling on each half of the tourniquet.</a:t>
            </a:r>
          </a:p>
          <a:p>
            <a:pPr marL="402336" indent="-402336">
              <a:buFont typeface="+mj-lt"/>
              <a:buAutoNum type="arabicPeriod"/>
            </a:pPr>
            <a:r>
              <a:rPr lang="en-US" dirty="0"/>
              <a:t>Grasp both ends of the tourniquet close to the patient’s arm between the thumb and forefinger of the left hand.</a:t>
            </a:r>
          </a:p>
          <a:p>
            <a:pPr marL="402336" indent="-402336">
              <a:buFont typeface="+mj-lt"/>
              <a:buAutoNum type="arabicPeriod"/>
            </a:pPr>
            <a:r>
              <a:rPr lang="en-US" dirty="0"/>
              <a:t>Using the right middle finger or index finger, tuck the left end under the right end. The loose end of the tourniquet will be pointing toward the shoulder and the loop will be pointed toward the hand.</a:t>
            </a:r>
          </a:p>
        </p:txBody>
      </p:sp>
      <p:sp>
        <p:nvSpPr>
          <p:cNvPr id="6" name="Slide Number Placeholder 5"/>
          <p:cNvSpPr>
            <a:spLocks noGrp="1"/>
          </p:cNvSpPr>
          <p:nvPr>
            <p:ph type="sldNum" sz="quarter" idx="4"/>
          </p:nvPr>
        </p:nvSpPr>
        <p:spPr/>
        <p:txBody>
          <a:bodyPr/>
          <a:lstStyle/>
          <a:p>
            <a:fld id="{68151E55-6873-49E2-B8D5-2F265E6F1973}" type="slidenum">
              <a:rPr lang="en-US" smtClean="0"/>
              <a:pPr/>
              <a:t>13</a:t>
            </a:fld>
            <a:endParaRPr lang="en-US" dirty="0"/>
          </a:p>
        </p:txBody>
      </p:sp>
    </p:spTree>
    <p:extLst>
      <p:ext uri="{BB962C8B-B14F-4D97-AF65-F5344CB8AC3E}">
        <p14:creationId xmlns:p14="http://schemas.microsoft.com/office/powerpoint/2010/main" val="1798620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a:t>Learn How 9-2: Tourniquet Application </a:t>
            </a:r>
            <a:r>
              <a:rPr lang="en-US" sz="1100" b="0" dirty="0"/>
              <a:t>2</a:t>
            </a:r>
          </a:p>
        </p:txBody>
      </p:sp>
      <p:sp>
        <p:nvSpPr>
          <p:cNvPr id="3" name="Content Placeholder 2"/>
          <p:cNvSpPr>
            <a:spLocks noGrp="1"/>
          </p:cNvSpPr>
          <p:nvPr>
            <p:ph sz="quarter" idx="11"/>
          </p:nvPr>
        </p:nvSpPr>
        <p:spPr/>
        <p:txBody>
          <a:bodyPr/>
          <a:lstStyle/>
          <a:p>
            <a:pPr marL="402336" indent="-402336">
              <a:buFont typeface="+mj-lt"/>
              <a:buAutoNum type="arabicPeriod" startAt="5"/>
            </a:pPr>
            <a:r>
              <a:rPr lang="en-US" dirty="0"/>
              <a:t>When tugged after the venipuncture procedure, the loose end will easily release the tourniquet from the arm.</a:t>
            </a:r>
          </a:p>
        </p:txBody>
      </p:sp>
      <p:sp>
        <p:nvSpPr>
          <p:cNvPr id="6" name="Slide Number Placeholder 5"/>
          <p:cNvSpPr>
            <a:spLocks noGrp="1"/>
          </p:cNvSpPr>
          <p:nvPr>
            <p:ph type="sldNum" sz="quarter" idx="4"/>
          </p:nvPr>
        </p:nvSpPr>
        <p:spPr/>
        <p:txBody>
          <a:bodyPr/>
          <a:lstStyle/>
          <a:p>
            <a:fld id="{68151E55-6873-49E2-B8D5-2F265E6F1973}" type="slidenum">
              <a:rPr lang="en-US" smtClean="0"/>
              <a:pPr/>
              <a:t>14</a:t>
            </a:fld>
            <a:endParaRPr lang="en-US" dirty="0"/>
          </a:p>
        </p:txBody>
      </p:sp>
    </p:spTree>
    <p:extLst>
      <p:ext uri="{BB962C8B-B14F-4D97-AF65-F5344CB8AC3E}">
        <p14:creationId xmlns:p14="http://schemas.microsoft.com/office/powerpoint/2010/main" val="2923218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FFD4E-CA4E-511B-48A2-95A9EE8DFAF8}"/>
              </a:ext>
            </a:extLst>
          </p:cNvPr>
          <p:cNvSpPr>
            <a:spLocks noGrp="1"/>
          </p:cNvSpPr>
          <p:nvPr>
            <p:ph type="title"/>
          </p:nvPr>
        </p:nvSpPr>
        <p:spPr/>
        <p:txBody>
          <a:bodyPr/>
          <a:lstStyle/>
          <a:p>
            <a:r>
              <a:rPr lang="en-IN" sz="3600" dirty="0"/>
              <a:t>Applying the Tourniquet </a:t>
            </a:r>
            <a:r>
              <a:rPr lang="en-IN" sz="1000" b="0" dirty="0"/>
              <a:t>1</a:t>
            </a:r>
          </a:p>
        </p:txBody>
      </p:sp>
      <p:pic>
        <p:nvPicPr>
          <p:cNvPr id="10" name="Picture 9" descr="Gloved hands holding tourniquet around patient's arm above the elbow, with ends of tourniquet crossed in front of the arm.">
            <a:extLst>
              <a:ext uri="{FF2B5EF4-FFF2-40B4-BE49-F238E27FC236}">
                <a16:creationId xmlns:a16="http://schemas.microsoft.com/office/drawing/2014/main" xmlns="" id="{BE47B0B7-DB74-2EB8-55C9-D95FE88C6CD0}"/>
              </a:ext>
            </a:extLst>
          </p:cNvPr>
          <p:cNvPicPr>
            <a:picLocks noChangeAspect="1"/>
          </p:cNvPicPr>
          <p:nvPr/>
        </p:nvPicPr>
        <p:blipFill>
          <a:blip r:embed="rId3"/>
          <a:stretch>
            <a:fillRect/>
          </a:stretch>
        </p:blipFill>
        <p:spPr>
          <a:xfrm>
            <a:off x="419100" y="1260475"/>
            <a:ext cx="4407790" cy="3731075"/>
          </a:xfrm>
          <a:prstGeom prst="rect">
            <a:avLst/>
          </a:prstGeom>
        </p:spPr>
      </p:pic>
      <p:sp>
        <p:nvSpPr>
          <p:cNvPr id="3" name="Content Placeholder 2">
            <a:extLst>
              <a:ext uri="{FF2B5EF4-FFF2-40B4-BE49-F238E27FC236}">
                <a16:creationId xmlns:a16="http://schemas.microsoft.com/office/drawing/2014/main" xmlns="" id="{2A16E561-1F60-7C80-7212-47E23B4040EB}"/>
              </a:ext>
            </a:extLst>
          </p:cNvPr>
          <p:cNvSpPr>
            <a:spLocks noGrp="1"/>
          </p:cNvSpPr>
          <p:nvPr>
            <p:ph sz="quarter" idx="11"/>
          </p:nvPr>
        </p:nvSpPr>
        <p:spPr>
          <a:xfrm>
            <a:off x="1085850" y="4986483"/>
            <a:ext cx="2743200" cy="442767"/>
          </a:xfrm>
        </p:spPr>
        <p:txBody>
          <a:bodyPr/>
          <a:lstStyle/>
          <a:p>
            <a:r>
              <a:rPr lang="en-IN" dirty="0"/>
              <a:t>Position tourniquet</a:t>
            </a:r>
          </a:p>
        </p:txBody>
      </p:sp>
      <p:pic>
        <p:nvPicPr>
          <p:cNvPr id="11" name="Picture 10" descr="Gloved hand holding the tourniquet in place on patient's arm above the elbow with the left end crossed over the right end.  ">
            <a:extLst>
              <a:ext uri="{FF2B5EF4-FFF2-40B4-BE49-F238E27FC236}">
                <a16:creationId xmlns:a16="http://schemas.microsoft.com/office/drawing/2014/main" xmlns="" id="{9F8BD71F-44BD-041C-5E1A-DC1AA8847831}"/>
              </a:ext>
            </a:extLst>
          </p:cNvPr>
          <p:cNvPicPr>
            <a:picLocks noChangeAspect="1"/>
          </p:cNvPicPr>
          <p:nvPr/>
        </p:nvPicPr>
        <p:blipFill>
          <a:blip r:embed="rId4"/>
          <a:stretch>
            <a:fillRect/>
          </a:stretch>
        </p:blipFill>
        <p:spPr>
          <a:xfrm>
            <a:off x="4903090" y="1263292"/>
            <a:ext cx="4200508" cy="3615241"/>
          </a:xfrm>
          <a:prstGeom prst="rect">
            <a:avLst/>
          </a:prstGeom>
        </p:spPr>
      </p:pic>
      <p:sp>
        <p:nvSpPr>
          <p:cNvPr id="4" name="Content Placeholder 3">
            <a:extLst>
              <a:ext uri="{FF2B5EF4-FFF2-40B4-BE49-F238E27FC236}">
                <a16:creationId xmlns:a16="http://schemas.microsoft.com/office/drawing/2014/main" xmlns="" id="{4878233D-D975-0287-A702-8A3F98E4DF57}"/>
              </a:ext>
            </a:extLst>
          </p:cNvPr>
          <p:cNvSpPr>
            <a:spLocks noGrp="1"/>
          </p:cNvSpPr>
          <p:nvPr>
            <p:ph sz="quarter" idx="14"/>
          </p:nvPr>
        </p:nvSpPr>
        <p:spPr>
          <a:xfrm>
            <a:off x="5067300" y="4983308"/>
            <a:ext cx="3467100" cy="455467"/>
          </a:xfrm>
        </p:spPr>
        <p:txBody>
          <a:bodyPr/>
          <a:lstStyle/>
          <a:p>
            <a:r>
              <a:rPr lang="en-US" dirty="0"/>
              <a:t>Cross left end over right</a:t>
            </a:r>
            <a:endParaRPr lang="en-IN" dirty="0"/>
          </a:p>
        </p:txBody>
      </p:sp>
      <p:sp>
        <p:nvSpPr>
          <p:cNvPr id="7" name="Slide Number Placeholder 6">
            <a:extLst>
              <a:ext uri="{FF2B5EF4-FFF2-40B4-BE49-F238E27FC236}">
                <a16:creationId xmlns:a16="http://schemas.microsoft.com/office/drawing/2014/main" xmlns="" id="{3EA3BCE4-8B94-BC75-6707-8B76AFE901F6}"/>
              </a:ext>
            </a:extLst>
          </p:cNvPr>
          <p:cNvSpPr>
            <a:spLocks noGrp="1"/>
          </p:cNvSpPr>
          <p:nvPr>
            <p:ph type="sldNum" sz="quarter" idx="10"/>
          </p:nvPr>
        </p:nvSpPr>
        <p:spPr/>
        <p:txBody>
          <a:bodyPr/>
          <a:lstStyle/>
          <a:p>
            <a:fld id="{68151E55-6873-49E2-B8D5-2F265E6F1973}" type="slidenum">
              <a:rPr lang="en-US" smtClean="0"/>
              <a:t>15</a:t>
            </a:fld>
            <a:endParaRPr lang="en-US"/>
          </a:p>
        </p:txBody>
      </p:sp>
    </p:spTree>
    <p:extLst>
      <p:ext uri="{BB962C8B-B14F-4D97-AF65-F5344CB8AC3E}">
        <p14:creationId xmlns:p14="http://schemas.microsoft.com/office/powerpoint/2010/main" val="3756538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FFD4E-CA4E-511B-48A2-95A9EE8DFAF8}"/>
              </a:ext>
            </a:extLst>
          </p:cNvPr>
          <p:cNvSpPr>
            <a:spLocks noGrp="1"/>
          </p:cNvSpPr>
          <p:nvPr>
            <p:ph type="title"/>
          </p:nvPr>
        </p:nvSpPr>
        <p:spPr/>
        <p:txBody>
          <a:bodyPr/>
          <a:lstStyle/>
          <a:p>
            <a:r>
              <a:rPr lang="en-IN" sz="3600" dirty="0"/>
              <a:t>Applying the Tourniquet </a:t>
            </a:r>
            <a:r>
              <a:rPr lang="en-IN" sz="1000" b="0" dirty="0"/>
              <a:t>2</a:t>
            </a:r>
          </a:p>
        </p:txBody>
      </p:sp>
      <p:pic>
        <p:nvPicPr>
          <p:cNvPr id="5" name="Picture 4" descr="Gloved hands tucking the left end of the tourniquet under the right end. ">
            <a:extLst>
              <a:ext uri="{FF2B5EF4-FFF2-40B4-BE49-F238E27FC236}">
                <a16:creationId xmlns:a16="http://schemas.microsoft.com/office/drawing/2014/main" xmlns="" id="{9F2ACA78-129D-31C5-0697-A7A225D61122}"/>
              </a:ext>
            </a:extLst>
          </p:cNvPr>
          <p:cNvPicPr>
            <a:picLocks noChangeAspect="1"/>
          </p:cNvPicPr>
          <p:nvPr/>
        </p:nvPicPr>
        <p:blipFill>
          <a:blip r:embed="rId3"/>
          <a:stretch>
            <a:fillRect/>
          </a:stretch>
        </p:blipFill>
        <p:spPr>
          <a:xfrm>
            <a:off x="425005" y="1277712"/>
            <a:ext cx="4407790" cy="3731075"/>
          </a:xfrm>
          <a:prstGeom prst="rect">
            <a:avLst/>
          </a:prstGeom>
        </p:spPr>
      </p:pic>
      <p:sp>
        <p:nvSpPr>
          <p:cNvPr id="3" name="Content Placeholder 2">
            <a:extLst>
              <a:ext uri="{FF2B5EF4-FFF2-40B4-BE49-F238E27FC236}">
                <a16:creationId xmlns:a16="http://schemas.microsoft.com/office/drawing/2014/main" xmlns="" id="{2A16E561-1F60-7C80-7212-47E23B4040EB}"/>
              </a:ext>
            </a:extLst>
          </p:cNvPr>
          <p:cNvSpPr>
            <a:spLocks noGrp="1"/>
          </p:cNvSpPr>
          <p:nvPr>
            <p:ph sz="quarter" idx="11"/>
          </p:nvPr>
        </p:nvSpPr>
        <p:spPr>
          <a:xfrm>
            <a:off x="419100" y="5206915"/>
            <a:ext cx="4076700" cy="442767"/>
          </a:xfrm>
        </p:spPr>
        <p:txBody>
          <a:bodyPr/>
          <a:lstStyle/>
          <a:p>
            <a:r>
              <a:rPr lang="en-US" dirty="0"/>
              <a:t>Tuck left end under right end</a:t>
            </a:r>
          </a:p>
        </p:txBody>
      </p:sp>
      <p:pic>
        <p:nvPicPr>
          <p:cNvPr id="6" name="Picture 5" descr="Tourniquet in place on patient's arm with loose ends pointing toward the patient's shoulder.">
            <a:extLst>
              <a:ext uri="{FF2B5EF4-FFF2-40B4-BE49-F238E27FC236}">
                <a16:creationId xmlns:a16="http://schemas.microsoft.com/office/drawing/2014/main" xmlns="" id="{BF908F43-4034-96F3-270F-0932ABEDAE23}"/>
              </a:ext>
            </a:extLst>
          </p:cNvPr>
          <p:cNvPicPr>
            <a:picLocks noChangeAspect="1"/>
          </p:cNvPicPr>
          <p:nvPr/>
        </p:nvPicPr>
        <p:blipFill>
          <a:blip r:embed="rId4"/>
          <a:stretch>
            <a:fillRect/>
          </a:stretch>
        </p:blipFill>
        <p:spPr>
          <a:xfrm>
            <a:off x="4872046" y="1278479"/>
            <a:ext cx="4200508" cy="3615241"/>
          </a:xfrm>
          <a:prstGeom prst="rect">
            <a:avLst/>
          </a:prstGeom>
        </p:spPr>
      </p:pic>
      <p:sp>
        <p:nvSpPr>
          <p:cNvPr id="4" name="Content Placeholder 3">
            <a:extLst>
              <a:ext uri="{FF2B5EF4-FFF2-40B4-BE49-F238E27FC236}">
                <a16:creationId xmlns:a16="http://schemas.microsoft.com/office/drawing/2014/main" xmlns="" id="{4878233D-D975-0287-A702-8A3F98E4DF57}"/>
              </a:ext>
            </a:extLst>
          </p:cNvPr>
          <p:cNvSpPr>
            <a:spLocks noGrp="1"/>
          </p:cNvSpPr>
          <p:nvPr>
            <p:ph sz="quarter" idx="14"/>
          </p:nvPr>
        </p:nvSpPr>
        <p:spPr>
          <a:xfrm>
            <a:off x="5067300" y="5192858"/>
            <a:ext cx="3533775" cy="798367"/>
          </a:xfrm>
        </p:spPr>
        <p:txBody>
          <a:bodyPr/>
          <a:lstStyle/>
          <a:p>
            <a:r>
              <a:rPr lang="en-US" dirty="0"/>
              <a:t>Loose ends point toward shoulder</a:t>
            </a:r>
          </a:p>
        </p:txBody>
      </p:sp>
      <p:sp>
        <p:nvSpPr>
          <p:cNvPr id="7" name="Slide Number Placeholder 6">
            <a:extLst>
              <a:ext uri="{FF2B5EF4-FFF2-40B4-BE49-F238E27FC236}">
                <a16:creationId xmlns:a16="http://schemas.microsoft.com/office/drawing/2014/main" xmlns="" id="{3EA3BCE4-8B94-BC75-6707-8B76AFE901F6}"/>
              </a:ext>
            </a:extLst>
          </p:cNvPr>
          <p:cNvSpPr>
            <a:spLocks noGrp="1"/>
          </p:cNvSpPr>
          <p:nvPr>
            <p:ph type="sldNum" sz="quarter" idx="10"/>
          </p:nvPr>
        </p:nvSpPr>
        <p:spPr/>
        <p:txBody>
          <a:bodyPr/>
          <a:lstStyle/>
          <a:p>
            <a:fld id="{68151E55-6873-49E2-B8D5-2F265E6F1973}" type="slidenum">
              <a:rPr lang="en-US" smtClean="0"/>
              <a:t>16</a:t>
            </a:fld>
            <a:endParaRPr lang="en-US"/>
          </a:p>
        </p:txBody>
      </p:sp>
    </p:spTree>
    <p:extLst>
      <p:ext uri="{BB962C8B-B14F-4D97-AF65-F5344CB8AC3E}">
        <p14:creationId xmlns:p14="http://schemas.microsoft.com/office/powerpoint/2010/main" val="988973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4D2D37-B960-76A6-EE5C-DD7F5CD8E669}"/>
              </a:ext>
            </a:extLst>
          </p:cNvPr>
          <p:cNvSpPr>
            <a:spLocks noGrp="1"/>
          </p:cNvSpPr>
          <p:nvPr>
            <p:ph type="title"/>
          </p:nvPr>
        </p:nvSpPr>
        <p:spPr/>
        <p:txBody>
          <a:bodyPr>
            <a:normAutofit/>
          </a:bodyPr>
          <a:lstStyle/>
          <a:p>
            <a:r>
              <a:rPr lang="en-IN" sz="3600" dirty="0"/>
              <a:t>Selecting the Site</a:t>
            </a:r>
          </a:p>
        </p:txBody>
      </p:sp>
      <p:sp>
        <p:nvSpPr>
          <p:cNvPr id="3" name="Content Placeholder 2">
            <a:extLst>
              <a:ext uri="{FF2B5EF4-FFF2-40B4-BE49-F238E27FC236}">
                <a16:creationId xmlns:a16="http://schemas.microsoft.com/office/drawing/2014/main" xmlns="" id="{13547334-E9BC-3518-93A8-B87123EC494F}"/>
              </a:ext>
            </a:extLst>
          </p:cNvPr>
          <p:cNvSpPr>
            <a:spLocks noGrp="1"/>
          </p:cNvSpPr>
          <p:nvPr>
            <p:ph sz="quarter" idx="11"/>
          </p:nvPr>
        </p:nvSpPr>
        <p:spPr>
          <a:xfrm>
            <a:off x="342900" y="1276709"/>
            <a:ext cx="4086225" cy="2704741"/>
          </a:xfrm>
        </p:spPr>
        <p:txBody>
          <a:bodyPr/>
          <a:lstStyle/>
          <a:p>
            <a:pPr marL="292608" indent="-292608">
              <a:buFont typeface="Arial" panose="020B0604020202020204" pitchFamily="34" charset="0"/>
              <a:buChar char="•"/>
            </a:pPr>
            <a:r>
              <a:rPr lang="en-US" dirty="0"/>
              <a:t>Position arm at downward angle.</a:t>
            </a:r>
          </a:p>
          <a:p>
            <a:pPr marL="292608" indent="-292608">
              <a:buFont typeface="Arial" panose="020B0604020202020204" pitchFamily="34" charset="0"/>
              <a:buChar char="•"/>
            </a:pPr>
            <a:r>
              <a:rPr lang="en-US" dirty="0"/>
              <a:t>Ask patient to make a fist.</a:t>
            </a:r>
          </a:p>
          <a:p>
            <a:pPr marL="292608" indent="-292608">
              <a:buFont typeface="Arial" panose="020B0604020202020204" pitchFamily="34" charset="0"/>
              <a:buChar char="•"/>
            </a:pPr>
            <a:r>
              <a:rPr lang="en-US" dirty="0"/>
              <a:t>Examine the antecubital area first.</a:t>
            </a:r>
          </a:p>
          <a:p>
            <a:pPr marL="292608" indent="-292608">
              <a:buFont typeface="Arial" panose="020B0604020202020204" pitchFamily="34" charset="0"/>
              <a:buChar char="•"/>
            </a:pPr>
            <a:r>
              <a:rPr lang="en-US" dirty="0"/>
              <a:t>Palpate vein with fingertip.</a:t>
            </a:r>
            <a:endParaRPr lang="en-IN" dirty="0"/>
          </a:p>
        </p:txBody>
      </p:sp>
      <p:pic>
        <p:nvPicPr>
          <p:cNvPr id="8" name="Picture 7" descr="A gloved hand being used to select the site for a venipuncture in an arm.">
            <a:extLst>
              <a:ext uri="{FF2B5EF4-FFF2-40B4-BE49-F238E27FC236}">
                <a16:creationId xmlns:a16="http://schemas.microsoft.com/office/drawing/2014/main" xmlns="" id="{670654CA-9FE9-8E9C-9190-B0A2E06B5EF4}"/>
              </a:ext>
            </a:extLst>
          </p:cNvPr>
          <p:cNvPicPr>
            <a:picLocks noChangeAspect="1"/>
          </p:cNvPicPr>
          <p:nvPr/>
        </p:nvPicPr>
        <p:blipFill>
          <a:blip r:embed="rId3"/>
          <a:stretch>
            <a:fillRect/>
          </a:stretch>
        </p:blipFill>
        <p:spPr>
          <a:xfrm>
            <a:off x="4592211" y="1270143"/>
            <a:ext cx="4023709" cy="3297667"/>
          </a:xfrm>
          <a:prstGeom prst="rect">
            <a:avLst/>
          </a:prstGeom>
        </p:spPr>
      </p:pic>
      <p:sp>
        <p:nvSpPr>
          <p:cNvPr id="4" name="Content Placeholder 3">
            <a:extLst>
              <a:ext uri="{FF2B5EF4-FFF2-40B4-BE49-F238E27FC236}">
                <a16:creationId xmlns:a16="http://schemas.microsoft.com/office/drawing/2014/main" xmlns="" id="{592395D2-274A-F2BE-39AB-E50F40F5E1F6}"/>
              </a:ext>
            </a:extLst>
          </p:cNvPr>
          <p:cNvSpPr>
            <a:spLocks noGrp="1"/>
          </p:cNvSpPr>
          <p:nvPr>
            <p:ph sz="quarter" idx="14"/>
          </p:nvPr>
        </p:nvSpPr>
        <p:spPr>
          <a:xfrm>
            <a:off x="342900" y="4934216"/>
            <a:ext cx="8677275" cy="1195210"/>
          </a:xfrm>
        </p:spPr>
        <p:txBody>
          <a:bodyPr/>
          <a:lstStyle/>
          <a:p>
            <a:r>
              <a:rPr lang="en-US" dirty="0"/>
              <a:t>Always adhere to standard precautions when collecting blood by venipuncture, capillary (dermal) puncture, or venous access devices in order to prevent the transfer of infectious diseases.</a:t>
            </a:r>
            <a:endParaRPr lang="en-IN" dirty="0"/>
          </a:p>
        </p:txBody>
      </p:sp>
      <p:sp>
        <p:nvSpPr>
          <p:cNvPr id="7" name="Slide Number Placeholder 6">
            <a:extLst>
              <a:ext uri="{FF2B5EF4-FFF2-40B4-BE49-F238E27FC236}">
                <a16:creationId xmlns:a16="http://schemas.microsoft.com/office/drawing/2014/main" xmlns="" id="{AE48866C-4112-A5DB-B864-239EE8141C8D}"/>
              </a:ext>
            </a:extLst>
          </p:cNvPr>
          <p:cNvSpPr>
            <a:spLocks noGrp="1"/>
          </p:cNvSpPr>
          <p:nvPr>
            <p:ph type="sldNum" sz="quarter" idx="10"/>
          </p:nvPr>
        </p:nvSpPr>
        <p:spPr/>
        <p:txBody>
          <a:bodyPr/>
          <a:lstStyle/>
          <a:p>
            <a:fld id="{68151E55-6873-49E2-B8D5-2F265E6F1973}" type="slidenum">
              <a:rPr lang="en-US" smtClean="0"/>
              <a:t>17</a:t>
            </a:fld>
            <a:endParaRPr lang="en-US"/>
          </a:p>
        </p:txBody>
      </p:sp>
    </p:spTree>
    <p:extLst>
      <p:ext uri="{BB962C8B-B14F-4D97-AF65-F5344CB8AC3E}">
        <p14:creationId xmlns:p14="http://schemas.microsoft.com/office/powerpoint/2010/main" val="390054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1-2-3-2-1 Method</a:t>
            </a:r>
          </a:p>
        </p:txBody>
      </p:sp>
      <p:sp>
        <p:nvSpPr>
          <p:cNvPr id="3" name="Content Placeholder 2"/>
          <p:cNvSpPr>
            <a:spLocks noGrp="1"/>
          </p:cNvSpPr>
          <p:nvPr>
            <p:ph sz="quarter" idx="11"/>
          </p:nvPr>
        </p:nvSpPr>
        <p:spPr/>
        <p:txBody>
          <a:bodyPr/>
          <a:lstStyle/>
          <a:p>
            <a:r>
              <a:rPr lang="en-US" dirty="0"/>
              <a:t>Used in locations not typically used for blood collection.</a:t>
            </a:r>
          </a:p>
          <a:p>
            <a:pPr marL="292608"/>
            <a:r>
              <a:rPr lang="en-US" dirty="0"/>
              <a:t>1—pair of gloves.</a:t>
            </a:r>
          </a:p>
          <a:p>
            <a:pPr marL="292608"/>
            <a:r>
              <a:rPr lang="en-US" dirty="0"/>
              <a:t>2—tourniquet and alcohol swab.</a:t>
            </a:r>
          </a:p>
          <a:p>
            <a:pPr marL="292608"/>
            <a:r>
              <a:rPr lang="en-US" dirty="0"/>
              <a:t>3—needle, holder, and tubes (in draw order).</a:t>
            </a:r>
          </a:p>
          <a:p>
            <a:pPr marL="292608"/>
            <a:r>
              <a:rPr lang="en-US" dirty="0"/>
              <a:t>2—gauze/cotton swab and bandage.</a:t>
            </a:r>
          </a:p>
          <a:p>
            <a:pPr marL="292608"/>
            <a:r>
              <a:rPr lang="en-US" dirty="0"/>
              <a:t>1—sharps container.</a:t>
            </a:r>
          </a:p>
        </p:txBody>
      </p:sp>
      <p:sp>
        <p:nvSpPr>
          <p:cNvPr id="6" name="Slide Number Placeholder 5"/>
          <p:cNvSpPr>
            <a:spLocks noGrp="1"/>
          </p:cNvSpPr>
          <p:nvPr>
            <p:ph type="sldNum" sz="quarter" idx="4"/>
          </p:nvPr>
        </p:nvSpPr>
        <p:spPr/>
        <p:txBody>
          <a:bodyPr/>
          <a:lstStyle/>
          <a:p>
            <a:fld id="{68151E55-6873-49E2-B8D5-2F265E6F1973}" type="slidenum">
              <a:rPr lang="en-US" smtClean="0"/>
              <a:pPr/>
              <a:t>18</a:t>
            </a:fld>
            <a:endParaRPr lang="en-US" dirty="0"/>
          </a:p>
        </p:txBody>
      </p:sp>
    </p:spTree>
    <p:extLst>
      <p:ext uri="{BB962C8B-B14F-4D97-AF65-F5344CB8AC3E}">
        <p14:creationId xmlns:p14="http://schemas.microsoft.com/office/powerpoint/2010/main" val="13892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Considerations for Children</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Squat down to child’s height to reduce intimidation.</a:t>
            </a:r>
          </a:p>
          <a:p>
            <a:pPr marL="292608" indent="-292608">
              <a:buFont typeface="Arial" panose="020B0604020202020204" pitchFamily="34" charset="0"/>
              <a:buChar char="•"/>
            </a:pPr>
            <a:r>
              <a:rPr lang="en-US" dirty="0"/>
              <a:t>Never lie.</a:t>
            </a:r>
          </a:p>
          <a:p>
            <a:pPr marL="292608" indent="-292608">
              <a:buFont typeface="Arial" panose="020B0604020202020204" pitchFamily="34" charset="0"/>
              <a:buChar char="•"/>
            </a:pPr>
            <a:r>
              <a:rPr lang="en-US" dirty="0"/>
              <a:t>Ask the child’s caregiver to help.</a:t>
            </a:r>
          </a:p>
          <a:p>
            <a:pPr marL="292608" indent="-292608">
              <a:buFont typeface="Arial" panose="020B0604020202020204" pitchFamily="34" charset="0"/>
              <a:buChar char="•"/>
            </a:pPr>
            <a:r>
              <a:rPr lang="en-US" dirty="0"/>
              <a:t>Use restraining chairs or arm boards if necessary.</a:t>
            </a:r>
          </a:p>
          <a:p>
            <a:pPr marL="292608" indent="-292608">
              <a:buFont typeface="Arial" panose="020B0604020202020204" pitchFamily="34" charset="0"/>
              <a:buChar char="•"/>
            </a:pPr>
            <a:r>
              <a:rPr lang="en-US" dirty="0"/>
              <a:t>Have special bandages or stickers available as rewards.</a:t>
            </a:r>
          </a:p>
          <a:p>
            <a:pPr marL="292608" indent="-292608">
              <a:buFont typeface="Arial" panose="020B0604020202020204" pitchFamily="34" charset="0"/>
              <a:buChar char="•"/>
            </a:pPr>
            <a:r>
              <a:rPr lang="en-US" dirty="0"/>
              <a:t>Always be honest and direct.</a:t>
            </a:r>
          </a:p>
        </p:txBody>
      </p:sp>
      <p:sp>
        <p:nvSpPr>
          <p:cNvPr id="6" name="Slide Number Placeholder 5"/>
          <p:cNvSpPr>
            <a:spLocks noGrp="1"/>
          </p:cNvSpPr>
          <p:nvPr>
            <p:ph type="sldNum" sz="quarter" idx="4"/>
          </p:nvPr>
        </p:nvSpPr>
        <p:spPr/>
        <p:txBody>
          <a:bodyPr/>
          <a:lstStyle/>
          <a:p>
            <a:fld id="{68151E55-6873-49E2-B8D5-2F265E6F1973}" type="slidenum">
              <a:rPr lang="en-US" smtClean="0"/>
              <a:pPr/>
              <a:t>19</a:t>
            </a:fld>
            <a:endParaRPr lang="en-US" dirty="0"/>
          </a:p>
        </p:txBody>
      </p:sp>
    </p:spTree>
    <p:extLst>
      <p:ext uri="{BB962C8B-B14F-4D97-AF65-F5344CB8AC3E}">
        <p14:creationId xmlns:p14="http://schemas.microsoft.com/office/powerpoint/2010/main" val="3716243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Outcomes</a:t>
            </a:r>
          </a:p>
        </p:txBody>
      </p:sp>
      <p:sp>
        <p:nvSpPr>
          <p:cNvPr id="3" name="Content Placeholder 2"/>
          <p:cNvSpPr>
            <a:spLocks noGrp="1"/>
          </p:cNvSpPr>
          <p:nvPr>
            <p:ph sz="quarter" idx="11"/>
          </p:nvPr>
        </p:nvSpPr>
        <p:spPr/>
        <p:txBody>
          <a:bodyPr/>
          <a:lstStyle/>
          <a:p>
            <a:pPr marL="508000" indent="-508000"/>
            <a:r>
              <a:rPr lang="en-US" dirty="0"/>
              <a:t>9.1 Summarize the steps necessary to perform a competent/effective venipuncture.</a:t>
            </a:r>
          </a:p>
          <a:p>
            <a:pPr marL="508000" indent="-508000"/>
            <a:r>
              <a:rPr lang="en-US" dirty="0"/>
              <a:t>9.2 Describe special procedures needed for venipuncture on difficult-to-draw veins.</a:t>
            </a:r>
          </a:p>
          <a:p>
            <a:pPr marL="508000" indent="-508000"/>
            <a:r>
              <a:rPr lang="en-US" dirty="0"/>
              <a:t>9.3 Describe signs and symptoms of venipuncture complications.</a:t>
            </a:r>
          </a:p>
        </p:txBody>
      </p:sp>
      <p:sp>
        <p:nvSpPr>
          <p:cNvPr id="6" name="Slide Number Placeholder 5"/>
          <p:cNvSpPr>
            <a:spLocks noGrp="1"/>
          </p:cNvSpPr>
          <p:nvPr>
            <p:ph type="sldNum" sz="quarter" idx="4"/>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302113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 Considerations for Geriatric Patients</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Allow extra time for communication if sensory impairment exists.</a:t>
            </a:r>
          </a:p>
          <a:p>
            <a:pPr marL="292608" indent="-292608">
              <a:buFont typeface="Arial" panose="020B0604020202020204" pitchFamily="34" charset="0"/>
              <a:buChar char="•"/>
            </a:pPr>
            <a:r>
              <a:rPr lang="en-US" dirty="0"/>
              <a:t>Skin is fragile and veins tend to roll; hold skin taut.</a:t>
            </a:r>
          </a:p>
          <a:p>
            <a:pPr marL="292608" indent="-292608">
              <a:buFont typeface="Arial" panose="020B0604020202020204" pitchFamily="34" charset="0"/>
              <a:buChar char="•"/>
            </a:pPr>
            <a:r>
              <a:rPr lang="en-US" dirty="0"/>
              <a:t>If using a butterfly needle, a shallower angle is required during insertion.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20</a:t>
            </a:fld>
            <a:endParaRPr lang="en-US" dirty="0"/>
          </a:p>
        </p:txBody>
      </p:sp>
    </p:spTree>
    <p:extLst>
      <p:ext uri="{BB962C8B-B14F-4D97-AF65-F5344CB8AC3E}">
        <p14:creationId xmlns:p14="http://schemas.microsoft.com/office/powerpoint/2010/main" val="3963037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7D0B18-C2FF-E28F-4F08-32B7F08F428C}"/>
              </a:ext>
            </a:extLst>
          </p:cNvPr>
          <p:cNvSpPr>
            <a:spLocks noGrp="1"/>
          </p:cNvSpPr>
          <p:nvPr>
            <p:ph type="title"/>
          </p:nvPr>
        </p:nvSpPr>
        <p:spPr/>
        <p:txBody>
          <a:bodyPr>
            <a:normAutofit/>
          </a:bodyPr>
          <a:lstStyle/>
          <a:p>
            <a:r>
              <a:rPr lang="en-IN" sz="3600" dirty="0"/>
              <a:t>Cleansing the </a:t>
            </a:r>
            <a:r>
              <a:rPr lang="en-IN" sz="3600" dirty="0" err="1"/>
              <a:t>Venipuncture</a:t>
            </a:r>
            <a:r>
              <a:rPr lang="en-IN" sz="3600" dirty="0"/>
              <a:t> Site</a:t>
            </a:r>
          </a:p>
        </p:txBody>
      </p:sp>
      <p:sp>
        <p:nvSpPr>
          <p:cNvPr id="3" name="Content Placeholder 2">
            <a:extLst>
              <a:ext uri="{FF2B5EF4-FFF2-40B4-BE49-F238E27FC236}">
                <a16:creationId xmlns:a16="http://schemas.microsoft.com/office/drawing/2014/main" xmlns="" id="{EB64334A-BB2F-5E70-07E2-4AC0A9F6FE84}"/>
              </a:ext>
            </a:extLst>
          </p:cNvPr>
          <p:cNvSpPr>
            <a:spLocks noGrp="1"/>
          </p:cNvSpPr>
          <p:nvPr>
            <p:ph sz="quarter" idx="11"/>
          </p:nvPr>
        </p:nvSpPr>
        <p:spPr>
          <a:xfrm>
            <a:off x="342900" y="1276710"/>
            <a:ext cx="5076825" cy="1418866"/>
          </a:xfrm>
        </p:spPr>
        <p:txBody>
          <a:bodyPr/>
          <a:lstStyle/>
          <a:p>
            <a:r>
              <a:rPr lang="en-US" dirty="0"/>
              <a:t>Use aseptic technique.</a:t>
            </a:r>
          </a:p>
          <a:p>
            <a:pPr marL="292608" indent="-292608">
              <a:buFont typeface="Arial" panose="020B0604020202020204" pitchFamily="34" charset="0"/>
              <a:buChar char="•"/>
            </a:pPr>
            <a:r>
              <a:rPr lang="en-US" dirty="0"/>
              <a:t>Use antiseptic (70% alcohol pad).</a:t>
            </a:r>
          </a:p>
          <a:p>
            <a:pPr marL="292608" indent="-292608">
              <a:buFont typeface="Arial" panose="020B0604020202020204" pitchFamily="34" charset="0"/>
              <a:buChar char="•"/>
            </a:pPr>
            <a:r>
              <a:rPr lang="en-US" dirty="0"/>
              <a:t>Use concentric circles.</a:t>
            </a:r>
            <a:endParaRPr lang="en-IN" dirty="0"/>
          </a:p>
        </p:txBody>
      </p:sp>
      <p:pic>
        <p:nvPicPr>
          <p:cNvPr id="9" name="Picture 8" descr="An antiseptic pad being placed on the site in an arm where a venipuncture will be made.">
            <a:extLst>
              <a:ext uri="{FF2B5EF4-FFF2-40B4-BE49-F238E27FC236}">
                <a16:creationId xmlns:a16="http://schemas.microsoft.com/office/drawing/2014/main" xmlns="" id="{0C0B9B66-4207-7F05-AFFD-5896E4F4D810}"/>
              </a:ext>
            </a:extLst>
          </p:cNvPr>
          <p:cNvPicPr>
            <a:picLocks noChangeAspect="1"/>
          </p:cNvPicPr>
          <p:nvPr/>
        </p:nvPicPr>
        <p:blipFill>
          <a:blip r:embed="rId3"/>
          <a:stretch>
            <a:fillRect/>
          </a:stretch>
        </p:blipFill>
        <p:spPr>
          <a:xfrm>
            <a:off x="440199" y="2796389"/>
            <a:ext cx="2650226" cy="2876957"/>
          </a:xfrm>
          <a:prstGeom prst="rect">
            <a:avLst/>
          </a:prstGeom>
        </p:spPr>
      </p:pic>
      <p:sp>
        <p:nvSpPr>
          <p:cNvPr id="4" name="Content Placeholder 3">
            <a:extLst>
              <a:ext uri="{FF2B5EF4-FFF2-40B4-BE49-F238E27FC236}">
                <a16:creationId xmlns:a16="http://schemas.microsoft.com/office/drawing/2014/main" xmlns="" id="{C1190751-F0F3-421D-A284-B4E0479C4B49}"/>
              </a:ext>
            </a:extLst>
          </p:cNvPr>
          <p:cNvSpPr>
            <a:spLocks noGrp="1"/>
          </p:cNvSpPr>
          <p:nvPr>
            <p:ph sz="quarter" idx="14"/>
          </p:nvPr>
        </p:nvSpPr>
        <p:spPr>
          <a:xfrm>
            <a:off x="342900" y="5781800"/>
            <a:ext cx="2400300" cy="474517"/>
          </a:xfrm>
        </p:spPr>
        <p:txBody>
          <a:bodyPr/>
          <a:lstStyle/>
          <a:p>
            <a:r>
              <a:rPr lang="en-IN" dirty="0"/>
              <a:t>Begin at the site</a:t>
            </a:r>
          </a:p>
        </p:txBody>
      </p:sp>
      <p:pic>
        <p:nvPicPr>
          <p:cNvPr id="10" name="Picture 9" descr="An antiseptic pad being moved outwards in a circular motion on the site in the arm where a venipuncture will be made.">
            <a:extLst>
              <a:ext uri="{FF2B5EF4-FFF2-40B4-BE49-F238E27FC236}">
                <a16:creationId xmlns:a16="http://schemas.microsoft.com/office/drawing/2014/main" xmlns="" id="{8198883E-09F3-16D5-C588-4181D0B7BEAE}"/>
              </a:ext>
            </a:extLst>
          </p:cNvPr>
          <p:cNvPicPr>
            <a:picLocks noChangeAspect="1"/>
          </p:cNvPicPr>
          <p:nvPr/>
        </p:nvPicPr>
        <p:blipFill>
          <a:blip r:embed="rId4"/>
          <a:stretch>
            <a:fillRect/>
          </a:stretch>
        </p:blipFill>
        <p:spPr>
          <a:xfrm>
            <a:off x="3540025" y="2820227"/>
            <a:ext cx="2614957" cy="2887034"/>
          </a:xfrm>
          <a:prstGeom prst="rect">
            <a:avLst/>
          </a:prstGeom>
        </p:spPr>
      </p:pic>
      <p:sp>
        <p:nvSpPr>
          <p:cNvPr id="8" name="Content Placeholder 7">
            <a:extLst>
              <a:ext uri="{FF2B5EF4-FFF2-40B4-BE49-F238E27FC236}">
                <a16:creationId xmlns:a16="http://schemas.microsoft.com/office/drawing/2014/main" xmlns="" id="{ACF7EE45-6A12-80DB-9951-95E3B412C122}"/>
              </a:ext>
            </a:extLst>
          </p:cNvPr>
          <p:cNvSpPr>
            <a:spLocks noGrp="1"/>
          </p:cNvSpPr>
          <p:nvPr>
            <p:ph sz="quarter" idx="15"/>
          </p:nvPr>
        </p:nvSpPr>
        <p:spPr>
          <a:xfrm>
            <a:off x="3773340" y="5803337"/>
            <a:ext cx="2148325" cy="438025"/>
          </a:xfrm>
        </p:spPr>
        <p:txBody>
          <a:bodyPr/>
          <a:lstStyle/>
          <a:p>
            <a:r>
              <a:rPr lang="en-IN" dirty="0"/>
              <a:t>Move outward</a:t>
            </a:r>
          </a:p>
        </p:txBody>
      </p:sp>
      <p:sp>
        <p:nvSpPr>
          <p:cNvPr id="7" name="Slide Number Placeholder 6">
            <a:extLst>
              <a:ext uri="{FF2B5EF4-FFF2-40B4-BE49-F238E27FC236}">
                <a16:creationId xmlns:a16="http://schemas.microsoft.com/office/drawing/2014/main" xmlns="" id="{32D975EC-196D-E028-5E04-F1368AC2F16D}"/>
              </a:ext>
            </a:extLst>
          </p:cNvPr>
          <p:cNvSpPr>
            <a:spLocks noGrp="1"/>
          </p:cNvSpPr>
          <p:nvPr>
            <p:ph type="sldNum" sz="quarter" idx="10"/>
          </p:nvPr>
        </p:nvSpPr>
        <p:spPr/>
        <p:txBody>
          <a:bodyPr/>
          <a:lstStyle/>
          <a:p>
            <a:fld id="{68151E55-6873-49E2-B8D5-2F265E6F1973}" type="slidenum">
              <a:rPr lang="en-US" smtClean="0"/>
              <a:t>21</a:t>
            </a:fld>
            <a:endParaRPr lang="en-US"/>
          </a:p>
        </p:txBody>
      </p:sp>
    </p:spTree>
    <p:extLst>
      <p:ext uri="{BB962C8B-B14F-4D97-AF65-F5344CB8AC3E}">
        <p14:creationId xmlns:p14="http://schemas.microsoft.com/office/powerpoint/2010/main" val="1901556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Alcohol</a:t>
            </a:r>
          </a:p>
        </p:txBody>
      </p:sp>
      <p:sp>
        <p:nvSpPr>
          <p:cNvPr id="3" name="Content Placeholder 2"/>
          <p:cNvSpPr>
            <a:spLocks noGrp="1"/>
          </p:cNvSpPr>
          <p:nvPr>
            <p:ph sz="quarter" idx="11"/>
          </p:nvPr>
        </p:nvSpPr>
        <p:spPr/>
        <p:txBody>
          <a:bodyPr/>
          <a:lstStyle/>
          <a:p>
            <a:r>
              <a:rPr lang="en-US" dirty="0"/>
              <a:t>Allow alcohol to air dry or use a gauze pad.</a:t>
            </a:r>
          </a:p>
          <a:p>
            <a:r>
              <a:rPr lang="en-US" dirty="0"/>
              <a:t>NEVER blow on the site to dry the alcohol.</a:t>
            </a:r>
          </a:p>
          <a:p>
            <a:r>
              <a:rPr lang="en-US" dirty="0"/>
              <a:t>Be sure alcohol has dried before attempting venipuncture.</a:t>
            </a:r>
          </a:p>
          <a:p>
            <a:pPr marL="292608" indent="-292608">
              <a:buFont typeface="Arial" panose="020B0604020202020204" pitchFamily="34" charset="0"/>
              <a:buChar char="•"/>
            </a:pPr>
            <a:r>
              <a:rPr lang="en-US" dirty="0"/>
              <a:t>Wet alcohol can hemolyze the specimen and affect laboratory results.</a:t>
            </a:r>
          </a:p>
          <a:p>
            <a:pPr marL="292608" indent="-292608">
              <a:buFont typeface="Arial" panose="020B0604020202020204" pitchFamily="34" charset="0"/>
              <a:buChar char="•"/>
            </a:pPr>
            <a:r>
              <a:rPr lang="en-US" dirty="0"/>
              <a:t>Prevent burning sensation when needle enters the skin, which patient may perceive as injury.</a:t>
            </a:r>
          </a:p>
        </p:txBody>
      </p:sp>
      <p:sp>
        <p:nvSpPr>
          <p:cNvPr id="6" name="Slide Number Placeholder 5"/>
          <p:cNvSpPr>
            <a:spLocks noGrp="1"/>
          </p:cNvSpPr>
          <p:nvPr>
            <p:ph type="sldNum" sz="quarter" idx="4"/>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val="3050507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Performing the Venipuncture</a:t>
            </a:r>
          </a:p>
        </p:txBody>
      </p:sp>
      <p:sp>
        <p:nvSpPr>
          <p:cNvPr id="3" name="Content Placeholder 2"/>
          <p:cNvSpPr>
            <a:spLocks noGrp="1"/>
          </p:cNvSpPr>
          <p:nvPr>
            <p:ph sz="quarter" idx="11"/>
          </p:nvPr>
        </p:nvSpPr>
        <p:spPr>
          <a:xfrm>
            <a:off x="342900" y="1276709"/>
            <a:ext cx="3800475" cy="1961791"/>
          </a:xfrm>
        </p:spPr>
        <p:txBody>
          <a:bodyPr/>
          <a:lstStyle/>
          <a:p>
            <a:pPr marL="292608" indent="-292608">
              <a:buFont typeface="Arial" panose="020B0604020202020204" pitchFamily="34" charset="0"/>
              <a:buChar char="•"/>
            </a:pPr>
            <a:r>
              <a:rPr lang="en-US" dirty="0"/>
              <a:t>Reapply the tourniquet.</a:t>
            </a:r>
          </a:p>
          <a:p>
            <a:pPr marL="292608" indent="-292608">
              <a:buFont typeface="Arial" panose="020B0604020202020204" pitchFamily="34" charset="0"/>
              <a:buChar char="•"/>
            </a:pPr>
            <a:r>
              <a:rPr lang="en-US" dirty="0"/>
              <a:t>Visually confirm the site.</a:t>
            </a:r>
          </a:p>
          <a:p>
            <a:pPr marL="292608" indent="-292608">
              <a:buFont typeface="Arial" panose="020B0604020202020204" pitchFamily="34" charset="0"/>
              <a:buChar char="•"/>
            </a:pPr>
            <a:r>
              <a:rPr lang="en-US" dirty="0"/>
              <a:t>Anchor the vein.</a:t>
            </a:r>
          </a:p>
          <a:p>
            <a:pPr marL="292608" indent="-292608">
              <a:buFont typeface="Arial" panose="020B0604020202020204" pitchFamily="34" charset="0"/>
              <a:buChar char="•"/>
            </a:pPr>
            <a:r>
              <a:rPr lang="en-US" dirty="0"/>
              <a:t>Insert the needle.</a:t>
            </a:r>
          </a:p>
        </p:txBody>
      </p:sp>
      <p:pic>
        <p:nvPicPr>
          <p:cNvPr id="7" name="Picture 6" descr="The correct angle of insertion into a vein when performing a venipuncture is 15 to 30 degrees.">
            <a:extLst>
              <a:ext uri="{FF2B5EF4-FFF2-40B4-BE49-F238E27FC236}">
                <a16:creationId xmlns:a16="http://schemas.microsoft.com/office/drawing/2014/main" xmlns="" id="{D9BC7276-E1B8-4EAC-D281-B55A12F0D5A7}"/>
              </a:ext>
            </a:extLst>
          </p:cNvPr>
          <p:cNvPicPr>
            <a:picLocks noChangeAspect="1"/>
          </p:cNvPicPr>
          <p:nvPr/>
        </p:nvPicPr>
        <p:blipFill>
          <a:blip r:embed="rId3"/>
          <a:stretch>
            <a:fillRect/>
          </a:stretch>
        </p:blipFill>
        <p:spPr>
          <a:xfrm>
            <a:off x="352425" y="3477112"/>
            <a:ext cx="3932261" cy="2554445"/>
          </a:xfrm>
          <a:prstGeom prst="rect">
            <a:avLst/>
          </a:prstGeom>
        </p:spPr>
      </p:pic>
      <p:pic>
        <p:nvPicPr>
          <p:cNvPr id="8" name="Picture 7" descr="A venipuncture being done in an arm.">
            <a:extLst>
              <a:ext uri="{FF2B5EF4-FFF2-40B4-BE49-F238E27FC236}">
                <a16:creationId xmlns:a16="http://schemas.microsoft.com/office/drawing/2014/main" xmlns="" id="{EEEEB117-DD33-2029-B0BF-99AD858C7C03}"/>
              </a:ext>
            </a:extLst>
          </p:cNvPr>
          <p:cNvPicPr>
            <a:picLocks noChangeAspect="1"/>
          </p:cNvPicPr>
          <p:nvPr/>
        </p:nvPicPr>
        <p:blipFill>
          <a:blip r:embed="rId4"/>
          <a:stretch>
            <a:fillRect/>
          </a:stretch>
        </p:blipFill>
        <p:spPr>
          <a:xfrm>
            <a:off x="4838357" y="1260475"/>
            <a:ext cx="3962743" cy="3883489"/>
          </a:xfrm>
          <a:prstGeom prst="rect">
            <a:avLst/>
          </a:prstGeom>
        </p:spPr>
      </p:pic>
      <p:sp>
        <p:nvSpPr>
          <p:cNvPr id="4" name="Text Placeholder 8">
            <a:extLst>
              <a:ext uri="{FF2B5EF4-FFF2-40B4-BE49-F238E27FC236}">
                <a16:creationId xmlns:a16="http://schemas.microsoft.com/office/drawing/2014/main" xmlns="" id="{245D50E8-4CF4-90DD-28DA-1FDBC3F364F0}"/>
              </a:ext>
            </a:extLst>
          </p:cNvPr>
          <p:cNvSpPr>
            <a:spLocks noGrp="1"/>
          </p:cNvSpPr>
          <p:nvPr>
            <p:ph type="body" sz="quarter" idx="12"/>
          </p:nvPr>
        </p:nvSpPr>
        <p:spPr>
          <a:xfrm>
            <a:off x="3004459" y="6270170"/>
            <a:ext cx="3145536" cy="244929"/>
          </a:xfrm>
        </p:spPr>
        <p:txBody>
          <a:bodyPr/>
          <a:lstStyle/>
          <a:p>
            <a:r>
              <a:rPr lang="en-US" sz="1200" dirty="0">
                <a:hlinkClick r:id="rId5" action="ppaction://hlinksldjump"/>
              </a:rPr>
              <a:t>Access the text alternative for these images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23</a:t>
            </a:fld>
            <a:endParaRPr lang="en-US" dirty="0"/>
          </a:p>
        </p:txBody>
      </p:sp>
    </p:spTree>
    <p:extLst>
      <p:ext uri="{BB962C8B-B14F-4D97-AF65-F5344CB8AC3E}">
        <p14:creationId xmlns:p14="http://schemas.microsoft.com/office/powerpoint/2010/main" val="2931840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Unsuccessful Venipuncture</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Poor site selection (vein hard and sclerosed).</a:t>
            </a:r>
          </a:p>
          <a:p>
            <a:pPr marL="292608" indent="-292608">
              <a:buFont typeface="Arial" panose="020B0604020202020204" pitchFamily="34" charset="0"/>
              <a:buChar char="•"/>
            </a:pPr>
            <a:r>
              <a:rPr lang="en-US" dirty="0"/>
              <a:t>Patient fails to remain still.</a:t>
            </a:r>
          </a:p>
          <a:p>
            <a:pPr marL="292608" indent="-292608">
              <a:buFont typeface="Arial" panose="020B0604020202020204" pitchFamily="34" charset="0"/>
              <a:buChar char="•"/>
            </a:pPr>
            <a:r>
              <a:rPr lang="en-US" dirty="0"/>
              <a:t>Tourniquet too tight.</a:t>
            </a:r>
          </a:p>
          <a:p>
            <a:pPr marL="292608" indent="-292608">
              <a:buFont typeface="Arial" panose="020B0604020202020204" pitchFamily="34" charset="0"/>
              <a:buChar char="•"/>
            </a:pPr>
            <a:r>
              <a:rPr lang="en-US" dirty="0"/>
              <a:t>Use of expired evacuated tubes.</a:t>
            </a:r>
          </a:p>
          <a:p>
            <a:pPr marL="292608" indent="-292608">
              <a:buFont typeface="Arial" panose="020B0604020202020204" pitchFamily="34" charset="0"/>
              <a:buChar char="•"/>
            </a:pPr>
            <a:r>
              <a:rPr lang="en-US" dirty="0"/>
              <a:t>Use of a tube that has lost vacuum.</a:t>
            </a:r>
          </a:p>
        </p:txBody>
      </p:sp>
      <p:sp>
        <p:nvSpPr>
          <p:cNvPr id="6" name="Slide Number Placeholder 5"/>
          <p:cNvSpPr>
            <a:spLocks noGrp="1"/>
          </p:cNvSpPr>
          <p:nvPr>
            <p:ph type="sldNum" sz="quarter" idx="4"/>
          </p:nvPr>
        </p:nvSpPr>
        <p:spPr/>
        <p:txBody>
          <a:bodyPr/>
          <a:lstStyle/>
          <a:p>
            <a:fld id="{68151E55-6873-49E2-B8D5-2F265E6F1973}" type="slidenum">
              <a:rPr lang="en-US" smtClean="0"/>
              <a:pPr/>
              <a:t>24</a:t>
            </a:fld>
            <a:endParaRPr lang="en-US" dirty="0"/>
          </a:p>
        </p:txBody>
      </p:sp>
    </p:spTree>
    <p:extLst>
      <p:ext uri="{BB962C8B-B14F-4D97-AF65-F5344CB8AC3E}">
        <p14:creationId xmlns:p14="http://schemas.microsoft.com/office/powerpoint/2010/main" val="985871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Unsuccessful Venipuncture: Improper Technique</a:t>
            </a:r>
          </a:p>
        </p:txBody>
      </p:sp>
      <p:pic>
        <p:nvPicPr>
          <p:cNvPr id="7" name="Picture 6" descr="The causes of an unsuccessful venipuncture.">
            <a:extLst>
              <a:ext uri="{FF2B5EF4-FFF2-40B4-BE49-F238E27FC236}">
                <a16:creationId xmlns:a16="http://schemas.microsoft.com/office/drawing/2014/main" xmlns="" id="{5808A45C-8727-C8D5-205B-BA07AE2DB6B4}"/>
              </a:ext>
            </a:extLst>
          </p:cNvPr>
          <p:cNvPicPr>
            <a:picLocks noChangeAspect="1"/>
          </p:cNvPicPr>
          <p:nvPr/>
        </p:nvPicPr>
        <p:blipFill>
          <a:blip r:embed="rId3"/>
          <a:stretch>
            <a:fillRect/>
          </a:stretch>
        </p:blipFill>
        <p:spPr>
          <a:xfrm>
            <a:off x="1002759" y="1261252"/>
            <a:ext cx="7138481" cy="4716496"/>
          </a:xfrm>
          <a:prstGeom prst="rect">
            <a:avLst/>
          </a:prstGeom>
        </p:spPr>
      </p:pic>
      <p:sp>
        <p:nvSpPr>
          <p:cNvPr id="4" name="Text Placeholder 8">
            <a:extLst>
              <a:ext uri="{FF2B5EF4-FFF2-40B4-BE49-F238E27FC236}">
                <a16:creationId xmlns:a16="http://schemas.microsoft.com/office/drawing/2014/main" xmlns="" id="{245D50E8-4CF4-90DD-28DA-1FDBC3F364F0}"/>
              </a:ext>
            </a:extLst>
          </p:cNvPr>
          <p:cNvSpPr>
            <a:spLocks noGrp="1"/>
          </p:cNvSpPr>
          <p:nvPr>
            <p:ph type="body" sz="quarter" idx="12"/>
          </p:nvPr>
        </p:nvSpPr>
        <p:spPr>
          <a:xfrm>
            <a:off x="3004459" y="6270170"/>
            <a:ext cx="3145536" cy="244929"/>
          </a:xfrm>
        </p:spPr>
        <p:txBody>
          <a:bodyPr/>
          <a:lstStyle/>
          <a:p>
            <a:r>
              <a:rPr lang="en-US" sz="1200" dirty="0">
                <a:hlinkClick r:id="rId4" action="ppaction://hlinksldjump"/>
              </a:rPr>
              <a:t>Access the text alternative for these images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25</a:t>
            </a:fld>
            <a:endParaRPr lang="en-US" dirty="0"/>
          </a:p>
        </p:txBody>
      </p:sp>
    </p:spTree>
    <p:extLst>
      <p:ext uri="{BB962C8B-B14F-4D97-AF65-F5344CB8AC3E}">
        <p14:creationId xmlns:p14="http://schemas.microsoft.com/office/powerpoint/2010/main" val="2193490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Collecting the Specimen</a:t>
            </a:r>
          </a:p>
        </p:txBody>
      </p:sp>
      <p:sp>
        <p:nvSpPr>
          <p:cNvPr id="3" name="Content Placeholder 2"/>
          <p:cNvSpPr>
            <a:spLocks noGrp="1"/>
          </p:cNvSpPr>
          <p:nvPr>
            <p:ph sz="quarter" idx="11"/>
          </p:nvPr>
        </p:nvSpPr>
        <p:spPr>
          <a:xfrm>
            <a:off x="342900" y="1276710"/>
            <a:ext cx="4238625" cy="4676416"/>
          </a:xfrm>
        </p:spPr>
        <p:txBody>
          <a:bodyPr/>
          <a:lstStyle/>
          <a:p>
            <a:pPr marL="292608" indent="-292608">
              <a:buFont typeface="Arial" panose="020B0604020202020204" pitchFamily="34" charset="0"/>
              <a:buChar char="•"/>
            </a:pPr>
            <a:r>
              <a:rPr lang="en-US" dirty="0"/>
              <a:t>Insert the first evacuated tube to start blood flow.</a:t>
            </a:r>
          </a:p>
          <a:p>
            <a:pPr marL="292608" indent="-292608">
              <a:buFont typeface="Arial" panose="020B0604020202020204" pitchFamily="34" charset="0"/>
              <a:buChar char="•"/>
            </a:pPr>
            <a:r>
              <a:rPr lang="en-US" dirty="0"/>
              <a:t>Hold equipment steady during tube changes.</a:t>
            </a:r>
          </a:p>
          <a:p>
            <a:pPr marL="292608" indent="-292608">
              <a:buFont typeface="Arial" panose="020B0604020202020204" pitchFamily="34" charset="0"/>
              <a:buChar char="•"/>
            </a:pPr>
            <a:r>
              <a:rPr lang="en-US" dirty="0"/>
              <a:t>Allow each tube to fill completely.</a:t>
            </a:r>
          </a:p>
          <a:p>
            <a:pPr marL="292608" indent="-292608">
              <a:buFont typeface="Arial" panose="020B0604020202020204" pitchFamily="34" charset="0"/>
              <a:buChar char="•"/>
            </a:pPr>
            <a:r>
              <a:rPr lang="en-US" dirty="0"/>
              <a:t>Mix tubes with additives immediately.</a:t>
            </a:r>
          </a:p>
        </p:txBody>
      </p:sp>
      <p:pic>
        <p:nvPicPr>
          <p:cNvPr id="7" name="Picture 6" descr="An evacuated syringe being inserted into an arm for a venipuncture.">
            <a:extLst>
              <a:ext uri="{FF2B5EF4-FFF2-40B4-BE49-F238E27FC236}">
                <a16:creationId xmlns:a16="http://schemas.microsoft.com/office/drawing/2014/main" xmlns="" id="{FD7F7B00-9931-A1C0-0596-8369D4817999}"/>
              </a:ext>
            </a:extLst>
          </p:cNvPr>
          <p:cNvPicPr>
            <a:picLocks noChangeAspect="1"/>
          </p:cNvPicPr>
          <p:nvPr/>
        </p:nvPicPr>
        <p:blipFill>
          <a:blip r:embed="rId3"/>
          <a:stretch>
            <a:fillRect/>
          </a:stretch>
        </p:blipFill>
        <p:spPr>
          <a:xfrm>
            <a:off x="5236554" y="1267296"/>
            <a:ext cx="3063379" cy="2242112"/>
          </a:xfrm>
          <a:prstGeom prst="rect">
            <a:avLst/>
          </a:prstGeom>
        </p:spPr>
      </p:pic>
      <p:pic>
        <p:nvPicPr>
          <p:cNvPr id="8" name="Picture 7" descr="The tube of a syringe being held steady during a venipuncture.">
            <a:extLst>
              <a:ext uri="{FF2B5EF4-FFF2-40B4-BE49-F238E27FC236}">
                <a16:creationId xmlns:a16="http://schemas.microsoft.com/office/drawing/2014/main" xmlns="" id="{197BB077-E1EA-BF93-1DCE-04301B779458}"/>
              </a:ext>
            </a:extLst>
          </p:cNvPr>
          <p:cNvPicPr>
            <a:picLocks noChangeAspect="1"/>
          </p:cNvPicPr>
          <p:nvPr/>
        </p:nvPicPr>
        <p:blipFill>
          <a:blip r:embed="rId4"/>
          <a:stretch>
            <a:fillRect/>
          </a:stretch>
        </p:blipFill>
        <p:spPr>
          <a:xfrm>
            <a:off x="5241378" y="3715684"/>
            <a:ext cx="3063379" cy="2247150"/>
          </a:xfrm>
          <a:prstGeom prst="rect">
            <a:avLst/>
          </a:prstGeom>
        </p:spPr>
      </p:pic>
      <p:sp>
        <p:nvSpPr>
          <p:cNvPr id="6" name="Slide Number Placeholder 5"/>
          <p:cNvSpPr>
            <a:spLocks noGrp="1"/>
          </p:cNvSpPr>
          <p:nvPr>
            <p:ph type="sldNum" sz="quarter" idx="4"/>
          </p:nvPr>
        </p:nvSpPr>
        <p:spPr/>
        <p:txBody>
          <a:bodyPr/>
          <a:lstStyle/>
          <a:p>
            <a:fld id="{68151E55-6873-49E2-B8D5-2F265E6F1973}" type="slidenum">
              <a:rPr lang="en-US" smtClean="0"/>
              <a:pPr/>
              <a:t>26</a:t>
            </a:fld>
            <a:endParaRPr lang="en-US" dirty="0"/>
          </a:p>
        </p:txBody>
      </p:sp>
    </p:spTree>
    <p:extLst>
      <p:ext uri="{BB962C8B-B14F-4D97-AF65-F5344CB8AC3E}">
        <p14:creationId xmlns:p14="http://schemas.microsoft.com/office/powerpoint/2010/main" val="3573784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Removing the Tourniquet</a:t>
            </a:r>
          </a:p>
        </p:txBody>
      </p:sp>
      <p:sp>
        <p:nvSpPr>
          <p:cNvPr id="3" name="Content Placeholder 2"/>
          <p:cNvSpPr>
            <a:spLocks noGrp="1"/>
          </p:cNvSpPr>
          <p:nvPr>
            <p:ph sz="quarter" idx="11"/>
          </p:nvPr>
        </p:nvSpPr>
        <p:spPr>
          <a:xfrm>
            <a:off x="342900" y="1276710"/>
            <a:ext cx="8458200" cy="2409466"/>
          </a:xfrm>
        </p:spPr>
        <p:txBody>
          <a:bodyPr/>
          <a:lstStyle/>
          <a:p>
            <a:pPr marL="292608" indent="-292608">
              <a:buFont typeface="Arial" panose="020B0604020202020204" pitchFamily="34" charset="0"/>
              <a:buChar char="•"/>
            </a:pPr>
            <a:r>
              <a:rPr lang="en-US" dirty="0"/>
              <a:t>Release the tourniquet.</a:t>
            </a:r>
          </a:p>
          <a:p>
            <a:pPr marL="292608" indent="-292608">
              <a:buFont typeface="Arial" panose="020B0604020202020204" pitchFamily="34" charset="0"/>
              <a:buChar char="•"/>
            </a:pPr>
            <a:r>
              <a:rPr lang="en-US" dirty="0"/>
              <a:t>Place gauze on puncture site.</a:t>
            </a:r>
          </a:p>
          <a:p>
            <a:pPr marL="292608" indent="-292608">
              <a:buFont typeface="Arial" panose="020B0604020202020204" pitchFamily="34" charset="0"/>
              <a:buChar char="•"/>
            </a:pPr>
            <a:r>
              <a:rPr lang="en-US" dirty="0"/>
              <a:t>Remove needle smoothly.</a:t>
            </a:r>
          </a:p>
          <a:p>
            <a:pPr marL="292608" indent="-292608">
              <a:buFont typeface="Arial" panose="020B0604020202020204" pitchFamily="34" charset="0"/>
              <a:buChar char="•"/>
            </a:pPr>
            <a:r>
              <a:rPr lang="en-US" dirty="0"/>
              <a:t>Engage needle safety mechanism.</a:t>
            </a:r>
          </a:p>
          <a:p>
            <a:pPr marL="292608" indent="-292608">
              <a:buFont typeface="Arial" panose="020B0604020202020204" pitchFamily="34" charset="0"/>
              <a:buChar char="•"/>
            </a:pPr>
            <a:r>
              <a:rPr lang="en-US" dirty="0"/>
              <a:t>Apply gentle pressure to patient’s arm.</a:t>
            </a:r>
          </a:p>
        </p:txBody>
      </p:sp>
      <p:pic>
        <p:nvPicPr>
          <p:cNvPr id="8" name="Picture 7" descr="Pressure being applied on the site of a venipuncture after placing a gauze on it.">
            <a:extLst>
              <a:ext uri="{FF2B5EF4-FFF2-40B4-BE49-F238E27FC236}">
                <a16:creationId xmlns:a16="http://schemas.microsoft.com/office/drawing/2014/main" xmlns="" id="{C7BAFB46-2534-96B1-A450-2266CEFDBBDD}"/>
              </a:ext>
            </a:extLst>
          </p:cNvPr>
          <p:cNvPicPr>
            <a:picLocks noChangeAspect="1"/>
          </p:cNvPicPr>
          <p:nvPr/>
        </p:nvPicPr>
        <p:blipFill>
          <a:blip r:embed="rId3"/>
          <a:stretch>
            <a:fillRect/>
          </a:stretch>
        </p:blipFill>
        <p:spPr>
          <a:xfrm>
            <a:off x="867168" y="3771392"/>
            <a:ext cx="2865368" cy="2466323"/>
          </a:xfrm>
          <a:prstGeom prst="rect">
            <a:avLst/>
          </a:prstGeom>
        </p:spPr>
      </p:pic>
      <p:pic>
        <p:nvPicPr>
          <p:cNvPr id="9" name="Picture 8" descr="A syringe with blood sample being held.">
            <a:extLst>
              <a:ext uri="{FF2B5EF4-FFF2-40B4-BE49-F238E27FC236}">
                <a16:creationId xmlns:a16="http://schemas.microsoft.com/office/drawing/2014/main" xmlns="" id="{CA70825F-A288-2FA6-275A-61567F2139FC}"/>
              </a:ext>
            </a:extLst>
          </p:cNvPr>
          <p:cNvPicPr>
            <a:picLocks noChangeAspect="1"/>
          </p:cNvPicPr>
          <p:nvPr/>
        </p:nvPicPr>
        <p:blipFill>
          <a:blip r:embed="rId4"/>
          <a:stretch>
            <a:fillRect/>
          </a:stretch>
        </p:blipFill>
        <p:spPr>
          <a:xfrm>
            <a:off x="4714539" y="3768620"/>
            <a:ext cx="2870911" cy="2471865"/>
          </a:xfrm>
          <a:prstGeom prst="rect">
            <a:avLst/>
          </a:prstGeom>
        </p:spPr>
      </p:pic>
      <p:sp>
        <p:nvSpPr>
          <p:cNvPr id="10" name="Text Placeholder 4">
            <a:extLst>
              <a:ext uri="{FF2B5EF4-FFF2-40B4-BE49-F238E27FC236}">
                <a16:creationId xmlns:a16="http://schemas.microsoft.com/office/drawing/2014/main" xmlns="" id="{6D5718F0-DD03-665E-D826-E1149972F604}"/>
              </a:ext>
            </a:extLst>
          </p:cNvPr>
          <p:cNvSpPr>
            <a:spLocks noGrp="1"/>
          </p:cNvSpPr>
          <p:nvPr>
            <p:ph type="body" sz="quarter" idx="13"/>
          </p:nvPr>
        </p:nvSpPr>
        <p:spPr>
          <a:xfrm>
            <a:off x="1562099" y="6684963"/>
            <a:ext cx="6972301" cy="173037"/>
          </a:xfrm>
        </p:spPr>
        <p:txBody>
          <a:bodyPr/>
          <a:lstStyle/>
          <a:p>
            <a:r>
              <a:rPr lang="en-US" dirty="0">
                <a:solidFill>
                  <a:schemeClr val="tx1">
                    <a:lumMod val="95000"/>
                    <a:lumOff val="5000"/>
                  </a:schemeClr>
                </a:solidFill>
              </a:rPr>
              <a:t>Left: ©Total Care Programming, Inc.; right: ©Lillian Mundt</a:t>
            </a:r>
            <a:endParaRPr lang="en-IN" dirty="0">
              <a:solidFill>
                <a:schemeClr val="tx1">
                  <a:lumMod val="95000"/>
                  <a:lumOff val="5000"/>
                </a:schemeClr>
              </a:solidFill>
            </a:endParaRPr>
          </a:p>
        </p:txBody>
      </p:sp>
      <p:sp>
        <p:nvSpPr>
          <p:cNvPr id="6" name="Slide Number Placeholder 5"/>
          <p:cNvSpPr>
            <a:spLocks noGrp="1"/>
          </p:cNvSpPr>
          <p:nvPr>
            <p:ph type="sldNum" sz="quarter" idx="4"/>
          </p:nvPr>
        </p:nvSpPr>
        <p:spPr/>
        <p:txBody>
          <a:bodyPr/>
          <a:lstStyle/>
          <a:p>
            <a:fld id="{68151E55-6873-49E2-B8D5-2F265E6F1973}" type="slidenum">
              <a:rPr lang="en-US" smtClean="0"/>
              <a:pPr/>
              <a:t>27</a:t>
            </a:fld>
            <a:endParaRPr lang="en-US" dirty="0"/>
          </a:p>
        </p:txBody>
      </p:sp>
    </p:spTree>
    <p:extLst>
      <p:ext uri="{BB962C8B-B14F-4D97-AF65-F5344CB8AC3E}">
        <p14:creationId xmlns:p14="http://schemas.microsoft.com/office/powerpoint/2010/main" val="3552115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Procedure</a:t>
            </a:r>
          </a:p>
        </p:txBody>
      </p:sp>
      <p:pic>
        <p:nvPicPr>
          <p:cNvPr id="7" name="Picture 6" descr="The syringe and needle being disposed in a sharps container after drawing blood sample.">
            <a:extLst>
              <a:ext uri="{FF2B5EF4-FFF2-40B4-BE49-F238E27FC236}">
                <a16:creationId xmlns:a16="http://schemas.microsoft.com/office/drawing/2014/main" xmlns="" id="{3C08EB5B-B07A-6CE9-B9B4-34B4F11ED53C}"/>
              </a:ext>
            </a:extLst>
          </p:cNvPr>
          <p:cNvPicPr>
            <a:picLocks noChangeAspect="1"/>
          </p:cNvPicPr>
          <p:nvPr/>
        </p:nvPicPr>
        <p:blipFill>
          <a:blip r:embed="rId3"/>
          <a:stretch>
            <a:fillRect/>
          </a:stretch>
        </p:blipFill>
        <p:spPr>
          <a:xfrm>
            <a:off x="704251" y="1283676"/>
            <a:ext cx="2715726" cy="3214533"/>
          </a:xfrm>
          <a:prstGeom prst="rect">
            <a:avLst/>
          </a:prstGeom>
        </p:spPr>
      </p:pic>
      <p:pic>
        <p:nvPicPr>
          <p:cNvPr id="8" name="Picture 7" descr="The site of the venipuncture being dressed.">
            <a:extLst>
              <a:ext uri="{FF2B5EF4-FFF2-40B4-BE49-F238E27FC236}">
                <a16:creationId xmlns:a16="http://schemas.microsoft.com/office/drawing/2014/main" xmlns="" id="{25E49BCD-4722-9E58-49B6-D4FAA6FA9DD5}"/>
              </a:ext>
            </a:extLst>
          </p:cNvPr>
          <p:cNvPicPr>
            <a:picLocks noChangeAspect="1"/>
          </p:cNvPicPr>
          <p:nvPr/>
        </p:nvPicPr>
        <p:blipFill>
          <a:blip r:embed="rId4"/>
          <a:stretch>
            <a:fillRect/>
          </a:stretch>
        </p:blipFill>
        <p:spPr>
          <a:xfrm>
            <a:off x="5515662" y="1269919"/>
            <a:ext cx="2322727" cy="3174225"/>
          </a:xfrm>
          <a:prstGeom prst="rect">
            <a:avLst/>
          </a:prstGeom>
        </p:spPr>
      </p:pic>
      <p:pic>
        <p:nvPicPr>
          <p:cNvPr id="9" name="Picture 8" descr="Blood sample tube with identification information sticker on it.">
            <a:extLst>
              <a:ext uri="{FF2B5EF4-FFF2-40B4-BE49-F238E27FC236}">
                <a16:creationId xmlns:a16="http://schemas.microsoft.com/office/drawing/2014/main" xmlns="" id="{DF868207-EF44-61E5-5661-479C46ACBF6A}"/>
              </a:ext>
            </a:extLst>
          </p:cNvPr>
          <p:cNvPicPr>
            <a:picLocks noChangeAspect="1"/>
          </p:cNvPicPr>
          <p:nvPr/>
        </p:nvPicPr>
        <p:blipFill>
          <a:blip r:embed="rId5"/>
          <a:stretch>
            <a:fillRect/>
          </a:stretch>
        </p:blipFill>
        <p:spPr>
          <a:xfrm>
            <a:off x="500375" y="4667086"/>
            <a:ext cx="7415595" cy="1424371"/>
          </a:xfrm>
          <a:prstGeom prst="rect">
            <a:avLst/>
          </a:prstGeom>
        </p:spPr>
      </p:pic>
      <p:sp>
        <p:nvSpPr>
          <p:cNvPr id="3" name="Text Placeholder 4">
            <a:extLst>
              <a:ext uri="{FF2B5EF4-FFF2-40B4-BE49-F238E27FC236}">
                <a16:creationId xmlns:a16="http://schemas.microsoft.com/office/drawing/2014/main" xmlns="" id="{BD6C9722-84BD-0011-ADF8-5EB4928D9028}"/>
              </a:ext>
            </a:extLst>
          </p:cNvPr>
          <p:cNvSpPr>
            <a:spLocks noGrp="1"/>
          </p:cNvSpPr>
          <p:nvPr>
            <p:ph type="body" sz="quarter" idx="13"/>
          </p:nvPr>
        </p:nvSpPr>
        <p:spPr>
          <a:xfrm>
            <a:off x="1562099" y="6684963"/>
            <a:ext cx="6972301" cy="173037"/>
          </a:xfrm>
        </p:spPr>
        <p:txBody>
          <a:bodyPr/>
          <a:lstStyle/>
          <a:p>
            <a:r>
              <a:rPr lang="en-US" dirty="0">
                <a:solidFill>
                  <a:schemeClr val="tx1">
                    <a:lumMod val="95000"/>
                    <a:lumOff val="5000"/>
                  </a:schemeClr>
                </a:solidFill>
              </a:rPr>
              <a:t>Left: ©McGraw-Hill Education/Sandra Mesrine, photographer; right: (</a:t>
            </a:r>
            <a:r>
              <a:rPr lang="en-US" dirty="0" err="1">
                <a:solidFill>
                  <a:schemeClr val="tx1">
                    <a:lumMod val="95000"/>
                    <a:lumOff val="5000"/>
                  </a:schemeClr>
                </a:solidFill>
              </a:rPr>
              <a:t>cL</a:t>
            </a:r>
            <a:r>
              <a:rPr lang="en-US" dirty="0">
                <a:solidFill>
                  <a:schemeClr val="tx1">
                    <a:lumMod val="95000"/>
                    <a:lumOff val="5000"/>
                  </a:schemeClr>
                </a:solidFill>
              </a:rPr>
              <a:t>)Total Care Programming, Inc.</a:t>
            </a:r>
          </a:p>
        </p:txBody>
      </p:sp>
      <p:sp>
        <p:nvSpPr>
          <p:cNvPr id="6" name="Slide Number Placeholder 5"/>
          <p:cNvSpPr>
            <a:spLocks noGrp="1"/>
          </p:cNvSpPr>
          <p:nvPr>
            <p:ph type="sldNum" sz="quarter" idx="4"/>
          </p:nvPr>
        </p:nvSpPr>
        <p:spPr/>
        <p:txBody>
          <a:bodyPr/>
          <a:lstStyle/>
          <a:p>
            <a:fld id="{68151E55-6873-49E2-B8D5-2F265E6F1973}" type="slidenum">
              <a:rPr lang="en-US" smtClean="0"/>
              <a:pPr/>
              <a:t>28</a:t>
            </a:fld>
            <a:endParaRPr lang="en-US" dirty="0"/>
          </a:p>
        </p:txBody>
      </p:sp>
    </p:spTree>
    <p:extLst>
      <p:ext uri="{BB962C8B-B14F-4D97-AF65-F5344CB8AC3E}">
        <p14:creationId xmlns:p14="http://schemas.microsoft.com/office/powerpoint/2010/main" val="74002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9.2</a:t>
            </a:r>
          </a:p>
        </p:txBody>
      </p:sp>
      <p:sp>
        <p:nvSpPr>
          <p:cNvPr id="3" name="Content Placeholder 2"/>
          <p:cNvSpPr>
            <a:spLocks noGrp="1"/>
          </p:cNvSpPr>
          <p:nvPr>
            <p:ph sz="quarter" idx="11"/>
          </p:nvPr>
        </p:nvSpPr>
        <p:spPr/>
        <p:txBody>
          <a:bodyPr/>
          <a:lstStyle/>
          <a:p>
            <a:r>
              <a:rPr lang="en-US" dirty="0"/>
              <a:t>Difficult Blood Draws</a:t>
            </a:r>
          </a:p>
        </p:txBody>
      </p:sp>
      <p:sp>
        <p:nvSpPr>
          <p:cNvPr id="6" name="Slide Number Placeholder 5"/>
          <p:cNvSpPr>
            <a:spLocks noGrp="1"/>
          </p:cNvSpPr>
          <p:nvPr>
            <p:ph type="sldNum" sz="quarter" idx="4"/>
          </p:nvPr>
        </p:nvSpPr>
        <p:spPr/>
        <p:txBody>
          <a:bodyPr/>
          <a:lstStyle/>
          <a:p>
            <a:fld id="{68151E55-6873-49E2-B8D5-2F265E6F1973}" type="slidenum">
              <a:rPr lang="en-US" smtClean="0"/>
              <a:pPr/>
              <a:t>29</a:t>
            </a:fld>
            <a:endParaRPr lang="en-US" dirty="0"/>
          </a:p>
        </p:txBody>
      </p:sp>
    </p:spTree>
    <p:extLst>
      <p:ext uri="{BB962C8B-B14F-4D97-AF65-F5344CB8AC3E}">
        <p14:creationId xmlns:p14="http://schemas.microsoft.com/office/powerpoint/2010/main" val="222257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sz="100" dirty="0"/>
              <a:t> </a:t>
            </a:r>
            <a:r>
              <a:rPr lang="en-US" dirty="0"/>
              <a:t>A</a:t>
            </a:r>
            <a:r>
              <a:rPr lang="en-US" sz="100" dirty="0"/>
              <a:t> </a:t>
            </a:r>
            <a:r>
              <a:rPr lang="en-US" dirty="0" err="1"/>
              <a:t>A</a:t>
            </a:r>
            <a:r>
              <a:rPr lang="en-US" sz="100" dirty="0"/>
              <a:t> </a:t>
            </a:r>
            <a:r>
              <a:rPr lang="en-US" dirty="0"/>
              <a:t>C</a:t>
            </a:r>
            <a:r>
              <a:rPr lang="en-US" sz="100" dirty="0"/>
              <a:t> </a:t>
            </a:r>
            <a:r>
              <a:rPr lang="en-US" dirty="0"/>
              <a:t>L</a:t>
            </a:r>
            <a:r>
              <a:rPr lang="en-US" sz="100" dirty="0"/>
              <a:t> </a:t>
            </a:r>
            <a:r>
              <a:rPr lang="en-US" dirty="0"/>
              <a:t>S Competencies </a:t>
            </a:r>
            <a:r>
              <a:rPr lang="en-US" sz="1000" b="0" dirty="0"/>
              <a:t>1</a:t>
            </a:r>
          </a:p>
        </p:txBody>
      </p:sp>
      <p:sp>
        <p:nvSpPr>
          <p:cNvPr id="3" name="Content Placeholder 2"/>
          <p:cNvSpPr>
            <a:spLocks noGrp="1"/>
          </p:cNvSpPr>
          <p:nvPr>
            <p:ph sz="quarter" idx="11"/>
          </p:nvPr>
        </p:nvSpPr>
        <p:spPr/>
        <p:txBody>
          <a:bodyPr/>
          <a:lstStyle/>
          <a:p>
            <a:pPr marL="457200" indent="-457200"/>
            <a:r>
              <a:rPr lang="en-US" sz="2200" dirty="0"/>
              <a:t>5.1 Demonstrate knowledge of collection equipment, various types of additives used, special precautions necessary, and substances that can interfere in clinical analysis of blood constituents.</a:t>
            </a:r>
          </a:p>
          <a:p>
            <a:pPr marL="457200" indent="-457200"/>
            <a:r>
              <a:rPr lang="en-US" sz="2200" dirty="0"/>
              <a:t>5.6 List and select the types of equipment needed to collect blood by venipuncture and capillary (dermal) puncture.</a:t>
            </a:r>
          </a:p>
          <a:p>
            <a:pPr marL="457200" indent="-457200"/>
            <a:r>
              <a:rPr lang="en-US" sz="2200" dirty="0"/>
              <a:t>5.7 Identify special precautions necessary during blood collections by venipuncture and capillary (dermal) puncture.</a:t>
            </a:r>
          </a:p>
          <a:p>
            <a:r>
              <a:rPr lang="en-US" sz="2200" dirty="0"/>
              <a:t>6.1 Follow standard operating procedures to collect specimens.</a:t>
            </a:r>
          </a:p>
          <a:p>
            <a:pPr marL="457200" indent="-457200"/>
            <a:r>
              <a:rPr lang="en-US" sz="2200" dirty="0"/>
              <a:t>6.2 Identify potential sites for venipuncture and capillary (dermal) puncture.</a:t>
            </a:r>
          </a:p>
        </p:txBody>
      </p:sp>
      <p:sp>
        <p:nvSpPr>
          <p:cNvPr id="6" name="Slide Number Placeholder 5"/>
          <p:cNvSpPr>
            <a:spLocks noGrp="1"/>
          </p:cNvSpPr>
          <p:nvPr>
            <p:ph type="sldNum" sz="quarter" idx="4"/>
          </p:nvPr>
        </p:nvSpPr>
        <p:spPr/>
        <p:txBody>
          <a:bodyPr/>
          <a:lstStyle/>
          <a:p>
            <a:fld id="{68151E55-6873-49E2-B8D5-2F265E6F1973}" type="slidenum">
              <a:rPr lang="en-US" smtClean="0"/>
              <a:pPr/>
              <a:t>3</a:t>
            </a:fld>
            <a:endParaRPr lang="en-US" dirty="0"/>
          </a:p>
        </p:txBody>
      </p:sp>
    </p:spTree>
    <p:extLst>
      <p:ext uri="{BB962C8B-B14F-4D97-AF65-F5344CB8AC3E}">
        <p14:creationId xmlns:p14="http://schemas.microsoft.com/office/powerpoint/2010/main" val="187216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Butterfly Set</a:t>
            </a:r>
          </a:p>
        </p:txBody>
      </p:sp>
      <p:sp>
        <p:nvSpPr>
          <p:cNvPr id="3" name="Content Placeholder 2"/>
          <p:cNvSpPr>
            <a:spLocks noGrp="1"/>
          </p:cNvSpPr>
          <p:nvPr>
            <p:ph sz="quarter" idx="11"/>
          </p:nvPr>
        </p:nvSpPr>
        <p:spPr>
          <a:xfrm>
            <a:off x="342900" y="1276710"/>
            <a:ext cx="8458200" cy="1323616"/>
          </a:xfrm>
        </p:spPr>
        <p:txBody>
          <a:bodyPr/>
          <a:lstStyle/>
          <a:p>
            <a:pPr marL="292608" indent="-292608">
              <a:buFont typeface="Arial" panose="020B0604020202020204" pitchFamily="34" charset="0"/>
              <a:buChar char="•"/>
            </a:pPr>
            <a:r>
              <a:rPr lang="en-US" dirty="0"/>
              <a:t>Use only when standard draw is not possible.</a:t>
            </a:r>
          </a:p>
          <a:p>
            <a:pPr marL="292608" indent="-292608">
              <a:buFont typeface="Arial" panose="020B0604020202020204" pitchFamily="34" charset="0"/>
              <a:buChar char="•"/>
            </a:pPr>
            <a:r>
              <a:rPr lang="en-US" dirty="0"/>
              <a:t>Do not use with evacuated tubes if patient has fragile veins.</a:t>
            </a:r>
          </a:p>
        </p:txBody>
      </p:sp>
      <p:pic>
        <p:nvPicPr>
          <p:cNvPr id="7" name="Picture 6" descr="Image of a butterfly set that is used when a standard blood draw is not possible.">
            <a:extLst>
              <a:ext uri="{FF2B5EF4-FFF2-40B4-BE49-F238E27FC236}">
                <a16:creationId xmlns:a16="http://schemas.microsoft.com/office/drawing/2014/main" xmlns="" id="{369ABC04-9F28-648F-60F0-ACA3F34C43C5}"/>
              </a:ext>
            </a:extLst>
          </p:cNvPr>
          <p:cNvPicPr>
            <a:picLocks noChangeAspect="1"/>
          </p:cNvPicPr>
          <p:nvPr/>
        </p:nvPicPr>
        <p:blipFill>
          <a:blip r:embed="rId3"/>
          <a:stretch>
            <a:fillRect/>
          </a:stretch>
        </p:blipFill>
        <p:spPr>
          <a:xfrm>
            <a:off x="742272" y="2665463"/>
            <a:ext cx="7659456" cy="3508275"/>
          </a:xfrm>
          <a:prstGeom prst="rect">
            <a:avLst/>
          </a:prstGeom>
        </p:spPr>
      </p:pic>
      <p:sp>
        <p:nvSpPr>
          <p:cNvPr id="6" name="Slide Number Placeholder 5"/>
          <p:cNvSpPr>
            <a:spLocks noGrp="1"/>
          </p:cNvSpPr>
          <p:nvPr>
            <p:ph type="sldNum" sz="quarter" idx="4"/>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val="990073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Butterfly Set</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Assemble evacuated tubes for specimen transfer.</a:t>
            </a:r>
          </a:p>
          <a:p>
            <a:pPr marL="292608" indent="-292608">
              <a:buFont typeface="Arial" panose="020B0604020202020204" pitchFamily="34" charset="0"/>
              <a:buChar char="•"/>
            </a:pPr>
            <a:r>
              <a:rPr lang="en-US" dirty="0"/>
              <a:t>Follow same procedure as for standard venipuncture.</a:t>
            </a:r>
          </a:p>
        </p:txBody>
      </p:sp>
      <p:sp>
        <p:nvSpPr>
          <p:cNvPr id="6" name="Slide Number Placeholder 5"/>
          <p:cNvSpPr>
            <a:spLocks noGrp="1"/>
          </p:cNvSpPr>
          <p:nvPr>
            <p:ph type="sldNum" sz="quarter" idx="4"/>
          </p:nvPr>
        </p:nvSpPr>
        <p:spPr/>
        <p:txBody>
          <a:bodyPr/>
          <a:lstStyle/>
          <a:p>
            <a:fld id="{68151E55-6873-49E2-B8D5-2F265E6F1973}" type="slidenum">
              <a:rPr lang="en-US" smtClean="0"/>
              <a:pPr/>
              <a:t>31</a:t>
            </a:fld>
            <a:endParaRPr lang="en-US" dirty="0"/>
          </a:p>
        </p:txBody>
      </p:sp>
    </p:spTree>
    <p:extLst>
      <p:ext uri="{BB962C8B-B14F-4D97-AF65-F5344CB8AC3E}">
        <p14:creationId xmlns:p14="http://schemas.microsoft.com/office/powerpoint/2010/main" val="1557295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62F433-E215-23F2-04E6-F5EE1CC38845}"/>
              </a:ext>
            </a:extLst>
          </p:cNvPr>
          <p:cNvSpPr>
            <a:spLocks noGrp="1"/>
          </p:cNvSpPr>
          <p:nvPr>
            <p:ph type="title"/>
          </p:nvPr>
        </p:nvSpPr>
        <p:spPr/>
        <p:txBody>
          <a:bodyPr>
            <a:normAutofit fontScale="90000"/>
          </a:bodyPr>
          <a:lstStyle/>
          <a:p>
            <a:r>
              <a:rPr lang="en-US" sz="3600" dirty="0"/>
              <a:t>Transferring the Specimen from Syringe to Evacuated Tubes </a:t>
            </a:r>
            <a:r>
              <a:rPr lang="en-US" sz="1100" b="0" dirty="0"/>
              <a:t>1</a:t>
            </a:r>
            <a:endParaRPr lang="en-IN" sz="1100" b="0" dirty="0"/>
          </a:p>
        </p:txBody>
      </p:sp>
      <p:pic>
        <p:nvPicPr>
          <p:cNvPr id="9" name="Picture 8" descr="Backing being peeled off on a transfer device.">
            <a:extLst>
              <a:ext uri="{FF2B5EF4-FFF2-40B4-BE49-F238E27FC236}">
                <a16:creationId xmlns:a16="http://schemas.microsoft.com/office/drawing/2014/main" xmlns="" id="{38062BF7-59A2-F8F1-AF01-E6B38C2E6680}"/>
              </a:ext>
            </a:extLst>
          </p:cNvPr>
          <p:cNvPicPr>
            <a:picLocks noChangeAspect="1"/>
          </p:cNvPicPr>
          <p:nvPr/>
        </p:nvPicPr>
        <p:blipFill rotWithShape="1">
          <a:blip r:embed="rId3"/>
          <a:srcRect b="16274"/>
          <a:stretch/>
        </p:blipFill>
        <p:spPr>
          <a:xfrm>
            <a:off x="456857" y="1279525"/>
            <a:ext cx="3962743" cy="3925265"/>
          </a:xfrm>
          <a:prstGeom prst="rect">
            <a:avLst/>
          </a:prstGeom>
        </p:spPr>
      </p:pic>
      <p:sp>
        <p:nvSpPr>
          <p:cNvPr id="3" name="Content Placeholder 2">
            <a:extLst>
              <a:ext uri="{FF2B5EF4-FFF2-40B4-BE49-F238E27FC236}">
                <a16:creationId xmlns:a16="http://schemas.microsoft.com/office/drawing/2014/main" xmlns="" id="{A7235A91-F4D2-5868-9457-3743FFBCC0E2}"/>
              </a:ext>
            </a:extLst>
          </p:cNvPr>
          <p:cNvSpPr>
            <a:spLocks noGrp="1"/>
          </p:cNvSpPr>
          <p:nvPr>
            <p:ph sz="quarter" idx="11"/>
          </p:nvPr>
        </p:nvSpPr>
        <p:spPr>
          <a:xfrm>
            <a:off x="342900" y="5401827"/>
            <a:ext cx="3448050" cy="837841"/>
          </a:xfrm>
        </p:spPr>
        <p:txBody>
          <a:bodyPr/>
          <a:lstStyle/>
          <a:p>
            <a:pPr marL="342900" indent="-342900"/>
            <a:r>
              <a:rPr lang="en-IN" dirty="0"/>
              <a:t>1. Peel off backing from transfer device.</a:t>
            </a:r>
          </a:p>
        </p:txBody>
      </p:sp>
      <p:pic>
        <p:nvPicPr>
          <p:cNvPr id="10" name="Picture 9" descr="Syringe tip being inserted into hub and it is rotated clockwise.">
            <a:extLst>
              <a:ext uri="{FF2B5EF4-FFF2-40B4-BE49-F238E27FC236}">
                <a16:creationId xmlns:a16="http://schemas.microsoft.com/office/drawing/2014/main" xmlns="" id="{EBB454CC-CE37-C047-31F3-27E195824745}"/>
              </a:ext>
            </a:extLst>
          </p:cNvPr>
          <p:cNvPicPr>
            <a:picLocks noChangeAspect="1"/>
          </p:cNvPicPr>
          <p:nvPr/>
        </p:nvPicPr>
        <p:blipFill rotWithShape="1">
          <a:blip r:embed="rId4"/>
          <a:srcRect b="16159"/>
          <a:stretch/>
        </p:blipFill>
        <p:spPr>
          <a:xfrm>
            <a:off x="4733927" y="1279525"/>
            <a:ext cx="3962743" cy="3930650"/>
          </a:xfrm>
          <a:prstGeom prst="rect">
            <a:avLst/>
          </a:prstGeom>
        </p:spPr>
      </p:pic>
      <p:sp>
        <p:nvSpPr>
          <p:cNvPr id="4" name="Content Placeholder 3">
            <a:extLst>
              <a:ext uri="{FF2B5EF4-FFF2-40B4-BE49-F238E27FC236}">
                <a16:creationId xmlns:a16="http://schemas.microsoft.com/office/drawing/2014/main" xmlns="" id="{3CCA6E67-0861-9494-FF39-5A0A5B58FEA4}"/>
              </a:ext>
            </a:extLst>
          </p:cNvPr>
          <p:cNvSpPr>
            <a:spLocks noGrp="1"/>
          </p:cNvSpPr>
          <p:nvPr>
            <p:ph sz="quarter" idx="14"/>
          </p:nvPr>
        </p:nvSpPr>
        <p:spPr>
          <a:xfrm>
            <a:off x="4410075" y="5401827"/>
            <a:ext cx="4591050" cy="822449"/>
          </a:xfrm>
        </p:spPr>
        <p:txBody>
          <a:bodyPr/>
          <a:lstStyle/>
          <a:p>
            <a:pPr marL="342900" indent="-342900"/>
            <a:r>
              <a:rPr lang="en-IN" dirty="0"/>
              <a:t>2. Insert syringe tip into hub and rotate syringe clockwise</a:t>
            </a:r>
          </a:p>
        </p:txBody>
      </p:sp>
      <p:sp>
        <p:nvSpPr>
          <p:cNvPr id="7" name="Slide Number Placeholder 6">
            <a:extLst>
              <a:ext uri="{FF2B5EF4-FFF2-40B4-BE49-F238E27FC236}">
                <a16:creationId xmlns:a16="http://schemas.microsoft.com/office/drawing/2014/main" xmlns="" id="{CDFAE2D1-923F-02D8-24D5-DB1EE5EE2256}"/>
              </a:ext>
            </a:extLst>
          </p:cNvPr>
          <p:cNvSpPr>
            <a:spLocks noGrp="1"/>
          </p:cNvSpPr>
          <p:nvPr>
            <p:ph type="sldNum" sz="quarter" idx="10"/>
          </p:nvPr>
        </p:nvSpPr>
        <p:spPr/>
        <p:txBody>
          <a:bodyPr/>
          <a:lstStyle/>
          <a:p>
            <a:fld id="{68151E55-6873-49E2-B8D5-2F265E6F1973}" type="slidenum">
              <a:rPr lang="en-US" smtClean="0"/>
              <a:t>32</a:t>
            </a:fld>
            <a:endParaRPr lang="en-US"/>
          </a:p>
        </p:txBody>
      </p:sp>
    </p:spTree>
    <p:extLst>
      <p:ext uri="{BB962C8B-B14F-4D97-AF65-F5344CB8AC3E}">
        <p14:creationId xmlns:p14="http://schemas.microsoft.com/office/powerpoint/2010/main" val="884636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62F433-E215-23F2-04E6-F5EE1CC38845}"/>
              </a:ext>
            </a:extLst>
          </p:cNvPr>
          <p:cNvSpPr>
            <a:spLocks noGrp="1"/>
          </p:cNvSpPr>
          <p:nvPr>
            <p:ph type="title"/>
          </p:nvPr>
        </p:nvSpPr>
        <p:spPr/>
        <p:txBody>
          <a:bodyPr>
            <a:normAutofit fontScale="90000"/>
          </a:bodyPr>
          <a:lstStyle/>
          <a:p>
            <a:r>
              <a:rPr lang="en-US" sz="3600" dirty="0"/>
              <a:t>Transferring the Specimen from Syringe to Evacuated Tubes </a:t>
            </a:r>
            <a:r>
              <a:rPr lang="en-US" sz="1100" b="0" dirty="0"/>
              <a:t>2</a:t>
            </a:r>
            <a:endParaRPr lang="en-IN" sz="1100" b="0" dirty="0"/>
          </a:p>
        </p:txBody>
      </p:sp>
      <p:pic>
        <p:nvPicPr>
          <p:cNvPr id="5" name="Picture 4" descr="The syringe is held facing down and the evacuated tube is pushed into the holder. The plunger of the syringe is not depressed.">
            <a:extLst>
              <a:ext uri="{FF2B5EF4-FFF2-40B4-BE49-F238E27FC236}">
                <a16:creationId xmlns:a16="http://schemas.microsoft.com/office/drawing/2014/main" xmlns="" id="{64A93E03-7A9B-4E02-693C-B77B7498B3F2}"/>
              </a:ext>
            </a:extLst>
          </p:cNvPr>
          <p:cNvPicPr>
            <a:picLocks noChangeAspect="1"/>
          </p:cNvPicPr>
          <p:nvPr/>
        </p:nvPicPr>
        <p:blipFill rotWithShape="1">
          <a:blip r:embed="rId3"/>
          <a:srcRect b="26053"/>
          <a:stretch/>
        </p:blipFill>
        <p:spPr>
          <a:xfrm>
            <a:off x="419100" y="1260475"/>
            <a:ext cx="3755461" cy="3714750"/>
          </a:xfrm>
          <a:prstGeom prst="rect">
            <a:avLst/>
          </a:prstGeom>
        </p:spPr>
      </p:pic>
      <p:sp>
        <p:nvSpPr>
          <p:cNvPr id="3" name="Content Placeholder 2">
            <a:extLst>
              <a:ext uri="{FF2B5EF4-FFF2-40B4-BE49-F238E27FC236}">
                <a16:creationId xmlns:a16="http://schemas.microsoft.com/office/drawing/2014/main" xmlns="" id="{A7235A91-F4D2-5868-9457-3743FFBCC0E2}"/>
              </a:ext>
            </a:extLst>
          </p:cNvPr>
          <p:cNvSpPr>
            <a:spLocks noGrp="1"/>
          </p:cNvSpPr>
          <p:nvPr>
            <p:ph sz="quarter" idx="11"/>
          </p:nvPr>
        </p:nvSpPr>
        <p:spPr>
          <a:xfrm>
            <a:off x="342901" y="5048764"/>
            <a:ext cx="4095750" cy="1190111"/>
          </a:xfrm>
        </p:spPr>
        <p:txBody>
          <a:bodyPr/>
          <a:lstStyle/>
          <a:p>
            <a:pPr marL="342900" indent="-342900"/>
            <a:r>
              <a:rPr lang="en-IN" sz="1800" dirty="0"/>
              <a:t>3. Hold the syringe facing down and push the evacuated tube into the holder. Do not depress the plunger of the syringe.</a:t>
            </a:r>
          </a:p>
        </p:txBody>
      </p:sp>
      <p:pic>
        <p:nvPicPr>
          <p:cNvPr id="11" name="Picture 10" descr="After the evacuated tube is removed, the tube holder and syringe are discarded in an approved sharps container.">
            <a:extLst>
              <a:ext uri="{FF2B5EF4-FFF2-40B4-BE49-F238E27FC236}">
                <a16:creationId xmlns:a16="http://schemas.microsoft.com/office/drawing/2014/main" xmlns="" id="{31BA0785-CE17-C9B3-D1CC-32A9FECC4322}"/>
              </a:ext>
            </a:extLst>
          </p:cNvPr>
          <p:cNvPicPr>
            <a:picLocks noChangeAspect="1"/>
          </p:cNvPicPr>
          <p:nvPr/>
        </p:nvPicPr>
        <p:blipFill rotWithShape="1">
          <a:blip r:embed="rId4"/>
          <a:srcRect b="26053"/>
          <a:stretch/>
        </p:blipFill>
        <p:spPr>
          <a:xfrm>
            <a:off x="4702195" y="1260474"/>
            <a:ext cx="3767655" cy="3714751"/>
          </a:xfrm>
          <a:prstGeom prst="rect">
            <a:avLst/>
          </a:prstGeom>
        </p:spPr>
      </p:pic>
      <p:sp>
        <p:nvSpPr>
          <p:cNvPr id="4" name="Content Placeholder 3">
            <a:extLst>
              <a:ext uri="{FF2B5EF4-FFF2-40B4-BE49-F238E27FC236}">
                <a16:creationId xmlns:a16="http://schemas.microsoft.com/office/drawing/2014/main" xmlns="" id="{3CCA6E67-0861-9494-FF39-5A0A5B58FEA4}"/>
              </a:ext>
            </a:extLst>
          </p:cNvPr>
          <p:cNvSpPr>
            <a:spLocks noGrp="1"/>
          </p:cNvSpPr>
          <p:nvPr>
            <p:ph sz="quarter" idx="14"/>
          </p:nvPr>
        </p:nvSpPr>
        <p:spPr>
          <a:xfrm>
            <a:off x="4572001" y="5048764"/>
            <a:ext cx="4210050" cy="923411"/>
          </a:xfrm>
        </p:spPr>
        <p:txBody>
          <a:bodyPr/>
          <a:lstStyle/>
          <a:p>
            <a:pPr marL="342900" indent="-342900"/>
            <a:r>
              <a:rPr lang="en-IN" sz="1800" dirty="0"/>
              <a:t>4. After removing the evacuated tube, discard the tube holder and syringe in an approved sharps container.</a:t>
            </a:r>
          </a:p>
        </p:txBody>
      </p:sp>
      <p:sp>
        <p:nvSpPr>
          <p:cNvPr id="8" name="Text Placeholder 8">
            <a:extLst>
              <a:ext uri="{FF2B5EF4-FFF2-40B4-BE49-F238E27FC236}">
                <a16:creationId xmlns:a16="http://schemas.microsoft.com/office/drawing/2014/main" xmlns="" id="{53585414-2BFE-0024-29B3-F605CCBE62A5}"/>
              </a:ext>
            </a:extLst>
          </p:cNvPr>
          <p:cNvSpPr>
            <a:spLocks noGrp="1"/>
          </p:cNvSpPr>
          <p:nvPr>
            <p:ph type="body" sz="quarter" idx="12"/>
          </p:nvPr>
        </p:nvSpPr>
        <p:spPr>
          <a:xfrm>
            <a:off x="3004459" y="6355895"/>
            <a:ext cx="3145536" cy="244929"/>
          </a:xfrm>
        </p:spPr>
        <p:txBody>
          <a:bodyPr/>
          <a:lstStyle/>
          <a:p>
            <a:r>
              <a:rPr lang="en-US" sz="1200" dirty="0">
                <a:hlinkClick r:id="rId5" action="ppaction://hlinksldjump"/>
              </a:rPr>
              <a:t>Access the text alternative for these images</a:t>
            </a:r>
            <a:endParaRPr lang="en-US" sz="1200" dirty="0"/>
          </a:p>
        </p:txBody>
      </p:sp>
      <p:sp>
        <p:nvSpPr>
          <p:cNvPr id="7" name="Slide Number Placeholder 6">
            <a:extLst>
              <a:ext uri="{FF2B5EF4-FFF2-40B4-BE49-F238E27FC236}">
                <a16:creationId xmlns:a16="http://schemas.microsoft.com/office/drawing/2014/main" xmlns="" id="{CDFAE2D1-923F-02D8-24D5-DB1EE5EE2256}"/>
              </a:ext>
            </a:extLst>
          </p:cNvPr>
          <p:cNvSpPr>
            <a:spLocks noGrp="1"/>
          </p:cNvSpPr>
          <p:nvPr>
            <p:ph type="sldNum" sz="quarter" idx="10"/>
          </p:nvPr>
        </p:nvSpPr>
        <p:spPr/>
        <p:txBody>
          <a:bodyPr/>
          <a:lstStyle/>
          <a:p>
            <a:fld id="{68151E55-6873-49E2-B8D5-2F265E6F1973}" type="slidenum">
              <a:rPr lang="en-US" smtClean="0"/>
              <a:t>33</a:t>
            </a:fld>
            <a:endParaRPr lang="en-US"/>
          </a:p>
        </p:txBody>
      </p:sp>
    </p:spTree>
    <p:extLst>
      <p:ext uri="{BB962C8B-B14F-4D97-AF65-F5344CB8AC3E}">
        <p14:creationId xmlns:p14="http://schemas.microsoft.com/office/powerpoint/2010/main" val="738895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9.3</a:t>
            </a:r>
          </a:p>
        </p:txBody>
      </p:sp>
      <p:sp>
        <p:nvSpPr>
          <p:cNvPr id="3" name="Content Placeholder 2"/>
          <p:cNvSpPr>
            <a:spLocks noGrp="1"/>
          </p:cNvSpPr>
          <p:nvPr>
            <p:ph sz="quarter" idx="11"/>
          </p:nvPr>
        </p:nvSpPr>
        <p:spPr/>
        <p:txBody>
          <a:bodyPr/>
          <a:lstStyle/>
          <a:p>
            <a:r>
              <a:rPr lang="en-US" dirty="0"/>
              <a:t>Venipuncture Complications</a:t>
            </a:r>
          </a:p>
        </p:txBody>
      </p:sp>
      <p:sp>
        <p:nvSpPr>
          <p:cNvPr id="6" name="Slide Number Placeholder 5"/>
          <p:cNvSpPr>
            <a:spLocks noGrp="1"/>
          </p:cNvSpPr>
          <p:nvPr>
            <p:ph type="sldNum" sz="quarter" idx="4"/>
          </p:nvPr>
        </p:nvSpPr>
        <p:spPr/>
        <p:txBody>
          <a:bodyPr/>
          <a:lstStyle/>
          <a:p>
            <a:fld id="{68151E55-6873-49E2-B8D5-2F265E6F1973}" type="slidenum">
              <a:rPr lang="en-US" smtClean="0"/>
              <a:pPr/>
              <a:t>34</a:t>
            </a:fld>
            <a:endParaRPr lang="en-US" dirty="0"/>
          </a:p>
        </p:txBody>
      </p:sp>
    </p:spTree>
    <p:extLst>
      <p:ext uri="{BB962C8B-B14F-4D97-AF65-F5344CB8AC3E}">
        <p14:creationId xmlns:p14="http://schemas.microsoft.com/office/powerpoint/2010/main" val="1721884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Complications: Allergies</a:t>
            </a:r>
          </a:p>
        </p:txBody>
      </p:sp>
      <p:sp>
        <p:nvSpPr>
          <p:cNvPr id="3" name="Content Placeholder 2"/>
          <p:cNvSpPr>
            <a:spLocks noGrp="1"/>
          </p:cNvSpPr>
          <p:nvPr>
            <p:ph sz="quarter" idx="11"/>
          </p:nvPr>
        </p:nvSpPr>
        <p:spPr/>
        <p:txBody>
          <a:bodyPr/>
          <a:lstStyle/>
          <a:p>
            <a:r>
              <a:rPr lang="en-US" dirty="0"/>
              <a:t>Allergic reactions.</a:t>
            </a:r>
          </a:p>
          <a:p>
            <a:pPr marL="292608" indent="-292608">
              <a:buFont typeface="Arial" panose="020B0604020202020204" pitchFamily="34" charset="0"/>
              <a:buChar char="•"/>
            </a:pPr>
            <a:r>
              <a:rPr lang="en-US" dirty="0"/>
              <a:t>Latex.</a:t>
            </a:r>
          </a:p>
          <a:p>
            <a:pPr marL="292608" indent="-292608">
              <a:buFont typeface="Arial" panose="020B0604020202020204" pitchFamily="34" charset="0"/>
              <a:buChar char="•"/>
            </a:pPr>
            <a:r>
              <a:rPr lang="en-US" dirty="0"/>
              <a:t>Alcohol.</a:t>
            </a:r>
          </a:p>
        </p:txBody>
      </p:sp>
      <p:sp>
        <p:nvSpPr>
          <p:cNvPr id="6" name="Slide Number Placeholder 5"/>
          <p:cNvSpPr>
            <a:spLocks noGrp="1"/>
          </p:cNvSpPr>
          <p:nvPr>
            <p:ph type="sldNum" sz="quarter" idx="4"/>
          </p:nvPr>
        </p:nvSpPr>
        <p:spPr/>
        <p:txBody>
          <a:bodyPr/>
          <a:lstStyle/>
          <a:p>
            <a:fld id="{68151E55-6873-49E2-B8D5-2F265E6F1973}" type="slidenum">
              <a:rPr lang="en-US" smtClean="0"/>
              <a:pPr/>
              <a:t>35</a:t>
            </a:fld>
            <a:endParaRPr lang="en-US" dirty="0"/>
          </a:p>
        </p:txBody>
      </p:sp>
    </p:spTree>
    <p:extLst>
      <p:ext uri="{BB962C8B-B14F-4D97-AF65-F5344CB8AC3E}">
        <p14:creationId xmlns:p14="http://schemas.microsoft.com/office/powerpoint/2010/main" val="1382719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2F971-A482-5836-E5CA-BDA7547AE6C7}"/>
              </a:ext>
            </a:extLst>
          </p:cNvPr>
          <p:cNvSpPr>
            <a:spLocks noGrp="1"/>
          </p:cNvSpPr>
          <p:nvPr>
            <p:ph type="title"/>
          </p:nvPr>
        </p:nvSpPr>
        <p:spPr/>
        <p:txBody>
          <a:bodyPr>
            <a:normAutofit/>
          </a:bodyPr>
          <a:lstStyle/>
          <a:p>
            <a:r>
              <a:rPr lang="en-IN" sz="3600" dirty="0"/>
              <a:t>Patient Complications: Syncope</a:t>
            </a:r>
          </a:p>
        </p:txBody>
      </p:sp>
      <p:sp>
        <p:nvSpPr>
          <p:cNvPr id="3" name="Content Placeholder 2">
            <a:extLst>
              <a:ext uri="{FF2B5EF4-FFF2-40B4-BE49-F238E27FC236}">
                <a16:creationId xmlns:a16="http://schemas.microsoft.com/office/drawing/2014/main" xmlns="" id="{C9F94CE1-A2C6-3708-8B1F-9867A1FF5789}"/>
              </a:ext>
            </a:extLst>
          </p:cNvPr>
          <p:cNvSpPr>
            <a:spLocks noGrp="1"/>
          </p:cNvSpPr>
          <p:nvPr>
            <p:ph sz="quarter" idx="11"/>
          </p:nvPr>
        </p:nvSpPr>
        <p:spPr>
          <a:xfrm>
            <a:off x="342900" y="1276709"/>
            <a:ext cx="8458200" cy="1980841"/>
          </a:xfrm>
        </p:spPr>
        <p:txBody>
          <a:bodyPr/>
          <a:lstStyle/>
          <a:p>
            <a:r>
              <a:rPr lang="en-US" dirty="0"/>
              <a:t>Symptoms of impending syncope.</a:t>
            </a:r>
          </a:p>
          <a:p>
            <a:pPr marL="292608" indent="-292608">
              <a:buFont typeface="Arial" panose="020B0604020202020204" pitchFamily="34" charset="0"/>
              <a:buChar char="•"/>
            </a:pPr>
            <a:r>
              <a:rPr lang="en-US" dirty="0"/>
              <a:t>Heavy perspiration.</a:t>
            </a:r>
          </a:p>
          <a:p>
            <a:pPr marL="292608" indent="-292608">
              <a:buFont typeface="Arial" panose="020B0604020202020204" pitchFamily="34" charset="0"/>
              <a:buChar char="•"/>
            </a:pPr>
            <a:r>
              <a:rPr lang="en-US" dirty="0"/>
              <a:t>Pale skin.</a:t>
            </a:r>
          </a:p>
          <a:p>
            <a:pPr marL="292608" indent="-292608">
              <a:buFont typeface="Arial" panose="020B0604020202020204" pitchFamily="34" charset="0"/>
              <a:buChar char="•"/>
            </a:pPr>
            <a:r>
              <a:rPr lang="en-US" dirty="0"/>
              <a:t>Shallow or fast breathing.</a:t>
            </a:r>
            <a:endParaRPr lang="en-IN" dirty="0"/>
          </a:p>
        </p:txBody>
      </p:sp>
      <p:sp>
        <p:nvSpPr>
          <p:cNvPr id="4" name="Content Placeholder 3">
            <a:extLst>
              <a:ext uri="{FF2B5EF4-FFF2-40B4-BE49-F238E27FC236}">
                <a16:creationId xmlns:a16="http://schemas.microsoft.com/office/drawing/2014/main" xmlns="" id="{BC761933-5665-E09C-DDD7-512D20080A4F}"/>
              </a:ext>
            </a:extLst>
          </p:cNvPr>
          <p:cNvSpPr>
            <a:spLocks noGrp="1"/>
          </p:cNvSpPr>
          <p:nvPr>
            <p:ph sz="quarter" idx="14"/>
          </p:nvPr>
        </p:nvSpPr>
        <p:spPr>
          <a:xfrm>
            <a:off x="342900" y="3524249"/>
            <a:ext cx="8458200" cy="1952625"/>
          </a:xfrm>
        </p:spPr>
        <p:txBody>
          <a:bodyPr/>
          <a:lstStyle/>
          <a:p>
            <a:r>
              <a:rPr lang="en-US" dirty="0"/>
              <a:t>Phlebotomist actions.</a:t>
            </a:r>
          </a:p>
          <a:p>
            <a:pPr marL="292608" indent="-292608">
              <a:buFont typeface="Arial" panose="020B0604020202020204" pitchFamily="34" charset="0"/>
              <a:buChar char="•"/>
            </a:pPr>
            <a:r>
              <a:rPr lang="en-US" dirty="0"/>
              <a:t>Remove tourniquet and needle.</a:t>
            </a:r>
          </a:p>
          <a:p>
            <a:pPr marL="292608" indent="-292608">
              <a:buFont typeface="Arial" panose="020B0604020202020204" pitchFamily="34" charset="0"/>
              <a:buChar char="•"/>
            </a:pPr>
            <a:r>
              <a:rPr lang="en-US" dirty="0"/>
              <a:t>Call for help.</a:t>
            </a:r>
          </a:p>
          <a:p>
            <a:pPr marL="292608" indent="-292608">
              <a:buFont typeface="Arial" panose="020B0604020202020204" pitchFamily="34" charset="0"/>
              <a:buChar char="•"/>
            </a:pPr>
            <a:r>
              <a:rPr lang="en-US" dirty="0"/>
              <a:t>Apply pressure to venipuncture site.</a:t>
            </a:r>
            <a:endParaRPr lang="en-IN" dirty="0"/>
          </a:p>
        </p:txBody>
      </p:sp>
      <p:sp>
        <p:nvSpPr>
          <p:cNvPr id="7" name="Slide Number Placeholder 6">
            <a:extLst>
              <a:ext uri="{FF2B5EF4-FFF2-40B4-BE49-F238E27FC236}">
                <a16:creationId xmlns:a16="http://schemas.microsoft.com/office/drawing/2014/main" xmlns="" id="{DA59841C-6556-7BAA-DC24-AAC271664EC6}"/>
              </a:ext>
            </a:extLst>
          </p:cNvPr>
          <p:cNvSpPr>
            <a:spLocks noGrp="1"/>
          </p:cNvSpPr>
          <p:nvPr>
            <p:ph type="sldNum" sz="quarter" idx="10"/>
          </p:nvPr>
        </p:nvSpPr>
        <p:spPr/>
        <p:txBody>
          <a:bodyPr/>
          <a:lstStyle/>
          <a:p>
            <a:fld id="{68151E55-6873-49E2-B8D5-2F265E6F1973}" type="slidenum">
              <a:rPr lang="en-US" smtClean="0"/>
              <a:t>36</a:t>
            </a:fld>
            <a:endParaRPr lang="en-US"/>
          </a:p>
        </p:txBody>
      </p:sp>
    </p:spTree>
    <p:extLst>
      <p:ext uri="{BB962C8B-B14F-4D97-AF65-F5344CB8AC3E}">
        <p14:creationId xmlns:p14="http://schemas.microsoft.com/office/powerpoint/2010/main" val="581730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2F971-A482-5836-E5CA-BDA7547AE6C7}"/>
              </a:ext>
            </a:extLst>
          </p:cNvPr>
          <p:cNvSpPr>
            <a:spLocks noGrp="1"/>
          </p:cNvSpPr>
          <p:nvPr>
            <p:ph type="title"/>
          </p:nvPr>
        </p:nvSpPr>
        <p:spPr/>
        <p:txBody>
          <a:bodyPr>
            <a:noAutofit/>
          </a:bodyPr>
          <a:lstStyle/>
          <a:p>
            <a:r>
              <a:rPr lang="en-US" sz="3200" dirty="0"/>
              <a:t>Patient Complications: Petechiae and Bleeding</a:t>
            </a:r>
            <a:endParaRPr lang="en-IN" sz="3200" dirty="0"/>
          </a:p>
        </p:txBody>
      </p:sp>
      <p:sp>
        <p:nvSpPr>
          <p:cNvPr id="3" name="Content Placeholder 2">
            <a:extLst>
              <a:ext uri="{FF2B5EF4-FFF2-40B4-BE49-F238E27FC236}">
                <a16:creationId xmlns:a16="http://schemas.microsoft.com/office/drawing/2014/main" xmlns="" id="{C9F94CE1-A2C6-3708-8B1F-9867A1FF5789}"/>
              </a:ext>
            </a:extLst>
          </p:cNvPr>
          <p:cNvSpPr>
            <a:spLocks noGrp="1"/>
          </p:cNvSpPr>
          <p:nvPr>
            <p:ph sz="quarter" idx="11"/>
          </p:nvPr>
        </p:nvSpPr>
        <p:spPr>
          <a:xfrm>
            <a:off x="342900" y="1276710"/>
            <a:ext cx="8458200" cy="1495066"/>
          </a:xfrm>
        </p:spPr>
        <p:txBody>
          <a:bodyPr/>
          <a:lstStyle/>
          <a:p>
            <a:r>
              <a:rPr lang="en-US" dirty="0"/>
              <a:t>Petechiae.</a:t>
            </a:r>
          </a:p>
          <a:p>
            <a:pPr marL="292608" indent="-292608">
              <a:buFont typeface="Arial" panose="020B0604020202020204" pitchFamily="34" charset="0"/>
              <a:buChar char="•"/>
            </a:pPr>
            <a:r>
              <a:rPr lang="en-US" dirty="0"/>
              <a:t>Make sure tourniquet is not too tight.</a:t>
            </a:r>
          </a:p>
          <a:p>
            <a:pPr marL="292608" indent="-292608">
              <a:buFont typeface="Arial" panose="020B0604020202020204" pitchFamily="34" charset="0"/>
              <a:buChar char="•"/>
            </a:pPr>
            <a:r>
              <a:rPr lang="en-US" dirty="0"/>
              <a:t>Apply tourniquet for only 1 minute at a time.</a:t>
            </a:r>
          </a:p>
        </p:txBody>
      </p:sp>
      <p:sp>
        <p:nvSpPr>
          <p:cNvPr id="4" name="Content Placeholder 3">
            <a:extLst>
              <a:ext uri="{FF2B5EF4-FFF2-40B4-BE49-F238E27FC236}">
                <a16:creationId xmlns:a16="http://schemas.microsoft.com/office/drawing/2014/main" xmlns="" id="{BC761933-5665-E09C-DDD7-512D20080A4F}"/>
              </a:ext>
            </a:extLst>
          </p:cNvPr>
          <p:cNvSpPr>
            <a:spLocks noGrp="1"/>
          </p:cNvSpPr>
          <p:nvPr>
            <p:ph sz="quarter" idx="14"/>
          </p:nvPr>
        </p:nvSpPr>
        <p:spPr>
          <a:xfrm>
            <a:off x="342900" y="3143250"/>
            <a:ext cx="8458200" cy="1943100"/>
          </a:xfrm>
        </p:spPr>
        <p:txBody>
          <a:bodyPr/>
          <a:lstStyle/>
          <a:p>
            <a:r>
              <a:rPr lang="en-US" dirty="0"/>
              <a:t>Bleeding.</a:t>
            </a:r>
          </a:p>
          <a:p>
            <a:pPr marL="292608" indent="-292608">
              <a:buFont typeface="Arial" panose="020B0604020202020204" pitchFamily="34" charset="0"/>
              <a:buChar char="•"/>
            </a:pPr>
            <a:r>
              <a:rPr lang="en-US" dirty="0"/>
              <a:t>Arm movement may cause bleeding to recur.</a:t>
            </a:r>
          </a:p>
          <a:p>
            <a:pPr marL="292608" indent="-292608">
              <a:buFont typeface="Arial" panose="020B0604020202020204" pitchFamily="34" charset="0"/>
              <a:buChar char="•"/>
            </a:pPr>
            <a:r>
              <a:rPr lang="en-US" dirty="0"/>
              <a:t>Check the arm before leaving the patient.</a:t>
            </a:r>
          </a:p>
          <a:p>
            <a:pPr marL="292608" indent="-292608">
              <a:buFont typeface="Arial" panose="020B0604020202020204" pitchFamily="34" charset="0"/>
              <a:buChar char="•"/>
            </a:pPr>
            <a:r>
              <a:rPr lang="en-US" dirty="0"/>
              <a:t>Apply adhesive bandage over clean piece of gauze.</a:t>
            </a:r>
            <a:endParaRPr lang="en-IN" dirty="0"/>
          </a:p>
        </p:txBody>
      </p:sp>
      <p:sp>
        <p:nvSpPr>
          <p:cNvPr id="7" name="Slide Number Placeholder 6">
            <a:extLst>
              <a:ext uri="{FF2B5EF4-FFF2-40B4-BE49-F238E27FC236}">
                <a16:creationId xmlns:a16="http://schemas.microsoft.com/office/drawing/2014/main" xmlns="" id="{DA59841C-6556-7BAA-DC24-AAC271664EC6}"/>
              </a:ext>
            </a:extLst>
          </p:cNvPr>
          <p:cNvSpPr>
            <a:spLocks noGrp="1"/>
          </p:cNvSpPr>
          <p:nvPr>
            <p:ph type="sldNum" sz="quarter" idx="10"/>
          </p:nvPr>
        </p:nvSpPr>
        <p:spPr/>
        <p:txBody>
          <a:bodyPr/>
          <a:lstStyle/>
          <a:p>
            <a:fld id="{68151E55-6873-49E2-B8D5-2F265E6F1973}" type="slidenum">
              <a:rPr lang="en-US" smtClean="0"/>
              <a:t>37</a:t>
            </a:fld>
            <a:endParaRPr lang="en-US"/>
          </a:p>
        </p:txBody>
      </p:sp>
    </p:spTree>
    <p:extLst>
      <p:ext uri="{BB962C8B-B14F-4D97-AF65-F5344CB8AC3E}">
        <p14:creationId xmlns:p14="http://schemas.microsoft.com/office/powerpoint/2010/main" val="458878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Complications: Hematoma</a:t>
            </a:r>
          </a:p>
        </p:txBody>
      </p:sp>
      <p:sp>
        <p:nvSpPr>
          <p:cNvPr id="3" name="Content Placeholder 2"/>
          <p:cNvSpPr>
            <a:spLocks noGrp="1"/>
          </p:cNvSpPr>
          <p:nvPr>
            <p:ph sz="quarter" idx="11"/>
          </p:nvPr>
        </p:nvSpPr>
        <p:spPr>
          <a:xfrm>
            <a:off x="342900" y="1276709"/>
            <a:ext cx="4248150" cy="4628791"/>
          </a:xfrm>
        </p:spPr>
        <p:txBody>
          <a:bodyPr/>
          <a:lstStyle/>
          <a:p>
            <a:r>
              <a:rPr lang="en-US" dirty="0"/>
              <a:t>If a hematoma occurs:</a:t>
            </a:r>
          </a:p>
          <a:p>
            <a:pPr marL="292608" indent="-292608">
              <a:buFont typeface="Arial" panose="020B0604020202020204" pitchFamily="34" charset="0"/>
              <a:buChar char="•"/>
            </a:pPr>
            <a:r>
              <a:rPr lang="en-US" dirty="0"/>
              <a:t>Release the tourniquet.</a:t>
            </a:r>
          </a:p>
          <a:p>
            <a:pPr marL="292608" indent="-292608">
              <a:buFont typeface="Arial" panose="020B0604020202020204" pitchFamily="34" charset="0"/>
              <a:buChar char="•"/>
            </a:pPr>
            <a:r>
              <a:rPr lang="en-US" dirty="0"/>
              <a:t>Pull the needle out.</a:t>
            </a:r>
          </a:p>
          <a:p>
            <a:pPr marL="292608" indent="-292608">
              <a:buFont typeface="Arial" panose="020B0604020202020204" pitchFamily="34" charset="0"/>
              <a:buChar char="•"/>
            </a:pPr>
            <a:r>
              <a:rPr lang="en-US" dirty="0"/>
              <a:t>Apply firm pressure at the site.</a:t>
            </a:r>
          </a:p>
          <a:p>
            <a:pPr marL="292608" indent="-292608">
              <a:buFont typeface="Arial" panose="020B0604020202020204" pitchFamily="34" charset="0"/>
              <a:buChar char="•"/>
            </a:pPr>
            <a:r>
              <a:rPr lang="en-US" dirty="0"/>
              <a:t>If patient complains of discomfort, apply ice.</a:t>
            </a:r>
          </a:p>
        </p:txBody>
      </p:sp>
      <p:pic>
        <p:nvPicPr>
          <p:cNvPr id="7" name="Picture 6" descr="Pressure being applied at the site of a venipuncture where a hematoma has occurred.">
            <a:extLst>
              <a:ext uri="{FF2B5EF4-FFF2-40B4-BE49-F238E27FC236}">
                <a16:creationId xmlns:a16="http://schemas.microsoft.com/office/drawing/2014/main" xmlns="" id="{E8901DE9-5A57-647B-8A2B-755D766A8ABF}"/>
              </a:ext>
            </a:extLst>
          </p:cNvPr>
          <p:cNvPicPr>
            <a:picLocks noChangeAspect="1"/>
          </p:cNvPicPr>
          <p:nvPr/>
        </p:nvPicPr>
        <p:blipFill>
          <a:blip r:embed="rId3"/>
          <a:stretch>
            <a:fillRect/>
          </a:stretch>
        </p:blipFill>
        <p:spPr>
          <a:xfrm>
            <a:off x="4765909" y="1270806"/>
            <a:ext cx="3497190" cy="4644446"/>
          </a:xfrm>
          <a:prstGeom prst="rect">
            <a:avLst/>
          </a:prstGeom>
        </p:spPr>
      </p:pic>
      <p:sp>
        <p:nvSpPr>
          <p:cNvPr id="5" name="Text Placeholder 4">
            <a:extLst>
              <a:ext uri="{FF2B5EF4-FFF2-40B4-BE49-F238E27FC236}">
                <a16:creationId xmlns:a16="http://schemas.microsoft.com/office/drawing/2014/main" xmlns="" id="{BAB1577F-67BB-4105-1623-8FFAB3251529}"/>
              </a:ext>
            </a:extLst>
          </p:cNvPr>
          <p:cNvSpPr>
            <a:spLocks noGrp="1"/>
          </p:cNvSpPr>
          <p:nvPr>
            <p:ph type="body" sz="quarter" idx="13"/>
          </p:nvPr>
        </p:nvSpPr>
        <p:spPr>
          <a:xfrm>
            <a:off x="1562099" y="6684963"/>
            <a:ext cx="6972301" cy="173037"/>
          </a:xfrm>
        </p:spPr>
        <p:txBody>
          <a:bodyPr/>
          <a:lstStyle/>
          <a:p>
            <a:r>
              <a:rPr lang="en-US" dirty="0">
                <a:solidFill>
                  <a:schemeClr val="tx1">
                    <a:lumMod val="95000"/>
                    <a:lumOff val="5000"/>
                  </a:schemeClr>
                </a:solidFill>
              </a:rPr>
              <a:t>©McGraw-Hill Education/Take One Digital Media, photographer</a:t>
            </a:r>
            <a:endParaRPr lang="en-IN" dirty="0">
              <a:solidFill>
                <a:schemeClr val="tx1">
                  <a:lumMod val="95000"/>
                  <a:lumOff val="5000"/>
                </a:schemeClr>
              </a:solidFill>
            </a:endParaRPr>
          </a:p>
        </p:txBody>
      </p:sp>
      <p:sp>
        <p:nvSpPr>
          <p:cNvPr id="6" name="Slide Number Placeholder 5"/>
          <p:cNvSpPr>
            <a:spLocks noGrp="1"/>
          </p:cNvSpPr>
          <p:nvPr>
            <p:ph type="sldNum" sz="quarter" idx="4"/>
          </p:nvPr>
        </p:nvSpPr>
        <p:spPr/>
        <p:txBody>
          <a:bodyPr/>
          <a:lstStyle/>
          <a:p>
            <a:fld id="{68151E55-6873-49E2-B8D5-2F265E6F1973}" type="slidenum">
              <a:rPr lang="en-US" smtClean="0"/>
              <a:pPr/>
              <a:t>38</a:t>
            </a:fld>
            <a:endParaRPr lang="en-US" dirty="0"/>
          </a:p>
        </p:txBody>
      </p:sp>
    </p:spTree>
    <p:extLst>
      <p:ext uri="{BB962C8B-B14F-4D97-AF65-F5344CB8AC3E}">
        <p14:creationId xmlns:p14="http://schemas.microsoft.com/office/powerpoint/2010/main" val="4024611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2F971-A482-5836-E5CA-BDA7547AE6C7}"/>
              </a:ext>
            </a:extLst>
          </p:cNvPr>
          <p:cNvSpPr>
            <a:spLocks noGrp="1"/>
          </p:cNvSpPr>
          <p:nvPr>
            <p:ph type="title"/>
          </p:nvPr>
        </p:nvSpPr>
        <p:spPr/>
        <p:txBody>
          <a:bodyPr>
            <a:noAutofit/>
          </a:bodyPr>
          <a:lstStyle/>
          <a:p>
            <a:r>
              <a:rPr lang="en-US" sz="3200" dirty="0"/>
              <a:t>Patient Complications: Iatrogenic Anemia and Exsanguination</a:t>
            </a:r>
            <a:endParaRPr lang="en-IN" sz="3200" dirty="0"/>
          </a:p>
        </p:txBody>
      </p:sp>
      <p:sp>
        <p:nvSpPr>
          <p:cNvPr id="3" name="Content Placeholder 2">
            <a:extLst>
              <a:ext uri="{FF2B5EF4-FFF2-40B4-BE49-F238E27FC236}">
                <a16:creationId xmlns:a16="http://schemas.microsoft.com/office/drawing/2014/main" xmlns="" id="{C9F94CE1-A2C6-3708-8B1F-9867A1FF5789}"/>
              </a:ext>
            </a:extLst>
          </p:cNvPr>
          <p:cNvSpPr>
            <a:spLocks noGrp="1"/>
          </p:cNvSpPr>
          <p:nvPr>
            <p:ph sz="quarter" idx="11"/>
          </p:nvPr>
        </p:nvSpPr>
        <p:spPr>
          <a:xfrm>
            <a:off x="342900" y="1276710"/>
            <a:ext cx="8458200" cy="1818915"/>
          </a:xfrm>
        </p:spPr>
        <p:txBody>
          <a:bodyPr/>
          <a:lstStyle/>
          <a:p>
            <a:r>
              <a:rPr lang="en-US" dirty="0"/>
              <a:t>Iatrogenic anemia.</a:t>
            </a:r>
          </a:p>
          <a:p>
            <a:pPr marL="292608" indent="-292608">
              <a:buFont typeface="Arial" panose="020B0604020202020204" pitchFamily="34" charset="0"/>
              <a:buChar char="•"/>
            </a:pPr>
            <a:r>
              <a:rPr lang="en-US" dirty="0"/>
              <a:t>Anemic response to removal of large amount of blood over short time period.</a:t>
            </a:r>
          </a:p>
          <a:p>
            <a:pPr marL="292608" indent="-292608">
              <a:buFont typeface="Arial" panose="020B0604020202020204" pitchFamily="34" charset="0"/>
              <a:buChar char="•"/>
            </a:pPr>
            <a:r>
              <a:rPr lang="en-US" dirty="0"/>
              <a:t>More than 10% blood loss may become life-threatening.</a:t>
            </a:r>
            <a:endParaRPr lang="en-IN" dirty="0"/>
          </a:p>
        </p:txBody>
      </p:sp>
      <p:sp>
        <p:nvSpPr>
          <p:cNvPr id="4" name="Content Placeholder 3">
            <a:extLst>
              <a:ext uri="{FF2B5EF4-FFF2-40B4-BE49-F238E27FC236}">
                <a16:creationId xmlns:a16="http://schemas.microsoft.com/office/drawing/2014/main" xmlns="" id="{BC761933-5665-E09C-DDD7-512D20080A4F}"/>
              </a:ext>
            </a:extLst>
          </p:cNvPr>
          <p:cNvSpPr>
            <a:spLocks noGrp="1"/>
          </p:cNvSpPr>
          <p:nvPr>
            <p:ph sz="quarter" idx="14"/>
          </p:nvPr>
        </p:nvSpPr>
        <p:spPr>
          <a:xfrm>
            <a:off x="342900" y="3514725"/>
            <a:ext cx="8458200" cy="1485900"/>
          </a:xfrm>
        </p:spPr>
        <p:txBody>
          <a:bodyPr/>
          <a:lstStyle/>
          <a:p>
            <a:r>
              <a:rPr lang="en-US" dirty="0"/>
              <a:t>Exsanguination.</a:t>
            </a:r>
          </a:p>
          <a:p>
            <a:pPr marL="292608" indent="-292608">
              <a:buFont typeface="Arial" panose="020B0604020202020204" pitchFamily="34" charset="0"/>
              <a:buChar char="•"/>
            </a:pPr>
            <a:r>
              <a:rPr lang="en-US" dirty="0"/>
              <a:t>Life-threatening amount of blood loss.</a:t>
            </a:r>
          </a:p>
          <a:p>
            <a:pPr marL="292608" indent="-292608">
              <a:buFont typeface="Arial" panose="020B0604020202020204" pitchFamily="34" charset="0"/>
              <a:buChar char="•"/>
            </a:pPr>
            <a:r>
              <a:rPr lang="en-US" dirty="0"/>
              <a:t>Occurs easily in small patients, children, and infants.</a:t>
            </a:r>
            <a:endParaRPr lang="en-IN" dirty="0"/>
          </a:p>
        </p:txBody>
      </p:sp>
      <p:sp>
        <p:nvSpPr>
          <p:cNvPr id="7" name="Slide Number Placeholder 6">
            <a:extLst>
              <a:ext uri="{FF2B5EF4-FFF2-40B4-BE49-F238E27FC236}">
                <a16:creationId xmlns:a16="http://schemas.microsoft.com/office/drawing/2014/main" xmlns="" id="{DA59841C-6556-7BAA-DC24-AAC271664EC6}"/>
              </a:ext>
            </a:extLst>
          </p:cNvPr>
          <p:cNvSpPr>
            <a:spLocks noGrp="1"/>
          </p:cNvSpPr>
          <p:nvPr>
            <p:ph type="sldNum" sz="quarter" idx="10"/>
          </p:nvPr>
        </p:nvSpPr>
        <p:spPr/>
        <p:txBody>
          <a:bodyPr/>
          <a:lstStyle/>
          <a:p>
            <a:fld id="{68151E55-6873-49E2-B8D5-2F265E6F1973}" type="slidenum">
              <a:rPr lang="en-US" smtClean="0"/>
              <a:t>39</a:t>
            </a:fld>
            <a:endParaRPr lang="en-US"/>
          </a:p>
        </p:txBody>
      </p:sp>
    </p:spTree>
    <p:extLst>
      <p:ext uri="{BB962C8B-B14F-4D97-AF65-F5344CB8AC3E}">
        <p14:creationId xmlns:p14="http://schemas.microsoft.com/office/powerpoint/2010/main" val="1842964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sz="100" dirty="0"/>
              <a:t> </a:t>
            </a:r>
            <a:r>
              <a:rPr lang="en-US" dirty="0"/>
              <a:t>A</a:t>
            </a:r>
            <a:r>
              <a:rPr lang="en-US" sz="100" dirty="0"/>
              <a:t> </a:t>
            </a:r>
            <a:r>
              <a:rPr lang="en-US" dirty="0" err="1"/>
              <a:t>A</a:t>
            </a:r>
            <a:r>
              <a:rPr lang="en-US" sz="100" dirty="0"/>
              <a:t> </a:t>
            </a:r>
            <a:r>
              <a:rPr lang="en-US" dirty="0"/>
              <a:t>C</a:t>
            </a:r>
            <a:r>
              <a:rPr lang="en-US" sz="100" dirty="0"/>
              <a:t> </a:t>
            </a:r>
            <a:r>
              <a:rPr lang="en-US" dirty="0"/>
              <a:t>L</a:t>
            </a:r>
            <a:r>
              <a:rPr lang="en-US" sz="100" dirty="0"/>
              <a:t> </a:t>
            </a:r>
            <a:r>
              <a:rPr lang="en-US" dirty="0"/>
              <a:t>S Competencies </a:t>
            </a:r>
            <a:r>
              <a:rPr lang="en-US" sz="1000" b="0" dirty="0"/>
              <a:t>2</a:t>
            </a:r>
          </a:p>
        </p:txBody>
      </p:sp>
      <p:sp>
        <p:nvSpPr>
          <p:cNvPr id="3" name="Content Placeholder 2"/>
          <p:cNvSpPr>
            <a:spLocks noGrp="1"/>
          </p:cNvSpPr>
          <p:nvPr>
            <p:ph sz="quarter" idx="11"/>
          </p:nvPr>
        </p:nvSpPr>
        <p:spPr/>
        <p:txBody>
          <a:bodyPr/>
          <a:lstStyle/>
          <a:p>
            <a:pPr marL="457200" indent="-457200"/>
            <a:r>
              <a:rPr lang="en-US" sz="2200" dirty="0"/>
              <a:t>6.3	Differentiate between sterile and antiseptic techniques.</a:t>
            </a:r>
          </a:p>
          <a:p>
            <a:pPr marL="457200" indent="-457200"/>
            <a:r>
              <a:rPr lang="en-US" sz="2200" dirty="0"/>
              <a:t>6.4	Describe and demonstrate the steps in the preparation of a puncture site.</a:t>
            </a:r>
          </a:p>
          <a:p>
            <a:pPr marL="457200" indent="-457200"/>
            <a:r>
              <a:rPr lang="en-US" sz="2200" dirty="0"/>
              <a:t>6.5	List the effects of tourniquet, hand squeezing, and heating pads on specimens collected by venipuncture and capillary (dermal) puncture.</a:t>
            </a:r>
          </a:p>
          <a:p>
            <a:pPr marL="457200" indent="-457200"/>
            <a:r>
              <a:rPr lang="en-US" sz="2200" dirty="0"/>
              <a:t>6.6	Recognize proper needle insertion and withdrawal techniques, including direction, angle, depth, and aspiration, for venipuncture.</a:t>
            </a:r>
          </a:p>
          <a:p>
            <a:pPr marL="457200" indent="-457200"/>
            <a:r>
              <a:rPr lang="en-US" sz="2200" dirty="0"/>
              <a:t>6.8	Describe the limitations and precautions of alternate collection sites for venipuncture and capillary (dermal) puncture.</a:t>
            </a:r>
          </a:p>
        </p:txBody>
      </p:sp>
      <p:sp>
        <p:nvSpPr>
          <p:cNvPr id="6" name="Slide Number Placeholder 5"/>
          <p:cNvSpPr>
            <a:spLocks noGrp="1"/>
          </p:cNvSpPr>
          <p:nvPr>
            <p:ph type="sldNum" sz="quarter" idx="4"/>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2041416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2F971-A482-5836-E5CA-BDA7547AE6C7}"/>
              </a:ext>
            </a:extLst>
          </p:cNvPr>
          <p:cNvSpPr>
            <a:spLocks noGrp="1"/>
          </p:cNvSpPr>
          <p:nvPr>
            <p:ph type="title"/>
          </p:nvPr>
        </p:nvSpPr>
        <p:spPr>
          <a:xfrm>
            <a:off x="342899" y="192490"/>
            <a:ext cx="8524875" cy="903231"/>
          </a:xfrm>
        </p:spPr>
        <p:txBody>
          <a:bodyPr>
            <a:noAutofit/>
          </a:bodyPr>
          <a:lstStyle/>
          <a:p>
            <a:r>
              <a:rPr lang="en-US" sz="3200" dirty="0"/>
              <a:t>Patient Complications: Infection and Injury</a:t>
            </a:r>
            <a:endParaRPr lang="en-IN" sz="3200" dirty="0"/>
          </a:p>
        </p:txBody>
      </p:sp>
      <p:sp>
        <p:nvSpPr>
          <p:cNvPr id="3" name="Content Placeholder 2">
            <a:extLst>
              <a:ext uri="{FF2B5EF4-FFF2-40B4-BE49-F238E27FC236}">
                <a16:creationId xmlns:a16="http://schemas.microsoft.com/office/drawing/2014/main" xmlns="" id="{C9F94CE1-A2C6-3708-8B1F-9867A1FF5789}"/>
              </a:ext>
            </a:extLst>
          </p:cNvPr>
          <p:cNvSpPr>
            <a:spLocks noGrp="1"/>
          </p:cNvSpPr>
          <p:nvPr>
            <p:ph sz="quarter" idx="11"/>
          </p:nvPr>
        </p:nvSpPr>
        <p:spPr>
          <a:xfrm>
            <a:off x="342900" y="1276709"/>
            <a:ext cx="8458200" cy="2466615"/>
          </a:xfrm>
        </p:spPr>
        <p:txBody>
          <a:bodyPr/>
          <a:lstStyle/>
          <a:p>
            <a:r>
              <a:rPr lang="en-US" dirty="0"/>
              <a:t>To avoid puncture site infections:</a:t>
            </a:r>
          </a:p>
          <a:p>
            <a:pPr marL="292608" indent="-292608">
              <a:buFont typeface="Arial" panose="020B0604020202020204" pitchFamily="34" charset="0"/>
              <a:buChar char="•"/>
            </a:pPr>
            <a:r>
              <a:rPr lang="en-US" dirty="0"/>
              <a:t>Ensure sterility of all equipment used.</a:t>
            </a:r>
          </a:p>
          <a:p>
            <a:pPr marL="292608" indent="-292608">
              <a:buFont typeface="Arial" panose="020B0604020202020204" pitchFamily="34" charset="0"/>
              <a:buChar char="•"/>
            </a:pPr>
            <a:r>
              <a:rPr lang="en-US" dirty="0"/>
              <a:t>Do not touch puncture site after it is cleansed.</a:t>
            </a:r>
          </a:p>
          <a:p>
            <a:pPr marL="292608" indent="-292608">
              <a:buFont typeface="Arial" panose="020B0604020202020204" pitchFamily="34" charset="0"/>
              <a:buChar char="•"/>
            </a:pPr>
            <a:r>
              <a:rPr lang="en-US" dirty="0"/>
              <a:t>Apply pressure until all bleeding has stopped.</a:t>
            </a:r>
          </a:p>
          <a:p>
            <a:pPr marL="292608" indent="-292608">
              <a:buFont typeface="Arial" panose="020B0604020202020204" pitchFamily="34" charset="0"/>
              <a:buChar char="•"/>
            </a:pPr>
            <a:r>
              <a:rPr lang="en-US" dirty="0"/>
              <a:t>Never puncture through a previous puncture site.</a:t>
            </a:r>
            <a:endParaRPr lang="en-IN" dirty="0"/>
          </a:p>
        </p:txBody>
      </p:sp>
      <p:sp>
        <p:nvSpPr>
          <p:cNvPr id="4" name="Content Placeholder 3">
            <a:extLst>
              <a:ext uri="{FF2B5EF4-FFF2-40B4-BE49-F238E27FC236}">
                <a16:creationId xmlns:a16="http://schemas.microsoft.com/office/drawing/2014/main" xmlns="" id="{BC761933-5665-E09C-DDD7-512D20080A4F}"/>
              </a:ext>
            </a:extLst>
          </p:cNvPr>
          <p:cNvSpPr>
            <a:spLocks noGrp="1"/>
          </p:cNvSpPr>
          <p:nvPr>
            <p:ph sz="quarter" idx="14"/>
          </p:nvPr>
        </p:nvSpPr>
        <p:spPr>
          <a:xfrm>
            <a:off x="342900" y="3933825"/>
            <a:ext cx="8458200" cy="1447800"/>
          </a:xfrm>
        </p:spPr>
        <p:txBody>
          <a:bodyPr/>
          <a:lstStyle/>
          <a:p>
            <a:r>
              <a:rPr lang="en-US" dirty="0"/>
              <a:t>Injury.</a:t>
            </a:r>
          </a:p>
          <a:p>
            <a:pPr marL="292608" indent="-292608">
              <a:buFont typeface="Arial" panose="020B0604020202020204" pitchFamily="34" charset="0"/>
              <a:buChar char="•"/>
            </a:pPr>
            <a:r>
              <a:rPr lang="en-US" dirty="0"/>
              <a:t>Do not insert the needle too deeply.</a:t>
            </a:r>
          </a:p>
          <a:p>
            <a:pPr marL="292608" indent="-292608">
              <a:buFont typeface="Arial" panose="020B0604020202020204" pitchFamily="34" charset="0"/>
              <a:buChar char="•"/>
            </a:pPr>
            <a:r>
              <a:rPr lang="en-US" dirty="0"/>
              <a:t>NEVER probe for a vein.</a:t>
            </a:r>
            <a:endParaRPr lang="en-IN" dirty="0"/>
          </a:p>
        </p:txBody>
      </p:sp>
      <p:sp>
        <p:nvSpPr>
          <p:cNvPr id="7" name="Slide Number Placeholder 6">
            <a:extLst>
              <a:ext uri="{FF2B5EF4-FFF2-40B4-BE49-F238E27FC236}">
                <a16:creationId xmlns:a16="http://schemas.microsoft.com/office/drawing/2014/main" xmlns="" id="{DA59841C-6556-7BAA-DC24-AAC271664EC6}"/>
              </a:ext>
            </a:extLst>
          </p:cNvPr>
          <p:cNvSpPr>
            <a:spLocks noGrp="1"/>
          </p:cNvSpPr>
          <p:nvPr>
            <p:ph type="sldNum" sz="quarter" idx="10"/>
          </p:nvPr>
        </p:nvSpPr>
        <p:spPr/>
        <p:txBody>
          <a:bodyPr/>
          <a:lstStyle/>
          <a:p>
            <a:fld id="{68151E55-6873-49E2-B8D5-2F265E6F1973}" type="slidenum">
              <a:rPr lang="en-US" smtClean="0"/>
              <a:t>40</a:t>
            </a:fld>
            <a:endParaRPr lang="en-US"/>
          </a:p>
        </p:txBody>
      </p:sp>
    </p:spTree>
    <p:extLst>
      <p:ext uri="{BB962C8B-B14F-4D97-AF65-F5344CB8AC3E}">
        <p14:creationId xmlns:p14="http://schemas.microsoft.com/office/powerpoint/2010/main" val="3765062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2F971-A482-5836-E5CA-BDA7547AE6C7}"/>
              </a:ext>
            </a:extLst>
          </p:cNvPr>
          <p:cNvSpPr>
            <a:spLocks noGrp="1"/>
          </p:cNvSpPr>
          <p:nvPr>
            <p:ph type="title"/>
          </p:nvPr>
        </p:nvSpPr>
        <p:spPr>
          <a:xfrm>
            <a:off x="342899" y="192490"/>
            <a:ext cx="8524875" cy="903231"/>
          </a:xfrm>
        </p:spPr>
        <p:txBody>
          <a:bodyPr>
            <a:noAutofit/>
          </a:bodyPr>
          <a:lstStyle/>
          <a:p>
            <a:r>
              <a:rPr lang="en-US" sz="3200" dirty="0"/>
              <a:t>Patient Complications: Additive Reflux and Choking</a:t>
            </a:r>
            <a:endParaRPr lang="en-IN" sz="3200" dirty="0"/>
          </a:p>
        </p:txBody>
      </p:sp>
      <p:sp>
        <p:nvSpPr>
          <p:cNvPr id="3" name="Content Placeholder 2">
            <a:extLst>
              <a:ext uri="{FF2B5EF4-FFF2-40B4-BE49-F238E27FC236}">
                <a16:creationId xmlns:a16="http://schemas.microsoft.com/office/drawing/2014/main" xmlns="" id="{C9F94CE1-A2C6-3708-8B1F-9867A1FF5789}"/>
              </a:ext>
            </a:extLst>
          </p:cNvPr>
          <p:cNvSpPr>
            <a:spLocks noGrp="1"/>
          </p:cNvSpPr>
          <p:nvPr>
            <p:ph sz="quarter" idx="11"/>
          </p:nvPr>
        </p:nvSpPr>
        <p:spPr>
          <a:xfrm>
            <a:off x="342900" y="1276709"/>
            <a:ext cx="8458200" cy="2657116"/>
          </a:xfrm>
        </p:spPr>
        <p:txBody>
          <a:bodyPr/>
          <a:lstStyle/>
          <a:p>
            <a:r>
              <a:rPr lang="en-US" dirty="0"/>
              <a:t>Additive Reflux.</a:t>
            </a:r>
          </a:p>
          <a:p>
            <a:pPr marL="292608" indent="-292608">
              <a:buFont typeface="Arial" panose="020B0604020202020204" pitchFamily="34" charset="0"/>
              <a:buChar char="•"/>
            </a:pPr>
            <a:r>
              <a:rPr lang="en-US" dirty="0"/>
              <a:t>Blood mixed with tube additive flows back into patient’s vein.</a:t>
            </a:r>
          </a:p>
          <a:p>
            <a:pPr marL="292608" indent="-292608">
              <a:buFont typeface="Arial" panose="020B0604020202020204" pitchFamily="34" charset="0"/>
              <a:buChar char="•"/>
            </a:pPr>
            <a:r>
              <a:rPr lang="en-US" dirty="0"/>
              <a:t>May cause adverse reactions.</a:t>
            </a:r>
          </a:p>
          <a:p>
            <a:pPr marL="292608" indent="-292608">
              <a:buFont typeface="Arial" panose="020B0604020202020204" pitchFamily="34" charset="0"/>
              <a:buChar char="•"/>
            </a:pPr>
            <a:r>
              <a:rPr lang="en-US" dirty="0"/>
              <a:t>To avoid, always collect blood with patient’s arm and evacuated tubes in a downward position.</a:t>
            </a:r>
            <a:endParaRPr lang="en-IN" dirty="0"/>
          </a:p>
        </p:txBody>
      </p:sp>
      <p:sp>
        <p:nvSpPr>
          <p:cNvPr id="4" name="Content Placeholder 3">
            <a:extLst>
              <a:ext uri="{FF2B5EF4-FFF2-40B4-BE49-F238E27FC236}">
                <a16:creationId xmlns:a16="http://schemas.microsoft.com/office/drawing/2014/main" xmlns="" id="{BC761933-5665-E09C-DDD7-512D20080A4F}"/>
              </a:ext>
            </a:extLst>
          </p:cNvPr>
          <p:cNvSpPr>
            <a:spLocks noGrp="1"/>
          </p:cNvSpPr>
          <p:nvPr>
            <p:ph sz="quarter" idx="14"/>
          </p:nvPr>
        </p:nvSpPr>
        <p:spPr>
          <a:xfrm>
            <a:off x="342900" y="4114800"/>
            <a:ext cx="8458200" cy="1447800"/>
          </a:xfrm>
        </p:spPr>
        <p:txBody>
          <a:bodyPr/>
          <a:lstStyle/>
          <a:p>
            <a:r>
              <a:rPr lang="en-US" dirty="0"/>
              <a:t>Choking—during the procedure, patients should not:</a:t>
            </a:r>
          </a:p>
          <a:p>
            <a:pPr marL="292608" indent="-292608">
              <a:buFont typeface="Arial" panose="020B0604020202020204" pitchFamily="34" charset="0"/>
              <a:buChar char="•"/>
            </a:pPr>
            <a:r>
              <a:rPr lang="en-US" dirty="0"/>
              <a:t>Chew gum.</a:t>
            </a:r>
          </a:p>
          <a:p>
            <a:pPr marL="292608" indent="-292608">
              <a:buFont typeface="Arial" panose="020B0604020202020204" pitchFamily="34" charset="0"/>
              <a:buChar char="•"/>
            </a:pPr>
            <a:r>
              <a:rPr lang="en-US" dirty="0"/>
              <a:t>Eat or drink anything.</a:t>
            </a:r>
            <a:endParaRPr lang="en-IN" dirty="0"/>
          </a:p>
        </p:txBody>
      </p:sp>
      <p:sp>
        <p:nvSpPr>
          <p:cNvPr id="7" name="Slide Number Placeholder 6">
            <a:extLst>
              <a:ext uri="{FF2B5EF4-FFF2-40B4-BE49-F238E27FC236}">
                <a16:creationId xmlns:a16="http://schemas.microsoft.com/office/drawing/2014/main" xmlns="" id="{DA59841C-6556-7BAA-DC24-AAC271664EC6}"/>
              </a:ext>
            </a:extLst>
          </p:cNvPr>
          <p:cNvSpPr>
            <a:spLocks noGrp="1"/>
          </p:cNvSpPr>
          <p:nvPr>
            <p:ph type="sldNum" sz="quarter" idx="10"/>
          </p:nvPr>
        </p:nvSpPr>
        <p:spPr/>
        <p:txBody>
          <a:bodyPr/>
          <a:lstStyle/>
          <a:p>
            <a:fld id="{68151E55-6873-49E2-B8D5-2F265E6F1973}" type="slidenum">
              <a:rPr lang="en-US" smtClean="0"/>
              <a:t>41</a:t>
            </a:fld>
            <a:endParaRPr lang="en-US"/>
          </a:p>
        </p:txBody>
      </p:sp>
    </p:spTree>
    <p:extLst>
      <p:ext uri="{BB962C8B-B14F-4D97-AF65-F5344CB8AC3E}">
        <p14:creationId xmlns:p14="http://schemas.microsoft.com/office/powerpoint/2010/main" val="1855320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2F971-A482-5836-E5CA-BDA7547AE6C7}"/>
              </a:ext>
            </a:extLst>
          </p:cNvPr>
          <p:cNvSpPr>
            <a:spLocks noGrp="1"/>
          </p:cNvSpPr>
          <p:nvPr>
            <p:ph type="title"/>
          </p:nvPr>
        </p:nvSpPr>
        <p:spPr>
          <a:xfrm>
            <a:off x="342899" y="192490"/>
            <a:ext cx="8524875" cy="903231"/>
          </a:xfrm>
        </p:spPr>
        <p:txBody>
          <a:bodyPr>
            <a:noAutofit/>
          </a:bodyPr>
          <a:lstStyle/>
          <a:p>
            <a:r>
              <a:rPr lang="en-US" sz="3200" dirty="0"/>
              <a:t>Situations That Affect Specimen Quality: Arterial Puncture</a:t>
            </a:r>
            <a:endParaRPr lang="en-IN" sz="3200" dirty="0"/>
          </a:p>
        </p:txBody>
      </p:sp>
      <p:sp>
        <p:nvSpPr>
          <p:cNvPr id="3" name="Content Placeholder 2">
            <a:extLst>
              <a:ext uri="{FF2B5EF4-FFF2-40B4-BE49-F238E27FC236}">
                <a16:creationId xmlns:a16="http://schemas.microsoft.com/office/drawing/2014/main" xmlns="" id="{C9F94CE1-A2C6-3708-8B1F-9867A1FF5789}"/>
              </a:ext>
            </a:extLst>
          </p:cNvPr>
          <p:cNvSpPr>
            <a:spLocks noGrp="1"/>
          </p:cNvSpPr>
          <p:nvPr>
            <p:ph sz="quarter" idx="11"/>
          </p:nvPr>
        </p:nvSpPr>
        <p:spPr>
          <a:xfrm>
            <a:off x="342900" y="1276709"/>
            <a:ext cx="8458200" cy="2466616"/>
          </a:xfrm>
        </p:spPr>
        <p:txBody>
          <a:bodyPr/>
          <a:lstStyle/>
          <a:p>
            <a:r>
              <a:rPr lang="en-US" dirty="0"/>
              <a:t>Results in bright red blood pulsing into tube</a:t>
            </a:r>
          </a:p>
          <a:p>
            <a:r>
              <a:rPr lang="en-US" dirty="0"/>
              <a:t>In case of arterial puncture:</a:t>
            </a:r>
          </a:p>
          <a:p>
            <a:pPr marL="292608" indent="-292608">
              <a:buFont typeface="Arial" panose="020B0604020202020204" pitchFamily="34" charset="0"/>
              <a:buChar char="•"/>
            </a:pPr>
            <a:r>
              <a:rPr lang="en-US" dirty="0"/>
              <a:t>End the procedure immediately.</a:t>
            </a:r>
          </a:p>
          <a:p>
            <a:pPr marL="292608" indent="-292608">
              <a:buFont typeface="Arial" panose="020B0604020202020204" pitchFamily="34" charset="0"/>
              <a:buChar char="•"/>
            </a:pPr>
            <a:r>
              <a:rPr lang="en-US" dirty="0"/>
              <a:t>Apply pressure for at least 5 minutes.</a:t>
            </a:r>
          </a:p>
          <a:p>
            <a:pPr marL="292608" indent="-292608">
              <a:buFont typeface="Arial" panose="020B0604020202020204" pitchFamily="34" charset="0"/>
              <a:buChar char="•"/>
            </a:pPr>
            <a:r>
              <a:rPr lang="en-US" dirty="0"/>
              <a:t>Apply pressure dressing.</a:t>
            </a:r>
            <a:endParaRPr lang="en-IN" dirty="0"/>
          </a:p>
        </p:txBody>
      </p:sp>
      <p:sp>
        <p:nvSpPr>
          <p:cNvPr id="4" name="Content Placeholder 3">
            <a:extLst>
              <a:ext uri="{FF2B5EF4-FFF2-40B4-BE49-F238E27FC236}">
                <a16:creationId xmlns:a16="http://schemas.microsoft.com/office/drawing/2014/main" xmlns="" id="{BC761933-5665-E09C-DDD7-512D20080A4F}"/>
              </a:ext>
            </a:extLst>
          </p:cNvPr>
          <p:cNvSpPr>
            <a:spLocks noGrp="1"/>
          </p:cNvSpPr>
          <p:nvPr>
            <p:ph sz="quarter" idx="14"/>
          </p:nvPr>
        </p:nvSpPr>
        <p:spPr>
          <a:xfrm>
            <a:off x="342900" y="3933826"/>
            <a:ext cx="8458200" cy="952500"/>
          </a:xfrm>
        </p:spPr>
        <p:txBody>
          <a:bodyPr/>
          <a:lstStyle/>
          <a:p>
            <a:r>
              <a:rPr lang="en-US" dirty="0"/>
              <a:t>Arterial blood is not usable for some tests.</a:t>
            </a:r>
          </a:p>
          <a:p>
            <a:pPr marL="292608" indent="-292608">
              <a:buFont typeface="Arial" panose="020B0604020202020204" pitchFamily="34" charset="0"/>
              <a:buChar char="•"/>
            </a:pPr>
            <a:r>
              <a:rPr lang="en-US" dirty="0"/>
              <a:t>If given to lab, mark clearly as ARTERIAL BLOOD.</a:t>
            </a:r>
            <a:endParaRPr lang="en-IN" dirty="0"/>
          </a:p>
        </p:txBody>
      </p:sp>
      <p:sp>
        <p:nvSpPr>
          <p:cNvPr id="7" name="Slide Number Placeholder 6">
            <a:extLst>
              <a:ext uri="{FF2B5EF4-FFF2-40B4-BE49-F238E27FC236}">
                <a16:creationId xmlns:a16="http://schemas.microsoft.com/office/drawing/2014/main" xmlns="" id="{DA59841C-6556-7BAA-DC24-AAC271664EC6}"/>
              </a:ext>
            </a:extLst>
          </p:cNvPr>
          <p:cNvSpPr>
            <a:spLocks noGrp="1"/>
          </p:cNvSpPr>
          <p:nvPr>
            <p:ph type="sldNum" sz="quarter" idx="10"/>
          </p:nvPr>
        </p:nvSpPr>
        <p:spPr/>
        <p:txBody>
          <a:bodyPr/>
          <a:lstStyle/>
          <a:p>
            <a:fld id="{68151E55-6873-49E2-B8D5-2F265E6F1973}" type="slidenum">
              <a:rPr lang="en-US" smtClean="0"/>
              <a:t>42</a:t>
            </a:fld>
            <a:endParaRPr lang="en-US"/>
          </a:p>
        </p:txBody>
      </p:sp>
    </p:spTree>
    <p:extLst>
      <p:ext uri="{BB962C8B-B14F-4D97-AF65-F5344CB8AC3E}">
        <p14:creationId xmlns:p14="http://schemas.microsoft.com/office/powerpoint/2010/main" val="2689367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F2F971-A482-5836-E5CA-BDA7547AE6C7}"/>
              </a:ext>
            </a:extLst>
          </p:cNvPr>
          <p:cNvSpPr>
            <a:spLocks noGrp="1"/>
          </p:cNvSpPr>
          <p:nvPr>
            <p:ph type="title"/>
          </p:nvPr>
        </p:nvSpPr>
        <p:spPr>
          <a:xfrm>
            <a:off x="342899" y="192490"/>
            <a:ext cx="8524875" cy="903231"/>
          </a:xfrm>
        </p:spPr>
        <p:txBody>
          <a:bodyPr>
            <a:noAutofit/>
          </a:bodyPr>
          <a:lstStyle/>
          <a:p>
            <a:r>
              <a:rPr lang="en-US" sz="3200" dirty="0"/>
              <a:t>Situations That Affect Specimen Quality: </a:t>
            </a:r>
            <a:r>
              <a:rPr lang="en-US" sz="3200" dirty="0" err="1"/>
              <a:t>Hemoconcentration</a:t>
            </a:r>
            <a:endParaRPr lang="en-IN" sz="3200" dirty="0"/>
          </a:p>
        </p:txBody>
      </p:sp>
      <p:sp>
        <p:nvSpPr>
          <p:cNvPr id="3" name="Content Placeholder 2">
            <a:extLst>
              <a:ext uri="{FF2B5EF4-FFF2-40B4-BE49-F238E27FC236}">
                <a16:creationId xmlns:a16="http://schemas.microsoft.com/office/drawing/2014/main" xmlns="" id="{C9F94CE1-A2C6-3708-8B1F-9867A1FF5789}"/>
              </a:ext>
            </a:extLst>
          </p:cNvPr>
          <p:cNvSpPr>
            <a:spLocks noGrp="1"/>
          </p:cNvSpPr>
          <p:nvPr>
            <p:ph sz="quarter" idx="11"/>
          </p:nvPr>
        </p:nvSpPr>
        <p:spPr>
          <a:xfrm>
            <a:off x="342900" y="1276709"/>
            <a:ext cx="8458200" cy="1799866"/>
          </a:xfrm>
        </p:spPr>
        <p:txBody>
          <a:bodyPr/>
          <a:lstStyle/>
          <a:p>
            <a:r>
              <a:rPr lang="en-US" dirty="0"/>
              <a:t>Rapid increase in ratio of blood components to plasma.</a:t>
            </a:r>
          </a:p>
          <a:p>
            <a:pPr marL="292608" indent="-292608">
              <a:buFont typeface="Arial" panose="020B0604020202020204" pitchFamily="34" charset="0"/>
              <a:buChar char="•"/>
            </a:pPr>
            <a:r>
              <a:rPr lang="en-US" dirty="0"/>
              <a:t>Water leaves the vein and enters the tissues.</a:t>
            </a:r>
          </a:p>
          <a:p>
            <a:pPr marL="292608" indent="-292608">
              <a:buFont typeface="Arial" panose="020B0604020202020204" pitchFamily="34" charset="0"/>
              <a:buChar char="•"/>
            </a:pPr>
            <a:r>
              <a:rPr lang="en-US" dirty="0"/>
              <a:t>Water that remains in the vein contains a falsely higher level of cells and chemicals.</a:t>
            </a:r>
            <a:endParaRPr lang="en-IN" dirty="0"/>
          </a:p>
        </p:txBody>
      </p:sp>
      <p:sp>
        <p:nvSpPr>
          <p:cNvPr id="4" name="Content Placeholder 3">
            <a:extLst>
              <a:ext uri="{FF2B5EF4-FFF2-40B4-BE49-F238E27FC236}">
                <a16:creationId xmlns:a16="http://schemas.microsoft.com/office/drawing/2014/main" xmlns="" id="{BC761933-5665-E09C-DDD7-512D20080A4F}"/>
              </a:ext>
            </a:extLst>
          </p:cNvPr>
          <p:cNvSpPr>
            <a:spLocks noGrp="1"/>
          </p:cNvSpPr>
          <p:nvPr>
            <p:ph sz="quarter" idx="14"/>
          </p:nvPr>
        </p:nvSpPr>
        <p:spPr>
          <a:xfrm>
            <a:off x="342900" y="3505200"/>
            <a:ext cx="8458200" cy="1943100"/>
          </a:xfrm>
        </p:spPr>
        <p:txBody>
          <a:bodyPr/>
          <a:lstStyle/>
          <a:p>
            <a:r>
              <a:rPr lang="en-US" dirty="0"/>
              <a:t>Can cause erroneous results in some laboratory tests</a:t>
            </a:r>
          </a:p>
          <a:p>
            <a:pPr marL="292608" indent="-292608">
              <a:buFont typeface="Arial" panose="020B0604020202020204" pitchFamily="34" charset="0"/>
              <a:buChar char="•"/>
            </a:pPr>
            <a:r>
              <a:rPr lang="en-US" dirty="0"/>
              <a:t>Protein levels.</a:t>
            </a:r>
          </a:p>
          <a:p>
            <a:pPr marL="292608" indent="-292608">
              <a:buFont typeface="Arial" panose="020B0604020202020204" pitchFamily="34" charset="0"/>
              <a:buChar char="•"/>
            </a:pPr>
            <a:r>
              <a:rPr lang="en-US" dirty="0"/>
              <a:t>Cell counts.</a:t>
            </a:r>
          </a:p>
          <a:p>
            <a:pPr marL="292608" indent="-292608">
              <a:buFont typeface="Arial" panose="020B0604020202020204" pitchFamily="34" charset="0"/>
              <a:buChar char="•"/>
            </a:pPr>
            <a:r>
              <a:rPr lang="en-US" dirty="0"/>
              <a:t>Coagulation studies.</a:t>
            </a:r>
            <a:endParaRPr lang="en-IN" dirty="0"/>
          </a:p>
        </p:txBody>
      </p:sp>
      <p:sp>
        <p:nvSpPr>
          <p:cNvPr id="7" name="Slide Number Placeholder 6">
            <a:extLst>
              <a:ext uri="{FF2B5EF4-FFF2-40B4-BE49-F238E27FC236}">
                <a16:creationId xmlns:a16="http://schemas.microsoft.com/office/drawing/2014/main" xmlns="" id="{DA59841C-6556-7BAA-DC24-AAC271664EC6}"/>
              </a:ext>
            </a:extLst>
          </p:cNvPr>
          <p:cNvSpPr>
            <a:spLocks noGrp="1"/>
          </p:cNvSpPr>
          <p:nvPr>
            <p:ph type="sldNum" sz="quarter" idx="10"/>
          </p:nvPr>
        </p:nvSpPr>
        <p:spPr/>
        <p:txBody>
          <a:bodyPr/>
          <a:lstStyle/>
          <a:p>
            <a:fld id="{68151E55-6873-49E2-B8D5-2F265E6F1973}" type="slidenum">
              <a:rPr lang="en-US" smtClean="0"/>
              <a:t>43</a:t>
            </a:fld>
            <a:endParaRPr lang="en-US"/>
          </a:p>
        </p:txBody>
      </p:sp>
    </p:spTree>
    <p:extLst>
      <p:ext uri="{BB962C8B-B14F-4D97-AF65-F5344CB8AC3E}">
        <p14:creationId xmlns:p14="http://schemas.microsoft.com/office/powerpoint/2010/main" val="579281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Summary </a:t>
            </a:r>
            <a:r>
              <a:rPr lang="en-US" sz="1000" b="0" dirty="0"/>
              <a:t>1</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Routine venipuncture includes a series of detailed steps that must be performed safely and accurately.</a:t>
            </a:r>
          </a:p>
          <a:p>
            <a:pPr marL="292608" indent="-292608">
              <a:buFont typeface="Arial" panose="020B0604020202020204" pitchFamily="34" charset="0"/>
              <a:buChar char="•"/>
            </a:pPr>
            <a:r>
              <a:rPr lang="en-US" dirty="0"/>
              <a:t>Equipment is selected based on the method of collection to be used: routine or difficult venipuncture.</a:t>
            </a:r>
          </a:p>
          <a:p>
            <a:pPr marL="292608" indent="-292608">
              <a:buFont typeface="Arial" panose="020B0604020202020204" pitchFamily="34" charset="0"/>
              <a:buChar char="•"/>
            </a:pPr>
            <a:r>
              <a:rPr lang="en-US" dirty="0"/>
              <a:t>Properly identify patients and prepare them for blood collection by explaining the procedure and positioning them in a supported seated or lying position.</a:t>
            </a:r>
          </a:p>
          <a:p>
            <a:pPr marL="292608" indent="-292608">
              <a:buFont typeface="Arial" panose="020B0604020202020204" pitchFamily="34" charset="0"/>
              <a:buChar char="•"/>
            </a:pPr>
            <a:r>
              <a:rPr lang="en-US" dirty="0"/>
              <a:t>Tourniquets slow blood flow to the site, but if left on for more than one minute can cause patient pain and hemoconcentration of the blood specimen.</a:t>
            </a:r>
          </a:p>
        </p:txBody>
      </p:sp>
      <p:sp>
        <p:nvSpPr>
          <p:cNvPr id="6" name="Slide Number Placeholder 5"/>
          <p:cNvSpPr>
            <a:spLocks noGrp="1"/>
          </p:cNvSpPr>
          <p:nvPr>
            <p:ph type="sldNum" sz="quarter" idx="4"/>
          </p:nvPr>
        </p:nvSpPr>
        <p:spPr/>
        <p:txBody>
          <a:bodyPr/>
          <a:lstStyle/>
          <a:p>
            <a:fld id="{68151E55-6873-49E2-B8D5-2F265E6F1973}" type="slidenum">
              <a:rPr lang="en-US" smtClean="0"/>
              <a:pPr/>
              <a:t>44</a:t>
            </a:fld>
            <a:endParaRPr lang="en-US" dirty="0"/>
          </a:p>
        </p:txBody>
      </p:sp>
    </p:spTree>
    <p:extLst>
      <p:ext uri="{BB962C8B-B14F-4D97-AF65-F5344CB8AC3E}">
        <p14:creationId xmlns:p14="http://schemas.microsoft.com/office/powerpoint/2010/main" val="2141419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Summary </a:t>
            </a:r>
            <a:r>
              <a:rPr lang="en-US" sz="1000" b="0" dirty="0"/>
              <a:t>2</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Venipuncture sites are selected based on their location and appearance and with consideration of the patient’s age, the accessibility of appropriate veins, and varying patient situations.</a:t>
            </a:r>
          </a:p>
          <a:p>
            <a:pPr marL="292608" indent="-292608">
              <a:buFont typeface="Arial" panose="020B0604020202020204" pitchFamily="34" charset="0"/>
              <a:buChar char="•"/>
            </a:pPr>
            <a:r>
              <a:rPr lang="en-US" dirty="0"/>
              <a:t>Venipuncture is typically performed in the antecubital area of the arm.</a:t>
            </a:r>
          </a:p>
          <a:p>
            <a:pPr marL="292608" indent="-292608">
              <a:buFont typeface="Arial" panose="020B0604020202020204" pitchFamily="34" charset="0"/>
              <a:buChar char="•"/>
            </a:pPr>
            <a:r>
              <a:rPr lang="en-US" dirty="0"/>
              <a:t>Properly cleanse the puncture site by using an alcohol prep pad or other appropriate antiseptic and wiping in a circular motion from the center outward. The site must dry thoroughly before blood collection.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45</a:t>
            </a:fld>
            <a:endParaRPr lang="en-US" dirty="0"/>
          </a:p>
        </p:txBody>
      </p:sp>
    </p:spTree>
    <p:extLst>
      <p:ext uri="{BB962C8B-B14F-4D97-AF65-F5344CB8AC3E}">
        <p14:creationId xmlns:p14="http://schemas.microsoft.com/office/powerpoint/2010/main" val="1608563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Summary </a:t>
            </a:r>
            <a:r>
              <a:rPr lang="en-US" sz="1000" b="0" dirty="0"/>
              <a:t>3</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Follow aseptic technique and standard precautions, and obtain the venipuncture specimen in the correct container.</a:t>
            </a:r>
          </a:p>
          <a:p>
            <a:pPr marL="292608" indent="-292608">
              <a:buFont typeface="Arial" panose="020B0604020202020204" pitchFamily="34" charset="0"/>
              <a:buChar char="•"/>
            </a:pPr>
            <a:r>
              <a:rPr lang="en-US" dirty="0"/>
              <a:t>Using the proper angle, depth, and speed of needle insertion will help ensure a successful puncture.</a:t>
            </a:r>
          </a:p>
          <a:p>
            <a:pPr marL="292608" indent="-292608">
              <a:buFont typeface="Arial" panose="020B0604020202020204" pitchFamily="34" charset="0"/>
              <a:buChar char="•"/>
            </a:pPr>
            <a:r>
              <a:rPr lang="en-US" dirty="0"/>
              <a:t>Reasons for failed venipuncture include needle position is too deep, too shallow, or alongside the vein; loss of vacuum; collapsed vein; and needle slipping out of the vein.</a:t>
            </a:r>
          </a:p>
          <a:p>
            <a:pPr marL="292608" indent="-292608">
              <a:buFont typeface="Arial" panose="020B0604020202020204" pitchFamily="34" charset="0"/>
              <a:buChar char="•"/>
            </a:pPr>
            <a:r>
              <a:rPr lang="en-US" dirty="0"/>
              <a:t>Complete the procedure by filling tubes in the appropriate order, safely removing and disposing of the needle, labeling the specimen, and applying a bandage.</a:t>
            </a:r>
          </a:p>
        </p:txBody>
      </p:sp>
      <p:sp>
        <p:nvSpPr>
          <p:cNvPr id="6" name="Slide Number Placeholder 5"/>
          <p:cNvSpPr>
            <a:spLocks noGrp="1"/>
          </p:cNvSpPr>
          <p:nvPr>
            <p:ph type="sldNum" sz="quarter" idx="4"/>
          </p:nvPr>
        </p:nvSpPr>
        <p:spPr/>
        <p:txBody>
          <a:bodyPr/>
          <a:lstStyle/>
          <a:p>
            <a:fld id="{68151E55-6873-49E2-B8D5-2F265E6F1973}" type="slidenum">
              <a:rPr lang="en-US" smtClean="0"/>
              <a:pPr/>
              <a:t>46</a:t>
            </a:fld>
            <a:endParaRPr lang="en-US" dirty="0"/>
          </a:p>
        </p:txBody>
      </p:sp>
    </p:spTree>
    <p:extLst>
      <p:ext uri="{BB962C8B-B14F-4D97-AF65-F5344CB8AC3E}">
        <p14:creationId xmlns:p14="http://schemas.microsoft.com/office/powerpoint/2010/main" val="4088083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Summary </a:t>
            </a:r>
            <a:r>
              <a:rPr lang="en-US" sz="1000" b="0" dirty="0"/>
              <a:t>4</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Difficult blood draws may require selection of alternate puncture sites, equipment, and techniques.</a:t>
            </a:r>
          </a:p>
          <a:p>
            <a:pPr marL="292608" indent="-292608">
              <a:buFont typeface="Arial" panose="020B0604020202020204" pitchFamily="34" charset="0"/>
              <a:buChar char="•"/>
            </a:pPr>
            <a:r>
              <a:rPr lang="en-US" dirty="0"/>
              <a:t>A butterfly needle set is normally a last resort when attempting blood collection.</a:t>
            </a:r>
          </a:p>
          <a:p>
            <a:pPr marL="292608" indent="-292608">
              <a:buFont typeface="Arial" panose="020B0604020202020204" pitchFamily="34" charset="0"/>
              <a:buChar char="•"/>
            </a:pPr>
            <a:r>
              <a:rPr lang="en-US" dirty="0"/>
              <a:t>Patient complications during venipuncture include allergic reactions, choking, syncope, petechiae, bleeding, hematoma, iatrogenic anemia, exsanguination, infection, injury, and additive reflux.</a:t>
            </a:r>
          </a:p>
          <a:p>
            <a:pPr marL="292608" indent="-292608">
              <a:buFont typeface="Arial" panose="020B0604020202020204" pitchFamily="34" charset="0"/>
              <a:buChar char="•"/>
            </a:pPr>
            <a:r>
              <a:rPr lang="en-US" dirty="0"/>
              <a:t>Situations that affect the quality of the blood specimen include accidental arterial puncture and hemoconcentration.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47</a:t>
            </a:fld>
            <a:endParaRPr lang="en-US" dirty="0"/>
          </a:p>
        </p:txBody>
      </p:sp>
    </p:spTree>
    <p:extLst>
      <p:ext uri="{BB962C8B-B14F-4D97-AF65-F5344CB8AC3E}">
        <p14:creationId xmlns:p14="http://schemas.microsoft.com/office/powerpoint/2010/main" val="2735326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F92C4D4-C867-4E2F-BF62-33A518B42728}"/>
              </a:ext>
            </a:extLst>
          </p:cNvPr>
          <p:cNvSpPr>
            <a:spLocks noGrp="1"/>
          </p:cNvSpPr>
          <p:nvPr>
            <p:ph type="title"/>
          </p:nvPr>
        </p:nvSpPr>
        <p:spPr/>
        <p:txBody>
          <a:bodyPr/>
          <a:lstStyle/>
          <a:p>
            <a:r>
              <a:rPr lang="en-US" noProof="0" dirty="0"/>
              <a:t>End of Main Content</a:t>
            </a:r>
          </a:p>
        </p:txBody>
      </p:sp>
      <p:sp>
        <p:nvSpPr>
          <p:cNvPr id="4" name="Content Placeholder 3">
            <a:extLst>
              <a:ext uri="{FF2B5EF4-FFF2-40B4-BE49-F238E27FC236}">
                <a16:creationId xmlns:a16="http://schemas.microsoft.com/office/drawing/2014/main" xmlns="" id="{9946A61A-BFE6-4A7C-8D2C-21B89B6A8546}"/>
              </a:ext>
            </a:extLst>
          </p:cNvPr>
          <p:cNvSpPr>
            <a:spLocks noGrp="1"/>
          </p:cNvSpPr>
          <p:nvPr>
            <p:ph sz="quarter" idx="10"/>
          </p:nvPr>
        </p:nvSpPr>
        <p:spPr>
          <a:xfrm>
            <a:off x="218768" y="6537961"/>
            <a:ext cx="8715375" cy="274320"/>
          </a:xfrm>
        </p:spPr>
        <p:txBody>
          <a:bodyPr/>
          <a:lstStyle/>
          <a:p>
            <a:r>
              <a:rPr lang="en-US" sz="1200" dirty="0"/>
              <a:t>© McGraw Hill LLC. All rights reserved. No reproduction or distribution without the prior written consent of McGraw Hill LLC.</a:t>
            </a:r>
            <a:endParaRPr lang="en-US" sz="1200" noProof="0" dirty="0"/>
          </a:p>
        </p:txBody>
      </p:sp>
    </p:spTree>
    <p:extLst>
      <p:ext uri="{BB962C8B-B14F-4D97-AF65-F5344CB8AC3E}">
        <p14:creationId xmlns:p14="http://schemas.microsoft.com/office/powerpoint/2010/main" val="3848266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B6140-A63B-4D20-A758-54BAF6E00ACE}"/>
              </a:ext>
            </a:extLst>
          </p:cNvPr>
          <p:cNvSpPr>
            <a:spLocks noGrp="1"/>
          </p:cNvSpPr>
          <p:nvPr>
            <p:ph type="title"/>
          </p:nvPr>
        </p:nvSpPr>
        <p:spPr/>
        <p:txBody>
          <a:bodyPr/>
          <a:lstStyle/>
          <a:p>
            <a:r>
              <a:rPr lang="en-US" noProof="0" dirty="0"/>
              <a:t>Accessibility Content: Text Alternatives for Images</a:t>
            </a:r>
          </a:p>
        </p:txBody>
      </p:sp>
      <p:sp>
        <p:nvSpPr>
          <p:cNvPr id="3" name="Slide Number Placeholder 10">
            <a:extLst>
              <a:ext uri="{FF2B5EF4-FFF2-40B4-BE49-F238E27FC236}">
                <a16:creationId xmlns:a16="http://schemas.microsoft.com/office/drawing/2014/main" xmlns="" id="{5DAA2DDB-33E2-4AA3-AF18-2D1109C27BDD}"/>
              </a:ext>
            </a:extLst>
          </p:cNvPr>
          <p:cNvSpPr>
            <a:spLocks noGrp="1"/>
          </p:cNvSpPr>
          <p:nvPr>
            <p:ph type="sldNum" sz="quarter" idx="10"/>
          </p:nvPr>
        </p:nvSpPr>
        <p:spPr>
          <a:xfrm>
            <a:off x="8626412" y="6673531"/>
            <a:ext cx="355840" cy="161396"/>
          </a:xfrm>
        </p:spPr>
        <p:txBody>
          <a:bodyPr/>
          <a:lstStyle/>
          <a:p>
            <a:fld id="{68151E55-6873-49E2-B8D5-2F265E6F1973}" type="slidenum">
              <a:rPr lang="en-US" sz="800" smtClean="0"/>
              <a:t>49</a:t>
            </a:fld>
            <a:endParaRPr lang="en-US" sz="800" dirty="0"/>
          </a:p>
        </p:txBody>
      </p:sp>
    </p:spTree>
    <p:extLst>
      <p:ext uri="{BB962C8B-B14F-4D97-AF65-F5344CB8AC3E}">
        <p14:creationId xmlns:p14="http://schemas.microsoft.com/office/powerpoint/2010/main" val="4245016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sz="100" dirty="0"/>
              <a:t> </a:t>
            </a:r>
            <a:r>
              <a:rPr lang="en-US" dirty="0"/>
              <a:t>A</a:t>
            </a:r>
            <a:r>
              <a:rPr lang="en-US" sz="100" dirty="0"/>
              <a:t> </a:t>
            </a:r>
            <a:r>
              <a:rPr lang="en-US" dirty="0" err="1"/>
              <a:t>A</a:t>
            </a:r>
            <a:r>
              <a:rPr lang="en-US" sz="100" dirty="0"/>
              <a:t> </a:t>
            </a:r>
            <a:r>
              <a:rPr lang="en-US" dirty="0"/>
              <a:t>C</a:t>
            </a:r>
            <a:r>
              <a:rPr lang="en-US" sz="100" dirty="0"/>
              <a:t> </a:t>
            </a:r>
            <a:r>
              <a:rPr lang="en-US" dirty="0"/>
              <a:t>L</a:t>
            </a:r>
            <a:r>
              <a:rPr lang="en-US" sz="100" dirty="0"/>
              <a:t> </a:t>
            </a:r>
            <a:r>
              <a:rPr lang="en-US" dirty="0"/>
              <a:t>S Competencies </a:t>
            </a:r>
            <a:r>
              <a:rPr lang="en-US" sz="1000" b="0" dirty="0"/>
              <a:t>3</a:t>
            </a:r>
          </a:p>
        </p:txBody>
      </p:sp>
      <p:sp>
        <p:nvSpPr>
          <p:cNvPr id="3" name="Content Placeholder 2"/>
          <p:cNvSpPr>
            <a:spLocks noGrp="1"/>
          </p:cNvSpPr>
          <p:nvPr>
            <p:ph sz="quarter" idx="11"/>
          </p:nvPr>
        </p:nvSpPr>
        <p:spPr/>
        <p:txBody>
          <a:bodyPr/>
          <a:lstStyle/>
          <a:p>
            <a:pPr marL="457200" indent="-457200"/>
            <a:r>
              <a:rPr lang="en-US" sz="2200" dirty="0"/>
              <a:t>6.9 Explain the causes of phlebotomy complications.</a:t>
            </a:r>
          </a:p>
          <a:p>
            <a:pPr marL="628650" indent="-628650"/>
            <a:r>
              <a:rPr lang="en-US" sz="2200" dirty="0"/>
              <a:t>6.10 Describe signs and symptoms of physical problems that may occur during blood collection.</a:t>
            </a:r>
          </a:p>
          <a:p>
            <a:pPr marL="571500" indent="-571500"/>
            <a:r>
              <a:rPr lang="en-US" sz="2200" dirty="0"/>
              <a:t>6.11 List the steps necessary to perform a venipuncture and a capillary (dermal) puncture in order.</a:t>
            </a:r>
          </a:p>
          <a:p>
            <a:pPr marL="571500" indent="-571500"/>
            <a:r>
              <a:rPr lang="en-US" sz="2200" dirty="0"/>
              <a:t>6.12 Demonstrate a successful venipuncture following standard operating procedures.</a:t>
            </a:r>
          </a:p>
          <a:p>
            <a:pPr marL="628650" indent="-628650"/>
            <a:r>
              <a:rPr lang="en-US" sz="2200" dirty="0"/>
              <a:t>9.11 Demonstrate basic understanding of age specific or psycho-social considerations involved in the performance of phlebotomy procedures on various age groups of patients.</a:t>
            </a:r>
          </a:p>
        </p:txBody>
      </p:sp>
      <p:sp>
        <p:nvSpPr>
          <p:cNvPr id="6" name="Slide Number Placeholder 5"/>
          <p:cNvSpPr>
            <a:spLocks noGrp="1"/>
          </p:cNvSpPr>
          <p:nvPr>
            <p:ph type="sldNum" sz="quarter" idx="4"/>
          </p:nvPr>
        </p:nvSpPr>
        <p:spPr/>
        <p:txBody>
          <a:bodyPr/>
          <a:lstStyle/>
          <a:p>
            <a:fld id="{68151E55-6873-49E2-B8D5-2F265E6F1973}" type="slidenum">
              <a:rPr lang="en-US" smtClean="0"/>
              <a:pPr/>
              <a:t>5</a:t>
            </a:fld>
            <a:endParaRPr lang="en-US" dirty="0"/>
          </a:p>
        </p:txBody>
      </p:sp>
    </p:spTree>
    <p:extLst>
      <p:ext uri="{BB962C8B-B14F-4D97-AF65-F5344CB8AC3E}">
        <p14:creationId xmlns:p14="http://schemas.microsoft.com/office/powerpoint/2010/main" val="4274757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p:txBody>
          <a:bodyPr>
            <a:noAutofit/>
          </a:bodyPr>
          <a:lstStyle/>
          <a:p>
            <a:r>
              <a:rPr lang="en-US" sz="2800" dirty="0"/>
              <a:t>Performing the Venipuncture – Text Alternative</a:t>
            </a:r>
          </a:p>
        </p:txBody>
      </p:sp>
      <p:sp>
        <p:nvSpPr>
          <p:cNvPr id="3" name="Text Placeholder 2">
            <a:extLst>
              <a:ext uri="{FF2B5EF4-FFF2-40B4-BE49-F238E27FC236}">
                <a16:creationId xmlns:a16="http://schemas.microsoft.com/office/drawing/2014/main" xmlns="" id="{158C67A3-AFAF-479C-94F9-915B5C7E4498}"/>
              </a:ext>
            </a:extLst>
          </p:cNvPr>
          <p:cNvSpPr>
            <a:spLocks noGrp="1"/>
          </p:cNvSpPr>
          <p:nvPr>
            <p:ph type="body" sz="quarter" idx="14"/>
          </p:nvPr>
        </p:nvSpPr>
        <p:spPr/>
        <p:txBody>
          <a:bodyPr/>
          <a:lstStyle/>
          <a:p>
            <a:r>
              <a:rPr lang="en-US" dirty="0">
                <a:hlinkClick r:id="rId2" action="ppaction://hlinksldjump"/>
              </a:rPr>
              <a:t>Return to parent-slide containing images.</a:t>
            </a:r>
          </a:p>
        </p:txBody>
      </p:sp>
      <p:sp>
        <p:nvSpPr>
          <p:cNvPr id="8" name="Content Placeholder 7"/>
          <p:cNvSpPr>
            <a:spLocks noGrp="1"/>
          </p:cNvSpPr>
          <p:nvPr>
            <p:ph sz="quarter" idx="11"/>
          </p:nvPr>
        </p:nvSpPr>
        <p:spPr/>
        <p:txBody>
          <a:bodyPr>
            <a:normAutofit/>
          </a:bodyPr>
          <a:lstStyle/>
          <a:p>
            <a:r>
              <a:rPr lang="en-US" sz="2400" b="0" i="0" u="none" strike="noStrike" dirty="0">
                <a:solidFill>
                  <a:srgbClr val="000000"/>
                </a:solidFill>
                <a:effectLst/>
              </a:rPr>
              <a:t>The correct angle of insertion into a vein when performing a venipuncture is 15 to 30 degrees. With a correct insertion technique, blood flows freely into needle.</a:t>
            </a:r>
            <a:endParaRPr lang="en-US" sz="2400" dirty="0"/>
          </a:p>
        </p:txBody>
      </p:sp>
      <p:sp>
        <p:nvSpPr>
          <p:cNvPr id="5" name="Text Placeholder 4">
            <a:extLst>
              <a:ext uri="{FF2B5EF4-FFF2-40B4-BE49-F238E27FC236}">
                <a16:creationId xmlns:a16="http://schemas.microsoft.com/office/drawing/2014/main" xmlns="" id="{0D7E48BD-DB23-4B4E-8EBD-C73C725113E9}"/>
              </a:ext>
            </a:extLst>
          </p:cNvPr>
          <p:cNvSpPr>
            <a:spLocks noGrp="1"/>
          </p:cNvSpPr>
          <p:nvPr>
            <p:ph type="body" sz="quarter" idx="15"/>
          </p:nvPr>
        </p:nvSpPr>
        <p:spPr/>
        <p:txBody>
          <a:bodyPr/>
          <a:lstStyle/>
          <a:p>
            <a:r>
              <a:rPr lang="en-US" dirty="0">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50</a:t>
            </a:fld>
            <a:endParaRPr lang="en-US" sz="800" dirty="0"/>
          </a:p>
        </p:txBody>
      </p:sp>
    </p:spTree>
    <p:extLst>
      <p:ext uri="{BB962C8B-B14F-4D97-AF65-F5344CB8AC3E}">
        <p14:creationId xmlns:p14="http://schemas.microsoft.com/office/powerpoint/2010/main" val="2094309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p:txBody>
          <a:bodyPr>
            <a:noAutofit/>
          </a:bodyPr>
          <a:lstStyle/>
          <a:p>
            <a:r>
              <a:rPr lang="en-US" sz="2800" dirty="0"/>
              <a:t>Causes of Unsuccessful Venipuncture: Improper Technique – Text Alternative</a:t>
            </a:r>
          </a:p>
        </p:txBody>
      </p:sp>
      <p:sp>
        <p:nvSpPr>
          <p:cNvPr id="3" name="Text Placeholder 2">
            <a:extLst>
              <a:ext uri="{FF2B5EF4-FFF2-40B4-BE49-F238E27FC236}">
                <a16:creationId xmlns:a16="http://schemas.microsoft.com/office/drawing/2014/main" xmlns="" id="{158C67A3-AFAF-479C-94F9-915B5C7E4498}"/>
              </a:ext>
            </a:extLst>
          </p:cNvPr>
          <p:cNvSpPr>
            <a:spLocks noGrp="1"/>
          </p:cNvSpPr>
          <p:nvPr>
            <p:ph type="body" sz="quarter" idx="14"/>
          </p:nvPr>
        </p:nvSpPr>
        <p:spPr/>
        <p:txBody>
          <a:bodyPr/>
          <a:lstStyle/>
          <a:p>
            <a:r>
              <a:rPr lang="en-US" dirty="0">
                <a:hlinkClick r:id="rId2" action="ppaction://hlinksldjump"/>
              </a:rPr>
              <a:t>Return to parent-slide containing images.</a:t>
            </a:r>
          </a:p>
        </p:txBody>
      </p:sp>
      <p:sp>
        <p:nvSpPr>
          <p:cNvPr id="8" name="Content Placeholder 7"/>
          <p:cNvSpPr>
            <a:spLocks noGrp="1"/>
          </p:cNvSpPr>
          <p:nvPr>
            <p:ph sz="quarter" idx="11"/>
          </p:nvPr>
        </p:nvSpPr>
        <p:spPr/>
        <p:txBody>
          <a:bodyPr>
            <a:normAutofit/>
          </a:bodyPr>
          <a:lstStyle/>
          <a:p>
            <a:r>
              <a:rPr lang="en-US" sz="2400" b="0" i="0" u="none" strike="noStrike" dirty="0">
                <a:solidFill>
                  <a:srgbClr val="000000"/>
                </a:solidFill>
                <a:effectLst/>
              </a:rPr>
              <a:t>The causes of an unsuccessful venipuncture. They are all due to improper technique. Image a shows the bevel on the lower wall of the vein which does not allow the blood to flow. Image b shows the needle rotated by 45 degrees in such a case which allows the blood to flow. Image c shows the needle inserted too far into the vein. Image D shows the needle partially inserted in the vein which causes the blood to leak into tissue.</a:t>
            </a:r>
            <a:endParaRPr lang="en-US" sz="2400" dirty="0"/>
          </a:p>
        </p:txBody>
      </p:sp>
      <p:sp>
        <p:nvSpPr>
          <p:cNvPr id="5" name="Text Placeholder 4">
            <a:extLst>
              <a:ext uri="{FF2B5EF4-FFF2-40B4-BE49-F238E27FC236}">
                <a16:creationId xmlns:a16="http://schemas.microsoft.com/office/drawing/2014/main" xmlns="" id="{0D7E48BD-DB23-4B4E-8EBD-C73C725113E9}"/>
              </a:ext>
            </a:extLst>
          </p:cNvPr>
          <p:cNvSpPr>
            <a:spLocks noGrp="1"/>
          </p:cNvSpPr>
          <p:nvPr>
            <p:ph type="body" sz="quarter" idx="15"/>
          </p:nvPr>
        </p:nvSpPr>
        <p:spPr/>
        <p:txBody>
          <a:bodyPr/>
          <a:lstStyle/>
          <a:p>
            <a:r>
              <a:rPr lang="en-US" dirty="0">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51</a:t>
            </a:fld>
            <a:endParaRPr lang="en-US" sz="800" dirty="0"/>
          </a:p>
        </p:txBody>
      </p:sp>
    </p:spTree>
    <p:extLst>
      <p:ext uri="{BB962C8B-B14F-4D97-AF65-F5344CB8AC3E}">
        <p14:creationId xmlns:p14="http://schemas.microsoft.com/office/powerpoint/2010/main" val="204717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a:xfrm>
            <a:off x="342900" y="161925"/>
            <a:ext cx="8458200" cy="821487"/>
          </a:xfrm>
        </p:spPr>
        <p:txBody>
          <a:bodyPr>
            <a:noAutofit/>
          </a:bodyPr>
          <a:lstStyle/>
          <a:p>
            <a:r>
              <a:rPr lang="en-US" sz="2800" dirty="0"/>
              <a:t>Transferring the Specimen from Syringe to Evacuated Tubes </a:t>
            </a:r>
            <a:r>
              <a:rPr lang="en-US" sz="1000" b="0" dirty="0"/>
              <a:t>2</a:t>
            </a:r>
            <a:r>
              <a:rPr lang="en-US" sz="2800" dirty="0"/>
              <a:t> – Text Alternative</a:t>
            </a:r>
          </a:p>
        </p:txBody>
      </p:sp>
      <p:sp>
        <p:nvSpPr>
          <p:cNvPr id="3" name="Text Placeholder 2">
            <a:extLst>
              <a:ext uri="{FF2B5EF4-FFF2-40B4-BE49-F238E27FC236}">
                <a16:creationId xmlns:a16="http://schemas.microsoft.com/office/drawing/2014/main" xmlns="" id="{158C67A3-AFAF-479C-94F9-915B5C7E4498}"/>
              </a:ext>
            </a:extLst>
          </p:cNvPr>
          <p:cNvSpPr>
            <a:spLocks noGrp="1"/>
          </p:cNvSpPr>
          <p:nvPr>
            <p:ph type="body" sz="quarter" idx="14"/>
          </p:nvPr>
        </p:nvSpPr>
        <p:spPr/>
        <p:txBody>
          <a:bodyPr/>
          <a:lstStyle/>
          <a:p>
            <a:r>
              <a:rPr lang="en-US" dirty="0">
                <a:hlinkClick r:id="rId2" action="ppaction://hlinksldjump"/>
              </a:rPr>
              <a:t>Return to parent-slide containing images.</a:t>
            </a:r>
            <a:endParaRPr lang="en-US" dirty="0"/>
          </a:p>
        </p:txBody>
      </p:sp>
      <p:sp>
        <p:nvSpPr>
          <p:cNvPr id="8" name="Content Placeholder 7"/>
          <p:cNvSpPr>
            <a:spLocks noGrp="1"/>
          </p:cNvSpPr>
          <p:nvPr>
            <p:ph sz="quarter" idx="11"/>
          </p:nvPr>
        </p:nvSpPr>
        <p:spPr/>
        <p:txBody>
          <a:bodyPr>
            <a:normAutofit/>
          </a:bodyPr>
          <a:lstStyle/>
          <a:p>
            <a:r>
              <a:rPr lang="en-US" sz="2800" dirty="0"/>
              <a:t>Gloved hand holding syringe and evacuated tube holder with evacuated tube in place. Label: 3. Hold the syringe facing down and push the evacuated tube into the holder. Do not depress the plunger of the syringe.</a:t>
            </a:r>
            <a:endParaRPr lang="en-US" sz="2400" dirty="0"/>
          </a:p>
        </p:txBody>
      </p:sp>
      <p:sp>
        <p:nvSpPr>
          <p:cNvPr id="5" name="Text Placeholder 4">
            <a:extLst>
              <a:ext uri="{FF2B5EF4-FFF2-40B4-BE49-F238E27FC236}">
                <a16:creationId xmlns:a16="http://schemas.microsoft.com/office/drawing/2014/main" xmlns="" id="{0D7E48BD-DB23-4B4E-8EBD-C73C725113E9}"/>
              </a:ext>
            </a:extLst>
          </p:cNvPr>
          <p:cNvSpPr>
            <a:spLocks noGrp="1"/>
          </p:cNvSpPr>
          <p:nvPr>
            <p:ph type="body" sz="quarter" idx="15"/>
          </p:nvPr>
        </p:nvSpPr>
        <p:spPr/>
        <p:txBody>
          <a:bodyPr/>
          <a:lstStyle/>
          <a:p>
            <a:r>
              <a:rPr lang="en-US" dirty="0">
                <a:hlinkClick r:id="rId2" action="ppaction://hlinksldjump"/>
              </a:rPr>
              <a:t>Return to parent-slide containing images.</a:t>
            </a:r>
            <a:endParaRPr lang="en-US" dirty="0">
              <a:hlinkClick r:id="" action="ppaction://noaction"/>
            </a:endParaRPr>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52</a:t>
            </a:fld>
            <a:endParaRPr lang="en-US" sz="800" dirty="0"/>
          </a:p>
        </p:txBody>
      </p:sp>
    </p:spTree>
    <p:extLst>
      <p:ext uri="{BB962C8B-B14F-4D97-AF65-F5344CB8AC3E}">
        <p14:creationId xmlns:p14="http://schemas.microsoft.com/office/powerpoint/2010/main" val="3186111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029E32-43D9-718E-12C0-56BD0249902C}"/>
              </a:ext>
            </a:extLst>
          </p:cNvPr>
          <p:cNvSpPr>
            <a:spLocks noGrp="1"/>
          </p:cNvSpPr>
          <p:nvPr>
            <p:ph type="title"/>
          </p:nvPr>
        </p:nvSpPr>
        <p:spPr/>
        <p:txBody>
          <a:bodyPr>
            <a:normAutofit/>
          </a:bodyPr>
          <a:lstStyle/>
          <a:p>
            <a:r>
              <a:rPr lang="en-IN" sz="3600" dirty="0"/>
              <a:t>Key Terms</a:t>
            </a:r>
          </a:p>
        </p:txBody>
      </p:sp>
      <p:sp>
        <p:nvSpPr>
          <p:cNvPr id="3" name="Content Placeholder 2">
            <a:extLst>
              <a:ext uri="{FF2B5EF4-FFF2-40B4-BE49-F238E27FC236}">
                <a16:creationId xmlns:a16="http://schemas.microsoft.com/office/drawing/2014/main" xmlns="" id="{E89FD23B-2050-7528-BE71-4B8A4E14E22F}"/>
              </a:ext>
            </a:extLst>
          </p:cNvPr>
          <p:cNvSpPr>
            <a:spLocks noGrp="1"/>
          </p:cNvSpPr>
          <p:nvPr>
            <p:ph sz="quarter" idx="11"/>
          </p:nvPr>
        </p:nvSpPr>
        <p:spPr/>
        <p:txBody>
          <a:bodyPr/>
          <a:lstStyle/>
          <a:p>
            <a:pPr marL="342900" indent="-342900">
              <a:buFont typeface="Arial" panose="020B0604020202020204" pitchFamily="34" charset="0"/>
              <a:buChar char="•"/>
            </a:pPr>
            <a:r>
              <a:rPr lang="en-IN" dirty="0"/>
              <a:t>Antecubital.</a:t>
            </a:r>
          </a:p>
          <a:p>
            <a:pPr marL="342900" indent="-342900">
              <a:buFont typeface="Arial" panose="020B0604020202020204" pitchFamily="34" charset="0"/>
              <a:buChar char="•"/>
            </a:pPr>
            <a:r>
              <a:rPr lang="en-IN" dirty="0"/>
              <a:t>Anticoagulant.</a:t>
            </a:r>
          </a:p>
          <a:p>
            <a:pPr marL="342900" indent="-342900">
              <a:buFont typeface="Arial" panose="020B0604020202020204" pitchFamily="34" charset="0"/>
              <a:buChar char="•"/>
            </a:pPr>
            <a:r>
              <a:rPr lang="en-IN" dirty="0"/>
              <a:t>Aseptic.</a:t>
            </a:r>
          </a:p>
          <a:p>
            <a:pPr marL="342900" indent="-342900">
              <a:buFont typeface="Arial" panose="020B0604020202020204" pitchFamily="34" charset="0"/>
              <a:buChar char="•"/>
            </a:pPr>
            <a:r>
              <a:rPr lang="en-IN" dirty="0"/>
              <a:t>Collapsed vein.</a:t>
            </a:r>
          </a:p>
          <a:p>
            <a:pPr marL="342900" indent="-342900">
              <a:buFont typeface="Arial" panose="020B0604020202020204" pitchFamily="34" charset="0"/>
              <a:buChar char="•"/>
            </a:pPr>
            <a:r>
              <a:rPr lang="en-IN" dirty="0"/>
              <a:t>Concentric circles.</a:t>
            </a:r>
          </a:p>
          <a:p>
            <a:pPr marL="342900" indent="-342900">
              <a:buFont typeface="Arial" panose="020B0604020202020204" pitchFamily="34" charset="0"/>
              <a:buChar char="•"/>
            </a:pPr>
            <a:r>
              <a:rPr lang="en-IN" dirty="0"/>
              <a:t>Ecchymosis.</a:t>
            </a:r>
          </a:p>
          <a:p>
            <a:pPr marL="342900" indent="-342900">
              <a:buFont typeface="Arial" panose="020B0604020202020204" pitchFamily="34" charset="0"/>
              <a:buChar char="•"/>
            </a:pPr>
            <a:r>
              <a:rPr lang="en-IN" dirty="0" err="1"/>
              <a:t>Edematous</a:t>
            </a:r>
            <a:r>
              <a:rPr lang="en-IN" dirty="0"/>
              <a:t>.</a:t>
            </a:r>
          </a:p>
          <a:p>
            <a:pPr marL="342900" indent="-342900">
              <a:buFont typeface="Arial" panose="020B0604020202020204" pitchFamily="34" charset="0"/>
              <a:buChar char="•"/>
            </a:pPr>
            <a:r>
              <a:rPr lang="en-IN" dirty="0"/>
              <a:t>Exsanguination.</a:t>
            </a:r>
          </a:p>
          <a:p>
            <a:pPr marL="342900" indent="-342900">
              <a:buFont typeface="Arial" panose="020B0604020202020204" pitchFamily="34" charset="0"/>
              <a:buChar char="•"/>
            </a:pPr>
            <a:r>
              <a:rPr lang="en-IN" dirty="0"/>
              <a:t>Hematoma.</a:t>
            </a:r>
          </a:p>
        </p:txBody>
      </p:sp>
      <p:sp>
        <p:nvSpPr>
          <p:cNvPr id="4" name="Content Placeholder 3">
            <a:extLst>
              <a:ext uri="{FF2B5EF4-FFF2-40B4-BE49-F238E27FC236}">
                <a16:creationId xmlns:a16="http://schemas.microsoft.com/office/drawing/2014/main" xmlns="" id="{D1136EC3-AB6F-AAC6-8F42-25C8BEA8D000}"/>
              </a:ext>
            </a:extLst>
          </p:cNvPr>
          <p:cNvSpPr>
            <a:spLocks noGrp="1"/>
          </p:cNvSpPr>
          <p:nvPr>
            <p:ph sz="quarter" idx="14"/>
          </p:nvPr>
        </p:nvSpPr>
        <p:spPr/>
        <p:txBody>
          <a:bodyPr/>
          <a:lstStyle/>
          <a:p>
            <a:pPr marL="342900" indent="-342900">
              <a:buFont typeface="Arial" panose="020B0604020202020204" pitchFamily="34" charset="0"/>
              <a:buChar char="•"/>
            </a:pPr>
            <a:r>
              <a:rPr lang="en-IN" dirty="0" err="1"/>
              <a:t>Hemoconcentration</a:t>
            </a:r>
            <a:r>
              <a:rPr lang="en-IN" dirty="0"/>
              <a:t>.</a:t>
            </a:r>
          </a:p>
          <a:p>
            <a:pPr marL="342900" indent="-342900">
              <a:buFont typeface="Arial" panose="020B0604020202020204" pitchFamily="34" charset="0"/>
              <a:buChar char="•"/>
            </a:pPr>
            <a:r>
              <a:rPr lang="en-IN" dirty="0"/>
              <a:t>Iatrogenic </a:t>
            </a:r>
            <a:r>
              <a:rPr lang="en-IN" dirty="0" err="1"/>
              <a:t>anemia</a:t>
            </a:r>
            <a:r>
              <a:rPr lang="en-IN" dirty="0"/>
              <a:t>.</a:t>
            </a:r>
          </a:p>
          <a:p>
            <a:pPr marL="342900" indent="-342900">
              <a:buFont typeface="Arial" panose="020B0604020202020204" pitchFamily="34" charset="0"/>
              <a:buChar char="•"/>
            </a:pPr>
            <a:r>
              <a:rPr lang="en-IN" dirty="0" err="1"/>
              <a:t>Lymphostasis</a:t>
            </a:r>
            <a:r>
              <a:rPr lang="en-IN" dirty="0"/>
              <a:t>.</a:t>
            </a:r>
          </a:p>
          <a:p>
            <a:pPr marL="342900" indent="-342900">
              <a:buFont typeface="Arial" panose="020B0604020202020204" pitchFamily="34" charset="0"/>
              <a:buChar char="•"/>
            </a:pPr>
            <a:r>
              <a:rPr lang="en-IN" dirty="0"/>
              <a:t>Palpate.</a:t>
            </a:r>
          </a:p>
          <a:p>
            <a:pPr marL="342900" indent="-342900">
              <a:buFont typeface="Arial" panose="020B0604020202020204" pitchFamily="34" charset="0"/>
              <a:buChar char="•"/>
            </a:pPr>
            <a:r>
              <a:rPr lang="en-IN" dirty="0"/>
              <a:t>Petechiae.</a:t>
            </a:r>
          </a:p>
          <a:p>
            <a:pPr marL="342900" indent="-342900">
              <a:buFont typeface="Arial" panose="020B0604020202020204" pitchFamily="34" charset="0"/>
              <a:buChar char="•"/>
            </a:pPr>
            <a:r>
              <a:rPr lang="en-IN" dirty="0"/>
              <a:t>Sclerosis.</a:t>
            </a:r>
          </a:p>
          <a:p>
            <a:pPr marL="342900" indent="-342900">
              <a:buFont typeface="Arial" panose="020B0604020202020204" pitchFamily="34" charset="0"/>
              <a:buChar char="•"/>
            </a:pPr>
            <a:r>
              <a:rPr lang="en-IN" dirty="0"/>
              <a:t>Syncope.</a:t>
            </a:r>
          </a:p>
          <a:p>
            <a:pPr marL="342900" indent="-342900">
              <a:buFont typeface="Arial" panose="020B0604020202020204" pitchFamily="34" charset="0"/>
              <a:buChar char="•"/>
            </a:pPr>
            <a:r>
              <a:rPr lang="en-IN" dirty="0"/>
              <a:t>Venous reflux.</a:t>
            </a:r>
          </a:p>
        </p:txBody>
      </p:sp>
      <p:sp>
        <p:nvSpPr>
          <p:cNvPr id="7" name="Slide Number Placeholder 6">
            <a:extLst>
              <a:ext uri="{FF2B5EF4-FFF2-40B4-BE49-F238E27FC236}">
                <a16:creationId xmlns:a16="http://schemas.microsoft.com/office/drawing/2014/main" xmlns="" id="{7D99C0D9-76E5-6BD6-5EFD-1ADD59BF4CE9}"/>
              </a:ext>
            </a:extLst>
          </p:cNvPr>
          <p:cNvSpPr>
            <a:spLocks noGrp="1"/>
          </p:cNvSpPr>
          <p:nvPr>
            <p:ph type="sldNum" sz="quarter" idx="10"/>
          </p:nvPr>
        </p:nvSpPr>
        <p:spPr/>
        <p:txBody>
          <a:bodyPr/>
          <a:lstStyle/>
          <a:p>
            <a:fld id="{68151E55-6873-49E2-B8D5-2F265E6F1973}" type="slidenum">
              <a:rPr lang="en-US" smtClean="0"/>
              <a:t>6</a:t>
            </a:fld>
            <a:endParaRPr lang="en-US"/>
          </a:p>
        </p:txBody>
      </p:sp>
    </p:spTree>
    <p:extLst>
      <p:ext uri="{BB962C8B-B14F-4D97-AF65-F5344CB8AC3E}">
        <p14:creationId xmlns:p14="http://schemas.microsoft.com/office/powerpoint/2010/main" val="412579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9.1</a:t>
            </a:r>
          </a:p>
        </p:txBody>
      </p:sp>
      <p:sp>
        <p:nvSpPr>
          <p:cNvPr id="3" name="Content Placeholder 2"/>
          <p:cNvSpPr>
            <a:spLocks noGrp="1"/>
          </p:cNvSpPr>
          <p:nvPr>
            <p:ph sz="quarter" idx="11"/>
          </p:nvPr>
        </p:nvSpPr>
        <p:spPr/>
        <p:txBody>
          <a:bodyPr/>
          <a:lstStyle/>
          <a:p>
            <a:r>
              <a:rPr lang="en-US" dirty="0"/>
              <a:t>Venipuncture</a:t>
            </a:r>
          </a:p>
        </p:txBody>
      </p:sp>
      <p:sp>
        <p:nvSpPr>
          <p:cNvPr id="6" name="Slide Number Placeholder 5"/>
          <p:cNvSpPr>
            <a:spLocks noGrp="1"/>
          </p:cNvSpPr>
          <p:nvPr>
            <p:ph type="sldNum" sz="quarter" idx="4"/>
          </p:nvPr>
        </p:nvSpPr>
        <p:spPr/>
        <p:txBody>
          <a:bodyPr/>
          <a:lstStyle/>
          <a:p>
            <a:fld id="{68151E55-6873-49E2-B8D5-2F265E6F1973}" type="slidenum">
              <a:rPr lang="en-US" smtClean="0"/>
              <a:pPr/>
              <a:t>7</a:t>
            </a:fld>
            <a:endParaRPr lang="en-US" dirty="0"/>
          </a:p>
        </p:txBody>
      </p:sp>
    </p:spTree>
    <p:extLst>
      <p:ext uri="{BB962C8B-B14F-4D97-AF65-F5344CB8AC3E}">
        <p14:creationId xmlns:p14="http://schemas.microsoft.com/office/powerpoint/2010/main" val="2504092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Venipuncture</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Most common technique to obtain blood specimens.</a:t>
            </a:r>
          </a:p>
          <a:p>
            <a:pPr marL="292608" indent="-292608">
              <a:buFont typeface="Arial" panose="020B0604020202020204" pitchFamily="34" charset="0"/>
              <a:buChar char="•"/>
            </a:pPr>
            <a:r>
              <a:rPr lang="en-US" dirty="0"/>
              <a:t>Consists of steps described in Learn How 9-1.</a:t>
            </a:r>
          </a:p>
          <a:p>
            <a:pPr marL="292608" indent="-292608">
              <a:buFont typeface="Arial" panose="020B0604020202020204" pitchFamily="34" charset="0"/>
              <a:buChar char="•"/>
            </a:pPr>
            <a:r>
              <a:rPr lang="en-US" dirty="0"/>
              <a:t>All steps must be performed safely and accurately.</a:t>
            </a:r>
          </a:p>
        </p:txBody>
      </p:sp>
      <p:sp>
        <p:nvSpPr>
          <p:cNvPr id="6" name="Slide Number Placeholder 5"/>
          <p:cNvSpPr>
            <a:spLocks noGrp="1"/>
          </p:cNvSpPr>
          <p:nvPr>
            <p:ph type="sldNum" sz="quarter" idx="4"/>
          </p:nvPr>
        </p:nvSpPr>
        <p:spPr/>
        <p:txBody>
          <a:bodyPr/>
          <a:lstStyle/>
          <a:p>
            <a:fld id="{68151E55-6873-49E2-B8D5-2F265E6F1973}" type="slidenum">
              <a:rPr lang="en-US" smtClean="0"/>
              <a:pPr/>
              <a:t>8</a:t>
            </a:fld>
            <a:endParaRPr lang="en-US" dirty="0"/>
          </a:p>
        </p:txBody>
      </p:sp>
    </p:spTree>
    <p:extLst>
      <p:ext uri="{BB962C8B-B14F-4D97-AF65-F5344CB8AC3E}">
        <p14:creationId xmlns:p14="http://schemas.microsoft.com/office/powerpoint/2010/main" val="2787778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t>Learn How 9-1: Basic Blood Collection</a:t>
            </a:r>
          </a:p>
        </p:txBody>
      </p:sp>
      <p:sp>
        <p:nvSpPr>
          <p:cNvPr id="3" name="Content Placeholder 2"/>
          <p:cNvSpPr>
            <a:spLocks noGrp="1"/>
          </p:cNvSpPr>
          <p:nvPr>
            <p:ph sz="quarter" idx="11"/>
          </p:nvPr>
        </p:nvSpPr>
        <p:spPr/>
        <p:txBody>
          <a:bodyPr/>
          <a:lstStyle/>
          <a:p>
            <a:pPr marL="402336" indent="-402336">
              <a:buFont typeface="+mj-lt"/>
              <a:buAutoNum type="arabicPeriod"/>
            </a:pPr>
            <a:r>
              <a:rPr lang="en-US" dirty="0"/>
              <a:t>Greet and properly identify the patient.</a:t>
            </a:r>
          </a:p>
          <a:p>
            <a:pPr marL="402336" indent="-402336">
              <a:buFont typeface="+mj-lt"/>
              <a:buAutoNum type="arabicPeriod"/>
            </a:pPr>
            <a:r>
              <a:rPr lang="en-US" dirty="0"/>
              <a:t>Select and assemble the appropriate equipment.</a:t>
            </a:r>
          </a:p>
          <a:p>
            <a:pPr marL="402336" indent="-402336">
              <a:buFont typeface="+mj-lt"/>
              <a:buAutoNum type="arabicPeriod"/>
            </a:pPr>
            <a:r>
              <a:rPr lang="en-US" dirty="0"/>
              <a:t>Use aseptic technique and standard precautions during venipuncture and blood specimen collection.</a:t>
            </a:r>
          </a:p>
          <a:p>
            <a:pPr marL="402336" indent="-402336">
              <a:buFont typeface="+mj-lt"/>
              <a:buAutoNum type="arabicPeriod"/>
            </a:pPr>
            <a:r>
              <a:rPr lang="en-US" dirty="0"/>
              <a:t>Provide proper post-puncture patient care.</a:t>
            </a:r>
          </a:p>
          <a:p>
            <a:pPr marL="402336" indent="-402336">
              <a:buFont typeface="+mj-lt"/>
              <a:buAutoNum type="arabicPeriod"/>
            </a:pPr>
            <a:r>
              <a:rPr lang="en-US" dirty="0"/>
              <a:t>Adhere to specimen labeling requirements.</a:t>
            </a:r>
          </a:p>
          <a:p>
            <a:pPr marL="402336" indent="-402336">
              <a:buFont typeface="+mj-lt"/>
              <a:buAutoNum type="arabicPeriod"/>
            </a:pPr>
            <a:r>
              <a:rPr lang="en-US" dirty="0"/>
              <a:t>Correctly handle and transport specimens.</a:t>
            </a:r>
          </a:p>
        </p:txBody>
      </p:sp>
      <p:sp>
        <p:nvSpPr>
          <p:cNvPr id="6" name="Slide Number Placeholder 5"/>
          <p:cNvSpPr>
            <a:spLocks noGrp="1"/>
          </p:cNvSpPr>
          <p:nvPr>
            <p:ph type="sldNum" sz="quarter" idx="4"/>
          </p:nvPr>
        </p:nvSpPr>
        <p:spPr/>
        <p:txBody>
          <a:bodyPr/>
          <a:lstStyle/>
          <a:p>
            <a:fld id="{68151E55-6873-49E2-B8D5-2F265E6F1973}" type="slidenum">
              <a:rPr lang="en-US" smtClean="0"/>
              <a:pPr/>
              <a:t>9</a:t>
            </a:fld>
            <a:endParaRPr lang="en-US" dirty="0"/>
          </a:p>
        </p:txBody>
      </p:sp>
    </p:spTree>
    <p:extLst>
      <p:ext uri="{BB962C8B-B14F-4D97-AF65-F5344CB8AC3E}">
        <p14:creationId xmlns:p14="http://schemas.microsoft.com/office/powerpoint/2010/main" val="2815804272"/>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6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5400</TotalTime>
  <Words>6046</Words>
  <Application>Microsoft Office PowerPoint</Application>
  <PresentationFormat>On-screen Show (4:3)</PresentationFormat>
  <Paragraphs>668</Paragraphs>
  <Slides>52</Slides>
  <Notes>41</Notes>
  <HiddenSlides>4</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52</vt:i4>
      </vt:variant>
    </vt:vector>
  </HeadingPairs>
  <TitlesOfParts>
    <vt:vector size="60" baseType="lpstr">
      <vt:lpstr>Albertus Medium</vt:lpstr>
      <vt:lpstr>Arial</vt:lpstr>
      <vt:lpstr>Calibri</vt:lpstr>
      <vt:lpstr>Title Slides Master</vt:lpstr>
      <vt:lpstr>MainContentSlideMaster</vt:lpstr>
      <vt:lpstr>ClosingMaster</vt:lpstr>
      <vt:lpstr>DividerSlideMaster</vt:lpstr>
      <vt:lpstr>ImageDescriptionAppendixSlideMaster</vt:lpstr>
      <vt:lpstr>Chapter 9</vt:lpstr>
      <vt:lpstr>Learning Outcomes</vt:lpstr>
      <vt:lpstr>N A A C L S Competencies 1</vt:lpstr>
      <vt:lpstr>N A A C L S Competencies 2</vt:lpstr>
      <vt:lpstr>N A A C L S Competencies 3</vt:lpstr>
      <vt:lpstr>Key Terms</vt:lpstr>
      <vt:lpstr>Learning Outcome 9.1</vt:lpstr>
      <vt:lpstr>Introduction to Venipuncture</vt:lpstr>
      <vt:lpstr>Learn How 9-1: Basic Blood Collection</vt:lpstr>
      <vt:lpstr>Assembling Venipuncture Equipment</vt:lpstr>
      <vt:lpstr>Preparing the Equipment</vt:lpstr>
      <vt:lpstr>Positioning the Patient</vt:lpstr>
      <vt:lpstr>Learn How 9-2: Tourniquet Application 1</vt:lpstr>
      <vt:lpstr>Learn How 9-2: Tourniquet Application 2</vt:lpstr>
      <vt:lpstr>Applying the Tourniquet 1</vt:lpstr>
      <vt:lpstr>Applying the Tourniquet 2</vt:lpstr>
      <vt:lpstr>Selecting the Site</vt:lpstr>
      <vt:lpstr>1-2-3-2-1 Method</vt:lpstr>
      <vt:lpstr>Special Considerations for Children</vt:lpstr>
      <vt:lpstr>Special Considerations for Geriatric Patients</vt:lpstr>
      <vt:lpstr>Cleansing the Venipuncture Site</vt:lpstr>
      <vt:lpstr>Use of Alcohol</vt:lpstr>
      <vt:lpstr>Performing the Venipuncture</vt:lpstr>
      <vt:lpstr>Causes of Unsuccessful Venipuncture</vt:lpstr>
      <vt:lpstr>Causes of Unsuccessful Venipuncture: Improper Technique</vt:lpstr>
      <vt:lpstr>Collecting the Specimen</vt:lpstr>
      <vt:lpstr>Removing the Tourniquet</vt:lpstr>
      <vt:lpstr>Completing the Procedure</vt:lpstr>
      <vt:lpstr>Learning Outcome 9.2</vt:lpstr>
      <vt:lpstr>Butterfly Set</vt:lpstr>
      <vt:lpstr>Using a Butterfly Set</vt:lpstr>
      <vt:lpstr>Transferring the Specimen from Syringe to Evacuated Tubes 1</vt:lpstr>
      <vt:lpstr>Transferring the Specimen from Syringe to Evacuated Tubes 2</vt:lpstr>
      <vt:lpstr>Learning Outcome 9.3</vt:lpstr>
      <vt:lpstr>Patient Complications: Allergies</vt:lpstr>
      <vt:lpstr>Patient Complications: Syncope</vt:lpstr>
      <vt:lpstr>Patient Complications: Petechiae and Bleeding</vt:lpstr>
      <vt:lpstr>Patient Complications: Hematoma</vt:lpstr>
      <vt:lpstr>Patient Complications: Iatrogenic Anemia and Exsanguination</vt:lpstr>
      <vt:lpstr>Patient Complications: Infection and Injury</vt:lpstr>
      <vt:lpstr>Patient Complications: Additive Reflux and Choking</vt:lpstr>
      <vt:lpstr>Situations That Affect Specimen Quality: Arterial Puncture</vt:lpstr>
      <vt:lpstr>Situations That Affect Specimen Quality: Hemoconcentration</vt:lpstr>
      <vt:lpstr>Chapter Summary 1</vt:lpstr>
      <vt:lpstr>Chapter Summary 2</vt:lpstr>
      <vt:lpstr>Chapter Summary 3</vt:lpstr>
      <vt:lpstr>Chapter Summary 4</vt:lpstr>
      <vt:lpstr>End of Main Content</vt:lpstr>
      <vt:lpstr>Accessibility Content: Text Alternatives for Images</vt:lpstr>
      <vt:lpstr>Performing the Venipuncture – Text Alternative</vt:lpstr>
      <vt:lpstr>Causes of Unsuccessful Venipuncture: Improper Technique – Text Alternative</vt:lpstr>
      <vt:lpstr>Transferring the Specimen from Syringe to Evacuated Tubes 2 – Text Alternative</vt:lpstr>
    </vt:vector>
  </TitlesOfParts>
  <Company>McGraw Hill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dc:title>
  <dc:creator/>
  <cp:keywords/>
  <cp:lastModifiedBy>Vimalraj Gopi</cp:lastModifiedBy>
  <cp:revision>2089</cp:revision>
  <dcterms:created xsi:type="dcterms:W3CDTF">2020-12-08T04:00:13Z</dcterms:created>
  <dcterms:modified xsi:type="dcterms:W3CDTF">2023-03-23T11:02:44Z</dcterms:modified>
</cp:coreProperties>
</file>